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5130" autoAdjust="0"/>
  </p:normalViewPr>
  <p:slideViewPr>
    <p:cSldViewPr snapToGrid="0" snapToObjects="1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72844" custLinFactNeighborY="-14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193304" custLinFactNeighborX="-200000" custLinFactNeighborY="41406"/>
      <dgm:spPr/>
      <dgm:t>
        <a:bodyPr/>
        <a:lstStyle/>
        <a:p>
          <a:endParaRPr lang="en-US"/>
        </a:p>
      </dgm:t>
    </dgm:pt>
    <dgm:pt modelId="{8A30EBEC-BCB4-5F4D-B7DF-22527C033D70}" type="pres">
      <dgm:prSet presAssocID="{40C8586C-B50B-0645-AD8E-8CB09C38AECA}" presName="textBox4b" presStyleLbl="revTx" presStyleIdx="1" presStyleCnt="4" custLinFactNeighborX="-72848" custLinFactNeighborY="-1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X="100000" custLinFactNeighborX="127258" custLinFactNeighborY="-22410"/>
      <dgm:spPr/>
    </dgm:pt>
    <dgm:pt modelId="{F3C5ACA4-15AE-564E-83B5-CFFBDB844666}" type="pres">
      <dgm:prSet presAssocID="{E90090C8-5943-F040-9633-B1B97AE23E5D}" presName="textBox4c" presStyleLbl="revTx" presStyleIdx="2" presStyleCnt="4" custScaleY="82523" custLinFactNeighborX="59669" custLinFactNeighborY="-14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81697" custLinFactNeighborX="79017" custLinFactNeighborY="-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02700" y="232682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02700" y="232682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408458" y="172102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533157" y="1568603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533157" y="1568603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894513" y="1026519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5055162" y="1100355"/>
          <a:ext cx="1075840" cy="163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5055162" y="1100355"/>
        <a:ext cx="1075840" cy="1632947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196019" y="969996"/>
          <a:ext cx="1618268" cy="187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196019" y="969996"/>
        <a:ext cx="1618268" cy="187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pPr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</a:t>
            </a:r>
            <a:r>
              <a:rPr lang="en-US" dirty="0" err="1" smtClean="0">
                <a:solidFill>
                  <a:schemeClr val="bg2"/>
                </a:solidFill>
              </a:rPr>
              <a:t>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</a:t>
            </a:r>
            <a:r>
              <a:rPr lang="en-US" dirty="0" err="1">
                <a:solidFill>
                  <a:schemeClr val="bg1"/>
                </a:solidFill>
              </a:rPr>
              <a:t>Neeraja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Ramanan</a:t>
            </a:r>
            <a:r>
              <a:rPr lang="en-US" dirty="0">
                <a:solidFill>
                  <a:schemeClr val="bg1"/>
                </a:solidFill>
              </a:rPr>
              <a:t>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</a:t>
            </a:r>
            <a:r>
              <a:rPr lang="en-US" dirty="0" err="1">
                <a:solidFill>
                  <a:schemeClr val="bg1"/>
                </a:solidFill>
              </a:rPr>
              <a:t>Aayush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</a:t>
            </a:r>
            <a:r>
              <a:rPr lang="en-US" dirty="0">
                <a:solidFill>
                  <a:schemeClr val="bg1"/>
                </a:solidFill>
              </a:rPr>
              <a:t>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xmlns="" val="34493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is powerful – so don’t spend too much time on it!</a:t>
            </a:r>
          </a:p>
          <a:p>
            <a:r>
              <a:rPr lang="en-US" dirty="0" smtClean="0"/>
              <a:t>Don’t be afraid of building the AST</a:t>
            </a:r>
          </a:p>
          <a:p>
            <a:r>
              <a:rPr lang="en-US" dirty="0" smtClean="0"/>
              <a:t>Conflicts are inevitable, handling them is an art</a:t>
            </a:r>
          </a:p>
          <a:p>
            <a:r>
              <a:rPr lang="en-US" dirty="0" smtClean="0"/>
              <a:t>Paradigm shift: can’t take our favorite programming languages for granted anymore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good. The bad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Wonderfully organized team!</a:t>
            </a:r>
          </a:p>
          <a:p>
            <a:r>
              <a:rPr lang="en-US" dirty="0" smtClean="0"/>
              <a:t>Updating each other often</a:t>
            </a:r>
          </a:p>
          <a:p>
            <a:r>
              <a:rPr lang="en-US" dirty="0" smtClean="0"/>
              <a:t>Delightfully ahead of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Too much time spent on grammar</a:t>
            </a:r>
          </a:p>
          <a:p>
            <a:r>
              <a:rPr lang="en-US" dirty="0" smtClean="0"/>
              <a:t>Less on AST</a:t>
            </a:r>
          </a:p>
          <a:p>
            <a:r>
              <a:rPr lang="en-US" dirty="0" smtClean="0"/>
              <a:t>Didn’t get local programs up and running till the last week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/>
              <a:t>Use our language!</a:t>
            </a:r>
            <a:endParaRPr lang="en-US" sz="44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It’s so simple… No really it is!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</a:p>
          <a:p>
            <a:r>
              <a:rPr lang="en-US" sz="2400" dirty="0" smtClean="0"/>
              <a:t>Mixed-type coordinate handling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55789" y="5638635"/>
            <a:ext cx="6685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simple, fast, safe, robust and extensible language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909733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9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distance between two coordinates given different input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points within a given 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closest point that satisfies a given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points within a given radius that satisfy a given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20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2748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84"/>
            <a:ext cx="8229600" cy="49703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219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69"/>
            <a:ext cx="8229600" cy="813329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6876" y="814405"/>
            <a:ext cx="4719350" cy="5864526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 err="1"/>
              <a:t>w</a:t>
            </a:r>
            <a:r>
              <a:rPr lang="en-US" sz="1300" dirty="0" err="1" smtClean="0"/>
              <a:t>alk_speed</a:t>
            </a:r>
            <a:r>
              <a:rPr lang="en-US" sz="1300" dirty="0" smtClean="0"/>
              <a:t> = </a:t>
            </a:r>
            <a:r>
              <a:rPr lang="en-US" sz="1300" dirty="0" smtClean="0">
                <a:solidFill>
                  <a:srgbClr val="0000FF"/>
                </a:solidFill>
              </a:rPr>
              <a:t>3.0</a:t>
            </a:r>
            <a:r>
              <a:rPr lang="en-US" sz="1300" dirty="0" smtClean="0"/>
              <a:t>; </a:t>
            </a:r>
            <a:r>
              <a:rPr lang="en-US" sz="1300" dirty="0" smtClean="0">
                <a:solidFill>
                  <a:srgbClr val="4BACC6"/>
                </a:solidFill>
              </a:rPr>
              <a:t>// in miles per hour</a:t>
            </a:r>
            <a:endParaRPr lang="en-US" sz="1300" dirty="0" smtClean="0">
              <a:solidFill>
                <a:srgbClr val="00009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t</a:t>
            </a:r>
            <a:r>
              <a:rPr lang="en-US" sz="1300" dirty="0" smtClean="0">
                <a:solidFill>
                  <a:srgbClr val="000090"/>
                </a:solidFill>
              </a:rPr>
              <a:t>ry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places = open(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 err="1" smtClean="0">
                <a:solidFill>
                  <a:srgbClr val="008000"/>
                </a:solidFill>
              </a:rPr>
              <a:t>coffee.csv</a:t>
            </a:r>
            <a:r>
              <a:rPr lang="en-US" sz="1300" dirty="0" smtClean="0">
                <a:solidFill>
                  <a:srgbClr val="008000"/>
                </a:solidFill>
              </a:rPr>
              <a:t>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dirty="0" smtClean="0">
                <a:solidFill>
                  <a:srgbClr val="000090"/>
                </a:solidFill>
              </a:rPr>
              <a:t>except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660066"/>
                </a:solidFill>
              </a:rPr>
              <a:t>Exception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"</a:t>
            </a:r>
            <a:r>
              <a:rPr lang="en-US" sz="1300" dirty="0">
                <a:solidFill>
                  <a:srgbClr val="008000"/>
                </a:solidFill>
              </a:rPr>
              <a:t>Cannot open </a:t>
            </a:r>
            <a:r>
              <a:rPr lang="en-US" sz="1300" dirty="0" smtClean="0">
                <a:solidFill>
                  <a:srgbClr val="008000"/>
                </a:solidFill>
              </a:rPr>
              <a:t>file”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exit(</a:t>
            </a:r>
            <a:r>
              <a:rPr lang="en-US" sz="1300" dirty="0">
                <a:solidFill>
                  <a:srgbClr val="0000FF"/>
                </a:solidFill>
              </a:rPr>
              <a:t>1</a:t>
            </a:r>
            <a:r>
              <a:rPr lang="en-US" sz="13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"Where are you starting?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start = 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"How long do you have until your next event?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time = read()</a:t>
            </a:r>
            <a:r>
              <a:rPr lang="en-US" sz="1300" dirty="0" smtClean="0"/>
              <a:t>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for</a:t>
            </a:r>
            <a:r>
              <a:rPr lang="en-US" sz="1300" dirty="0"/>
              <a:t> place </a:t>
            </a:r>
            <a:r>
              <a:rPr lang="en-US" sz="1300" dirty="0">
                <a:solidFill>
                  <a:srgbClr val="000090"/>
                </a:solidFill>
              </a:rPr>
              <a:t>in</a:t>
            </a:r>
            <a:r>
              <a:rPr lang="en-US" sz="1300" dirty="0"/>
              <a:t> places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''' Your CSV file has two times, wait time (time spent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standing in line) &amp; make time (time it takes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barista to make you a drink) 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name, </a:t>
            </a:r>
            <a:r>
              <a:rPr lang="en-US" sz="1300" dirty="0" err="1"/>
              <a:t>coord</a:t>
            </a:r>
            <a:r>
              <a:rPr lang="en-US" sz="1300" dirty="0"/>
              <a:t>, </a:t>
            </a:r>
            <a:r>
              <a:rPr lang="en-US" sz="1300" dirty="0" err="1"/>
              <a:t>wait_t</a:t>
            </a:r>
            <a:r>
              <a:rPr lang="en-US" sz="1300" dirty="0"/>
              <a:t>, </a:t>
            </a:r>
            <a:r>
              <a:rPr lang="en-US" sz="1300" dirty="0" err="1"/>
              <a:t>make_t</a:t>
            </a:r>
            <a:r>
              <a:rPr lang="en-US" sz="1300" dirty="0"/>
              <a:t>, URL = split(place, </a:t>
            </a:r>
            <a:r>
              <a:rPr lang="en-US" sz="1300" dirty="0">
                <a:solidFill>
                  <a:srgbClr val="008000"/>
                </a:solidFill>
              </a:rPr>
              <a:t>";"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 = </a:t>
            </a:r>
            <a:r>
              <a:rPr lang="en-US" sz="1300" dirty="0" err="1"/>
              <a:t>dist</a:t>
            </a:r>
            <a:r>
              <a:rPr lang="en-US" sz="1300" dirty="0"/>
              <a:t>(start, </a:t>
            </a:r>
            <a:r>
              <a:rPr lang="en-US" sz="1300" dirty="0" err="1"/>
              <a:t>coord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d_mile</a:t>
            </a:r>
            <a:r>
              <a:rPr lang="en-US" sz="1300" dirty="0"/>
              <a:t> = </a:t>
            </a:r>
            <a:r>
              <a:rPr lang="en-US" sz="1300" dirty="0" err="1"/>
              <a:t>convertdist</a:t>
            </a:r>
            <a:r>
              <a:rPr lang="en-US" sz="1300" dirty="0"/>
              <a:t>(d, </a:t>
            </a:r>
            <a:r>
              <a:rPr lang="en-US" sz="1300" dirty="0">
                <a:solidFill>
                  <a:srgbClr val="008000"/>
                </a:solidFill>
              </a:rPr>
              <a:t>"mi"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008000"/>
                </a:solidFill>
              </a:rPr>
              <a:t>"m"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"Distance between you and %s is %s miles"</a:t>
            </a:r>
            <a:r>
              <a:rPr lang="en-US" sz="1300" dirty="0"/>
              <a:t>, name, </a:t>
            </a:r>
            <a:r>
              <a:rPr lang="en-US" sz="1300" dirty="0" err="1"/>
              <a:t>d_mile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time_at_shop</a:t>
            </a:r>
            <a:r>
              <a:rPr lang="en-US" sz="1300" dirty="0"/>
              <a:t> = </a:t>
            </a:r>
            <a:r>
              <a:rPr lang="en-US" sz="1300" dirty="0" err="1"/>
              <a:t>num</a:t>
            </a:r>
            <a:r>
              <a:rPr lang="en-US" sz="1300" dirty="0"/>
              <a:t>(</a:t>
            </a:r>
            <a:r>
              <a:rPr lang="en-US" sz="1300" dirty="0" err="1"/>
              <a:t>wait_t</a:t>
            </a:r>
            <a:r>
              <a:rPr lang="en-US" sz="1300" dirty="0"/>
              <a:t>) + </a:t>
            </a:r>
            <a:r>
              <a:rPr lang="en-US" sz="1300" dirty="0" err="1"/>
              <a:t>num</a:t>
            </a:r>
            <a:r>
              <a:rPr lang="en-US" sz="1300" dirty="0"/>
              <a:t>(</a:t>
            </a:r>
            <a:r>
              <a:rPr lang="en-US" sz="1300" dirty="0" err="1"/>
              <a:t>make_t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try</a:t>
            </a:r>
            <a:r>
              <a:rPr lang="en-US" sz="13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</a:t>
            </a:r>
            <a:r>
              <a:rPr lang="en-US" sz="1300" dirty="0" err="1"/>
              <a:t>can_you_get_coffee</a:t>
            </a:r>
            <a:r>
              <a:rPr lang="en-US" sz="1300" dirty="0"/>
              <a:t>(d, time, </a:t>
            </a:r>
            <a:r>
              <a:rPr lang="en-US" sz="1300" dirty="0" err="1"/>
              <a:t>time_at_shop</a:t>
            </a:r>
            <a:r>
              <a:rPr lang="en-US" sz="13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do not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 </a:t>
            </a:r>
            <a:r>
              <a:rPr lang="en-US" sz="1300" dirty="0">
                <a:solidFill>
                  <a:srgbClr val="000090"/>
                </a:solidFill>
              </a:rPr>
              <a:t>except </a:t>
            </a:r>
            <a:r>
              <a:rPr lang="en-US" sz="1300" dirty="0">
                <a:solidFill>
                  <a:srgbClr val="660066"/>
                </a:solidFill>
              </a:rPr>
              <a:t>Exception </a:t>
            </a:r>
            <a:r>
              <a:rPr lang="en-US" sz="13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print 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"Could not calculate time for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8215" y="815980"/>
            <a:ext cx="3626770" cy="3893374"/>
          </a:xfrm>
          <a:prstGeom prst="rect">
            <a:avLst/>
          </a:prstGeom>
          <a:ln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''' </a:t>
            </a:r>
            <a:r>
              <a:rPr lang="en-US" sz="1300" dirty="0" err="1">
                <a:solidFill>
                  <a:schemeClr val="accent5"/>
                </a:solidFill>
              </a:rPr>
              <a:t>tot_t</a:t>
            </a:r>
            <a:r>
              <a:rPr lang="en-US" sz="1300" dirty="0">
                <a:solidFill>
                  <a:schemeClr val="accent5"/>
                </a:solidFill>
              </a:rPr>
              <a:t> is the total time you have,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</a:t>
            </a:r>
            <a:r>
              <a:rPr lang="en-US" sz="1300" dirty="0" err="1">
                <a:solidFill>
                  <a:schemeClr val="accent5"/>
                </a:solidFill>
              </a:rPr>
              <a:t>make_t</a:t>
            </a:r>
            <a:r>
              <a:rPr lang="en-US" sz="1300" dirty="0">
                <a:solidFill>
                  <a:schemeClr val="accent5"/>
                </a:solidFill>
              </a:rPr>
              <a:t> is the time it takes the baristas to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fix you a drink.'''</a:t>
            </a:r>
          </a:p>
          <a:p>
            <a:endParaRPr lang="en-US" sz="1300" dirty="0"/>
          </a:p>
          <a:p>
            <a:r>
              <a:rPr lang="en-US" sz="1300" dirty="0" err="1">
                <a:solidFill>
                  <a:srgbClr val="000090"/>
                </a:solidFill>
              </a:rPr>
              <a:t>def</a:t>
            </a:r>
            <a:r>
              <a:rPr lang="en-US" sz="1300" dirty="0">
                <a:solidFill>
                  <a:srgbClr val="000090"/>
                </a:solidFill>
              </a:rPr>
              <a:t> </a:t>
            </a:r>
            <a:r>
              <a:rPr lang="en-US" sz="1300" dirty="0" err="1"/>
              <a:t>can_you_get_coffee</a:t>
            </a:r>
            <a:r>
              <a:rPr lang="en-US" sz="1300" dirty="0"/>
              <a:t>(d, </a:t>
            </a:r>
            <a:r>
              <a:rPr lang="en-US" sz="1300" dirty="0" err="1"/>
              <a:t>tot_t</a:t>
            </a:r>
            <a:r>
              <a:rPr lang="en-US" sz="1300" dirty="0"/>
              <a:t>, </a:t>
            </a:r>
            <a:r>
              <a:rPr lang="en-US" sz="1300" dirty="0" err="1"/>
              <a:t>make_t</a:t>
            </a:r>
            <a:r>
              <a:rPr lang="en-US" sz="1300" dirty="0"/>
              <a:t>){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transit_time</a:t>
            </a:r>
            <a:r>
              <a:rPr lang="en-US" sz="1300" dirty="0"/>
              <a:t> = d / (</a:t>
            </a:r>
            <a:r>
              <a:rPr lang="en-US" sz="1300" dirty="0" err="1"/>
              <a:t>walk_speed</a:t>
            </a:r>
            <a:r>
              <a:rPr lang="en-US" sz="1300" dirty="0"/>
              <a:t> * 60);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"The time it will take you to get </a:t>
            </a:r>
            <a:r>
              <a:rPr lang="en-US" sz="1300" dirty="0" smtClean="0">
                <a:solidFill>
                  <a:srgbClr val="008000"/>
                </a:solidFill>
              </a:rPr>
              <a:t>there”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“is </a:t>
            </a:r>
            <a:r>
              <a:rPr lang="en-US" sz="1300" dirty="0">
                <a:solidFill>
                  <a:srgbClr val="008000"/>
                </a:solidFill>
              </a:rPr>
              <a:t>%s minutes"</a:t>
            </a:r>
            <a:r>
              <a:rPr lang="en-US" sz="1300" dirty="0"/>
              <a:t>, </a:t>
            </a:r>
            <a:r>
              <a:rPr lang="en-US" sz="1300" dirty="0" err="1"/>
              <a:t>transit_time</a:t>
            </a:r>
            <a:r>
              <a:rPr lang="en-US" sz="1300" dirty="0"/>
              <a:t>);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compare_time</a:t>
            </a:r>
            <a:r>
              <a:rPr lang="en-US" sz="1300" dirty="0"/>
              <a:t> = </a:t>
            </a:r>
            <a:r>
              <a:rPr lang="en-US" sz="1300" dirty="0" err="1"/>
              <a:t>transit_time</a:t>
            </a:r>
            <a:r>
              <a:rPr lang="en-US" sz="1300" dirty="0"/>
              <a:t> + </a:t>
            </a:r>
            <a:r>
              <a:rPr lang="en-US" sz="1300" dirty="0" err="1"/>
              <a:t>make_t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"The total time to travel and get </a:t>
            </a:r>
            <a:r>
              <a:rPr lang="en-US" sz="1300" dirty="0" smtClean="0">
                <a:solidFill>
                  <a:srgbClr val="008000"/>
                </a:solidFill>
              </a:rPr>
              <a:t>coffee”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“there </a:t>
            </a:r>
            <a:r>
              <a:rPr lang="en-US" sz="1300" dirty="0">
                <a:solidFill>
                  <a:srgbClr val="008000"/>
                </a:solidFill>
              </a:rPr>
              <a:t>is %s minutes"</a:t>
            </a:r>
            <a:r>
              <a:rPr lang="en-US" sz="1300" dirty="0"/>
              <a:t>, </a:t>
            </a:r>
            <a:r>
              <a:rPr lang="en-US" sz="1300" dirty="0" err="1"/>
              <a:t>compare_time</a:t>
            </a:r>
            <a:r>
              <a:rPr lang="en-US" sz="1300" dirty="0"/>
              <a:t>);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compare_time</a:t>
            </a:r>
            <a:r>
              <a:rPr lang="en-US" sz="1300" dirty="0"/>
              <a:t> = </a:t>
            </a:r>
            <a:r>
              <a:rPr lang="en-US" sz="1300" dirty="0" err="1"/>
              <a:t>num</a:t>
            </a:r>
            <a:r>
              <a:rPr lang="en-US" sz="1300" dirty="0"/>
              <a:t>(</a:t>
            </a:r>
            <a:r>
              <a:rPr lang="en-US" sz="1300" dirty="0" err="1"/>
              <a:t>compare_time</a:t>
            </a:r>
            <a:r>
              <a:rPr lang="en-US" sz="1300" dirty="0"/>
              <a:t>);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tot_t</a:t>
            </a:r>
            <a:r>
              <a:rPr lang="en-US" sz="1300" dirty="0"/>
              <a:t> = </a:t>
            </a:r>
            <a:r>
              <a:rPr lang="en-US" sz="1300" dirty="0" err="1"/>
              <a:t>num</a:t>
            </a:r>
            <a:r>
              <a:rPr lang="en-US" sz="1300" dirty="0"/>
              <a:t>(</a:t>
            </a:r>
            <a:r>
              <a:rPr lang="en-US" sz="1300" dirty="0" err="1"/>
              <a:t>tot_t</a:t>
            </a:r>
            <a:r>
              <a:rPr lang="en-US" sz="1300" dirty="0"/>
              <a:t>);</a:t>
            </a:r>
          </a:p>
          <a:p>
            <a:r>
              <a:rPr lang="en-US" sz="1300" dirty="0"/>
              <a:t>    boo = (</a:t>
            </a:r>
            <a:r>
              <a:rPr lang="en-US" sz="1300" dirty="0" err="1"/>
              <a:t>compare_time</a:t>
            </a:r>
            <a:r>
              <a:rPr lang="en-US" sz="1300" dirty="0"/>
              <a:t> &gt; </a:t>
            </a:r>
            <a:r>
              <a:rPr lang="en-US" sz="1300" dirty="0" err="1"/>
              <a:t>tot_t</a:t>
            </a:r>
            <a:r>
              <a:rPr lang="en-US" sz="1300" dirty="0"/>
              <a:t>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(boo)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false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true</a:t>
            </a:r>
            <a:r>
              <a:rPr lang="en-US" sz="1300" dirty="0"/>
              <a:t>;</a:t>
            </a:r>
          </a:p>
          <a:p>
            <a:r>
              <a:rPr lang="en-US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9553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280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Tools &amp;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675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983"/>
            <a:ext cx="8229600" cy="49748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Handle expected &amp; unexpected </a:t>
            </a:r>
            <a:r>
              <a:rPr lang="en-US" sz="2800" dirty="0"/>
              <a:t>i</a:t>
            </a:r>
            <a:r>
              <a:rPr lang="en-US" sz="2800" dirty="0" smtClean="0"/>
              <a:t>nputs</a:t>
            </a:r>
          </a:p>
          <a:p>
            <a:r>
              <a:rPr lang="en-US" sz="2800" dirty="0" smtClean="0"/>
              <a:t>Bugs addressed through Google Code Issues Board &amp; at Group Meetings</a:t>
            </a:r>
          </a:p>
          <a:p>
            <a:r>
              <a:rPr lang="en-US" sz="2800" dirty="0" smtClean="0"/>
              <a:t>Simple Programs (Tutorial)</a:t>
            </a:r>
          </a:p>
          <a:p>
            <a:r>
              <a:rPr lang="en-US" sz="2800" dirty="0" smtClean="0"/>
              <a:t>Characteristic Programs: Find the coffee places around Columbia!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903477257"/>
              </p:ext>
            </p:extLst>
          </p:nvPr>
        </p:nvGraphicFramePr>
        <p:xfrm>
          <a:off x="1553257" y="55880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5123653" y="1773511"/>
            <a:ext cx="204922" cy="204922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5166243" y="1775593"/>
            <a:ext cx="1618268" cy="2207903"/>
            <a:chOff x="3926221" y="994003"/>
            <a:chExt cx="1618268" cy="2207903"/>
          </a:xfrm>
        </p:grpSpPr>
        <p:sp>
          <p:nvSpPr>
            <p:cNvPr id="7" name="Rectangle 6"/>
            <p:cNvSpPr/>
            <p:nvPr/>
          </p:nvSpPr>
          <p:spPr>
            <a:xfrm>
              <a:off x="3926221" y="1075452"/>
              <a:ext cx="1618268" cy="2126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926221" y="994003"/>
              <a:ext cx="1618268" cy="212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37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Unexpected Inputs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2553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pic>
        <p:nvPicPr>
          <p:cNvPr id="4" name="Picture 3" descr="python - xkc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64" y="1417638"/>
            <a:ext cx="4046022" cy="4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60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612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local</vt:lpstr>
      <vt:lpstr>local’s Lineage</vt:lpstr>
      <vt:lpstr>Motivating Example Programs</vt:lpstr>
      <vt:lpstr>Solution</vt:lpstr>
      <vt:lpstr>local Code Example</vt:lpstr>
      <vt:lpstr>Features</vt:lpstr>
      <vt:lpstr>Compiler Tools &amp; Architecture</vt:lpstr>
      <vt:lpstr>Verification/Test Plan</vt:lpstr>
      <vt:lpstr>Lessons Learned</vt:lpstr>
      <vt:lpstr>Lessons Learned</vt:lpstr>
      <vt:lpstr>The good. The bad</vt:lpstr>
      <vt:lpstr>Use our language!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Neeraja</cp:lastModifiedBy>
  <cp:revision>24</cp:revision>
  <dcterms:created xsi:type="dcterms:W3CDTF">2012-04-11T21:01:05Z</dcterms:created>
  <dcterms:modified xsi:type="dcterms:W3CDTF">2012-05-06T21:39:32Z</dcterms:modified>
</cp:coreProperties>
</file>