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72" r:id="rId8"/>
    <p:sldId id="261" r:id="rId9"/>
    <p:sldId id="262" r:id="rId10"/>
    <p:sldId id="274" r:id="rId11"/>
    <p:sldId id="263" r:id="rId12"/>
    <p:sldId id="273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8701" autoAdjust="0"/>
  </p:normalViewPr>
  <p:slideViewPr>
    <p:cSldViewPr snapToGrid="0" snapToObjects="1">
      <p:cViewPr varScale="1">
        <p:scale>
          <a:sx n="99" d="100"/>
          <a:sy n="99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5/6/12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hyperlink" Target="http://xkcd.com/353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9249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4" name="Rectangle 11"/>
          <p:cNvSpPr/>
          <p:nvPr/>
        </p:nvSpPr>
        <p:spPr>
          <a:xfrm>
            <a:off x="3303188" y="1562401"/>
            <a:ext cx="2417007" cy="149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1F497D"/>
                </a:solidFill>
              </a:rPr>
              <a:t>PLY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001036" y="1648887"/>
            <a:ext cx="983190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</a:t>
            </a:r>
            <a:r>
              <a:rPr lang="en-US" dirty="0" err="1" smtClean="0">
                <a:solidFill>
                  <a:prstClr val="white"/>
                </a:solidFill>
              </a:rPr>
              <a:t>lex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5"/>
          <p:cNvSpPr/>
          <p:nvPr/>
        </p:nvSpPr>
        <p:spPr>
          <a:xfrm>
            <a:off x="3808309" y="2495051"/>
            <a:ext cx="1283609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parse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7" name="Straight Arrow Connector 7"/>
          <p:cNvCxnSpPr/>
          <p:nvPr/>
        </p:nvCxnSpPr>
        <p:spPr>
          <a:xfrm flipH="1">
            <a:off x="4670151" y="2044870"/>
            <a:ext cx="9251" cy="450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"/>
          <p:cNvCxnSpPr/>
          <p:nvPr/>
        </p:nvCxnSpPr>
        <p:spPr>
          <a:xfrm flipV="1">
            <a:off x="4352232" y="2038097"/>
            <a:ext cx="0" cy="456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70151" y="2119829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</a:rPr>
              <a:t>tokens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78903" y="2011785"/>
            <a:ext cx="92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</a:rPr>
              <a:t>g</a:t>
            </a:r>
            <a:r>
              <a:rPr lang="en-US" sz="1400" i="1" dirty="0" smtClean="0">
                <a:solidFill>
                  <a:prstClr val="black"/>
                </a:solidFill>
              </a:rPr>
              <a:t>et next token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7"/>
          <p:cNvCxnSpPr/>
          <p:nvPr/>
        </p:nvCxnSpPr>
        <p:spPr>
          <a:xfrm>
            <a:off x="4511691" y="1285135"/>
            <a:ext cx="6826" cy="25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76141" y="970810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.local file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03" name="Straight Arrow Connector 25"/>
          <p:cNvCxnSpPr/>
          <p:nvPr/>
        </p:nvCxnSpPr>
        <p:spPr>
          <a:xfrm>
            <a:off x="4482395" y="3058513"/>
            <a:ext cx="10236" cy="28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6140" y="3341397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27"/>
          <p:cNvSpPr/>
          <p:nvPr/>
        </p:nvSpPr>
        <p:spPr>
          <a:xfrm>
            <a:off x="2007345" y="4533459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28"/>
          <p:cNvSpPr/>
          <p:nvPr/>
        </p:nvSpPr>
        <p:spPr>
          <a:xfrm>
            <a:off x="4861326" y="4217661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Semantic Analysis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29"/>
          <p:cNvSpPr/>
          <p:nvPr/>
        </p:nvSpPr>
        <p:spPr>
          <a:xfrm>
            <a:off x="5564579" y="5509747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8" name="Straight Arrow Connector 30"/>
          <p:cNvCxnSpPr>
            <a:stCxn id="104" idx="2"/>
            <a:endCxn id="105" idx="0"/>
          </p:cNvCxnSpPr>
          <p:nvPr/>
        </p:nvCxnSpPr>
        <p:spPr>
          <a:xfrm flipH="1">
            <a:off x="2649150" y="3649174"/>
            <a:ext cx="1843480" cy="884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3"/>
          <p:cNvCxnSpPr>
            <a:stCxn id="104" idx="2"/>
            <a:endCxn id="106" idx="0"/>
          </p:cNvCxnSpPr>
          <p:nvPr/>
        </p:nvCxnSpPr>
        <p:spPr>
          <a:xfrm>
            <a:off x="4492630" y="3649174"/>
            <a:ext cx="1010501" cy="56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/>
          <p:cNvCxnSpPr>
            <a:stCxn id="106" idx="2"/>
            <a:endCxn id="123" idx="0"/>
          </p:cNvCxnSpPr>
          <p:nvPr/>
        </p:nvCxnSpPr>
        <p:spPr>
          <a:xfrm>
            <a:off x="5503131" y="4757070"/>
            <a:ext cx="703252" cy="255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27926" y="6166017"/>
            <a:ext cx="1529408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Native Python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2" name="Straight Arrow Connector 42"/>
          <p:cNvCxnSpPr>
            <a:stCxn id="105" idx="2"/>
            <a:endCxn id="111" idx="0"/>
          </p:cNvCxnSpPr>
          <p:nvPr/>
        </p:nvCxnSpPr>
        <p:spPr>
          <a:xfrm>
            <a:off x="2649150" y="5072868"/>
            <a:ext cx="1843480" cy="1093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5"/>
          <p:cNvCxnSpPr>
            <a:stCxn id="107" idx="2"/>
            <a:endCxn id="111" idx="0"/>
          </p:cNvCxnSpPr>
          <p:nvPr/>
        </p:nvCxnSpPr>
        <p:spPr>
          <a:xfrm flipH="1">
            <a:off x="4492630" y="6049156"/>
            <a:ext cx="1713754" cy="116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49"/>
          <p:cNvCxnSpPr/>
          <p:nvPr/>
        </p:nvCxnSpPr>
        <p:spPr>
          <a:xfrm flipH="1">
            <a:off x="4492631" y="3965647"/>
            <a:ext cx="13651" cy="220037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61969" y="3219178"/>
            <a:ext cx="17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Course of Action (COA) for Now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31117" y="3438852"/>
            <a:ext cx="182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COA for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Future</a:t>
            </a:r>
          </a:p>
        </p:txBody>
      </p:sp>
      <p:cxnSp>
        <p:nvCxnSpPr>
          <p:cNvPr id="117" name="Straight Arrow Connector 63"/>
          <p:cNvCxnSpPr/>
          <p:nvPr/>
        </p:nvCxnSpPr>
        <p:spPr>
          <a:xfrm>
            <a:off x="4499363" y="3093473"/>
            <a:ext cx="2574537" cy="66854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975727" y="3430177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431733">
            <a:off x="5985324" y="3140443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34758" y="4407004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749513">
            <a:off x="6206384" y="4099227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cxnSp>
        <p:nvCxnSpPr>
          <p:cNvPr id="122" name="Straight Arrow Connector 71"/>
          <p:cNvCxnSpPr>
            <a:stCxn id="106" idx="3"/>
          </p:cNvCxnSpPr>
          <p:nvPr/>
        </p:nvCxnSpPr>
        <p:spPr>
          <a:xfrm>
            <a:off x="6144935" y="4487366"/>
            <a:ext cx="830792" cy="15385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89893" y="5012198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4" name="Straight Arrow Connector 93"/>
          <p:cNvCxnSpPr>
            <a:stCxn id="123" idx="2"/>
            <a:endCxn id="107" idx="0"/>
          </p:cNvCxnSpPr>
          <p:nvPr/>
        </p:nvCxnSpPr>
        <p:spPr>
          <a:xfrm>
            <a:off x="6206383" y="5319975"/>
            <a:ext cx="1" cy="18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46"/>
            <a:ext cx="8229600" cy="1143000"/>
          </a:xfrm>
        </p:spPr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525"/>
            <a:ext cx="8419526" cy="556553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Handle expected </a:t>
            </a:r>
            <a:r>
              <a:rPr lang="en-US" sz="2400" strike="sngStrike" dirty="0" smtClean="0"/>
              <a:t>&amp; unexpected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nputs</a:t>
            </a:r>
          </a:p>
          <a:p>
            <a:r>
              <a:rPr lang="en-US" sz="2400" dirty="0" smtClean="0"/>
              <a:t>Bugs addressed through Google Code Issues Board &amp; at Group Meetings</a:t>
            </a:r>
          </a:p>
          <a:p>
            <a:r>
              <a:rPr lang="en-US" sz="2400" dirty="0" smtClean="0"/>
              <a:t>Simple Programs (Tutorial)</a:t>
            </a:r>
          </a:p>
          <a:p>
            <a:r>
              <a:rPr lang="en-US" sz="2400" dirty="0" smtClean="0"/>
              <a:t>Characteristic Programs: </a:t>
            </a:r>
          </a:p>
          <a:p>
            <a:pPr lvl="1"/>
            <a:r>
              <a:rPr lang="en-US" sz="2400" dirty="0" smtClean="0"/>
              <a:t>Determine whether you have time to (get coffee)</a:t>
            </a:r>
          </a:p>
          <a:p>
            <a:pPr lvl="1"/>
            <a:r>
              <a:rPr lang="en-US" sz="2400" u="sng" dirty="0" smtClean="0">
                <a:solidFill>
                  <a:srgbClr val="800000"/>
                </a:solidFill>
              </a:rPr>
              <a:t>Solve the Traveling Salesman problem</a:t>
            </a:r>
            <a:r>
              <a:rPr lang="en-US" sz="2400" dirty="0" smtClean="0"/>
              <a:t> given a database of landmarks around Columbia University… 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7115790"/>
              </p:ext>
            </p:extLst>
          </p:nvPr>
        </p:nvGraphicFramePr>
        <p:xfrm>
          <a:off x="1021949" y="49401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631211" y="1747595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4673801" y="1749677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strike="sngStrike" kern="1200" dirty="0" smtClean="0"/>
                <a:t>Unexpected Inputs</a:t>
              </a:r>
              <a:endParaRPr lang="en-US" sz="1600" strike="sngStrik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748"/>
            <a:ext cx="8229600" cy="843875"/>
          </a:xfrm>
        </p:spPr>
        <p:txBody>
          <a:bodyPr/>
          <a:lstStyle/>
          <a:p>
            <a:r>
              <a:rPr lang="en-US" dirty="0" smtClean="0"/>
              <a:t>Python’s </a:t>
            </a:r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28" y="957623"/>
            <a:ext cx="8229600" cy="562074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ompare source code to target code</a:t>
            </a:r>
          </a:p>
          <a:p>
            <a:r>
              <a:rPr lang="en-US" sz="2000" dirty="0" smtClean="0"/>
              <a:t>Use definitions in python files for manageability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932" y="3121859"/>
            <a:ext cx="3881045" cy="256748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3050" y="3121859"/>
            <a:ext cx="3958223" cy="2567481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518" y="1724607"/>
            <a:ext cx="4894567" cy="131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2750" y="5812410"/>
            <a:ext cx="5550463" cy="92688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692829" y="5938708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01306" y="6093266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15421" y="6246395"/>
            <a:ext cx="152579" cy="152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24" name="Straight Connector 23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reeform 47"/>
          <p:cNvSpPr/>
          <p:nvPr/>
        </p:nvSpPr>
        <p:spPr>
          <a:xfrm>
            <a:off x="5911033" y="2540220"/>
            <a:ext cx="1744992" cy="1768658"/>
          </a:xfrm>
          <a:custGeom>
            <a:avLst/>
            <a:gdLst>
              <a:gd name="connsiteX0" fmla="*/ 83087 w 1744992"/>
              <a:gd name="connsiteY0" fmla="*/ 0 h 1768658"/>
              <a:gd name="connsiteX1" fmla="*/ 1744823 w 1744992"/>
              <a:gd name="connsiteY1" fmla="*/ 1115797 h 1768658"/>
              <a:gd name="connsiteX2" fmla="*/ 0 w 1744992"/>
              <a:gd name="connsiteY2" fmla="*/ 1768658 h 176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992" h="1768658">
                <a:moveTo>
                  <a:pt x="83087" y="0"/>
                </a:moveTo>
                <a:cubicBezTo>
                  <a:pt x="920879" y="410510"/>
                  <a:pt x="1758671" y="821021"/>
                  <a:pt x="1744823" y="1115797"/>
                </a:cubicBezTo>
                <a:cubicBezTo>
                  <a:pt x="1730975" y="1410573"/>
                  <a:pt x="865487" y="1589615"/>
                  <a:pt x="0" y="1768658"/>
                </a:cubicBezTo>
              </a:path>
            </a:pathLst>
          </a:cu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95259" y="2742013"/>
            <a:ext cx="4320514" cy="1507514"/>
          </a:xfrm>
          <a:custGeom>
            <a:avLst/>
            <a:gdLst>
              <a:gd name="connsiteX0" fmla="*/ 0 w 4320514"/>
              <a:gd name="connsiteY0" fmla="*/ 1507514 h 1507514"/>
              <a:gd name="connsiteX1" fmla="*/ 771521 w 4320514"/>
              <a:gd name="connsiteY1" fmla="*/ 284884 h 1507514"/>
              <a:gd name="connsiteX2" fmla="*/ 4320514 w 4320514"/>
              <a:gd name="connsiteY2" fmla="*/ 0 h 15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514" h="1507514">
                <a:moveTo>
                  <a:pt x="0" y="1507514"/>
                </a:moveTo>
                <a:cubicBezTo>
                  <a:pt x="25717" y="1021825"/>
                  <a:pt x="51435" y="536136"/>
                  <a:pt x="771521" y="284884"/>
                </a:cubicBezTo>
                <a:cubicBezTo>
                  <a:pt x="1491607" y="33632"/>
                  <a:pt x="4320514" y="0"/>
                  <a:pt x="4320514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442168" y="3003157"/>
            <a:ext cx="617304" cy="3133729"/>
          </a:xfrm>
          <a:custGeom>
            <a:avLst/>
            <a:gdLst>
              <a:gd name="connsiteX0" fmla="*/ 35608 w 617304"/>
              <a:gd name="connsiteY0" fmla="*/ 0 h 3133729"/>
              <a:gd name="connsiteX1" fmla="*/ 617216 w 617304"/>
              <a:gd name="connsiteY1" fmla="*/ 1816139 h 3133729"/>
              <a:gd name="connsiteX2" fmla="*/ 0 w 617304"/>
              <a:gd name="connsiteY2" fmla="*/ 3133729 h 313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304" h="3133729">
                <a:moveTo>
                  <a:pt x="35608" y="0"/>
                </a:moveTo>
                <a:cubicBezTo>
                  <a:pt x="329379" y="646925"/>
                  <a:pt x="623151" y="1293851"/>
                  <a:pt x="617216" y="1816139"/>
                </a:cubicBezTo>
                <a:cubicBezTo>
                  <a:pt x="611281" y="2338427"/>
                  <a:pt x="0" y="3133729"/>
                  <a:pt x="0" y="313372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Updating each other often</a:t>
            </a:r>
          </a:p>
          <a:p>
            <a:r>
              <a:rPr lang="en-US" dirty="0" smtClean="0"/>
              <a:t>Delightfully ahead of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local programs up and running till the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1199493" y="0"/>
            <a:ext cx="9143997" cy="6857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340" y="259159"/>
            <a:ext cx="5053903" cy="1377558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817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Use our language!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0" y="971555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It’s so simple… No really it is!</a:t>
            </a:r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38873" y="6542166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Available at </a:t>
            </a:r>
            <a:r>
              <a:rPr lang="en-US" sz="1400" dirty="0" smtClean="0">
                <a:hlinkClick r:id="rId3"/>
              </a:rPr>
              <a:t>http://</a:t>
            </a:r>
            <a:r>
              <a:rPr lang="en-US" sz="1400" dirty="0" err="1" smtClean="0">
                <a:hlinkClick r:id="rId3"/>
              </a:rPr>
              <a:t>xkcd.com</a:t>
            </a:r>
            <a:r>
              <a:rPr lang="en-US" sz="1400" dirty="0" smtClean="0">
                <a:hlinkClick r:id="rId3"/>
              </a:rPr>
              <a:t>/353/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886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Easily handle unit conversion</a:t>
            </a:r>
            <a:endParaRPr lang="en-US" sz="2400" dirty="0"/>
          </a:p>
          <a:p>
            <a:r>
              <a:rPr lang="en-US" sz="2400" dirty="0" smtClean="0"/>
              <a:t>Can be used by programmers of any skill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527" b="34228"/>
          <a:stretch/>
        </p:blipFill>
        <p:spPr>
          <a:xfrm>
            <a:off x="3203147" y="3873051"/>
            <a:ext cx="5940853" cy="2984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58"/>
            <a:ext cx="8229600" cy="1143000"/>
          </a:xfrm>
        </p:spPr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358"/>
            <a:ext cx="8229600" cy="42251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all points within a given radius that satisfy a given attribute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21" y="4562781"/>
            <a:ext cx="1965447" cy="196544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20113940">
            <a:off x="2100130" y="5543109"/>
            <a:ext cx="2859887" cy="404671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868398" y="5243708"/>
            <a:ext cx="386361" cy="114988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69647" flipH="1">
            <a:off x="4614509" y="4950848"/>
            <a:ext cx="696369" cy="258610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0267152">
            <a:off x="4520181" y="4570137"/>
            <a:ext cx="1283401" cy="252051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006519">
            <a:off x="5738573" y="3984459"/>
            <a:ext cx="3338040" cy="313515"/>
          </a:xfrm>
          <a:custGeom>
            <a:avLst/>
            <a:gdLst>
              <a:gd name="connsiteX0" fmla="*/ 0 w 9128283"/>
              <a:gd name="connsiteY0" fmla="*/ 2414369 h 2414369"/>
              <a:gd name="connsiteX1" fmla="*/ 4551568 w 9128283"/>
              <a:gd name="connsiteY1" fmla="*/ 1 h 2414369"/>
              <a:gd name="connsiteX2" fmla="*/ 9128283 w 9128283"/>
              <a:gd name="connsiteY2" fmla="*/ 2401795 h 241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8283" h="2414369">
                <a:moveTo>
                  <a:pt x="0" y="2414369"/>
                </a:moveTo>
                <a:cubicBezTo>
                  <a:pt x="1515094" y="1208233"/>
                  <a:pt x="3030188" y="2097"/>
                  <a:pt x="4551568" y="1"/>
                </a:cubicBezTo>
                <a:cubicBezTo>
                  <a:pt x="6072948" y="-2095"/>
                  <a:pt x="9128283" y="2401795"/>
                  <a:pt x="9128283" y="240179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932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1267953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</a:t>
            </a:r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7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7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en-US" sz="2000" dirty="0"/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0"/>
                </a:solidFill>
              </a:rPr>
              <a:t>for</a:t>
            </a:r>
            <a:r>
              <a:rPr lang="en-US" sz="2000" dirty="0"/>
              <a:t> coord </a:t>
            </a:r>
            <a:r>
              <a:rPr lang="en-US" sz="2000" dirty="0">
                <a:solidFill>
                  <a:srgbClr val="00009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90"/>
                </a:solidFill>
              </a:rPr>
              <a:t>for</a:t>
            </a:r>
            <a:r>
              <a:rPr lang="en-US" sz="2000" dirty="0"/>
              <a:t> c2 </a:t>
            </a:r>
            <a:r>
              <a:rPr lang="en-US" sz="2000" dirty="0">
                <a:solidFill>
                  <a:srgbClr val="000090"/>
                </a:solidFill>
              </a:rPr>
              <a:t>in</a:t>
            </a:r>
            <a:r>
              <a:rPr lang="en-US" sz="2000" dirty="0"/>
              <a:t>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0090"/>
                </a:solidFill>
              </a:rPr>
              <a:t>if</a:t>
            </a:r>
            <a:r>
              <a:rPr lang="en-US" sz="2000" dirty="0"/>
              <a:t> ((d &lt; shortest) </a:t>
            </a:r>
            <a:r>
              <a:rPr lang="en-US" sz="2000" dirty="0">
                <a:solidFill>
                  <a:srgbClr val="000090"/>
                </a:solidFill>
              </a:rPr>
              <a:t>or</a:t>
            </a:r>
            <a:r>
              <a:rPr lang="en-US" sz="2000" dirty="0"/>
              <a:t> (shortest == 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9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"%s and %s are the closest pair."</a:t>
            </a:r>
            <a:r>
              <a:rPr lang="en-US" sz="2000" dirty="0"/>
              <a:t>, closest, closest2);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3144" y="1267954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5261102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2204508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54900" y="2946400"/>
            <a:ext cx="457200" cy="406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077200" y="3021778"/>
            <a:ext cx="406400" cy="292922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999</Words>
  <Application>Microsoft Macintosh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Project Management</vt:lpstr>
      <vt:lpstr>Features</vt:lpstr>
      <vt:lpstr>Compiler Tools &amp; Architecture</vt:lpstr>
      <vt:lpstr>Architecture</vt:lpstr>
      <vt:lpstr>Verification/Test Plan</vt:lpstr>
      <vt:lpstr>Python’s unittest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44</cp:revision>
  <dcterms:created xsi:type="dcterms:W3CDTF">2012-04-11T21:01:05Z</dcterms:created>
  <dcterms:modified xsi:type="dcterms:W3CDTF">2012-05-06T23:51:43Z</dcterms:modified>
</cp:coreProperties>
</file>