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84" autoAdjust="0"/>
    <p:restoredTop sz="94660"/>
  </p:normalViewPr>
  <p:slideViewPr>
    <p:cSldViewPr snapToGrid="0">
      <p:cViewPr varScale="1">
        <p:scale>
          <a:sx n="40" d="100"/>
          <a:sy n="40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D0AB6A-F91D-4B8C-B8C2-9C6E0F7F548B}"/>
              </a:ext>
            </a:extLst>
          </p:cNvPr>
          <p:cNvGrpSpPr/>
          <p:nvPr/>
        </p:nvGrpSpPr>
        <p:grpSpPr>
          <a:xfrm>
            <a:off x="457316" y="412075"/>
            <a:ext cx="11672047" cy="5229314"/>
            <a:chOff x="12163846" y="14829022"/>
            <a:chExt cx="11672047" cy="5229313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3755ADB-0303-43F1-9BD1-A0EAFE84CA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63846" y="15619739"/>
              <a:ext cx="7960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68E2F93-9A6B-4433-B012-EEBB020D4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163846" y="17627834"/>
              <a:ext cx="7960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15CA85-C68C-4376-9708-F3089680845D}"/>
                </a:ext>
              </a:extLst>
            </p:cNvPr>
            <p:cNvSpPr txBox="1"/>
            <p:nvPr/>
          </p:nvSpPr>
          <p:spPr>
            <a:xfrm>
              <a:off x="12163846" y="14884634"/>
              <a:ext cx="10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스태틱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58EEF6-014D-4DD0-86D4-1F3EF49AC02F}"/>
                </a:ext>
              </a:extLst>
            </p:cNvPr>
            <p:cNvSpPr txBox="1"/>
            <p:nvPr/>
          </p:nvSpPr>
          <p:spPr>
            <a:xfrm>
              <a:off x="12163846" y="16345881"/>
              <a:ext cx="10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스택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EE54D-519A-45E7-97F8-D63D359FEA11}"/>
                </a:ext>
              </a:extLst>
            </p:cNvPr>
            <p:cNvSpPr txBox="1"/>
            <p:nvPr/>
          </p:nvSpPr>
          <p:spPr>
            <a:xfrm>
              <a:off x="12163846" y="18882893"/>
              <a:ext cx="10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힙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56681D-92CE-4E68-9FD8-0E2339792D6A}"/>
                </a:ext>
              </a:extLst>
            </p:cNvPr>
            <p:cNvSpPr/>
            <p:nvPr/>
          </p:nvSpPr>
          <p:spPr>
            <a:xfrm>
              <a:off x="13929894" y="16345880"/>
              <a:ext cx="546847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B2F1FA-C85E-445B-B965-52846E2DBAD5}"/>
                </a:ext>
              </a:extLst>
            </p:cNvPr>
            <p:cNvSpPr txBox="1"/>
            <p:nvPr/>
          </p:nvSpPr>
          <p:spPr>
            <a:xfrm>
              <a:off x="13580270" y="15996242"/>
              <a:ext cx="10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num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EF4CA8-84CE-4F83-9623-960BA4B8A66F}"/>
                </a:ext>
              </a:extLst>
            </p:cNvPr>
            <p:cNvSpPr txBox="1"/>
            <p:nvPr/>
          </p:nvSpPr>
          <p:spPr>
            <a:xfrm>
              <a:off x="14763611" y="15996242"/>
              <a:ext cx="236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int[] array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09B9A7B-C8E8-422B-BEBB-A4060B99594A}"/>
                </a:ext>
              </a:extLst>
            </p:cNvPr>
            <p:cNvSpPr/>
            <p:nvPr/>
          </p:nvSpPr>
          <p:spPr>
            <a:xfrm>
              <a:off x="15337350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ox555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7970B90-DDCE-4B9B-B6AB-BB06ED0D63B0}"/>
                </a:ext>
              </a:extLst>
            </p:cNvPr>
            <p:cNvGrpSpPr/>
            <p:nvPr/>
          </p:nvGrpSpPr>
          <p:grpSpPr>
            <a:xfrm>
              <a:off x="15337351" y="18882893"/>
              <a:ext cx="1640541" cy="369315"/>
              <a:chOff x="4016188" y="4312023"/>
              <a:chExt cx="1640541" cy="36931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F95385-C175-4BF6-9DD2-41BE92E1E19A}"/>
                  </a:ext>
                </a:extLst>
              </p:cNvPr>
              <p:cNvSpPr/>
              <p:nvPr/>
            </p:nvSpPr>
            <p:spPr>
              <a:xfrm>
                <a:off x="4016188" y="4312023"/>
                <a:ext cx="546847" cy="3693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92AE117-125D-4BA4-9CC0-BC4F4882AD6F}"/>
                  </a:ext>
                </a:extLst>
              </p:cNvPr>
              <p:cNvSpPr/>
              <p:nvPr/>
            </p:nvSpPr>
            <p:spPr>
              <a:xfrm>
                <a:off x="4563035" y="4312023"/>
                <a:ext cx="546847" cy="3693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672EC9-B8C4-4DDE-930D-C3344069DFE2}"/>
                  </a:ext>
                </a:extLst>
              </p:cNvPr>
              <p:cNvSpPr/>
              <p:nvPr/>
            </p:nvSpPr>
            <p:spPr>
              <a:xfrm>
                <a:off x="5109882" y="4312023"/>
                <a:ext cx="546847" cy="3693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45884F-FFF6-4FB3-B8B6-2514D4C2692F}"/>
                </a:ext>
              </a:extLst>
            </p:cNvPr>
            <p:cNvSpPr txBox="1"/>
            <p:nvPr/>
          </p:nvSpPr>
          <p:spPr>
            <a:xfrm>
              <a:off x="15050483" y="18520765"/>
              <a:ext cx="1228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0x555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FD9C344-111B-4370-9DA3-37AF67B8FEF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5337351" y="16715195"/>
              <a:ext cx="389964" cy="1916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4FC575D-BDEE-4755-AF66-8678E40E3667}"/>
                </a:ext>
              </a:extLst>
            </p:cNvPr>
            <p:cNvGrpSpPr/>
            <p:nvPr/>
          </p:nvGrpSpPr>
          <p:grpSpPr>
            <a:xfrm>
              <a:off x="21953305" y="14829022"/>
              <a:ext cx="1882588" cy="1701515"/>
              <a:chOff x="9332259" y="683097"/>
              <a:chExt cx="2563908" cy="170151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37E372A-7C74-4F88-BF99-EC12426DA2BE}"/>
                  </a:ext>
                </a:extLst>
              </p:cNvPr>
              <p:cNvSpPr/>
              <p:nvPr/>
            </p:nvSpPr>
            <p:spPr>
              <a:xfrm>
                <a:off x="9332259" y="683097"/>
                <a:ext cx="2563908" cy="36577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Goods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7FEA1BA-384A-4C0B-BC04-D7B72E07A7F3}"/>
                  </a:ext>
                </a:extLst>
              </p:cNvPr>
              <p:cNvSpPr/>
              <p:nvPr/>
            </p:nvSpPr>
            <p:spPr>
              <a:xfrm>
                <a:off x="9332259" y="1048869"/>
                <a:ext cx="2563908" cy="1335743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String name ;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Int price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B53B3D3-6AC6-411A-B69F-1E66A0DCABC0}"/>
                </a:ext>
              </a:extLst>
            </p:cNvPr>
            <p:cNvSpPr/>
            <p:nvPr/>
          </p:nvSpPr>
          <p:spPr>
            <a:xfrm>
              <a:off x="17829182" y="18631881"/>
              <a:ext cx="2638585" cy="142645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String name =“</a:t>
              </a:r>
              <a:r>
                <a:rPr lang="ko-KR" altLang="en-US" dirty="0">
                  <a:solidFill>
                    <a:srgbClr val="FF0000"/>
                  </a:solidFill>
                </a:rPr>
                <a:t>니콘</a:t>
              </a:r>
              <a:r>
                <a:rPr lang="en-US" altLang="ko-KR" dirty="0">
                  <a:solidFill>
                    <a:schemeClr val="tx1"/>
                  </a:solidFill>
                </a:rPr>
                <a:t>“;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int price = </a:t>
              </a:r>
              <a:r>
                <a:rPr lang="en-US" altLang="ko-KR" dirty="0">
                  <a:solidFill>
                    <a:srgbClr val="FF0000"/>
                  </a:solidFill>
                </a:rPr>
                <a:t>400000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B8DB12-5D27-4214-8EF1-8CBF65B48892}"/>
                </a:ext>
              </a:extLst>
            </p:cNvPr>
            <p:cNvSpPr txBox="1"/>
            <p:nvPr/>
          </p:nvSpPr>
          <p:spPr>
            <a:xfrm>
              <a:off x="18870340" y="18262568"/>
              <a:ext cx="96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Goods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3F5ED5-91EB-4B4D-AF92-B1B90FBB715B}"/>
                </a:ext>
              </a:extLst>
            </p:cNvPr>
            <p:cNvSpPr txBox="1"/>
            <p:nvPr/>
          </p:nvSpPr>
          <p:spPr>
            <a:xfrm>
              <a:off x="17718561" y="18262558"/>
              <a:ext cx="96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0x123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5B2CE6-EEDF-4769-89EA-CD7CA3ADBA2A}"/>
                </a:ext>
              </a:extLst>
            </p:cNvPr>
            <p:cNvSpPr/>
            <p:nvPr/>
          </p:nvSpPr>
          <p:spPr>
            <a:xfrm>
              <a:off x="17822725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6B9E04F-F3D8-4FC5-BE47-85EDEC26E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00091" y="16715194"/>
              <a:ext cx="341824" cy="165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0AC047-EFFB-4E4B-B6C8-2E03B8430A37}"/>
                </a:ext>
              </a:extLst>
            </p:cNvPr>
            <p:cNvSpPr txBox="1"/>
            <p:nvPr/>
          </p:nvSpPr>
          <p:spPr>
            <a:xfrm>
              <a:off x="17507884" y="15963632"/>
              <a:ext cx="203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camera</a:t>
              </a:r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8693A82-EFD0-4F19-941D-0373BF600368}"/>
                </a:ext>
              </a:extLst>
            </p:cNvPr>
            <p:cNvSpPr/>
            <p:nvPr/>
          </p:nvSpPr>
          <p:spPr>
            <a:xfrm>
              <a:off x="20811800" y="18631881"/>
              <a:ext cx="2871997" cy="142645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String name =“</a:t>
              </a:r>
              <a:r>
                <a:rPr lang="en-US" altLang="ko-KR" dirty="0">
                  <a:solidFill>
                    <a:srgbClr val="FF0000"/>
                  </a:solidFill>
                </a:rPr>
                <a:t>LG</a:t>
              </a:r>
              <a:r>
                <a:rPr lang="ko-KR" altLang="en-US" dirty="0">
                  <a:solidFill>
                    <a:srgbClr val="FF0000"/>
                  </a:solidFill>
                </a:rPr>
                <a:t>그램</a:t>
              </a:r>
              <a:r>
                <a:rPr lang="en-US" altLang="ko-KR" dirty="0">
                  <a:solidFill>
                    <a:schemeClr val="tx1"/>
                  </a:solidFill>
                </a:rPr>
                <a:t>“;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int price = </a:t>
              </a:r>
              <a:r>
                <a:rPr lang="en-US" altLang="ko-KR" dirty="0">
                  <a:solidFill>
                    <a:srgbClr val="FF0000"/>
                  </a:solidFill>
                </a:rPr>
                <a:t>1000000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2D1ECD-95E7-4F27-B059-CB8FB8052156}"/>
                </a:ext>
              </a:extLst>
            </p:cNvPr>
            <p:cNvSpPr txBox="1"/>
            <p:nvPr/>
          </p:nvSpPr>
          <p:spPr>
            <a:xfrm>
              <a:off x="21852958" y="18262568"/>
              <a:ext cx="96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Goods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4F4D4-5704-4CC4-9E67-AE026CAB0666}"/>
                </a:ext>
              </a:extLst>
            </p:cNvPr>
            <p:cNvSpPr txBox="1"/>
            <p:nvPr/>
          </p:nvSpPr>
          <p:spPr>
            <a:xfrm>
              <a:off x="20701177" y="18262558"/>
              <a:ext cx="96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0x555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AD4CD9-9195-4E42-8CB9-7A261ED4449B}"/>
                </a:ext>
              </a:extLst>
            </p:cNvPr>
            <p:cNvSpPr/>
            <p:nvPr/>
          </p:nvSpPr>
          <p:spPr>
            <a:xfrm>
              <a:off x="19873492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0x555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0F13DB-48D5-4484-A11D-D13BD470E394}"/>
                </a:ext>
              </a:extLst>
            </p:cNvPr>
            <p:cNvSpPr txBox="1"/>
            <p:nvPr/>
          </p:nvSpPr>
          <p:spPr>
            <a:xfrm>
              <a:off x="19558652" y="15963632"/>
              <a:ext cx="236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computer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CA9DA67-560D-4753-920E-980DBFDBAC18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0263458" y="16715195"/>
              <a:ext cx="652557" cy="1534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7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274770-15AD-4A07-B708-6F7BF383B174}"/>
              </a:ext>
            </a:extLst>
          </p:cNvPr>
          <p:cNvGrpSpPr/>
          <p:nvPr/>
        </p:nvGrpSpPr>
        <p:grpSpPr>
          <a:xfrm>
            <a:off x="660104" y="546181"/>
            <a:ext cx="11749146" cy="10127805"/>
            <a:chOff x="12163846" y="14884634"/>
            <a:chExt cx="11749146" cy="1012780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3755ADB-0303-43F1-9BD1-A0EAFE84CA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63846" y="15619739"/>
              <a:ext cx="7960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68E2F93-9A6B-4433-B012-EEBB020D4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163846" y="17627834"/>
              <a:ext cx="7960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15CA85-C68C-4376-9708-F3089680845D}"/>
                </a:ext>
              </a:extLst>
            </p:cNvPr>
            <p:cNvSpPr txBox="1"/>
            <p:nvPr/>
          </p:nvSpPr>
          <p:spPr>
            <a:xfrm>
              <a:off x="12163846" y="14884634"/>
              <a:ext cx="10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스태틱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58EEF6-014D-4DD0-86D4-1F3EF49AC02F}"/>
                </a:ext>
              </a:extLst>
            </p:cNvPr>
            <p:cNvSpPr txBox="1"/>
            <p:nvPr/>
          </p:nvSpPr>
          <p:spPr>
            <a:xfrm>
              <a:off x="12163846" y="16345882"/>
              <a:ext cx="10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스택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EE54D-519A-45E7-97F8-D63D359FEA11}"/>
                </a:ext>
              </a:extLst>
            </p:cNvPr>
            <p:cNvSpPr txBox="1"/>
            <p:nvPr/>
          </p:nvSpPr>
          <p:spPr>
            <a:xfrm>
              <a:off x="12163846" y="18882894"/>
              <a:ext cx="10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힙</a:t>
              </a:r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4FC575D-BDEE-4755-AF66-8678E40E3667}"/>
                </a:ext>
              </a:extLst>
            </p:cNvPr>
            <p:cNvGrpSpPr/>
            <p:nvPr/>
          </p:nvGrpSpPr>
          <p:grpSpPr>
            <a:xfrm>
              <a:off x="20917243" y="14903533"/>
              <a:ext cx="2995749" cy="6599359"/>
              <a:chOff x="8058954" y="683097"/>
              <a:chExt cx="4079928" cy="170151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37E372A-7C74-4F88-BF99-EC12426DA2BE}"/>
                  </a:ext>
                </a:extLst>
              </p:cNvPr>
              <p:cNvSpPr/>
              <p:nvPr/>
            </p:nvSpPr>
            <p:spPr>
              <a:xfrm>
                <a:off x="8058954" y="683097"/>
                <a:ext cx="4079927" cy="15992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Goods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7FEA1BA-384A-4C0B-BC04-D7B72E07A7F3}"/>
                  </a:ext>
                </a:extLst>
              </p:cNvPr>
              <p:cNvSpPr/>
              <p:nvPr/>
            </p:nvSpPr>
            <p:spPr>
              <a:xfrm>
                <a:off x="8058955" y="843025"/>
                <a:ext cx="4079927" cy="154158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</a:rPr>
                  <a:t>private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String name ;</a:t>
                </a:r>
              </a:p>
              <a:p>
                <a:r>
                  <a:rPr lang="en-US" altLang="ko-KR" sz="1600" b="1" dirty="0">
                    <a:solidFill>
                      <a:srgbClr val="FF0000"/>
                    </a:solidFill>
                  </a:rPr>
                  <a:t>private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int price;</a:t>
                </a:r>
              </a:p>
              <a:p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//</a:t>
                </a:r>
                <a:r>
                  <a:rPr lang="en-US" altLang="ko-KR" sz="1500" dirty="0" err="1">
                    <a:solidFill>
                      <a:schemeClr val="tx1"/>
                    </a:solidFill>
                  </a:rPr>
                  <a:t>setName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();</a:t>
                </a: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public void </a:t>
                </a:r>
                <a:r>
                  <a:rPr lang="en-US" altLang="ko-KR" sz="1500" dirty="0" err="1">
                    <a:solidFill>
                      <a:schemeClr val="tx1"/>
                    </a:solidFill>
                  </a:rPr>
                  <a:t>setName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(String n){</a:t>
                </a: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    name = n ;</a:t>
                </a: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//</a:t>
                </a:r>
                <a:r>
                  <a:rPr lang="en-US" altLang="ko-KR" sz="1500" dirty="0" err="1">
                    <a:solidFill>
                      <a:schemeClr val="tx1"/>
                    </a:solidFill>
                  </a:rPr>
                  <a:t>getName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();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public String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getName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(){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    return name;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ko-KR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//</a:t>
                </a:r>
                <a:r>
                  <a:rPr lang="en-US" altLang="ko-KR" sz="1500" dirty="0" err="1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setPrice</a:t>
                </a:r>
                <a:r>
                  <a:rPr lang="en-US" altLang="ko-KR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() </a:t>
                </a:r>
                <a:r>
                  <a:rPr lang="ko-KR" altLang="en-US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가격 등록</a:t>
                </a:r>
              </a:p>
              <a:p>
                <a:pPr algn="l"/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public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void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 err="1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setPrice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int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>
                    <a:solidFill>
                      <a:srgbClr val="6A3E3E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 {</a:t>
                </a:r>
              </a:p>
              <a:p>
                <a:pPr algn="l"/>
                <a:r>
                  <a:rPr lang="en-US" altLang="ko-KR" sz="1500" dirty="0">
                    <a:solidFill>
                      <a:srgbClr val="0000C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price</a:t>
                </a:r>
                <a:r>
                  <a:rPr lang="en-US" altLang="ko-KR" sz="15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= </a:t>
                </a:r>
                <a:r>
                  <a:rPr lang="en-US" altLang="ko-KR" sz="1500" dirty="0">
                    <a:solidFill>
                      <a:srgbClr val="6A3E3E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</a:t>
                </a:r>
                <a:r>
                  <a:rPr lang="en-US" altLang="ko-KR" sz="15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pPr algn="l"/>
                <a:r>
                  <a:rPr lang="en-US" altLang="ko-KR" sz="15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}</a:t>
                </a:r>
              </a:p>
              <a:p>
                <a:pPr algn="l"/>
                <a:endParaRPr lang="ko-KR" altLang="en-US" sz="15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l"/>
                <a:r>
                  <a:rPr lang="en-US" altLang="ko-KR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//</a:t>
                </a:r>
                <a:r>
                  <a:rPr lang="en-US" altLang="ko-KR" sz="1500" dirty="0" err="1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getPrice</a:t>
                </a:r>
                <a:r>
                  <a:rPr lang="en-US" altLang="ko-KR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() </a:t>
                </a:r>
                <a:r>
                  <a:rPr lang="ko-KR" altLang="en-US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가격 읽기</a:t>
                </a:r>
              </a:p>
              <a:p>
                <a:pPr algn="l"/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public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int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 err="1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getPrice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() {</a:t>
                </a:r>
              </a:p>
              <a:p>
                <a:pPr algn="l"/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return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>
                    <a:solidFill>
                      <a:srgbClr val="0000C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price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pPr algn="l"/>
                <a:r>
                  <a:rPr lang="en-US" altLang="ko-KR" sz="15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}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B53B3D3-6AC6-411A-B69F-1E66A0DCABC0}"/>
                </a:ext>
              </a:extLst>
            </p:cNvPr>
            <p:cNvSpPr/>
            <p:nvPr/>
          </p:nvSpPr>
          <p:spPr>
            <a:xfrm>
              <a:off x="12713767" y="18631881"/>
              <a:ext cx="4009931" cy="638055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private</a:t>
              </a:r>
              <a:r>
                <a:rPr lang="en-US" altLang="ko-KR" dirty="0">
                  <a:solidFill>
                    <a:schemeClr val="tx1"/>
                  </a:solidFill>
                </a:rPr>
                <a:t> String name = “</a:t>
              </a:r>
              <a:r>
                <a:rPr lang="ko-KR" altLang="en-US" dirty="0">
                  <a:solidFill>
                    <a:schemeClr val="tx1"/>
                  </a:solidFill>
                </a:rPr>
                <a:t>니콘</a:t>
              </a:r>
              <a:r>
                <a:rPr lang="en-US" altLang="ko-KR" dirty="0">
                  <a:solidFill>
                    <a:schemeClr val="tx1"/>
                  </a:solidFill>
                </a:rPr>
                <a:t>”;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private </a:t>
              </a:r>
              <a:r>
                <a:rPr lang="en-US" altLang="ko-KR" dirty="0">
                  <a:solidFill>
                    <a:schemeClr val="tx1"/>
                  </a:solidFill>
                </a:rPr>
                <a:t>int price;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//</a:t>
              </a:r>
              <a:r>
                <a:rPr lang="en-US" altLang="ko-KR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dirty="0">
                  <a:solidFill>
                    <a:schemeClr val="tx1"/>
                  </a:solidFill>
                </a:rPr>
                <a:t>(String n){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name = n 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//</a:t>
              </a:r>
              <a:r>
                <a:rPr lang="en-US" altLang="ko-KR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public String </a:t>
              </a:r>
              <a:r>
                <a:rPr lang="en-US" altLang="ko-KR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dirty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return name;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</a:t>
              </a:r>
              <a:r>
                <a:rPr lang="en-US" altLang="ko-KR" dirty="0" err="1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setPrice</a:t>
              </a:r>
              <a:r>
                <a:rPr lang="en-US" altLang="ko-KR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가격 등록</a:t>
              </a:r>
            </a:p>
            <a:p>
              <a:pPr algn="l"/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setPrice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6A3E3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{</a:t>
              </a:r>
            </a:p>
            <a:p>
              <a:pPr algn="l"/>
              <a:r>
                <a:rPr lang="en-US" altLang="ko-KR" dirty="0">
                  <a:solidFill>
                    <a:srgbClr val="000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price</a:t>
              </a:r>
              <a:r>
                <a:rPr lang="en-US" altLang="ko-KR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dirty="0">
                  <a:solidFill>
                    <a:srgbClr val="6A3E3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  <a:r>
                <a:rPr lang="en-US" altLang="ko-KR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pPr algn="l"/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l"/>
              <a:r>
                <a:rPr lang="en-US" altLang="ko-KR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</a:t>
              </a:r>
              <a:r>
                <a:rPr lang="en-US" altLang="ko-KR" dirty="0" err="1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getPrice</a:t>
              </a:r>
              <a:r>
                <a:rPr lang="en-US" altLang="ko-KR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가격 읽기</a:t>
              </a:r>
            </a:p>
            <a:p>
              <a:pPr algn="l"/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getPrice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algn="l"/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return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000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price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B8DB12-5D27-4214-8EF1-8CBF65B48892}"/>
                </a:ext>
              </a:extLst>
            </p:cNvPr>
            <p:cNvSpPr txBox="1"/>
            <p:nvPr/>
          </p:nvSpPr>
          <p:spPr>
            <a:xfrm>
              <a:off x="14812413" y="18262567"/>
              <a:ext cx="96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Goods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3F5ED5-91EB-4B4D-AF92-B1B90FBB715B}"/>
                </a:ext>
              </a:extLst>
            </p:cNvPr>
            <p:cNvSpPr txBox="1"/>
            <p:nvPr/>
          </p:nvSpPr>
          <p:spPr>
            <a:xfrm>
              <a:off x="13102095" y="18262559"/>
              <a:ext cx="96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0x123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5B2CE6-EEDF-4769-89EA-CD7CA3ADBA2A}"/>
                </a:ext>
              </a:extLst>
            </p:cNvPr>
            <p:cNvSpPr/>
            <p:nvPr/>
          </p:nvSpPr>
          <p:spPr>
            <a:xfrm>
              <a:off x="13206260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6B9E04F-F3D8-4FC5-BE47-85EDEC26E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3626" y="16715194"/>
              <a:ext cx="341824" cy="165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0AC047-EFFB-4E4B-B6C8-2E03B8430A37}"/>
                </a:ext>
              </a:extLst>
            </p:cNvPr>
            <p:cNvSpPr txBox="1"/>
            <p:nvPr/>
          </p:nvSpPr>
          <p:spPr>
            <a:xfrm>
              <a:off x="12891420" y="15963630"/>
              <a:ext cx="203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camera</a:t>
              </a:r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8693A82-EFD0-4F19-941D-0373BF600368}"/>
                </a:ext>
              </a:extLst>
            </p:cNvPr>
            <p:cNvSpPr/>
            <p:nvPr/>
          </p:nvSpPr>
          <p:spPr>
            <a:xfrm>
              <a:off x="17068053" y="18631881"/>
              <a:ext cx="4088990" cy="638055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private</a:t>
              </a:r>
              <a:r>
                <a:rPr lang="en-US" altLang="ko-KR" dirty="0">
                  <a:solidFill>
                    <a:schemeClr val="tx1"/>
                  </a:solidFill>
                </a:rPr>
                <a:t> String name =“LG</a:t>
              </a:r>
              <a:r>
                <a:rPr lang="ko-KR" altLang="en-US" dirty="0">
                  <a:solidFill>
                    <a:schemeClr val="tx1"/>
                  </a:solidFill>
                </a:rPr>
                <a:t>그램</a:t>
              </a:r>
              <a:r>
                <a:rPr lang="en-US" altLang="ko-KR" dirty="0">
                  <a:solidFill>
                    <a:schemeClr val="tx1"/>
                  </a:solidFill>
                </a:rPr>
                <a:t>”;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private </a:t>
              </a:r>
              <a:r>
                <a:rPr lang="en-US" altLang="ko-KR" dirty="0">
                  <a:solidFill>
                    <a:schemeClr val="tx1"/>
                  </a:solidFill>
                </a:rPr>
                <a:t>int price;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//</a:t>
              </a:r>
              <a:r>
                <a:rPr lang="en-US" altLang="ko-KR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dirty="0">
                  <a:solidFill>
                    <a:schemeClr val="tx1"/>
                  </a:solidFill>
                </a:rPr>
                <a:t>(String n){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name = n 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//</a:t>
              </a:r>
              <a:r>
                <a:rPr lang="en-US" altLang="ko-KR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public String </a:t>
              </a:r>
              <a:r>
                <a:rPr lang="en-US" altLang="ko-KR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dirty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return name;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</a:t>
              </a:r>
              <a:r>
                <a:rPr lang="en-US" altLang="ko-KR" dirty="0" err="1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setPrice</a:t>
              </a:r>
              <a:r>
                <a:rPr lang="en-US" altLang="ko-KR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가격 등록</a:t>
              </a:r>
            </a:p>
            <a:p>
              <a:pPr algn="l"/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setPrice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6A3E3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{</a:t>
              </a:r>
            </a:p>
            <a:p>
              <a:pPr algn="l"/>
              <a:r>
                <a:rPr lang="en-US" altLang="ko-KR" dirty="0">
                  <a:solidFill>
                    <a:srgbClr val="000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price</a:t>
              </a:r>
              <a:r>
                <a:rPr lang="en-US" altLang="ko-KR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dirty="0">
                  <a:solidFill>
                    <a:srgbClr val="6A3E3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  <a:r>
                <a:rPr lang="en-US" altLang="ko-KR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pPr algn="l"/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l"/>
              <a:r>
                <a:rPr lang="en-US" altLang="ko-KR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</a:t>
              </a:r>
              <a:r>
                <a:rPr lang="en-US" altLang="ko-KR" dirty="0" err="1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getPrice</a:t>
              </a:r>
              <a:r>
                <a:rPr lang="en-US" altLang="ko-KR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가격 읽기</a:t>
              </a:r>
            </a:p>
            <a:p>
              <a:pPr algn="l"/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getPrice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algn="l"/>
              <a:r>
                <a:rPr lang="en-US" altLang="ko-KR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return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000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price</a:t>
              </a:r>
              <a:r>
                <a:rPr lang="en-US" altLang="ko-KR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2D1ECD-95E7-4F27-B059-CB8FB8052156}"/>
                </a:ext>
              </a:extLst>
            </p:cNvPr>
            <p:cNvSpPr txBox="1"/>
            <p:nvPr/>
          </p:nvSpPr>
          <p:spPr>
            <a:xfrm>
              <a:off x="19326204" y="18262567"/>
              <a:ext cx="96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Goods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4F4D4-5704-4CC4-9E67-AE026CAB0666}"/>
                </a:ext>
              </a:extLst>
            </p:cNvPr>
            <p:cNvSpPr txBox="1"/>
            <p:nvPr/>
          </p:nvSpPr>
          <p:spPr>
            <a:xfrm>
              <a:off x="18174423" y="18262559"/>
              <a:ext cx="96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0x555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AD4CD9-9195-4E42-8CB9-7A261ED4449B}"/>
                </a:ext>
              </a:extLst>
            </p:cNvPr>
            <p:cNvSpPr/>
            <p:nvPr/>
          </p:nvSpPr>
          <p:spPr>
            <a:xfrm>
              <a:off x="15257027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0x555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0F13DB-48D5-4484-A11D-D13BD470E394}"/>
                </a:ext>
              </a:extLst>
            </p:cNvPr>
            <p:cNvSpPr txBox="1"/>
            <p:nvPr/>
          </p:nvSpPr>
          <p:spPr>
            <a:xfrm>
              <a:off x="14942186" y="15963630"/>
              <a:ext cx="236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computer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CA9DA67-560D-4753-920E-980DBFDBAC18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5646993" y="16715194"/>
              <a:ext cx="2596717" cy="165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898E55-9ECB-492D-85B6-49EF3DAD65DE}"/>
                </a:ext>
              </a:extLst>
            </p:cNvPr>
            <p:cNvSpPr txBox="1"/>
            <p:nvPr/>
          </p:nvSpPr>
          <p:spPr>
            <a:xfrm>
              <a:off x="17659842" y="15963630"/>
              <a:ext cx="236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cup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2BD1369-4A3F-4C06-960E-B514406AE97C}"/>
                </a:ext>
              </a:extLst>
            </p:cNvPr>
            <p:cNvSpPr/>
            <p:nvPr/>
          </p:nvSpPr>
          <p:spPr>
            <a:xfrm>
              <a:off x="17970224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0x555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6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23">
            <a:extLst>
              <a:ext uri="{FF2B5EF4-FFF2-40B4-BE49-F238E27FC236}">
                <a16:creationId xmlns:a16="http://schemas.microsoft.com/office/drawing/2014/main" id="{FE4D4365-B6FD-4D1F-9841-C9E4E3AC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0480"/>
              </p:ext>
            </p:extLst>
          </p:nvPr>
        </p:nvGraphicFramePr>
        <p:xfrm>
          <a:off x="11261231" y="1045255"/>
          <a:ext cx="4423469" cy="80467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Goods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7589519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name;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int price;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public Goods(){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endParaRPr lang="en-US" altLang="ko-KR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Goods(String name, int price  ){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endParaRPr lang="en-US" altLang="ko-K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this.name = name;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this.price</a:t>
                      </a:r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= price;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Goods(String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name){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endParaRPr lang="en-US" altLang="ko-K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this.name = name; 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setName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(String name){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this.name = name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getName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return name;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(int price) 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price;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int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return price;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showInfo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 프린트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단순텍스트가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:” +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this.getName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  + 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+” +price)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A7C2722-3693-4493-9B34-AD706667BC09}"/>
              </a:ext>
            </a:extLst>
          </p:cNvPr>
          <p:cNvSpPr txBox="1"/>
          <p:nvPr/>
        </p:nvSpPr>
        <p:spPr>
          <a:xfrm>
            <a:off x="11180584" y="67933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Goods.java</a:t>
            </a:r>
            <a:endParaRPr lang="ko-KR" altLang="en-US" sz="1400" dirty="0"/>
          </a:p>
        </p:txBody>
      </p:sp>
      <p:graphicFrame>
        <p:nvGraphicFramePr>
          <p:cNvPr id="40" name="표 23">
            <a:extLst>
              <a:ext uri="{FF2B5EF4-FFF2-40B4-BE49-F238E27FC236}">
                <a16:creationId xmlns:a16="http://schemas.microsoft.com/office/drawing/2014/main" id="{EE17678A-D6CA-47D1-A050-130F82C7D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15207"/>
              </p:ext>
            </p:extLst>
          </p:nvPr>
        </p:nvGraphicFramePr>
        <p:xfrm>
          <a:off x="15913100" y="1045253"/>
          <a:ext cx="2724393" cy="27432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724393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SongApp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990490"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static void main(String[]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메인스토리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minus()l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static double minus(){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DC1A79E-32CD-44C1-878A-964B78A6CDBF}"/>
              </a:ext>
            </a:extLst>
          </p:cNvPr>
          <p:cNvSpPr txBox="1"/>
          <p:nvPr/>
        </p:nvSpPr>
        <p:spPr>
          <a:xfrm>
            <a:off x="15826447" y="737476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GoodsApp.java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04453-FF14-4A96-ADC7-9660B5FFBCDE}"/>
              </a:ext>
            </a:extLst>
          </p:cNvPr>
          <p:cNvSpPr txBox="1"/>
          <p:nvPr/>
        </p:nvSpPr>
        <p:spPr>
          <a:xfrm>
            <a:off x="1254598" y="168881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0DFA0-E3BC-46F6-B604-56F2AC0D1D6C}"/>
              </a:ext>
            </a:extLst>
          </p:cNvPr>
          <p:cNvSpPr txBox="1"/>
          <p:nvPr/>
        </p:nvSpPr>
        <p:spPr>
          <a:xfrm>
            <a:off x="1254598" y="275105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C994D-3D0A-4132-9941-B76B3D50FD31}"/>
              </a:ext>
            </a:extLst>
          </p:cNvPr>
          <p:cNvSpPr txBox="1"/>
          <p:nvPr/>
        </p:nvSpPr>
        <p:spPr>
          <a:xfrm>
            <a:off x="1254598" y="4752973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0EF764-CDCA-476D-9B9B-EDC0C2D928EC}"/>
              </a:ext>
            </a:extLst>
          </p:cNvPr>
          <p:cNvCxnSpPr>
            <a:cxnSpLocks/>
          </p:cNvCxnSpPr>
          <p:nvPr/>
        </p:nvCxnSpPr>
        <p:spPr>
          <a:xfrm>
            <a:off x="1325818" y="2072494"/>
            <a:ext cx="78680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6E16A-3105-47C8-AD86-9DBE2C6474B0}"/>
              </a:ext>
            </a:extLst>
          </p:cNvPr>
          <p:cNvCxnSpPr>
            <a:cxnSpLocks/>
          </p:cNvCxnSpPr>
          <p:nvPr/>
        </p:nvCxnSpPr>
        <p:spPr>
          <a:xfrm>
            <a:off x="1294129" y="3657096"/>
            <a:ext cx="7931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8389DE-0327-428E-AF6B-D608AC61A320}"/>
              </a:ext>
            </a:extLst>
          </p:cNvPr>
          <p:cNvSpPr/>
          <p:nvPr/>
        </p:nvSpPr>
        <p:spPr>
          <a:xfrm>
            <a:off x="2201721" y="4182632"/>
            <a:ext cx="2720658" cy="360948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String name = 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”;</a:t>
            </a: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int price = 40000 ;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(int p){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p;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:” +  name</a:t>
            </a:r>
            <a:br>
              <a:rPr lang="en-US" altLang="ko-KR" sz="900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                    + 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+” +price)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44095-36DA-4681-9C9E-CD9EE1B27DFD}"/>
              </a:ext>
            </a:extLst>
          </p:cNvPr>
          <p:cNvSpPr txBox="1"/>
          <p:nvPr/>
        </p:nvSpPr>
        <p:spPr>
          <a:xfrm>
            <a:off x="3687348" y="388610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Goods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635A3-4385-44E6-8715-E1F058691435}"/>
              </a:ext>
            </a:extLst>
          </p:cNvPr>
          <p:cNvSpPr txBox="1"/>
          <p:nvPr/>
        </p:nvSpPr>
        <p:spPr>
          <a:xfrm>
            <a:off x="2080489" y="389620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2238E-CB99-4B0E-9134-117D11C269E3}"/>
              </a:ext>
            </a:extLst>
          </p:cNvPr>
          <p:cNvSpPr/>
          <p:nvPr/>
        </p:nvSpPr>
        <p:spPr>
          <a:xfrm>
            <a:off x="2069384" y="275104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E0438-1D1B-4598-8A1C-4997EBA21E4D}"/>
              </a:ext>
            </a:extLst>
          </p:cNvPr>
          <p:cNvSpPr txBox="1"/>
          <p:nvPr/>
        </p:nvSpPr>
        <p:spPr>
          <a:xfrm>
            <a:off x="1570802" y="245033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camera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29B71D-D53E-469B-A4A8-776D96B1973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405650" y="3028049"/>
            <a:ext cx="79169" cy="868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B93C7FF-B4BA-423D-A65C-D64E008E7302}"/>
              </a:ext>
            </a:extLst>
          </p:cNvPr>
          <p:cNvSpPr/>
          <p:nvPr/>
        </p:nvSpPr>
        <p:spPr>
          <a:xfrm>
            <a:off x="5009414" y="4173203"/>
            <a:ext cx="2564487" cy="3609471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String name =“LG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”;</a:t>
            </a: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int price =“1000000“;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computer.name = name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(int p){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computer.price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:” +  name</a:t>
            </a:r>
            <a:br>
              <a:rPr lang="en-US" altLang="ko-KR" sz="900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                    + 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+” +price)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43EF2F-133B-4092-B689-CBC9EA37C1CE}"/>
              </a:ext>
            </a:extLst>
          </p:cNvPr>
          <p:cNvSpPr txBox="1"/>
          <p:nvPr/>
        </p:nvSpPr>
        <p:spPr>
          <a:xfrm>
            <a:off x="6500346" y="388610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Goods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B7C70-6438-4C08-80B1-84BA8A0AF946}"/>
              </a:ext>
            </a:extLst>
          </p:cNvPr>
          <p:cNvSpPr txBox="1"/>
          <p:nvPr/>
        </p:nvSpPr>
        <p:spPr>
          <a:xfrm>
            <a:off x="4893485" y="389620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03D366-BC2F-4743-9BFE-143FE73C6C7F}"/>
              </a:ext>
            </a:extLst>
          </p:cNvPr>
          <p:cNvSpPr/>
          <p:nvPr/>
        </p:nvSpPr>
        <p:spPr>
          <a:xfrm>
            <a:off x="4882382" y="275104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9999E0-D647-4DE1-A4DB-318FCAFC6D4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218646" y="3028049"/>
            <a:ext cx="79169" cy="868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6F207B-4BC3-4380-8DB3-162B97363DFA}"/>
              </a:ext>
            </a:extLst>
          </p:cNvPr>
          <p:cNvSpPr/>
          <p:nvPr/>
        </p:nvSpPr>
        <p:spPr>
          <a:xfrm>
            <a:off x="7706484" y="4173205"/>
            <a:ext cx="2711164" cy="3609471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String name ;</a:t>
            </a: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int price ;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cup.name = name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(int price){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cup.price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:” +  name</a:t>
            </a:r>
            <a:br>
              <a:rPr lang="en-US" altLang="ko-KR" sz="900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                    + 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+” +price)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9CEDF0-36D4-490F-94EC-B1B6F95B59F0}"/>
              </a:ext>
            </a:extLst>
          </p:cNvPr>
          <p:cNvSpPr txBox="1"/>
          <p:nvPr/>
        </p:nvSpPr>
        <p:spPr>
          <a:xfrm>
            <a:off x="9197417" y="388610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Goods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AF87F3-1488-48CD-BF52-5F2186291DE9}"/>
              </a:ext>
            </a:extLst>
          </p:cNvPr>
          <p:cNvSpPr txBox="1"/>
          <p:nvPr/>
        </p:nvSpPr>
        <p:spPr>
          <a:xfrm>
            <a:off x="7590556" y="389620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E16A10-361C-4E5D-A6EC-C7C5302D0276}"/>
              </a:ext>
            </a:extLst>
          </p:cNvPr>
          <p:cNvSpPr/>
          <p:nvPr/>
        </p:nvSpPr>
        <p:spPr>
          <a:xfrm>
            <a:off x="7579453" y="275104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3A3729-336F-4087-A189-71FB81C8454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915717" y="3028049"/>
            <a:ext cx="79169" cy="868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C7317D-DAEB-4CF5-A565-D4EC14B6C43B}"/>
              </a:ext>
            </a:extLst>
          </p:cNvPr>
          <p:cNvSpPr txBox="1"/>
          <p:nvPr/>
        </p:nvSpPr>
        <p:spPr>
          <a:xfrm>
            <a:off x="4140708" y="2450334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computer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69ABB7-DD25-4691-81CC-094F8FD4272A}"/>
              </a:ext>
            </a:extLst>
          </p:cNvPr>
          <p:cNvSpPr txBox="1"/>
          <p:nvPr/>
        </p:nvSpPr>
        <p:spPr>
          <a:xfrm>
            <a:off x="7101229" y="2450334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cup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E0827C-D447-4DC6-A3C7-98BF4CF74E69}"/>
              </a:ext>
            </a:extLst>
          </p:cNvPr>
          <p:cNvSpPr txBox="1"/>
          <p:nvPr/>
        </p:nvSpPr>
        <p:spPr>
          <a:xfrm>
            <a:off x="2144744" y="1045255"/>
            <a:ext cx="36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Goods camera = new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Goods();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35AF27-6189-4A0A-A9D5-8717EB511029}"/>
              </a:ext>
            </a:extLst>
          </p:cNvPr>
          <p:cNvSpPr txBox="1"/>
          <p:nvPr/>
        </p:nvSpPr>
        <p:spPr>
          <a:xfrm>
            <a:off x="4546278" y="710231"/>
            <a:ext cx="44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생성자 </a:t>
            </a:r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클래스를 메모리에 올린다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17A931-34A2-4294-AC5B-0B4325413131}"/>
              </a:ext>
            </a:extLst>
          </p:cNvPr>
          <p:cNvSpPr txBox="1"/>
          <p:nvPr/>
        </p:nvSpPr>
        <p:spPr>
          <a:xfrm>
            <a:off x="2144742" y="1339280"/>
            <a:ext cx="660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Goods computer = new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Goods(“LG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그램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”, 1000000);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412C7-3D4F-4990-AB84-FB718F14917F}"/>
              </a:ext>
            </a:extLst>
          </p:cNvPr>
          <p:cNvSpPr txBox="1"/>
          <p:nvPr/>
        </p:nvSpPr>
        <p:spPr>
          <a:xfrm>
            <a:off x="2144742" y="1653694"/>
            <a:ext cx="660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Goods cup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Goods(“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머그컵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”);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A3860A-5FE3-4418-A049-1305A632098B}"/>
              </a:ext>
            </a:extLst>
          </p:cNvPr>
          <p:cNvSpPr txBox="1"/>
          <p:nvPr/>
        </p:nvSpPr>
        <p:spPr>
          <a:xfrm>
            <a:off x="8460702" y="44438"/>
            <a:ext cx="68494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public static void main(String[]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args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){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   //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fdafd</a:t>
            </a:r>
            <a:r>
              <a:rPr lang="en-US" altLang="ko-KR" dirty="0">
                <a:latin typeface="+mn-ea"/>
              </a:rPr>
              <a:t>  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    minus();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A9B688-4289-49FC-A485-532ACFEC93A1}"/>
              </a:ext>
            </a:extLst>
          </p:cNvPr>
          <p:cNvSpPr txBox="1"/>
          <p:nvPr/>
        </p:nvSpPr>
        <p:spPr>
          <a:xfrm>
            <a:off x="1927128" y="178974"/>
            <a:ext cx="18002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public static double minus(){</a:t>
            </a:r>
          </a:p>
          <a:p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430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3953FAFF-6DB2-4AA2-8E74-D549F23F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58584"/>
              </p:ext>
            </p:extLst>
          </p:nvPr>
        </p:nvGraphicFramePr>
        <p:xfrm>
          <a:off x="10769498" y="1329690"/>
          <a:ext cx="6800330" cy="877824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00330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503921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 }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올린다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올린다</a:t>
                      </a:r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올린다</a:t>
                      </a:r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getter setter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일반메소드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[X=" + x + "  Y=" + y + "]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그렸습니다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return "Point [x=" + x + ", y=" + y + "]";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84AA9AC-06DB-4C82-BAF1-2FF2A31999C1}"/>
              </a:ext>
            </a:extLst>
          </p:cNvPr>
          <p:cNvSpPr txBox="1"/>
          <p:nvPr/>
        </p:nvSpPr>
        <p:spPr>
          <a:xfrm>
            <a:off x="10688850" y="10219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Point.java</a:t>
            </a:r>
            <a:endParaRPr lang="ko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1C1370-2C59-46D4-9E78-29C4AF31A171}"/>
              </a:ext>
            </a:extLst>
          </p:cNvPr>
          <p:cNvGrpSpPr/>
          <p:nvPr/>
        </p:nvGrpSpPr>
        <p:grpSpPr>
          <a:xfrm>
            <a:off x="694160" y="744915"/>
            <a:ext cx="9206289" cy="8047262"/>
            <a:chOff x="6180560" y="-4770981"/>
            <a:chExt cx="9206289" cy="80472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5C9A2-FE61-4F5C-90CD-B2560C191C67}"/>
                </a:ext>
              </a:extLst>
            </p:cNvPr>
            <p:cNvSpPr txBox="1"/>
            <p:nvPr/>
          </p:nvSpPr>
          <p:spPr>
            <a:xfrm>
              <a:off x="6180560" y="-4770981"/>
              <a:ext cx="672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스태틱</a:t>
              </a:r>
              <a:endParaRPr lang="ko-KR" altLang="en-US" sz="12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F095F-BC0F-4157-AB0E-70E0AF4A3D61}"/>
                </a:ext>
              </a:extLst>
            </p:cNvPr>
            <p:cNvSpPr txBox="1"/>
            <p:nvPr/>
          </p:nvSpPr>
          <p:spPr>
            <a:xfrm>
              <a:off x="6180560" y="-3708741"/>
              <a:ext cx="672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스택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3801B1-3C67-47B7-8D49-22D92F44F530}"/>
                </a:ext>
              </a:extLst>
            </p:cNvPr>
            <p:cNvSpPr txBox="1"/>
            <p:nvPr/>
          </p:nvSpPr>
          <p:spPr>
            <a:xfrm>
              <a:off x="6180560" y="-1706820"/>
              <a:ext cx="672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힙</a:t>
              </a:r>
              <a:endParaRPr lang="ko-KR" altLang="en-US" sz="1200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9ED9A55-5580-4ADA-9823-8CE5B1C937EB}"/>
                </a:ext>
              </a:extLst>
            </p:cNvPr>
            <p:cNvCxnSpPr>
              <a:cxnSpLocks/>
            </p:cNvCxnSpPr>
            <p:nvPr/>
          </p:nvCxnSpPr>
          <p:spPr>
            <a:xfrm>
              <a:off x="6251780" y="-4387299"/>
              <a:ext cx="78680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E69A30C-A3D2-4457-B545-436A2D31D1BC}"/>
                </a:ext>
              </a:extLst>
            </p:cNvPr>
            <p:cNvCxnSpPr>
              <a:cxnSpLocks/>
            </p:cNvCxnSpPr>
            <p:nvPr/>
          </p:nvCxnSpPr>
          <p:spPr>
            <a:xfrm>
              <a:off x="6220091" y="-2802697"/>
              <a:ext cx="79314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8000CD-CC36-404B-9B25-21849E81A861}"/>
                </a:ext>
              </a:extLst>
            </p:cNvPr>
            <p:cNvSpPr/>
            <p:nvPr/>
          </p:nvSpPr>
          <p:spPr>
            <a:xfrm>
              <a:off x="7127683" y="-2277162"/>
              <a:ext cx="2720658" cy="5553443"/>
            </a:xfrm>
            <a:prstGeom prst="roundRect">
              <a:avLst>
                <a:gd name="adj" fmla="val 5846"/>
              </a:avLst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int x;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int y;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생성자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메소드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- getter setter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return x;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(int x)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x;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return y;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(int y)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this.y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y;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메소드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일반메소드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System.out.println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[X=" + x + "           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           Y=" + y + "]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@Override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b="1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   return "Point [x=" + x + ", y=" + y + "]";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0FD419-61C8-4F99-A0FB-47CE472D1C2A}"/>
                </a:ext>
              </a:extLst>
            </p:cNvPr>
            <p:cNvSpPr txBox="1"/>
            <p:nvPr/>
          </p:nvSpPr>
          <p:spPr>
            <a:xfrm>
              <a:off x="7653782" y="-2573692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Point</a:t>
              </a:r>
              <a:endParaRPr lang="ko-KR" altLang="en-US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189694-2972-464E-954E-BFD55F1E8D53}"/>
                </a:ext>
              </a:extLst>
            </p:cNvPr>
            <p:cNvSpPr txBox="1"/>
            <p:nvPr/>
          </p:nvSpPr>
          <p:spPr>
            <a:xfrm>
              <a:off x="7006451" y="-2563588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0x111</a:t>
              </a:r>
              <a:endParaRPr lang="ko-KR" altLang="en-US" sz="12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02EE04-756A-484C-B283-A7391CCA3B9B}"/>
                </a:ext>
              </a:extLst>
            </p:cNvPr>
            <p:cNvSpPr/>
            <p:nvPr/>
          </p:nvSpPr>
          <p:spPr>
            <a:xfrm>
              <a:off x="6995346" y="-3708745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F90BD3-4CB5-4508-A13B-76A9A941CE71}"/>
                </a:ext>
              </a:extLst>
            </p:cNvPr>
            <p:cNvSpPr txBox="1"/>
            <p:nvPr/>
          </p:nvSpPr>
          <p:spPr>
            <a:xfrm>
              <a:off x="6496764" y="-4009459"/>
              <a:ext cx="1409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Point p01</a:t>
              </a:r>
              <a:endParaRPr lang="ko-KR" altLang="en-US" sz="14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FA1C7B2-9C1B-46A8-AA15-5563F656C41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331612" y="-3431744"/>
              <a:ext cx="5553" cy="8681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23A5E08-351B-4FF4-926E-E95C50533B6B}"/>
                </a:ext>
              </a:extLst>
            </p:cNvPr>
            <p:cNvSpPr/>
            <p:nvPr/>
          </p:nvSpPr>
          <p:spPr>
            <a:xfrm>
              <a:off x="9920058" y="-2286589"/>
              <a:ext cx="2579804" cy="4551951"/>
            </a:xfrm>
            <a:prstGeom prst="roundRect">
              <a:avLst>
                <a:gd name="adj" fmla="val 5846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int x;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int y;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생성자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메소드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- getter setter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return x;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(int x)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x;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return y;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(int y)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this.y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y;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메소드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일반메소드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System.out.println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[X=" + x + "           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           Y=" + y + "]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26B12C-2D16-4588-82DF-16BAABA0E695}"/>
                </a:ext>
              </a:extLst>
            </p:cNvPr>
            <p:cNvSpPr txBox="1"/>
            <p:nvPr/>
          </p:nvSpPr>
          <p:spPr>
            <a:xfrm>
              <a:off x="10485863" y="-2573692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Point</a:t>
              </a:r>
              <a:endParaRPr lang="ko-KR" altLang="en-US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2637BC-9AC1-436E-B496-7F0DA1B81D44}"/>
                </a:ext>
              </a:extLst>
            </p:cNvPr>
            <p:cNvSpPr txBox="1"/>
            <p:nvPr/>
          </p:nvSpPr>
          <p:spPr>
            <a:xfrm>
              <a:off x="9819447" y="-2563588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0x222</a:t>
              </a:r>
              <a:endParaRPr lang="ko-KR" altLang="en-US" sz="12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65B4C00-E247-4270-A360-C102443B0E27}"/>
                </a:ext>
              </a:extLst>
            </p:cNvPr>
            <p:cNvSpPr/>
            <p:nvPr/>
          </p:nvSpPr>
          <p:spPr>
            <a:xfrm>
              <a:off x="9808344" y="-3708745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0x222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B3998E5-1B8F-421C-B89D-F154E8D261F5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10144608" y="-3431744"/>
              <a:ext cx="5553" cy="8681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FEB4C4C-D9FB-436F-BDE7-375F30F27138}"/>
                </a:ext>
              </a:extLst>
            </p:cNvPr>
            <p:cNvSpPr/>
            <p:nvPr/>
          </p:nvSpPr>
          <p:spPr>
            <a:xfrm>
              <a:off x="12632446" y="-2286589"/>
              <a:ext cx="2754403" cy="4551951"/>
            </a:xfrm>
            <a:prstGeom prst="roundRect">
              <a:avLst>
                <a:gd name="adj" fmla="val 5846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int x;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int y;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생성자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메소드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- getter setter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return x;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(int x)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x;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return y;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(int y)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this.y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y;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메소드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일반메소드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System.out.println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[X=" + x + "           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           Y=" + y + "]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9990EA-8CDC-4BF8-BB34-D8A83F6A1770}"/>
                </a:ext>
              </a:extLst>
            </p:cNvPr>
            <p:cNvSpPr txBox="1"/>
            <p:nvPr/>
          </p:nvSpPr>
          <p:spPr>
            <a:xfrm>
              <a:off x="13168677" y="-2573692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Point</a:t>
              </a:r>
              <a:endParaRPr lang="ko-KR" altLang="en-US" sz="1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3714C4-43FA-40CF-9AAF-7FCA1F6F7E9C}"/>
                </a:ext>
              </a:extLst>
            </p:cNvPr>
            <p:cNvSpPr txBox="1"/>
            <p:nvPr/>
          </p:nvSpPr>
          <p:spPr>
            <a:xfrm>
              <a:off x="12516518" y="-2563588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0x333</a:t>
              </a:r>
              <a:endParaRPr lang="ko-KR" altLang="en-US" sz="1200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8AE7027-209D-44CA-B4F8-8CCB33457F91}"/>
                </a:ext>
              </a:extLst>
            </p:cNvPr>
            <p:cNvSpPr/>
            <p:nvPr/>
          </p:nvSpPr>
          <p:spPr>
            <a:xfrm>
              <a:off x="12505415" y="-3708745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0x333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83635FD-629E-477C-8090-C51EF22F149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2841679" y="-3431744"/>
              <a:ext cx="5553" cy="8681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23B178-0BFA-4B46-A812-7BEF1B9CBE3E}"/>
                </a:ext>
              </a:extLst>
            </p:cNvPr>
            <p:cNvSpPr txBox="1"/>
            <p:nvPr/>
          </p:nvSpPr>
          <p:spPr>
            <a:xfrm>
              <a:off x="9066670" y="-4009458"/>
              <a:ext cx="181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Point p02</a:t>
              </a:r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579903-D294-4F5D-942E-54D39BA8B135}"/>
                </a:ext>
              </a:extLst>
            </p:cNvPr>
            <p:cNvSpPr txBox="1"/>
            <p:nvPr/>
          </p:nvSpPr>
          <p:spPr>
            <a:xfrm>
              <a:off x="12027191" y="-4009458"/>
              <a:ext cx="181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Point p03</a:t>
              </a:r>
              <a:endParaRPr lang="ko-KR" altLang="en-US" sz="1400" dirty="0"/>
            </a:p>
          </p:txBody>
        </p:sp>
      </p:grpSp>
      <p:graphicFrame>
        <p:nvGraphicFramePr>
          <p:cNvPr id="35" name="표 23">
            <a:extLst>
              <a:ext uri="{FF2B5EF4-FFF2-40B4-BE49-F238E27FC236}">
                <a16:creationId xmlns:a16="http://schemas.microsoft.com/office/drawing/2014/main" id="{788F0E10-8887-4D04-9C87-E7256F34B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24349"/>
              </p:ext>
            </p:extLst>
          </p:nvPr>
        </p:nvGraphicFramePr>
        <p:xfrm>
          <a:off x="17711700" y="1329691"/>
          <a:ext cx="2739329" cy="226481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73932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SongApp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990490"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static void main(String[]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메인스토리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0A217C6-6400-4B78-AE6F-C22A09B1DD5C}"/>
              </a:ext>
            </a:extLst>
          </p:cNvPr>
          <p:cNvSpPr txBox="1"/>
          <p:nvPr/>
        </p:nvSpPr>
        <p:spPr>
          <a:xfrm>
            <a:off x="17639983" y="10219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PointApp.java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726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3953FAFF-6DB2-4AA2-8E74-D549F23F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48144"/>
              </p:ext>
            </p:extLst>
          </p:nvPr>
        </p:nvGraphicFramePr>
        <p:xfrm>
          <a:off x="10232543" y="863127"/>
          <a:ext cx="6800330" cy="104241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00330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014984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title;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artist;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album;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composer;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year;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int track;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Song(){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Song(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String title, String artist, String album, String composer, String year, int track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this.title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title;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this.artist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artist;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this.album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album;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this.composer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composer;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this.year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year;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this.track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track;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setTitle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(String title){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this.title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title;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getTitle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return title;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setArtist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(int artist) 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this.artist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artist;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int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getArtist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return artist;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setAlbum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getAlbum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endParaRPr lang="en-US" altLang="ko-K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setComposer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getComposer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endParaRPr lang="en-US" altLang="ko-K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setYear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getYear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endParaRPr lang="en-US" altLang="ko-K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setTrack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int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getTrack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showInfo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artist + “, ”  + title + “(….)”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84AA9AC-06DB-4C82-BAF1-2FF2A31999C1}"/>
              </a:ext>
            </a:extLst>
          </p:cNvPr>
          <p:cNvSpPr txBox="1"/>
          <p:nvPr/>
        </p:nvSpPr>
        <p:spPr>
          <a:xfrm>
            <a:off x="10151895" y="55535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Song.java</a:t>
            </a:r>
            <a:endParaRPr lang="ko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89D9FF-7892-41F6-99D1-D9285AD33119}"/>
              </a:ext>
            </a:extLst>
          </p:cNvPr>
          <p:cNvGrpSpPr/>
          <p:nvPr/>
        </p:nvGrpSpPr>
        <p:grpSpPr>
          <a:xfrm>
            <a:off x="576173" y="479445"/>
            <a:ext cx="9163050" cy="8779849"/>
            <a:chOff x="6180560" y="-4770981"/>
            <a:chExt cx="9163050" cy="87798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5C9A2-FE61-4F5C-90CD-B2560C191C67}"/>
                </a:ext>
              </a:extLst>
            </p:cNvPr>
            <p:cNvSpPr txBox="1"/>
            <p:nvPr/>
          </p:nvSpPr>
          <p:spPr>
            <a:xfrm>
              <a:off x="6180560" y="-4770981"/>
              <a:ext cx="672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스태틱</a:t>
              </a:r>
              <a:endParaRPr lang="ko-KR" altLang="en-US" sz="12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F095F-BC0F-4157-AB0E-70E0AF4A3D61}"/>
                </a:ext>
              </a:extLst>
            </p:cNvPr>
            <p:cNvSpPr txBox="1"/>
            <p:nvPr/>
          </p:nvSpPr>
          <p:spPr>
            <a:xfrm>
              <a:off x="6180560" y="-3708741"/>
              <a:ext cx="672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스택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3801B1-3C67-47B7-8D49-22D92F44F530}"/>
                </a:ext>
              </a:extLst>
            </p:cNvPr>
            <p:cNvSpPr txBox="1"/>
            <p:nvPr/>
          </p:nvSpPr>
          <p:spPr>
            <a:xfrm>
              <a:off x="6180560" y="-1706820"/>
              <a:ext cx="672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힙</a:t>
              </a:r>
              <a:endParaRPr lang="ko-KR" altLang="en-US" sz="1200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9ED9A55-5580-4ADA-9823-8CE5B1C937EB}"/>
                </a:ext>
              </a:extLst>
            </p:cNvPr>
            <p:cNvCxnSpPr>
              <a:cxnSpLocks/>
            </p:cNvCxnSpPr>
            <p:nvPr/>
          </p:nvCxnSpPr>
          <p:spPr>
            <a:xfrm>
              <a:off x="6251780" y="-4387299"/>
              <a:ext cx="78680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E69A30C-A3D2-4457-B545-436A2D31D1BC}"/>
                </a:ext>
              </a:extLst>
            </p:cNvPr>
            <p:cNvCxnSpPr>
              <a:cxnSpLocks/>
            </p:cNvCxnSpPr>
            <p:nvPr/>
          </p:nvCxnSpPr>
          <p:spPr>
            <a:xfrm>
              <a:off x="6220091" y="-2802697"/>
              <a:ext cx="79314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8000CD-CC36-404B-9B25-21849E81A861}"/>
                </a:ext>
              </a:extLst>
            </p:cNvPr>
            <p:cNvSpPr/>
            <p:nvPr/>
          </p:nvSpPr>
          <p:spPr>
            <a:xfrm>
              <a:off x="7127683" y="-2277161"/>
              <a:ext cx="2720658" cy="6286029"/>
            </a:xfrm>
            <a:prstGeom prst="roundRect">
              <a:avLst>
                <a:gd name="adj" fmla="val 5846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title;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artist;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album;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composer;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year;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int track;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setTitle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(String title){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this.title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title;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getTitle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return title;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setArtist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(int artist)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this.artist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artist;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getArtist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return artist;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setAlbum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getAlbum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setComposer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getComposer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setYear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getYear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setTrack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getTrack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System.out.println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(artist + “, ”  + title + “(….)”);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0FD419-61C8-4F99-A0FB-47CE472D1C2A}"/>
                </a:ext>
              </a:extLst>
            </p:cNvPr>
            <p:cNvSpPr txBox="1"/>
            <p:nvPr/>
          </p:nvSpPr>
          <p:spPr>
            <a:xfrm>
              <a:off x="7653782" y="-2573692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Song</a:t>
              </a:r>
              <a:endParaRPr lang="ko-KR" altLang="en-US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189694-2972-464E-954E-BFD55F1E8D53}"/>
                </a:ext>
              </a:extLst>
            </p:cNvPr>
            <p:cNvSpPr txBox="1"/>
            <p:nvPr/>
          </p:nvSpPr>
          <p:spPr>
            <a:xfrm>
              <a:off x="7006451" y="-2563588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0x111</a:t>
              </a:r>
              <a:endParaRPr lang="ko-KR" altLang="en-US" sz="12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02EE04-756A-484C-B283-A7391CCA3B9B}"/>
                </a:ext>
              </a:extLst>
            </p:cNvPr>
            <p:cNvSpPr/>
            <p:nvPr/>
          </p:nvSpPr>
          <p:spPr>
            <a:xfrm>
              <a:off x="6995346" y="-3708745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F90BD3-4CB5-4508-A13B-76A9A941CE71}"/>
                </a:ext>
              </a:extLst>
            </p:cNvPr>
            <p:cNvSpPr txBox="1"/>
            <p:nvPr/>
          </p:nvSpPr>
          <p:spPr>
            <a:xfrm>
              <a:off x="6496764" y="-4009459"/>
              <a:ext cx="1409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Song s01</a:t>
              </a:r>
              <a:endParaRPr lang="ko-KR" altLang="en-US" sz="14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FA1C7B2-9C1B-46A8-AA15-5563F656C41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331612" y="-3431744"/>
              <a:ext cx="5553" cy="8681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23A5E08-351B-4FF4-926E-E95C50533B6B}"/>
                </a:ext>
              </a:extLst>
            </p:cNvPr>
            <p:cNvSpPr/>
            <p:nvPr/>
          </p:nvSpPr>
          <p:spPr>
            <a:xfrm>
              <a:off x="9935376" y="-2286588"/>
              <a:ext cx="2564487" cy="6295456"/>
            </a:xfrm>
            <a:prstGeom prst="roundRect">
              <a:avLst>
                <a:gd name="adj" fmla="val 5846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title;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artist;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album;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composer;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year;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int track;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setTitle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(String title){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this.title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title;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getTitle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return title;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setArtist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(int artist)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this.artist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artist;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getArtist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return artist;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setAlbum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getAlbum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setComposer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getComposer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setYear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getYear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setTrack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getTrack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System.out.println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(artist + “, ”  + title + “(….)”);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26B12C-2D16-4588-82DF-16BAABA0E695}"/>
                </a:ext>
              </a:extLst>
            </p:cNvPr>
            <p:cNvSpPr txBox="1"/>
            <p:nvPr/>
          </p:nvSpPr>
          <p:spPr>
            <a:xfrm>
              <a:off x="10485863" y="-2573692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Song</a:t>
              </a:r>
              <a:endParaRPr lang="ko-KR" altLang="en-US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2637BC-9AC1-436E-B496-7F0DA1B81D44}"/>
                </a:ext>
              </a:extLst>
            </p:cNvPr>
            <p:cNvSpPr txBox="1"/>
            <p:nvPr/>
          </p:nvSpPr>
          <p:spPr>
            <a:xfrm>
              <a:off x="9819447" y="-2563588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0x222</a:t>
              </a:r>
              <a:endParaRPr lang="ko-KR" altLang="en-US" sz="12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65B4C00-E247-4270-A360-C102443B0E27}"/>
                </a:ext>
              </a:extLst>
            </p:cNvPr>
            <p:cNvSpPr/>
            <p:nvPr/>
          </p:nvSpPr>
          <p:spPr>
            <a:xfrm>
              <a:off x="9808344" y="-3708745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0x222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B3998E5-1B8F-421C-B89D-F154E8D261F5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10144608" y="-3431744"/>
              <a:ext cx="5553" cy="8681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FEB4C4C-D9FB-436F-BDE7-375F30F27138}"/>
                </a:ext>
              </a:extLst>
            </p:cNvPr>
            <p:cNvSpPr/>
            <p:nvPr/>
          </p:nvSpPr>
          <p:spPr>
            <a:xfrm>
              <a:off x="12632446" y="-2286589"/>
              <a:ext cx="2711164" cy="6295454"/>
            </a:xfrm>
            <a:prstGeom prst="roundRect">
              <a:avLst>
                <a:gd name="adj" fmla="val 5846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title;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artist;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album;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composer;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String year;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private int track;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setTitle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(String title){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this.title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title;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getTitle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return title;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setArtist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(int artist) 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this.artist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= artist;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getArtist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return artist;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setAlbum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getAlbum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setComposer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getComposer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setYear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getYear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setTrack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getTrack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System.out.println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(artist + “, ”  + title + “(….)”);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9990EA-8CDC-4BF8-BB34-D8A83F6A1770}"/>
                </a:ext>
              </a:extLst>
            </p:cNvPr>
            <p:cNvSpPr txBox="1"/>
            <p:nvPr/>
          </p:nvSpPr>
          <p:spPr>
            <a:xfrm>
              <a:off x="13168677" y="-2573692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Song</a:t>
              </a:r>
              <a:endParaRPr lang="ko-KR" altLang="en-US" sz="1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3714C4-43FA-40CF-9AAF-7FCA1F6F7E9C}"/>
                </a:ext>
              </a:extLst>
            </p:cNvPr>
            <p:cNvSpPr txBox="1"/>
            <p:nvPr/>
          </p:nvSpPr>
          <p:spPr>
            <a:xfrm>
              <a:off x="12516518" y="-2563588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0x333</a:t>
              </a:r>
              <a:endParaRPr lang="ko-KR" altLang="en-US" sz="1200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8AE7027-209D-44CA-B4F8-8CCB33457F91}"/>
                </a:ext>
              </a:extLst>
            </p:cNvPr>
            <p:cNvSpPr/>
            <p:nvPr/>
          </p:nvSpPr>
          <p:spPr>
            <a:xfrm>
              <a:off x="12505415" y="-3708745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0x333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83635FD-629E-477C-8090-C51EF22F149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2841679" y="-3431744"/>
              <a:ext cx="5553" cy="8681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23B178-0BFA-4B46-A812-7BEF1B9CBE3E}"/>
                </a:ext>
              </a:extLst>
            </p:cNvPr>
            <p:cNvSpPr txBox="1"/>
            <p:nvPr/>
          </p:nvSpPr>
          <p:spPr>
            <a:xfrm>
              <a:off x="9066670" y="-4009458"/>
              <a:ext cx="181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Song s02</a:t>
              </a:r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579903-D294-4F5D-942E-54D39BA8B135}"/>
                </a:ext>
              </a:extLst>
            </p:cNvPr>
            <p:cNvSpPr txBox="1"/>
            <p:nvPr/>
          </p:nvSpPr>
          <p:spPr>
            <a:xfrm>
              <a:off x="12027191" y="-4009458"/>
              <a:ext cx="181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Song s03</a:t>
              </a:r>
              <a:endParaRPr lang="ko-KR" altLang="en-US" sz="1400" dirty="0"/>
            </a:p>
          </p:txBody>
        </p:sp>
      </p:grpSp>
      <p:graphicFrame>
        <p:nvGraphicFramePr>
          <p:cNvPr id="35" name="표 23">
            <a:extLst>
              <a:ext uri="{FF2B5EF4-FFF2-40B4-BE49-F238E27FC236}">
                <a16:creationId xmlns:a16="http://schemas.microsoft.com/office/drawing/2014/main" id="{788F0E10-8887-4D04-9C87-E7256F34B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98655"/>
              </p:ext>
            </p:extLst>
          </p:nvPr>
        </p:nvGraphicFramePr>
        <p:xfrm>
          <a:off x="17174745" y="863127"/>
          <a:ext cx="2739329" cy="226481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73932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SongApp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990490"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static void main(String[]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메인스토리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0A217C6-6400-4B78-AE6F-C22A09B1DD5C}"/>
              </a:ext>
            </a:extLst>
          </p:cNvPr>
          <p:cNvSpPr txBox="1"/>
          <p:nvPr/>
        </p:nvSpPr>
        <p:spPr>
          <a:xfrm>
            <a:off x="17103028" y="55535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SongApp.java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858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3953FAFF-6DB2-4AA2-8E74-D549F23F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95579"/>
              </p:ext>
            </p:extLst>
          </p:nvPr>
        </p:nvGraphicFramePr>
        <p:xfrm>
          <a:off x="6577025" y="853561"/>
          <a:ext cx="3876711" cy="38404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76711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3566161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생성자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Math(){} 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코드작성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기본적으로 생긴다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getter setter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일반메소드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int plus (int a, int b 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int sum = a+ b;    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sum;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double plus (double a, double b){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double sum =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a+b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sum;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84AA9AC-06DB-4C82-BAF1-2FF2A31999C1}"/>
              </a:ext>
            </a:extLst>
          </p:cNvPr>
          <p:cNvSpPr txBox="1"/>
          <p:nvPr/>
        </p:nvSpPr>
        <p:spPr>
          <a:xfrm>
            <a:off x="6496376" y="54578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Math.java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A217C6-6400-4B78-AE6F-C22A09B1DD5C}"/>
              </a:ext>
            </a:extLst>
          </p:cNvPr>
          <p:cNvSpPr txBox="1"/>
          <p:nvPr/>
        </p:nvSpPr>
        <p:spPr>
          <a:xfrm>
            <a:off x="14388370" y="-8570388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MathApp.java</a:t>
            </a:r>
            <a:endParaRPr lang="ko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0B1C5E-6E2E-4138-B89D-24316D27D7A5}"/>
              </a:ext>
            </a:extLst>
          </p:cNvPr>
          <p:cNvGrpSpPr/>
          <p:nvPr/>
        </p:nvGrpSpPr>
        <p:grpSpPr>
          <a:xfrm>
            <a:off x="635166" y="704902"/>
            <a:ext cx="4830343" cy="7011319"/>
            <a:chOff x="6180560" y="-6285833"/>
            <a:chExt cx="4830343" cy="70113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5C9A2-FE61-4F5C-90CD-B2560C191C67}"/>
                </a:ext>
              </a:extLst>
            </p:cNvPr>
            <p:cNvSpPr txBox="1"/>
            <p:nvPr/>
          </p:nvSpPr>
          <p:spPr>
            <a:xfrm>
              <a:off x="6180560" y="-4770981"/>
              <a:ext cx="672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스태틱</a:t>
              </a:r>
              <a:endParaRPr lang="ko-KR" altLang="en-US" sz="12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F095F-BC0F-4157-AB0E-70E0AF4A3D61}"/>
                </a:ext>
              </a:extLst>
            </p:cNvPr>
            <p:cNvSpPr txBox="1"/>
            <p:nvPr/>
          </p:nvSpPr>
          <p:spPr>
            <a:xfrm>
              <a:off x="6180560" y="-3708741"/>
              <a:ext cx="672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스택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3801B1-3C67-47B7-8D49-22D92F44F530}"/>
                </a:ext>
              </a:extLst>
            </p:cNvPr>
            <p:cNvSpPr txBox="1"/>
            <p:nvPr/>
          </p:nvSpPr>
          <p:spPr>
            <a:xfrm>
              <a:off x="6180560" y="-1706820"/>
              <a:ext cx="672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힙</a:t>
              </a:r>
              <a:endParaRPr lang="ko-KR" altLang="en-US" sz="1200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9ED9A55-5580-4ADA-9823-8CE5B1C937EB}"/>
                </a:ext>
              </a:extLst>
            </p:cNvPr>
            <p:cNvCxnSpPr>
              <a:cxnSpLocks/>
            </p:cNvCxnSpPr>
            <p:nvPr/>
          </p:nvCxnSpPr>
          <p:spPr>
            <a:xfrm>
              <a:off x="6251777" y="-4387299"/>
              <a:ext cx="47591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E69A30C-A3D2-4457-B545-436A2D31D1BC}"/>
                </a:ext>
              </a:extLst>
            </p:cNvPr>
            <p:cNvCxnSpPr>
              <a:cxnSpLocks/>
            </p:cNvCxnSpPr>
            <p:nvPr/>
          </p:nvCxnSpPr>
          <p:spPr>
            <a:xfrm>
              <a:off x="6220092" y="-2802697"/>
              <a:ext cx="47908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8000CD-CC36-404B-9B25-21849E81A861}"/>
                </a:ext>
              </a:extLst>
            </p:cNvPr>
            <p:cNvSpPr/>
            <p:nvPr/>
          </p:nvSpPr>
          <p:spPr>
            <a:xfrm>
              <a:off x="7127683" y="-2277162"/>
              <a:ext cx="2720658" cy="3002648"/>
            </a:xfrm>
            <a:prstGeom prst="roundRect">
              <a:avLst>
                <a:gd name="adj" fmla="val 5846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Math(){}   //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코드작성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기본적으로 생긴다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메소드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– getter setter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메소드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일반메소드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int plus (int a, int b 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int sum = a+ b;   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return sum;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public double plus (double a, double b){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double sum =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a+b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return sum;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0FD419-61C8-4F99-A0FB-47CE472D1C2A}"/>
                </a:ext>
              </a:extLst>
            </p:cNvPr>
            <p:cNvSpPr txBox="1"/>
            <p:nvPr/>
          </p:nvSpPr>
          <p:spPr>
            <a:xfrm>
              <a:off x="7653782" y="-2573692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Math</a:t>
              </a:r>
              <a:endParaRPr lang="ko-KR" altLang="en-US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189694-2972-464E-954E-BFD55F1E8D53}"/>
                </a:ext>
              </a:extLst>
            </p:cNvPr>
            <p:cNvSpPr txBox="1"/>
            <p:nvPr/>
          </p:nvSpPr>
          <p:spPr>
            <a:xfrm>
              <a:off x="7006451" y="-2563588"/>
              <a:ext cx="661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0x111</a:t>
              </a:r>
              <a:endParaRPr lang="ko-KR" altLang="en-US" sz="12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02EE04-756A-484C-B283-A7391CCA3B9B}"/>
                </a:ext>
              </a:extLst>
            </p:cNvPr>
            <p:cNvSpPr/>
            <p:nvPr/>
          </p:nvSpPr>
          <p:spPr>
            <a:xfrm>
              <a:off x="6995346" y="-3708745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F90BD3-4CB5-4508-A13B-76A9A941CE71}"/>
                </a:ext>
              </a:extLst>
            </p:cNvPr>
            <p:cNvSpPr txBox="1"/>
            <p:nvPr/>
          </p:nvSpPr>
          <p:spPr>
            <a:xfrm>
              <a:off x="6496764" y="-4009459"/>
              <a:ext cx="1409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Math  </a:t>
              </a:r>
              <a:r>
                <a:rPr lang="en-US" altLang="ko-KR" sz="1400" dirty="0" err="1"/>
                <a:t>myMath</a:t>
              </a:r>
              <a:endParaRPr lang="ko-KR" altLang="en-US" sz="14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FA1C7B2-9C1B-46A8-AA15-5563F656C41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331612" y="-3431744"/>
              <a:ext cx="5553" cy="8681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F10F3B-09C7-4BB5-9C35-4C7960940FBA}"/>
                </a:ext>
              </a:extLst>
            </p:cNvPr>
            <p:cNvSpPr txBox="1"/>
            <p:nvPr/>
          </p:nvSpPr>
          <p:spPr>
            <a:xfrm>
              <a:off x="6251781" y="-6285833"/>
              <a:ext cx="387671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Math </a:t>
              </a:r>
              <a:r>
                <a:rPr lang="en-US" altLang="ko-KR" dirty="0" err="1"/>
                <a:t>myMath</a:t>
              </a:r>
              <a:r>
                <a:rPr lang="en-US" altLang="ko-KR" dirty="0"/>
                <a:t> = new Math();</a:t>
              </a:r>
            </a:p>
            <a:p>
              <a:endParaRPr lang="en-US" altLang="ko-KR" dirty="0"/>
            </a:p>
            <a:p>
              <a:r>
                <a:rPr lang="en-US" altLang="ko-KR" dirty="0" err="1"/>
                <a:t>myMath.plus</a:t>
              </a:r>
              <a:r>
                <a:rPr lang="en-US" altLang="ko-KR" dirty="0"/>
                <a:t>(3,4);</a:t>
              </a:r>
            </a:p>
            <a:p>
              <a:r>
                <a:rPr lang="en-US" altLang="ko-KR" dirty="0" err="1"/>
                <a:t>myMath.plus</a:t>
              </a:r>
              <a:r>
                <a:rPr lang="en-US" altLang="ko-KR" dirty="0"/>
                <a:t>(2.3, 3.2);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2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BAF70A51-03C8-4CF8-A9E6-4DE0EF9CCFE5}"/>
              </a:ext>
            </a:extLst>
          </p:cNvPr>
          <p:cNvGraphicFramePr>
            <a:graphicFrameLocks noGrp="1"/>
          </p:cNvGraphicFramePr>
          <p:nvPr/>
        </p:nvGraphicFramePr>
        <p:xfrm>
          <a:off x="14391734" y="850742"/>
          <a:ext cx="4423469" cy="9753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Goods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7589516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int price;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public static int 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totalCount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메모리에 올리는 작업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Goods(){</a:t>
                      </a:r>
                    </a:p>
                    <a:p>
                      <a:pPr marL="0" marR="0" lvl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totalCount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</a:rPr>
                        <a:t> = 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totalCount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</a:rPr>
                        <a:t> +1;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Goods(String name, int price){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메모리에 올리는 작업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this.name = name;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price;</a:t>
                      </a:r>
                    </a:p>
                    <a:p>
                      <a:pPr marL="0" marR="0" lvl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totalCount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</a:rPr>
                        <a:t> = 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totalCount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</a:rPr>
                        <a:t> +1;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Goods(String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name){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endParaRPr lang="en-US" altLang="ko-K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this.name = name; </a:t>
                      </a:r>
                    </a:p>
                    <a:p>
                      <a:pPr marL="0" marR="0" lvl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totalCount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</a:rPr>
                        <a:t> = 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totalCount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</a:rPr>
                        <a:t> +1;</a:t>
                      </a:r>
                      <a:endParaRPr lang="en-US" altLang="ko-K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getter setter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setName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(String name){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this.name = name;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getName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name;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(int price){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price;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int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price;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복잡한 기능 이라고 가정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showInfo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:” + name + “,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:” + price 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"Goods [name=" + name + ", price=" + price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5" name="표 23">
            <a:extLst>
              <a:ext uri="{FF2B5EF4-FFF2-40B4-BE49-F238E27FC236}">
                <a16:creationId xmlns:a16="http://schemas.microsoft.com/office/drawing/2014/main" id="{594568B8-01AE-4D0D-9994-47F25DAFE119}"/>
              </a:ext>
            </a:extLst>
          </p:cNvPr>
          <p:cNvGraphicFramePr>
            <a:graphicFrameLocks noGrp="1"/>
          </p:cNvGraphicFramePr>
          <p:nvPr/>
        </p:nvGraphicFramePr>
        <p:xfrm>
          <a:off x="19068509" y="850742"/>
          <a:ext cx="4423469" cy="786383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GoodsApp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7589519"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main(String[]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메인스토리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6E1E06-6256-4667-8AD2-9E52C5609071}"/>
              </a:ext>
            </a:extLst>
          </p:cNvPr>
          <p:cNvSpPr txBox="1"/>
          <p:nvPr/>
        </p:nvSpPr>
        <p:spPr>
          <a:xfrm>
            <a:off x="1254598" y="120621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7C968-18D3-4888-A93A-3568912C63A2}"/>
              </a:ext>
            </a:extLst>
          </p:cNvPr>
          <p:cNvSpPr txBox="1"/>
          <p:nvPr/>
        </p:nvSpPr>
        <p:spPr>
          <a:xfrm>
            <a:off x="1254598" y="226845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7866F-F886-4EB4-9434-56EF12313728}"/>
              </a:ext>
            </a:extLst>
          </p:cNvPr>
          <p:cNvSpPr txBox="1"/>
          <p:nvPr/>
        </p:nvSpPr>
        <p:spPr>
          <a:xfrm>
            <a:off x="1254598" y="4270373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C8281B-5106-4958-B388-6CCC8794FA68}"/>
              </a:ext>
            </a:extLst>
          </p:cNvPr>
          <p:cNvCxnSpPr>
            <a:cxnSpLocks/>
          </p:cNvCxnSpPr>
          <p:nvPr/>
        </p:nvCxnSpPr>
        <p:spPr>
          <a:xfrm>
            <a:off x="1325818" y="1589894"/>
            <a:ext cx="12690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0BA518-E3CE-4CB1-A13A-2F99D134B179}"/>
              </a:ext>
            </a:extLst>
          </p:cNvPr>
          <p:cNvCxnSpPr>
            <a:cxnSpLocks/>
          </p:cNvCxnSpPr>
          <p:nvPr/>
        </p:nvCxnSpPr>
        <p:spPr>
          <a:xfrm>
            <a:off x="1294129" y="3174496"/>
            <a:ext cx="12721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5F4620-B4D6-4081-AD7B-231A4C9FBDD2}"/>
              </a:ext>
            </a:extLst>
          </p:cNvPr>
          <p:cNvSpPr/>
          <p:nvPr/>
        </p:nvSpPr>
        <p:spPr>
          <a:xfrm>
            <a:off x="2440759" y="209813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943F2-1311-404A-AED6-0E9C9843E5E0}"/>
              </a:ext>
            </a:extLst>
          </p:cNvPr>
          <p:cNvSpPr txBox="1"/>
          <p:nvPr/>
        </p:nvSpPr>
        <p:spPr>
          <a:xfrm>
            <a:off x="1942177" y="1797422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camera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945980-FE93-4F37-ABB8-9F8D24559D35}"/>
              </a:ext>
            </a:extLst>
          </p:cNvPr>
          <p:cNvSpPr/>
          <p:nvPr/>
        </p:nvSpPr>
        <p:spPr>
          <a:xfrm>
            <a:off x="1991542" y="3973857"/>
            <a:ext cx="2720658" cy="5182844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String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int price;</a:t>
            </a:r>
          </a:p>
          <a:p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getter setter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(String name){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this.name =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(int price){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this.price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일반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복잡한 기능 이라고 가정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void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showInfo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(“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:” + name + </a:t>
            </a:r>
            <a:b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          “,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가격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:” + price 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"Goods [name=" + name + ",     </a:t>
            </a:r>
            <a:b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 price=" + price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C971C-41EC-486B-BB44-DE4093E3876F}"/>
              </a:ext>
            </a:extLst>
          </p:cNvPr>
          <p:cNvSpPr txBox="1"/>
          <p:nvPr/>
        </p:nvSpPr>
        <p:spPr>
          <a:xfrm>
            <a:off x="1985597" y="3730602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FBD769-A1EB-4DA5-982C-03DC451D4F0B}"/>
              </a:ext>
            </a:extLst>
          </p:cNvPr>
          <p:cNvCxnSpPr>
            <a:cxnSpLocks/>
          </p:cNvCxnSpPr>
          <p:nvPr/>
        </p:nvCxnSpPr>
        <p:spPr>
          <a:xfrm flipH="1">
            <a:off x="2180434" y="2369230"/>
            <a:ext cx="570374" cy="1361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64C8B8-F9B9-4E28-A9BF-2509251ED74B}"/>
              </a:ext>
            </a:extLst>
          </p:cNvPr>
          <p:cNvSpPr txBox="1"/>
          <p:nvPr/>
        </p:nvSpPr>
        <p:spPr>
          <a:xfrm>
            <a:off x="2664245" y="3714783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Goods</a:t>
            </a:r>
            <a:endParaRPr lang="ko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A13A3-8897-4251-A204-537184DFCD7C}"/>
              </a:ext>
            </a:extLst>
          </p:cNvPr>
          <p:cNvSpPr/>
          <p:nvPr/>
        </p:nvSpPr>
        <p:spPr>
          <a:xfrm>
            <a:off x="4998945" y="211891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3885-33AC-4F2E-A5E3-8727931D49E2}"/>
              </a:ext>
            </a:extLst>
          </p:cNvPr>
          <p:cNvSpPr txBox="1"/>
          <p:nvPr/>
        </p:nvSpPr>
        <p:spPr>
          <a:xfrm>
            <a:off x="4257271" y="181819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computer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B7FD039-7490-443A-80C9-F690B6838C83}"/>
              </a:ext>
            </a:extLst>
          </p:cNvPr>
          <p:cNvSpPr/>
          <p:nvPr/>
        </p:nvSpPr>
        <p:spPr>
          <a:xfrm>
            <a:off x="5052900" y="3973857"/>
            <a:ext cx="2720658" cy="5182844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String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name = “LG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그램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” 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int price 1000000; </a:t>
            </a:r>
          </a:p>
          <a:p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getter setter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(String name){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this.name =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(int price){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this.price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일반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복잡한 기능 이라고 가정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void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showInfo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(“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:” + name + </a:t>
            </a:r>
            <a:b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          “,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가격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:” + price 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"Goods [name=" + name + ",     </a:t>
            </a:r>
            <a:b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 price=" + price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075067-1470-49CE-BB5E-EAD4F260F13F}"/>
              </a:ext>
            </a:extLst>
          </p:cNvPr>
          <p:cNvCxnSpPr>
            <a:cxnSpLocks/>
          </p:cNvCxnSpPr>
          <p:nvPr/>
        </p:nvCxnSpPr>
        <p:spPr>
          <a:xfrm flipH="1">
            <a:off x="5229398" y="2369230"/>
            <a:ext cx="207893" cy="1361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E114C2-94A8-4248-9466-86B3031BC9FE}"/>
              </a:ext>
            </a:extLst>
          </p:cNvPr>
          <p:cNvSpPr txBox="1"/>
          <p:nvPr/>
        </p:nvSpPr>
        <p:spPr>
          <a:xfrm>
            <a:off x="6648287" y="3725505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Goods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C26C4-FE46-48A2-B7C2-EB3B5A319BB5}"/>
              </a:ext>
            </a:extLst>
          </p:cNvPr>
          <p:cNvSpPr txBox="1"/>
          <p:nvPr/>
        </p:nvSpPr>
        <p:spPr>
          <a:xfrm>
            <a:off x="5041426" y="3735609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20851B-791B-416C-873E-EBCC27F9C8F8}"/>
              </a:ext>
            </a:extLst>
          </p:cNvPr>
          <p:cNvSpPr txBox="1"/>
          <p:nvPr/>
        </p:nvSpPr>
        <p:spPr>
          <a:xfrm>
            <a:off x="19831203" y="9286082"/>
            <a:ext cx="3660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public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Goods(String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name){</a:t>
            </a:r>
          </a:p>
          <a:p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  //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메모리에 올린다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  this.name = name; </a:t>
            </a:r>
          </a:p>
          <a:p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ED478B-EA94-4D76-AE4E-AA2CB0ADDD9E}"/>
              </a:ext>
            </a:extLst>
          </p:cNvPr>
          <p:cNvSpPr txBox="1"/>
          <p:nvPr/>
        </p:nvSpPr>
        <p:spPr>
          <a:xfrm>
            <a:off x="1250632" y="136915"/>
            <a:ext cx="6607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camera.getName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();</a:t>
            </a:r>
          </a:p>
          <a:p>
            <a:r>
              <a:rPr lang="en-US" altLang="ko-KR" sz="1800" dirty="0" err="1"/>
              <a:t>goodsArray</a:t>
            </a:r>
            <a:r>
              <a:rPr lang="en-US" altLang="ko-KR" dirty="0"/>
              <a:t>[0].</a:t>
            </a:r>
            <a:r>
              <a:rPr lang="en-US" altLang="ko-KR" dirty="0" err="1"/>
              <a:t>getName</a:t>
            </a:r>
            <a:r>
              <a:rPr lang="en-US" altLang="ko-KR" dirty="0"/>
              <a:t>();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A36C55-DB37-478A-ADE3-09E1CF366DC1}"/>
              </a:ext>
            </a:extLst>
          </p:cNvPr>
          <p:cNvSpPr/>
          <p:nvPr/>
        </p:nvSpPr>
        <p:spPr>
          <a:xfrm>
            <a:off x="7932464" y="211891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E8A6E8-5199-459E-B7BE-A46305E45DDF}"/>
              </a:ext>
            </a:extLst>
          </p:cNvPr>
          <p:cNvSpPr txBox="1"/>
          <p:nvPr/>
        </p:nvSpPr>
        <p:spPr>
          <a:xfrm>
            <a:off x="7190790" y="181819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cup</a:t>
            </a:r>
            <a:endParaRPr lang="ko-KR" altLang="en-US" sz="1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9F9D361-857E-4645-9375-3C4CEC6BB0E3}"/>
              </a:ext>
            </a:extLst>
          </p:cNvPr>
          <p:cNvSpPr/>
          <p:nvPr/>
        </p:nvSpPr>
        <p:spPr>
          <a:xfrm>
            <a:off x="7986419" y="3973857"/>
            <a:ext cx="2720658" cy="5182844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String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name = “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  <a:ea typeface="+mn-ea"/>
              </a:rPr>
              <a:t>머그컵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” 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int price= 9000;</a:t>
            </a:r>
          </a:p>
          <a:p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getter setter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(String name){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this.name =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(int price){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this.price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일반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복잡한 기능 이라고 가정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void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showInfo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(“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:” + name + </a:t>
            </a:r>
            <a:b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          “,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가격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:” + price 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"Goods [name=" + name + ",     </a:t>
            </a:r>
            <a:b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 price=" + price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6C9B91C-9548-4D25-9270-3219117779D8}"/>
              </a:ext>
            </a:extLst>
          </p:cNvPr>
          <p:cNvCxnSpPr>
            <a:cxnSpLocks/>
          </p:cNvCxnSpPr>
          <p:nvPr/>
        </p:nvCxnSpPr>
        <p:spPr>
          <a:xfrm flipH="1">
            <a:off x="8162917" y="2369230"/>
            <a:ext cx="207893" cy="1361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9F3330-EBFE-4258-BB4F-705525743261}"/>
              </a:ext>
            </a:extLst>
          </p:cNvPr>
          <p:cNvSpPr txBox="1"/>
          <p:nvPr/>
        </p:nvSpPr>
        <p:spPr>
          <a:xfrm>
            <a:off x="9581806" y="3725505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Goods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A38270-55EB-4486-855B-7B8E5BA06ECB}"/>
              </a:ext>
            </a:extLst>
          </p:cNvPr>
          <p:cNvSpPr txBox="1"/>
          <p:nvPr/>
        </p:nvSpPr>
        <p:spPr>
          <a:xfrm>
            <a:off x="7974945" y="3735609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975D74-8E21-460C-98B8-58D5AFE67572}"/>
              </a:ext>
            </a:extLst>
          </p:cNvPr>
          <p:cNvSpPr txBox="1"/>
          <p:nvPr/>
        </p:nvSpPr>
        <p:spPr>
          <a:xfrm>
            <a:off x="2076492" y="1102406"/>
            <a:ext cx="256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FF0000"/>
                </a:solidFill>
                <a:latin typeface="+mn-ea"/>
                <a:ea typeface="+mn-ea"/>
              </a:rPr>
              <a:t>Goods.totalCount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 =3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27365B-7790-4535-B93A-CC90F494DF09}"/>
              </a:ext>
            </a:extLst>
          </p:cNvPr>
          <p:cNvSpPr txBox="1"/>
          <p:nvPr/>
        </p:nvSpPr>
        <p:spPr>
          <a:xfrm>
            <a:off x="23917062" y="3253118"/>
            <a:ext cx="4790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static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void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main(String[]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args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){</a:t>
            </a: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메인스토리</a:t>
            </a:r>
            <a:endParaRPr lang="en-US" altLang="ko-KR" dirty="0">
              <a:latin typeface="+mn-ea"/>
            </a:endParaRP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1ECE82-1F8A-4138-A93B-A458AE6C54D2}"/>
              </a:ext>
            </a:extLst>
          </p:cNvPr>
          <p:cNvGrpSpPr/>
          <p:nvPr/>
        </p:nvGrpSpPr>
        <p:grpSpPr>
          <a:xfrm>
            <a:off x="11191777" y="3673124"/>
            <a:ext cx="2824131" cy="613681"/>
            <a:chOff x="10887765" y="2560777"/>
            <a:chExt cx="2824131" cy="61368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E46B970-0528-4EBB-8DB0-6FCF2C859E5C}"/>
                </a:ext>
              </a:extLst>
            </p:cNvPr>
            <p:cNvSpPr/>
            <p:nvPr/>
          </p:nvSpPr>
          <p:spPr>
            <a:xfrm>
              <a:off x="10887765" y="2560777"/>
              <a:ext cx="941377" cy="61368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EC476ED-540E-4874-A39F-7FACB55C1A81}"/>
                </a:ext>
              </a:extLst>
            </p:cNvPr>
            <p:cNvSpPr/>
            <p:nvPr/>
          </p:nvSpPr>
          <p:spPr>
            <a:xfrm>
              <a:off x="11829142" y="2560777"/>
              <a:ext cx="941377" cy="61368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DEE1D2-AB9E-464A-A2B4-6F93A4157221}"/>
                </a:ext>
              </a:extLst>
            </p:cNvPr>
            <p:cNvSpPr/>
            <p:nvPr/>
          </p:nvSpPr>
          <p:spPr>
            <a:xfrm>
              <a:off x="12770519" y="2560777"/>
              <a:ext cx="941377" cy="61368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0BB1E8-251D-4B8A-A85B-1D50328366E5}"/>
              </a:ext>
            </a:extLst>
          </p:cNvPr>
          <p:cNvSpPr/>
          <p:nvPr/>
        </p:nvSpPr>
        <p:spPr>
          <a:xfrm>
            <a:off x="11225904" y="211891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0x777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229A51-9E64-4189-9098-477CFDA1344F}"/>
              </a:ext>
            </a:extLst>
          </p:cNvPr>
          <p:cNvSpPr txBox="1"/>
          <p:nvPr/>
        </p:nvSpPr>
        <p:spPr>
          <a:xfrm>
            <a:off x="10863574" y="181819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Goods[]  </a:t>
            </a:r>
            <a:r>
              <a:rPr lang="en-US" altLang="ko-KR" sz="1400" dirty="0" err="1"/>
              <a:t>goodsArray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0D8447B-64D4-4716-92C4-6413DB661DF0}"/>
              </a:ext>
            </a:extLst>
          </p:cNvPr>
          <p:cNvCxnSpPr>
            <a:cxnSpLocks/>
          </p:cNvCxnSpPr>
          <p:nvPr/>
        </p:nvCxnSpPr>
        <p:spPr>
          <a:xfrm flipH="1">
            <a:off x="11433478" y="2369230"/>
            <a:ext cx="201189" cy="1303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8B44B01-4BE1-4287-B772-6D0D804B479C}"/>
              </a:ext>
            </a:extLst>
          </p:cNvPr>
          <p:cNvSpPr txBox="1"/>
          <p:nvPr/>
        </p:nvSpPr>
        <p:spPr>
          <a:xfrm>
            <a:off x="11401265" y="4286805"/>
            <a:ext cx="46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F0A6AF-EC6C-4809-B508-347247A51CCC}"/>
              </a:ext>
            </a:extLst>
          </p:cNvPr>
          <p:cNvSpPr txBox="1"/>
          <p:nvPr/>
        </p:nvSpPr>
        <p:spPr>
          <a:xfrm>
            <a:off x="12328854" y="4286805"/>
            <a:ext cx="46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8EBC6F-A22C-4614-A9A3-94F209B4695F}"/>
              </a:ext>
            </a:extLst>
          </p:cNvPr>
          <p:cNvSpPr txBox="1"/>
          <p:nvPr/>
        </p:nvSpPr>
        <p:spPr>
          <a:xfrm>
            <a:off x="13375734" y="4286805"/>
            <a:ext cx="46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[2]</a:t>
            </a:r>
            <a:endParaRPr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D282DFD-DE44-4A14-903A-4EB510E3801A}"/>
              </a:ext>
            </a:extLst>
          </p:cNvPr>
          <p:cNvCxnSpPr>
            <a:cxnSpLocks/>
          </p:cNvCxnSpPr>
          <p:nvPr/>
        </p:nvCxnSpPr>
        <p:spPr>
          <a:xfrm flipH="1" flipV="1">
            <a:off x="2621316" y="3953080"/>
            <a:ext cx="8776508" cy="59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268587-516D-4B73-BA7C-993954492A11}"/>
              </a:ext>
            </a:extLst>
          </p:cNvPr>
          <p:cNvCxnSpPr>
            <a:cxnSpLocks/>
          </p:cNvCxnSpPr>
          <p:nvPr/>
        </p:nvCxnSpPr>
        <p:spPr>
          <a:xfrm flipH="1">
            <a:off x="5742740" y="5286392"/>
            <a:ext cx="6696042" cy="668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484891D-ABFC-4935-BEA7-6A4F685869C2}"/>
              </a:ext>
            </a:extLst>
          </p:cNvPr>
          <p:cNvCxnSpPr>
            <a:cxnSpLocks/>
          </p:cNvCxnSpPr>
          <p:nvPr/>
        </p:nvCxnSpPr>
        <p:spPr>
          <a:xfrm flipH="1">
            <a:off x="9072942" y="4033385"/>
            <a:ext cx="4391202" cy="744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E2232D-5B95-4F2C-9B2C-7FF94D2C3CCF}"/>
              </a:ext>
            </a:extLst>
          </p:cNvPr>
          <p:cNvSpPr txBox="1"/>
          <p:nvPr/>
        </p:nvSpPr>
        <p:spPr>
          <a:xfrm>
            <a:off x="10908464" y="3418109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0x777</a:t>
            </a:r>
            <a:endParaRPr lang="ko-KR" altLang="en-US" sz="12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F2B54AA-EB50-4FA3-91FE-2498107B9F9E}"/>
              </a:ext>
            </a:extLst>
          </p:cNvPr>
          <p:cNvSpPr/>
          <p:nvPr/>
        </p:nvSpPr>
        <p:spPr>
          <a:xfrm>
            <a:off x="11007427" y="1104156"/>
            <a:ext cx="625466" cy="62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1</a:t>
            </a:r>
            <a:endParaRPr lang="ko-KR" altLang="en-US" sz="3600" dirty="0">
              <a:latin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0F57E12-8E1E-41BD-BC89-6CE755BEBD80}"/>
              </a:ext>
            </a:extLst>
          </p:cNvPr>
          <p:cNvSpPr/>
          <p:nvPr/>
        </p:nvSpPr>
        <p:spPr>
          <a:xfrm>
            <a:off x="3164725" y="1825100"/>
            <a:ext cx="625466" cy="62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2</a:t>
            </a:r>
            <a:endParaRPr lang="ko-KR" altLang="en-US" sz="3600" dirty="0"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3AC8076-AC89-42C9-8381-967FC7B5A7DB}"/>
              </a:ext>
            </a:extLst>
          </p:cNvPr>
          <p:cNvSpPr/>
          <p:nvPr/>
        </p:nvSpPr>
        <p:spPr>
          <a:xfrm>
            <a:off x="5730056" y="1900190"/>
            <a:ext cx="625466" cy="62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3</a:t>
            </a:r>
            <a:endParaRPr lang="ko-KR" altLang="en-US" sz="3600" dirty="0">
              <a:latin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6404991-E27C-432D-8CB7-B53C49EB502C}"/>
              </a:ext>
            </a:extLst>
          </p:cNvPr>
          <p:cNvSpPr/>
          <p:nvPr/>
        </p:nvSpPr>
        <p:spPr>
          <a:xfrm>
            <a:off x="8632904" y="1725085"/>
            <a:ext cx="625466" cy="62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4</a:t>
            </a:r>
            <a:endParaRPr lang="ko-KR" altLang="en-US" sz="3600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A06823E-F266-4C29-AB20-A3B41FCB9AE2}"/>
              </a:ext>
            </a:extLst>
          </p:cNvPr>
          <p:cNvSpPr/>
          <p:nvPr/>
        </p:nvSpPr>
        <p:spPr>
          <a:xfrm>
            <a:off x="11346831" y="4595591"/>
            <a:ext cx="625466" cy="62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5</a:t>
            </a:r>
            <a:endParaRPr lang="ko-KR" altLang="en-US" sz="3600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E7990FA-696F-4EC8-BBC8-D2B0325EA0E6}"/>
              </a:ext>
            </a:extLst>
          </p:cNvPr>
          <p:cNvSpPr/>
          <p:nvPr/>
        </p:nvSpPr>
        <p:spPr>
          <a:xfrm>
            <a:off x="12236374" y="4595591"/>
            <a:ext cx="625466" cy="62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6</a:t>
            </a:r>
            <a:endParaRPr lang="ko-KR" altLang="en-US" sz="3600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3848EF-1B4E-4556-81C0-72D0686C9B7F}"/>
              </a:ext>
            </a:extLst>
          </p:cNvPr>
          <p:cNvSpPr/>
          <p:nvPr/>
        </p:nvSpPr>
        <p:spPr>
          <a:xfrm>
            <a:off x="13150785" y="4595591"/>
            <a:ext cx="625466" cy="62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7</a:t>
            </a:r>
            <a:endParaRPr lang="ko-KR" altLang="en-US" sz="36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422685-7B82-4E57-BE82-C9CADF5E457B}"/>
              </a:ext>
            </a:extLst>
          </p:cNvPr>
          <p:cNvSpPr txBox="1"/>
          <p:nvPr/>
        </p:nvSpPr>
        <p:spPr>
          <a:xfrm>
            <a:off x="11377103" y="3870802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050750-B34D-44C6-BDFE-E40EF13FC1DC}"/>
              </a:ext>
            </a:extLst>
          </p:cNvPr>
          <p:cNvSpPr txBox="1"/>
          <p:nvPr/>
        </p:nvSpPr>
        <p:spPr>
          <a:xfrm>
            <a:off x="12319000" y="3868959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7E1E1C-16CB-4EE9-8BB9-539302916D27}"/>
              </a:ext>
            </a:extLst>
          </p:cNvPr>
          <p:cNvSpPr txBox="1"/>
          <p:nvPr/>
        </p:nvSpPr>
        <p:spPr>
          <a:xfrm>
            <a:off x="13297957" y="3868959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C6B010C-5AF5-4CE3-8093-24D5EE0EE5FE}"/>
              </a:ext>
            </a:extLst>
          </p:cNvPr>
          <p:cNvCxnSpPr/>
          <p:nvPr/>
        </p:nvCxnSpPr>
        <p:spPr>
          <a:xfrm>
            <a:off x="11225904" y="5486242"/>
            <a:ext cx="2791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3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BAF70A51-03C8-4CF8-A9E6-4DE0EF9CCFE5}"/>
              </a:ext>
            </a:extLst>
          </p:cNvPr>
          <p:cNvGraphicFramePr>
            <a:graphicFrameLocks noGrp="1"/>
          </p:cNvGraphicFramePr>
          <p:nvPr/>
        </p:nvGraphicFramePr>
        <p:xfrm>
          <a:off x="11517905" y="850742"/>
          <a:ext cx="4423469" cy="786383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7589516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double pi = 3.14;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메모리에 올리는 작업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Math(){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생략가능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getter setter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생략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static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plus(int a, int b){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int sum = a + b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복잡한 로직이라고 가정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static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 plus(double a, double b){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double sum = a+ b;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sum;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static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 circle(double r){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return r*r*pi;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5" name="표 23">
            <a:extLst>
              <a:ext uri="{FF2B5EF4-FFF2-40B4-BE49-F238E27FC236}">
                <a16:creationId xmlns:a16="http://schemas.microsoft.com/office/drawing/2014/main" id="{594568B8-01AE-4D0D-9994-47F25DAFE119}"/>
              </a:ext>
            </a:extLst>
          </p:cNvPr>
          <p:cNvGraphicFramePr>
            <a:graphicFrameLocks noGrp="1"/>
          </p:cNvGraphicFramePr>
          <p:nvPr/>
        </p:nvGraphicFramePr>
        <p:xfrm>
          <a:off x="16194680" y="850742"/>
          <a:ext cx="4423469" cy="786383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GoodsApp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7589519"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main(String[]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메인스토리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6E1E06-6256-4667-8AD2-9E52C5609071}"/>
              </a:ext>
            </a:extLst>
          </p:cNvPr>
          <p:cNvSpPr txBox="1"/>
          <p:nvPr/>
        </p:nvSpPr>
        <p:spPr>
          <a:xfrm>
            <a:off x="1254598" y="120621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7C968-18D3-4888-A93A-3568912C63A2}"/>
              </a:ext>
            </a:extLst>
          </p:cNvPr>
          <p:cNvSpPr txBox="1"/>
          <p:nvPr/>
        </p:nvSpPr>
        <p:spPr>
          <a:xfrm>
            <a:off x="1254598" y="226845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7866F-F886-4EB4-9434-56EF12313728}"/>
              </a:ext>
            </a:extLst>
          </p:cNvPr>
          <p:cNvSpPr txBox="1"/>
          <p:nvPr/>
        </p:nvSpPr>
        <p:spPr>
          <a:xfrm>
            <a:off x="1254598" y="4270373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C8281B-5106-4958-B388-6CCC8794FA68}"/>
              </a:ext>
            </a:extLst>
          </p:cNvPr>
          <p:cNvCxnSpPr>
            <a:cxnSpLocks/>
          </p:cNvCxnSpPr>
          <p:nvPr/>
        </p:nvCxnSpPr>
        <p:spPr>
          <a:xfrm>
            <a:off x="1325818" y="1589894"/>
            <a:ext cx="78680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0BA518-E3CE-4CB1-A13A-2F99D134B179}"/>
              </a:ext>
            </a:extLst>
          </p:cNvPr>
          <p:cNvCxnSpPr>
            <a:cxnSpLocks/>
          </p:cNvCxnSpPr>
          <p:nvPr/>
        </p:nvCxnSpPr>
        <p:spPr>
          <a:xfrm>
            <a:off x="1294129" y="3174496"/>
            <a:ext cx="7931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88AD9B-7CB7-4125-AC9F-452027F2CE50}"/>
              </a:ext>
            </a:extLst>
          </p:cNvPr>
          <p:cNvSpPr txBox="1"/>
          <p:nvPr/>
        </p:nvSpPr>
        <p:spPr>
          <a:xfrm>
            <a:off x="2457292" y="6007799"/>
            <a:ext cx="479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Math.plus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(2,3);</a:t>
            </a:r>
          </a:p>
          <a:p>
            <a:r>
              <a:rPr lang="en-US" altLang="ko-KR" dirty="0" err="1">
                <a:latin typeface="+mn-ea"/>
              </a:rPr>
              <a:t>Math.plus</a:t>
            </a:r>
            <a:r>
              <a:rPr lang="en-US" altLang="ko-KR" dirty="0">
                <a:latin typeface="+mn-ea"/>
              </a:rPr>
              <a:t>(2.2, 3.4)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D37E60-6891-43AF-AD03-743B2C132982}"/>
              </a:ext>
            </a:extLst>
          </p:cNvPr>
          <p:cNvSpPr txBox="1"/>
          <p:nvPr/>
        </p:nvSpPr>
        <p:spPr>
          <a:xfrm>
            <a:off x="4616277" y="7845016"/>
            <a:ext cx="3467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Math user02 = new Math();</a:t>
            </a:r>
          </a:p>
          <a:p>
            <a:r>
              <a:rPr lang="en-US" altLang="ko-KR" dirty="0">
                <a:latin typeface="+mn-ea"/>
              </a:rPr>
              <a:t>user02.plus(100, 100);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CDA584-513A-423F-9722-F869C432E8E3}"/>
              </a:ext>
            </a:extLst>
          </p:cNvPr>
          <p:cNvSpPr txBox="1"/>
          <p:nvPr/>
        </p:nvSpPr>
        <p:spPr>
          <a:xfrm>
            <a:off x="8306514" y="7845016"/>
            <a:ext cx="3467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Math user03 = new Math();</a:t>
            </a:r>
          </a:p>
          <a:p>
            <a:r>
              <a:rPr lang="en-US" altLang="ko-KR" dirty="0">
                <a:latin typeface="+mn-ea"/>
              </a:rPr>
              <a:t>user02.plus(1, 1);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71EE9B-E7EA-4C79-8711-CDA272108585}"/>
              </a:ext>
            </a:extLst>
          </p:cNvPr>
          <p:cNvSpPr txBox="1"/>
          <p:nvPr/>
        </p:nvSpPr>
        <p:spPr>
          <a:xfrm>
            <a:off x="2368392" y="967948"/>
            <a:ext cx="277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.plus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(int a, int b);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25CB0E-AFAC-4D8E-A89B-84813ABC5235}"/>
              </a:ext>
            </a:extLst>
          </p:cNvPr>
          <p:cNvSpPr txBox="1"/>
          <p:nvPr/>
        </p:nvSpPr>
        <p:spPr>
          <a:xfrm>
            <a:off x="5252096" y="955372"/>
            <a:ext cx="3521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.plus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(double a, double b);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CE535A-EB81-439E-9422-A27E998F19DE}"/>
              </a:ext>
            </a:extLst>
          </p:cNvPr>
          <p:cNvSpPr/>
          <p:nvPr/>
        </p:nvSpPr>
        <p:spPr>
          <a:xfrm>
            <a:off x="3205982" y="2338431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FA140-49A0-4D81-8E45-6046E27D2720}"/>
              </a:ext>
            </a:extLst>
          </p:cNvPr>
          <p:cNvSpPr txBox="1"/>
          <p:nvPr/>
        </p:nvSpPr>
        <p:spPr>
          <a:xfrm>
            <a:off x="3048608" y="1995071"/>
            <a:ext cx="97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sum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5ABF47-971A-4AD6-9B3C-7142DDE78F57}"/>
              </a:ext>
            </a:extLst>
          </p:cNvPr>
          <p:cNvSpPr/>
          <p:nvPr/>
        </p:nvSpPr>
        <p:spPr>
          <a:xfrm>
            <a:off x="5561339" y="2338430"/>
            <a:ext cx="2587553" cy="20698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6.699999999999999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FE80C1-9443-43EB-B463-6FED74CA1E6D}"/>
              </a:ext>
            </a:extLst>
          </p:cNvPr>
          <p:cNvSpPr txBox="1"/>
          <p:nvPr/>
        </p:nvSpPr>
        <p:spPr>
          <a:xfrm>
            <a:off x="5403966" y="1995071"/>
            <a:ext cx="156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double sum01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900CF0-FABB-49F5-9996-FBA80E988A67}"/>
              </a:ext>
            </a:extLst>
          </p:cNvPr>
          <p:cNvSpPr txBox="1"/>
          <p:nvPr/>
        </p:nvSpPr>
        <p:spPr>
          <a:xfrm>
            <a:off x="8773377" y="371362"/>
            <a:ext cx="4545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public static double circle(double r){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    return r*r*pi;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9A169E-7DF3-4871-85E4-7FCB04E58866}"/>
              </a:ext>
            </a:extLst>
          </p:cNvPr>
          <p:cNvSpPr txBox="1"/>
          <p:nvPr/>
        </p:nvSpPr>
        <p:spPr>
          <a:xfrm>
            <a:off x="5252096" y="441582"/>
            <a:ext cx="3521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FF0000"/>
                </a:solidFill>
                <a:latin typeface="+mn-ea"/>
                <a:ea typeface="+mn-ea"/>
              </a:rPr>
              <a:t>Math.pi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</a:rPr>
              <a:t> = 3.14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244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BAF70A51-03C8-4CF8-A9E6-4DE0EF9CCFE5}"/>
              </a:ext>
            </a:extLst>
          </p:cNvPr>
          <p:cNvGraphicFramePr>
            <a:graphicFrameLocks noGrp="1"/>
          </p:cNvGraphicFramePr>
          <p:nvPr/>
        </p:nvGraphicFramePr>
        <p:xfrm>
          <a:off x="11517905" y="5365592"/>
          <a:ext cx="4423469" cy="786383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7589516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메모리에 올리는 작업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Math(){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생략가능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getter setter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생략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plus(int a, int b){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int sum = a + b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복잡한 로직이라고 가정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double plus(double a, double b){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double sum = a+ b;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sum;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5" name="표 23">
            <a:extLst>
              <a:ext uri="{FF2B5EF4-FFF2-40B4-BE49-F238E27FC236}">
                <a16:creationId xmlns:a16="http://schemas.microsoft.com/office/drawing/2014/main" id="{594568B8-01AE-4D0D-9994-47F25DAFE119}"/>
              </a:ext>
            </a:extLst>
          </p:cNvPr>
          <p:cNvGraphicFramePr>
            <a:graphicFrameLocks noGrp="1"/>
          </p:cNvGraphicFramePr>
          <p:nvPr/>
        </p:nvGraphicFramePr>
        <p:xfrm>
          <a:off x="16194680" y="5365592"/>
          <a:ext cx="4423469" cy="786383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MathApp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7589519"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main(String[]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메인스토리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latin typeface="+mn-ea"/>
                        </a:rPr>
                        <a:t>public int minus(int a, int b){</a:t>
                      </a:r>
                    </a:p>
                    <a:p>
                      <a:endParaRPr lang="en-US" altLang="ko-KR" sz="1200" dirty="0">
                        <a:latin typeface="+mn-ea"/>
                      </a:endParaRPr>
                    </a:p>
                    <a:p>
                      <a:r>
                        <a:rPr lang="en-US" altLang="ko-KR" sz="1200" dirty="0">
                          <a:latin typeface="+mn-ea"/>
                        </a:rPr>
                        <a:t>   return a-b;</a:t>
                      </a:r>
                    </a:p>
                    <a:p>
                      <a:r>
                        <a:rPr lang="en-US" altLang="ko-KR" sz="1200" dirty="0">
                          <a:latin typeface="+mn-ea"/>
                        </a:rPr>
                        <a:t>}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6E1E06-6256-4667-8AD2-9E52C5609071}"/>
              </a:ext>
            </a:extLst>
          </p:cNvPr>
          <p:cNvSpPr txBox="1"/>
          <p:nvPr/>
        </p:nvSpPr>
        <p:spPr>
          <a:xfrm>
            <a:off x="1254598" y="572106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7C968-18D3-4888-A93A-3568912C63A2}"/>
              </a:ext>
            </a:extLst>
          </p:cNvPr>
          <p:cNvSpPr txBox="1"/>
          <p:nvPr/>
        </p:nvSpPr>
        <p:spPr>
          <a:xfrm>
            <a:off x="1254598" y="678330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7866F-F886-4EB4-9434-56EF12313728}"/>
              </a:ext>
            </a:extLst>
          </p:cNvPr>
          <p:cNvSpPr txBox="1"/>
          <p:nvPr/>
        </p:nvSpPr>
        <p:spPr>
          <a:xfrm>
            <a:off x="1254598" y="8785223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C8281B-5106-4958-B388-6CCC8794FA68}"/>
              </a:ext>
            </a:extLst>
          </p:cNvPr>
          <p:cNvCxnSpPr>
            <a:cxnSpLocks/>
          </p:cNvCxnSpPr>
          <p:nvPr/>
        </p:nvCxnSpPr>
        <p:spPr>
          <a:xfrm>
            <a:off x="1325818" y="6104744"/>
            <a:ext cx="78680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0BA518-E3CE-4CB1-A13A-2F99D134B179}"/>
              </a:ext>
            </a:extLst>
          </p:cNvPr>
          <p:cNvCxnSpPr>
            <a:cxnSpLocks/>
          </p:cNvCxnSpPr>
          <p:nvPr/>
        </p:nvCxnSpPr>
        <p:spPr>
          <a:xfrm>
            <a:off x="1294129" y="7689346"/>
            <a:ext cx="7931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5F4620-B4D6-4081-AD7B-231A4C9FBDD2}"/>
              </a:ext>
            </a:extLst>
          </p:cNvPr>
          <p:cNvSpPr/>
          <p:nvPr/>
        </p:nvSpPr>
        <p:spPr>
          <a:xfrm>
            <a:off x="2440759" y="661298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943F2-1311-404A-AED6-0E9C9843E5E0}"/>
              </a:ext>
            </a:extLst>
          </p:cNvPr>
          <p:cNvSpPr txBox="1"/>
          <p:nvPr/>
        </p:nvSpPr>
        <p:spPr>
          <a:xfrm>
            <a:off x="1942177" y="6312272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Math user01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945980-FE93-4F37-ABB8-9F8D24559D35}"/>
              </a:ext>
            </a:extLst>
          </p:cNvPr>
          <p:cNvSpPr/>
          <p:nvPr/>
        </p:nvSpPr>
        <p:spPr>
          <a:xfrm>
            <a:off x="1991542" y="8488707"/>
            <a:ext cx="2720658" cy="3284191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생성자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메모리에 올리는 작업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Math(){  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생략가능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getter setter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생략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일반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plus(int a, int b){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int sum = a + b  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복잡한 로직이라고 가정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sum;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double plus(double a, double b){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double sum = a+ b;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sum;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C971C-41EC-486B-BB44-DE4093E3876F}"/>
              </a:ext>
            </a:extLst>
          </p:cNvPr>
          <p:cNvSpPr txBox="1"/>
          <p:nvPr/>
        </p:nvSpPr>
        <p:spPr>
          <a:xfrm>
            <a:off x="1985597" y="8245452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FBD769-A1EB-4DA5-982C-03DC451D4F0B}"/>
              </a:ext>
            </a:extLst>
          </p:cNvPr>
          <p:cNvCxnSpPr>
            <a:cxnSpLocks/>
          </p:cNvCxnSpPr>
          <p:nvPr/>
        </p:nvCxnSpPr>
        <p:spPr>
          <a:xfrm flipV="1">
            <a:off x="2750808" y="5327990"/>
            <a:ext cx="668114" cy="1556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64C8B8-F9B9-4E28-A9BF-2509251ED74B}"/>
              </a:ext>
            </a:extLst>
          </p:cNvPr>
          <p:cNvSpPr txBox="1"/>
          <p:nvPr/>
        </p:nvSpPr>
        <p:spPr>
          <a:xfrm>
            <a:off x="2664245" y="8229633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Math</a:t>
            </a:r>
            <a:endParaRPr lang="ko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A13A3-8897-4251-A204-537184DFCD7C}"/>
              </a:ext>
            </a:extLst>
          </p:cNvPr>
          <p:cNvSpPr/>
          <p:nvPr/>
        </p:nvSpPr>
        <p:spPr>
          <a:xfrm>
            <a:off x="4998945" y="663376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3885-33AC-4F2E-A5E3-8727931D49E2}"/>
              </a:ext>
            </a:extLst>
          </p:cNvPr>
          <p:cNvSpPr txBox="1"/>
          <p:nvPr/>
        </p:nvSpPr>
        <p:spPr>
          <a:xfrm>
            <a:off x="4257271" y="633304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Math user02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075067-1470-49CE-BB5E-EAD4F260F13F}"/>
              </a:ext>
            </a:extLst>
          </p:cNvPr>
          <p:cNvCxnSpPr>
            <a:cxnSpLocks/>
          </p:cNvCxnSpPr>
          <p:nvPr/>
        </p:nvCxnSpPr>
        <p:spPr>
          <a:xfrm flipH="1" flipV="1">
            <a:off x="5186591" y="5502006"/>
            <a:ext cx="250701" cy="1382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E114C2-94A8-4248-9466-86B3031BC9FE}"/>
              </a:ext>
            </a:extLst>
          </p:cNvPr>
          <p:cNvSpPr txBox="1"/>
          <p:nvPr/>
        </p:nvSpPr>
        <p:spPr>
          <a:xfrm>
            <a:off x="6648287" y="8240355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Math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C26C4-FE46-48A2-B7C2-EB3B5A319BB5}"/>
              </a:ext>
            </a:extLst>
          </p:cNvPr>
          <p:cNvSpPr txBox="1"/>
          <p:nvPr/>
        </p:nvSpPr>
        <p:spPr>
          <a:xfrm>
            <a:off x="5041426" y="8250459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A36C55-DB37-478A-ADE3-09E1CF366DC1}"/>
              </a:ext>
            </a:extLst>
          </p:cNvPr>
          <p:cNvSpPr/>
          <p:nvPr/>
        </p:nvSpPr>
        <p:spPr>
          <a:xfrm>
            <a:off x="7932464" y="663376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E8A6E8-5199-459E-B7BE-A46305E45DDF}"/>
              </a:ext>
            </a:extLst>
          </p:cNvPr>
          <p:cNvSpPr txBox="1"/>
          <p:nvPr/>
        </p:nvSpPr>
        <p:spPr>
          <a:xfrm>
            <a:off x="7190790" y="633304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user03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6C9B91C-9548-4D25-9270-3219117779D8}"/>
              </a:ext>
            </a:extLst>
          </p:cNvPr>
          <p:cNvCxnSpPr>
            <a:cxnSpLocks/>
          </p:cNvCxnSpPr>
          <p:nvPr/>
        </p:nvCxnSpPr>
        <p:spPr>
          <a:xfrm flipH="1" flipV="1">
            <a:off x="7872164" y="5813351"/>
            <a:ext cx="498647" cy="1070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9F3330-EBFE-4258-BB4F-705525743261}"/>
              </a:ext>
            </a:extLst>
          </p:cNvPr>
          <p:cNvSpPr txBox="1"/>
          <p:nvPr/>
        </p:nvSpPr>
        <p:spPr>
          <a:xfrm>
            <a:off x="9581806" y="8240355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Math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A38270-55EB-4486-855B-7B8E5BA06ECB}"/>
              </a:ext>
            </a:extLst>
          </p:cNvPr>
          <p:cNvSpPr txBox="1"/>
          <p:nvPr/>
        </p:nvSpPr>
        <p:spPr>
          <a:xfrm>
            <a:off x="7974945" y="8250459"/>
            <a:ext cx="60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88AD9B-7CB7-4125-AC9F-452027F2CE50}"/>
              </a:ext>
            </a:extLst>
          </p:cNvPr>
          <p:cNvSpPr txBox="1"/>
          <p:nvPr/>
        </p:nvSpPr>
        <p:spPr>
          <a:xfrm>
            <a:off x="1238617" y="12369419"/>
            <a:ext cx="4790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Math user01 = new Math();</a:t>
            </a: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user01.plus(2,3);</a:t>
            </a:r>
          </a:p>
          <a:p>
            <a:r>
              <a:rPr lang="en-US" altLang="ko-KR" dirty="0">
                <a:latin typeface="+mn-ea"/>
              </a:rPr>
              <a:t>user01.plus(2.1, 3.1);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D37E60-6891-43AF-AD03-743B2C132982}"/>
              </a:ext>
            </a:extLst>
          </p:cNvPr>
          <p:cNvSpPr txBox="1"/>
          <p:nvPr/>
        </p:nvSpPr>
        <p:spPr>
          <a:xfrm>
            <a:off x="4616277" y="12359866"/>
            <a:ext cx="3467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Math user02 = new Math();</a:t>
            </a:r>
          </a:p>
          <a:p>
            <a:r>
              <a:rPr lang="en-US" altLang="ko-KR" dirty="0">
                <a:latin typeface="+mn-ea"/>
              </a:rPr>
              <a:t>user02.plus(100, 100);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6AD6FE-4015-474F-BD79-F9CC9EBBF3C8}"/>
              </a:ext>
            </a:extLst>
          </p:cNvPr>
          <p:cNvSpPr/>
          <p:nvPr/>
        </p:nvSpPr>
        <p:spPr>
          <a:xfrm>
            <a:off x="5112438" y="8488707"/>
            <a:ext cx="2720658" cy="3284191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생성자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메모리에 올리는 작업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Math(){  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생략가능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getter setter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생략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일반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plus(int a, int b){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int sum = a + b  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복잡한 로직이라고 가정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sum;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double plus(double a, double b){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double sum = a+ b;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sum;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CDA584-513A-423F-9722-F869C432E8E3}"/>
              </a:ext>
            </a:extLst>
          </p:cNvPr>
          <p:cNvSpPr txBox="1"/>
          <p:nvPr/>
        </p:nvSpPr>
        <p:spPr>
          <a:xfrm>
            <a:off x="8306514" y="12359866"/>
            <a:ext cx="3467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Math user03 = new Math();</a:t>
            </a:r>
          </a:p>
          <a:p>
            <a:r>
              <a:rPr lang="en-US" altLang="ko-KR" dirty="0">
                <a:latin typeface="+mn-ea"/>
              </a:rPr>
              <a:t>user02.plus(1, 1);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E78F675-7335-42E5-BC0E-F25D768F6ADF}"/>
              </a:ext>
            </a:extLst>
          </p:cNvPr>
          <p:cNvSpPr/>
          <p:nvPr/>
        </p:nvSpPr>
        <p:spPr>
          <a:xfrm>
            <a:off x="8025349" y="8488707"/>
            <a:ext cx="2720658" cy="3284191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생성자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메모리에 올리는 작업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Math(){  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생략가능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getter setter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생략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일반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plus(int a, int b){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int sum = a + b  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복잡한 로직이라고 가정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sum;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double plus(double a, double b){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double sum = a+ b;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sum;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43AF3E-F8E0-4A5D-99D9-70A637F04BD1}"/>
              </a:ext>
            </a:extLst>
          </p:cNvPr>
          <p:cNvSpPr txBox="1"/>
          <p:nvPr/>
        </p:nvSpPr>
        <p:spPr>
          <a:xfrm>
            <a:off x="1983352" y="4786263"/>
            <a:ext cx="5151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plus(int a, int b){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   int sum = a + b  //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복잡한 로직이라고 가정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   return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sum;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E78AC9-914D-43FE-9280-1DA0BACA1A3D}"/>
              </a:ext>
            </a:extLst>
          </p:cNvPr>
          <p:cNvSpPr txBox="1"/>
          <p:nvPr/>
        </p:nvSpPr>
        <p:spPr>
          <a:xfrm>
            <a:off x="7207211" y="4733040"/>
            <a:ext cx="5151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public double plus(double a, double b){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   double sum = a+ b;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   return sum;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35868B-FF1B-45C7-B57B-9C4589DB05DA}"/>
              </a:ext>
            </a:extLst>
          </p:cNvPr>
          <p:cNvSpPr txBox="1"/>
          <p:nvPr/>
        </p:nvSpPr>
        <p:spPr>
          <a:xfrm>
            <a:off x="2083545" y="1226489"/>
            <a:ext cx="50654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static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void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main(String[]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args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){</a:t>
            </a: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//</a:t>
            </a:r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메인스토리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Goods </a:t>
            </a:r>
            <a:r>
              <a:rPr lang="en-US" altLang="ko-KR" dirty="0">
                <a:latin typeface="+mn-ea"/>
              </a:rPr>
              <a:t>cup = new Goods();</a:t>
            </a: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sz="1800" b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610374-5AA7-48DF-BE4E-2DB601315D59}"/>
              </a:ext>
            </a:extLst>
          </p:cNvPr>
          <p:cNvSpPr txBox="1"/>
          <p:nvPr/>
        </p:nvSpPr>
        <p:spPr>
          <a:xfrm>
            <a:off x="21600875" y="1418519"/>
            <a:ext cx="506546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static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void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main(String[]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args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){</a:t>
            </a: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//</a:t>
            </a:r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메인스토리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Goods </a:t>
            </a:r>
            <a:r>
              <a:rPr lang="en-US" altLang="ko-KR" dirty="0">
                <a:latin typeface="+mn-ea"/>
              </a:rPr>
              <a:t>cup = new Goods();</a:t>
            </a: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minus();</a:t>
            </a: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</a:rPr>
              <a:t>public int minus(int a, int b){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return a-b;</a:t>
            </a:r>
          </a:p>
          <a:p>
            <a:r>
              <a:rPr lang="en-US" altLang="ko-KR" dirty="0">
                <a:latin typeface="+mn-ea"/>
              </a:rPr>
              <a:t>}</a:t>
            </a: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270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2060</TotalTime>
  <Words>3523</Words>
  <Application>Microsoft Office PowerPoint</Application>
  <PresentationFormat>사용자 지정</PresentationFormat>
  <Paragraphs>1073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74</cp:revision>
  <dcterms:created xsi:type="dcterms:W3CDTF">2020-11-23T02:29:11Z</dcterms:created>
  <dcterms:modified xsi:type="dcterms:W3CDTF">2020-11-26T09:40:21Z</dcterms:modified>
</cp:coreProperties>
</file>