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9" r:id="rId3"/>
    <p:sldId id="258" r:id="rId4"/>
    <p:sldId id="256" r:id="rId5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3" autoAdjust="0"/>
    <p:restoredTop sz="94660"/>
  </p:normalViewPr>
  <p:slideViewPr>
    <p:cSldViewPr snapToGrid="0">
      <p:cViewPr varScale="1">
        <p:scale>
          <a:sx n="39" d="100"/>
          <a:sy n="39" d="100"/>
        </p:scale>
        <p:origin x="16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85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8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5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54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8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7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76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2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4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2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00117" rtl="0" eaLnBrk="1" latinLnBrk="1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355053" y="75789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355053" y="2395960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355053" y="474912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426273" y="1141573"/>
            <a:ext cx="248721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E270FF5-FB54-42FC-AE29-E44BC959F575}"/>
              </a:ext>
            </a:extLst>
          </p:cNvPr>
          <p:cNvCxnSpPr>
            <a:cxnSpLocks/>
          </p:cNvCxnSpPr>
          <p:nvPr/>
        </p:nvCxnSpPr>
        <p:spPr>
          <a:xfrm>
            <a:off x="394584" y="3780292"/>
            <a:ext cx="249038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3">
            <a:extLst>
              <a:ext uri="{FF2B5EF4-FFF2-40B4-BE49-F238E27FC236}">
                <a16:creationId xmlns:a16="http://schemas.microsoft.com/office/drawing/2014/main" id="{CE7C852E-7FB4-4F75-ABDF-E8774481A69A}"/>
              </a:ext>
            </a:extLst>
          </p:cNvPr>
          <p:cNvGraphicFramePr>
            <a:graphicFrameLocks noGrp="1"/>
          </p:cNvGraphicFramePr>
          <p:nvPr/>
        </p:nvGraphicFramePr>
        <p:xfrm>
          <a:off x="27827624" y="1002765"/>
          <a:ext cx="4423469" cy="80467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423469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Person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name;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age;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Person(String name, int age)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age;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-g/s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name;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name)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age;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age)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age;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showInfo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“ + name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“ + age);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"Person [name=" + name + ", age=" + age + "]";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F5573E80-5A9A-4E39-B571-D5B430034515}"/>
              </a:ext>
            </a:extLst>
          </p:cNvPr>
          <p:cNvSpPr txBox="1"/>
          <p:nvPr/>
        </p:nvSpPr>
        <p:spPr>
          <a:xfrm>
            <a:off x="1164183" y="1794565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Person</a:t>
            </a:r>
            <a:r>
              <a:rPr lang="en-US" altLang="ko-KR" sz="1400" dirty="0"/>
              <a:t> p01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6710134-342F-45B9-A832-215373430BD6}"/>
              </a:ext>
            </a:extLst>
          </p:cNvPr>
          <p:cNvSpPr/>
          <p:nvPr/>
        </p:nvSpPr>
        <p:spPr>
          <a:xfrm>
            <a:off x="1396065" y="2102342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4A515F8-93C6-4A2B-9DBF-A3E0A6901774}"/>
              </a:ext>
            </a:extLst>
          </p:cNvPr>
          <p:cNvSpPr/>
          <p:nvPr/>
        </p:nvSpPr>
        <p:spPr>
          <a:xfrm>
            <a:off x="1013948" y="4258134"/>
            <a:ext cx="2720658" cy="5276392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String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age;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-g/s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(String name)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this.name =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age)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일반</a:t>
            </a:r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showInfo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System.out.println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(“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이름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: “ + name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+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“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나이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: “ + age);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"Person [name=" + name + ", age=" + age + "]";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79FE6E-52C7-4065-91B0-DE220D107345}"/>
              </a:ext>
            </a:extLst>
          </p:cNvPr>
          <p:cNvSpPr txBox="1"/>
          <p:nvPr/>
        </p:nvSpPr>
        <p:spPr>
          <a:xfrm>
            <a:off x="941517" y="3998181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0x111</a:t>
            </a:r>
            <a:endParaRPr lang="ko-KR" altLang="en-US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3C7A2C-D087-4CD6-ADB1-904B08F156C4}"/>
              </a:ext>
            </a:extLst>
          </p:cNvPr>
          <p:cNvSpPr txBox="1"/>
          <p:nvPr/>
        </p:nvSpPr>
        <p:spPr>
          <a:xfrm>
            <a:off x="1889688" y="3977238"/>
            <a:ext cx="75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Person</a:t>
            </a:r>
            <a:endParaRPr lang="ko-KR" altLang="en-US" sz="1200" b="1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7B05151-F7E4-465A-A095-F5FECF1C52C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1272231" y="2393444"/>
            <a:ext cx="369634" cy="1604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F111749-2AC1-463E-9D40-7E5C041F496E}"/>
              </a:ext>
            </a:extLst>
          </p:cNvPr>
          <p:cNvSpPr txBox="1"/>
          <p:nvPr/>
        </p:nvSpPr>
        <p:spPr>
          <a:xfrm>
            <a:off x="847338" y="1289843"/>
            <a:ext cx="3989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Person p01 = new Person(“</a:t>
            </a:r>
            <a:r>
              <a:rPr lang="ko-KR" altLang="en-US" sz="1400" dirty="0"/>
              <a:t>둘리</a:t>
            </a:r>
            <a:r>
              <a:rPr lang="en-US" altLang="ko-KR" sz="1400" dirty="0"/>
              <a:t>”, 1203);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534F80-83F8-4BED-9E36-5F70CC8622E5}"/>
              </a:ext>
            </a:extLst>
          </p:cNvPr>
          <p:cNvSpPr/>
          <p:nvPr/>
        </p:nvSpPr>
        <p:spPr>
          <a:xfrm>
            <a:off x="2460738" y="437063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둘리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27C70A-C06C-49FC-81D3-25D8DF28FEDE}"/>
              </a:ext>
            </a:extLst>
          </p:cNvPr>
          <p:cNvSpPr/>
          <p:nvPr/>
        </p:nvSpPr>
        <p:spPr>
          <a:xfrm>
            <a:off x="2460738" y="4646515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1203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2A68C1-E5E6-4773-8CA6-15BC76F6635C}"/>
              </a:ext>
            </a:extLst>
          </p:cNvPr>
          <p:cNvSpPr txBox="1"/>
          <p:nvPr/>
        </p:nvSpPr>
        <p:spPr>
          <a:xfrm>
            <a:off x="847339" y="1509683"/>
            <a:ext cx="3989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p01.showInfo();</a:t>
            </a:r>
            <a:endParaRPr lang="ko-KR" altLang="en-US" sz="14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38E7B3E-9F64-4EDC-80BB-3B41EAACC7F8}"/>
              </a:ext>
            </a:extLst>
          </p:cNvPr>
          <p:cNvSpPr/>
          <p:nvPr/>
        </p:nvSpPr>
        <p:spPr>
          <a:xfrm>
            <a:off x="10925425" y="452473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289FD92-24EB-4232-B1DA-6CDD5590121A}"/>
              </a:ext>
            </a:extLst>
          </p:cNvPr>
          <p:cNvSpPr/>
          <p:nvPr/>
        </p:nvSpPr>
        <p:spPr>
          <a:xfrm>
            <a:off x="11600766" y="452473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0x211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65079AD-7800-4C28-BD07-CE8E7CB10B9D}"/>
              </a:ext>
            </a:extLst>
          </p:cNvPr>
          <p:cNvSpPr/>
          <p:nvPr/>
        </p:nvSpPr>
        <p:spPr>
          <a:xfrm>
            <a:off x="12277270" y="452473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0x311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65EE1BF-BD0D-4E2F-8672-A1E3B6E30994}"/>
              </a:ext>
            </a:extLst>
          </p:cNvPr>
          <p:cNvSpPr/>
          <p:nvPr/>
        </p:nvSpPr>
        <p:spPr>
          <a:xfrm>
            <a:off x="10853787" y="2102342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0x333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A06E72-F053-4837-B8BE-B8007C16EF63}"/>
              </a:ext>
            </a:extLst>
          </p:cNvPr>
          <p:cNvSpPr txBox="1"/>
          <p:nvPr/>
        </p:nvSpPr>
        <p:spPr>
          <a:xfrm>
            <a:off x="10865952" y="4196250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0x333</a:t>
            </a:r>
            <a:endParaRPr lang="ko-KR" altLang="en-US" sz="12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D112B48-8241-4084-9DC0-426CADA91FD7}"/>
              </a:ext>
            </a:extLst>
          </p:cNvPr>
          <p:cNvCxnSpPr>
            <a:cxnSpLocks/>
          </p:cNvCxnSpPr>
          <p:nvPr/>
        </p:nvCxnSpPr>
        <p:spPr>
          <a:xfrm flipH="1">
            <a:off x="3748645" y="4660226"/>
            <a:ext cx="7331997" cy="506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10B0B75-D3DC-488E-8A68-9DC13893EB39}"/>
              </a:ext>
            </a:extLst>
          </p:cNvPr>
          <p:cNvSpPr txBox="1"/>
          <p:nvPr/>
        </p:nvSpPr>
        <p:spPr>
          <a:xfrm>
            <a:off x="10743371" y="1794565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Person[] </a:t>
            </a:r>
            <a:r>
              <a:rPr lang="en-US" altLang="ko-KR" sz="1400" dirty="0" err="1"/>
              <a:t>psArray</a:t>
            </a:r>
            <a:endParaRPr lang="ko-KR" altLang="en-US" sz="14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DC58AB2-D978-4660-903E-506F8E7B38CF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11190052" y="2379342"/>
            <a:ext cx="6614" cy="1816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AD56150-1E1F-4F82-9C35-B2BABA867552}"/>
              </a:ext>
            </a:extLst>
          </p:cNvPr>
          <p:cNvSpPr txBox="1"/>
          <p:nvPr/>
        </p:nvSpPr>
        <p:spPr>
          <a:xfrm>
            <a:off x="11047415" y="4795009"/>
            <a:ext cx="415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[0]</a:t>
            </a:r>
            <a:endParaRPr lang="ko-KR" altLang="en-US" sz="12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F06CF5D-443C-46C8-BAEB-3CBB267E25AB}"/>
              </a:ext>
            </a:extLst>
          </p:cNvPr>
          <p:cNvSpPr txBox="1"/>
          <p:nvPr/>
        </p:nvSpPr>
        <p:spPr>
          <a:xfrm>
            <a:off x="11724283" y="4795009"/>
            <a:ext cx="415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[1]</a:t>
            </a:r>
            <a:endParaRPr lang="ko-KR" altLang="en-US" sz="12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70DAF71-0381-47C9-8C17-7328D0D697B4}"/>
              </a:ext>
            </a:extLst>
          </p:cNvPr>
          <p:cNvSpPr txBox="1"/>
          <p:nvPr/>
        </p:nvSpPr>
        <p:spPr>
          <a:xfrm>
            <a:off x="12391976" y="4795009"/>
            <a:ext cx="415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[2]</a:t>
            </a:r>
            <a:endParaRPr lang="ko-KR" altLang="en-US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EEF00B-5C0B-40AD-A70B-B9382C2AF6B9}"/>
              </a:ext>
            </a:extLst>
          </p:cNvPr>
          <p:cNvSpPr txBox="1"/>
          <p:nvPr/>
        </p:nvSpPr>
        <p:spPr>
          <a:xfrm>
            <a:off x="4197425" y="1794565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Person</a:t>
            </a:r>
            <a:r>
              <a:rPr lang="en-US" altLang="ko-KR" sz="1400" dirty="0"/>
              <a:t> p02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6DBAB48-8158-45AF-8280-1DF828DA5386}"/>
              </a:ext>
            </a:extLst>
          </p:cNvPr>
          <p:cNvSpPr/>
          <p:nvPr/>
        </p:nvSpPr>
        <p:spPr>
          <a:xfrm>
            <a:off x="4429307" y="2102342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0x211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C75D740-7F09-4DED-917D-576C63CAB86D}"/>
              </a:ext>
            </a:extLst>
          </p:cNvPr>
          <p:cNvSpPr/>
          <p:nvPr/>
        </p:nvSpPr>
        <p:spPr>
          <a:xfrm>
            <a:off x="4047190" y="4258134"/>
            <a:ext cx="2720658" cy="5276392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String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age;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-g/s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(String name)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this.name =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age)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일반</a:t>
            </a:r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showInfo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System.out.println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(“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이름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: “ + name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+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“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나이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: “ + age);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"Person [name=" + name + ", age=" + age + "]";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DEF1C4-5403-4A63-B97D-139C90D7A5FD}"/>
              </a:ext>
            </a:extLst>
          </p:cNvPr>
          <p:cNvSpPr txBox="1"/>
          <p:nvPr/>
        </p:nvSpPr>
        <p:spPr>
          <a:xfrm>
            <a:off x="3974759" y="3998181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0x211</a:t>
            </a:r>
            <a:endParaRPr lang="ko-KR" altLang="en-US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C16466-9506-434C-AF35-9C1FA9FB6784}"/>
              </a:ext>
            </a:extLst>
          </p:cNvPr>
          <p:cNvSpPr txBox="1"/>
          <p:nvPr/>
        </p:nvSpPr>
        <p:spPr>
          <a:xfrm>
            <a:off x="4922930" y="3977238"/>
            <a:ext cx="75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Person</a:t>
            </a:r>
            <a:endParaRPr lang="ko-KR" altLang="en-US" sz="1200" b="1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36C2277-462B-4A98-AE8C-AD165ECD67FA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4305473" y="2393444"/>
            <a:ext cx="369634" cy="1604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52E9F47-4D50-41D5-886E-1A9BAB68DDA6}"/>
              </a:ext>
            </a:extLst>
          </p:cNvPr>
          <p:cNvSpPr/>
          <p:nvPr/>
        </p:nvSpPr>
        <p:spPr>
          <a:xfrm>
            <a:off x="5493980" y="437063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도우너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32B8A4B-E569-46D2-9C6B-74EB3F4B9C38}"/>
              </a:ext>
            </a:extLst>
          </p:cNvPr>
          <p:cNvSpPr/>
          <p:nvPr/>
        </p:nvSpPr>
        <p:spPr>
          <a:xfrm>
            <a:off x="5493980" y="4646515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4203DA-618A-4B82-AAB7-AD5AAF177225}"/>
              </a:ext>
            </a:extLst>
          </p:cNvPr>
          <p:cNvSpPr txBox="1"/>
          <p:nvPr/>
        </p:nvSpPr>
        <p:spPr>
          <a:xfrm>
            <a:off x="7277496" y="1794565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Person</a:t>
            </a:r>
            <a:r>
              <a:rPr lang="en-US" altLang="ko-KR" sz="1400" dirty="0"/>
              <a:t> p03</a:t>
            </a:r>
            <a:endParaRPr lang="ko-KR" altLang="en-US" sz="14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0B508E3-D586-4710-90C4-09D15BC22CA8}"/>
              </a:ext>
            </a:extLst>
          </p:cNvPr>
          <p:cNvSpPr/>
          <p:nvPr/>
        </p:nvSpPr>
        <p:spPr>
          <a:xfrm>
            <a:off x="7509378" y="2102342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0x311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1AB8F6F6-792B-471C-9E5F-59FB84CE33A9}"/>
              </a:ext>
            </a:extLst>
          </p:cNvPr>
          <p:cNvSpPr/>
          <p:nvPr/>
        </p:nvSpPr>
        <p:spPr>
          <a:xfrm>
            <a:off x="7127261" y="4258134"/>
            <a:ext cx="2720658" cy="5276392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String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age;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-g/s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(String name)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this.name =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age)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일반</a:t>
            </a:r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showInfo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System.out.println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(“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이름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: “ + name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+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“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나이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: “ + age);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"Person [name=" + name + ", age=" + age + "]";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61822B-59B9-4A40-8611-D358E54FCA0A}"/>
              </a:ext>
            </a:extLst>
          </p:cNvPr>
          <p:cNvSpPr txBox="1"/>
          <p:nvPr/>
        </p:nvSpPr>
        <p:spPr>
          <a:xfrm>
            <a:off x="7054830" y="3998181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0x311</a:t>
            </a:r>
            <a:endParaRPr lang="ko-KR" altLang="en-US" sz="12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6508780-F797-4BF5-8407-CCF2376615B4}"/>
              </a:ext>
            </a:extLst>
          </p:cNvPr>
          <p:cNvSpPr txBox="1"/>
          <p:nvPr/>
        </p:nvSpPr>
        <p:spPr>
          <a:xfrm>
            <a:off x="8003001" y="3977238"/>
            <a:ext cx="75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Person</a:t>
            </a:r>
            <a:endParaRPr lang="ko-KR" altLang="en-US" sz="1200" b="1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B4D77B31-7681-4046-9AC6-90DBC3C3FA78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7385544" y="2393444"/>
            <a:ext cx="369634" cy="1604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EE74A47-FA3B-4D97-A034-4669F5B52C1C}"/>
              </a:ext>
            </a:extLst>
          </p:cNvPr>
          <p:cNvSpPr/>
          <p:nvPr/>
        </p:nvSpPr>
        <p:spPr>
          <a:xfrm>
            <a:off x="8574051" y="437063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마이콜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470E659-8E10-44AD-8DA5-3C1E9BD8ECFA}"/>
              </a:ext>
            </a:extLst>
          </p:cNvPr>
          <p:cNvSpPr/>
          <p:nvPr/>
        </p:nvSpPr>
        <p:spPr>
          <a:xfrm>
            <a:off x="8574051" y="4646515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EFDBF05-5D7E-47A8-9F93-9D4D64C059BC}"/>
              </a:ext>
            </a:extLst>
          </p:cNvPr>
          <p:cNvCxnSpPr>
            <a:cxnSpLocks/>
            <a:stCxn id="83" idx="0"/>
          </p:cNvCxnSpPr>
          <p:nvPr/>
        </p:nvCxnSpPr>
        <p:spPr>
          <a:xfrm flipH="1">
            <a:off x="6204963" y="4795009"/>
            <a:ext cx="5727230" cy="1519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6552662-6B1A-4E06-9FB0-DCE820A5D9E0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9185703" y="4801738"/>
            <a:ext cx="3427832" cy="1990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DE0C20B-01DF-4340-BA92-BF1B785D90C6}"/>
              </a:ext>
            </a:extLst>
          </p:cNvPr>
          <p:cNvSpPr txBox="1"/>
          <p:nvPr/>
        </p:nvSpPr>
        <p:spPr>
          <a:xfrm>
            <a:off x="355052" y="98882"/>
            <a:ext cx="5811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*Person + Student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 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1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가지로 관리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56C9C2-E094-4D89-A4AD-ECC0CBB41128}"/>
              </a:ext>
            </a:extLst>
          </p:cNvPr>
          <p:cNvCxnSpPr>
            <a:stCxn id="33" idx="3"/>
          </p:cNvCxnSpPr>
          <p:nvPr/>
        </p:nvCxnSpPr>
        <p:spPr>
          <a:xfrm>
            <a:off x="2068595" y="2240842"/>
            <a:ext cx="8797357" cy="225222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BC705E3-4148-4DE5-BD93-45422F740B0B}"/>
              </a:ext>
            </a:extLst>
          </p:cNvPr>
          <p:cNvCxnSpPr>
            <a:cxnSpLocks/>
          </p:cNvCxnSpPr>
          <p:nvPr/>
        </p:nvCxnSpPr>
        <p:spPr>
          <a:xfrm>
            <a:off x="7845643" y="2307735"/>
            <a:ext cx="4791251" cy="23438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D1753A5-1938-40B2-9D97-6B60971B2257}"/>
              </a:ext>
            </a:extLst>
          </p:cNvPr>
          <p:cNvCxnSpPr>
            <a:cxnSpLocks/>
          </p:cNvCxnSpPr>
          <p:nvPr/>
        </p:nvCxnSpPr>
        <p:spPr>
          <a:xfrm>
            <a:off x="4961851" y="2362295"/>
            <a:ext cx="6851138" cy="224004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2">
            <a:extLst>
              <a:ext uri="{FF2B5EF4-FFF2-40B4-BE49-F238E27FC236}">
                <a16:creationId xmlns:a16="http://schemas.microsoft.com/office/drawing/2014/main" id="{62C5F6A5-BFA4-4F16-943F-C2F6A0C3FE1E}"/>
              </a:ext>
            </a:extLst>
          </p:cNvPr>
          <p:cNvGrpSpPr>
            <a:grpSpLocks/>
          </p:cNvGrpSpPr>
          <p:nvPr/>
        </p:nvGrpSpPr>
        <p:grpSpPr bwMode="auto">
          <a:xfrm rot="-2251450">
            <a:off x="29588870" y="9186367"/>
            <a:ext cx="461963" cy="587375"/>
            <a:chOff x="3731716" y="2708586"/>
            <a:chExt cx="462533" cy="586965"/>
          </a:xfrm>
        </p:grpSpPr>
        <p:cxnSp>
          <p:nvCxnSpPr>
            <p:cNvPr id="54" name="직선 화살표 연결선 11">
              <a:extLst>
                <a:ext uri="{FF2B5EF4-FFF2-40B4-BE49-F238E27FC236}">
                  <a16:creationId xmlns:a16="http://schemas.microsoft.com/office/drawing/2014/main" id="{02B0EDA2-E8A8-4FFC-B211-ABB39D1437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731716" y="2724051"/>
              <a:ext cx="428625" cy="57150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6FF69D5B-8671-4857-BE84-0D74C161C521}"/>
                </a:ext>
              </a:extLst>
            </p:cNvPr>
            <p:cNvSpPr/>
            <p:nvPr/>
          </p:nvSpPr>
          <p:spPr>
            <a:xfrm rot="2280000">
              <a:off x="4051453" y="2706437"/>
              <a:ext cx="144641" cy="131671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</p:grpSp>
      <p:graphicFrame>
        <p:nvGraphicFramePr>
          <p:cNvPr id="56" name="표 23">
            <a:extLst>
              <a:ext uri="{FF2B5EF4-FFF2-40B4-BE49-F238E27FC236}">
                <a16:creationId xmlns:a16="http://schemas.microsoft.com/office/drawing/2014/main" id="{FF190496-9E03-4508-8B67-01CAD88E0DC5}"/>
              </a:ext>
            </a:extLst>
          </p:cNvPr>
          <p:cNvGraphicFramePr>
            <a:graphicFrameLocks noGrp="1"/>
          </p:cNvGraphicFramePr>
          <p:nvPr/>
        </p:nvGraphicFramePr>
        <p:xfrm>
          <a:off x="27711508" y="9817802"/>
          <a:ext cx="4634784" cy="69494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634784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Student  extends Person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Student()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Student(String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Student(String name, int age,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super(name, age);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g/s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showInfo2()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“ + name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“ + age + “   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     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학교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:”  +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);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"Student [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113" name="TextBox 112">
            <a:extLst>
              <a:ext uri="{FF2B5EF4-FFF2-40B4-BE49-F238E27FC236}">
                <a16:creationId xmlns:a16="http://schemas.microsoft.com/office/drawing/2014/main" id="{C4B851E9-C36A-4094-8DC3-25E06FA1792D}"/>
              </a:ext>
            </a:extLst>
          </p:cNvPr>
          <p:cNvSpPr txBox="1"/>
          <p:nvPr/>
        </p:nvSpPr>
        <p:spPr>
          <a:xfrm>
            <a:off x="13384450" y="2142330"/>
            <a:ext cx="852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+mn-ea"/>
              </a:rPr>
              <a:t>Person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 s01 = new Student(“</a:t>
            </a:r>
            <a:r>
              <a:rPr lang="ko-KR" altLang="en-US" dirty="0">
                <a:solidFill>
                  <a:srgbClr val="C00000"/>
                </a:solidFill>
                <a:latin typeface="+mn-ea"/>
              </a:rPr>
              <a:t>유재석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”, 44, ＂</a:t>
            </a:r>
            <a:r>
              <a:rPr lang="ko-KR" altLang="en-US" dirty="0">
                <a:solidFill>
                  <a:srgbClr val="C00000"/>
                </a:solidFill>
                <a:latin typeface="+mn-ea"/>
              </a:rPr>
              <a:t>서울고등학교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”);</a:t>
            </a:r>
            <a:endParaRPr lang="ko-KR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CA37CCA-FC10-49DB-8A37-7FB043F6ACC4}"/>
              </a:ext>
            </a:extLst>
          </p:cNvPr>
          <p:cNvSpPr txBox="1"/>
          <p:nvPr/>
        </p:nvSpPr>
        <p:spPr>
          <a:xfrm>
            <a:off x="14690943" y="2487269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Person</a:t>
            </a:r>
            <a:r>
              <a:rPr lang="en-US" altLang="ko-KR" sz="1400" dirty="0"/>
              <a:t> s01</a:t>
            </a:r>
            <a:endParaRPr lang="ko-KR" altLang="en-US" sz="14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6F61933-147B-4780-96DE-BB8AAAEB948F}"/>
              </a:ext>
            </a:extLst>
          </p:cNvPr>
          <p:cNvSpPr/>
          <p:nvPr/>
        </p:nvSpPr>
        <p:spPr>
          <a:xfrm>
            <a:off x="15045605" y="2844062"/>
            <a:ext cx="672530" cy="28916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0x999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8407322F-925D-49C9-BDCC-C8AF86AE19AB}"/>
              </a:ext>
            </a:extLst>
          </p:cNvPr>
          <p:cNvSpPr/>
          <p:nvPr/>
        </p:nvSpPr>
        <p:spPr>
          <a:xfrm>
            <a:off x="14169251" y="9264973"/>
            <a:ext cx="3333290" cy="4152232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;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 g/s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– 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일반</a:t>
            </a:r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1" kern="1200" dirty="0" err="1">
                <a:solidFill>
                  <a:srgbClr val="C00000"/>
                </a:solidFill>
                <a:latin typeface="+mn-ea"/>
                <a:ea typeface="+mn-ea"/>
                <a:cs typeface="+mn-cs"/>
              </a:rPr>
              <a:t>showInfo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    </a:t>
            </a:r>
            <a:r>
              <a:rPr lang="en-US" altLang="ko-KR" sz="1000" b="1" kern="1200" dirty="0" err="1">
                <a:solidFill>
                  <a:srgbClr val="C00000"/>
                </a:solidFill>
                <a:latin typeface="+mn-ea"/>
                <a:ea typeface="+mn-ea"/>
                <a:cs typeface="+mn-cs"/>
              </a:rPr>
              <a:t>System.out.println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(“</a:t>
            </a:r>
            <a:r>
              <a:rPr lang="ko-KR" altLang="en-US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이름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: “ + name</a:t>
            </a:r>
            <a:r>
              <a:rPr lang="ko-KR" altLang="en-US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+</a:t>
            </a:r>
            <a:r>
              <a:rPr lang="ko-KR" altLang="en-US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“</a:t>
            </a:r>
            <a:r>
              <a:rPr lang="ko-KR" altLang="en-US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  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나이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: “ + age + “   </a:t>
            </a:r>
          </a:p>
          <a:p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                             </a:t>
            </a:r>
            <a:r>
              <a:rPr lang="ko-KR" altLang="en-US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학교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:”  + </a:t>
            </a:r>
            <a:r>
              <a:rPr lang="en-US" altLang="ko-KR" sz="1000" b="1" kern="1200" dirty="0" err="1">
                <a:solidFill>
                  <a:srgbClr val="C00000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 );</a:t>
            </a:r>
          </a:p>
          <a:p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"Student [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=" +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+ "]";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52430F4-F3A2-4604-9F28-1164BD23ECDE}"/>
              </a:ext>
            </a:extLst>
          </p:cNvPr>
          <p:cNvSpPr txBox="1"/>
          <p:nvPr/>
        </p:nvSpPr>
        <p:spPr>
          <a:xfrm>
            <a:off x="14810768" y="8977085"/>
            <a:ext cx="75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Student</a:t>
            </a:r>
            <a:endParaRPr lang="ko-KR" altLang="en-US" sz="12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17635-642E-46C8-86CE-E0DF632A3781}"/>
              </a:ext>
            </a:extLst>
          </p:cNvPr>
          <p:cNvSpPr txBox="1"/>
          <p:nvPr/>
        </p:nvSpPr>
        <p:spPr>
          <a:xfrm>
            <a:off x="14122249" y="8987974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0x222</a:t>
            </a:r>
            <a:endParaRPr lang="ko-KR" altLang="en-US" sz="1200" b="1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93674BC-EC7E-4055-A6D8-6D221F5C7AE8}"/>
              </a:ext>
            </a:extLst>
          </p:cNvPr>
          <p:cNvSpPr/>
          <p:nvPr/>
        </p:nvSpPr>
        <p:spPr>
          <a:xfrm>
            <a:off x="15449276" y="4228435"/>
            <a:ext cx="2720658" cy="5037207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String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age;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-g/s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(String name)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this.name =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age)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일반</a:t>
            </a:r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1" kern="1200" dirty="0" err="1">
                <a:solidFill>
                  <a:srgbClr val="0070C0"/>
                </a:solidFill>
                <a:latin typeface="+mn-ea"/>
                <a:ea typeface="+mn-ea"/>
                <a:cs typeface="+mn-cs"/>
              </a:rPr>
              <a:t>showInfo</a:t>
            </a:r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(){</a:t>
            </a:r>
          </a:p>
          <a:p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1" kern="1200" dirty="0" err="1">
                <a:solidFill>
                  <a:srgbClr val="0070C0"/>
                </a:solidFill>
                <a:latin typeface="+mn-ea"/>
                <a:ea typeface="+mn-ea"/>
                <a:cs typeface="+mn-cs"/>
              </a:rPr>
              <a:t>System.out.println</a:t>
            </a:r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(“</a:t>
            </a:r>
            <a:r>
              <a:rPr lang="ko-KR" altLang="en-US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이름</a:t>
            </a:r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: “ + name</a:t>
            </a:r>
            <a:r>
              <a:rPr lang="ko-KR" altLang="en-US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+</a:t>
            </a:r>
            <a:r>
              <a:rPr lang="ko-KR" altLang="en-US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“</a:t>
            </a:r>
            <a:r>
              <a:rPr lang="ko-KR" altLang="en-US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   </a:t>
            </a:r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나이</a:t>
            </a:r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: “ + age);</a:t>
            </a:r>
          </a:p>
          <a:p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"Person [name=" + name + ", age=" + age + "]";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C20D4F8-394B-4792-BCD7-4BA10EA06554}"/>
              </a:ext>
            </a:extLst>
          </p:cNvPr>
          <p:cNvSpPr txBox="1"/>
          <p:nvPr/>
        </p:nvSpPr>
        <p:spPr>
          <a:xfrm>
            <a:off x="16293913" y="3975045"/>
            <a:ext cx="75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Person</a:t>
            </a:r>
            <a:endParaRPr lang="ko-KR" altLang="en-US" sz="12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6D4390E-D1A4-4B4F-9A12-915B40F5C84A}"/>
              </a:ext>
            </a:extLst>
          </p:cNvPr>
          <p:cNvSpPr txBox="1"/>
          <p:nvPr/>
        </p:nvSpPr>
        <p:spPr>
          <a:xfrm>
            <a:off x="15387421" y="3975045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0x999</a:t>
            </a:r>
            <a:endParaRPr lang="ko-KR" altLang="en-US" sz="1200" b="1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759661D-A6E5-4190-B631-A8F559C96435}"/>
              </a:ext>
            </a:extLst>
          </p:cNvPr>
          <p:cNvCxnSpPr>
            <a:cxnSpLocks/>
          </p:cNvCxnSpPr>
          <p:nvPr/>
        </p:nvCxnSpPr>
        <p:spPr>
          <a:xfrm>
            <a:off x="15248147" y="3144114"/>
            <a:ext cx="318139" cy="8540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2C353A1-6293-4F74-B64F-EDD435E7C2B0}"/>
              </a:ext>
            </a:extLst>
          </p:cNvPr>
          <p:cNvSpPr/>
          <p:nvPr/>
        </p:nvSpPr>
        <p:spPr>
          <a:xfrm>
            <a:off x="16907030" y="4390543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유재석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C0A6ED0-D5B6-431F-A18E-79AE3B18D525}"/>
              </a:ext>
            </a:extLst>
          </p:cNvPr>
          <p:cNvSpPr/>
          <p:nvPr/>
        </p:nvSpPr>
        <p:spPr>
          <a:xfrm>
            <a:off x="16909718" y="4680131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32D71502-5991-4238-A3CC-1D82B7C21367}"/>
              </a:ext>
            </a:extLst>
          </p:cNvPr>
          <p:cNvSpPr/>
          <p:nvPr/>
        </p:nvSpPr>
        <p:spPr>
          <a:xfrm>
            <a:off x="15899279" y="9477758"/>
            <a:ext cx="1150152" cy="23958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서울고등학교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2D841A3-50D8-4EBC-B478-0447D428D5E5}"/>
              </a:ext>
            </a:extLst>
          </p:cNvPr>
          <p:cNvSpPr/>
          <p:nvPr/>
        </p:nvSpPr>
        <p:spPr>
          <a:xfrm>
            <a:off x="12950426" y="452473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0x999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E7DC54C-EED0-422B-A5E8-6D3FABC26F24}"/>
              </a:ext>
            </a:extLst>
          </p:cNvPr>
          <p:cNvSpPr/>
          <p:nvPr/>
        </p:nvSpPr>
        <p:spPr>
          <a:xfrm>
            <a:off x="13626930" y="452473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0x888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A2BA4A9-6B98-474F-B003-E4DEB72B12AF}"/>
              </a:ext>
            </a:extLst>
          </p:cNvPr>
          <p:cNvSpPr txBox="1"/>
          <p:nvPr/>
        </p:nvSpPr>
        <p:spPr>
          <a:xfrm>
            <a:off x="13132038" y="4795009"/>
            <a:ext cx="415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[3]</a:t>
            </a:r>
            <a:endParaRPr lang="ko-KR" altLang="en-US" sz="12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D26BB09-67BB-4C5B-8A62-1CD93DF4EA8F}"/>
              </a:ext>
            </a:extLst>
          </p:cNvPr>
          <p:cNvSpPr txBox="1"/>
          <p:nvPr/>
        </p:nvSpPr>
        <p:spPr>
          <a:xfrm>
            <a:off x="13799731" y="4795009"/>
            <a:ext cx="415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[4]</a:t>
            </a:r>
            <a:endParaRPr lang="ko-KR" altLang="en-US" sz="12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E38D3AB-D155-44E6-86C6-265AE7FB7673}"/>
              </a:ext>
            </a:extLst>
          </p:cNvPr>
          <p:cNvSpPr txBox="1"/>
          <p:nvPr/>
        </p:nvSpPr>
        <p:spPr>
          <a:xfrm>
            <a:off x="23521288" y="8977085"/>
            <a:ext cx="75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Student</a:t>
            </a:r>
            <a:endParaRPr lang="ko-KR" altLang="en-US" sz="12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3412393-4F43-43CE-A91C-0D1C4D82CF5E}"/>
              </a:ext>
            </a:extLst>
          </p:cNvPr>
          <p:cNvSpPr txBox="1"/>
          <p:nvPr/>
        </p:nvSpPr>
        <p:spPr>
          <a:xfrm>
            <a:off x="22832769" y="8987974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0x223</a:t>
            </a:r>
            <a:endParaRPr lang="ko-KR" altLang="en-US" sz="1200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C010AB7-5A51-474C-801D-3657B861BDDD}"/>
              </a:ext>
            </a:extLst>
          </p:cNvPr>
          <p:cNvCxnSpPr>
            <a:cxnSpLocks/>
          </p:cNvCxnSpPr>
          <p:nvPr/>
        </p:nvCxnSpPr>
        <p:spPr>
          <a:xfrm>
            <a:off x="14122249" y="4196250"/>
            <a:ext cx="5291784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ADBA01A5-E15B-4B31-8B7D-FD5160C30537}"/>
              </a:ext>
            </a:extLst>
          </p:cNvPr>
          <p:cNvCxnSpPr/>
          <p:nvPr/>
        </p:nvCxnSpPr>
        <p:spPr>
          <a:xfrm>
            <a:off x="15045605" y="9266594"/>
            <a:ext cx="4368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E23FCD0A-9AEA-48C7-A46E-9CD480FF1275}"/>
              </a:ext>
            </a:extLst>
          </p:cNvPr>
          <p:cNvCxnSpPr>
            <a:cxnSpLocks/>
          </p:cNvCxnSpPr>
          <p:nvPr/>
        </p:nvCxnSpPr>
        <p:spPr>
          <a:xfrm>
            <a:off x="13384450" y="9284733"/>
            <a:ext cx="6029583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B45CF93-FC63-4188-A17D-30BBB040D34B}"/>
              </a:ext>
            </a:extLst>
          </p:cNvPr>
          <p:cNvSpPr/>
          <p:nvPr/>
        </p:nvSpPr>
        <p:spPr>
          <a:xfrm>
            <a:off x="17025257" y="7996674"/>
            <a:ext cx="2050511" cy="3643783"/>
          </a:xfrm>
          <a:custGeom>
            <a:avLst/>
            <a:gdLst>
              <a:gd name="connsiteX0" fmla="*/ 0 w 2050511"/>
              <a:gd name="connsiteY0" fmla="*/ 3933371 h 3933371"/>
              <a:gd name="connsiteX1" fmla="*/ 2046514 w 2050511"/>
              <a:gd name="connsiteY1" fmla="*/ 1001485 h 3933371"/>
              <a:gd name="connsiteX2" fmla="*/ 522514 w 2050511"/>
              <a:gd name="connsiteY2" fmla="*/ 0 h 39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0511" h="3933371">
                <a:moveTo>
                  <a:pt x="0" y="3933371"/>
                </a:moveTo>
                <a:cubicBezTo>
                  <a:pt x="979714" y="2795209"/>
                  <a:pt x="1959428" y="1657047"/>
                  <a:pt x="2046514" y="1001485"/>
                </a:cubicBezTo>
                <a:cubicBezTo>
                  <a:pt x="2133600" y="345923"/>
                  <a:pt x="771676" y="135467"/>
                  <a:pt x="522514" y="0"/>
                </a:cubicBezTo>
              </a:path>
            </a:pathLst>
          </a:custGeom>
          <a:noFill/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F2F6EB8-3E13-411C-B5CB-D98DDD68801B}"/>
              </a:ext>
            </a:extLst>
          </p:cNvPr>
          <p:cNvSpPr txBox="1"/>
          <p:nvPr/>
        </p:nvSpPr>
        <p:spPr>
          <a:xfrm>
            <a:off x="18280027" y="7849784"/>
            <a:ext cx="196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C00000"/>
                </a:solidFill>
                <a:latin typeface="+mn-ea"/>
              </a:rPr>
              <a:t>오버라이딩</a:t>
            </a:r>
            <a:endParaRPr lang="ko-KR" altLang="en-US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668D2F9-89AE-44AF-A1B6-BCDBB2973514}"/>
              </a:ext>
            </a:extLst>
          </p:cNvPr>
          <p:cNvSpPr txBox="1"/>
          <p:nvPr/>
        </p:nvSpPr>
        <p:spPr>
          <a:xfrm>
            <a:off x="13380807" y="1157092"/>
            <a:ext cx="852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Person s01 = new Person();</a:t>
            </a:r>
          </a:p>
          <a:p>
            <a:r>
              <a:rPr lang="en-US" altLang="ko-KR" dirty="0">
                <a:latin typeface="+mn-ea"/>
              </a:rPr>
              <a:t>Student s01 = new Student(</a:t>
            </a:r>
            <a:r>
              <a:rPr lang="ko-KR" altLang="en-US" dirty="0">
                <a:latin typeface="+mn-ea"/>
              </a:rPr>
              <a:t>유재석</a:t>
            </a:r>
            <a:r>
              <a:rPr lang="en-US" altLang="ko-KR" dirty="0">
                <a:latin typeface="+mn-ea"/>
              </a:rPr>
              <a:t>”, 44, ＂</a:t>
            </a:r>
            <a:r>
              <a:rPr lang="ko-KR" altLang="en-US" dirty="0">
                <a:latin typeface="+mn-ea"/>
              </a:rPr>
              <a:t>서울고등학교</a:t>
            </a:r>
            <a:r>
              <a:rPr lang="en-US" altLang="ko-KR" dirty="0">
                <a:latin typeface="+mn-ea"/>
              </a:rPr>
              <a:t>”);</a:t>
            </a:r>
            <a:endParaRPr lang="ko-KR" altLang="en-US" dirty="0"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2C08E1-F1E0-4813-A3F9-CD4AB0A14C50}"/>
              </a:ext>
            </a:extLst>
          </p:cNvPr>
          <p:cNvSpPr/>
          <p:nvPr/>
        </p:nvSpPr>
        <p:spPr>
          <a:xfrm>
            <a:off x="13050472" y="9232789"/>
            <a:ext cx="5578064" cy="4451462"/>
          </a:xfrm>
          <a:prstGeom prst="rect">
            <a:avLst/>
          </a:prstGeom>
          <a:solidFill>
            <a:srgbClr val="7F7F7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FC6F808-23DD-4597-B03B-27060A6F2BAB}"/>
              </a:ext>
            </a:extLst>
          </p:cNvPr>
          <p:cNvSpPr/>
          <p:nvPr/>
        </p:nvSpPr>
        <p:spPr>
          <a:xfrm>
            <a:off x="21665364" y="2844062"/>
            <a:ext cx="672530" cy="28916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0x223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107E993-074A-4D5F-BA0F-774FA8210C94}"/>
              </a:ext>
            </a:extLst>
          </p:cNvPr>
          <p:cNvSpPr txBox="1"/>
          <p:nvPr/>
        </p:nvSpPr>
        <p:spPr>
          <a:xfrm>
            <a:off x="21239593" y="2533142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Person</a:t>
            </a:r>
            <a:r>
              <a:rPr lang="en-US" altLang="ko-KR" sz="1400" dirty="0"/>
              <a:t> s02</a:t>
            </a:r>
            <a:endParaRPr lang="ko-KR" altLang="en-US" sz="1400" dirty="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7FC8CA21-580E-4443-96C1-2C008B2390D7}"/>
              </a:ext>
            </a:extLst>
          </p:cNvPr>
          <p:cNvSpPr/>
          <p:nvPr/>
        </p:nvSpPr>
        <p:spPr>
          <a:xfrm>
            <a:off x="20556696" y="9264973"/>
            <a:ext cx="3333290" cy="4152232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;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 g/s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– 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일반</a:t>
            </a:r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1" kern="1200" dirty="0" err="1">
                <a:solidFill>
                  <a:srgbClr val="C00000"/>
                </a:solidFill>
                <a:latin typeface="+mn-ea"/>
                <a:ea typeface="+mn-ea"/>
                <a:cs typeface="+mn-cs"/>
              </a:rPr>
              <a:t>showInfo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    </a:t>
            </a:r>
            <a:r>
              <a:rPr lang="en-US" altLang="ko-KR" sz="1000" b="1" kern="1200" dirty="0" err="1">
                <a:solidFill>
                  <a:srgbClr val="C00000"/>
                </a:solidFill>
                <a:latin typeface="+mn-ea"/>
                <a:ea typeface="+mn-ea"/>
                <a:cs typeface="+mn-cs"/>
              </a:rPr>
              <a:t>System.out.println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(“</a:t>
            </a:r>
            <a:r>
              <a:rPr lang="ko-KR" altLang="en-US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이름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: “ + name</a:t>
            </a:r>
            <a:r>
              <a:rPr lang="ko-KR" altLang="en-US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+</a:t>
            </a:r>
            <a:r>
              <a:rPr lang="ko-KR" altLang="en-US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“</a:t>
            </a:r>
            <a:r>
              <a:rPr lang="ko-KR" altLang="en-US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  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나이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: “ + age + “   </a:t>
            </a:r>
          </a:p>
          <a:p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                             </a:t>
            </a:r>
            <a:r>
              <a:rPr lang="ko-KR" altLang="en-US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학교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:”  + </a:t>
            </a:r>
            <a:r>
              <a:rPr lang="en-US" altLang="ko-KR" sz="1000" b="1" kern="1200" dirty="0" err="1">
                <a:solidFill>
                  <a:srgbClr val="C00000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 );</a:t>
            </a:r>
          </a:p>
          <a:p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"Student [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=" +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+ "]";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19D96D3-4CF6-4F49-B443-29EEB20FBE2F}"/>
              </a:ext>
            </a:extLst>
          </p:cNvPr>
          <p:cNvSpPr txBox="1"/>
          <p:nvPr/>
        </p:nvSpPr>
        <p:spPr>
          <a:xfrm>
            <a:off x="21198213" y="8977085"/>
            <a:ext cx="75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Student</a:t>
            </a:r>
            <a:endParaRPr lang="ko-KR" altLang="en-US" sz="12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3206A87-4874-4CDC-A454-0D4806122C1B}"/>
              </a:ext>
            </a:extLst>
          </p:cNvPr>
          <p:cNvSpPr txBox="1"/>
          <p:nvPr/>
        </p:nvSpPr>
        <p:spPr>
          <a:xfrm>
            <a:off x="20509694" y="8987974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0x223</a:t>
            </a:r>
            <a:endParaRPr lang="ko-KR" altLang="en-US" sz="1200" b="1" dirty="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AB74310A-E402-4A0E-B384-07B75AED942E}"/>
              </a:ext>
            </a:extLst>
          </p:cNvPr>
          <p:cNvSpPr/>
          <p:nvPr/>
        </p:nvSpPr>
        <p:spPr>
          <a:xfrm>
            <a:off x="21836721" y="4228435"/>
            <a:ext cx="2720658" cy="5037207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String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age;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-g/s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(String name)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this.name =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age)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일반</a:t>
            </a:r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1" kern="1200" dirty="0" err="1">
                <a:solidFill>
                  <a:srgbClr val="0070C0"/>
                </a:solidFill>
                <a:latin typeface="+mn-ea"/>
                <a:ea typeface="+mn-ea"/>
                <a:cs typeface="+mn-cs"/>
              </a:rPr>
              <a:t>showInfo</a:t>
            </a:r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1" kern="1200" dirty="0" err="1">
                <a:solidFill>
                  <a:srgbClr val="0070C0"/>
                </a:solidFill>
                <a:latin typeface="+mn-ea"/>
                <a:ea typeface="+mn-ea"/>
                <a:cs typeface="+mn-cs"/>
              </a:rPr>
              <a:t>System.out.println</a:t>
            </a:r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(“</a:t>
            </a:r>
            <a:r>
              <a:rPr lang="ko-KR" altLang="en-US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이름</a:t>
            </a:r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: “ + name</a:t>
            </a:r>
            <a:r>
              <a:rPr lang="ko-KR" altLang="en-US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+</a:t>
            </a:r>
            <a:r>
              <a:rPr lang="ko-KR" altLang="en-US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“</a:t>
            </a:r>
            <a:r>
              <a:rPr lang="ko-KR" altLang="en-US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   </a:t>
            </a:r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나이</a:t>
            </a:r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: “ + age);</a:t>
            </a:r>
          </a:p>
          <a:p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"Person [name=" + name + ", age=" + age + "]";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A336AB7-94E7-45DA-ADF7-C7B470229E8B}"/>
              </a:ext>
            </a:extLst>
          </p:cNvPr>
          <p:cNvSpPr txBox="1"/>
          <p:nvPr/>
        </p:nvSpPr>
        <p:spPr>
          <a:xfrm>
            <a:off x="22681358" y="3975045"/>
            <a:ext cx="75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Person</a:t>
            </a:r>
            <a:endParaRPr lang="ko-KR" altLang="en-US" sz="1200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EC57EAD-4A12-44EA-A158-529B8398E539}"/>
              </a:ext>
            </a:extLst>
          </p:cNvPr>
          <p:cNvSpPr txBox="1"/>
          <p:nvPr/>
        </p:nvSpPr>
        <p:spPr>
          <a:xfrm>
            <a:off x="21774866" y="3975045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0x888</a:t>
            </a:r>
            <a:endParaRPr lang="ko-KR" altLang="en-US" sz="1200" b="1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2FE2C8A-E189-47E5-AF5C-6DCBD4B75D30}"/>
              </a:ext>
            </a:extLst>
          </p:cNvPr>
          <p:cNvSpPr/>
          <p:nvPr/>
        </p:nvSpPr>
        <p:spPr>
          <a:xfrm>
            <a:off x="23294475" y="4390543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강호동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D0084A78-2A05-48DB-8657-43B0A8270756}"/>
              </a:ext>
            </a:extLst>
          </p:cNvPr>
          <p:cNvSpPr/>
          <p:nvPr/>
        </p:nvSpPr>
        <p:spPr>
          <a:xfrm>
            <a:off x="23297163" y="4680131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C223D9DA-D183-4E3F-8C96-B3B1B8DC5050}"/>
              </a:ext>
            </a:extLst>
          </p:cNvPr>
          <p:cNvSpPr/>
          <p:nvPr/>
        </p:nvSpPr>
        <p:spPr>
          <a:xfrm>
            <a:off x="22286724" y="9477758"/>
            <a:ext cx="1150152" cy="23958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경기고등학교</a:t>
            </a:r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25D0D793-D63A-4CE5-AB20-987DBE617FB4}"/>
              </a:ext>
            </a:extLst>
          </p:cNvPr>
          <p:cNvCxnSpPr>
            <a:cxnSpLocks/>
          </p:cNvCxnSpPr>
          <p:nvPr/>
        </p:nvCxnSpPr>
        <p:spPr>
          <a:xfrm>
            <a:off x="21918095" y="3144114"/>
            <a:ext cx="318139" cy="8540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67712153-1D86-498D-B402-CDE072D1D67E}"/>
              </a:ext>
            </a:extLst>
          </p:cNvPr>
          <p:cNvSpPr/>
          <p:nvPr/>
        </p:nvSpPr>
        <p:spPr>
          <a:xfrm>
            <a:off x="20201746" y="9284733"/>
            <a:ext cx="5578064" cy="4451462"/>
          </a:xfrm>
          <a:prstGeom prst="rect">
            <a:avLst/>
          </a:prstGeom>
          <a:solidFill>
            <a:srgbClr val="7F7F7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1DB25536-B5A8-4EEA-BD31-E6BB69E275BC}"/>
              </a:ext>
            </a:extLst>
          </p:cNvPr>
          <p:cNvCxnSpPr>
            <a:cxnSpLocks/>
          </p:cNvCxnSpPr>
          <p:nvPr/>
        </p:nvCxnSpPr>
        <p:spPr>
          <a:xfrm>
            <a:off x="20148690" y="9266594"/>
            <a:ext cx="6029583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F3D7527C-DBD1-40B6-847C-7732E4C17654}"/>
              </a:ext>
            </a:extLst>
          </p:cNvPr>
          <p:cNvCxnSpPr>
            <a:cxnSpLocks/>
          </p:cNvCxnSpPr>
          <p:nvPr/>
        </p:nvCxnSpPr>
        <p:spPr>
          <a:xfrm>
            <a:off x="20215908" y="4196250"/>
            <a:ext cx="5291784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9" name="자유형: 도형 178">
            <a:extLst>
              <a:ext uri="{FF2B5EF4-FFF2-40B4-BE49-F238E27FC236}">
                <a16:creationId xmlns:a16="http://schemas.microsoft.com/office/drawing/2014/main" id="{00B77CE8-372F-4EB0-8A43-AD66B43880DC}"/>
              </a:ext>
            </a:extLst>
          </p:cNvPr>
          <p:cNvSpPr/>
          <p:nvPr/>
        </p:nvSpPr>
        <p:spPr>
          <a:xfrm>
            <a:off x="23209252" y="7996674"/>
            <a:ext cx="2050511" cy="3643783"/>
          </a:xfrm>
          <a:custGeom>
            <a:avLst/>
            <a:gdLst>
              <a:gd name="connsiteX0" fmla="*/ 0 w 2050511"/>
              <a:gd name="connsiteY0" fmla="*/ 3933371 h 3933371"/>
              <a:gd name="connsiteX1" fmla="*/ 2046514 w 2050511"/>
              <a:gd name="connsiteY1" fmla="*/ 1001485 h 3933371"/>
              <a:gd name="connsiteX2" fmla="*/ 522514 w 2050511"/>
              <a:gd name="connsiteY2" fmla="*/ 0 h 39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0511" h="3933371">
                <a:moveTo>
                  <a:pt x="0" y="3933371"/>
                </a:moveTo>
                <a:cubicBezTo>
                  <a:pt x="979714" y="2795209"/>
                  <a:pt x="1959428" y="1657047"/>
                  <a:pt x="2046514" y="1001485"/>
                </a:cubicBezTo>
                <a:cubicBezTo>
                  <a:pt x="2133600" y="345923"/>
                  <a:pt x="771676" y="135467"/>
                  <a:pt x="522514" y="0"/>
                </a:cubicBezTo>
              </a:path>
            </a:pathLst>
          </a:custGeom>
          <a:noFill/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6536155-7CDD-4047-BB9E-DBE47E10A182}"/>
              </a:ext>
            </a:extLst>
          </p:cNvPr>
          <p:cNvSpPr txBox="1"/>
          <p:nvPr/>
        </p:nvSpPr>
        <p:spPr>
          <a:xfrm>
            <a:off x="24464022" y="7849784"/>
            <a:ext cx="196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C00000"/>
                </a:solidFill>
                <a:latin typeface="+mn-ea"/>
              </a:rPr>
              <a:t>오버라이딩</a:t>
            </a:r>
            <a:endParaRPr lang="ko-KR" altLang="en-US" sz="20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4CE14B7-DC36-4371-8420-805CE1285462}"/>
              </a:ext>
            </a:extLst>
          </p:cNvPr>
          <p:cNvCxnSpPr>
            <a:cxnSpLocks/>
            <a:stCxn id="116" idx="1"/>
            <a:endCxn id="100" idx="0"/>
          </p:cNvCxnSpPr>
          <p:nvPr/>
        </p:nvCxnSpPr>
        <p:spPr>
          <a:xfrm flipH="1">
            <a:off x="13286691" y="2988644"/>
            <a:ext cx="1758914" cy="153609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E872E277-594D-442F-B7A5-FE50D9A149DB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3963195" y="3069343"/>
            <a:ext cx="7811672" cy="145539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AE0E391-4EA9-4712-B60E-36EEF60E6E34}"/>
              </a:ext>
            </a:extLst>
          </p:cNvPr>
          <p:cNvCxnSpPr>
            <a:cxnSpLocks/>
            <a:stCxn id="100" idx="2"/>
            <a:endCxn id="120" idx="1"/>
          </p:cNvCxnSpPr>
          <p:nvPr/>
        </p:nvCxnSpPr>
        <p:spPr>
          <a:xfrm>
            <a:off x="13286691" y="4801738"/>
            <a:ext cx="2162585" cy="194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FDF77B9-5357-409B-9F4E-C77DEB5ED999}"/>
              </a:ext>
            </a:extLst>
          </p:cNvPr>
          <p:cNvCxnSpPr>
            <a:cxnSpLocks/>
          </p:cNvCxnSpPr>
          <p:nvPr/>
        </p:nvCxnSpPr>
        <p:spPr>
          <a:xfrm>
            <a:off x="14156468" y="4801738"/>
            <a:ext cx="6353226" cy="4184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018A5C7-CCB7-449D-BAA8-681E67331653}"/>
              </a:ext>
            </a:extLst>
          </p:cNvPr>
          <p:cNvSpPr/>
          <p:nvPr/>
        </p:nvSpPr>
        <p:spPr>
          <a:xfrm>
            <a:off x="12950426" y="5295890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0x999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E7BFC9FB-0459-46D9-8407-A19FBCB3921F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13286691" y="5572890"/>
            <a:ext cx="1086534" cy="3560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B02B322-76C6-4167-BA38-22D4E3DE8E9B}"/>
              </a:ext>
            </a:extLst>
          </p:cNvPr>
          <p:cNvSpPr txBox="1"/>
          <p:nvPr/>
        </p:nvSpPr>
        <p:spPr>
          <a:xfrm>
            <a:off x="12012949" y="5437023"/>
            <a:ext cx="890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(Student)</a:t>
            </a:r>
            <a:endParaRPr lang="ko-KR" altLang="en-US" sz="1200" b="1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C3F5F63-8C57-4EF0-BC6A-4845AEF20EA5}"/>
              </a:ext>
            </a:extLst>
          </p:cNvPr>
          <p:cNvSpPr/>
          <p:nvPr/>
        </p:nvSpPr>
        <p:spPr>
          <a:xfrm>
            <a:off x="2121523" y="11011102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0x888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34B92C8-093F-41CB-8D15-180A240EA5D2}"/>
              </a:ext>
            </a:extLst>
          </p:cNvPr>
          <p:cNvSpPr txBox="1"/>
          <p:nvPr/>
        </p:nvSpPr>
        <p:spPr>
          <a:xfrm>
            <a:off x="1723574" y="10693658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Person  t01</a:t>
            </a:r>
            <a:endParaRPr lang="ko-KR" altLang="en-US" sz="1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77183D5-F604-4721-9682-424AB1179E46}"/>
              </a:ext>
            </a:extLst>
          </p:cNvPr>
          <p:cNvSpPr txBox="1"/>
          <p:nvPr/>
        </p:nvSpPr>
        <p:spPr>
          <a:xfrm>
            <a:off x="1861832" y="11301185"/>
            <a:ext cx="852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+mn-ea"/>
              </a:rPr>
              <a:t>  Person t01 = 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psArray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[4]</a:t>
            </a:r>
            <a:endParaRPr lang="ko-KR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0F7197F-7EC2-4DF5-B44C-DC0936543851}"/>
              </a:ext>
            </a:extLst>
          </p:cNvPr>
          <p:cNvSpPr txBox="1"/>
          <p:nvPr/>
        </p:nvSpPr>
        <p:spPr>
          <a:xfrm>
            <a:off x="1861832" y="11757892"/>
            <a:ext cx="852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+mn-ea"/>
              </a:rPr>
              <a:t>  Student t01 = (Student)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psArray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[4]</a:t>
            </a:r>
            <a:endParaRPr lang="ko-KR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9EC2496-2401-4E78-9929-98BEAB611C95}"/>
              </a:ext>
            </a:extLst>
          </p:cNvPr>
          <p:cNvSpPr txBox="1"/>
          <p:nvPr/>
        </p:nvSpPr>
        <p:spPr>
          <a:xfrm>
            <a:off x="1911761" y="12584048"/>
            <a:ext cx="75208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3F7F5F"/>
                </a:solidFill>
                <a:latin typeface="+mn-ea"/>
              </a:rPr>
              <a:t>//</a:t>
            </a:r>
            <a:r>
              <a:rPr lang="ko-KR" altLang="en-US" sz="1800" dirty="0" err="1">
                <a:solidFill>
                  <a:srgbClr val="3F7F5F"/>
                </a:solidFill>
                <a:latin typeface="+mn-ea"/>
              </a:rPr>
              <a:t>케스팅</a:t>
            </a:r>
            <a:r>
              <a:rPr lang="ko-KR" altLang="en-US" sz="1800" dirty="0">
                <a:solidFill>
                  <a:srgbClr val="3F7F5F"/>
                </a:solidFill>
                <a:latin typeface="+mn-ea"/>
              </a:rPr>
              <a:t> 테스트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Person 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t01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800" dirty="0" err="1">
                <a:solidFill>
                  <a:srgbClr val="6A3E3E"/>
                </a:solidFill>
                <a:latin typeface="+mn-ea"/>
              </a:rPr>
              <a:t>psArray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[4];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+mn-ea"/>
              </a:rPr>
              <a:t>// Student t02 = </a:t>
            </a:r>
            <a:r>
              <a:rPr lang="en-US" altLang="ko-KR" sz="1800" dirty="0" err="1">
                <a:solidFill>
                  <a:srgbClr val="3F7F5F"/>
                </a:solidFill>
                <a:latin typeface="+mn-ea"/>
              </a:rPr>
              <a:t>psArray</a:t>
            </a:r>
            <a:r>
              <a:rPr lang="en-US" altLang="ko-KR" sz="1800" dirty="0">
                <a:solidFill>
                  <a:srgbClr val="3F7F5F"/>
                </a:solidFill>
                <a:latin typeface="+mn-ea"/>
              </a:rPr>
              <a:t>[4];   //</a:t>
            </a:r>
            <a:r>
              <a:rPr lang="ko-KR" altLang="en-US" sz="1800" dirty="0">
                <a:solidFill>
                  <a:srgbClr val="3F7F5F"/>
                </a:solidFill>
                <a:latin typeface="+mn-ea"/>
              </a:rPr>
              <a:t>오류 양쪽의 자료형이 다름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Student 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t03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 (Student)</a:t>
            </a:r>
            <a:r>
              <a:rPr lang="en-US" altLang="ko-KR" sz="1800" dirty="0" err="1">
                <a:solidFill>
                  <a:srgbClr val="6A3E3E"/>
                </a:solidFill>
                <a:latin typeface="+mn-ea"/>
              </a:rPr>
              <a:t>psArray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[4];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Person 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t04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 (Student)</a:t>
            </a:r>
            <a:r>
              <a:rPr lang="en-US" altLang="ko-KR" sz="1800" dirty="0" err="1">
                <a:solidFill>
                  <a:srgbClr val="6A3E3E"/>
                </a:solidFill>
                <a:latin typeface="+mn-ea"/>
              </a:rPr>
              <a:t>psArray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[4]; </a:t>
            </a:r>
            <a:r>
              <a:rPr lang="en-US" altLang="ko-KR" sz="1800" dirty="0">
                <a:solidFill>
                  <a:srgbClr val="3F7F5F"/>
                </a:solidFill>
                <a:latin typeface="+mn-ea"/>
              </a:rPr>
              <a:t>//</a:t>
            </a:r>
            <a:r>
              <a:rPr lang="ko-KR" altLang="en-US" sz="1800" dirty="0">
                <a:solidFill>
                  <a:srgbClr val="3F7F5F"/>
                </a:solidFill>
                <a:latin typeface="+mn-ea"/>
              </a:rPr>
              <a:t>자동으로 </a:t>
            </a:r>
            <a:r>
              <a:rPr lang="ko-KR" altLang="en-US" sz="1800" dirty="0" err="1">
                <a:solidFill>
                  <a:srgbClr val="3F7F5F"/>
                </a:solidFill>
                <a:latin typeface="+mn-ea"/>
              </a:rPr>
              <a:t>업케스팅</a:t>
            </a:r>
            <a:r>
              <a:rPr lang="ko-KR" altLang="en-US" sz="1800" dirty="0">
                <a:solidFill>
                  <a:srgbClr val="3F7F5F"/>
                </a:solidFill>
                <a:latin typeface="+mn-ea"/>
              </a:rPr>
              <a:t> 된다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77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355053" y="75789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355053" y="2395960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355053" y="474912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426273" y="1141573"/>
            <a:ext cx="248721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E270FF5-FB54-42FC-AE29-E44BC959F575}"/>
              </a:ext>
            </a:extLst>
          </p:cNvPr>
          <p:cNvCxnSpPr>
            <a:cxnSpLocks/>
          </p:cNvCxnSpPr>
          <p:nvPr/>
        </p:nvCxnSpPr>
        <p:spPr>
          <a:xfrm>
            <a:off x="394584" y="3780292"/>
            <a:ext cx="249038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3">
            <a:extLst>
              <a:ext uri="{FF2B5EF4-FFF2-40B4-BE49-F238E27FC236}">
                <a16:creationId xmlns:a16="http://schemas.microsoft.com/office/drawing/2014/main" id="{CE7C852E-7FB4-4F75-ABDF-E8774481A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971914"/>
              </p:ext>
            </p:extLst>
          </p:nvPr>
        </p:nvGraphicFramePr>
        <p:xfrm>
          <a:off x="27827624" y="1002765"/>
          <a:ext cx="4423469" cy="80467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423469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Person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name;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age;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Person(String name, int age)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age;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-g/s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name;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name)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age;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age)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age;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showInfo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“ + name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“ + age);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"Person [name=" + name + ", age=" + age + "]";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F5573E80-5A9A-4E39-B571-D5B430034515}"/>
              </a:ext>
            </a:extLst>
          </p:cNvPr>
          <p:cNvSpPr txBox="1"/>
          <p:nvPr/>
        </p:nvSpPr>
        <p:spPr>
          <a:xfrm>
            <a:off x="1164183" y="1794565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Person p01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6710134-342F-45B9-A832-215373430BD6}"/>
              </a:ext>
            </a:extLst>
          </p:cNvPr>
          <p:cNvSpPr/>
          <p:nvPr/>
        </p:nvSpPr>
        <p:spPr>
          <a:xfrm>
            <a:off x="1396065" y="2102342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4A515F8-93C6-4A2B-9DBF-A3E0A6901774}"/>
              </a:ext>
            </a:extLst>
          </p:cNvPr>
          <p:cNvSpPr/>
          <p:nvPr/>
        </p:nvSpPr>
        <p:spPr>
          <a:xfrm>
            <a:off x="1013948" y="4258134"/>
            <a:ext cx="2720658" cy="5276392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String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age;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-g/s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(String name)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this.name =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age)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일반</a:t>
            </a:r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showInfo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System.out.println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(“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이름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: “ + name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+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“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나이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: “ + age);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"Person [name=" + name + ", age=" + age + "]";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79FE6E-52C7-4065-91B0-DE220D107345}"/>
              </a:ext>
            </a:extLst>
          </p:cNvPr>
          <p:cNvSpPr txBox="1"/>
          <p:nvPr/>
        </p:nvSpPr>
        <p:spPr>
          <a:xfrm>
            <a:off x="941517" y="3998181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0x111</a:t>
            </a:r>
            <a:endParaRPr lang="ko-KR" altLang="en-US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3C7A2C-D087-4CD6-ADB1-904B08F156C4}"/>
              </a:ext>
            </a:extLst>
          </p:cNvPr>
          <p:cNvSpPr txBox="1"/>
          <p:nvPr/>
        </p:nvSpPr>
        <p:spPr>
          <a:xfrm>
            <a:off x="1889688" y="3977238"/>
            <a:ext cx="75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Person</a:t>
            </a:r>
            <a:endParaRPr lang="ko-KR" altLang="en-US" sz="1200" b="1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7B05151-F7E4-465A-A095-F5FECF1C52C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1272231" y="2393444"/>
            <a:ext cx="369634" cy="1604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F111749-2AC1-463E-9D40-7E5C041F496E}"/>
              </a:ext>
            </a:extLst>
          </p:cNvPr>
          <p:cNvSpPr txBox="1"/>
          <p:nvPr/>
        </p:nvSpPr>
        <p:spPr>
          <a:xfrm>
            <a:off x="847338" y="1289843"/>
            <a:ext cx="3989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Person p01 = new Person(“</a:t>
            </a:r>
            <a:r>
              <a:rPr lang="ko-KR" altLang="en-US" sz="1400" dirty="0"/>
              <a:t>둘리</a:t>
            </a:r>
            <a:r>
              <a:rPr lang="en-US" altLang="ko-KR" sz="1400" dirty="0"/>
              <a:t>”, 1203);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534F80-83F8-4BED-9E36-5F70CC8622E5}"/>
              </a:ext>
            </a:extLst>
          </p:cNvPr>
          <p:cNvSpPr/>
          <p:nvPr/>
        </p:nvSpPr>
        <p:spPr>
          <a:xfrm>
            <a:off x="2460738" y="437063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둘리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27C70A-C06C-49FC-81D3-25D8DF28FEDE}"/>
              </a:ext>
            </a:extLst>
          </p:cNvPr>
          <p:cNvSpPr/>
          <p:nvPr/>
        </p:nvSpPr>
        <p:spPr>
          <a:xfrm>
            <a:off x="2460738" y="4646515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1203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2A68C1-E5E6-4773-8CA6-15BC76F6635C}"/>
              </a:ext>
            </a:extLst>
          </p:cNvPr>
          <p:cNvSpPr txBox="1"/>
          <p:nvPr/>
        </p:nvSpPr>
        <p:spPr>
          <a:xfrm>
            <a:off x="847339" y="1509683"/>
            <a:ext cx="3989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p01.showInfo();</a:t>
            </a:r>
            <a:endParaRPr lang="ko-KR" altLang="en-US" sz="14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38E7B3E-9F64-4EDC-80BB-3B41EAACC7F8}"/>
              </a:ext>
            </a:extLst>
          </p:cNvPr>
          <p:cNvSpPr/>
          <p:nvPr/>
        </p:nvSpPr>
        <p:spPr>
          <a:xfrm>
            <a:off x="10925425" y="452473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289FD92-24EB-4232-B1DA-6CDD5590121A}"/>
              </a:ext>
            </a:extLst>
          </p:cNvPr>
          <p:cNvSpPr/>
          <p:nvPr/>
        </p:nvSpPr>
        <p:spPr>
          <a:xfrm>
            <a:off x="11600766" y="452473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0x211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65079AD-7800-4C28-BD07-CE8E7CB10B9D}"/>
              </a:ext>
            </a:extLst>
          </p:cNvPr>
          <p:cNvSpPr/>
          <p:nvPr/>
        </p:nvSpPr>
        <p:spPr>
          <a:xfrm>
            <a:off x="12277270" y="452473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0x311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65EE1BF-BD0D-4E2F-8672-A1E3B6E30994}"/>
              </a:ext>
            </a:extLst>
          </p:cNvPr>
          <p:cNvSpPr/>
          <p:nvPr/>
        </p:nvSpPr>
        <p:spPr>
          <a:xfrm>
            <a:off x="10853787" y="2102342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0x333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A06E72-F053-4837-B8BE-B8007C16EF63}"/>
              </a:ext>
            </a:extLst>
          </p:cNvPr>
          <p:cNvSpPr txBox="1"/>
          <p:nvPr/>
        </p:nvSpPr>
        <p:spPr>
          <a:xfrm>
            <a:off x="10865952" y="4196250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0x333</a:t>
            </a:r>
            <a:endParaRPr lang="ko-KR" altLang="en-US" sz="12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D112B48-8241-4084-9DC0-426CADA91FD7}"/>
              </a:ext>
            </a:extLst>
          </p:cNvPr>
          <p:cNvCxnSpPr>
            <a:cxnSpLocks/>
          </p:cNvCxnSpPr>
          <p:nvPr/>
        </p:nvCxnSpPr>
        <p:spPr>
          <a:xfrm flipH="1">
            <a:off x="3748645" y="4660226"/>
            <a:ext cx="7331997" cy="506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10B0B75-D3DC-488E-8A68-9DC13893EB39}"/>
              </a:ext>
            </a:extLst>
          </p:cNvPr>
          <p:cNvSpPr txBox="1"/>
          <p:nvPr/>
        </p:nvSpPr>
        <p:spPr>
          <a:xfrm>
            <a:off x="10743371" y="1794565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Person[] </a:t>
            </a:r>
            <a:r>
              <a:rPr lang="en-US" altLang="ko-KR" sz="1400" dirty="0" err="1"/>
              <a:t>pArray</a:t>
            </a:r>
            <a:endParaRPr lang="ko-KR" altLang="en-US" sz="14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DC58AB2-D978-4660-903E-506F8E7B38CF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11190052" y="2379342"/>
            <a:ext cx="6614" cy="1816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AD56150-1E1F-4F82-9C35-B2BABA867552}"/>
              </a:ext>
            </a:extLst>
          </p:cNvPr>
          <p:cNvSpPr txBox="1"/>
          <p:nvPr/>
        </p:nvSpPr>
        <p:spPr>
          <a:xfrm>
            <a:off x="11047415" y="4795009"/>
            <a:ext cx="415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[0]</a:t>
            </a:r>
            <a:endParaRPr lang="ko-KR" altLang="en-US" sz="12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F06CF5D-443C-46C8-BAEB-3CBB267E25AB}"/>
              </a:ext>
            </a:extLst>
          </p:cNvPr>
          <p:cNvSpPr txBox="1"/>
          <p:nvPr/>
        </p:nvSpPr>
        <p:spPr>
          <a:xfrm>
            <a:off x="11724283" y="4795009"/>
            <a:ext cx="415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[1]</a:t>
            </a:r>
            <a:endParaRPr lang="ko-KR" altLang="en-US" sz="12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70DAF71-0381-47C9-8C17-7328D0D697B4}"/>
              </a:ext>
            </a:extLst>
          </p:cNvPr>
          <p:cNvSpPr txBox="1"/>
          <p:nvPr/>
        </p:nvSpPr>
        <p:spPr>
          <a:xfrm>
            <a:off x="12391976" y="4795009"/>
            <a:ext cx="415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[2]</a:t>
            </a:r>
            <a:endParaRPr lang="ko-KR" altLang="en-US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EEF00B-5C0B-40AD-A70B-B9382C2AF6B9}"/>
              </a:ext>
            </a:extLst>
          </p:cNvPr>
          <p:cNvSpPr txBox="1"/>
          <p:nvPr/>
        </p:nvSpPr>
        <p:spPr>
          <a:xfrm>
            <a:off x="4197425" y="1794565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Person p02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6DBAB48-8158-45AF-8280-1DF828DA5386}"/>
              </a:ext>
            </a:extLst>
          </p:cNvPr>
          <p:cNvSpPr/>
          <p:nvPr/>
        </p:nvSpPr>
        <p:spPr>
          <a:xfrm>
            <a:off x="4429307" y="2102342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0x211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C75D740-7F09-4DED-917D-576C63CAB86D}"/>
              </a:ext>
            </a:extLst>
          </p:cNvPr>
          <p:cNvSpPr/>
          <p:nvPr/>
        </p:nvSpPr>
        <p:spPr>
          <a:xfrm>
            <a:off x="4047190" y="4258134"/>
            <a:ext cx="2720658" cy="5276392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String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age;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-g/s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(String name)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this.name =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age)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일반</a:t>
            </a:r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showInfo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System.out.println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(“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이름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: “ + name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+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“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나이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: “ + age);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"Person [name=" + name + ", age=" + age + "]";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DEF1C4-5403-4A63-B97D-139C90D7A5FD}"/>
              </a:ext>
            </a:extLst>
          </p:cNvPr>
          <p:cNvSpPr txBox="1"/>
          <p:nvPr/>
        </p:nvSpPr>
        <p:spPr>
          <a:xfrm>
            <a:off x="3974759" y="3998181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0x211</a:t>
            </a:r>
            <a:endParaRPr lang="ko-KR" altLang="en-US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C16466-9506-434C-AF35-9C1FA9FB6784}"/>
              </a:ext>
            </a:extLst>
          </p:cNvPr>
          <p:cNvSpPr txBox="1"/>
          <p:nvPr/>
        </p:nvSpPr>
        <p:spPr>
          <a:xfrm>
            <a:off x="4922930" y="3977238"/>
            <a:ext cx="75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Person</a:t>
            </a:r>
            <a:endParaRPr lang="ko-KR" altLang="en-US" sz="1200" b="1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36C2277-462B-4A98-AE8C-AD165ECD67FA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4305473" y="2393444"/>
            <a:ext cx="369634" cy="1604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52E9F47-4D50-41D5-886E-1A9BAB68DDA6}"/>
              </a:ext>
            </a:extLst>
          </p:cNvPr>
          <p:cNvSpPr/>
          <p:nvPr/>
        </p:nvSpPr>
        <p:spPr>
          <a:xfrm>
            <a:off x="5493980" y="437063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도우너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32B8A4B-E569-46D2-9C6B-74EB3F4B9C38}"/>
              </a:ext>
            </a:extLst>
          </p:cNvPr>
          <p:cNvSpPr/>
          <p:nvPr/>
        </p:nvSpPr>
        <p:spPr>
          <a:xfrm>
            <a:off x="5493980" y="4646515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4203DA-618A-4B82-AAB7-AD5AAF177225}"/>
              </a:ext>
            </a:extLst>
          </p:cNvPr>
          <p:cNvSpPr txBox="1"/>
          <p:nvPr/>
        </p:nvSpPr>
        <p:spPr>
          <a:xfrm>
            <a:off x="7277496" y="1794565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Person p03</a:t>
            </a:r>
            <a:endParaRPr lang="ko-KR" altLang="en-US" sz="14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0B508E3-D586-4710-90C4-09D15BC22CA8}"/>
              </a:ext>
            </a:extLst>
          </p:cNvPr>
          <p:cNvSpPr/>
          <p:nvPr/>
        </p:nvSpPr>
        <p:spPr>
          <a:xfrm>
            <a:off x="7509378" y="2102342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0x311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1AB8F6F6-792B-471C-9E5F-59FB84CE33A9}"/>
              </a:ext>
            </a:extLst>
          </p:cNvPr>
          <p:cNvSpPr/>
          <p:nvPr/>
        </p:nvSpPr>
        <p:spPr>
          <a:xfrm>
            <a:off x="7127261" y="4258134"/>
            <a:ext cx="2720658" cy="5276392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String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age;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-g/s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(String name)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this.name =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age)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일반</a:t>
            </a:r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showInfo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System.out.println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(“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이름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: “ + name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+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“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나이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: “ + age);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"Person [name=" + name + ", age=" + age + "]";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61822B-59B9-4A40-8611-D358E54FCA0A}"/>
              </a:ext>
            </a:extLst>
          </p:cNvPr>
          <p:cNvSpPr txBox="1"/>
          <p:nvPr/>
        </p:nvSpPr>
        <p:spPr>
          <a:xfrm>
            <a:off x="7054830" y="3998181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0x311</a:t>
            </a:r>
            <a:endParaRPr lang="ko-KR" altLang="en-US" sz="12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6508780-F797-4BF5-8407-CCF2376615B4}"/>
              </a:ext>
            </a:extLst>
          </p:cNvPr>
          <p:cNvSpPr txBox="1"/>
          <p:nvPr/>
        </p:nvSpPr>
        <p:spPr>
          <a:xfrm>
            <a:off x="8003001" y="3977238"/>
            <a:ext cx="75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Person</a:t>
            </a:r>
            <a:endParaRPr lang="ko-KR" altLang="en-US" sz="1200" b="1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B4D77B31-7681-4046-9AC6-90DBC3C3FA78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7385544" y="2393444"/>
            <a:ext cx="369634" cy="1604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EE74A47-FA3B-4D97-A034-4669F5B52C1C}"/>
              </a:ext>
            </a:extLst>
          </p:cNvPr>
          <p:cNvSpPr/>
          <p:nvPr/>
        </p:nvSpPr>
        <p:spPr>
          <a:xfrm>
            <a:off x="8574051" y="437063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마이콜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470E659-8E10-44AD-8DA5-3C1E9BD8ECFA}"/>
              </a:ext>
            </a:extLst>
          </p:cNvPr>
          <p:cNvSpPr/>
          <p:nvPr/>
        </p:nvSpPr>
        <p:spPr>
          <a:xfrm>
            <a:off x="8574051" y="4646515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EFDBF05-5D7E-47A8-9F93-9D4D64C059BC}"/>
              </a:ext>
            </a:extLst>
          </p:cNvPr>
          <p:cNvCxnSpPr>
            <a:cxnSpLocks/>
            <a:stCxn id="83" idx="0"/>
          </p:cNvCxnSpPr>
          <p:nvPr/>
        </p:nvCxnSpPr>
        <p:spPr>
          <a:xfrm flipH="1">
            <a:off x="6204963" y="4795009"/>
            <a:ext cx="5727230" cy="1519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6552662-6B1A-4E06-9FB0-DCE820A5D9E0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9185703" y="4801738"/>
            <a:ext cx="3427832" cy="1990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DE0C20B-01DF-4340-BA92-BF1B785D90C6}"/>
              </a:ext>
            </a:extLst>
          </p:cNvPr>
          <p:cNvSpPr txBox="1"/>
          <p:nvPr/>
        </p:nvSpPr>
        <p:spPr>
          <a:xfrm>
            <a:off x="355052" y="98882"/>
            <a:ext cx="5811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*Person + Student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000" b="1" dirty="0" err="1">
                <a:solidFill>
                  <a:srgbClr val="0070C0"/>
                </a:solidFill>
                <a:latin typeface="+mn-ea"/>
              </a:rPr>
              <a:t>관리할때</a:t>
            </a:r>
            <a:endParaRPr lang="ko-KR" altLang="en-US" sz="20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56C9C2-E094-4D89-A4AD-ECC0CBB41128}"/>
              </a:ext>
            </a:extLst>
          </p:cNvPr>
          <p:cNvCxnSpPr>
            <a:stCxn id="33" idx="3"/>
          </p:cNvCxnSpPr>
          <p:nvPr/>
        </p:nvCxnSpPr>
        <p:spPr>
          <a:xfrm>
            <a:off x="2068595" y="2240842"/>
            <a:ext cx="8797357" cy="225222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BC705E3-4148-4DE5-BD93-45422F740B0B}"/>
              </a:ext>
            </a:extLst>
          </p:cNvPr>
          <p:cNvCxnSpPr>
            <a:cxnSpLocks/>
          </p:cNvCxnSpPr>
          <p:nvPr/>
        </p:nvCxnSpPr>
        <p:spPr>
          <a:xfrm>
            <a:off x="7845643" y="2307735"/>
            <a:ext cx="4791251" cy="23438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D1753A5-1938-40B2-9D97-6B60971B2257}"/>
              </a:ext>
            </a:extLst>
          </p:cNvPr>
          <p:cNvCxnSpPr>
            <a:cxnSpLocks/>
          </p:cNvCxnSpPr>
          <p:nvPr/>
        </p:nvCxnSpPr>
        <p:spPr>
          <a:xfrm>
            <a:off x="4961851" y="2362295"/>
            <a:ext cx="6851138" cy="224004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2">
            <a:extLst>
              <a:ext uri="{FF2B5EF4-FFF2-40B4-BE49-F238E27FC236}">
                <a16:creationId xmlns:a16="http://schemas.microsoft.com/office/drawing/2014/main" id="{62C5F6A5-BFA4-4F16-943F-C2F6A0C3FE1E}"/>
              </a:ext>
            </a:extLst>
          </p:cNvPr>
          <p:cNvGrpSpPr>
            <a:grpSpLocks/>
          </p:cNvGrpSpPr>
          <p:nvPr/>
        </p:nvGrpSpPr>
        <p:grpSpPr bwMode="auto">
          <a:xfrm rot="-2251450">
            <a:off x="29588870" y="9186367"/>
            <a:ext cx="461963" cy="587375"/>
            <a:chOff x="3731716" y="2708586"/>
            <a:chExt cx="462533" cy="586965"/>
          </a:xfrm>
        </p:grpSpPr>
        <p:cxnSp>
          <p:nvCxnSpPr>
            <p:cNvPr id="54" name="직선 화살표 연결선 11">
              <a:extLst>
                <a:ext uri="{FF2B5EF4-FFF2-40B4-BE49-F238E27FC236}">
                  <a16:creationId xmlns:a16="http://schemas.microsoft.com/office/drawing/2014/main" id="{02B0EDA2-E8A8-4FFC-B211-ABB39D1437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731716" y="2724051"/>
              <a:ext cx="428625" cy="57150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6FF69D5B-8671-4857-BE84-0D74C161C521}"/>
                </a:ext>
              </a:extLst>
            </p:cNvPr>
            <p:cNvSpPr/>
            <p:nvPr/>
          </p:nvSpPr>
          <p:spPr>
            <a:xfrm rot="2280000">
              <a:off x="4051453" y="2706437"/>
              <a:ext cx="144641" cy="131671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</p:grpSp>
      <p:graphicFrame>
        <p:nvGraphicFramePr>
          <p:cNvPr id="56" name="표 23">
            <a:extLst>
              <a:ext uri="{FF2B5EF4-FFF2-40B4-BE49-F238E27FC236}">
                <a16:creationId xmlns:a16="http://schemas.microsoft.com/office/drawing/2014/main" id="{FF190496-9E03-4508-8B67-01CAD88E0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692796"/>
              </p:ext>
            </p:extLst>
          </p:nvPr>
        </p:nvGraphicFramePr>
        <p:xfrm>
          <a:off x="27711508" y="9817802"/>
          <a:ext cx="4634784" cy="69494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634784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Student  extends Person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Student()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Student(String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Student(String name, int age,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super(name, age);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g/s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showInfo2()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“ + name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“ + age + “   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     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학교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:”  +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);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"Student [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113" name="TextBox 112">
            <a:extLst>
              <a:ext uri="{FF2B5EF4-FFF2-40B4-BE49-F238E27FC236}">
                <a16:creationId xmlns:a16="http://schemas.microsoft.com/office/drawing/2014/main" id="{C4B851E9-C36A-4094-8DC3-25E06FA1792D}"/>
              </a:ext>
            </a:extLst>
          </p:cNvPr>
          <p:cNvSpPr txBox="1"/>
          <p:nvPr/>
        </p:nvSpPr>
        <p:spPr>
          <a:xfrm>
            <a:off x="13496980" y="1794565"/>
            <a:ext cx="490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Student s01 = new Student(“</a:t>
            </a:r>
            <a:r>
              <a:rPr lang="ko-KR" altLang="en-US" sz="1400" dirty="0"/>
              <a:t>유재석</a:t>
            </a:r>
            <a:r>
              <a:rPr lang="en-US" altLang="ko-KR" sz="1400" dirty="0"/>
              <a:t>”, 44, “</a:t>
            </a:r>
            <a:r>
              <a:rPr lang="ko-KR" altLang="en-US" sz="1400" dirty="0"/>
              <a:t>서울고등학교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8229F5-C555-445B-A648-4B759BC752BB}"/>
              </a:ext>
            </a:extLst>
          </p:cNvPr>
          <p:cNvSpPr txBox="1"/>
          <p:nvPr/>
        </p:nvSpPr>
        <p:spPr>
          <a:xfrm>
            <a:off x="13496980" y="2086553"/>
            <a:ext cx="4452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s01.showInfo2();</a:t>
            </a:r>
            <a:endParaRPr lang="ko-KR" altLang="en-US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CA37CCA-FC10-49DB-8A37-7FB043F6ACC4}"/>
              </a:ext>
            </a:extLst>
          </p:cNvPr>
          <p:cNvSpPr txBox="1"/>
          <p:nvPr/>
        </p:nvSpPr>
        <p:spPr>
          <a:xfrm>
            <a:off x="14677023" y="2533142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Student s01</a:t>
            </a:r>
            <a:endParaRPr lang="ko-KR" altLang="en-US" sz="14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6F61933-147B-4780-96DE-BB8AAAEB948F}"/>
              </a:ext>
            </a:extLst>
          </p:cNvPr>
          <p:cNvSpPr/>
          <p:nvPr/>
        </p:nvSpPr>
        <p:spPr>
          <a:xfrm>
            <a:off x="15045605" y="2844062"/>
            <a:ext cx="672530" cy="28916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0x222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8407322F-925D-49C9-BDCC-C8AF86AE19AB}"/>
              </a:ext>
            </a:extLst>
          </p:cNvPr>
          <p:cNvSpPr/>
          <p:nvPr/>
        </p:nvSpPr>
        <p:spPr>
          <a:xfrm>
            <a:off x="14169251" y="9264973"/>
            <a:ext cx="3333290" cy="4152232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;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 g/s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– 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일반</a:t>
            </a:r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1" kern="1200" dirty="0" err="1">
                <a:solidFill>
                  <a:srgbClr val="C00000"/>
                </a:solidFill>
                <a:latin typeface="+mn-ea"/>
                <a:ea typeface="+mn-ea"/>
                <a:cs typeface="+mn-cs"/>
              </a:rPr>
              <a:t>showInfo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    </a:t>
            </a:r>
            <a:r>
              <a:rPr lang="en-US" altLang="ko-KR" sz="1000" b="1" kern="1200" dirty="0" err="1">
                <a:solidFill>
                  <a:srgbClr val="C00000"/>
                </a:solidFill>
                <a:latin typeface="+mn-ea"/>
                <a:ea typeface="+mn-ea"/>
                <a:cs typeface="+mn-cs"/>
              </a:rPr>
              <a:t>System.out.println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(“</a:t>
            </a:r>
            <a:r>
              <a:rPr lang="ko-KR" altLang="en-US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이름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: “ + name</a:t>
            </a:r>
            <a:r>
              <a:rPr lang="ko-KR" altLang="en-US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+</a:t>
            </a:r>
            <a:r>
              <a:rPr lang="ko-KR" altLang="en-US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“</a:t>
            </a:r>
            <a:r>
              <a:rPr lang="ko-KR" altLang="en-US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  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나이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: “ + age + “   </a:t>
            </a:r>
          </a:p>
          <a:p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                             </a:t>
            </a:r>
            <a:r>
              <a:rPr lang="ko-KR" altLang="en-US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학교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:”  + </a:t>
            </a:r>
            <a:r>
              <a:rPr lang="en-US" altLang="ko-KR" sz="1000" b="1" kern="1200" dirty="0" err="1">
                <a:solidFill>
                  <a:srgbClr val="C00000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 );</a:t>
            </a:r>
          </a:p>
          <a:p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"Student [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=" +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+ "]";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52430F4-F3A2-4604-9F28-1164BD23ECDE}"/>
              </a:ext>
            </a:extLst>
          </p:cNvPr>
          <p:cNvSpPr txBox="1"/>
          <p:nvPr/>
        </p:nvSpPr>
        <p:spPr>
          <a:xfrm>
            <a:off x="14810768" y="8977085"/>
            <a:ext cx="75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Student</a:t>
            </a:r>
            <a:endParaRPr lang="ko-KR" altLang="en-US" sz="12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17635-642E-46C8-86CE-E0DF632A3781}"/>
              </a:ext>
            </a:extLst>
          </p:cNvPr>
          <p:cNvSpPr txBox="1"/>
          <p:nvPr/>
        </p:nvSpPr>
        <p:spPr>
          <a:xfrm>
            <a:off x="14122249" y="8987974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0x222</a:t>
            </a:r>
            <a:endParaRPr lang="ko-KR" altLang="en-US" sz="1200" b="1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93674BC-EC7E-4055-A6D8-6D221F5C7AE8}"/>
              </a:ext>
            </a:extLst>
          </p:cNvPr>
          <p:cNvSpPr/>
          <p:nvPr/>
        </p:nvSpPr>
        <p:spPr>
          <a:xfrm>
            <a:off x="15449276" y="4228435"/>
            <a:ext cx="2720658" cy="5037207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String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age;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-g/s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(String name)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this.name =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age)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일반</a:t>
            </a:r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1" kern="1200" dirty="0" err="1">
                <a:solidFill>
                  <a:srgbClr val="0070C0"/>
                </a:solidFill>
                <a:latin typeface="+mn-ea"/>
                <a:ea typeface="+mn-ea"/>
                <a:cs typeface="+mn-cs"/>
              </a:rPr>
              <a:t>showInfo</a:t>
            </a:r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(){</a:t>
            </a:r>
          </a:p>
          <a:p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1" kern="1200" dirty="0" err="1">
                <a:solidFill>
                  <a:srgbClr val="0070C0"/>
                </a:solidFill>
                <a:latin typeface="+mn-ea"/>
                <a:ea typeface="+mn-ea"/>
                <a:cs typeface="+mn-cs"/>
              </a:rPr>
              <a:t>System.out.println</a:t>
            </a:r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(“</a:t>
            </a:r>
            <a:r>
              <a:rPr lang="ko-KR" altLang="en-US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이름</a:t>
            </a:r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: “ + name</a:t>
            </a:r>
            <a:r>
              <a:rPr lang="ko-KR" altLang="en-US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+</a:t>
            </a:r>
            <a:r>
              <a:rPr lang="ko-KR" altLang="en-US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“</a:t>
            </a:r>
            <a:r>
              <a:rPr lang="ko-KR" altLang="en-US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   </a:t>
            </a:r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나이</a:t>
            </a:r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: “ + age);</a:t>
            </a:r>
          </a:p>
          <a:p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"Person [name=" + name + ", age=" + age + "]";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C20D4F8-394B-4792-BCD7-4BA10EA06554}"/>
              </a:ext>
            </a:extLst>
          </p:cNvPr>
          <p:cNvSpPr txBox="1"/>
          <p:nvPr/>
        </p:nvSpPr>
        <p:spPr>
          <a:xfrm>
            <a:off x="16293913" y="3975045"/>
            <a:ext cx="75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Person</a:t>
            </a:r>
            <a:endParaRPr lang="ko-KR" altLang="en-US" sz="12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6D4390E-D1A4-4B4F-9A12-915B40F5C84A}"/>
              </a:ext>
            </a:extLst>
          </p:cNvPr>
          <p:cNvSpPr txBox="1"/>
          <p:nvPr/>
        </p:nvSpPr>
        <p:spPr>
          <a:xfrm>
            <a:off x="15387421" y="3975045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0x999</a:t>
            </a:r>
            <a:endParaRPr lang="ko-KR" altLang="en-US" sz="1200" b="1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759661D-A6E5-4190-B631-A8F559C96435}"/>
              </a:ext>
            </a:extLst>
          </p:cNvPr>
          <p:cNvCxnSpPr>
            <a:cxnSpLocks/>
            <a:endCxn id="119" idx="0"/>
          </p:cNvCxnSpPr>
          <p:nvPr/>
        </p:nvCxnSpPr>
        <p:spPr>
          <a:xfrm flipH="1">
            <a:off x="14452963" y="3144114"/>
            <a:ext cx="795184" cy="58438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2C353A1-6293-4F74-B64F-EDD435E7C2B0}"/>
              </a:ext>
            </a:extLst>
          </p:cNvPr>
          <p:cNvSpPr/>
          <p:nvPr/>
        </p:nvSpPr>
        <p:spPr>
          <a:xfrm>
            <a:off x="16907030" y="4390543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유재석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C0A6ED0-D5B6-431F-A18E-79AE3B18D525}"/>
              </a:ext>
            </a:extLst>
          </p:cNvPr>
          <p:cNvSpPr/>
          <p:nvPr/>
        </p:nvSpPr>
        <p:spPr>
          <a:xfrm>
            <a:off x="16909718" y="4680131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32D71502-5991-4238-A3CC-1D82B7C21367}"/>
              </a:ext>
            </a:extLst>
          </p:cNvPr>
          <p:cNvSpPr/>
          <p:nvPr/>
        </p:nvSpPr>
        <p:spPr>
          <a:xfrm>
            <a:off x="15899279" y="9477758"/>
            <a:ext cx="1150152" cy="23958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서울고등학교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2226665-BDD1-4382-9B8C-1C0700E3BF3C}"/>
              </a:ext>
            </a:extLst>
          </p:cNvPr>
          <p:cNvSpPr/>
          <p:nvPr/>
        </p:nvSpPr>
        <p:spPr>
          <a:xfrm>
            <a:off x="22798999" y="452473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0x222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2ADCD80-8A3E-4AEB-9F5C-B1DB28CED9C9}"/>
              </a:ext>
            </a:extLst>
          </p:cNvPr>
          <p:cNvSpPr/>
          <p:nvPr/>
        </p:nvSpPr>
        <p:spPr>
          <a:xfrm>
            <a:off x="23474340" y="452473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0x223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0276697-CE68-4EF1-A3CA-1772D307BCD3}"/>
              </a:ext>
            </a:extLst>
          </p:cNvPr>
          <p:cNvSpPr/>
          <p:nvPr/>
        </p:nvSpPr>
        <p:spPr>
          <a:xfrm>
            <a:off x="22727361" y="2102342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0x77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2CBFEA4-59C7-4B6C-A2E5-641EBB231C1E}"/>
              </a:ext>
            </a:extLst>
          </p:cNvPr>
          <p:cNvSpPr txBox="1"/>
          <p:nvPr/>
        </p:nvSpPr>
        <p:spPr>
          <a:xfrm>
            <a:off x="22739526" y="4196250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0x777</a:t>
            </a:r>
            <a:endParaRPr lang="ko-KR" altLang="en-US" sz="12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5F84556-6139-4BAD-AADC-051219FE4130}"/>
              </a:ext>
            </a:extLst>
          </p:cNvPr>
          <p:cNvSpPr txBox="1"/>
          <p:nvPr/>
        </p:nvSpPr>
        <p:spPr>
          <a:xfrm>
            <a:off x="22616945" y="1794565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Student[] </a:t>
            </a:r>
            <a:r>
              <a:rPr lang="en-US" altLang="ko-KR" sz="1400" dirty="0" err="1"/>
              <a:t>sArray</a:t>
            </a:r>
            <a:endParaRPr lang="ko-KR" altLang="en-US" sz="1400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DE438DC-351D-4942-AD32-33700B55E130}"/>
              </a:ext>
            </a:extLst>
          </p:cNvPr>
          <p:cNvCxnSpPr>
            <a:cxnSpLocks/>
            <a:stCxn id="130" idx="2"/>
            <a:endCxn id="131" idx="0"/>
          </p:cNvCxnSpPr>
          <p:nvPr/>
        </p:nvCxnSpPr>
        <p:spPr>
          <a:xfrm>
            <a:off x="23063626" y="2379342"/>
            <a:ext cx="6614" cy="1816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79EF043-6DCB-4F36-A35F-A911FBAAF343}"/>
              </a:ext>
            </a:extLst>
          </p:cNvPr>
          <p:cNvSpPr txBox="1"/>
          <p:nvPr/>
        </p:nvSpPr>
        <p:spPr>
          <a:xfrm>
            <a:off x="22920989" y="4795009"/>
            <a:ext cx="415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[0]</a:t>
            </a:r>
            <a:endParaRPr lang="ko-KR" altLang="en-US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3BBA03E-55D4-4888-B7A2-0F9E544ADD36}"/>
              </a:ext>
            </a:extLst>
          </p:cNvPr>
          <p:cNvSpPr txBox="1"/>
          <p:nvPr/>
        </p:nvSpPr>
        <p:spPr>
          <a:xfrm>
            <a:off x="23597857" y="4795009"/>
            <a:ext cx="415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[1]</a:t>
            </a:r>
            <a:endParaRPr lang="ko-KR" altLang="en-US" sz="1200" b="1" dirty="0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CF5A0E56-58B6-4D9E-89A4-AF747FE9E68F}"/>
              </a:ext>
            </a:extLst>
          </p:cNvPr>
          <p:cNvCxnSpPr>
            <a:cxnSpLocks/>
            <a:stCxn id="138" idx="2"/>
            <a:endCxn id="150" idx="0"/>
          </p:cNvCxnSpPr>
          <p:nvPr/>
        </p:nvCxnSpPr>
        <p:spPr>
          <a:xfrm flipH="1">
            <a:off x="18647320" y="3133225"/>
            <a:ext cx="1161221" cy="58547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2205E03-BCC4-4108-AF19-900407205D9E}"/>
              </a:ext>
            </a:extLst>
          </p:cNvPr>
          <p:cNvSpPr/>
          <p:nvPr/>
        </p:nvSpPr>
        <p:spPr>
          <a:xfrm>
            <a:off x="19472276" y="2844062"/>
            <a:ext cx="672530" cy="28916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0x223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214C4CC-EF71-4FFA-9143-5D8D7C53E478}"/>
              </a:ext>
            </a:extLst>
          </p:cNvPr>
          <p:cNvSpPr txBox="1"/>
          <p:nvPr/>
        </p:nvSpPr>
        <p:spPr>
          <a:xfrm>
            <a:off x="19046505" y="2533142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Student s02</a:t>
            </a:r>
            <a:endParaRPr lang="ko-KR" altLang="en-US" sz="1400" dirty="0"/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E0ECBB3F-0832-4A7C-B778-BD141B7DE87D}"/>
              </a:ext>
            </a:extLst>
          </p:cNvPr>
          <p:cNvSpPr/>
          <p:nvPr/>
        </p:nvSpPr>
        <p:spPr>
          <a:xfrm>
            <a:off x="18363608" y="9264973"/>
            <a:ext cx="3333290" cy="4152232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;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 g/s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– 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일반</a:t>
            </a:r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1" kern="1200" dirty="0" err="1">
                <a:solidFill>
                  <a:srgbClr val="C00000"/>
                </a:solidFill>
                <a:latin typeface="+mn-ea"/>
                <a:ea typeface="+mn-ea"/>
                <a:cs typeface="+mn-cs"/>
              </a:rPr>
              <a:t>showInfo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    </a:t>
            </a:r>
            <a:r>
              <a:rPr lang="en-US" altLang="ko-KR" sz="1000" b="1" kern="1200" dirty="0" err="1">
                <a:solidFill>
                  <a:srgbClr val="C00000"/>
                </a:solidFill>
                <a:latin typeface="+mn-ea"/>
                <a:ea typeface="+mn-ea"/>
                <a:cs typeface="+mn-cs"/>
              </a:rPr>
              <a:t>System.out.println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(“</a:t>
            </a:r>
            <a:r>
              <a:rPr lang="ko-KR" altLang="en-US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이름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: “ + name</a:t>
            </a:r>
            <a:r>
              <a:rPr lang="ko-KR" altLang="en-US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+</a:t>
            </a:r>
            <a:r>
              <a:rPr lang="ko-KR" altLang="en-US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“</a:t>
            </a:r>
            <a:r>
              <a:rPr lang="ko-KR" altLang="en-US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  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나이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: “ + age + “   </a:t>
            </a:r>
          </a:p>
          <a:p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                             </a:t>
            </a:r>
            <a:r>
              <a:rPr lang="ko-KR" altLang="en-US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학교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:”  + </a:t>
            </a:r>
            <a:r>
              <a:rPr lang="en-US" altLang="ko-KR" sz="1000" b="1" kern="1200" dirty="0" err="1">
                <a:solidFill>
                  <a:srgbClr val="C00000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 );</a:t>
            </a:r>
          </a:p>
          <a:p>
            <a:r>
              <a:rPr lang="en-US" altLang="ko-KR" sz="1000" b="1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"Student [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=" +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+ "]";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2821F7A-8D83-4216-A3AD-558BCA4B66C4}"/>
              </a:ext>
            </a:extLst>
          </p:cNvPr>
          <p:cNvSpPr txBox="1"/>
          <p:nvPr/>
        </p:nvSpPr>
        <p:spPr>
          <a:xfrm>
            <a:off x="19005125" y="8977085"/>
            <a:ext cx="75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Student</a:t>
            </a:r>
            <a:endParaRPr lang="ko-KR" altLang="en-US" sz="12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65CB10F-15AC-4284-9CBA-B68193C388EF}"/>
              </a:ext>
            </a:extLst>
          </p:cNvPr>
          <p:cNvSpPr txBox="1"/>
          <p:nvPr/>
        </p:nvSpPr>
        <p:spPr>
          <a:xfrm>
            <a:off x="18316606" y="8987974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0x223</a:t>
            </a:r>
            <a:endParaRPr lang="ko-KR" altLang="en-US" sz="1200" b="1" dirty="0"/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5CFEFF0-E667-487C-B01C-C23C63F88613}"/>
              </a:ext>
            </a:extLst>
          </p:cNvPr>
          <p:cNvSpPr/>
          <p:nvPr/>
        </p:nvSpPr>
        <p:spPr>
          <a:xfrm>
            <a:off x="19643633" y="4228435"/>
            <a:ext cx="2720658" cy="5037207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String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age;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-g/s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(String name)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this.name =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age)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일반</a:t>
            </a:r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1" kern="1200" dirty="0" err="1">
                <a:solidFill>
                  <a:srgbClr val="0070C0"/>
                </a:solidFill>
                <a:latin typeface="+mn-ea"/>
                <a:ea typeface="+mn-ea"/>
                <a:cs typeface="+mn-cs"/>
              </a:rPr>
              <a:t>showInfo</a:t>
            </a:r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1" kern="1200" dirty="0" err="1">
                <a:solidFill>
                  <a:srgbClr val="0070C0"/>
                </a:solidFill>
                <a:latin typeface="+mn-ea"/>
                <a:ea typeface="+mn-ea"/>
                <a:cs typeface="+mn-cs"/>
              </a:rPr>
              <a:t>System.out.println</a:t>
            </a:r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(“</a:t>
            </a:r>
            <a:r>
              <a:rPr lang="ko-KR" altLang="en-US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이름</a:t>
            </a:r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: “ + name</a:t>
            </a:r>
            <a:r>
              <a:rPr lang="ko-KR" altLang="en-US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+</a:t>
            </a:r>
            <a:r>
              <a:rPr lang="ko-KR" altLang="en-US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“</a:t>
            </a:r>
            <a:r>
              <a:rPr lang="ko-KR" altLang="en-US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   </a:t>
            </a:r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나이</a:t>
            </a:r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: “ + age);</a:t>
            </a:r>
          </a:p>
          <a:p>
            <a:r>
              <a:rPr lang="en-US" altLang="ko-KR" sz="1000" b="1" kern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"Person [name=" + name + ", age=" + age + "]";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45700E9-60FB-4C23-AC77-0B8734C03F83}"/>
              </a:ext>
            </a:extLst>
          </p:cNvPr>
          <p:cNvSpPr txBox="1"/>
          <p:nvPr/>
        </p:nvSpPr>
        <p:spPr>
          <a:xfrm>
            <a:off x="20488270" y="3975045"/>
            <a:ext cx="75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Person</a:t>
            </a:r>
            <a:endParaRPr lang="ko-KR" altLang="en-US" sz="1200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F155302-AFC1-4831-A478-7C70ACDF905D}"/>
              </a:ext>
            </a:extLst>
          </p:cNvPr>
          <p:cNvSpPr txBox="1"/>
          <p:nvPr/>
        </p:nvSpPr>
        <p:spPr>
          <a:xfrm>
            <a:off x="19581778" y="3975045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0x888</a:t>
            </a:r>
            <a:endParaRPr lang="ko-KR" altLang="en-US" sz="1200" b="1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F7A93F4-47D0-476F-8B4F-223A79DAA99B}"/>
              </a:ext>
            </a:extLst>
          </p:cNvPr>
          <p:cNvSpPr/>
          <p:nvPr/>
        </p:nvSpPr>
        <p:spPr>
          <a:xfrm>
            <a:off x="21101387" y="4390543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강호동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2B1ED53-7F49-48E6-B94C-C9042B43831E}"/>
              </a:ext>
            </a:extLst>
          </p:cNvPr>
          <p:cNvSpPr/>
          <p:nvPr/>
        </p:nvSpPr>
        <p:spPr>
          <a:xfrm>
            <a:off x="21104075" y="4680131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7DEAD0A-AA36-4EC5-BAE5-0CB2E990CC88}"/>
              </a:ext>
            </a:extLst>
          </p:cNvPr>
          <p:cNvSpPr/>
          <p:nvPr/>
        </p:nvSpPr>
        <p:spPr>
          <a:xfrm>
            <a:off x="20093636" y="9477758"/>
            <a:ext cx="1150152" cy="23958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경기고등학교</a:t>
            </a: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74344B9F-8239-470F-A7C3-652E4DD50311}"/>
              </a:ext>
            </a:extLst>
          </p:cNvPr>
          <p:cNvCxnSpPr>
            <a:cxnSpLocks/>
          </p:cNvCxnSpPr>
          <p:nvPr/>
        </p:nvCxnSpPr>
        <p:spPr>
          <a:xfrm flipH="1">
            <a:off x="17148988" y="4801738"/>
            <a:ext cx="5772002" cy="66284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57245BCB-D6FF-4986-A9B1-36AADF471B25}"/>
              </a:ext>
            </a:extLst>
          </p:cNvPr>
          <p:cNvCxnSpPr>
            <a:cxnSpLocks/>
          </p:cNvCxnSpPr>
          <p:nvPr/>
        </p:nvCxnSpPr>
        <p:spPr>
          <a:xfrm flipH="1">
            <a:off x="21437652" y="4818631"/>
            <a:ext cx="2576024" cy="66284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88F55BA2-5B19-4789-9C57-56E725996525}"/>
              </a:ext>
            </a:extLst>
          </p:cNvPr>
          <p:cNvCxnSpPr>
            <a:cxnSpLocks/>
            <a:endCxn id="127" idx="2"/>
          </p:cNvCxnSpPr>
          <p:nvPr/>
        </p:nvCxnSpPr>
        <p:spPr>
          <a:xfrm>
            <a:off x="15380700" y="3075445"/>
            <a:ext cx="7754564" cy="172629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451435E4-A7C2-4F27-AFDF-8C5D2569BB9B}"/>
              </a:ext>
            </a:extLst>
          </p:cNvPr>
          <p:cNvCxnSpPr>
            <a:cxnSpLocks/>
          </p:cNvCxnSpPr>
          <p:nvPr/>
        </p:nvCxnSpPr>
        <p:spPr>
          <a:xfrm>
            <a:off x="19767034" y="3019651"/>
            <a:ext cx="4302688" cy="162669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39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355053" y="75789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355053" y="2395960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355053" y="474912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426273" y="1141573"/>
            <a:ext cx="127944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E270FF5-FB54-42FC-AE29-E44BC959F575}"/>
              </a:ext>
            </a:extLst>
          </p:cNvPr>
          <p:cNvCxnSpPr>
            <a:cxnSpLocks/>
          </p:cNvCxnSpPr>
          <p:nvPr/>
        </p:nvCxnSpPr>
        <p:spPr>
          <a:xfrm>
            <a:off x="394584" y="3780292"/>
            <a:ext cx="129785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3">
            <a:extLst>
              <a:ext uri="{FF2B5EF4-FFF2-40B4-BE49-F238E27FC236}">
                <a16:creationId xmlns:a16="http://schemas.microsoft.com/office/drawing/2014/main" id="{CE7C852E-7FB4-4F75-ABDF-E8774481A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156871"/>
              </p:ext>
            </p:extLst>
          </p:nvPr>
        </p:nvGraphicFramePr>
        <p:xfrm>
          <a:off x="13568906" y="1002765"/>
          <a:ext cx="4423469" cy="80467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423469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Person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name;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age;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Person(String name, int age)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age;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-g/s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name;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name)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age;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age)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age;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showInfo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“ + name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“ + age);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"Person [name=" + name + ", age=" + age + "]";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F5573E80-5A9A-4E39-B571-D5B430034515}"/>
              </a:ext>
            </a:extLst>
          </p:cNvPr>
          <p:cNvSpPr txBox="1"/>
          <p:nvPr/>
        </p:nvSpPr>
        <p:spPr>
          <a:xfrm>
            <a:off x="1164183" y="1794565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Person p01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6710134-342F-45B9-A832-215373430BD6}"/>
              </a:ext>
            </a:extLst>
          </p:cNvPr>
          <p:cNvSpPr/>
          <p:nvPr/>
        </p:nvSpPr>
        <p:spPr>
          <a:xfrm>
            <a:off x="1396065" y="2102342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4A515F8-93C6-4A2B-9DBF-A3E0A6901774}"/>
              </a:ext>
            </a:extLst>
          </p:cNvPr>
          <p:cNvSpPr/>
          <p:nvPr/>
        </p:nvSpPr>
        <p:spPr>
          <a:xfrm>
            <a:off x="1013948" y="4258134"/>
            <a:ext cx="2720658" cy="5276392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String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age;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-g/s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(String name)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this.name =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age)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일반</a:t>
            </a:r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showInfo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System.out.println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(“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이름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: “ + name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+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“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나이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: “ + age);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"Person [name=" + name + ", age=" + age + "]";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79FE6E-52C7-4065-91B0-DE220D107345}"/>
              </a:ext>
            </a:extLst>
          </p:cNvPr>
          <p:cNvSpPr txBox="1"/>
          <p:nvPr/>
        </p:nvSpPr>
        <p:spPr>
          <a:xfrm>
            <a:off x="941517" y="3998181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0x111</a:t>
            </a:r>
            <a:endParaRPr lang="ko-KR" altLang="en-US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3C7A2C-D087-4CD6-ADB1-904B08F156C4}"/>
              </a:ext>
            </a:extLst>
          </p:cNvPr>
          <p:cNvSpPr txBox="1"/>
          <p:nvPr/>
        </p:nvSpPr>
        <p:spPr>
          <a:xfrm>
            <a:off x="1889688" y="3977238"/>
            <a:ext cx="75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Person</a:t>
            </a:r>
            <a:endParaRPr lang="ko-KR" altLang="en-US" sz="1200" b="1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7B05151-F7E4-465A-A095-F5FECF1C52C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1272231" y="2393444"/>
            <a:ext cx="369634" cy="1604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F111749-2AC1-463E-9D40-7E5C041F496E}"/>
              </a:ext>
            </a:extLst>
          </p:cNvPr>
          <p:cNvSpPr txBox="1"/>
          <p:nvPr/>
        </p:nvSpPr>
        <p:spPr>
          <a:xfrm>
            <a:off x="847338" y="1289843"/>
            <a:ext cx="3989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Person p01 = new Person(“</a:t>
            </a:r>
            <a:r>
              <a:rPr lang="ko-KR" altLang="en-US" sz="1400" dirty="0"/>
              <a:t>둘리</a:t>
            </a:r>
            <a:r>
              <a:rPr lang="en-US" altLang="ko-KR" sz="1400" dirty="0"/>
              <a:t>”, 1203);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534F80-83F8-4BED-9E36-5F70CC8622E5}"/>
              </a:ext>
            </a:extLst>
          </p:cNvPr>
          <p:cNvSpPr/>
          <p:nvPr/>
        </p:nvSpPr>
        <p:spPr>
          <a:xfrm>
            <a:off x="2460738" y="437063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둘리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27C70A-C06C-49FC-81D3-25D8DF28FEDE}"/>
              </a:ext>
            </a:extLst>
          </p:cNvPr>
          <p:cNvSpPr/>
          <p:nvPr/>
        </p:nvSpPr>
        <p:spPr>
          <a:xfrm>
            <a:off x="2460738" y="4646515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1203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2A68C1-E5E6-4773-8CA6-15BC76F6635C}"/>
              </a:ext>
            </a:extLst>
          </p:cNvPr>
          <p:cNvSpPr txBox="1"/>
          <p:nvPr/>
        </p:nvSpPr>
        <p:spPr>
          <a:xfrm>
            <a:off x="847339" y="1509683"/>
            <a:ext cx="3989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p01.showInfo();</a:t>
            </a:r>
            <a:endParaRPr lang="ko-KR" altLang="en-US" sz="14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38E7B3E-9F64-4EDC-80BB-3B41EAACC7F8}"/>
              </a:ext>
            </a:extLst>
          </p:cNvPr>
          <p:cNvSpPr/>
          <p:nvPr/>
        </p:nvSpPr>
        <p:spPr>
          <a:xfrm>
            <a:off x="10925425" y="452473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289FD92-24EB-4232-B1DA-6CDD5590121A}"/>
              </a:ext>
            </a:extLst>
          </p:cNvPr>
          <p:cNvSpPr/>
          <p:nvPr/>
        </p:nvSpPr>
        <p:spPr>
          <a:xfrm>
            <a:off x="11600766" y="452473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0x211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65079AD-7800-4C28-BD07-CE8E7CB10B9D}"/>
              </a:ext>
            </a:extLst>
          </p:cNvPr>
          <p:cNvSpPr/>
          <p:nvPr/>
        </p:nvSpPr>
        <p:spPr>
          <a:xfrm>
            <a:off x="12277270" y="452473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0x311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65EE1BF-BD0D-4E2F-8672-A1E3B6E30994}"/>
              </a:ext>
            </a:extLst>
          </p:cNvPr>
          <p:cNvSpPr/>
          <p:nvPr/>
        </p:nvSpPr>
        <p:spPr>
          <a:xfrm>
            <a:off x="10853787" y="2102342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0x333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A06E72-F053-4837-B8BE-B8007C16EF63}"/>
              </a:ext>
            </a:extLst>
          </p:cNvPr>
          <p:cNvSpPr txBox="1"/>
          <p:nvPr/>
        </p:nvSpPr>
        <p:spPr>
          <a:xfrm>
            <a:off x="10865952" y="4196250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0x333</a:t>
            </a:r>
            <a:endParaRPr lang="ko-KR" altLang="en-US" sz="12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D112B48-8241-4084-9DC0-426CADA91FD7}"/>
              </a:ext>
            </a:extLst>
          </p:cNvPr>
          <p:cNvCxnSpPr>
            <a:cxnSpLocks/>
          </p:cNvCxnSpPr>
          <p:nvPr/>
        </p:nvCxnSpPr>
        <p:spPr>
          <a:xfrm flipH="1">
            <a:off x="3748645" y="4660226"/>
            <a:ext cx="7331997" cy="506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10B0B75-D3DC-488E-8A68-9DC13893EB39}"/>
              </a:ext>
            </a:extLst>
          </p:cNvPr>
          <p:cNvSpPr txBox="1"/>
          <p:nvPr/>
        </p:nvSpPr>
        <p:spPr>
          <a:xfrm>
            <a:off x="10743371" y="1794565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Person[] </a:t>
            </a:r>
            <a:r>
              <a:rPr lang="en-US" altLang="ko-KR" sz="1400" dirty="0" err="1"/>
              <a:t>pArray</a:t>
            </a:r>
            <a:endParaRPr lang="ko-KR" altLang="en-US" sz="14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DC58AB2-D978-4660-903E-506F8E7B38CF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11190052" y="2379342"/>
            <a:ext cx="6614" cy="1816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AD56150-1E1F-4F82-9C35-B2BABA867552}"/>
              </a:ext>
            </a:extLst>
          </p:cNvPr>
          <p:cNvSpPr txBox="1"/>
          <p:nvPr/>
        </p:nvSpPr>
        <p:spPr>
          <a:xfrm>
            <a:off x="11047415" y="4795009"/>
            <a:ext cx="415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[0]</a:t>
            </a:r>
            <a:endParaRPr lang="ko-KR" altLang="en-US" sz="12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F06CF5D-443C-46C8-BAEB-3CBB267E25AB}"/>
              </a:ext>
            </a:extLst>
          </p:cNvPr>
          <p:cNvSpPr txBox="1"/>
          <p:nvPr/>
        </p:nvSpPr>
        <p:spPr>
          <a:xfrm>
            <a:off x="11724283" y="4795009"/>
            <a:ext cx="415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[1]</a:t>
            </a:r>
            <a:endParaRPr lang="ko-KR" altLang="en-US" sz="12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70DAF71-0381-47C9-8C17-7328D0D697B4}"/>
              </a:ext>
            </a:extLst>
          </p:cNvPr>
          <p:cNvSpPr txBox="1"/>
          <p:nvPr/>
        </p:nvSpPr>
        <p:spPr>
          <a:xfrm>
            <a:off x="12391976" y="4795009"/>
            <a:ext cx="415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[2]</a:t>
            </a:r>
            <a:endParaRPr lang="ko-KR" altLang="en-US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EEF00B-5C0B-40AD-A70B-B9382C2AF6B9}"/>
              </a:ext>
            </a:extLst>
          </p:cNvPr>
          <p:cNvSpPr txBox="1"/>
          <p:nvPr/>
        </p:nvSpPr>
        <p:spPr>
          <a:xfrm>
            <a:off x="4197425" y="1794565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Person p02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6DBAB48-8158-45AF-8280-1DF828DA5386}"/>
              </a:ext>
            </a:extLst>
          </p:cNvPr>
          <p:cNvSpPr/>
          <p:nvPr/>
        </p:nvSpPr>
        <p:spPr>
          <a:xfrm>
            <a:off x="4429307" y="2102342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0x211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C75D740-7F09-4DED-917D-576C63CAB86D}"/>
              </a:ext>
            </a:extLst>
          </p:cNvPr>
          <p:cNvSpPr/>
          <p:nvPr/>
        </p:nvSpPr>
        <p:spPr>
          <a:xfrm>
            <a:off x="4047190" y="4258134"/>
            <a:ext cx="2720658" cy="5276392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String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age;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-g/s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(String name)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this.name =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age)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일반</a:t>
            </a:r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showInfo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System.out.println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(“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이름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: “ + name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+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“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나이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: “ + age);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"Person [name=" + name + ", age=" + age + "]";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DEF1C4-5403-4A63-B97D-139C90D7A5FD}"/>
              </a:ext>
            </a:extLst>
          </p:cNvPr>
          <p:cNvSpPr txBox="1"/>
          <p:nvPr/>
        </p:nvSpPr>
        <p:spPr>
          <a:xfrm>
            <a:off x="3974759" y="3998181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0x211</a:t>
            </a:r>
            <a:endParaRPr lang="ko-KR" altLang="en-US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C16466-9506-434C-AF35-9C1FA9FB6784}"/>
              </a:ext>
            </a:extLst>
          </p:cNvPr>
          <p:cNvSpPr txBox="1"/>
          <p:nvPr/>
        </p:nvSpPr>
        <p:spPr>
          <a:xfrm>
            <a:off x="4922930" y="3977238"/>
            <a:ext cx="75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Person</a:t>
            </a:r>
            <a:endParaRPr lang="ko-KR" altLang="en-US" sz="1200" b="1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36C2277-462B-4A98-AE8C-AD165ECD67FA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4305473" y="2393444"/>
            <a:ext cx="369634" cy="1604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52E9F47-4D50-41D5-886E-1A9BAB68DDA6}"/>
              </a:ext>
            </a:extLst>
          </p:cNvPr>
          <p:cNvSpPr/>
          <p:nvPr/>
        </p:nvSpPr>
        <p:spPr>
          <a:xfrm>
            <a:off x="5493980" y="437063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도우너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32B8A4B-E569-46D2-9C6B-74EB3F4B9C38}"/>
              </a:ext>
            </a:extLst>
          </p:cNvPr>
          <p:cNvSpPr/>
          <p:nvPr/>
        </p:nvSpPr>
        <p:spPr>
          <a:xfrm>
            <a:off x="5493980" y="4646515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4203DA-618A-4B82-AAB7-AD5AAF177225}"/>
              </a:ext>
            </a:extLst>
          </p:cNvPr>
          <p:cNvSpPr txBox="1"/>
          <p:nvPr/>
        </p:nvSpPr>
        <p:spPr>
          <a:xfrm>
            <a:off x="7277496" y="1794565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Person p03</a:t>
            </a:r>
            <a:endParaRPr lang="ko-KR" altLang="en-US" sz="14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0B508E3-D586-4710-90C4-09D15BC22CA8}"/>
              </a:ext>
            </a:extLst>
          </p:cNvPr>
          <p:cNvSpPr/>
          <p:nvPr/>
        </p:nvSpPr>
        <p:spPr>
          <a:xfrm>
            <a:off x="7509378" y="2102342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0x311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1AB8F6F6-792B-471C-9E5F-59FB84CE33A9}"/>
              </a:ext>
            </a:extLst>
          </p:cNvPr>
          <p:cNvSpPr/>
          <p:nvPr/>
        </p:nvSpPr>
        <p:spPr>
          <a:xfrm>
            <a:off x="7127261" y="4258134"/>
            <a:ext cx="2720658" cy="5276392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String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age;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-g/s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(String name)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this.name =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age)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일반</a:t>
            </a:r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showInfo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System.out.println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(“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이름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: “ + name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+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“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나이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: “ + age);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"Person [name=" + name + ", age=" + age + "]";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61822B-59B9-4A40-8611-D358E54FCA0A}"/>
              </a:ext>
            </a:extLst>
          </p:cNvPr>
          <p:cNvSpPr txBox="1"/>
          <p:nvPr/>
        </p:nvSpPr>
        <p:spPr>
          <a:xfrm>
            <a:off x="7054830" y="3998181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0x311</a:t>
            </a:r>
            <a:endParaRPr lang="ko-KR" altLang="en-US" sz="12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6508780-F797-4BF5-8407-CCF2376615B4}"/>
              </a:ext>
            </a:extLst>
          </p:cNvPr>
          <p:cNvSpPr txBox="1"/>
          <p:nvPr/>
        </p:nvSpPr>
        <p:spPr>
          <a:xfrm>
            <a:off x="8003001" y="3977238"/>
            <a:ext cx="75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Person</a:t>
            </a:r>
            <a:endParaRPr lang="ko-KR" altLang="en-US" sz="1200" b="1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B4D77B31-7681-4046-9AC6-90DBC3C3FA78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7385544" y="2393444"/>
            <a:ext cx="369634" cy="1604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EE74A47-FA3B-4D97-A034-4669F5B52C1C}"/>
              </a:ext>
            </a:extLst>
          </p:cNvPr>
          <p:cNvSpPr/>
          <p:nvPr/>
        </p:nvSpPr>
        <p:spPr>
          <a:xfrm>
            <a:off x="8574051" y="437063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마이콜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470E659-8E10-44AD-8DA5-3C1E9BD8ECFA}"/>
              </a:ext>
            </a:extLst>
          </p:cNvPr>
          <p:cNvSpPr/>
          <p:nvPr/>
        </p:nvSpPr>
        <p:spPr>
          <a:xfrm>
            <a:off x="8574051" y="4646515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EFDBF05-5D7E-47A8-9F93-9D4D64C059BC}"/>
              </a:ext>
            </a:extLst>
          </p:cNvPr>
          <p:cNvCxnSpPr>
            <a:cxnSpLocks/>
            <a:stCxn id="83" idx="0"/>
          </p:cNvCxnSpPr>
          <p:nvPr/>
        </p:nvCxnSpPr>
        <p:spPr>
          <a:xfrm flipH="1">
            <a:off x="6204963" y="4795009"/>
            <a:ext cx="5727230" cy="1519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6552662-6B1A-4E06-9FB0-DCE820A5D9E0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9185703" y="4801738"/>
            <a:ext cx="3427832" cy="1990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DE0C20B-01DF-4340-BA92-BF1B785D90C6}"/>
              </a:ext>
            </a:extLst>
          </p:cNvPr>
          <p:cNvSpPr txBox="1"/>
          <p:nvPr/>
        </p:nvSpPr>
        <p:spPr>
          <a:xfrm>
            <a:off x="355052" y="98882"/>
            <a:ext cx="5811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en-US" altLang="ko-KR" sz="2000" b="1" dirty="0" err="1">
                <a:solidFill>
                  <a:srgbClr val="0070C0"/>
                </a:solidFill>
                <a:latin typeface="+mn-ea"/>
              </a:rPr>
              <a:t>Peson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만 </a:t>
            </a:r>
            <a:r>
              <a:rPr lang="ko-KR" altLang="en-US" sz="2000" b="1" dirty="0" err="1">
                <a:solidFill>
                  <a:srgbClr val="0070C0"/>
                </a:solidFill>
                <a:latin typeface="+mn-ea"/>
              </a:rPr>
              <a:t>관리할때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 데이터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3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56C9C2-E094-4D89-A4AD-ECC0CBB41128}"/>
              </a:ext>
            </a:extLst>
          </p:cNvPr>
          <p:cNvCxnSpPr>
            <a:stCxn id="33" idx="3"/>
          </p:cNvCxnSpPr>
          <p:nvPr/>
        </p:nvCxnSpPr>
        <p:spPr>
          <a:xfrm>
            <a:off x="2068595" y="2240842"/>
            <a:ext cx="8797357" cy="225222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BC705E3-4148-4DE5-BD93-45422F740B0B}"/>
              </a:ext>
            </a:extLst>
          </p:cNvPr>
          <p:cNvCxnSpPr>
            <a:cxnSpLocks/>
          </p:cNvCxnSpPr>
          <p:nvPr/>
        </p:nvCxnSpPr>
        <p:spPr>
          <a:xfrm>
            <a:off x="7845643" y="2307735"/>
            <a:ext cx="4791251" cy="23438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D1753A5-1938-40B2-9D97-6B60971B2257}"/>
              </a:ext>
            </a:extLst>
          </p:cNvPr>
          <p:cNvCxnSpPr>
            <a:cxnSpLocks/>
          </p:cNvCxnSpPr>
          <p:nvPr/>
        </p:nvCxnSpPr>
        <p:spPr>
          <a:xfrm>
            <a:off x="4961851" y="2362295"/>
            <a:ext cx="6851138" cy="224004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94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355053" y="75789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355053" y="2395960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355053" y="474912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426273" y="1141573"/>
            <a:ext cx="73715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E270FF5-FB54-42FC-AE29-E44BC959F575}"/>
              </a:ext>
            </a:extLst>
          </p:cNvPr>
          <p:cNvCxnSpPr>
            <a:cxnSpLocks/>
          </p:cNvCxnSpPr>
          <p:nvPr/>
        </p:nvCxnSpPr>
        <p:spPr>
          <a:xfrm>
            <a:off x="394584" y="3780292"/>
            <a:ext cx="74032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3">
            <a:extLst>
              <a:ext uri="{FF2B5EF4-FFF2-40B4-BE49-F238E27FC236}">
                <a16:creationId xmlns:a16="http://schemas.microsoft.com/office/drawing/2014/main" id="{CE7C852E-7FB4-4F75-ABDF-E8774481A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489332"/>
              </p:ext>
            </p:extLst>
          </p:nvPr>
        </p:nvGraphicFramePr>
        <p:xfrm>
          <a:off x="13007491" y="341135"/>
          <a:ext cx="4423469" cy="80467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423469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Person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name;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age;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Person(String name, int age)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age;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-g/s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name;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name)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age;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age)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age;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showInfo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“ + name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“ + age);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"Person [name=" + name + ", age=" + age + "]";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F5573E80-5A9A-4E39-B571-D5B430034515}"/>
              </a:ext>
            </a:extLst>
          </p:cNvPr>
          <p:cNvSpPr txBox="1"/>
          <p:nvPr/>
        </p:nvSpPr>
        <p:spPr>
          <a:xfrm>
            <a:off x="1164183" y="1794565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Person p01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6710134-342F-45B9-A832-215373430BD6}"/>
              </a:ext>
            </a:extLst>
          </p:cNvPr>
          <p:cNvSpPr/>
          <p:nvPr/>
        </p:nvSpPr>
        <p:spPr>
          <a:xfrm>
            <a:off x="1396065" y="2102342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4A515F8-93C6-4A2B-9DBF-A3E0A6901774}"/>
              </a:ext>
            </a:extLst>
          </p:cNvPr>
          <p:cNvSpPr/>
          <p:nvPr/>
        </p:nvSpPr>
        <p:spPr>
          <a:xfrm>
            <a:off x="1013948" y="4258134"/>
            <a:ext cx="2720658" cy="5276392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String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age;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-g/s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(String name)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this.name =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age)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일반</a:t>
            </a:r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showInfo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System.out.println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(“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이름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: “ + name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+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“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나이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: “ + age);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"Person [name=" + name + ", age=" + age + "]";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79FE6E-52C7-4065-91B0-DE220D107345}"/>
              </a:ext>
            </a:extLst>
          </p:cNvPr>
          <p:cNvSpPr txBox="1"/>
          <p:nvPr/>
        </p:nvSpPr>
        <p:spPr>
          <a:xfrm>
            <a:off x="941517" y="3998181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0x111</a:t>
            </a:r>
            <a:endParaRPr lang="ko-KR" altLang="en-US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3C7A2C-D087-4CD6-ADB1-904B08F156C4}"/>
              </a:ext>
            </a:extLst>
          </p:cNvPr>
          <p:cNvSpPr txBox="1"/>
          <p:nvPr/>
        </p:nvSpPr>
        <p:spPr>
          <a:xfrm>
            <a:off x="1889688" y="3977238"/>
            <a:ext cx="75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Person</a:t>
            </a:r>
            <a:endParaRPr lang="ko-KR" altLang="en-US" sz="1200" b="1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7B05151-F7E4-465A-A095-F5FECF1C52C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1272231" y="2393444"/>
            <a:ext cx="369634" cy="1604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F111749-2AC1-463E-9D40-7E5C041F496E}"/>
              </a:ext>
            </a:extLst>
          </p:cNvPr>
          <p:cNvSpPr txBox="1"/>
          <p:nvPr/>
        </p:nvSpPr>
        <p:spPr>
          <a:xfrm>
            <a:off x="658900" y="1289843"/>
            <a:ext cx="3989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Person p01 = new Person(“</a:t>
            </a:r>
            <a:r>
              <a:rPr lang="ko-KR" altLang="en-US" sz="1400" dirty="0"/>
              <a:t>둘리</a:t>
            </a:r>
            <a:r>
              <a:rPr lang="en-US" altLang="ko-KR" sz="1400" dirty="0"/>
              <a:t>”, 1203);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534F80-83F8-4BED-9E36-5F70CC8622E5}"/>
              </a:ext>
            </a:extLst>
          </p:cNvPr>
          <p:cNvSpPr/>
          <p:nvPr/>
        </p:nvSpPr>
        <p:spPr>
          <a:xfrm>
            <a:off x="2460738" y="437063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둘리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27C70A-C06C-49FC-81D3-25D8DF28FEDE}"/>
              </a:ext>
            </a:extLst>
          </p:cNvPr>
          <p:cNvSpPr/>
          <p:nvPr/>
        </p:nvSpPr>
        <p:spPr>
          <a:xfrm>
            <a:off x="2460738" y="4646515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1203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2A68C1-E5E6-4773-8CA6-15BC76F6635C}"/>
              </a:ext>
            </a:extLst>
          </p:cNvPr>
          <p:cNvSpPr txBox="1"/>
          <p:nvPr/>
        </p:nvSpPr>
        <p:spPr>
          <a:xfrm>
            <a:off x="658900" y="1509683"/>
            <a:ext cx="3989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p01.showInfo();</a:t>
            </a:r>
            <a:endParaRPr lang="ko-KR" altLang="en-US" sz="1400" dirty="0"/>
          </a:p>
        </p:txBody>
      </p:sp>
      <p:grpSp>
        <p:nvGrpSpPr>
          <p:cNvPr id="44" name="그룹 2">
            <a:extLst>
              <a:ext uri="{FF2B5EF4-FFF2-40B4-BE49-F238E27FC236}">
                <a16:creationId xmlns:a16="http://schemas.microsoft.com/office/drawing/2014/main" id="{A3F49321-176F-442D-9608-8D342C8E12DD}"/>
              </a:ext>
            </a:extLst>
          </p:cNvPr>
          <p:cNvGrpSpPr>
            <a:grpSpLocks/>
          </p:cNvGrpSpPr>
          <p:nvPr/>
        </p:nvGrpSpPr>
        <p:grpSpPr bwMode="auto">
          <a:xfrm rot="-2251450">
            <a:off x="15274495" y="8418176"/>
            <a:ext cx="461963" cy="587375"/>
            <a:chOff x="3731716" y="2708586"/>
            <a:chExt cx="462533" cy="586965"/>
          </a:xfrm>
        </p:grpSpPr>
        <p:cxnSp>
          <p:nvCxnSpPr>
            <p:cNvPr id="45" name="직선 화살표 연결선 11">
              <a:extLst>
                <a:ext uri="{FF2B5EF4-FFF2-40B4-BE49-F238E27FC236}">
                  <a16:creationId xmlns:a16="http://schemas.microsoft.com/office/drawing/2014/main" id="{0E6173C6-B961-47C1-8FDC-4D9CA41125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731716" y="2724051"/>
              <a:ext cx="428625" cy="57150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B30D482C-64EA-4F57-8247-F0D33C222626}"/>
                </a:ext>
              </a:extLst>
            </p:cNvPr>
            <p:cNvSpPr/>
            <p:nvPr/>
          </p:nvSpPr>
          <p:spPr>
            <a:xfrm rot="2280000">
              <a:off x="4051453" y="2706437"/>
              <a:ext cx="144641" cy="131671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</p:grpSp>
      <p:graphicFrame>
        <p:nvGraphicFramePr>
          <p:cNvPr id="47" name="표 23">
            <a:extLst>
              <a:ext uri="{FF2B5EF4-FFF2-40B4-BE49-F238E27FC236}">
                <a16:creationId xmlns:a16="http://schemas.microsoft.com/office/drawing/2014/main" id="{7F9743A9-8635-4A9F-A8C6-B199E94EE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375631"/>
              </p:ext>
            </p:extLst>
          </p:nvPr>
        </p:nvGraphicFramePr>
        <p:xfrm>
          <a:off x="12901833" y="9106568"/>
          <a:ext cx="4634784" cy="69494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634784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Student  extends Person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Student()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Student(String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Student(String name, int age,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super(name, age);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g/s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showInfo2()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“ + name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“ + age + “   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     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학교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:”  +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);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"Student [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455D21C-AA9E-4CD9-8F88-AE01456DA183}"/>
              </a:ext>
            </a:extLst>
          </p:cNvPr>
          <p:cNvSpPr txBox="1"/>
          <p:nvPr/>
        </p:nvSpPr>
        <p:spPr>
          <a:xfrm>
            <a:off x="7790751" y="1636160"/>
            <a:ext cx="490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Student s01 = new Student(“</a:t>
            </a:r>
            <a:r>
              <a:rPr lang="ko-KR" altLang="en-US" sz="1400" dirty="0"/>
              <a:t>유재석</a:t>
            </a:r>
            <a:r>
              <a:rPr lang="en-US" altLang="ko-KR" sz="1400" dirty="0"/>
              <a:t>”, 44, “</a:t>
            </a:r>
            <a:r>
              <a:rPr lang="ko-KR" altLang="en-US" sz="1400" dirty="0"/>
              <a:t>서울고등학교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2D0892-F979-42C5-8422-542C28CB1C22}"/>
              </a:ext>
            </a:extLst>
          </p:cNvPr>
          <p:cNvSpPr txBox="1"/>
          <p:nvPr/>
        </p:nvSpPr>
        <p:spPr>
          <a:xfrm>
            <a:off x="7790751" y="1928148"/>
            <a:ext cx="4452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s01.showInfo2();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9BBECC-AFEF-4386-BCC6-C2D8A36324CC}"/>
              </a:ext>
            </a:extLst>
          </p:cNvPr>
          <p:cNvSpPr txBox="1"/>
          <p:nvPr/>
        </p:nvSpPr>
        <p:spPr>
          <a:xfrm>
            <a:off x="8970794" y="2374737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Student s01</a:t>
            </a:r>
            <a:endParaRPr lang="ko-KR" altLang="en-US" sz="14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FBD26EC-4176-49C6-A863-A43C62C1A26A}"/>
              </a:ext>
            </a:extLst>
          </p:cNvPr>
          <p:cNvSpPr/>
          <p:nvPr/>
        </p:nvSpPr>
        <p:spPr>
          <a:xfrm>
            <a:off x="9339376" y="2685657"/>
            <a:ext cx="672530" cy="28916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0x222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5CEC8CF-9C86-4622-A9E8-179E0DF36A64}"/>
              </a:ext>
            </a:extLst>
          </p:cNvPr>
          <p:cNvSpPr/>
          <p:nvPr/>
        </p:nvSpPr>
        <p:spPr>
          <a:xfrm>
            <a:off x="8463022" y="9106568"/>
            <a:ext cx="3333290" cy="4152232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;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 g/s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– 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일반</a:t>
            </a:r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showInfo2()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System.out.println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(“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이름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: “ + name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+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“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나이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: “ + age + “   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                          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학교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:”  +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);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"Student [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=" +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+ "]";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9910E1-30F1-4DA8-9CBA-6EE37FE3F6CB}"/>
              </a:ext>
            </a:extLst>
          </p:cNvPr>
          <p:cNvSpPr txBox="1"/>
          <p:nvPr/>
        </p:nvSpPr>
        <p:spPr>
          <a:xfrm>
            <a:off x="9104539" y="8818680"/>
            <a:ext cx="75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Student</a:t>
            </a:r>
            <a:endParaRPr lang="ko-KR" altLang="en-US" sz="12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05656C-5B97-4F8B-9B86-1BFAA0F1A1C7}"/>
              </a:ext>
            </a:extLst>
          </p:cNvPr>
          <p:cNvSpPr txBox="1"/>
          <p:nvPr/>
        </p:nvSpPr>
        <p:spPr>
          <a:xfrm>
            <a:off x="8416020" y="8829569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0x222</a:t>
            </a:r>
            <a:endParaRPr lang="ko-KR" altLang="en-US" sz="1200" b="1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52EFEEA-3C0F-45DD-842D-2E7BC17DE534}"/>
              </a:ext>
            </a:extLst>
          </p:cNvPr>
          <p:cNvSpPr/>
          <p:nvPr/>
        </p:nvSpPr>
        <p:spPr>
          <a:xfrm>
            <a:off x="9743047" y="4070030"/>
            <a:ext cx="2720658" cy="5037207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String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age;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-g/s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(String name)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this.name =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age)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일반</a:t>
            </a:r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showInfo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System.out.println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(“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이름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: “ + name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+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“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나이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: “ + age);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"Person [name=" + name + ", age=" + age + "]";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EAB79DF-48C8-40E1-B46B-0CA382BD2FAD}"/>
              </a:ext>
            </a:extLst>
          </p:cNvPr>
          <p:cNvSpPr txBox="1"/>
          <p:nvPr/>
        </p:nvSpPr>
        <p:spPr>
          <a:xfrm>
            <a:off x="10587684" y="3816640"/>
            <a:ext cx="75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Person</a:t>
            </a:r>
            <a:endParaRPr lang="ko-KR" altLang="en-US" sz="12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E2230F-904F-4DCD-9E6A-7C642C940AE9}"/>
              </a:ext>
            </a:extLst>
          </p:cNvPr>
          <p:cNvSpPr txBox="1"/>
          <p:nvPr/>
        </p:nvSpPr>
        <p:spPr>
          <a:xfrm>
            <a:off x="9681192" y="3816640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0x999</a:t>
            </a:r>
            <a:endParaRPr lang="ko-KR" altLang="en-US" sz="1200" b="1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D528FFF-B2FF-4961-8B9A-844CA47BE7B2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8746734" y="2985709"/>
            <a:ext cx="795184" cy="58438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55126E6-DEA5-4802-9BBB-A17A8DCD899A}"/>
              </a:ext>
            </a:extLst>
          </p:cNvPr>
          <p:cNvSpPr/>
          <p:nvPr/>
        </p:nvSpPr>
        <p:spPr>
          <a:xfrm>
            <a:off x="11200801" y="423213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유재석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A2648F9-572A-42EE-938E-A737D8461E82}"/>
              </a:ext>
            </a:extLst>
          </p:cNvPr>
          <p:cNvSpPr/>
          <p:nvPr/>
        </p:nvSpPr>
        <p:spPr>
          <a:xfrm>
            <a:off x="11203489" y="4521726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7A44F38-7E31-466A-B39B-611356AA5E20}"/>
              </a:ext>
            </a:extLst>
          </p:cNvPr>
          <p:cNvSpPr/>
          <p:nvPr/>
        </p:nvSpPr>
        <p:spPr>
          <a:xfrm>
            <a:off x="10193050" y="9319353"/>
            <a:ext cx="1150152" cy="23958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서울고등학교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38E7B3E-9F64-4EDC-80BB-3B41EAACC7F8}"/>
              </a:ext>
            </a:extLst>
          </p:cNvPr>
          <p:cNvSpPr/>
          <p:nvPr/>
        </p:nvSpPr>
        <p:spPr>
          <a:xfrm>
            <a:off x="4172805" y="452473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289FD92-24EB-4232-B1DA-6CDD5590121A}"/>
              </a:ext>
            </a:extLst>
          </p:cNvPr>
          <p:cNvSpPr/>
          <p:nvPr/>
        </p:nvSpPr>
        <p:spPr>
          <a:xfrm>
            <a:off x="4848146" y="452473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65079AD-7800-4C28-BD07-CE8E7CB10B9D}"/>
              </a:ext>
            </a:extLst>
          </p:cNvPr>
          <p:cNvSpPr/>
          <p:nvPr/>
        </p:nvSpPr>
        <p:spPr>
          <a:xfrm>
            <a:off x="5524650" y="452473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65EE1BF-BD0D-4E2F-8672-A1E3B6E30994}"/>
              </a:ext>
            </a:extLst>
          </p:cNvPr>
          <p:cNvSpPr/>
          <p:nvPr/>
        </p:nvSpPr>
        <p:spPr>
          <a:xfrm>
            <a:off x="4101167" y="2102342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0x333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A06E72-F053-4837-B8BE-B8007C16EF63}"/>
              </a:ext>
            </a:extLst>
          </p:cNvPr>
          <p:cNvSpPr txBox="1"/>
          <p:nvPr/>
        </p:nvSpPr>
        <p:spPr>
          <a:xfrm>
            <a:off x="4113332" y="4196250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0x333</a:t>
            </a:r>
            <a:endParaRPr lang="ko-KR" altLang="en-US" sz="12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D112B48-8241-4084-9DC0-426CADA91FD7}"/>
              </a:ext>
            </a:extLst>
          </p:cNvPr>
          <p:cNvCxnSpPr>
            <a:cxnSpLocks/>
          </p:cNvCxnSpPr>
          <p:nvPr/>
        </p:nvCxnSpPr>
        <p:spPr>
          <a:xfrm flipH="1">
            <a:off x="3682412" y="4660226"/>
            <a:ext cx="645610" cy="193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10B0B75-D3DC-488E-8A68-9DC13893EB39}"/>
              </a:ext>
            </a:extLst>
          </p:cNvPr>
          <p:cNvSpPr txBox="1"/>
          <p:nvPr/>
        </p:nvSpPr>
        <p:spPr>
          <a:xfrm>
            <a:off x="3990751" y="1794565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Person[] </a:t>
            </a:r>
            <a:r>
              <a:rPr lang="en-US" altLang="ko-KR" sz="1400" dirty="0" err="1"/>
              <a:t>pArray</a:t>
            </a:r>
            <a:endParaRPr lang="ko-KR" altLang="en-US" sz="14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DC58AB2-D978-4660-903E-506F8E7B38CF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4437432" y="2379342"/>
            <a:ext cx="6614" cy="1816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AD56150-1E1F-4F82-9C35-B2BABA867552}"/>
              </a:ext>
            </a:extLst>
          </p:cNvPr>
          <p:cNvSpPr txBox="1"/>
          <p:nvPr/>
        </p:nvSpPr>
        <p:spPr>
          <a:xfrm>
            <a:off x="4294795" y="4795009"/>
            <a:ext cx="415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[0]</a:t>
            </a:r>
            <a:endParaRPr lang="ko-KR" altLang="en-US" sz="12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F06CF5D-443C-46C8-BAEB-3CBB267E25AB}"/>
              </a:ext>
            </a:extLst>
          </p:cNvPr>
          <p:cNvSpPr txBox="1"/>
          <p:nvPr/>
        </p:nvSpPr>
        <p:spPr>
          <a:xfrm>
            <a:off x="4971663" y="4795009"/>
            <a:ext cx="415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[1]</a:t>
            </a:r>
            <a:endParaRPr lang="ko-KR" altLang="en-US" sz="12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70DAF71-0381-47C9-8C17-7328D0D697B4}"/>
              </a:ext>
            </a:extLst>
          </p:cNvPr>
          <p:cNvSpPr txBox="1"/>
          <p:nvPr/>
        </p:nvSpPr>
        <p:spPr>
          <a:xfrm>
            <a:off x="5639356" y="4795009"/>
            <a:ext cx="415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[2]</a:t>
            </a:r>
            <a:endParaRPr lang="ko-KR" altLang="en-US" sz="12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531FC01-F33A-4E72-8873-D1CF1C32DE29}"/>
              </a:ext>
            </a:extLst>
          </p:cNvPr>
          <p:cNvSpPr txBox="1"/>
          <p:nvPr/>
        </p:nvSpPr>
        <p:spPr>
          <a:xfrm>
            <a:off x="355052" y="98882"/>
            <a:ext cx="5811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en-US" altLang="ko-KR" sz="2000" b="1" dirty="0" err="1">
                <a:solidFill>
                  <a:srgbClr val="0070C0"/>
                </a:solidFill>
                <a:latin typeface="+mn-ea"/>
              </a:rPr>
              <a:t>Peson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만 </a:t>
            </a:r>
            <a:r>
              <a:rPr lang="ko-KR" altLang="en-US" sz="2000" b="1" dirty="0" err="1">
                <a:solidFill>
                  <a:srgbClr val="0070C0"/>
                </a:solidFill>
                <a:latin typeface="+mn-ea"/>
              </a:rPr>
              <a:t>관리할때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 데이터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1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76873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2881</TotalTime>
  <Words>3807</Words>
  <Application>Microsoft Office PowerPoint</Application>
  <PresentationFormat>사용자 지정</PresentationFormat>
  <Paragraphs>1048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165</cp:revision>
  <dcterms:created xsi:type="dcterms:W3CDTF">2020-11-23T02:29:11Z</dcterms:created>
  <dcterms:modified xsi:type="dcterms:W3CDTF">2020-12-01T06:10:44Z</dcterms:modified>
</cp:coreProperties>
</file>