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4" autoAdjust="0"/>
    <p:restoredTop sz="94660"/>
  </p:normalViewPr>
  <p:slideViewPr>
    <p:cSldViewPr snapToGrid="0">
      <p:cViewPr>
        <p:scale>
          <a:sx n="125" d="100"/>
          <a:sy n="125" d="100"/>
        </p:scale>
        <p:origin x="-3678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7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D0AB6A-F91D-4B8C-B8C2-9C6E0F7F548B}"/>
              </a:ext>
            </a:extLst>
          </p:cNvPr>
          <p:cNvGrpSpPr/>
          <p:nvPr/>
        </p:nvGrpSpPr>
        <p:grpSpPr>
          <a:xfrm>
            <a:off x="571614" y="420009"/>
            <a:ext cx="11672047" cy="8760325"/>
            <a:chOff x="12163846" y="14829022"/>
            <a:chExt cx="11672047" cy="876032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755ADB-0303-43F1-9BD1-A0EAFE84CA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5619739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8E2F93-9A6B-4433-B012-EEBB020D4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7627834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5CA85-C68C-4376-9708-F3089680845D}"/>
                </a:ext>
              </a:extLst>
            </p:cNvPr>
            <p:cNvSpPr txBox="1"/>
            <p:nvPr/>
          </p:nvSpPr>
          <p:spPr>
            <a:xfrm>
              <a:off x="12163846" y="14884634"/>
              <a:ext cx="1048871" cy="323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스태틱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58EEF6-014D-4DD0-86D4-1F3EF49AC02F}"/>
                </a:ext>
              </a:extLst>
            </p:cNvPr>
            <p:cNvSpPr txBox="1"/>
            <p:nvPr/>
          </p:nvSpPr>
          <p:spPr>
            <a:xfrm>
              <a:off x="12163846" y="16345881"/>
              <a:ext cx="1048871" cy="2186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스택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EE54D-519A-45E7-97F8-D63D359FEA11}"/>
                </a:ext>
              </a:extLst>
            </p:cNvPr>
            <p:cNvSpPr txBox="1"/>
            <p:nvPr/>
          </p:nvSpPr>
          <p:spPr>
            <a:xfrm>
              <a:off x="12163846" y="18882893"/>
              <a:ext cx="1048871" cy="113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힙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56681D-92CE-4E68-9FD8-0E2339792D6A}"/>
                </a:ext>
              </a:extLst>
            </p:cNvPr>
            <p:cNvSpPr/>
            <p:nvPr/>
          </p:nvSpPr>
          <p:spPr>
            <a:xfrm>
              <a:off x="13929894" y="16345880"/>
              <a:ext cx="546847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2F1FA-C85E-445B-B965-52846E2DBAD5}"/>
                </a:ext>
              </a:extLst>
            </p:cNvPr>
            <p:cNvSpPr txBox="1"/>
            <p:nvPr/>
          </p:nvSpPr>
          <p:spPr>
            <a:xfrm>
              <a:off x="13580270" y="15996243"/>
              <a:ext cx="1048871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 num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EF4CA8-84CE-4F83-9623-960BA4B8A66F}"/>
                </a:ext>
              </a:extLst>
            </p:cNvPr>
            <p:cNvSpPr txBox="1"/>
            <p:nvPr/>
          </p:nvSpPr>
          <p:spPr>
            <a:xfrm>
              <a:off x="14763611" y="15996243"/>
              <a:ext cx="2366681" cy="2186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int[] array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9B9A7B-C8E8-422B-BEBB-A4060B99594A}"/>
                </a:ext>
              </a:extLst>
            </p:cNvPr>
            <p:cNvSpPr/>
            <p:nvPr/>
          </p:nvSpPr>
          <p:spPr>
            <a:xfrm>
              <a:off x="15337350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970B90-DDCE-4B9B-B6AB-BB06ED0D63B0}"/>
                </a:ext>
              </a:extLst>
            </p:cNvPr>
            <p:cNvGrpSpPr/>
            <p:nvPr/>
          </p:nvGrpSpPr>
          <p:grpSpPr>
            <a:xfrm>
              <a:off x="15337351" y="18882893"/>
              <a:ext cx="1640541" cy="369315"/>
              <a:chOff x="4016188" y="4312023"/>
              <a:chExt cx="1640541" cy="36931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F95385-C175-4BF6-9DD2-41BE92E1E19A}"/>
                  </a:ext>
                </a:extLst>
              </p:cNvPr>
              <p:cNvSpPr/>
              <p:nvPr/>
            </p:nvSpPr>
            <p:spPr>
              <a:xfrm>
                <a:off x="4016188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2AE117-125D-4BA4-9CC0-BC4F4882AD6F}"/>
                  </a:ext>
                </a:extLst>
              </p:cNvPr>
              <p:cNvSpPr/>
              <p:nvPr/>
            </p:nvSpPr>
            <p:spPr>
              <a:xfrm>
                <a:off x="4563035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672EC9-B8C4-4DDE-930D-C3344069DFE2}"/>
                  </a:ext>
                </a:extLst>
              </p:cNvPr>
              <p:cNvSpPr/>
              <p:nvPr/>
            </p:nvSpPr>
            <p:spPr>
              <a:xfrm>
                <a:off x="5109882" y="4312023"/>
                <a:ext cx="546847" cy="3693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45884F-FFF6-4FB3-B8B6-2514D4C2692F}"/>
                </a:ext>
              </a:extLst>
            </p:cNvPr>
            <p:cNvSpPr txBox="1"/>
            <p:nvPr/>
          </p:nvSpPr>
          <p:spPr>
            <a:xfrm>
              <a:off x="15050482" y="18520764"/>
              <a:ext cx="1228163" cy="323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FD9C344-111B-4370-9DA3-37AF67B8FEF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5337351" y="16715195"/>
              <a:ext cx="389964" cy="1916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FC575D-BDEE-4755-AF66-8678E40E3667}"/>
                </a:ext>
              </a:extLst>
            </p:cNvPr>
            <p:cNvGrpSpPr/>
            <p:nvPr/>
          </p:nvGrpSpPr>
          <p:grpSpPr>
            <a:xfrm>
              <a:off x="21953305" y="14829022"/>
              <a:ext cx="1882588" cy="1701515"/>
              <a:chOff x="9332259" y="683097"/>
              <a:chExt cx="2563908" cy="170151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37E372A-7C74-4F88-BF99-EC12426DA2BE}"/>
                  </a:ext>
                </a:extLst>
              </p:cNvPr>
              <p:cNvSpPr/>
              <p:nvPr/>
            </p:nvSpPr>
            <p:spPr>
              <a:xfrm>
                <a:off x="9332259" y="683097"/>
                <a:ext cx="2563908" cy="36577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Goods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7FEA1BA-384A-4C0B-BC04-D7B72E07A7F3}"/>
                  </a:ext>
                </a:extLst>
              </p:cNvPr>
              <p:cNvSpPr/>
              <p:nvPr/>
            </p:nvSpPr>
            <p:spPr>
              <a:xfrm>
                <a:off x="9332259" y="1048869"/>
                <a:ext cx="2563908" cy="133574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String name 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Int price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B53B3D3-6AC6-411A-B69F-1E66A0DCABC0}"/>
                </a:ext>
              </a:extLst>
            </p:cNvPr>
            <p:cNvSpPr/>
            <p:nvPr/>
          </p:nvSpPr>
          <p:spPr>
            <a:xfrm>
              <a:off x="17829182" y="18631881"/>
              <a:ext cx="2638585" cy="14264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String name =“</a:t>
              </a:r>
              <a:r>
                <a:rPr lang="ko-KR" altLang="en-US" dirty="0">
                  <a:solidFill>
                    <a:srgbClr val="FF0000"/>
                  </a:solidFill>
                </a:rPr>
                <a:t>니콘</a:t>
              </a:r>
              <a:r>
                <a:rPr lang="en-US" altLang="ko-KR" dirty="0">
                  <a:solidFill>
                    <a:schemeClr val="tx1"/>
                  </a:solidFill>
                </a:rPr>
                <a:t>“;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int price = </a:t>
              </a:r>
              <a:r>
                <a:rPr lang="en-US" altLang="ko-KR" dirty="0">
                  <a:solidFill>
                    <a:srgbClr val="FF0000"/>
                  </a:solidFill>
                </a:rPr>
                <a:t>400000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B8DB12-5D27-4214-8EF1-8CBF65B48892}"/>
                </a:ext>
              </a:extLst>
            </p:cNvPr>
            <p:cNvSpPr txBox="1"/>
            <p:nvPr/>
          </p:nvSpPr>
          <p:spPr>
            <a:xfrm>
              <a:off x="18870341" y="18262568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3F5ED5-91EB-4B4D-AF92-B1B90FBB715B}"/>
                </a:ext>
              </a:extLst>
            </p:cNvPr>
            <p:cNvSpPr txBox="1"/>
            <p:nvPr/>
          </p:nvSpPr>
          <p:spPr>
            <a:xfrm>
              <a:off x="17718560" y="18262559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0x123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2CE6-EEDF-4769-89EA-CD7CA3ADBA2A}"/>
                </a:ext>
              </a:extLst>
            </p:cNvPr>
            <p:cNvSpPr/>
            <p:nvPr/>
          </p:nvSpPr>
          <p:spPr>
            <a:xfrm>
              <a:off x="17822725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6B9E04F-F3D8-4FC5-BE47-85EDEC26E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0091" y="16715194"/>
              <a:ext cx="341824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0AC047-EFFB-4E4B-B6C8-2E03B8430A37}"/>
                </a:ext>
              </a:extLst>
            </p:cNvPr>
            <p:cNvSpPr txBox="1"/>
            <p:nvPr/>
          </p:nvSpPr>
          <p:spPr>
            <a:xfrm>
              <a:off x="17507884" y="15963631"/>
              <a:ext cx="2033914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camera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8693A82-EFD0-4F19-941D-0373BF600368}"/>
                </a:ext>
              </a:extLst>
            </p:cNvPr>
            <p:cNvSpPr/>
            <p:nvPr/>
          </p:nvSpPr>
          <p:spPr>
            <a:xfrm>
              <a:off x="20811800" y="18631881"/>
              <a:ext cx="2871997" cy="14264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String name =“</a:t>
              </a:r>
              <a:r>
                <a:rPr lang="en-US" altLang="ko-KR" dirty="0">
                  <a:solidFill>
                    <a:srgbClr val="FF0000"/>
                  </a:solidFill>
                </a:rPr>
                <a:t>LG</a:t>
              </a:r>
              <a:r>
                <a:rPr lang="ko-KR" altLang="en-US" dirty="0">
                  <a:solidFill>
                    <a:srgbClr val="FF0000"/>
                  </a:solidFill>
                </a:rPr>
                <a:t>그램</a:t>
              </a:r>
              <a:r>
                <a:rPr lang="en-US" altLang="ko-KR" dirty="0">
                  <a:solidFill>
                    <a:schemeClr val="tx1"/>
                  </a:solidFill>
                </a:rPr>
                <a:t>“;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int price = </a:t>
              </a:r>
              <a:r>
                <a:rPr lang="en-US" altLang="ko-KR" dirty="0">
                  <a:solidFill>
                    <a:srgbClr val="FF0000"/>
                  </a:solidFill>
                </a:rPr>
                <a:t>1000000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2D1ECD-95E7-4F27-B059-CB8FB8052156}"/>
                </a:ext>
              </a:extLst>
            </p:cNvPr>
            <p:cNvSpPr txBox="1"/>
            <p:nvPr/>
          </p:nvSpPr>
          <p:spPr>
            <a:xfrm>
              <a:off x="21852959" y="18262568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4F4D4-5704-4CC4-9E67-AE026CAB0666}"/>
                </a:ext>
              </a:extLst>
            </p:cNvPr>
            <p:cNvSpPr txBox="1"/>
            <p:nvPr/>
          </p:nvSpPr>
          <p:spPr>
            <a:xfrm>
              <a:off x="20701178" y="18262559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AD4CD9-9195-4E42-8CB9-7A261ED4449B}"/>
                </a:ext>
              </a:extLst>
            </p:cNvPr>
            <p:cNvSpPr/>
            <p:nvPr/>
          </p:nvSpPr>
          <p:spPr>
            <a:xfrm>
              <a:off x="19873492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0F13DB-48D5-4484-A11D-D13BD470E394}"/>
                </a:ext>
              </a:extLst>
            </p:cNvPr>
            <p:cNvSpPr txBox="1"/>
            <p:nvPr/>
          </p:nvSpPr>
          <p:spPr>
            <a:xfrm>
              <a:off x="19558651" y="15963631"/>
              <a:ext cx="2366681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computer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A9DA67-560D-4753-920E-980DBFDBAC1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0263458" y="16715195"/>
              <a:ext cx="652557" cy="1534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7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274770-15AD-4A07-B708-6F7BF383B174}"/>
              </a:ext>
            </a:extLst>
          </p:cNvPr>
          <p:cNvGrpSpPr/>
          <p:nvPr/>
        </p:nvGrpSpPr>
        <p:grpSpPr>
          <a:xfrm>
            <a:off x="424130" y="608196"/>
            <a:ext cx="11749146" cy="10127806"/>
            <a:chOff x="12163846" y="14884634"/>
            <a:chExt cx="11749146" cy="1012780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755ADB-0303-43F1-9BD1-A0EAFE84CA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5619739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8E2F93-9A6B-4433-B012-EEBB020D4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163846" y="17627834"/>
              <a:ext cx="7960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15CA85-C68C-4376-9708-F3089680845D}"/>
                </a:ext>
              </a:extLst>
            </p:cNvPr>
            <p:cNvSpPr txBox="1"/>
            <p:nvPr/>
          </p:nvSpPr>
          <p:spPr>
            <a:xfrm>
              <a:off x="12163846" y="14884634"/>
              <a:ext cx="1048871" cy="323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스태틱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58EEF6-014D-4DD0-86D4-1F3EF49AC02F}"/>
                </a:ext>
              </a:extLst>
            </p:cNvPr>
            <p:cNvSpPr txBox="1"/>
            <p:nvPr/>
          </p:nvSpPr>
          <p:spPr>
            <a:xfrm>
              <a:off x="12163846" y="16345881"/>
              <a:ext cx="1048871" cy="2186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스택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EE54D-519A-45E7-97F8-D63D359FEA11}"/>
                </a:ext>
              </a:extLst>
            </p:cNvPr>
            <p:cNvSpPr txBox="1"/>
            <p:nvPr/>
          </p:nvSpPr>
          <p:spPr>
            <a:xfrm>
              <a:off x="12163846" y="18882893"/>
              <a:ext cx="1048871" cy="1139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힙</a:t>
              </a:r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FC575D-BDEE-4755-AF66-8678E40E3667}"/>
                </a:ext>
              </a:extLst>
            </p:cNvPr>
            <p:cNvGrpSpPr/>
            <p:nvPr/>
          </p:nvGrpSpPr>
          <p:grpSpPr>
            <a:xfrm>
              <a:off x="20917243" y="14903533"/>
              <a:ext cx="2995749" cy="6599359"/>
              <a:chOff x="8058954" y="683097"/>
              <a:chExt cx="4079928" cy="170151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37E372A-7C74-4F88-BF99-EC12426DA2BE}"/>
                  </a:ext>
                </a:extLst>
              </p:cNvPr>
              <p:cNvSpPr/>
              <p:nvPr/>
            </p:nvSpPr>
            <p:spPr>
              <a:xfrm>
                <a:off x="8058954" y="683097"/>
                <a:ext cx="4079927" cy="15992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Goods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7FEA1BA-384A-4C0B-BC04-D7B72E07A7F3}"/>
                  </a:ext>
                </a:extLst>
              </p:cNvPr>
              <p:cNvSpPr/>
              <p:nvPr/>
            </p:nvSpPr>
            <p:spPr>
              <a:xfrm>
                <a:off x="8058955" y="843025"/>
                <a:ext cx="4079927" cy="154158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String name ;</a:t>
                </a:r>
              </a:p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private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int price;</a:t>
                </a: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//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();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(String n){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    name = n ;</a:t>
                </a: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//</a:t>
                </a:r>
                <a:r>
                  <a:rPr lang="en-US" altLang="ko-KR" sz="15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();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public String </a:t>
                </a:r>
                <a:r>
                  <a:rPr lang="en-US" altLang="ko-KR" sz="16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(){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    return name;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//</a:t>
                </a:r>
                <a:r>
                  <a:rPr lang="en-US" altLang="ko-KR" sz="1500" dirty="0" err="1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setPrice</a:t>
                </a:r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</a:t>
                </a:r>
                <a:r>
                  <a:rPr lang="ko-KR" altLang="en-US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가격 등록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public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void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 err="1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setPrice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int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6A3E3E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 {</a:t>
                </a:r>
              </a:p>
              <a:p>
                <a:pPr algn="l"/>
                <a:r>
                  <a:rPr lang="en-US" altLang="ko-KR" sz="1500" dirty="0">
                    <a:solidFill>
                      <a:srgbClr val="000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price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sz="1500" dirty="0">
                    <a:solidFill>
                      <a:srgbClr val="6A3E3E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</a:t>
                </a:r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pPr algn="l"/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</a:p>
              <a:p>
                <a:pPr algn="l"/>
                <a:endParaRPr lang="ko-KR" altLang="en-US" sz="15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pPr algn="l"/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//</a:t>
                </a:r>
                <a:r>
                  <a:rPr lang="en-US" altLang="ko-KR" sz="1500" dirty="0" err="1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getPrice</a:t>
                </a:r>
                <a:r>
                  <a:rPr lang="en-US" altLang="ko-KR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</a:t>
                </a:r>
                <a:r>
                  <a:rPr lang="ko-KR" altLang="en-US" sz="1500" dirty="0">
                    <a:solidFill>
                      <a:srgbClr val="3F7F5F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가격 읽기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public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int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 err="1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getPrice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() {</a:t>
                </a:r>
              </a:p>
              <a:p>
                <a:pPr algn="l"/>
                <a:r>
                  <a:rPr lang="en-US" altLang="ko-KR" sz="1500" b="1" dirty="0">
                    <a:solidFill>
                      <a:srgbClr val="7F0055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  return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500" b="1" dirty="0">
                    <a:solidFill>
                      <a:srgbClr val="0000C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price</a:t>
                </a:r>
                <a:r>
                  <a:rPr lang="en-US" altLang="ko-KR" sz="1500" b="1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;</a:t>
                </a:r>
              </a:p>
              <a:p>
                <a:pPr algn="l"/>
                <a:r>
                  <a:rPr lang="en-US" altLang="ko-KR" sz="1500" dirty="0">
                    <a:solidFill>
                      <a:srgbClr val="0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}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  <a:p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B53B3D3-6AC6-411A-B69F-1E66A0DCABC0}"/>
                </a:ext>
              </a:extLst>
            </p:cNvPr>
            <p:cNvSpPr/>
            <p:nvPr/>
          </p:nvSpPr>
          <p:spPr>
            <a:xfrm>
              <a:off x="12713767" y="18631881"/>
              <a:ext cx="4009931" cy="638055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private</a:t>
              </a:r>
              <a:r>
                <a:rPr lang="en-US" altLang="ko-KR" sz="1800" dirty="0">
                  <a:solidFill>
                    <a:schemeClr val="tx1"/>
                  </a:solidFill>
                </a:rPr>
                <a:t> String name = “</a:t>
              </a:r>
              <a:r>
                <a:rPr lang="ko-KR" altLang="en-US" sz="18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800" dirty="0">
                  <a:solidFill>
                    <a:schemeClr val="tx1"/>
                  </a:solidFill>
                </a:rPr>
                <a:t>”;</a:t>
              </a:r>
            </a:p>
            <a:p>
              <a:r>
                <a:rPr lang="en-US" altLang="ko-KR" sz="1800" b="1" dirty="0">
                  <a:solidFill>
                    <a:srgbClr val="FF0000"/>
                  </a:solidFill>
                </a:rPr>
                <a:t>private </a:t>
              </a:r>
              <a:r>
                <a:rPr lang="en-US" altLang="ko-KR" sz="1800" dirty="0">
                  <a:solidFill>
                    <a:schemeClr val="tx1"/>
                  </a:solidFill>
                </a:rPr>
                <a:t>int price;</a:t>
              </a: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//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(String n){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    name = n 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//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    return name;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sz="1800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등록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{</a:t>
              </a:r>
            </a:p>
            <a:p>
              <a:pPr algn="l"/>
              <a:r>
                <a:rPr lang="en-US" altLang="ko-KR" sz="1800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price</a:t>
              </a:r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800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pPr algn="l"/>
              <a:endPara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l"/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sz="1800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읽기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return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B8DB12-5D27-4214-8EF1-8CBF65B48892}"/>
                </a:ext>
              </a:extLst>
            </p:cNvPr>
            <p:cNvSpPr txBox="1"/>
            <p:nvPr/>
          </p:nvSpPr>
          <p:spPr>
            <a:xfrm>
              <a:off x="14812414" y="18262568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3F5ED5-91EB-4B4D-AF92-B1B90FBB715B}"/>
                </a:ext>
              </a:extLst>
            </p:cNvPr>
            <p:cNvSpPr txBox="1"/>
            <p:nvPr/>
          </p:nvSpPr>
          <p:spPr>
            <a:xfrm>
              <a:off x="13102095" y="18262559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0x123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25B2CE6-EEDF-4769-89EA-CD7CA3ADBA2A}"/>
                </a:ext>
              </a:extLst>
            </p:cNvPr>
            <p:cNvSpPr/>
            <p:nvPr/>
          </p:nvSpPr>
          <p:spPr>
            <a:xfrm>
              <a:off x="13206260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0x123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6B9E04F-F3D8-4FC5-BE47-85EDEC26E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3626" y="16715194"/>
              <a:ext cx="341824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0AC047-EFFB-4E4B-B6C8-2E03B8430A37}"/>
                </a:ext>
              </a:extLst>
            </p:cNvPr>
            <p:cNvSpPr txBox="1"/>
            <p:nvPr/>
          </p:nvSpPr>
          <p:spPr>
            <a:xfrm>
              <a:off x="12891419" y="15963631"/>
              <a:ext cx="2033914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camera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8693A82-EFD0-4F19-941D-0373BF600368}"/>
                </a:ext>
              </a:extLst>
            </p:cNvPr>
            <p:cNvSpPr/>
            <p:nvPr/>
          </p:nvSpPr>
          <p:spPr>
            <a:xfrm>
              <a:off x="17068053" y="18631881"/>
              <a:ext cx="4088990" cy="638055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private</a:t>
              </a:r>
              <a:r>
                <a:rPr lang="en-US" altLang="ko-KR" sz="1800" dirty="0">
                  <a:solidFill>
                    <a:schemeClr val="tx1"/>
                  </a:solidFill>
                </a:rPr>
                <a:t> String name =“LG</a:t>
              </a:r>
              <a:r>
                <a:rPr lang="ko-KR" altLang="en-US" sz="1800" dirty="0">
                  <a:solidFill>
                    <a:schemeClr val="tx1"/>
                  </a:solidFill>
                </a:rPr>
                <a:t>그램</a:t>
              </a:r>
              <a:r>
                <a:rPr lang="en-US" altLang="ko-KR" dirty="0">
                  <a:solidFill>
                    <a:schemeClr val="tx1"/>
                  </a:solidFill>
                </a:rPr>
                <a:t>”</a:t>
              </a:r>
              <a:r>
                <a:rPr lang="en-US" altLang="ko-KR" sz="18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ko-KR" sz="1800" b="1" dirty="0">
                  <a:solidFill>
                    <a:srgbClr val="FF0000"/>
                  </a:solidFill>
                </a:rPr>
                <a:t>private </a:t>
              </a:r>
              <a:r>
                <a:rPr lang="en-US" altLang="ko-KR" sz="1800" dirty="0">
                  <a:solidFill>
                    <a:schemeClr val="tx1"/>
                  </a:solidFill>
                </a:rPr>
                <a:t>int price;</a:t>
              </a: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//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(String n){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    name = n 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//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sz="18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800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    return name;</a:t>
              </a:r>
            </a:p>
            <a:p>
              <a:r>
                <a:rPr lang="en-US" altLang="ko-KR" sz="18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sz="1800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등록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 {</a:t>
              </a:r>
            </a:p>
            <a:p>
              <a:pPr algn="l"/>
              <a:r>
                <a:rPr lang="en-US" altLang="ko-KR" sz="1800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price</a:t>
              </a:r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800" dirty="0">
                  <a:solidFill>
                    <a:srgbClr val="6A3E3E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pPr algn="l"/>
              <a:endPara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l"/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</a:t>
              </a:r>
              <a:r>
                <a:rPr lang="en-US" altLang="ko-KR" sz="1800" dirty="0" err="1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</a:t>
              </a:r>
              <a:r>
                <a:rPr lang="ko-KR" altLang="en-US" sz="1800" dirty="0">
                  <a:solidFill>
                    <a:srgbClr val="3F7F5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가격 읽기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 err="1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getPrice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algn="l"/>
              <a:r>
                <a:rPr lang="en-US" altLang="ko-KR" sz="1800" b="1" dirty="0">
                  <a:solidFill>
                    <a:srgbClr val="7F0055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return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b="1" dirty="0">
                  <a:solidFill>
                    <a:srgbClr val="0000C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price</a:t>
              </a:r>
              <a:r>
                <a:rPr lang="en-US" altLang="ko-KR" sz="1800" b="1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 algn="l"/>
              <a:r>
                <a:rPr lang="en-US" altLang="ko-KR" sz="1800" dirty="0">
                  <a:solidFill>
                    <a:srgbClr val="0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2D1ECD-95E7-4F27-B059-CB8FB8052156}"/>
                </a:ext>
              </a:extLst>
            </p:cNvPr>
            <p:cNvSpPr txBox="1"/>
            <p:nvPr/>
          </p:nvSpPr>
          <p:spPr>
            <a:xfrm>
              <a:off x="19326205" y="18262568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Goods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A4F4D4-5704-4CC4-9E67-AE026CAB0666}"/>
                </a:ext>
              </a:extLst>
            </p:cNvPr>
            <p:cNvSpPr txBox="1"/>
            <p:nvPr/>
          </p:nvSpPr>
          <p:spPr>
            <a:xfrm>
              <a:off x="18174424" y="18262559"/>
              <a:ext cx="961376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0x555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AD4CD9-9195-4E42-8CB9-7A261ED4449B}"/>
                </a:ext>
              </a:extLst>
            </p:cNvPr>
            <p:cNvSpPr/>
            <p:nvPr/>
          </p:nvSpPr>
          <p:spPr>
            <a:xfrm>
              <a:off x="15257027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0F13DB-48D5-4484-A11D-D13BD470E394}"/>
                </a:ext>
              </a:extLst>
            </p:cNvPr>
            <p:cNvSpPr txBox="1"/>
            <p:nvPr/>
          </p:nvSpPr>
          <p:spPr>
            <a:xfrm>
              <a:off x="14942186" y="15963631"/>
              <a:ext cx="2366681" cy="532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computer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A9DA67-560D-4753-920E-980DBFDBAC1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5646993" y="16715194"/>
              <a:ext cx="2596717" cy="165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898E55-9ECB-492D-85B6-49EF3DAD65DE}"/>
                </a:ext>
              </a:extLst>
            </p:cNvPr>
            <p:cNvSpPr txBox="1"/>
            <p:nvPr/>
          </p:nvSpPr>
          <p:spPr>
            <a:xfrm>
              <a:off x="17659841" y="15963631"/>
              <a:ext cx="2366681" cy="323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Goods cup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BD1369-4A3F-4C06-960E-B514406AE97C}"/>
                </a:ext>
              </a:extLst>
            </p:cNvPr>
            <p:cNvSpPr/>
            <p:nvPr/>
          </p:nvSpPr>
          <p:spPr>
            <a:xfrm>
              <a:off x="17970224" y="16345880"/>
              <a:ext cx="779930" cy="36931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0x555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6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23">
            <a:extLst>
              <a:ext uri="{FF2B5EF4-FFF2-40B4-BE49-F238E27FC236}">
                <a16:creationId xmlns:a16="http://schemas.microsoft.com/office/drawing/2014/main" id="{FE4D4365-B6FD-4D1F-9841-C9E4E3AC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79688"/>
              </p:ext>
            </p:extLst>
          </p:nvPr>
        </p:nvGraphicFramePr>
        <p:xfrm>
          <a:off x="15631400" y="4612240"/>
          <a:ext cx="4423469" cy="7863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42346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8811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int price;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public Goods(){</a:t>
                      </a: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Goods(String name, int price  ){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this.name = name;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= price;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Goods(String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name){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endParaRPr lang="en-US" altLang="ko-KR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   this.name = name; 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(String name){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this.name = name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name;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price) 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getPrice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price;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 프린트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단순텍스트가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:” +  name  + 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+” +price)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604453-FF14-4A96-ADC7-9660B5FFBCDE}"/>
              </a:ext>
            </a:extLst>
          </p:cNvPr>
          <p:cNvSpPr txBox="1"/>
          <p:nvPr/>
        </p:nvSpPr>
        <p:spPr>
          <a:xfrm>
            <a:off x="6180560" y="4228557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0DFA0-E3BC-46F6-B604-56F2AC0D1D6C}"/>
              </a:ext>
            </a:extLst>
          </p:cNvPr>
          <p:cNvSpPr txBox="1"/>
          <p:nvPr/>
        </p:nvSpPr>
        <p:spPr>
          <a:xfrm>
            <a:off x="6180560" y="5290795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C994D-3D0A-4132-9941-B76B3D50FD31}"/>
              </a:ext>
            </a:extLst>
          </p:cNvPr>
          <p:cNvSpPr txBox="1"/>
          <p:nvPr/>
        </p:nvSpPr>
        <p:spPr>
          <a:xfrm>
            <a:off x="6180559" y="7292718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0EF764-CDCA-476D-9B9B-EDC0C2D928EC}"/>
              </a:ext>
            </a:extLst>
          </p:cNvPr>
          <p:cNvCxnSpPr>
            <a:cxnSpLocks/>
          </p:cNvCxnSpPr>
          <p:nvPr/>
        </p:nvCxnSpPr>
        <p:spPr>
          <a:xfrm>
            <a:off x="6251778" y="4612240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6E16A-3105-47C8-AD86-9DBE2C6474B0}"/>
              </a:ext>
            </a:extLst>
          </p:cNvPr>
          <p:cNvCxnSpPr>
            <a:cxnSpLocks/>
          </p:cNvCxnSpPr>
          <p:nvPr/>
        </p:nvCxnSpPr>
        <p:spPr>
          <a:xfrm>
            <a:off x="6220090" y="6196842"/>
            <a:ext cx="7931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8389DE-0327-428E-AF6B-D608AC61A320}"/>
              </a:ext>
            </a:extLst>
          </p:cNvPr>
          <p:cNvSpPr/>
          <p:nvPr/>
        </p:nvSpPr>
        <p:spPr>
          <a:xfrm>
            <a:off x="7127683" y="6722376"/>
            <a:ext cx="2720658" cy="360948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= “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니콘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= 40000 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this.name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this.price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44095-36DA-4681-9C9E-CD9EE1B27DFD}"/>
              </a:ext>
            </a:extLst>
          </p:cNvPr>
          <p:cNvSpPr txBox="1"/>
          <p:nvPr/>
        </p:nvSpPr>
        <p:spPr>
          <a:xfrm>
            <a:off x="8613310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635A3-4385-44E6-8715-E1F058691435}"/>
              </a:ext>
            </a:extLst>
          </p:cNvPr>
          <p:cNvSpPr txBox="1"/>
          <p:nvPr/>
        </p:nvSpPr>
        <p:spPr>
          <a:xfrm>
            <a:off x="7006450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2238E-CB99-4B0E-9134-117D11C269E3}"/>
              </a:ext>
            </a:extLst>
          </p:cNvPr>
          <p:cNvSpPr/>
          <p:nvPr/>
        </p:nvSpPr>
        <p:spPr>
          <a:xfrm>
            <a:off x="6995346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0438-1D1B-4598-8A1C-4997EBA21E4D}"/>
              </a:ext>
            </a:extLst>
          </p:cNvPr>
          <p:cNvSpPr txBox="1"/>
          <p:nvPr/>
        </p:nvSpPr>
        <p:spPr>
          <a:xfrm>
            <a:off x="6496765" y="499007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camera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29B71D-D53E-469B-A4A8-776D96B197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331611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C2722-3693-4493-9B34-AD706667BC09}"/>
              </a:ext>
            </a:extLst>
          </p:cNvPr>
          <p:cNvSpPr txBox="1"/>
          <p:nvPr/>
        </p:nvSpPr>
        <p:spPr>
          <a:xfrm>
            <a:off x="15550755" y="4246318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Goods.java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B93C7FF-B4BA-423D-A65C-D64E008E7302}"/>
              </a:ext>
            </a:extLst>
          </p:cNvPr>
          <p:cNvSpPr/>
          <p:nvPr/>
        </p:nvSpPr>
        <p:spPr>
          <a:xfrm>
            <a:off x="9935374" y="6712948"/>
            <a:ext cx="2564487" cy="3609470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=“LG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그램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”;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=“1000000“;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computer.name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computer.price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3EF2F-133B-4092-B689-CBC9EA37C1CE}"/>
              </a:ext>
            </a:extLst>
          </p:cNvPr>
          <p:cNvSpPr txBox="1"/>
          <p:nvPr/>
        </p:nvSpPr>
        <p:spPr>
          <a:xfrm>
            <a:off x="11426307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B7C70-6438-4C08-80B1-84BA8A0AF946}"/>
              </a:ext>
            </a:extLst>
          </p:cNvPr>
          <p:cNvSpPr txBox="1"/>
          <p:nvPr/>
        </p:nvSpPr>
        <p:spPr>
          <a:xfrm>
            <a:off x="9819447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3D366-BC2F-4743-9BFE-143FE73C6C7F}"/>
              </a:ext>
            </a:extLst>
          </p:cNvPr>
          <p:cNvSpPr/>
          <p:nvPr/>
        </p:nvSpPr>
        <p:spPr>
          <a:xfrm>
            <a:off x="9808343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9999E0-D647-4DE1-A4DB-318FCAFC6D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144608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6F207B-4BC3-4380-8DB3-162B97363DFA}"/>
              </a:ext>
            </a:extLst>
          </p:cNvPr>
          <p:cNvSpPr/>
          <p:nvPr/>
        </p:nvSpPr>
        <p:spPr>
          <a:xfrm>
            <a:off x="12632445" y="6712948"/>
            <a:ext cx="2711165" cy="3609471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String name ;</a:t>
            </a:r>
          </a:p>
          <a:p>
            <a:pPr>
              <a:lnSpc>
                <a:spcPct val="8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int price ;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(String name){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cup.name = name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getName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name;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(int price){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cup.price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=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getPrice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return price;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showInfo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(“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:” +  name</a:t>
            </a:r>
            <a:br>
              <a:rPr lang="en-US" altLang="ko-KR" sz="900" dirty="0">
                <a:solidFill>
                  <a:schemeClr val="tx1"/>
                </a:solidFill>
                <a:latin typeface="+mn-ea"/>
              </a:rPr>
            </a:b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                            + “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가격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+” +price)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CEDF0-36D4-490F-94EC-B1B6F95B59F0}"/>
              </a:ext>
            </a:extLst>
          </p:cNvPr>
          <p:cNvSpPr txBox="1"/>
          <p:nvPr/>
        </p:nvSpPr>
        <p:spPr>
          <a:xfrm>
            <a:off x="14123378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Goods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F87F3-1488-48CD-BF52-5F2186291DE9}"/>
              </a:ext>
            </a:extLst>
          </p:cNvPr>
          <p:cNvSpPr txBox="1"/>
          <p:nvPr/>
        </p:nvSpPr>
        <p:spPr>
          <a:xfrm>
            <a:off x="12516518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E16A10-361C-4E5D-A6EC-C7C5302D0276}"/>
              </a:ext>
            </a:extLst>
          </p:cNvPr>
          <p:cNvSpPr/>
          <p:nvPr/>
        </p:nvSpPr>
        <p:spPr>
          <a:xfrm>
            <a:off x="12505414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3A3729-336F-4087-A189-71FB81C8454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2841679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C7317D-DAEB-4CF5-A565-D4EC14B6C43B}"/>
              </a:ext>
            </a:extLst>
          </p:cNvPr>
          <p:cNvSpPr txBox="1"/>
          <p:nvPr/>
        </p:nvSpPr>
        <p:spPr>
          <a:xfrm>
            <a:off x="9066669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computer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69ABB7-DD25-4691-81CC-094F8FD4272A}"/>
              </a:ext>
            </a:extLst>
          </p:cNvPr>
          <p:cNvSpPr txBox="1"/>
          <p:nvPr/>
        </p:nvSpPr>
        <p:spPr>
          <a:xfrm>
            <a:off x="12027191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 cup</a:t>
            </a:r>
            <a:endParaRPr lang="ko-KR" altLang="en-US" sz="1400" dirty="0"/>
          </a:p>
        </p:txBody>
      </p:sp>
      <p:graphicFrame>
        <p:nvGraphicFramePr>
          <p:cNvPr id="40" name="표 23">
            <a:extLst>
              <a:ext uri="{FF2B5EF4-FFF2-40B4-BE49-F238E27FC236}">
                <a16:creationId xmlns:a16="http://schemas.microsoft.com/office/drawing/2014/main" id="{EE17678A-D6CA-47D1-A050-130F82C7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03169"/>
              </p:ext>
            </p:extLst>
          </p:nvPr>
        </p:nvGraphicFramePr>
        <p:xfrm>
          <a:off x="20268333" y="4612240"/>
          <a:ext cx="2739329" cy="22648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3932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DC1A79E-32CD-44C1-878A-964B78A6CDBF}"/>
              </a:ext>
            </a:extLst>
          </p:cNvPr>
          <p:cNvSpPr txBox="1"/>
          <p:nvPr/>
        </p:nvSpPr>
        <p:spPr>
          <a:xfrm>
            <a:off x="20196618" y="430446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GoodsApp.java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E0827C-D447-4DC6-A3C7-98BF4CF74E69}"/>
              </a:ext>
            </a:extLst>
          </p:cNvPr>
          <p:cNvSpPr txBox="1"/>
          <p:nvPr/>
        </p:nvSpPr>
        <p:spPr>
          <a:xfrm>
            <a:off x="7070703" y="3584999"/>
            <a:ext cx="36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camera = new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Goods();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5AF27-6189-4A0A-A9D5-8717EB511029}"/>
              </a:ext>
            </a:extLst>
          </p:cNvPr>
          <p:cNvSpPr txBox="1"/>
          <p:nvPr/>
        </p:nvSpPr>
        <p:spPr>
          <a:xfrm>
            <a:off x="9472239" y="3249976"/>
            <a:ext cx="44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생성자 </a:t>
            </a:r>
            <a:r>
              <a:rPr lang="en-US" altLang="ko-KR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클래스를 메모리에 올린다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17A931-34A2-4294-AC5B-0B4325413131}"/>
              </a:ext>
            </a:extLst>
          </p:cNvPr>
          <p:cNvSpPr txBox="1"/>
          <p:nvPr/>
        </p:nvSpPr>
        <p:spPr>
          <a:xfrm>
            <a:off x="7070703" y="3879024"/>
            <a:ext cx="66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computer = new 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Goods(“LG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그램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”, 1000000);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D412C7-3D4F-4990-AB84-FB718F14917F}"/>
              </a:ext>
            </a:extLst>
          </p:cNvPr>
          <p:cNvSpPr txBox="1"/>
          <p:nvPr/>
        </p:nvSpPr>
        <p:spPr>
          <a:xfrm>
            <a:off x="7070703" y="4193437"/>
            <a:ext cx="660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Goods cup = new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Goods(“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머그컵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”);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3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37888"/>
              </p:ext>
            </p:extLst>
          </p:nvPr>
        </p:nvGraphicFramePr>
        <p:xfrm>
          <a:off x="15631400" y="4612240"/>
          <a:ext cx="6800331" cy="8778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00331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88117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 }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메모리에 올린다</a:t>
                      </a:r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getter setter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일반메소드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[X=" + x + "  Y=" + y + "]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그렸습니다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return "Point [x=" + x + ", y=" + y + "]";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5C9A2-FE61-4F5C-90CD-B2560C191C67}"/>
              </a:ext>
            </a:extLst>
          </p:cNvPr>
          <p:cNvSpPr txBox="1"/>
          <p:nvPr/>
        </p:nvSpPr>
        <p:spPr>
          <a:xfrm>
            <a:off x="6180560" y="4228557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F095F-BC0F-4157-AB0E-70E0AF4A3D61}"/>
              </a:ext>
            </a:extLst>
          </p:cNvPr>
          <p:cNvSpPr txBox="1"/>
          <p:nvPr/>
        </p:nvSpPr>
        <p:spPr>
          <a:xfrm>
            <a:off x="6180560" y="5290795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01B1-3C67-47B7-8D49-22D92F44F530}"/>
              </a:ext>
            </a:extLst>
          </p:cNvPr>
          <p:cNvSpPr txBox="1"/>
          <p:nvPr/>
        </p:nvSpPr>
        <p:spPr>
          <a:xfrm>
            <a:off x="6180559" y="7292718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D9A55-5580-4ADA-9823-8CE5B1C937EB}"/>
              </a:ext>
            </a:extLst>
          </p:cNvPr>
          <p:cNvCxnSpPr>
            <a:cxnSpLocks/>
          </p:cNvCxnSpPr>
          <p:nvPr/>
        </p:nvCxnSpPr>
        <p:spPr>
          <a:xfrm>
            <a:off x="6251778" y="4612240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69A30C-A3D2-4457-B545-436A2D31D1BC}"/>
              </a:ext>
            </a:extLst>
          </p:cNvPr>
          <p:cNvCxnSpPr>
            <a:cxnSpLocks/>
          </p:cNvCxnSpPr>
          <p:nvPr/>
        </p:nvCxnSpPr>
        <p:spPr>
          <a:xfrm>
            <a:off x="6220090" y="6196842"/>
            <a:ext cx="7931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8000CD-CC36-404B-9B25-21849E81A861}"/>
              </a:ext>
            </a:extLst>
          </p:cNvPr>
          <p:cNvSpPr/>
          <p:nvPr/>
        </p:nvSpPr>
        <p:spPr>
          <a:xfrm>
            <a:off x="7127683" y="6722376"/>
            <a:ext cx="2720658" cy="5553443"/>
          </a:xfrm>
          <a:prstGeom prst="roundRect">
            <a:avLst>
              <a:gd name="adj" fmla="val 5846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생성자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getter setter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ko-KR" altLang="en-US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일반메소드</a:t>
            </a:r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i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[X=" + x + "            </a:t>
            </a:r>
            <a:b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 Y=" + y + "]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을 그렸습니다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.");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@Override</a:t>
            </a:r>
          </a:p>
          <a:p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String </a:t>
            </a:r>
            <a:r>
              <a:rPr lang="en-US" altLang="ko-KR" sz="1000" b="1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toString</a:t>
            </a:r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return "Point [x=" + x + ", y=" + y + "]";</a:t>
            </a:r>
          </a:p>
          <a:p>
            <a:r>
              <a:rPr lang="en-US" altLang="ko-KR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FD419-61C8-4F99-A0FB-47CE472D1C2A}"/>
              </a:ext>
            </a:extLst>
          </p:cNvPr>
          <p:cNvSpPr txBox="1"/>
          <p:nvPr/>
        </p:nvSpPr>
        <p:spPr>
          <a:xfrm>
            <a:off x="7653781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Point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89694-2972-464E-954E-BFD55F1E8D53}"/>
              </a:ext>
            </a:extLst>
          </p:cNvPr>
          <p:cNvSpPr txBox="1"/>
          <p:nvPr/>
        </p:nvSpPr>
        <p:spPr>
          <a:xfrm>
            <a:off x="7006450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2EE04-756A-484C-B283-A7391CCA3B9B}"/>
              </a:ext>
            </a:extLst>
          </p:cNvPr>
          <p:cNvSpPr/>
          <p:nvPr/>
        </p:nvSpPr>
        <p:spPr>
          <a:xfrm>
            <a:off x="6995346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90BD3-4CB5-4508-A13B-76A9A941CE71}"/>
              </a:ext>
            </a:extLst>
          </p:cNvPr>
          <p:cNvSpPr txBox="1"/>
          <p:nvPr/>
        </p:nvSpPr>
        <p:spPr>
          <a:xfrm>
            <a:off x="6496765" y="499007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 p01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A1C7B2-9C1B-46A8-AA15-5563F656C41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31611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15550755" y="430446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Point.java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3A5E08-351B-4FF4-926E-E95C50533B6B}"/>
              </a:ext>
            </a:extLst>
          </p:cNvPr>
          <p:cNvSpPr/>
          <p:nvPr/>
        </p:nvSpPr>
        <p:spPr>
          <a:xfrm>
            <a:off x="9920056" y="6712949"/>
            <a:ext cx="2579805" cy="4551952"/>
          </a:xfrm>
          <a:prstGeom prst="roundRect">
            <a:avLst>
              <a:gd name="adj" fmla="val 5846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생성자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getter setter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ko-KR" altLang="en-US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일반메소드</a:t>
            </a:r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i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[X=" + x + "            </a:t>
            </a:r>
            <a:b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 Y=" + y + "]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을 그렸습니다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.");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6B12C-2D16-4588-82DF-16BAABA0E695}"/>
              </a:ext>
            </a:extLst>
          </p:cNvPr>
          <p:cNvSpPr txBox="1"/>
          <p:nvPr/>
        </p:nvSpPr>
        <p:spPr>
          <a:xfrm>
            <a:off x="10485863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Point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637BC-9AC1-436E-B496-7F0DA1B81D44}"/>
              </a:ext>
            </a:extLst>
          </p:cNvPr>
          <p:cNvSpPr txBox="1"/>
          <p:nvPr/>
        </p:nvSpPr>
        <p:spPr>
          <a:xfrm>
            <a:off x="9819447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5B4C00-E247-4270-A360-C102443B0E27}"/>
              </a:ext>
            </a:extLst>
          </p:cNvPr>
          <p:cNvSpPr/>
          <p:nvPr/>
        </p:nvSpPr>
        <p:spPr>
          <a:xfrm>
            <a:off x="9808343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3998E5-1B8F-421C-B89D-F154E8D261F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144608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EB4C4C-D9FB-436F-BDE7-375F30F27138}"/>
              </a:ext>
            </a:extLst>
          </p:cNvPr>
          <p:cNvSpPr/>
          <p:nvPr/>
        </p:nvSpPr>
        <p:spPr>
          <a:xfrm>
            <a:off x="12632445" y="6712949"/>
            <a:ext cx="2754402" cy="4551952"/>
          </a:xfrm>
          <a:prstGeom prst="roundRect">
            <a:avLst>
              <a:gd name="adj" fmla="val 5846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private int y;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생성자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 getter setter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x)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this.x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x;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int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getY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return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setY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(int y)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this.y</a:t>
            </a:r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= y;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 </a:t>
            </a:r>
            <a:r>
              <a:rPr lang="ko-KR" altLang="en-US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ko-KR" altLang="en-US" sz="1000" b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일반메소드</a:t>
            </a:r>
            <a:endParaRPr lang="ko-KR" altLang="en-US" sz="1000" b="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public void draw() {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r>
              <a:rPr lang="en-US" altLang="ko-KR" sz="1000" b="0" i="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System.out.println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("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점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[X=" + x + "            </a:t>
            </a:r>
            <a:b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</a:b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   Y=" + y + "]</a:t>
            </a:r>
            <a:r>
              <a:rPr lang="ko-KR" altLang="en-US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을 그렸습니다</a:t>
            </a:r>
            <a:r>
              <a:rPr lang="en-US" altLang="ko-KR" sz="10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.");</a:t>
            </a:r>
          </a:p>
          <a:p>
            <a:r>
              <a:rPr lang="en-US" altLang="ko-KR" sz="1000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}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990EA-8CDC-4BF8-BB34-D8A83F6A1770}"/>
              </a:ext>
            </a:extLst>
          </p:cNvPr>
          <p:cNvSpPr txBox="1"/>
          <p:nvPr/>
        </p:nvSpPr>
        <p:spPr>
          <a:xfrm>
            <a:off x="13168676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Point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714C4-43FA-40CF-9AAF-7FCA1F6F7E9C}"/>
              </a:ext>
            </a:extLst>
          </p:cNvPr>
          <p:cNvSpPr txBox="1"/>
          <p:nvPr/>
        </p:nvSpPr>
        <p:spPr>
          <a:xfrm>
            <a:off x="12516518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AE7027-209D-44CA-B4F8-8CCB33457F91}"/>
              </a:ext>
            </a:extLst>
          </p:cNvPr>
          <p:cNvSpPr/>
          <p:nvPr/>
        </p:nvSpPr>
        <p:spPr>
          <a:xfrm>
            <a:off x="12505414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3635FD-629E-477C-8090-C51EF22F149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2841679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23B178-0BFA-4B46-A812-7BEF1B9CBE3E}"/>
              </a:ext>
            </a:extLst>
          </p:cNvPr>
          <p:cNvSpPr txBox="1"/>
          <p:nvPr/>
        </p:nvSpPr>
        <p:spPr>
          <a:xfrm>
            <a:off x="9066669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 p02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79903-D294-4F5D-942E-54D39BA8B135}"/>
              </a:ext>
            </a:extLst>
          </p:cNvPr>
          <p:cNvSpPr txBox="1"/>
          <p:nvPr/>
        </p:nvSpPr>
        <p:spPr>
          <a:xfrm>
            <a:off x="12027191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 p03</a:t>
            </a:r>
            <a:endParaRPr lang="ko-KR" altLang="en-US" sz="1400" dirty="0"/>
          </a:p>
        </p:txBody>
      </p:sp>
      <p:graphicFrame>
        <p:nvGraphicFramePr>
          <p:cNvPr id="35" name="표 23">
            <a:extLst>
              <a:ext uri="{FF2B5EF4-FFF2-40B4-BE49-F238E27FC236}">
                <a16:creationId xmlns:a16="http://schemas.microsoft.com/office/drawing/2014/main" id="{788F0E10-8887-4D04-9C87-E7256F34B396}"/>
              </a:ext>
            </a:extLst>
          </p:cNvPr>
          <p:cNvGraphicFramePr>
            <a:graphicFrameLocks noGrp="1"/>
          </p:cNvGraphicFramePr>
          <p:nvPr/>
        </p:nvGraphicFramePr>
        <p:xfrm>
          <a:off x="22573603" y="4612240"/>
          <a:ext cx="2739329" cy="22648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3932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22501888" y="430446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PointApp.java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72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/>
        </p:nvGraphicFramePr>
        <p:xfrm>
          <a:off x="15631400" y="4612240"/>
          <a:ext cx="6800331" cy="104241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800331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8811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album;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composer;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year;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int track;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Song(){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Song(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 title, String artist, String album, String composer, String year, int track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메모리에 올린다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this.title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title;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this.artist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artist;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this.album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album;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this.composer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composer;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this.year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year;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this.track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track;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(String title){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getTitle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title;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(int artist) 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getArtist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return artist;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setAlbum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getAlbum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setComposer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getComposer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setYear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getYear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setTrack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public int </a:t>
                      </a:r>
                      <a:r>
                        <a:rPr lang="en-US" altLang="ko-KR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getTrack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showInfo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artist + “, ”  + title + “(….)”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5C9A2-FE61-4F5C-90CD-B2560C191C67}"/>
              </a:ext>
            </a:extLst>
          </p:cNvPr>
          <p:cNvSpPr txBox="1"/>
          <p:nvPr/>
        </p:nvSpPr>
        <p:spPr>
          <a:xfrm>
            <a:off x="6180560" y="4228557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F095F-BC0F-4157-AB0E-70E0AF4A3D61}"/>
              </a:ext>
            </a:extLst>
          </p:cNvPr>
          <p:cNvSpPr txBox="1"/>
          <p:nvPr/>
        </p:nvSpPr>
        <p:spPr>
          <a:xfrm>
            <a:off x="6180560" y="5290795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01B1-3C67-47B7-8D49-22D92F44F530}"/>
              </a:ext>
            </a:extLst>
          </p:cNvPr>
          <p:cNvSpPr txBox="1"/>
          <p:nvPr/>
        </p:nvSpPr>
        <p:spPr>
          <a:xfrm>
            <a:off x="6180559" y="7292718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D9A55-5580-4ADA-9823-8CE5B1C937EB}"/>
              </a:ext>
            </a:extLst>
          </p:cNvPr>
          <p:cNvCxnSpPr>
            <a:cxnSpLocks/>
          </p:cNvCxnSpPr>
          <p:nvPr/>
        </p:nvCxnSpPr>
        <p:spPr>
          <a:xfrm>
            <a:off x="6251778" y="4612240"/>
            <a:ext cx="78680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69A30C-A3D2-4457-B545-436A2D31D1BC}"/>
              </a:ext>
            </a:extLst>
          </p:cNvPr>
          <p:cNvCxnSpPr>
            <a:cxnSpLocks/>
          </p:cNvCxnSpPr>
          <p:nvPr/>
        </p:nvCxnSpPr>
        <p:spPr>
          <a:xfrm>
            <a:off x="6220090" y="6196842"/>
            <a:ext cx="79314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8000CD-CC36-404B-9B25-21849E81A861}"/>
              </a:ext>
            </a:extLst>
          </p:cNvPr>
          <p:cNvSpPr/>
          <p:nvPr/>
        </p:nvSpPr>
        <p:spPr>
          <a:xfrm>
            <a:off x="7127683" y="6722376"/>
            <a:ext cx="2720658" cy="6286029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album;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composer;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year;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track;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title){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artist)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(artist + “, ”  + title + “(….)”);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FD419-61C8-4F99-A0FB-47CE472D1C2A}"/>
              </a:ext>
            </a:extLst>
          </p:cNvPr>
          <p:cNvSpPr txBox="1"/>
          <p:nvPr/>
        </p:nvSpPr>
        <p:spPr>
          <a:xfrm>
            <a:off x="7653781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Song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89694-2972-464E-954E-BFD55F1E8D53}"/>
              </a:ext>
            </a:extLst>
          </p:cNvPr>
          <p:cNvSpPr txBox="1"/>
          <p:nvPr/>
        </p:nvSpPr>
        <p:spPr>
          <a:xfrm>
            <a:off x="7006450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2EE04-756A-484C-B283-A7391CCA3B9B}"/>
              </a:ext>
            </a:extLst>
          </p:cNvPr>
          <p:cNvSpPr/>
          <p:nvPr/>
        </p:nvSpPr>
        <p:spPr>
          <a:xfrm>
            <a:off x="6995346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90BD3-4CB5-4508-A13B-76A9A941CE71}"/>
              </a:ext>
            </a:extLst>
          </p:cNvPr>
          <p:cNvSpPr txBox="1"/>
          <p:nvPr/>
        </p:nvSpPr>
        <p:spPr>
          <a:xfrm>
            <a:off x="6496765" y="499007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 s01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A1C7B2-9C1B-46A8-AA15-5563F656C41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31611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15550755" y="430446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Song.java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3A5E08-351B-4FF4-926E-E95C50533B6B}"/>
              </a:ext>
            </a:extLst>
          </p:cNvPr>
          <p:cNvSpPr/>
          <p:nvPr/>
        </p:nvSpPr>
        <p:spPr>
          <a:xfrm>
            <a:off x="9935374" y="6712948"/>
            <a:ext cx="2564487" cy="6295457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album;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composer;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year;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track;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title){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artist)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(artist + “, ”  + title + “(….)”);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6B12C-2D16-4588-82DF-16BAABA0E695}"/>
              </a:ext>
            </a:extLst>
          </p:cNvPr>
          <p:cNvSpPr txBox="1"/>
          <p:nvPr/>
        </p:nvSpPr>
        <p:spPr>
          <a:xfrm>
            <a:off x="10485863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Song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637BC-9AC1-436E-B496-7F0DA1B81D44}"/>
              </a:ext>
            </a:extLst>
          </p:cNvPr>
          <p:cNvSpPr txBox="1"/>
          <p:nvPr/>
        </p:nvSpPr>
        <p:spPr>
          <a:xfrm>
            <a:off x="9819447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0x222</a:t>
            </a:r>
            <a:endParaRPr lang="ko-KR" altLang="en-US" sz="12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5B4C00-E247-4270-A360-C102443B0E27}"/>
              </a:ext>
            </a:extLst>
          </p:cNvPr>
          <p:cNvSpPr/>
          <p:nvPr/>
        </p:nvSpPr>
        <p:spPr>
          <a:xfrm>
            <a:off x="9808343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0x222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3998E5-1B8F-421C-B89D-F154E8D261F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144608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EB4C4C-D9FB-436F-BDE7-375F30F27138}"/>
              </a:ext>
            </a:extLst>
          </p:cNvPr>
          <p:cNvSpPr/>
          <p:nvPr/>
        </p:nvSpPr>
        <p:spPr>
          <a:xfrm>
            <a:off x="12632445" y="6712948"/>
            <a:ext cx="2711165" cy="6295455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album;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composer;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String year;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private int track;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(String title){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getTitle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title;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(int artist) 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this.artist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=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getArtist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return artist;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getAlbum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getComposer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String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getYear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getTrack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void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showInfo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(artist + “, ”  + title + “(….)”);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990EA-8CDC-4BF8-BB34-D8A83F6A1770}"/>
              </a:ext>
            </a:extLst>
          </p:cNvPr>
          <p:cNvSpPr txBox="1"/>
          <p:nvPr/>
        </p:nvSpPr>
        <p:spPr>
          <a:xfrm>
            <a:off x="13168676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Song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3714C4-43FA-40CF-9AAF-7FCA1F6F7E9C}"/>
              </a:ext>
            </a:extLst>
          </p:cNvPr>
          <p:cNvSpPr txBox="1"/>
          <p:nvPr/>
        </p:nvSpPr>
        <p:spPr>
          <a:xfrm>
            <a:off x="12516518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0x333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AE7027-209D-44CA-B4F8-8CCB33457F91}"/>
              </a:ext>
            </a:extLst>
          </p:cNvPr>
          <p:cNvSpPr/>
          <p:nvPr/>
        </p:nvSpPr>
        <p:spPr>
          <a:xfrm>
            <a:off x="12505414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3635FD-629E-477C-8090-C51EF22F149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2841679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23B178-0BFA-4B46-A812-7BEF1B9CBE3E}"/>
              </a:ext>
            </a:extLst>
          </p:cNvPr>
          <p:cNvSpPr txBox="1"/>
          <p:nvPr/>
        </p:nvSpPr>
        <p:spPr>
          <a:xfrm>
            <a:off x="9066669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 s02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79903-D294-4F5D-942E-54D39BA8B135}"/>
              </a:ext>
            </a:extLst>
          </p:cNvPr>
          <p:cNvSpPr txBox="1"/>
          <p:nvPr/>
        </p:nvSpPr>
        <p:spPr>
          <a:xfrm>
            <a:off x="12027191" y="4990079"/>
            <a:ext cx="1814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 s03</a:t>
            </a:r>
            <a:endParaRPr lang="ko-KR" altLang="en-US" sz="1400" dirty="0"/>
          </a:p>
        </p:txBody>
      </p:sp>
      <p:graphicFrame>
        <p:nvGraphicFramePr>
          <p:cNvPr id="35" name="표 23">
            <a:extLst>
              <a:ext uri="{FF2B5EF4-FFF2-40B4-BE49-F238E27FC236}">
                <a16:creationId xmlns:a16="http://schemas.microsoft.com/office/drawing/2014/main" id="{788F0E10-8887-4D04-9C87-E7256F34B396}"/>
              </a:ext>
            </a:extLst>
          </p:cNvPr>
          <p:cNvGraphicFramePr>
            <a:graphicFrameLocks noGrp="1"/>
          </p:cNvGraphicFramePr>
          <p:nvPr/>
        </p:nvGraphicFramePr>
        <p:xfrm>
          <a:off x="22573603" y="4612240"/>
          <a:ext cx="2739329" cy="226481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739329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SongApp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1990490"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static void main(String[]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//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메인스토리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22501888" y="4304463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SongApp.java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58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53FAFF-6DB2-4AA2-8E74-D549F23FF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57265"/>
              </p:ext>
            </p:extLst>
          </p:nvPr>
        </p:nvGraphicFramePr>
        <p:xfrm>
          <a:off x="11407751" y="3743101"/>
          <a:ext cx="3876712" cy="3840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76712">
                  <a:extLst>
                    <a:ext uri="{9D8B030D-6E8A-4147-A177-3AD203B41FA5}">
                      <a16:colId xmlns:a16="http://schemas.microsoft.com/office/drawing/2014/main" val="1853464418"/>
                    </a:ext>
                  </a:extLst>
                </a:gridCol>
              </a:tblGrid>
              <a:tr h="272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614"/>
                  </a:ext>
                </a:extLst>
              </a:tr>
              <a:tr h="2588117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Math(){}   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기본적으로 생긴다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getter setter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일반메소드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int plus (int a, int b 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int sum = a+ b;    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double plus (double a, double b){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double sum =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a+b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sum;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3531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5C9A2-FE61-4F5C-90CD-B2560C191C67}"/>
              </a:ext>
            </a:extLst>
          </p:cNvPr>
          <p:cNvSpPr txBox="1"/>
          <p:nvPr/>
        </p:nvSpPr>
        <p:spPr>
          <a:xfrm>
            <a:off x="6180560" y="4228557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스태틱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F095F-BC0F-4157-AB0E-70E0AF4A3D61}"/>
              </a:ext>
            </a:extLst>
          </p:cNvPr>
          <p:cNvSpPr txBox="1"/>
          <p:nvPr/>
        </p:nvSpPr>
        <p:spPr>
          <a:xfrm>
            <a:off x="6180560" y="5290795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01B1-3C67-47B7-8D49-22D92F44F530}"/>
              </a:ext>
            </a:extLst>
          </p:cNvPr>
          <p:cNvSpPr txBox="1"/>
          <p:nvPr/>
        </p:nvSpPr>
        <p:spPr>
          <a:xfrm>
            <a:off x="6180559" y="7292718"/>
            <a:ext cx="672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힙</a:t>
            </a:r>
            <a:endParaRPr lang="ko-KR" altLang="en-US" sz="1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D9A55-5580-4ADA-9823-8CE5B1C937EB}"/>
              </a:ext>
            </a:extLst>
          </p:cNvPr>
          <p:cNvCxnSpPr>
            <a:cxnSpLocks/>
          </p:cNvCxnSpPr>
          <p:nvPr/>
        </p:nvCxnSpPr>
        <p:spPr>
          <a:xfrm>
            <a:off x="6251778" y="4612240"/>
            <a:ext cx="47591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69A30C-A3D2-4457-B545-436A2D31D1BC}"/>
              </a:ext>
            </a:extLst>
          </p:cNvPr>
          <p:cNvCxnSpPr>
            <a:cxnSpLocks/>
          </p:cNvCxnSpPr>
          <p:nvPr/>
        </p:nvCxnSpPr>
        <p:spPr>
          <a:xfrm>
            <a:off x="6220090" y="6196842"/>
            <a:ext cx="47908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8000CD-CC36-404B-9B25-21849E81A861}"/>
              </a:ext>
            </a:extLst>
          </p:cNvPr>
          <p:cNvSpPr/>
          <p:nvPr/>
        </p:nvSpPr>
        <p:spPr>
          <a:xfrm>
            <a:off x="7127683" y="6722377"/>
            <a:ext cx="2720658" cy="3002648"/>
          </a:xfrm>
          <a:prstGeom prst="roundRect">
            <a:avLst>
              <a:gd name="adj" fmla="val 584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필드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생성자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Math(){}   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코드작성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X 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기본적으로 생긴다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– getter setter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//</a:t>
            </a:r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메소드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  <a:ea typeface="+mn-ea"/>
              </a:rPr>
              <a:t>일반메소드</a:t>
            </a:r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int plus (int a, int b 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int sum = a+ b;   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public double plus (double a, double b){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double sum =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  <a:ea typeface="+mn-ea"/>
              </a:rPr>
              <a:t>a+b</a:t>
            </a:r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    return sum;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FD419-61C8-4F99-A0FB-47CE472D1C2A}"/>
              </a:ext>
            </a:extLst>
          </p:cNvPr>
          <p:cNvSpPr txBox="1"/>
          <p:nvPr/>
        </p:nvSpPr>
        <p:spPr>
          <a:xfrm>
            <a:off x="7653781" y="6425846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Math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89694-2972-464E-954E-BFD55F1E8D53}"/>
              </a:ext>
            </a:extLst>
          </p:cNvPr>
          <p:cNvSpPr txBox="1"/>
          <p:nvPr/>
        </p:nvSpPr>
        <p:spPr>
          <a:xfrm>
            <a:off x="7006450" y="6435949"/>
            <a:ext cx="661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0x111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2EE04-756A-484C-B283-A7391CCA3B9B}"/>
              </a:ext>
            </a:extLst>
          </p:cNvPr>
          <p:cNvSpPr/>
          <p:nvPr/>
        </p:nvSpPr>
        <p:spPr>
          <a:xfrm>
            <a:off x="6995346" y="5290794"/>
            <a:ext cx="672531" cy="277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90BD3-4CB5-4508-A13B-76A9A941CE71}"/>
              </a:ext>
            </a:extLst>
          </p:cNvPr>
          <p:cNvSpPr txBox="1"/>
          <p:nvPr/>
        </p:nvSpPr>
        <p:spPr>
          <a:xfrm>
            <a:off x="6496765" y="499007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  </a:t>
            </a:r>
            <a:r>
              <a:rPr lang="en-US" altLang="ko-KR" sz="1400" dirty="0" err="1"/>
              <a:t>myMath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A1C7B2-9C1B-46A8-AA15-5563F656C41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31611" y="5567794"/>
            <a:ext cx="5553" cy="86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4AA9AC-06DB-4C82-BAF1-2FF2A31999C1}"/>
              </a:ext>
            </a:extLst>
          </p:cNvPr>
          <p:cNvSpPr txBox="1"/>
          <p:nvPr/>
        </p:nvSpPr>
        <p:spPr>
          <a:xfrm>
            <a:off x="11327105" y="3435324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Math.java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A217C6-6400-4B78-AE6F-C22A09B1DD5C}"/>
              </a:ext>
            </a:extLst>
          </p:cNvPr>
          <p:cNvSpPr txBox="1"/>
          <p:nvPr/>
        </p:nvSpPr>
        <p:spPr>
          <a:xfrm>
            <a:off x="14388370" y="429149"/>
            <a:ext cx="140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MathApp.java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F10F3B-09C7-4BB5-9C35-4C7960940FBA}"/>
              </a:ext>
            </a:extLst>
          </p:cNvPr>
          <p:cNvSpPr txBox="1"/>
          <p:nvPr/>
        </p:nvSpPr>
        <p:spPr>
          <a:xfrm>
            <a:off x="6251779" y="2713704"/>
            <a:ext cx="3876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Math </a:t>
            </a:r>
            <a:r>
              <a:rPr lang="en-US" altLang="ko-KR" dirty="0" err="1"/>
              <a:t>myMath</a:t>
            </a:r>
            <a:r>
              <a:rPr lang="en-US" altLang="ko-KR" dirty="0"/>
              <a:t> = new Math();</a:t>
            </a:r>
          </a:p>
          <a:p>
            <a:endParaRPr lang="en-US" altLang="ko-KR" dirty="0"/>
          </a:p>
          <a:p>
            <a:r>
              <a:rPr lang="en-US" altLang="ko-KR" dirty="0" err="1"/>
              <a:t>myMath.plus</a:t>
            </a:r>
            <a:r>
              <a:rPr lang="en-US" altLang="ko-KR" dirty="0"/>
              <a:t>(3,4);</a:t>
            </a:r>
          </a:p>
          <a:p>
            <a:r>
              <a:rPr lang="en-US" altLang="ko-KR" dirty="0" err="1"/>
              <a:t>myMath.plus</a:t>
            </a:r>
            <a:r>
              <a:rPr lang="en-US" altLang="ko-KR" dirty="0"/>
              <a:t>(2.3, 3.2);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2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2089</Words>
  <Application>Microsoft Office PowerPoint</Application>
  <PresentationFormat>사용자 지정</PresentationFormat>
  <Paragraphs>645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66</cp:revision>
  <dcterms:created xsi:type="dcterms:W3CDTF">2020-11-23T02:29:11Z</dcterms:created>
  <dcterms:modified xsi:type="dcterms:W3CDTF">2020-11-25T07:07:35Z</dcterms:modified>
</cp:coreProperties>
</file>