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5" r:id="rId3"/>
    <p:sldId id="264" r:id="rId4"/>
    <p:sldId id="261" r:id="rId5"/>
    <p:sldId id="262" r:id="rId6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3" autoAdjust="0"/>
    <p:restoredTop sz="94660"/>
  </p:normalViewPr>
  <p:slideViewPr>
    <p:cSldViewPr snapToGrid="0">
      <p:cViewPr>
        <p:scale>
          <a:sx n="25" d="100"/>
          <a:sy n="25" d="100"/>
        </p:scale>
        <p:origin x="216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76" y="2945953"/>
            <a:ext cx="26999800" cy="6266897"/>
          </a:xfrm>
        </p:spPr>
        <p:txBody>
          <a:bodyPr anchor="b"/>
          <a:lstStyle>
            <a:lvl1pPr algn="ctr">
              <a:defRPr sz="1574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76" y="9454516"/>
            <a:ext cx="26999800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41" indent="0" algn="ctr">
              <a:buNone/>
              <a:defRPr sz="5253"/>
            </a:lvl2pPr>
            <a:lvl3pPr marL="2400285" indent="0" algn="ctr">
              <a:buNone/>
              <a:defRPr sz="4724"/>
            </a:lvl3pPr>
            <a:lvl4pPr marL="3600426" indent="0" algn="ctr">
              <a:buNone/>
              <a:defRPr sz="4201"/>
            </a:lvl4pPr>
            <a:lvl5pPr marL="4800566" indent="0" algn="ctr">
              <a:buNone/>
              <a:defRPr sz="4201"/>
            </a:lvl5pPr>
            <a:lvl6pPr marL="6000711" indent="0" algn="ctr">
              <a:buNone/>
              <a:defRPr sz="4201"/>
            </a:lvl6pPr>
            <a:lvl7pPr marL="7200853" indent="0" algn="ctr">
              <a:buNone/>
              <a:defRPr sz="4201"/>
            </a:lvl7pPr>
            <a:lvl8pPr marL="8400992" indent="0" algn="ctr">
              <a:buNone/>
              <a:defRPr sz="4201"/>
            </a:lvl8pPr>
            <a:lvl9pPr marL="9601133" indent="0" algn="ctr">
              <a:buNone/>
              <a:defRPr sz="420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27" y="958369"/>
            <a:ext cx="7762441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004" y="958369"/>
            <a:ext cx="22837333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29" y="4487668"/>
            <a:ext cx="31049776" cy="7487774"/>
          </a:xfrm>
        </p:spPr>
        <p:txBody>
          <a:bodyPr anchor="b"/>
          <a:lstStyle>
            <a:lvl1pPr>
              <a:defRPr sz="1574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29" y="12046280"/>
            <a:ext cx="31049776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141" indent="0">
              <a:buNone/>
              <a:defRPr sz="5253">
                <a:solidFill>
                  <a:schemeClr val="tx1">
                    <a:tint val="75000"/>
                  </a:schemeClr>
                </a:solidFill>
              </a:defRPr>
            </a:lvl2pPr>
            <a:lvl3pPr marL="2400285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3pPr>
            <a:lvl4pPr marL="3600426" indent="0">
              <a:buNone/>
              <a:defRPr sz="4201">
                <a:solidFill>
                  <a:schemeClr val="tx1">
                    <a:tint val="75000"/>
                  </a:schemeClr>
                </a:solidFill>
              </a:defRPr>
            </a:lvl4pPr>
            <a:lvl5pPr marL="4800566" indent="0">
              <a:buNone/>
              <a:defRPr sz="4201">
                <a:solidFill>
                  <a:schemeClr val="tx1">
                    <a:tint val="75000"/>
                  </a:schemeClr>
                </a:solidFill>
              </a:defRPr>
            </a:lvl5pPr>
            <a:lvl6pPr marL="6000711" indent="0">
              <a:buNone/>
              <a:defRPr sz="4201">
                <a:solidFill>
                  <a:schemeClr val="tx1">
                    <a:tint val="75000"/>
                  </a:schemeClr>
                </a:solidFill>
              </a:defRPr>
            </a:lvl6pPr>
            <a:lvl7pPr marL="7200853" indent="0">
              <a:buNone/>
              <a:defRPr sz="4201">
                <a:solidFill>
                  <a:schemeClr val="tx1">
                    <a:tint val="75000"/>
                  </a:schemeClr>
                </a:solidFill>
              </a:defRPr>
            </a:lvl7pPr>
            <a:lvl8pPr marL="8400992" indent="0">
              <a:buNone/>
              <a:defRPr sz="4201">
                <a:solidFill>
                  <a:schemeClr val="tx1">
                    <a:tint val="75000"/>
                  </a:schemeClr>
                </a:solidFill>
              </a:defRPr>
            </a:lvl8pPr>
            <a:lvl9pPr marL="9601133" indent="0">
              <a:buNone/>
              <a:defRPr sz="42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8" y="4791854"/>
            <a:ext cx="15299887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71" y="4791854"/>
            <a:ext cx="15299887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4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69" y="958370"/>
            <a:ext cx="31049776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91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41" indent="0">
              <a:buNone/>
              <a:defRPr sz="5253" b="1"/>
            </a:lvl2pPr>
            <a:lvl3pPr marL="2400285" indent="0">
              <a:buNone/>
              <a:defRPr sz="4724" b="1"/>
            </a:lvl3pPr>
            <a:lvl4pPr marL="3600426" indent="0">
              <a:buNone/>
              <a:defRPr sz="4201" b="1"/>
            </a:lvl4pPr>
            <a:lvl5pPr marL="4800566" indent="0">
              <a:buNone/>
              <a:defRPr sz="4201" b="1"/>
            </a:lvl5pPr>
            <a:lvl6pPr marL="6000711" indent="0">
              <a:buNone/>
              <a:defRPr sz="4201" b="1"/>
            </a:lvl6pPr>
            <a:lvl7pPr marL="7200853" indent="0">
              <a:buNone/>
              <a:defRPr sz="4201" b="1"/>
            </a:lvl7pPr>
            <a:lvl8pPr marL="8400992" indent="0">
              <a:buNone/>
              <a:defRPr sz="4201" b="1"/>
            </a:lvl8pPr>
            <a:lvl9pPr marL="9601133" indent="0">
              <a:buNone/>
              <a:defRPr sz="420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91" y="6575253"/>
            <a:ext cx="15229575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8" y="4412664"/>
            <a:ext cx="15304581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41" indent="0">
              <a:buNone/>
              <a:defRPr sz="5253" b="1"/>
            </a:lvl2pPr>
            <a:lvl3pPr marL="2400285" indent="0">
              <a:buNone/>
              <a:defRPr sz="4724" b="1"/>
            </a:lvl3pPr>
            <a:lvl4pPr marL="3600426" indent="0">
              <a:buNone/>
              <a:defRPr sz="4201" b="1"/>
            </a:lvl4pPr>
            <a:lvl5pPr marL="4800566" indent="0">
              <a:buNone/>
              <a:defRPr sz="4201" b="1"/>
            </a:lvl5pPr>
            <a:lvl6pPr marL="6000711" indent="0">
              <a:buNone/>
              <a:defRPr sz="4201" b="1"/>
            </a:lvl6pPr>
            <a:lvl7pPr marL="7200853" indent="0">
              <a:buNone/>
              <a:defRPr sz="4201" b="1"/>
            </a:lvl7pPr>
            <a:lvl8pPr marL="8400992" indent="0">
              <a:buNone/>
              <a:defRPr sz="4201" b="1"/>
            </a:lvl8pPr>
            <a:lvl9pPr marL="9601133" indent="0">
              <a:buNone/>
              <a:defRPr sz="420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8" y="6575253"/>
            <a:ext cx="15304581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3" y="1200055"/>
            <a:ext cx="11610855" cy="4200155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97" y="2591763"/>
            <a:ext cx="18224864" cy="12792138"/>
          </a:xfrm>
        </p:spPr>
        <p:txBody>
          <a:bodyPr/>
          <a:lstStyle>
            <a:lvl1pPr>
              <a:defRPr sz="8400"/>
            </a:lvl1pPr>
            <a:lvl2pPr>
              <a:defRPr sz="7348"/>
            </a:lvl2pPr>
            <a:lvl3pPr>
              <a:defRPr sz="6300"/>
            </a:lvl3pPr>
            <a:lvl4pPr>
              <a:defRPr sz="5253"/>
            </a:lvl4pPr>
            <a:lvl5pPr>
              <a:defRPr sz="5253"/>
            </a:lvl5pPr>
            <a:lvl6pPr>
              <a:defRPr sz="5253"/>
            </a:lvl6pPr>
            <a:lvl7pPr>
              <a:defRPr sz="5253"/>
            </a:lvl7pPr>
            <a:lvl8pPr>
              <a:defRPr sz="5253"/>
            </a:lvl8pPr>
            <a:lvl9pPr>
              <a:defRPr sz="52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3" y="5400199"/>
            <a:ext cx="11610855" cy="10004536"/>
          </a:xfrm>
        </p:spPr>
        <p:txBody>
          <a:bodyPr/>
          <a:lstStyle>
            <a:lvl1pPr marL="0" indent="0">
              <a:buNone/>
              <a:defRPr sz="4201"/>
            </a:lvl1pPr>
            <a:lvl2pPr marL="1200141" indent="0">
              <a:buNone/>
              <a:defRPr sz="3676"/>
            </a:lvl2pPr>
            <a:lvl3pPr marL="2400285" indent="0">
              <a:buNone/>
              <a:defRPr sz="3153"/>
            </a:lvl3pPr>
            <a:lvl4pPr marL="3600426" indent="0">
              <a:buNone/>
              <a:defRPr sz="2624"/>
            </a:lvl4pPr>
            <a:lvl5pPr marL="4800566" indent="0">
              <a:buNone/>
              <a:defRPr sz="2624"/>
            </a:lvl5pPr>
            <a:lvl6pPr marL="6000711" indent="0">
              <a:buNone/>
              <a:defRPr sz="2624"/>
            </a:lvl6pPr>
            <a:lvl7pPr marL="7200853" indent="0">
              <a:buNone/>
              <a:defRPr sz="2624"/>
            </a:lvl7pPr>
            <a:lvl8pPr marL="8400992" indent="0">
              <a:buNone/>
              <a:defRPr sz="2624"/>
            </a:lvl8pPr>
            <a:lvl9pPr marL="9601133" indent="0">
              <a:buNone/>
              <a:defRPr sz="26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3" y="1200055"/>
            <a:ext cx="11610855" cy="4200155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97" y="2591763"/>
            <a:ext cx="18224864" cy="12792138"/>
          </a:xfrm>
        </p:spPr>
        <p:txBody>
          <a:bodyPr anchor="t"/>
          <a:lstStyle>
            <a:lvl1pPr marL="0" indent="0">
              <a:buNone/>
              <a:defRPr sz="8400"/>
            </a:lvl1pPr>
            <a:lvl2pPr marL="1200141" indent="0">
              <a:buNone/>
              <a:defRPr sz="7348"/>
            </a:lvl2pPr>
            <a:lvl3pPr marL="2400285" indent="0">
              <a:buNone/>
              <a:defRPr sz="6300"/>
            </a:lvl3pPr>
            <a:lvl4pPr marL="3600426" indent="0">
              <a:buNone/>
              <a:defRPr sz="5253"/>
            </a:lvl4pPr>
            <a:lvl5pPr marL="4800566" indent="0">
              <a:buNone/>
              <a:defRPr sz="5253"/>
            </a:lvl5pPr>
            <a:lvl6pPr marL="6000711" indent="0">
              <a:buNone/>
              <a:defRPr sz="5253"/>
            </a:lvl6pPr>
            <a:lvl7pPr marL="7200853" indent="0">
              <a:buNone/>
              <a:defRPr sz="5253"/>
            </a:lvl7pPr>
            <a:lvl8pPr marL="8400992" indent="0">
              <a:buNone/>
              <a:defRPr sz="5253"/>
            </a:lvl8pPr>
            <a:lvl9pPr marL="9601133" indent="0">
              <a:buNone/>
              <a:defRPr sz="52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3" y="5400199"/>
            <a:ext cx="11610855" cy="10004536"/>
          </a:xfrm>
        </p:spPr>
        <p:txBody>
          <a:bodyPr/>
          <a:lstStyle>
            <a:lvl1pPr marL="0" indent="0">
              <a:buNone/>
              <a:defRPr sz="4201"/>
            </a:lvl1pPr>
            <a:lvl2pPr marL="1200141" indent="0">
              <a:buNone/>
              <a:defRPr sz="3676"/>
            </a:lvl2pPr>
            <a:lvl3pPr marL="2400285" indent="0">
              <a:buNone/>
              <a:defRPr sz="3153"/>
            </a:lvl3pPr>
            <a:lvl4pPr marL="3600426" indent="0">
              <a:buNone/>
              <a:defRPr sz="2624"/>
            </a:lvl4pPr>
            <a:lvl5pPr marL="4800566" indent="0">
              <a:buNone/>
              <a:defRPr sz="2624"/>
            </a:lvl5pPr>
            <a:lvl6pPr marL="6000711" indent="0">
              <a:buNone/>
              <a:defRPr sz="2624"/>
            </a:lvl6pPr>
            <a:lvl7pPr marL="7200853" indent="0">
              <a:buNone/>
              <a:defRPr sz="2624"/>
            </a:lvl7pPr>
            <a:lvl8pPr marL="8400992" indent="0">
              <a:buNone/>
              <a:defRPr sz="2624"/>
            </a:lvl8pPr>
            <a:lvl9pPr marL="9601133" indent="0">
              <a:buNone/>
              <a:defRPr sz="26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1" y="958370"/>
            <a:ext cx="31049776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1" y="4791854"/>
            <a:ext cx="31049776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95" y="16683959"/>
            <a:ext cx="809993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6" y="16683959"/>
            <a:ext cx="1214990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25" y="16683959"/>
            <a:ext cx="809993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285" rtl="0" eaLnBrk="1" latinLnBrk="1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0" indent="-600070" algn="l" defTabSz="2400285" rtl="0" eaLnBrk="1" latinLnBrk="1" hangingPunct="1">
        <a:lnSpc>
          <a:spcPct val="90000"/>
        </a:lnSpc>
        <a:spcBef>
          <a:spcPts val="2624"/>
        </a:spcBef>
        <a:buFont typeface="Arial" panose="020B0604020202020204" pitchFamily="34" charset="0"/>
        <a:buChar char="•"/>
        <a:defRPr sz="7348" kern="1200">
          <a:solidFill>
            <a:schemeClr val="tx1"/>
          </a:solidFill>
          <a:latin typeface="+mn-lt"/>
          <a:ea typeface="+mn-ea"/>
          <a:cs typeface="+mn-cs"/>
        </a:defRPr>
      </a:lvl1pPr>
      <a:lvl2pPr marL="1800211" indent="-600070" algn="l" defTabSz="2400285" rtl="0" eaLnBrk="1" latinLnBrk="1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57" indent="-600070" algn="l" defTabSz="2400285" rtl="0" eaLnBrk="1" latinLnBrk="1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5253" kern="1200">
          <a:solidFill>
            <a:schemeClr val="tx1"/>
          </a:solidFill>
          <a:latin typeface="+mn-lt"/>
          <a:ea typeface="+mn-ea"/>
          <a:cs typeface="+mn-cs"/>
        </a:defRPr>
      </a:lvl3pPr>
      <a:lvl4pPr marL="4200496" indent="-600070" algn="l" defTabSz="2400285" rtl="0" eaLnBrk="1" latinLnBrk="1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4pPr>
      <a:lvl5pPr marL="5400637" indent="-600070" algn="l" defTabSz="2400285" rtl="0" eaLnBrk="1" latinLnBrk="1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5pPr>
      <a:lvl6pPr marL="6600782" indent="-600070" algn="l" defTabSz="2400285" rtl="0" eaLnBrk="1" latinLnBrk="1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6pPr>
      <a:lvl7pPr marL="7800922" indent="-600070" algn="l" defTabSz="2400285" rtl="0" eaLnBrk="1" latinLnBrk="1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7pPr>
      <a:lvl8pPr marL="9001063" indent="-600070" algn="l" defTabSz="2400285" rtl="0" eaLnBrk="1" latinLnBrk="1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07" indent="-600070" algn="l" defTabSz="2400285" rtl="0" eaLnBrk="1" latinLnBrk="1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285" rtl="0" eaLnBrk="1" latinLnBrk="1" hangingPunct="1">
        <a:defRPr sz="4724" kern="1200">
          <a:solidFill>
            <a:schemeClr val="tx1"/>
          </a:solidFill>
          <a:latin typeface="+mn-lt"/>
          <a:ea typeface="+mn-ea"/>
          <a:cs typeface="+mn-cs"/>
        </a:defRPr>
      </a:lvl1pPr>
      <a:lvl2pPr marL="1200141" algn="l" defTabSz="2400285" rtl="0" eaLnBrk="1" latinLnBrk="1" hangingPunct="1">
        <a:defRPr sz="4724" kern="1200">
          <a:solidFill>
            <a:schemeClr val="tx1"/>
          </a:solidFill>
          <a:latin typeface="+mn-lt"/>
          <a:ea typeface="+mn-ea"/>
          <a:cs typeface="+mn-cs"/>
        </a:defRPr>
      </a:lvl2pPr>
      <a:lvl3pPr marL="2400285" algn="l" defTabSz="2400285" rtl="0" eaLnBrk="1" latinLnBrk="1" hangingPunct="1"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600426" algn="l" defTabSz="2400285" rtl="0" eaLnBrk="1" latinLnBrk="1" hangingPunct="1">
        <a:defRPr sz="4724" kern="1200">
          <a:solidFill>
            <a:schemeClr val="tx1"/>
          </a:solidFill>
          <a:latin typeface="+mn-lt"/>
          <a:ea typeface="+mn-ea"/>
          <a:cs typeface="+mn-cs"/>
        </a:defRPr>
      </a:lvl4pPr>
      <a:lvl5pPr marL="4800566" algn="l" defTabSz="2400285" rtl="0" eaLnBrk="1" latinLnBrk="1" hangingPunct="1">
        <a:defRPr sz="4724" kern="1200">
          <a:solidFill>
            <a:schemeClr val="tx1"/>
          </a:solidFill>
          <a:latin typeface="+mn-lt"/>
          <a:ea typeface="+mn-ea"/>
          <a:cs typeface="+mn-cs"/>
        </a:defRPr>
      </a:lvl5pPr>
      <a:lvl6pPr marL="6000711" algn="l" defTabSz="2400285" rtl="0" eaLnBrk="1" latinLnBrk="1" hangingPunct="1">
        <a:defRPr sz="4724" kern="1200">
          <a:solidFill>
            <a:schemeClr val="tx1"/>
          </a:solidFill>
          <a:latin typeface="+mn-lt"/>
          <a:ea typeface="+mn-ea"/>
          <a:cs typeface="+mn-cs"/>
        </a:defRPr>
      </a:lvl6pPr>
      <a:lvl7pPr marL="7200853" algn="l" defTabSz="2400285" rtl="0" eaLnBrk="1" latinLnBrk="1" hangingPunct="1">
        <a:defRPr sz="4724" kern="1200">
          <a:solidFill>
            <a:schemeClr val="tx1"/>
          </a:solidFill>
          <a:latin typeface="+mn-lt"/>
          <a:ea typeface="+mn-ea"/>
          <a:cs typeface="+mn-cs"/>
        </a:defRPr>
      </a:lvl7pPr>
      <a:lvl8pPr marL="8400992" algn="l" defTabSz="2400285" rtl="0" eaLnBrk="1" latinLnBrk="1" hangingPunct="1">
        <a:defRPr sz="4724" kern="1200">
          <a:solidFill>
            <a:schemeClr val="tx1"/>
          </a:solidFill>
          <a:latin typeface="+mn-lt"/>
          <a:ea typeface="+mn-ea"/>
          <a:cs typeface="+mn-cs"/>
        </a:defRPr>
      </a:lvl8pPr>
      <a:lvl9pPr marL="9601133" algn="l" defTabSz="2400285" rtl="0" eaLnBrk="1" latinLnBrk="1" hangingPunct="1">
        <a:defRPr sz="47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8341F10-A0FF-4E3D-A4DD-6F0C796CBE1F}"/>
              </a:ext>
            </a:extLst>
          </p:cNvPr>
          <p:cNvSpPr txBox="1"/>
          <p:nvPr/>
        </p:nvSpPr>
        <p:spPr>
          <a:xfrm>
            <a:off x="355053" y="757896"/>
            <a:ext cx="67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+mn-ea"/>
              </a:rPr>
              <a:t>스태틱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8FDEF-B4E0-4CDD-886D-231B54703746}"/>
              </a:ext>
            </a:extLst>
          </p:cNvPr>
          <p:cNvSpPr txBox="1"/>
          <p:nvPr/>
        </p:nvSpPr>
        <p:spPr>
          <a:xfrm>
            <a:off x="355053" y="2395964"/>
            <a:ext cx="67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스택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FDA56-6CBE-48C9-B7D7-8B74D615B1C2}"/>
              </a:ext>
            </a:extLst>
          </p:cNvPr>
          <p:cNvSpPr txBox="1"/>
          <p:nvPr/>
        </p:nvSpPr>
        <p:spPr>
          <a:xfrm>
            <a:off x="411060" y="4647578"/>
            <a:ext cx="67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+mn-ea"/>
              </a:rPr>
              <a:t>힙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0962B0C-D62A-4ADD-AB05-A13F37541558}"/>
              </a:ext>
            </a:extLst>
          </p:cNvPr>
          <p:cNvCxnSpPr>
            <a:cxnSpLocks/>
          </p:cNvCxnSpPr>
          <p:nvPr/>
        </p:nvCxnSpPr>
        <p:spPr>
          <a:xfrm>
            <a:off x="426274" y="1141574"/>
            <a:ext cx="22994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24B6234-ED4B-467D-83FA-952BF4AC0556}"/>
              </a:ext>
            </a:extLst>
          </p:cNvPr>
          <p:cNvCxnSpPr>
            <a:cxnSpLocks/>
          </p:cNvCxnSpPr>
          <p:nvPr/>
        </p:nvCxnSpPr>
        <p:spPr>
          <a:xfrm>
            <a:off x="394587" y="3780292"/>
            <a:ext cx="22671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7C6121-8636-4C06-8ACF-10A599F4ACD2}"/>
              </a:ext>
            </a:extLst>
          </p:cNvPr>
          <p:cNvSpPr txBox="1"/>
          <p:nvPr/>
        </p:nvSpPr>
        <p:spPr>
          <a:xfrm>
            <a:off x="355053" y="98880"/>
            <a:ext cx="5811455" cy="41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*Shape 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부모 클래스 사용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2000" b="1" dirty="0" err="1">
                <a:solidFill>
                  <a:srgbClr val="0070C0"/>
                </a:solidFill>
                <a:latin typeface="+mn-ea"/>
              </a:rPr>
              <a:t>Ractangle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,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Circle)</a:t>
            </a:r>
            <a:endParaRPr lang="ko-KR" altLang="en-US" sz="2000" b="1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E10C58E-5364-4BC9-830F-4E6319B1F704}"/>
              </a:ext>
            </a:extLst>
          </p:cNvPr>
          <p:cNvGrpSpPr/>
          <p:nvPr/>
        </p:nvGrpSpPr>
        <p:grpSpPr>
          <a:xfrm>
            <a:off x="42007183" y="3413937"/>
            <a:ext cx="1969189" cy="2520138"/>
            <a:chOff x="11533300" y="1141574"/>
            <a:chExt cx="1969189" cy="2520138"/>
          </a:xfrm>
        </p:grpSpPr>
        <p:sp>
          <p:nvSpPr>
            <p:cNvPr id="99" name="모서리가 둥근 직사각형 22">
              <a:extLst>
                <a:ext uri="{FF2B5EF4-FFF2-40B4-BE49-F238E27FC236}">
                  <a16:creationId xmlns:a16="http://schemas.microsoft.com/office/drawing/2014/main" id="{3647CAE3-F0B4-4445-92E2-718140A60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en-US" altLang="ko-KR" sz="1400" strike="sngStrike" dirty="0" err="1">
                  <a:latin typeface="+mn-ea"/>
                  <a:ea typeface="+mn-ea"/>
                </a:rPr>
                <a:t>fillColor</a:t>
              </a:r>
              <a:endParaRPr lang="en-US" altLang="ko-KR" sz="140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strike="sngStrike" dirty="0">
                  <a:latin typeface="+mn-ea"/>
                  <a:ea typeface="+mn-ea"/>
                </a:rPr>
                <a:t>  </a:t>
              </a:r>
              <a:r>
                <a:rPr lang="en-US" altLang="ko-KR" sz="1400" strike="sngStrike" dirty="0" err="1">
                  <a:latin typeface="+mn-ea"/>
                  <a:ea typeface="+mn-ea"/>
                </a:rPr>
                <a:t>lineColor</a:t>
              </a:r>
              <a:endParaRPr lang="en-US" altLang="ko-KR" sz="140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생성자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메소드 </a:t>
              </a:r>
              <a:r>
                <a:rPr lang="en-US" altLang="ko-KR" sz="1400" dirty="0">
                  <a:latin typeface="+mn-ea"/>
                  <a:ea typeface="+mn-ea"/>
                </a:rPr>
                <a:t>g/s 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40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40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solidFill>
                    <a:srgbClr val="00B050"/>
                  </a:solidFill>
                  <a:latin typeface="+mn-ea"/>
                  <a:ea typeface="+mn-ea"/>
                </a:rPr>
                <a:t>  draw()  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solidFill>
                    <a:srgbClr val="00B050"/>
                  </a:solidFill>
                  <a:latin typeface="+mn-ea"/>
                  <a:ea typeface="+mn-ea"/>
                </a:rPr>
                <a:t>  area()</a:t>
              </a:r>
              <a:endParaRPr lang="ko-KR" altLang="en-US" sz="140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5D4B908-F6F4-433C-84AD-8FE38D08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Ractangle</a:t>
              </a:r>
              <a:r>
                <a:rPr lang="en-US" altLang="ko-KR" sz="1600" b="1" dirty="0">
                  <a:latin typeface="+mn-ea"/>
                  <a:ea typeface="+mn-ea"/>
                </a:rPr>
                <a:t>  </a:t>
              </a:r>
              <a:r>
                <a:rPr lang="ko-KR" altLang="en-US" sz="160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6A6CECD-DA25-4551-97DE-15C001E2386A}"/>
              </a:ext>
            </a:extLst>
          </p:cNvPr>
          <p:cNvGrpSpPr/>
          <p:nvPr/>
        </p:nvGrpSpPr>
        <p:grpSpPr>
          <a:xfrm>
            <a:off x="44862064" y="3347261"/>
            <a:ext cx="1969189" cy="2384365"/>
            <a:chOff x="11533300" y="1141574"/>
            <a:chExt cx="1969189" cy="2384365"/>
          </a:xfrm>
        </p:grpSpPr>
        <p:sp>
          <p:nvSpPr>
            <p:cNvPr id="102" name="모서리가 둥근 직사각형 22">
              <a:extLst>
                <a:ext uri="{FF2B5EF4-FFF2-40B4-BE49-F238E27FC236}">
                  <a16:creationId xmlns:a16="http://schemas.microsoft.com/office/drawing/2014/main" id="{3BAA3E99-4695-47F7-88B1-5B2E9EE5A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019241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en-US" altLang="ko-KR" sz="1400" strike="sngStrike" dirty="0" err="1">
                  <a:latin typeface="+mn-ea"/>
                  <a:ea typeface="+mn-ea"/>
                </a:rPr>
                <a:t>fillColor</a:t>
              </a:r>
              <a:endParaRPr lang="en-US" altLang="ko-KR" sz="140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strike="sngStrike" dirty="0">
                  <a:latin typeface="+mn-ea"/>
                  <a:ea typeface="+mn-ea"/>
                </a:rPr>
                <a:t>  </a:t>
              </a:r>
              <a:r>
                <a:rPr lang="en-US" altLang="ko-KR" sz="1400" strike="sngStrike" dirty="0" err="1">
                  <a:latin typeface="+mn-ea"/>
                  <a:ea typeface="+mn-ea"/>
                </a:rPr>
                <a:t>lineColor</a:t>
              </a:r>
              <a:endParaRPr lang="en-US" altLang="ko-KR" sz="140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radius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생성자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메소드 </a:t>
              </a:r>
              <a:r>
                <a:rPr lang="en-US" altLang="ko-KR" sz="1400" dirty="0">
                  <a:latin typeface="+mn-ea"/>
                  <a:ea typeface="+mn-ea"/>
                </a:rPr>
                <a:t>g/s 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40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40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solidFill>
                    <a:srgbClr val="00B050"/>
                  </a:solidFill>
                  <a:latin typeface="+mn-ea"/>
                  <a:ea typeface="+mn-ea"/>
                </a:rPr>
                <a:t>  draw()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solidFill>
                    <a:srgbClr val="00B050"/>
                  </a:solidFill>
                  <a:latin typeface="+mn-ea"/>
                  <a:ea typeface="+mn-ea"/>
                </a:rPr>
                <a:t>  area()  </a:t>
              </a:r>
              <a:endParaRPr lang="ko-KR" altLang="en-US" sz="140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052B394-49ED-472E-B809-BE30093E9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Circle  </a:t>
              </a:r>
              <a:r>
                <a:rPr lang="ko-KR" altLang="en-US" sz="160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CF30740-6E32-46BC-93A1-029554FCBB4F}"/>
              </a:ext>
            </a:extLst>
          </p:cNvPr>
          <p:cNvGrpSpPr/>
          <p:nvPr/>
        </p:nvGrpSpPr>
        <p:grpSpPr>
          <a:xfrm>
            <a:off x="47452863" y="3347261"/>
            <a:ext cx="1969189" cy="2520138"/>
            <a:chOff x="11533300" y="1141574"/>
            <a:chExt cx="1969189" cy="2520138"/>
          </a:xfrm>
        </p:grpSpPr>
        <p:sp>
          <p:nvSpPr>
            <p:cNvPr id="105" name="모서리가 둥근 직사각형 22">
              <a:extLst>
                <a:ext uri="{FF2B5EF4-FFF2-40B4-BE49-F238E27FC236}">
                  <a16:creationId xmlns:a16="http://schemas.microsoft.com/office/drawing/2014/main" id="{93E0ADF2-318D-4C9B-B1BD-1084516D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en-US" altLang="ko-KR" sz="1400" strike="sngStrike" dirty="0" err="1">
                  <a:latin typeface="+mn-ea"/>
                  <a:ea typeface="+mn-ea"/>
                </a:rPr>
                <a:t>fillColor</a:t>
              </a:r>
              <a:endParaRPr lang="en-US" altLang="ko-KR" sz="140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strike="sngStrike" dirty="0">
                  <a:latin typeface="+mn-ea"/>
                  <a:ea typeface="+mn-ea"/>
                </a:rPr>
                <a:t>  </a:t>
              </a:r>
              <a:r>
                <a:rPr lang="en-US" altLang="ko-KR" sz="1400" strike="sngStrike" dirty="0" err="1">
                  <a:latin typeface="+mn-ea"/>
                  <a:ea typeface="+mn-ea"/>
                </a:rPr>
                <a:t>lineColor</a:t>
              </a:r>
              <a:endParaRPr lang="en-US" altLang="ko-KR" sz="140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생성자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메소드 </a:t>
              </a:r>
              <a:r>
                <a:rPr lang="en-US" altLang="ko-KR" sz="1400" dirty="0">
                  <a:latin typeface="+mn-ea"/>
                  <a:ea typeface="+mn-ea"/>
                </a:rPr>
                <a:t>g/s 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40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40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solidFill>
                    <a:srgbClr val="00B050"/>
                  </a:solidFill>
                  <a:latin typeface="+mn-ea"/>
                  <a:ea typeface="+mn-ea"/>
                </a:rPr>
                <a:t>  draw()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solidFill>
                    <a:srgbClr val="00B050"/>
                  </a:solidFill>
                  <a:latin typeface="+mn-ea"/>
                  <a:ea typeface="+mn-ea"/>
                </a:rPr>
                <a:t>  area()  </a:t>
              </a:r>
              <a:endParaRPr lang="ko-KR" altLang="en-US" sz="140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DC2D993-293C-4569-85D3-BD417B157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Triangle  </a:t>
              </a:r>
              <a:r>
                <a:rPr lang="ko-KR" altLang="en-US" sz="160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D7710E7-5CEF-41DE-ABE0-D08485216157}"/>
              </a:ext>
            </a:extLst>
          </p:cNvPr>
          <p:cNvGrpSpPr/>
          <p:nvPr/>
        </p:nvGrpSpPr>
        <p:grpSpPr>
          <a:xfrm>
            <a:off x="44862063" y="562786"/>
            <a:ext cx="1969189" cy="2297077"/>
            <a:chOff x="11533300" y="1141574"/>
            <a:chExt cx="1969189" cy="2297077"/>
          </a:xfrm>
        </p:grpSpPr>
        <p:sp>
          <p:nvSpPr>
            <p:cNvPr id="108" name="모서리가 둥근 직사각형 22">
              <a:extLst>
                <a:ext uri="{FF2B5EF4-FFF2-40B4-BE49-F238E27FC236}">
                  <a16:creationId xmlns:a16="http://schemas.microsoft.com/office/drawing/2014/main" id="{4FBEA946-55EA-4507-BABF-6C9B59774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en-US" altLang="ko-KR" sz="1400" dirty="0" err="1">
                  <a:latin typeface="+mn-ea"/>
                  <a:ea typeface="+mn-ea"/>
                </a:rPr>
                <a:t>fillColor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en-US" altLang="ko-KR" sz="1400" dirty="0" err="1">
                  <a:latin typeface="+mn-ea"/>
                  <a:ea typeface="+mn-ea"/>
                </a:rPr>
                <a:t>lineColor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생성자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메소드 </a:t>
              </a:r>
              <a:r>
                <a:rPr lang="en-US" altLang="ko-KR" sz="1400" dirty="0">
                  <a:latin typeface="+mn-ea"/>
                  <a:ea typeface="+mn-ea"/>
                </a:rPr>
                <a:t>g/s 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40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40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00" b="1" dirty="0">
                  <a:solidFill>
                    <a:srgbClr val="C00000"/>
                  </a:solidFill>
                  <a:latin typeface="+mn-ea"/>
                </a:rPr>
                <a:t>abstract </a:t>
              </a:r>
              <a:r>
                <a:rPr lang="en-US" altLang="ko-KR" sz="1600" b="1" dirty="0">
                  <a:solidFill>
                    <a:schemeClr val="accent6"/>
                  </a:solidFill>
                  <a:latin typeface="+mn-ea"/>
                </a:rPr>
                <a:t>draw()</a:t>
              </a:r>
            </a:p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rgbClr val="C00000"/>
                  </a:solidFill>
                  <a:latin typeface="+mn-ea"/>
                </a:rPr>
                <a:t>  abstract </a:t>
              </a:r>
              <a:r>
                <a:rPr lang="en-US" altLang="ko-KR" sz="1600" b="1" dirty="0">
                  <a:solidFill>
                    <a:schemeClr val="accent6"/>
                  </a:solidFill>
                  <a:latin typeface="+mn-ea"/>
                </a:rPr>
                <a:t>area()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56466C1-CC1C-4561-B4F6-A50DB8B44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 Shape </a:t>
              </a:r>
              <a:r>
                <a:rPr lang="ko-KR" altLang="en-US" sz="1600" b="1" dirty="0">
                  <a:latin typeface="+mn-ea"/>
                  <a:ea typeface="+mn-ea"/>
                  <a:sym typeface="Wingdings" panose="05000000000000000000" pitchFamily="2" charset="2"/>
                </a:rPr>
                <a:t>일반화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</p:grpSp>
      <p:cxnSp>
        <p:nvCxnSpPr>
          <p:cNvPr id="110" name="직선 화살표 연결선 11">
            <a:extLst>
              <a:ext uri="{FF2B5EF4-FFF2-40B4-BE49-F238E27FC236}">
                <a16:creationId xmlns:a16="http://schemas.microsoft.com/office/drawing/2014/main" id="{E58FB06C-EA92-4FB4-A953-FC7DC6C67F5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311142" y="3756486"/>
            <a:ext cx="1108697" cy="75399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직선 화살표 연결선 11">
            <a:extLst>
              <a:ext uri="{FF2B5EF4-FFF2-40B4-BE49-F238E27FC236}">
                <a16:creationId xmlns:a16="http://schemas.microsoft.com/office/drawing/2014/main" id="{A050A23A-8E12-4242-AB87-F914B0357854}"/>
              </a:ext>
            </a:extLst>
          </p:cNvPr>
          <p:cNvCxnSpPr>
            <a:cxnSpLocks noChangeShapeType="1"/>
            <a:stCxn id="103" idx="0"/>
            <a:endCxn id="108" idx="2"/>
          </p:cNvCxnSpPr>
          <p:nvPr/>
        </p:nvCxnSpPr>
        <p:spPr bwMode="auto">
          <a:xfrm flipV="1">
            <a:off x="45846658" y="2859863"/>
            <a:ext cx="7937" cy="48739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직선 화살표 연결선 11">
            <a:extLst>
              <a:ext uri="{FF2B5EF4-FFF2-40B4-BE49-F238E27FC236}">
                <a16:creationId xmlns:a16="http://schemas.microsoft.com/office/drawing/2014/main" id="{3DD3B3BA-743A-4AE4-84F3-20A00CC7676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6649760" y="2859863"/>
            <a:ext cx="1559098" cy="48739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4" name="표 23">
            <a:extLst>
              <a:ext uri="{FF2B5EF4-FFF2-40B4-BE49-F238E27FC236}">
                <a16:creationId xmlns:a16="http://schemas.microsoft.com/office/drawing/2014/main" id="{73E5AF72-D8E1-432B-A091-2EE6494D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05329"/>
              </p:ext>
            </p:extLst>
          </p:nvPr>
        </p:nvGraphicFramePr>
        <p:xfrm>
          <a:off x="33450852" y="98885"/>
          <a:ext cx="4126476" cy="951558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310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Shape   abstract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8639325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Shpae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 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public 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+mn-ea"/>
                        </a:rPr>
                        <a:t>abstract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void draw();</a:t>
                      </a:r>
                    </a:p>
                    <a:p>
                      <a:pPr marL="0" marR="0" lvl="0" indent="0" algn="l" defTabSz="240028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public 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+mn-ea"/>
                        </a:rPr>
                        <a:t>abstract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double area();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"Circle [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radius=" + radius + "]";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8E0BF94-E766-4D1B-9158-E6746808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360919"/>
              </p:ext>
            </p:extLst>
          </p:nvPr>
        </p:nvGraphicFramePr>
        <p:xfrm>
          <a:off x="29038220" y="4457700"/>
          <a:ext cx="4126476" cy="1255776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1755193770"/>
                    </a:ext>
                  </a:extLst>
                </a:gridCol>
              </a:tblGrid>
              <a:tr h="17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Ractangle</a:t>
                      </a: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extends Shape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80459"/>
                  </a:ext>
                </a:extLst>
              </a:tr>
              <a:tr h="11707796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height;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int width, 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dirty="0">
                          <a:solidFill>
                            <a:srgbClr val="7F005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super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6A3E3E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fillColor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A3E3E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lineColor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 </a:t>
                      </a:r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width)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사각형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+ "  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선   </a:t>
                      </a:r>
                      <a:b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색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:"+ 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"  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width + "  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b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height );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double area()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사각형면적 구하는 공식</a:t>
                      </a:r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width=" + width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+ ", height=“ + height + "]";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939444"/>
                  </a:ext>
                </a:extLst>
              </a:tr>
            </a:tbl>
          </a:graphicData>
        </a:graphic>
      </p:graphicFrame>
      <p:cxnSp>
        <p:nvCxnSpPr>
          <p:cNvPr id="117" name="직선 화살표 연결선 11">
            <a:extLst>
              <a:ext uri="{FF2B5EF4-FFF2-40B4-BE49-F238E27FC236}">
                <a16:creationId xmlns:a16="http://schemas.microsoft.com/office/drawing/2014/main" id="{FB8E3FFE-982C-4A8E-BF88-4B497066EF5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099267" y="2582828"/>
            <a:ext cx="1746920" cy="764434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966ECB6-37E3-4994-9DAA-9826B63D3C50}"/>
              </a:ext>
            </a:extLst>
          </p:cNvPr>
          <p:cNvSpPr/>
          <p:nvPr/>
        </p:nvSpPr>
        <p:spPr>
          <a:xfrm>
            <a:off x="794329" y="8725318"/>
            <a:ext cx="4279072" cy="7708481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int width;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int height;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(int width)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(int height)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메소드 일반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public void draw() {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System.</a:t>
            </a:r>
            <a:r>
              <a:rPr lang="en-US" altLang="ko-KR" sz="1200" i="1" dirty="0" err="1">
                <a:solidFill>
                  <a:srgbClr val="FF0000"/>
                </a:solidFill>
                <a:latin typeface="+mn-ea"/>
              </a:rPr>
              <a:t>out.println</a:t>
            </a:r>
            <a:r>
              <a:rPr lang="en-US" altLang="ko-KR" sz="1200" i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ko-KR" altLang="en-US" sz="1200" i="1" dirty="0">
                <a:solidFill>
                  <a:srgbClr val="FF0000"/>
                </a:solidFill>
                <a:latin typeface="+mn-ea"/>
              </a:rPr>
              <a:t>사각형</a:t>
            </a:r>
            <a:r>
              <a:rPr lang="en-US" altLang="ko-KR" sz="1200" i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200" i="1" dirty="0" err="1">
                <a:solidFill>
                  <a:srgbClr val="FF0000"/>
                </a:solidFill>
                <a:latin typeface="+mn-ea"/>
              </a:rPr>
              <a:t>면색</a:t>
            </a:r>
            <a:r>
              <a:rPr lang="en-US" altLang="ko-KR" sz="1200" i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i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i="1" dirty="0">
                <a:solidFill>
                  <a:srgbClr val="FF0000"/>
                </a:solidFill>
                <a:latin typeface="+mn-ea"/>
              </a:rPr>
              <a:t>+ </a:t>
            </a:r>
            <a:r>
              <a:rPr lang="en-US" altLang="ko-KR" sz="1200" i="1" dirty="0" err="1">
                <a:solidFill>
                  <a:srgbClr val="FF0000"/>
                </a:solidFill>
                <a:latin typeface="+mn-ea"/>
              </a:rPr>
              <a:t>fillColor</a:t>
            </a:r>
            <a:r>
              <a:rPr lang="en-US" altLang="ko-KR" sz="1200" i="1" dirty="0">
                <a:solidFill>
                  <a:srgbClr val="FF0000"/>
                </a:solidFill>
                <a:latin typeface="+mn-ea"/>
              </a:rPr>
              <a:t> + "  </a:t>
            </a:r>
            <a:r>
              <a:rPr lang="ko-KR" altLang="en-US" sz="1200" i="1" dirty="0">
                <a:solidFill>
                  <a:srgbClr val="FF0000"/>
                </a:solidFill>
                <a:latin typeface="+mn-ea"/>
              </a:rPr>
              <a:t>선   </a:t>
            </a:r>
            <a:br>
              <a:rPr lang="en-US" altLang="ko-KR" sz="1200" i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i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ko-KR" altLang="en-US" sz="1200" i="1" dirty="0">
                <a:solidFill>
                  <a:srgbClr val="FF0000"/>
                </a:solidFill>
                <a:latin typeface="+mn-ea"/>
              </a:rPr>
              <a:t>색</a:t>
            </a:r>
            <a:r>
              <a:rPr lang="en-US" altLang="ko-KR" sz="1200" i="1" dirty="0">
                <a:solidFill>
                  <a:srgbClr val="FF0000"/>
                </a:solidFill>
                <a:latin typeface="+mn-ea"/>
              </a:rPr>
              <a:t>:"+ </a:t>
            </a:r>
            <a:r>
              <a:rPr lang="en-US" altLang="ko-KR" sz="1200" i="1" dirty="0" err="1">
                <a:solidFill>
                  <a:srgbClr val="FF0000"/>
                </a:solidFill>
                <a:latin typeface="+mn-ea"/>
              </a:rPr>
              <a:t>lineColor</a:t>
            </a:r>
            <a:r>
              <a:rPr lang="en-US" altLang="ko-KR" sz="1200" i="1" dirty="0">
                <a:solidFill>
                  <a:srgbClr val="FF0000"/>
                </a:solidFill>
                <a:latin typeface="+mn-ea"/>
              </a:rPr>
              <a:t> +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" 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가로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+ width + " 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세로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+ </a:t>
            </a:r>
            <a:br>
              <a:rPr lang="en-US" altLang="ko-KR" sz="1200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   height );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0" i="0" u="none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public double area() {</a:t>
            </a:r>
          </a:p>
          <a:p>
            <a:r>
              <a:rPr lang="en-US" altLang="ko-KR" sz="1200" b="0" i="0" u="none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    return width*height;</a:t>
            </a:r>
          </a:p>
          <a:p>
            <a:r>
              <a:rPr lang="en-US" altLang="ko-KR" sz="1200" b="0" i="0" u="none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"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[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+ ", </a:t>
            </a:r>
            <a:br>
              <a:rPr lang="en-US" altLang="ko-KR" sz="12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  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+ ", width=" + width </a:t>
            </a:r>
            <a:br>
              <a:rPr lang="en-US" altLang="ko-KR" sz="12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      + ", height=“ + height + "]";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6932837F-4345-4E92-BCD5-E5ABDB1CD52E}"/>
              </a:ext>
            </a:extLst>
          </p:cNvPr>
          <p:cNvSpPr/>
          <p:nvPr/>
        </p:nvSpPr>
        <p:spPr>
          <a:xfrm>
            <a:off x="5073405" y="4183380"/>
            <a:ext cx="4279072" cy="6129005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메소드 일반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//draw()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없음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 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abstract</a:t>
            </a:r>
            <a:r>
              <a:rPr lang="en-US" altLang="ko-KR" sz="1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void draw();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 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abstract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double area();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"Circle [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+ ", radius=" + radius + "]";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CFF888C-D417-4E15-B99C-EF98A63B3AAA}"/>
              </a:ext>
            </a:extLst>
          </p:cNvPr>
          <p:cNvSpPr/>
          <p:nvPr/>
        </p:nvSpPr>
        <p:spPr>
          <a:xfrm>
            <a:off x="2150707" y="2616003"/>
            <a:ext cx="941810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AA24786-8E01-4FB0-B1D1-8D9850282D48}"/>
              </a:ext>
            </a:extLst>
          </p:cNvPr>
          <p:cNvSpPr txBox="1"/>
          <p:nvPr/>
        </p:nvSpPr>
        <p:spPr>
          <a:xfrm>
            <a:off x="1058601" y="2262656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Shape r01</a:t>
            </a:r>
            <a:endParaRPr lang="ko-KR" altLang="en-US" dirty="0"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ADA82FD-99ED-472B-B9F0-FE08046D2652}"/>
              </a:ext>
            </a:extLst>
          </p:cNvPr>
          <p:cNvSpPr txBox="1"/>
          <p:nvPr/>
        </p:nvSpPr>
        <p:spPr>
          <a:xfrm>
            <a:off x="2122401" y="8364859"/>
            <a:ext cx="26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Ractangle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3980B6C-0CE6-43A4-B31F-B641C3D8B9C9}"/>
              </a:ext>
            </a:extLst>
          </p:cNvPr>
          <p:cNvSpPr txBox="1"/>
          <p:nvPr/>
        </p:nvSpPr>
        <p:spPr>
          <a:xfrm>
            <a:off x="747328" y="8404772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78B0A74-8D13-4CF2-A619-FEE9452423D1}"/>
              </a:ext>
            </a:extLst>
          </p:cNvPr>
          <p:cNvSpPr txBox="1"/>
          <p:nvPr/>
        </p:nvSpPr>
        <p:spPr>
          <a:xfrm>
            <a:off x="6728612" y="3814046"/>
            <a:ext cx="26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Shape</a:t>
            </a:r>
            <a:endParaRPr lang="ko-KR" altLang="en-US" b="1" dirty="0">
              <a:latin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F1314C3-9982-4C73-A41C-3A48B9026616}"/>
              </a:ext>
            </a:extLst>
          </p:cNvPr>
          <p:cNvSpPr txBox="1"/>
          <p:nvPr/>
        </p:nvSpPr>
        <p:spPr>
          <a:xfrm>
            <a:off x="5006042" y="3814046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0x881  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7433E3F-DAE1-41B0-9408-663D6BBCB4D3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1083589" y="3061971"/>
            <a:ext cx="1538023" cy="530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1524C80A-02B2-46A0-AB58-DDC7254DF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53153"/>
              </p:ext>
            </p:extLst>
          </p:nvPr>
        </p:nvGraphicFramePr>
        <p:xfrm>
          <a:off x="37863484" y="4319127"/>
          <a:ext cx="4126476" cy="1201841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1755193770"/>
                    </a:ext>
                  </a:extLst>
                </a:gridCol>
              </a:tblGrid>
              <a:tr h="310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Circle extends Shape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80459"/>
                  </a:ext>
                </a:extLst>
              </a:tr>
              <a:tr h="11707796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radius;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Circle(String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raius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1" dirty="0">
                          <a:solidFill>
                            <a:srgbClr val="7F005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super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6A3E3E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fillColor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A3E3E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lineColor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 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b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width)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+ "  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선   </a:t>
                      </a:r>
                      <a:b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색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:"+ </a:t>
                      </a:r>
                      <a:r>
                        <a:rPr lang="en-US" altLang="ko-KR" sz="1400" b="0" i="1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"  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width + "  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b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height );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public double area(){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원 구하는 공식</a:t>
                      </a:r>
                      <a:endParaRPr lang="en-US" altLang="ko-KR" sz="1400" b="0" i="0" u="none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width=" + width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+ ", height=“ + height + "]";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939444"/>
                  </a:ext>
                </a:extLst>
              </a:tr>
            </a:tbl>
          </a:graphicData>
        </a:graphic>
      </p:graphicFrame>
      <p:cxnSp>
        <p:nvCxnSpPr>
          <p:cNvPr id="129" name="직선 화살표 연결선 11">
            <a:extLst>
              <a:ext uri="{FF2B5EF4-FFF2-40B4-BE49-F238E27FC236}">
                <a16:creationId xmlns:a16="http://schemas.microsoft.com/office/drawing/2014/main" id="{D8CB5F77-BCBE-40B8-BFB4-1DDF10ADE28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7607071" y="3475164"/>
            <a:ext cx="621610" cy="81235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8DF8321-9C4B-4D5B-BDE1-8CEC82113A7A}"/>
              </a:ext>
            </a:extLst>
          </p:cNvPr>
          <p:cNvSpPr/>
          <p:nvPr/>
        </p:nvSpPr>
        <p:spPr>
          <a:xfrm>
            <a:off x="11885239" y="2616003"/>
            <a:ext cx="941810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0x777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1090CE5-1A04-4895-A170-8B3384AE4F48}"/>
              </a:ext>
            </a:extLst>
          </p:cNvPr>
          <p:cNvSpPr txBox="1"/>
          <p:nvPr/>
        </p:nvSpPr>
        <p:spPr>
          <a:xfrm>
            <a:off x="10793133" y="2262656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Shape c01</a:t>
            </a:r>
            <a:endParaRPr lang="ko-KR" altLang="en-US" dirty="0">
              <a:latin typeface="+mn-ea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506A51-3E7D-42A6-A29C-77280F226EBC}"/>
              </a:ext>
            </a:extLst>
          </p:cNvPr>
          <p:cNvCxnSpPr>
            <a:cxnSpLocks/>
            <a:stCxn id="131" idx="2"/>
            <a:endCxn id="136" idx="0"/>
          </p:cNvCxnSpPr>
          <p:nvPr/>
        </p:nvCxnSpPr>
        <p:spPr>
          <a:xfrm flipH="1">
            <a:off x="10656593" y="3061971"/>
            <a:ext cx="1699551" cy="543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FC045D5-99EA-4D85-8D1A-817BC16CD284}"/>
              </a:ext>
            </a:extLst>
          </p:cNvPr>
          <p:cNvSpPr/>
          <p:nvPr/>
        </p:nvSpPr>
        <p:spPr>
          <a:xfrm>
            <a:off x="10235651" y="8819689"/>
            <a:ext cx="4279072" cy="7780230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radius;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g/s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getWidth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width;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setWidth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width) {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this.width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width;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getHeight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height;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setHeight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height) {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this.height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height;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일반</a:t>
            </a:r>
          </a:p>
          <a:p>
            <a:r>
              <a:rPr lang="en-US" altLang="ko-KR" sz="1200" b="0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public void draw() {</a:t>
            </a:r>
          </a:p>
          <a:p>
            <a:r>
              <a:rPr lang="en-US" altLang="ko-KR" sz="1200" b="0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200" b="0" kern="1200" dirty="0" err="1">
                <a:solidFill>
                  <a:srgbClr val="FF0000"/>
                </a:solidFill>
                <a:latin typeface="+mn-ea"/>
                <a:ea typeface="+mn-ea"/>
                <a:cs typeface="+mn-cs"/>
              </a:rPr>
              <a:t>System.</a:t>
            </a:r>
            <a:r>
              <a:rPr lang="en-US" altLang="ko-KR" sz="1200" b="0" i="1" kern="1200" dirty="0" err="1">
                <a:solidFill>
                  <a:srgbClr val="FF0000"/>
                </a:solidFill>
                <a:latin typeface="+mn-ea"/>
                <a:ea typeface="+mn-ea"/>
                <a:cs typeface="+mn-cs"/>
              </a:rPr>
              <a:t>out.println</a:t>
            </a:r>
            <a:r>
              <a:rPr lang="en-US" altLang="ko-KR" sz="1200" b="0" i="1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(“</a:t>
            </a:r>
            <a:r>
              <a:rPr lang="ko-KR" altLang="en-US" sz="1200" b="0" i="1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원</a:t>
            </a:r>
            <a:r>
              <a:rPr lang="en-US" altLang="ko-KR" sz="1200" b="0" i="1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200" b="0" i="1" kern="1200" dirty="0" err="1">
                <a:solidFill>
                  <a:srgbClr val="FF0000"/>
                </a:solidFill>
                <a:latin typeface="+mn-ea"/>
                <a:ea typeface="+mn-ea"/>
                <a:cs typeface="+mn-cs"/>
              </a:rPr>
              <a:t>면색</a:t>
            </a:r>
            <a:r>
              <a:rPr lang="en-US" altLang="ko-KR" sz="1200" b="0" i="1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:"</a:t>
            </a:r>
            <a:r>
              <a:rPr lang="ko-KR" altLang="en-US" sz="1200" b="0" i="1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200" b="0" i="1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+ </a:t>
            </a:r>
            <a:r>
              <a:rPr lang="en-US" altLang="ko-KR" sz="1200" b="0" i="1" kern="1200" dirty="0" err="1">
                <a:solidFill>
                  <a:srgbClr val="FF0000"/>
                </a:solidFill>
                <a:latin typeface="+mn-ea"/>
                <a:ea typeface="+mn-ea"/>
                <a:cs typeface="+mn-cs"/>
              </a:rPr>
              <a:t>fillColor</a:t>
            </a:r>
            <a:r>
              <a:rPr lang="en-US" altLang="ko-KR" sz="1200" b="0" i="1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 + "  </a:t>
            </a:r>
            <a:r>
              <a:rPr lang="ko-KR" altLang="en-US" sz="1200" b="0" i="1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선   </a:t>
            </a:r>
            <a:br>
              <a:rPr lang="en-US" altLang="ko-KR" sz="1200" b="0" i="1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</a:br>
            <a:r>
              <a:rPr lang="en-US" altLang="ko-KR" sz="1200" b="0" i="1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ko-KR" altLang="en-US" sz="1200" b="0" i="1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색</a:t>
            </a:r>
            <a:r>
              <a:rPr lang="en-US" altLang="ko-KR" sz="1200" b="0" i="1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:"+ </a:t>
            </a:r>
            <a:r>
              <a:rPr lang="en-US" altLang="ko-KR" sz="1200" b="0" i="1" kern="1200" dirty="0" err="1">
                <a:solidFill>
                  <a:srgbClr val="FF0000"/>
                </a:solidFill>
                <a:latin typeface="+mn-ea"/>
                <a:ea typeface="+mn-ea"/>
                <a:cs typeface="+mn-cs"/>
              </a:rPr>
              <a:t>lineColor</a:t>
            </a:r>
            <a:r>
              <a:rPr lang="en-US" altLang="ko-KR" sz="1200" b="0" i="1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 + </a:t>
            </a:r>
            <a:r>
              <a:rPr lang="en-US" altLang="ko-KR" sz="1200" b="0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"  </a:t>
            </a:r>
            <a:r>
              <a:rPr lang="ko-KR" altLang="en-US" sz="1200" b="0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가로</a:t>
            </a:r>
            <a:r>
              <a:rPr lang="en-US" altLang="ko-KR" sz="1200" b="0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:"</a:t>
            </a:r>
            <a:r>
              <a:rPr lang="ko-KR" altLang="en-US" sz="1200" b="0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+ width + "  </a:t>
            </a:r>
            <a:r>
              <a:rPr lang="ko-KR" altLang="en-US" sz="1200" b="0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세로</a:t>
            </a:r>
            <a:r>
              <a:rPr lang="en-US" altLang="ko-KR" sz="1200" b="0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:"</a:t>
            </a:r>
            <a:r>
              <a:rPr lang="ko-KR" altLang="en-US" sz="1200" b="0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+ </a:t>
            </a:r>
            <a:br>
              <a:rPr lang="en-US" altLang="ko-KR" sz="1200" b="0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</a:br>
            <a:r>
              <a:rPr lang="en-US" altLang="ko-KR" sz="1200" b="0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    height );</a:t>
            </a:r>
          </a:p>
          <a:p>
            <a:r>
              <a:rPr lang="en-US" altLang="ko-KR" sz="1200" b="0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}</a:t>
            </a:r>
            <a:endParaRPr lang="en-US" altLang="ko-KR" sz="1200" b="0" i="0" u="none" kern="1200" dirty="0">
              <a:solidFill>
                <a:srgbClr val="FF0000"/>
              </a:solidFill>
              <a:latin typeface="+mn-ea"/>
              <a:ea typeface="+mn-ea"/>
              <a:cs typeface="+mn-cs"/>
            </a:endParaRPr>
          </a:p>
          <a:p>
            <a:endParaRPr lang="en-US" altLang="ko-KR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en-US" altLang="ko-KR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public double area(){</a:t>
            </a:r>
          </a:p>
          <a:p>
            <a:r>
              <a:rPr lang="en-US" altLang="ko-KR" sz="1200" b="0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    return 3.14*radius*radius;</a:t>
            </a:r>
          </a:p>
          <a:p>
            <a:r>
              <a:rPr lang="en-US" altLang="ko-KR" sz="1200" b="0" i="0" u="none" kern="12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ko-KR" altLang="en-US" sz="1200" b="0" i="0" u="none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Ractangle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[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fillColor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=" +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fillColor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+ ", </a:t>
            </a:r>
            <a:b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</a:b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         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lineColor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=" + </a:t>
            </a:r>
            <a:r>
              <a:rPr lang="en-US" altLang="ko-KR" sz="1200" b="0" i="0" u="none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lineColor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+ ", width=" + width </a:t>
            </a:r>
            <a:b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</a:br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          + ", height=“ + height + "]";</a:t>
            </a:r>
          </a:p>
          <a:p>
            <a:r>
              <a: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ECD7AB-4D58-4A81-BDE9-1C348841E847}"/>
              </a:ext>
            </a:extLst>
          </p:cNvPr>
          <p:cNvSpPr txBox="1"/>
          <p:nvPr/>
        </p:nvSpPr>
        <p:spPr>
          <a:xfrm>
            <a:off x="11563723" y="8459229"/>
            <a:ext cx="26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Circle</a:t>
            </a:r>
            <a:endParaRPr lang="ko-KR" altLang="en-US" b="1" dirty="0">
              <a:latin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AA26A74-D396-431A-B558-32CC73761B25}"/>
              </a:ext>
            </a:extLst>
          </p:cNvPr>
          <p:cNvSpPr txBox="1"/>
          <p:nvPr/>
        </p:nvSpPr>
        <p:spPr>
          <a:xfrm>
            <a:off x="10188650" y="8499142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0x777  </a:t>
            </a:r>
            <a:endParaRPr lang="ko-KR" altLang="en-US" b="1" dirty="0">
              <a:latin typeface="+mn-ea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C41C3B6-07E5-423A-9564-BA0610A5C982}"/>
              </a:ext>
            </a:extLst>
          </p:cNvPr>
          <p:cNvSpPr/>
          <p:nvPr/>
        </p:nvSpPr>
        <p:spPr>
          <a:xfrm>
            <a:off x="14516826" y="4183380"/>
            <a:ext cx="4279072" cy="6129011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메소드 일반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//draw()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없음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 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abstract</a:t>
            </a:r>
            <a:r>
              <a:rPr lang="en-US" altLang="ko-KR" sz="1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void draw();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 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abstract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double area();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"Circle [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+ ", radius=" + radius + "]";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50CCC76-0951-4524-A291-34A79D600DB0}"/>
              </a:ext>
            </a:extLst>
          </p:cNvPr>
          <p:cNvSpPr txBox="1"/>
          <p:nvPr/>
        </p:nvSpPr>
        <p:spPr>
          <a:xfrm>
            <a:off x="16172033" y="3814046"/>
            <a:ext cx="26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Shape</a:t>
            </a:r>
            <a:endParaRPr lang="ko-KR" altLang="en-US" b="1" dirty="0">
              <a:latin typeface="+mn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6B0E8EA-60AD-467E-B05B-BD0D2FF8C3F4}"/>
              </a:ext>
            </a:extLst>
          </p:cNvPr>
          <p:cNvSpPr txBox="1"/>
          <p:nvPr/>
        </p:nvSpPr>
        <p:spPr>
          <a:xfrm>
            <a:off x="14449463" y="3814046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0x889  </a:t>
            </a:r>
            <a:endParaRPr lang="ko-KR" altLang="en-US" b="1" dirty="0">
              <a:latin typeface="+mn-ea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FC1D222-1108-4E5B-ACF4-2C3692CB0A8C}"/>
              </a:ext>
            </a:extLst>
          </p:cNvPr>
          <p:cNvSpPr/>
          <p:nvPr/>
        </p:nvSpPr>
        <p:spPr>
          <a:xfrm>
            <a:off x="19853838" y="4654305"/>
            <a:ext cx="1102108" cy="58636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F06DC8D-D73A-4AD4-A66B-AA326985BA78}"/>
              </a:ext>
            </a:extLst>
          </p:cNvPr>
          <p:cNvSpPr/>
          <p:nvPr/>
        </p:nvSpPr>
        <p:spPr>
          <a:xfrm>
            <a:off x="19766933" y="2231909"/>
            <a:ext cx="1102108" cy="52157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0x333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39847E8-8F01-4027-B020-1232D0B15C17}"/>
              </a:ext>
            </a:extLst>
          </p:cNvPr>
          <p:cNvSpPr txBox="1"/>
          <p:nvPr/>
        </p:nvSpPr>
        <p:spPr>
          <a:xfrm>
            <a:off x="19779098" y="4325818"/>
            <a:ext cx="108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0x333</a:t>
            </a:r>
            <a:endParaRPr lang="ko-KR" altLang="en-US" b="1" dirty="0">
              <a:latin typeface="+mn-ea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12AE75E-2005-4BF0-BF66-6A1B774B387E}"/>
              </a:ext>
            </a:extLst>
          </p:cNvPr>
          <p:cNvSpPr txBox="1"/>
          <p:nvPr/>
        </p:nvSpPr>
        <p:spPr>
          <a:xfrm>
            <a:off x="19051282" y="1838626"/>
            <a:ext cx="231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Shape[]  </a:t>
            </a:r>
            <a:r>
              <a:rPr lang="en-US" altLang="ko-KR" dirty="0" err="1">
                <a:latin typeface="+mn-ea"/>
              </a:rPr>
              <a:t>sArray</a:t>
            </a:r>
            <a:endParaRPr lang="ko-KR" altLang="en-US" dirty="0">
              <a:latin typeface="+mn-ea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5CE344F4-97EC-40BA-8FEB-02AE168B7C74}"/>
              </a:ext>
            </a:extLst>
          </p:cNvPr>
          <p:cNvCxnSpPr>
            <a:cxnSpLocks/>
            <a:stCxn id="153" idx="2"/>
            <a:endCxn id="154" idx="0"/>
          </p:cNvCxnSpPr>
          <p:nvPr/>
        </p:nvCxnSpPr>
        <p:spPr>
          <a:xfrm>
            <a:off x="20317987" y="2753480"/>
            <a:ext cx="3068" cy="1572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A2B608C-2F1E-452F-B203-328531BA77A1}"/>
              </a:ext>
            </a:extLst>
          </p:cNvPr>
          <p:cNvSpPr txBox="1"/>
          <p:nvPr/>
        </p:nvSpPr>
        <p:spPr>
          <a:xfrm>
            <a:off x="20123157" y="5240674"/>
            <a:ext cx="6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[0]</a:t>
            </a:r>
            <a:endParaRPr lang="ko-KR" altLang="en-US" b="1" dirty="0">
              <a:latin typeface="+mn-ea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5793EE7-6AA2-4BAC-9004-3CBC2D415B0B}"/>
              </a:ext>
            </a:extLst>
          </p:cNvPr>
          <p:cNvSpPr txBox="1"/>
          <p:nvPr/>
        </p:nvSpPr>
        <p:spPr>
          <a:xfrm>
            <a:off x="21216156" y="5282478"/>
            <a:ext cx="6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[1]</a:t>
            </a:r>
            <a:endParaRPr lang="ko-KR" altLang="en-US" b="1" dirty="0">
              <a:latin typeface="+mn-ea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09C1D6F-DFD5-41B9-8D4E-B4F2BFE4A719}"/>
              </a:ext>
            </a:extLst>
          </p:cNvPr>
          <p:cNvSpPr/>
          <p:nvPr/>
        </p:nvSpPr>
        <p:spPr>
          <a:xfrm>
            <a:off x="20955946" y="4654305"/>
            <a:ext cx="1102108" cy="58636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0x777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95AE4F5-598D-4FE0-8B5E-E64598131F6E}"/>
              </a:ext>
            </a:extLst>
          </p:cNvPr>
          <p:cNvSpPr txBox="1"/>
          <p:nvPr/>
        </p:nvSpPr>
        <p:spPr>
          <a:xfrm>
            <a:off x="877398" y="1400744"/>
            <a:ext cx="651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+mn-ea"/>
              </a:rPr>
              <a:t>Ractangle</a:t>
            </a:r>
            <a:r>
              <a:rPr lang="en-US" altLang="ko-KR" sz="2800" dirty="0">
                <a:latin typeface="+mn-ea"/>
              </a:rPr>
              <a:t> r01 = new </a:t>
            </a:r>
            <a:r>
              <a:rPr lang="en-US" altLang="ko-KR" sz="2800" dirty="0" err="1">
                <a:latin typeface="+mn-ea"/>
              </a:rPr>
              <a:t>Ractangle</a:t>
            </a:r>
            <a:r>
              <a:rPr lang="en-US" altLang="ko-KR" sz="2800" dirty="0">
                <a:latin typeface="+mn-ea"/>
              </a:rPr>
              <a:t>(…); X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262D73-6FE7-4496-8C8F-D0532C244313}"/>
              </a:ext>
            </a:extLst>
          </p:cNvPr>
          <p:cNvSpPr txBox="1"/>
          <p:nvPr/>
        </p:nvSpPr>
        <p:spPr>
          <a:xfrm>
            <a:off x="11062842" y="1307712"/>
            <a:ext cx="589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Circle c01 = new Circle(…); X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8A9DD3A-C5A5-4F45-96E2-C312CB45F084}"/>
              </a:ext>
            </a:extLst>
          </p:cNvPr>
          <p:cNvSpPr txBox="1"/>
          <p:nvPr/>
        </p:nvSpPr>
        <p:spPr>
          <a:xfrm>
            <a:off x="4159608" y="2220716"/>
            <a:ext cx="589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Shape r01 = new </a:t>
            </a:r>
            <a:r>
              <a:rPr lang="en-US" altLang="ko-KR" sz="2800" dirty="0" err="1">
                <a:latin typeface="+mn-ea"/>
              </a:rPr>
              <a:t>Ractangle</a:t>
            </a:r>
            <a:r>
              <a:rPr lang="en-US" altLang="ko-KR" sz="2800" dirty="0">
                <a:latin typeface="+mn-ea"/>
              </a:rPr>
              <a:t>(…);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A21932A-C88A-4498-90A3-98B1B881D758}"/>
              </a:ext>
            </a:extLst>
          </p:cNvPr>
          <p:cNvSpPr txBox="1"/>
          <p:nvPr/>
        </p:nvSpPr>
        <p:spPr>
          <a:xfrm>
            <a:off x="12975178" y="2073276"/>
            <a:ext cx="589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Shape c01 = new Circle(…);</a:t>
            </a:r>
            <a:endParaRPr lang="ko-KR" altLang="en-US" sz="2800" dirty="0">
              <a:latin typeface="+mn-ea"/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A5A42D1E-1560-4718-8618-9C17ABDD2EAE}"/>
              </a:ext>
            </a:extLst>
          </p:cNvPr>
          <p:cNvCxnSpPr>
            <a:cxnSpLocks/>
          </p:cNvCxnSpPr>
          <p:nvPr/>
        </p:nvCxnSpPr>
        <p:spPr>
          <a:xfrm>
            <a:off x="4874928" y="3875600"/>
            <a:ext cx="4477549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F4AE2B6D-B4FD-4EFB-9474-1379CE5E32C4}"/>
              </a:ext>
            </a:extLst>
          </p:cNvPr>
          <p:cNvCxnSpPr>
            <a:cxnSpLocks/>
          </p:cNvCxnSpPr>
          <p:nvPr/>
        </p:nvCxnSpPr>
        <p:spPr>
          <a:xfrm>
            <a:off x="4820816" y="10374135"/>
            <a:ext cx="4606211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2BD6626-F505-43BA-B10B-5ABEA4D966B2}"/>
              </a:ext>
            </a:extLst>
          </p:cNvPr>
          <p:cNvSpPr/>
          <p:nvPr/>
        </p:nvSpPr>
        <p:spPr>
          <a:xfrm>
            <a:off x="629088" y="8698868"/>
            <a:ext cx="4504597" cy="7887884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54E5430-2EC4-4675-8213-4F119897327E}"/>
              </a:ext>
            </a:extLst>
          </p:cNvPr>
          <p:cNvSpPr/>
          <p:nvPr/>
        </p:nvSpPr>
        <p:spPr>
          <a:xfrm>
            <a:off x="10100679" y="8788878"/>
            <a:ext cx="4504597" cy="7887884"/>
          </a:xfrm>
          <a:prstGeom prst="rect">
            <a:avLst/>
          </a:prstGeom>
          <a:solidFill>
            <a:srgbClr val="7F7F7F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6C020E16-C429-4AEF-A5CF-F1008C40C19D}"/>
              </a:ext>
            </a:extLst>
          </p:cNvPr>
          <p:cNvCxnSpPr>
            <a:cxnSpLocks/>
          </p:cNvCxnSpPr>
          <p:nvPr/>
        </p:nvCxnSpPr>
        <p:spPr>
          <a:xfrm>
            <a:off x="14392899" y="3875600"/>
            <a:ext cx="4477549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7293EE32-7E13-4819-8CF1-C28D2040182D}"/>
              </a:ext>
            </a:extLst>
          </p:cNvPr>
          <p:cNvCxnSpPr>
            <a:cxnSpLocks/>
          </p:cNvCxnSpPr>
          <p:nvPr/>
        </p:nvCxnSpPr>
        <p:spPr>
          <a:xfrm>
            <a:off x="14353256" y="10369136"/>
            <a:ext cx="4606211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856E25DF-4E64-4340-9C28-4913ABB47FAA}"/>
              </a:ext>
            </a:extLst>
          </p:cNvPr>
          <p:cNvCxnSpPr>
            <a:cxnSpLocks/>
          </p:cNvCxnSpPr>
          <p:nvPr/>
        </p:nvCxnSpPr>
        <p:spPr>
          <a:xfrm>
            <a:off x="3153930" y="3096248"/>
            <a:ext cx="16900448" cy="188611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262A6F9F-D43A-4A28-8B58-E3E4060C89DA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12827049" y="2838987"/>
            <a:ext cx="8792722" cy="205699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9F5810C3-23AB-4799-8E2E-814279724B0B}"/>
              </a:ext>
            </a:extLst>
          </p:cNvPr>
          <p:cNvSpPr/>
          <p:nvPr/>
        </p:nvSpPr>
        <p:spPr>
          <a:xfrm rot="751553">
            <a:off x="4938104" y="8800356"/>
            <a:ext cx="2050511" cy="5537091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9D3B42C-C88F-4E54-9B34-69868AEC6E62}"/>
              </a:ext>
            </a:extLst>
          </p:cNvPr>
          <p:cNvSpPr txBox="1"/>
          <p:nvPr/>
        </p:nvSpPr>
        <p:spPr>
          <a:xfrm>
            <a:off x="7094047" y="10738808"/>
            <a:ext cx="196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C00000"/>
                </a:solidFill>
                <a:latin typeface="+mn-ea"/>
              </a:rPr>
              <a:t>오버라이딩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77" name="자유형: 도형 176">
            <a:extLst>
              <a:ext uri="{FF2B5EF4-FFF2-40B4-BE49-F238E27FC236}">
                <a16:creationId xmlns:a16="http://schemas.microsoft.com/office/drawing/2014/main" id="{652CDBED-F441-43E0-A449-6622C8BAAC23}"/>
              </a:ext>
            </a:extLst>
          </p:cNvPr>
          <p:cNvSpPr/>
          <p:nvPr/>
        </p:nvSpPr>
        <p:spPr>
          <a:xfrm rot="491171">
            <a:off x="14418026" y="8777130"/>
            <a:ext cx="2050511" cy="5430697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27D45F3-6A03-4819-AD60-DCDEA6142381}"/>
              </a:ext>
            </a:extLst>
          </p:cNvPr>
          <p:cNvSpPr txBox="1"/>
          <p:nvPr/>
        </p:nvSpPr>
        <p:spPr>
          <a:xfrm>
            <a:off x="16450088" y="10756995"/>
            <a:ext cx="2166953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C00000"/>
                </a:solidFill>
                <a:latin typeface="+mn-ea"/>
              </a:rPr>
              <a:t>오버라이딩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177DFA7-C928-46C2-9956-FF2F514B6E65}"/>
              </a:ext>
            </a:extLst>
          </p:cNvPr>
          <p:cNvCxnSpPr>
            <a:cxnSpLocks/>
          </p:cNvCxnSpPr>
          <p:nvPr/>
        </p:nvCxnSpPr>
        <p:spPr>
          <a:xfrm flipH="1">
            <a:off x="5134654" y="5498981"/>
            <a:ext cx="15183333" cy="594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D3A1A39A-0EA6-488A-A4CB-1AD17BFAF959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14605276" y="5836588"/>
            <a:ext cx="6799594" cy="689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3F7F929-744F-4B5E-AEC3-C810D9DD57C5}"/>
              </a:ext>
            </a:extLst>
          </p:cNvPr>
          <p:cNvSpPr/>
          <p:nvPr/>
        </p:nvSpPr>
        <p:spPr>
          <a:xfrm>
            <a:off x="23542423" y="2450561"/>
            <a:ext cx="941810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0x569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94F59F-C7F5-4630-BF7F-A32BE5438374}"/>
              </a:ext>
            </a:extLst>
          </p:cNvPr>
          <p:cNvSpPr txBox="1"/>
          <p:nvPr/>
        </p:nvSpPr>
        <p:spPr>
          <a:xfrm>
            <a:off x="23170567" y="2077990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Shape s01</a:t>
            </a:r>
            <a:endParaRPr lang="ko-KR" altLang="en-US" dirty="0">
              <a:latin typeface="+mn-ea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8CE19D6-B03B-4059-B3D6-526602BB82CB}"/>
              </a:ext>
            </a:extLst>
          </p:cNvPr>
          <p:cNvSpPr/>
          <p:nvPr/>
        </p:nvSpPr>
        <p:spPr>
          <a:xfrm>
            <a:off x="23395907" y="4183380"/>
            <a:ext cx="4279072" cy="6129011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메소드 일반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//draw()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없음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 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abstract</a:t>
            </a:r>
            <a:r>
              <a:rPr lang="en-US" altLang="ko-KR" sz="1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void draw();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 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abstract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double area();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"Circle [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+ ", radius=" + radius + "]";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FC34CB2-6B2E-48D8-B48E-BDA9424D4216}"/>
              </a:ext>
            </a:extLst>
          </p:cNvPr>
          <p:cNvSpPr txBox="1"/>
          <p:nvPr/>
        </p:nvSpPr>
        <p:spPr>
          <a:xfrm>
            <a:off x="25157877" y="3814046"/>
            <a:ext cx="26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Shape</a:t>
            </a:r>
            <a:endParaRPr lang="ko-KR" altLang="en-US" b="1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1B2F1B3-6089-4CDB-8254-ED3692BB96E0}"/>
              </a:ext>
            </a:extLst>
          </p:cNvPr>
          <p:cNvSpPr txBox="1"/>
          <p:nvPr/>
        </p:nvSpPr>
        <p:spPr>
          <a:xfrm>
            <a:off x="23435307" y="3814046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0x569 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3E1BA8B-9610-4C63-943A-ACB5AA5C52FE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24013328" y="2896529"/>
            <a:ext cx="36349" cy="882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7EC575B-A5AE-44BE-9045-30731661ABB2}"/>
              </a:ext>
            </a:extLst>
          </p:cNvPr>
          <p:cNvSpPr txBox="1"/>
          <p:nvPr/>
        </p:nvSpPr>
        <p:spPr>
          <a:xfrm>
            <a:off x="25208579" y="2262656"/>
            <a:ext cx="589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Shape s01 = new Shape(…);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94B33AF-36CA-4325-86A5-35792D4CB8A8}"/>
              </a:ext>
            </a:extLst>
          </p:cNvPr>
          <p:cNvSpPr txBox="1"/>
          <p:nvPr/>
        </p:nvSpPr>
        <p:spPr>
          <a:xfrm>
            <a:off x="46285179" y="512198"/>
            <a:ext cx="143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abstract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D1B4A51-4F3F-4C2E-A414-C0D3250C267E}"/>
              </a:ext>
            </a:extLst>
          </p:cNvPr>
          <p:cNvSpPr txBox="1"/>
          <p:nvPr/>
        </p:nvSpPr>
        <p:spPr>
          <a:xfrm>
            <a:off x="26482375" y="3814046"/>
            <a:ext cx="143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abstract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35A9651-8BBE-4C6F-A004-5E1C79135FF8}"/>
              </a:ext>
            </a:extLst>
          </p:cNvPr>
          <p:cNvCxnSpPr/>
          <p:nvPr/>
        </p:nvCxnSpPr>
        <p:spPr>
          <a:xfrm flipH="1">
            <a:off x="22771656" y="3709015"/>
            <a:ext cx="5253233" cy="5253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874599F-E158-4F59-BD50-1D5E4AC6018D}"/>
              </a:ext>
            </a:extLst>
          </p:cNvPr>
          <p:cNvCxnSpPr>
            <a:cxnSpLocks/>
          </p:cNvCxnSpPr>
          <p:nvPr/>
        </p:nvCxnSpPr>
        <p:spPr>
          <a:xfrm flipH="1" flipV="1">
            <a:off x="22853879" y="4325818"/>
            <a:ext cx="5253233" cy="4223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8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8341F10-A0FF-4E3D-A4DD-6F0C796CBE1F}"/>
              </a:ext>
            </a:extLst>
          </p:cNvPr>
          <p:cNvSpPr txBox="1"/>
          <p:nvPr/>
        </p:nvSpPr>
        <p:spPr>
          <a:xfrm>
            <a:off x="355053" y="757896"/>
            <a:ext cx="67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+mn-ea"/>
              </a:rPr>
              <a:t>스태틱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8FDEF-B4E0-4CDD-886D-231B54703746}"/>
              </a:ext>
            </a:extLst>
          </p:cNvPr>
          <p:cNvSpPr txBox="1"/>
          <p:nvPr/>
        </p:nvSpPr>
        <p:spPr>
          <a:xfrm>
            <a:off x="355053" y="2395964"/>
            <a:ext cx="67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스택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FDA56-6CBE-48C9-B7D7-8B74D615B1C2}"/>
              </a:ext>
            </a:extLst>
          </p:cNvPr>
          <p:cNvSpPr txBox="1"/>
          <p:nvPr/>
        </p:nvSpPr>
        <p:spPr>
          <a:xfrm>
            <a:off x="355053" y="4749129"/>
            <a:ext cx="67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+mn-ea"/>
              </a:rPr>
              <a:t>힙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0962B0C-D62A-4ADD-AB05-A13F37541558}"/>
              </a:ext>
            </a:extLst>
          </p:cNvPr>
          <p:cNvCxnSpPr>
            <a:cxnSpLocks/>
          </p:cNvCxnSpPr>
          <p:nvPr/>
        </p:nvCxnSpPr>
        <p:spPr>
          <a:xfrm>
            <a:off x="426278" y="1141574"/>
            <a:ext cx="261058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24B6234-ED4B-467D-83FA-952BF4AC0556}"/>
              </a:ext>
            </a:extLst>
          </p:cNvPr>
          <p:cNvCxnSpPr>
            <a:cxnSpLocks/>
          </p:cNvCxnSpPr>
          <p:nvPr/>
        </p:nvCxnSpPr>
        <p:spPr>
          <a:xfrm>
            <a:off x="394586" y="3780292"/>
            <a:ext cx="261375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23">
            <a:extLst>
              <a:ext uri="{FF2B5EF4-FFF2-40B4-BE49-F238E27FC236}">
                <a16:creationId xmlns:a16="http://schemas.microsoft.com/office/drawing/2014/main" id="{6A644A81-03FD-4086-9D59-BFACF1FCA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0122"/>
              </p:ext>
            </p:extLst>
          </p:nvPr>
        </p:nvGraphicFramePr>
        <p:xfrm>
          <a:off x="31763534" y="725771"/>
          <a:ext cx="4126476" cy="1618276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310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Ractangle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5872149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height;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int width, 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width)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//draw 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나중에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400" b="0" i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 </a:t>
                      </a:r>
                      <a:r>
                        <a:rPr lang="ko-KR" altLang="en-US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   </a:t>
                      </a:r>
                      <a:b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색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:"+ </a:t>
                      </a:r>
                      <a:r>
                        <a:rPr lang="en-US" altLang="ko-KR" sz="1400" b="0" i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 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width + " 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b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height );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width=" + width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+ ", height=“ + height + "]";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47C6121-8636-4C06-8ACF-10A599F4ACD2}"/>
              </a:ext>
            </a:extLst>
          </p:cNvPr>
          <p:cNvSpPr txBox="1"/>
          <p:nvPr/>
        </p:nvSpPr>
        <p:spPr>
          <a:xfrm>
            <a:off x="355053" y="98883"/>
            <a:ext cx="5811455" cy="41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en-US" altLang="ko-KR" sz="2000" b="1" dirty="0" err="1">
                <a:solidFill>
                  <a:srgbClr val="0070C0"/>
                </a:solidFill>
                <a:latin typeface="+mn-ea"/>
              </a:rPr>
              <a:t>Ractangle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 + Circle 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81ADF9-6021-4B52-9F24-347FE28CD57A}"/>
              </a:ext>
            </a:extLst>
          </p:cNvPr>
          <p:cNvSpPr/>
          <p:nvPr/>
        </p:nvSpPr>
        <p:spPr>
          <a:xfrm>
            <a:off x="1302394" y="1775014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E858918-B18F-43AB-89FE-4B9E5D25EA97}"/>
              </a:ext>
            </a:extLst>
          </p:cNvPr>
          <p:cNvCxnSpPr>
            <a:cxnSpLocks/>
          </p:cNvCxnSpPr>
          <p:nvPr/>
        </p:nvCxnSpPr>
        <p:spPr>
          <a:xfrm flipH="1">
            <a:off x="1043461" y="2144327"/>
            <a:ext cx="678124" cy="21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4438E02-4354-452F-A704-AE0EE7ECA246}"/>
              </a:ext>
            </a:extLst>
          </p:cNvPr>
          <p:cNvSpPr txBox="1"/>
          <p:nvPr/>
        </p:nvSpPr>
        <p:spPr>
          <a:xfrm>
            <a:off x="210290" y="1421664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dirty="0" err="1">
                <a:latin typeface="+mn-ea"/>
              </a:rPr>
              <a:t>Ractangle</a:t>
            </a:r>
            <a:r>
              <a:rPr lang="en-US" altLang="ko-KR" dirty="0">
                <a:latin typeface="+mn-ea"/>
              </a:rPr>
              <a:t> r01</a:t>
            </a:r>
            <a:endParaRPr lang="ko-KR" altLang="en-US" dirty="0">
              <a:latin typeface="+mn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550023A-5E86-425C-B5B9-C06A7AC4E621}"/>
              </a:ext>
            </a:extLst>
          </p:cNvPr>
          <p:cNvSpPr/>
          <p:nvPr/>
        </p:nvSpPr>
        <p:spPr>
          <a:xfrm>
            <a:off x="832702" y="4548304"/>
            <a:ext cx="4279072" cy="1051752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/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필드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int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int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생성자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개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int width, int height)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g/s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(int width)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(int height)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메소드 일반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public void draw() 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System.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out.println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사각형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200" b="1" i="1" dirty="0" err="1">
                <a:solidFill>
                  <a:srgbClr val="FF0000"/>
                </a:solidFill>
                <a:latin typeface="+mn-ea"/>
              </a:rPr>
              <a:t>면색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+ 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fillColor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+ "  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선   </a:t>
            </a:r>
            <a:br>
              <a:rPr lang="en-US" altLang="ko-KR" sz="1200" b="1" i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색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:"+ 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lineColor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+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"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가로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width + "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세로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</a:t>
            </a:r>
            <a:br>
              <a:rPr lang="en-US" altLang="ko-KR" sz="1200" b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height 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pPr fontAlgn="t" latinLnBrk="1"/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fontAlgn="t" latinLnBrk="1"/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@Override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toString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"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[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+ ", 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+ ", width=" + width 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+ ", height=“ + height + "]";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6B4ADC-951B-4F1B-9955-FEDBB0688C9F}"/>
              </a:ext>
            </a:extLst>
          </p:cNvPr>
          <p:cNvSpPr txBox="1"/>
          <p:nvPr/>
        </p:nvSpPr>
        <p:spPr>
          <a:xfrm>
            <a:off x="2160774" y="4260418"/>
            <a:ext cx="26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Ractangle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03A8CD-5232-434B-85E4-E9CC8006B2B6}"/>
              </a:ext>
            </a:extLst>
          </p:cNvPr>
          <p:cNvSpPr txBox="1"/>
          <p:nvPr/>
        </p:nvSpPr>
        <p:spPr>
          <a:xfrm>
            <a:off x="785701" y="4271301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623840-5E9E-43B0-B207-D26692278745}"/>
              </a:ext>
            </a:extLst>
          </p:cNvPr>
          <p:cNvSpPr txBox="1"/>
          <p:nvPr/>
        </p:nvSpPr>
        <p:spPr>
          <a:xfrm>
            <a:off x="2555384" y="4925208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</a:rPr>
              <a:t>빨강</a:t>
            </a:r>
            <a:endParaRPr lang="ko-KR" altLang="en-US" b="1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1E9BCA-EA5A-444A-9A9A-78D13D5D9570}"/>
              </a:ext>
            </a:extLst>
          </p:cNvPr>
          <p:cNvSpPr txBox="1"/>
          <p:nvPr/>
        </p:nvSpPr>
        <p:spPr>
          <a:xfrm>
            <a:off x="2555384" y="5127810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노랑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5931FB-C4E0-43C4-9E71-194996B74CA3}"/>
              </a:ext>
            </a:extLst>
          </p:cNvPr>
          <p:cNvSpPr txBox="1"/>
          <p:nvPr/>
        </p:nvSpPr>
        <p:spPr>
          <a:xfrm>
            <a:off x="2555384" y="5343182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5</a:t>
            </a:r>
            <a:endParaRPr lang="ko-KR" altLang="en-US" b="1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BE29DB-9D62-44B3-A6E4-0EADE9C03802}"/>
              </a:ext>
            </a:extLst>
          </p:cNvPr>
          <p:cNvSpPr txBox="1"/>
          <p:nvPr/>
        </p:nvSpPr>
        <p:spPr>
          <a:xfrm>
            <a:off x="2555384" y="5521467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10</a:t>
            </a:r>
            <a:endParaRPr lang="ko-KR" altLang="en-US" b="1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891048-B4DD-4629-A19F-D7BA00C2BD2B}"/>
              </a:ext>
            </a:extLst>
          </p:cNvPr>
          <p:cNvSpPr/>
          <p:nvPr/>
        </p:nvSpPr>
        <p:spPr>
          <a:xfrm>
            <a:off x="6074437" y="1775014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0x124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A3FF2AC-7AA6-4187-B27F-728DC451AFEB}"/>
              </a:ext>
            </a:extLst>
          </p:cNvPr>
          <p:cNvCxnSpPr>
            <a:cxnSpLocks/>
          </p:cNvCxnSpPr>
          <p:nvPr/>
        </p:nvCxnSpPr>
        <p:spPr>
          <a:xfrm flipH="1">
            <a:off x="5815503" y="2144327"/>
            <a:ext cx="678124" cy="21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230EEF4-ABF4-4363-A7A2-807B91F26E70}"/>
              </a:ext>
            </a:extLst>
          </p:cNvPr>
          <p:cNvSpPr txBox="1"/>
          <p:nvPr/>
        </p:nvSpPr>
        <p:spPr>
          <a:xfrm>
            <a:off x="4982332" y="1421664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dirty="0" err="1">
                <a:latin typeface="+mn-ea"/>
              </a:rPr>
              <a:t>Ractangle</a:t>
            </a:r>
            <a:r>
              <a:rPr lang="en-US" altLang="ko-KR" dirty="0">
                <a:latin typeface="+mn-ea"/>
              </a:rPr>
              <a:t> r02</a:t>
            </a:r>
            <a:endParaRPr lang="ko-KR" altLang="en-US" dirty="0">
              <a:latin typeface="+mn-ea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ADB9042-F044-47E0-8622-FC6F14D58CF8}"/>
              </a:ext>
            </a:extLst>
          </p:cNvPr>
          <p:cNvSpPr/>
          <p:nvPr/>
        </p:nvSpPr>
        <p:spPr>
          <a:xfrm>
            <a:off x="5604743" y="4548304"/>
            <a:ext cx="4279072" cy="1051752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/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필드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int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int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생성자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개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int width, int height)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g/s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(int width)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(int height)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메소드 일반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public void draw() 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System.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out.println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사각형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200" b="1" i="1" dirty="0" err="1">
                <a:solidFill>
                  <a:srgbClr val="FF0000"/>
                </a:solidFill>
                <a:latin typeface="+mn-ea"/>
              </a:rPr>
              <a:t>면색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+ 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fillColor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+ "  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선   </a:t>
            </a:r>
            <a:br>
              <a:rPr lang="en-US" altLang="ko-KR" sz="1200" b="1" i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색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:"+ 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lineColor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+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"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가로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width + "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세로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</a:t>
            </a:r>
            <a:br>
              <a:rPr lang="en-US" altLang="ko-KR" sz="1200" b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height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);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pPr fontAlgn="t" latinLnBrk="1"/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fontAlgn="t" latinLnBrk="1"/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@Override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toString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"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[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+ ", 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+ ", width=" + width 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+ ", height=“ + height + "]";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953F41-C676-4E6C-A371-5EBE98005974}"/>
              </a:ext>
            </a:extLst>
          </p:cNvPr>
          <p:cNvSpPr txBox="1"/>
          <p:nvPr/>
        </p:nvSpPr>
        <p:spPr>
          <a:xfrm>
            <a:off x="6932815" y="4260418"/>
            <a:ext cx="26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Ractangle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D43E21-2931-4886-93B5-16E3A4C6A346}"/>
              </a:ext>
            </a:extLst>
          </p:cNvPr>
          <p:cNvSpPr txBox="1"/>
          <p:nvPr/>
        </p:nvSpPr>
        <p:spPr>
          <a:xfrm>
            <a:off x="5557741" y="4271301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0x124  </a:t>
            </a:r>
            <a:endParaRPr lang="ko-KR" altLang="en-US" b="1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ECE2F1-C075-4E5C-AEC8-3B3FA5E7100B}"/>
              </a:ext>
            </a:extLst>
          </p:cNvPr>
          <p:cNvSpPr txBox="1"/>
          <p:nvPr/>
        </p:nvSpPr>
        <p:spPr>
          <a:xfrm>
            <a:off x="7327426" y="4925208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빨강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8F2B3E-6FF6-400E-B6EE-4B532040E8DA}"/>
              </a:ext>
            </a:extLst>
          </p:cNvPr>
          <p:cNvSpPr txBox="1"/>
          <p:nvPr/>
        </p:nvSpPr>
        <p:spPr>
          <a:xfrm>
            <a:off x="7327426" y="5127810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파랑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F05D7E-1D53-48DE-8024-8DEE2713ACFD}"/>
              </a:ext>
            </a:extLst>
          </p:cNvPr>
          <p:cNvSpPr txBox="1"/>
          <p:nvPr/>
        </p:nvSpPr>
        <p:spPr>
          <a:xfrm>
            <a:off x="7327426" y="5343185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20</a:t>
            </a:r>
            <a:endParaRPr lang="ko-KR" altLang="en-US" b="1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E3A4A0-A955-4C63-B567-DBD0CF2B9736}"/>
              </a:ext>
            </a:extLst>
          </p:cNvPr>
          <p:cNvSpPr txBox="1"/>
          <p:nvPr/>
        </p:nvSpPr>
        <p:spPr>
          <a:xfrm>
            <a:off x="7327426" y="5521467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20</a:t>
            </a:r>
            <a:endParaRPr lang="ko-KR" altLang="en-US" b="1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16FEF61-7C46-421F-9212-E20E08ABEC30}"/>
              </a:ext>
            </a:extLst>
          </p:cNvPr>
          <p:cNvSpPr/>
          <p:nvPr/>
        </p:nvSpPr>
        <p:spPr>
          <a:xfrm>
            <a:off x="10822591" y="1775015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0x125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4C5F00F-4997-4BB7-B81D-66E75F691DD5}"/>
              </a:ext>
            </a:extLst>
          </p:cNvPr>
          <p:cNvCxnSpPr>
            <a:cxnSpLocks/>
          </p:cNvCxnSpPr>
          <p:nvPr/>
        </p:nvCxnSpPr>
        <p:spPr>
          <a:xfrm flipH="1">
            <a:off x="10563654" y="2144327"/>
            <a:ext cx="678124" cy="21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4BE865A-5142-4F55-B6D4-F65D51942D33}"/>
              </a:ext>
            </a:extLst>
          </p:cNvPr>
          <p:cNvSpPr txBox="1"/>
          <p:nvPr/>
        </p:nvSpPr>
        <p:spPr>
          <a:xfrm>
            <a:off x="9730488" y="1421664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dirty="0" err="1">
                <a:latin typeface="+mn-ea"/>
              </a:rPr>
              <a:t>Ractangle</a:t>
            </a:r>
            <a:r>
              <a:rPr lang="en-US" altLang="ko-KR" dirty="0">
                <a:latin typeface="+mn-ea"/>
              </a:rPr>
              <a:t> r03</a:t>
            </a:r>
            <a:endParaRPr lang="ko-KR" altLang="en-US" dirty="0">
              <a:latin typeface="+mn-ea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889729F-1392-48E0-943F-E434ABBFDD9D}"/>
              </a:ext>
            </a:extLst>
          </p:cNvPr>
          <p:cNvSpPr/>
          <p:nvPr/>
        </p:nvSpPr>
        <p:spPr>
          <a:xfrm>
            <a:off x="10352895" y="4548305"/>
            <a:ext cx="4279072" cy="1051752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/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필드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int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int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생성자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개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int width, int height)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g/s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(int width)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(int height)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메소드 일반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public void draw() 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System.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out.println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사각형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200" b="1" i="1" dirty="0" err="1">
                <a:solidFill>
                  <a:srgbClr val="FF0000"/>
                </a:solidFill>
                <a:latin typeface="+mn-ea"/>
              </a:rPr>
              <a:t>면색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+ 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fillColor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+ "  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선   </a:t>
            </a:r>
            <a:br>
              <a:rPr lang="en-US" altLang="ko-KR" sz="1200" b="1" i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색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:"+ 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lineColor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+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"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가로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width + "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세로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</a:t>
            </a:r>
            <a:br>
              <a:rPr lang="en-US" altLang="ko-KR" sz="1200" b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height 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pPr fontAlgn="t" latinLnBrk="1"/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fontAlgn="t" latinLnBrk="1"/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@Override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toString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"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[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+ ", 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+ ", width=" + width 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+ ", height=“ + height + "]";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8D7E01-B034-4940-A1E5-324F7073B134}"/>
              </a:ext>
            </a:extLst>
          </p:cNvPr>
          <p:cNvSpPr txBox="1"/>
          <p:nvPr/>
        </p:nvSpPr>
        <p:spPr>
          <a:xfrm>
            <a:off x="11680966" y="4260419"/>
            <a:ext cx="26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Ractangle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1BC3225-92FE-43BE-A3E1-434F6B93499B}"/>
              </a:ext>
            </a:extLst>
          </p:cNvPr>
          <p:cNvSpPr txBox="1"/>
          <p:nvPr/>
        </p:nvSpPr>
        <p:spPr>
          <a:xfrm>
            <a:off x="10305892" y="4271301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0x125  </a:t>
            </a:r>
            <a:endParaRPr lang="ko-KR" altLang="en-US" b="1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21A830-EA29-43C7-BA2D-6632833E4DAC}"/>
              </a:ext>
            </a:extLst>
          </p:cNvPr>
          <p:cNvSpPr txBox="1"/>
          <p:nvPr/>
        </p:nvSpPr>
        <p:spPr>
          <a:xfrm>
            <a:off x="12075581" y="4925209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</a:rPr>
              <a:t>빨강</a:t>
            </a:r>
            <a:endParaRPr lang="ko-KR" altLang="en-US" b="1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325035-52F1-440A-947A-335FD48476C3}"/>
              </a:ext>
            </a:extLst>
          </p:cNvPr>
          <p:cNvSpPr txBox="1"/>
          <p:nvPr/>
        </p:nvSpPr>
        <p:spPr>
          <a:xfrm>
            <a:off x="12075581" y="5127811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초록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9F4E57-8AF9-4151-BA5E-D775D4481AD6}"/>
              </a:ext>
            </a:extLst>
          </p:cNvPr>
          <p:cNvSpPr txBox="1"/>
          <p:nvPr/>
        </p:nvSpPr>
        <p:spPr>
          <a:xfrm>
            <a:off x="12075581" y="5343184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100</a:t>
            </a:r>
            <a:endParaRPr lang="ko-KR" altLang="en-US" b="1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C905EC-AEDD-44E0-8D26-918247547F25}"/>
              </a:ext>
            </a:extLst>
          </p:cNvPr>
          <p:cNvSpPr txBox="1"/>
          <p:nvPr/>
        </p:nvSpPr>
        <p:spPr>
          <a:xfrm>
            <a:off x="12075581" y="5521466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100</a:t>
            </a:r>
            <a:endParaRPr lang="ko-KR" altLang="en-US" b="1" dirty="0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C180514-3454-4C63-8596-1E926924E707}"/>
              </a:ext>
            </a:extLst>
          </p:cNvPr>
          <p:cNvSpPr/>
          <p:nvPr/>
        </p:nvSpPr>
        <p:spPr>
          <a:xfrm>
            <a:off x="16587839" y="2102347"/>
            <a:ext cx="875850" cy="4159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0x333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AD8BAE-F95D-4933-91CE-142CD4DA1256}"/>
              </a:ext>
            </a:extLst>
          </p:cNvPr>
          <p:cNvSpPr txBox="1"/>
          <p:nvPr/>
        </p:nvSpPr>
        <p:spPr>
          <a:xfrm>
            <a:off x="16600011" y="4196251"/>
            <a:ext cx="115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0x333</a:t>
            </a:r>
            <a:endParaRPr lang="ko-KR" altLang="en-US" b="1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A26CFD-4F6C-4FF6-97E6-FA4E8D940EEA}"/>
              </a:ext>
            </a:extLst>
          </p:cNvPr>
          <p:cNvSpPr txBox="1"/>
          <p:nvPr/>
        </p:nvSpPr>
        <p:spPr>
          <a:xfrm>
            <a:off x="15106052" y="1751664"/>
            <a:ext cx="26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Ractangle</a:t>
            </a:r>
            <a:r>
              <a:rPr lang="en-US" altLang="ko-KR" b="1" dirty="0">
                <a:latin typeface="+mn-ea"/>
              </a:rPr>
              <a:t>[]  </a:t>
            </a:r>
            <a:r>
              <a:rPr lang="en-US" altLang="ko-KR" b="1" dirty="0" err="1">
                <a:latin typeface="+mn-ea"/>
              </a:rPr>
              <a:t>rArray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C1C9E3E-01FC-48DE-AE51-0E20239613DF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17025764" y="2518305"/>
            <a:ext cx="152304" cy="1677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29ABC058-BCF5-4E0A-9072-E76EE084344D}"/>
              </a:ext>
            </a:extLst>
          </p:cNvPr>
          <p:cNvGrpSpPr/>
          <p:nvPr/>
        </p:nvGrpSpPr>
        <p:grpSpPr>
          <a:xfrm>
            <a:off x="16659486" y="4524743"/>
            <a:ext cx="2673295" cy="1041664"/>
            <a:chOff x="16659475" y="4524738"/>
            <a:chExt cx="2024375" cy="43622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6D0D4EF-B95C-4627-AE09-C9BC29C29359}"/>
                </a:ext>
              </a:extLst>
            </p:cNvPr>
            <p:cNvSpPr/>
            <p:nvPr/>
          </p:nvSpPr>
          <p:spPr>
            <a:xfrm>
              <a:off x="16659475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68F75-F319-4BAA-8C64-F605DE7EBD91}"/>
                </a:ext>
              </a:extLst>
            </p:cNvPr>
            <p:cNvSpPr/>
            <p:nvPr/>
          </p:nvSpPr>
          <p:spPr>
            <a:xfrm>
              <a:off x="17334816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21EDE47-BF9F-48DE-AD3F-2847ACBB516D}"/>
                </a:ext>
              </a:extLst>
            </p:cNvPr>
            <p:cNvSpPr/>
            <p:nvPr/>
          </p:nvSpPr>
          <p:spPr>
            <a:xfrm>
              <a:off x="18011320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8CD8F73-EC79-4D56-B82D-D2CA8A069E5E}"/>
                </a:ext>
              </a:extLst>
            </p:cNvPr>
            <p:cNvSpPr txBox="1"/>
            <p:nvPr/>
          </p:nvSpPr>
          <p:spPr>
            <a:xfrm>
              <a:off x="16781466" y="4795008"/>
              <a:ext cx="415818" cy="16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[0]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6961805-F788-42C1-9986-2DD88D329938}"/>
                </a:ext>
              </a:extLst>
            </p:cNvPr>
            <p:cNvSpPr txBox="1"/>
            <p:nvPr/>
          </p:nvSpPr>
          <p:spPr>
            <a:xfrm>
              <a:off x="17458332" y="4795008"/>
              <a:ext cx="415818" cy="16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[1]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A4D524-6D77-4B46-87AE-EA82A25DC400}"/>
                </a:ext>
              </a:extLst>
            </p:cNvPr>
            <p:cNvSpPr txBox="1"/>
            <p:nvPr/>
          </p:nvSpPr>
          <p:spPr>
            <a:xfrm>
              <a:off x="18126026" y="4795008"/>
              <a:ext cx="415818" cy="16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[2]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17492240" y="1705361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4C66D5-1C9F-408A-A61F-BA92857B5739}"/>
              </a:ext>
            </a:extLst>
          </p:cNvPr>
          <p:cNvSpPr/>
          <p:nvPr/>
        </p:nvSpPr>
        <p:spPr>
          <a:xfrm>
            <a:off x="2187142" y="1516031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A552349-46C7-49A1-95F5-204CEEB31850}"/>
              </a:ext>
            </a:extLst>
          </p:cNvPr>
          <p:cNvSpPr/>
          <p:nvPr/>
        </p:nvSpPr>
        <p:spPr>
          <a:xfrm>
            <a:off x="6802360" y="1516031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3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A468A91-AB0D-4B77-BDBE-60F1F5DECEDB}"/>
              </a:ext>
            </a:extLst>
          </p:cNvPr>
          <p:cNvSpPr/>
          <p:nvPr/>
        </p:nvSpPr>
        <p:spPr>
          <a:xfrm>
            <a:off x="11692983" y="1516031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E64434-06A3-403F-B74E-1A4328D45412}"/>
              </a:ext>
            </a:extLst>
          </p:cNvPr>
          <p:cNvCxnSpPr>
            <a:cxnSpLocks/>
          </p:cNvCxnSpPr>
          <p:nvPr/>
        </p:nvCxnSpPr>
        <p:spPr>
          <a:xfrm>
            <a:off x="2068596" y="2240842"/>
            <a:ext cx="14751974" cy="25915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D32174E-FFD3-4284-B274-79412493632F}"/>
              </a:ext>
            </a:extLst>
          </p:cNvPr>
          <p:cNvCxnSpPr>
            <a:cxnSpLocks/>
          </p:cNvCxnSpPr>
          <p:nvPr/>
        </p:nvCxnSpPr>
        <p:spPr>
          <a:xfrm>
            <a:off x="6456749" y="2051369"/>
            <a:ext cx="11532221" cy="278098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7D5B281-D1E5-44E7-9579-C2EE75319E82}"/>
              </a:ext>
            </a:extLst>
          </p:cNvPr>
          <p:cNvCxnSpPr>
            <a:cxnSpLocks/>
          </p:cNvCxnSpPr>
          <p:nvPr/>
        </p:nvCxnSpPr>
        <p:spPr>
          <a:xfrm>
            <a:off x="11012975" y="2105384"/>
            <a:ext cx="8068102" cy="26807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DE719E8-CA72-4233-888C-981C8E2FFE3C}"/>
              </a:ext>
            </a:extLst>
          </p:cNvPr>
          <p:cNvSpPr txBox="1"/>
          <p:nvPr/>
        </p:nvSpPr>
        <p:spPr>
          <a:xfrm>
            <a:off x="16626079" y="4718436"/>
            <a:ext cx="888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0x123</a:t>
            </a:r>
            <a:endParaRPr lang="ko-KR" altLang="en-US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7398AA-2264-422C-A9D7-54ED5BD6549B}"/>
              </a:ext>
            </a:extLst>
          </p:cNvPr>
          <p:cNvSpPr txBox="1"/>
          <p:nvPr/>
        </p:nvSpPr>
        <p:spPr>
          <a:xfrm>
            <a:off x="17526592" y="4718436"/>
            <a:ext cx="888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0x124</a:t>
            </a:r>
            <a:endParaRPr lang="ko-KR" altLang="en-US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FE4DFA-8F46-4892-A4CA-1651D805F80F}"/>
              </a:ext>
            </a:extLst>
          </p:cNvPr>
          <p:cNvSpPr txBox="1"/>
          <p:nvPr/>
        </p:nvSpPr>
        <p:spPr>
          <a:xfrm>
            <a:off x="18426642" y="4718436"/>
            <a:ext cx="888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0x125</a:t>
            </a:r>
            <a:endParaRPr lang="ko-KR" altLang="en-US" dirty="0">
              <a:latin typeface="+mn-ea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D18EF53-69F6-41D6-B64F-F0E6ADA2DB74}"/>
              </a:ext>
            </a:extLst>
          </p:cNvPr>
          <p:cNvCxnSpPr>
            <a:cxnSpLocks/>
          </p:cNvCxnSpPr>
          <p:nvPr/>
        </p:nvCxnSpPr>
        <p:spPr>
          <a:xfrm flipH="1">
            <a:off x="4631605" y="5346190"/>
            <a:ext cx="12210907" cy="365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CE37896-1A28-4A5D-ADCA-76A1ABF493D5}"/>
              </a:ext>
            </a:extLst>
          </p:cNvPr>
          <p:cNvCxnSpPr>
            <a:cxnSpLocks/>
          </p:cNvCxnSpPr>
          <p:nvPr/>
        </p:nvCxnSpPr>
        <p:spPr>
          <a:xfrm flipH="1">
            <a:off x="9444586" y="5666227"/>
            <a:ext cx="8389304" cy="349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C53183F-4027-4F5E-9A82-2D35B78BC78D}"/>
              </a:ext>
            </a:extLst>
          </p:cNvPr>
          <p:cNvCxnSpPr>
            <a:cxnSpLocks/>
          </p:cNvCxnSpPr>
          <p:nvPr/>
        </p:nvCxnSpPr>
        <p:spPr>
          <a:xfrm flipH="1">
            <a:off x="14379384" y="5666226"/>
            <a:ext cx="4491313" cy="335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C71950AC-C1AD-48A3-9CFB-825E73234341}"/>
              </a:ext>
            </a:extLst>
          </p:cNvPr>
          <p:cNvSpPr/>
          <p:nvPr/>
        </p:nvSpPr>
        <p:spPr>
          <a:xfrm>
            <a:off x="4594114" y="2378542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5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E48D85B-7EBE-49C8-AA9E-3E3FA6DF20C2}"/>
              </a:ext>
            </a:extLst>
          </p:cNvPr>
          <p:cNvSpPr/>
          <p:nvPr/>
        </p:nvSpPr>
        <p:spPr>
          <a:xfrm>
            <a:off x="9053731" y="2378542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6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F1D6947-50CB-4205-999F-C5E0D66810BF}"/>
              </a:ext>
            </a:extLst>
          </p:cNvPr>
          <p:cNvSpPr/>
          <p:nvPr/>
        </p:nvSpPr>
        <p:spPr>
          <a:xfrm>
            <a:off x="12913822" y="2378542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7</a:t>
            </a:r>
            <a:endParaRPr lang="ko-KR" altLang="en-US" sz="2800" b="1" dirty="0">
              <a:latin typeface="+mn-ea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E5A0071-7016-4012-855C-0218CEB73399}"/>
              </a:ext>
            </a:extLst>
          </p:cNvPr>
          <p:cNvGrpSpPr/>
          <p:nvPr/>
        </p:nvGrpSpPr>
        <p:grpSpPr>
          <a:xfrm>
            <a:off x="36106268" y="498992"/>
            <a:ext cx="1969189" cy="2297077"/>
            <a:chOff x="11533300" y="1141574"/>
            <a:chExt cx="1969189" cy="2297077"/>
          </a:xfrm>
        </p:grpSpPr>
        <p:sp>
          <p:nvSpPr>
            <p:cNvPr id="94" name="모서리가 둥근 직사각형 22">
              <a:extLst>
                <a:ext uri="{FF2B5EF4-FFF2-40B4-BE49-F238E27FC236}">
                  <a16:creationId xmlns:a16="http://schemas.microsoft.com/office/drawing/2014/main" id="{015337AB-950D-4782-9E0C-EF3472E1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en-US" altLang="ko-KR" sz="1400" dirty="0" err="1">
                  <a:latin typeface="+mn-ea"/>
                  <a:ea typeface="+mn-ea"/>
                </a:rPr>
                <a:t>fillColor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en-US" altLang="ko-KR" sz="1400" dirty="0" err="1">
                  <a:latin typeface="+mn-ea"/>
                  <a:ea typeface="+mn-ea"/>
                </a:rPr>
                <a:t>lineColor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생성자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메소드 </a:t>
              </a:r>
              <a:r>
                <a:rPr lang="en-US" altLang="ko-KR" sz="1400" dirty="0">
                  <a:latin typeface="+mn-ea"/>
                  <a:ea typeface="+mn-ea"/>
                </a:rPr>
                <a:t>g/s 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40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40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solidFill>
                    <a:srgbClr val="00B050"/>
                  </a:solidFill>
                  <a:latin typeface="+mn-ea"/>
                  <a:ea typeface="+mn-ea"/>
                </a:rPr>
                <a:t>  draw()  </a:t>
              </a:r>
              <a:endParaRPr lang="ko-KR" altLang="en-US" sz="140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F68D293-22AC-427F-9E4E-86AD94B08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b="1" err="1">
                  <a:latin typeface="+mn-ea"/>
                  <a:ea typeface="+mn-ea"/>
                </a:rPr>
                <a:t>Ractangle</a:t>
              </a:r>
              <a:r>
                <a:rPr lang="en-US" altLang="ko-KR" sz="1600" b="1" dirty="0">
                  <a:latin typeface="+mn-ea"/>
                  <a:ea typeface="+mn-ea"/>
                </a:rPr>
                <a:t>  </a:t>
              </a:r>
              <a:r>
                <a:rPr lang="ko-KR" altLang="en-US" sz="160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1577688-AFCD-4CFD-B5AD-FA5559E65DF4}"/>
              </a:ext>
            </a:extLst>
          </p:cNvPr>
          <p:cNvGrpSpPr/>
          <p:nvPr/>
        </p:nvGrpSpPr>
        <p:grpSpPr>
          <a:xfrm>
            <a:off x="36106268" y="3307430"/>
            <a:ext cx="1969189" cy="2297077"/>
            <a:chOff x="11533300" y="1141574"/>
            <a:chExt cx="1969189" cy="2297077"/>
          </a:xfrm>
        </p:grpSpPr>
        <p:sp>
          <p:nvSpPr>
            <p:cNvPr id="77" name="모서리가 둥근 직사각형 22">
              <a:extLst>
                <a:ext uri="{FF2B5EF4-FFF2-40B4-BE49-F238E27FC236}">
                  <a16:creationId xmlns:a16="http://schemas.microsoft.com/office/drawing/2014/main" id="{85CFC5CA-C448-4546-AD0D-6BBE36D64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en-US" altLang="ko-KR" sz="1400" dirty="0" err="1">
                  <a:latin typeface="+mn-ea"/>
                  <a:ea typeface="+mn-ea"/>
                </a:rPr>
                <a:t>fillColor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en-US" altLang="ko-KR" sz="1400" dirty="0" err="1">
                  <a:latin typeface="+mn-ea"/>
                  <a:ea typeface="+mn-ea"/>
                </a:rPr>
                <a:t>lineColor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radius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생성자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메소드 </a:t>
              </a:r>
              <a:r>
                <a:rPr lang="en-US" altLang="ko-KR" sz="1400" dirty="0">
                  <a:latin typeface="+mn-ea"/>
                  <a:ea typeface="+mn-ea"/>
                </a:rPr>
                <a:t>g/s 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40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40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solidFill>
                    <a:srgbClr val="00B050"/>
                  </a:solidFill>
                  <a:latin typeface="+mn-ea"/>
                  <a:ea typeface="+mn-ea"/>
                </a:rPr>
                <a:t>  draw()  </a:t>
              </a:r>
              <a:endParaRPr lang="ko-KR" altLang="en-US" sz="140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5A16B0-C4B8-4AEF-A4E1-D61889BC1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Circle  </a:t>
              </a:r>
              <a:r>
                <a:rPr lang="ko-KR" altLang="en-US" sz="160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</p:grpSp>
      <p:graphicFrame>
        <p:nvGraphicFramePr>
          <p:cNvPr id="97" name="표 23">
            <a:extLst>
              <a:ext uri="{FF2B5EF4-FFF2-40B4-BE49-F238E27FC236}">
                <a16:creationId xmlns:a16="http://schemas.microsoft.com/office/drawing/2014/main" id="{BAACBAA2-EA01-4197-ABD0-8C89244EA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48859"/>
              </p:ext>
            </p:extLst>
          </p:nvPr>
        </p:nvGraphicFramePr>
        <p:xfrm>
          <a:off x="27234072" y="725767"/>
          <a:ext cx="4126476" cy="1311429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310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circle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2803678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radius;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int radius)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getRadius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radius;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setRadius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radius)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 </a:t>
                      </a:r>
                      <a:r>
                        <a:rPr lang="ko-KR" altLang="en-US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  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반지름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radius );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"Circle [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radius=" + radius + "]";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7428D8A-7954-474B-BC8E-461B107B9A9E}"/>
              </a:ext>
            </a:extLst>
          </p:cNvPr>
          <p:cNvSpPr/>
          <p:nvPr/>
        </p:nvSpPr>
        <p:spPr>
          <a:xfrm>
            <a:off x="21906659" y="1775015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0x987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E601B7C-46DA-49A9-A786-8FD92D33C63F}"/>
              </a:ext>
            </a:extLst>
          </p:cNvPr>
          <p:cNvCxnSpPr>
            <a:cxnSpLocks/>
          </p:cNvCxnSpPr>
          <p:nvPr/>
        </p:nvCxnSpPr>
        <p:spPr>
          <a:xfrm flipH="1">
            <a:off x="21647721" y="2144327"/>
            <a:ext cx="678124" cy="21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0FFDEC0-5363-4A84-B602-646DF235DBCD}"/>
              </a:ext>
            </a:extLst>
          </p:cNvPr>
          <p:cNvSpPr txBox="1"/>
          <p:nvPr/>
        </p:nvSpPr>
        <p:spPr>
          <a:xfrm>
            <a:off x="20814557" y="1421662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Circle c01</a:t>
            </a:r>
            <a:endParaRPr lang="ko-KR" altLang="en-US" dirty="0">
              <a:latin typeface="+mn-ea"/>
            </a:endParaRP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FBC63373-8300-4E6E-ADBE-027C1DAEFBD9}"/>
              </a:ext>
            </a:extLst>
          </p:cNvPr>
          <p:cNvSpPr/>
          <p:nvPr/>
        </p:nvSpPr>
        <p:spPr>
          <a:xfrm>
            <a:off x="21436961" y="4548310"/>
            <a:ext cx="4279072" cy="1051752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private int radius;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생성자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Circle()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Circle(String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int radius)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this.radius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radius;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getRadius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radius;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setRadius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(int radius)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this.radius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= radius;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메소드 일반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public void draw() 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System.out.println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원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면색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fillColor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+ " 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선색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:"+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lineColor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+ 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      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"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반지름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radius 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return "Circle [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+ ", radius=" + radius + "]";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fontAlgn="t" latinLnBrk="1"/>
            <a:endParaRPr lang="ko-KR" altLang="ko-KR" sz="1200" dirty="0">
              <a:latin typeface="+mn-ea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E24E466-3EC9-4484-96C6-7CB8F43F63C0}"/>
              </a:ext>
            </a:extLst>
          </p:cNvPr>
          <p:cNvSpPr txBox="1"/>
          <p:nvPr/>
        </p:nvSpPr>
        <p:spPr>
          <a:xfrm>
            <a:off x="22765033" y="4260418"/>
            <a:ext cx="26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Circle</a:t>
            </a:r>
            <a:endParaRPr lang="ko-KR" altLang="en-US" b="1" dirty="0">
              <a:latin typeface="+mn-ea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F84D548-E862-4894-9322-1F98B96A3CF3}"/>
              </a:ext>
            </a:extLst>
          </p:cNvPr>
          <p:cNvSpPr txBox="1"/>
          <p:nvPr/>
        </p:nvSpPr>
        <p:spPr>
          <a:xfrm>
            <a:off x="21389959" y="4271301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0x987  </a:t>
            </a:r>
            <a:endParaRPr lang="ko-KR" altLang="en-US" b="1" dirty="0">
              <a:latin typeface="+mn-ea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998794E-738D-4712-8B26-E54D42BFD4D4}"/>
              </a:ext>
            </a:extLst>
          </p:cNvPr>
          <p:cNvSpPr txBox="1"/>
          <p:nvPr/>
        </p:nvSpPr>
        <p:spPr>
          <a:xfrm>
            <a:off x="23159648" y="4758478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파랑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58C618E-2405-4DA8-91ED-D0A3B5F97003}"/>
              </a:ext>
            </a:extLst>
          </p:cNvPr>
          <p:cNvSpPr txBox="1"/>
          <p:nvPr/>
        </p:nvSpPr>
        <p:spPr>
          <a:xfrm>
            <a:off x="23159648" y="4961085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파랑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626C135-7CFD-4274-8635-6B2E48E9FE09}"/>
              </a:ext>
            </a:extLst>
          </p:cNvPr>
          <p:cNvSpPr txBox="1"/>
          <p:nvPr/>
        </p:nvSpPr>
        <p:spPr>
          <a:xfrm>
            <a:off x="23212079" y="5191602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5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234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8341F10-A0FF-4E3D-A4DD-6F0C796CBE1F}"/>
              </a:ext>
            </a:extLst>
          </p:cNvPr>
          <p:cNvSpPr txBox="1"/>
          <p:nvPr/>
        </p:nvSpPr>
        <p:spPr>
          <a:xfrm>
            <a:off x="355053" y="757896"/>
            <a:ext cx="67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+mn-ea"/>
              </a:rPr>
              <a:t>스태틱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8FDEF-B4E0-4CDD-886D-231B54703746}"/>
              </a:ext>
            </a:extLst>
          </p:cNvPr>
          <p:cNvSpPr txBox="1"/>
          <p:nvPr/>
        </p:nvSpPr>
        <p:spPr>
          <a:xfrm>
            <a:off x="355053" y="2395964"/>
            <a:ext cx="67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스택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FDA56-6CBE-48C9-B7D7-8B74D615B1C2}"/>
              </a:ext>
            </a:extLst>
          </p:cNvPr>
          <p:cNvSpPr txBox="1"/>
          <p:nvPr/>
        </p:nvSpPr>
        <p:spPr>
          <a:xfrm>
            <a:off x="355053" y="4749129"/>
            <a:ext cx="67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+mn-ea"/>
              </a:rPr>
              <a:t>힙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0962B0C-D62A-4ADD-AB05-A13F37541558}"/>
              </a:ext>
            </a:extLst>
          </p:cNvPr>
          <p:cNvCxnSpPr>
            <a:cxnSpLocks/>
          </p:cNvCxnSpPr>
          <p:nvPr/>
        </p:nvCxnSpPr>
        <p:spPr>
          <a:xfrm>
            <a:off x="426271" y="1141574"/>
            <a:ext cx="196252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24B6234-ED4B-467D-83FA-952BF4AC0556}"/>
              </a:ext>
            </a:extLst>
          </p:cNvPr>
          <p:cNvCxnSpPr>
            <a:cxnSpLocks/>
          </p:cNvCxnSpPr>
          <p:nvPr/>
        </p:nvCxnSpPr>
        <p:spPr>
          <a:xfrm>
            <a:off x="394584" y="3780292"/>
            <a:ext cx="196569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23">
            <a:extLst>
              <a:ext uri="{FF2B5EF4-FFF2-40B4-BE49-F238E27FC236}">
                <a16:creationId xmlns:a16="http://schemas.microsoft.com/office/drawing/2014/main" id="{6A644A81-03FD-4086-9D59-BFACF1FCA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88420"/>
              </p:ext>
            </p:extLst>
          </p:nvPr>
        </p:nvGraphicFramePr>
        <p:xfrm>
          <a:off x="20233794" y="725771"/>
          <a:ext cx="4126476" cy="1618276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310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Ractangle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5872149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height;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int width, 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width)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//draw 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나중에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400" b="0" i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 </a:t>
                      </a:r>
                      <a:r>
                        <a:rPr lang="ko-KR" altLang="en-US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   </a:t>
                      </a:r>
                      <a:b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색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:"+ </a:t>
                      </a:r>
                      <a:r>
                        <a:rPr lang="en-US" altLang="ko-KR" sz="1400" b="0" i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 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width + " 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b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height );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width=" + width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+ ", height=“ + height + "]";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47C6121-8636-4C06-8ACF-10A599F4ACD2}"/>
              </a:ext>
            </a:extLst>
          </p:cNvPr>
          <p:cNvSpPr txBox="1"/>
          <p:nvPr/>
        </p:nvSpPr>
        <p:spPr>
          <a:xfrm>
            <a:off x="355053" y="98883"/>
            <a:ext cx="5811455" cy="41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en-US" altLang="ko-KR" sz="2000" b="1" dirty="0" err="1">
                <a:solidFill>
                  <a:srgbClr val="0070C0"/>
                </a:solidFill>
                <a:latin typeface="+mn-ea"/>
              </a:rPr>
              <a:t>Ractangle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배열로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81ADF9-6021-4B52-9F24-347FE28CD57A}"/>
              </a:ext>
            </a:extLst>
          </p:cNvPr>
          <p:cNvSpPr/>
          <p:nvPr/>
        </p:nvSpPr>
        <p:spPr>
          <a:xfrm>
            <a:off x="1302394" y="1775014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E858918-B18F-43AB-89FE-4B9E5D25EA97}"/>
              </a:ext>
            </a:extLst>
          </p:cNvPr>
          <p:cNvCxnSpPr>
            <a:cxnSpLocks/>
          </p:cNvCxnSpPr>
          <p:nvPr/>
        </p:nvCxnSpPr>
        <p:spPr>
          <a:xfrm flipH="1">
            <a:off x="1043461" y="2144327"/>
            <a:ext cx="678124" cy="21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4438E02-4354-452F-A704-AE0EE7ECA246}"/>
              </a:ext>
            </a:extLst>
          </p:cNvPr>
          <p:cNvSpPr txBox="1"/>
          <p:nvPr/>
        </p:nvSpPr>
        <p:spPr>
          <a:xfrm>
            <a:off x="210290" y="1421664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dirty="0" err="1">
                <a:latin typeface="+mn-ea"/>
              </a:rPr>
              <a:t>Ractangle</a:t>
            </a:r>
            <a:r>
              <a:rPr lang="en-US" altLang="ko-KR" dirty="0">
                <a:latin typeface="+mn-ea"/>
              </a:rPr>
              <a:t> r01</a:t>
            </a:r>
            <a:endParaRPr lang="ko-KR" altLang="en-US" dirty="0">
              <a:latin typeface="+mn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550023A-5E86-425C-B5B9-C06A7AC4E621}"/>
              </a:ext>
            </a:extLst>
          </p:cNvPr>
          <p:cNvSpPr/>
          <p:nvPr/>
        </p:nvSpPr>
        <p:spPr>
          <a:xfrm>
            <a:off x="832702" y="4548304"/>
            <a:ext cx="4279072" cy="1051752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/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필드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int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int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생성자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개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int width, int height)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g/s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(int width)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(int height)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메소드 일반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public void draw() 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System.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out.println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사각형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200" b="1" i="1" dirty="0" err="1">
                <a:solidFill>
                  <a:srgbClr val="FF0000"/>
                </a:solidFill>
                <a:latin typeface="+mn-ea"/>
              </a:rPr>
              <a:t>면색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+ 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fillColor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+ "  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선   </a:t>
            </a:r>
            <a:br>
              <a:rPr lang="en-US" altLang="ko-KR" sz="1200" b="1" i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색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:"+ 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lineColor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+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"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가로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width + "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세로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</a:t>
            </a:r>
            <a:br>
              <a:rPr lang="en-US" altLang="ko-KR" sz="1200" b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height 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pPr fontAlgn="t" latinLnBrk="1"/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fontAlgn="t" latinLnBrk="1"/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@Override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toString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"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[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+ ", 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+ ", width=" + width 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+ ", height=“ + height + "]";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6B4ADC-951B-4F1B-9955-FEDBB0688C9F}"/>
              </a:ext>
            </a:extLst>
          </p:cNvPr>
          <p:cNvSpPr txBox="1"/>
          <p:nvPr/>
        </p:nvSpPr>
        <p:spPr>
          <a:xfrm>
            <a:off x="2160774" y="4260418"/>
            <a:ext cx="26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Ractangle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03A8CD-5232-434B-85E4-E9CC8006B2B6}"/>
              </a:ext>
            </a:extLst>
          </p:cNvPr>
          <p:cNvSpPr txBox="1"/>
          <p:nvPr/>
        </p:nvSpPr>
        <p:spPr>
          <a:xfrm>
            <a:off x="785701" y="4271301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623840-5E9E-43B0-B207-D26692278745}"/>
              </a:ext>
            </a:extLst>
          </p:cNvPr>
          <p:cNvSpPr txBox="1"/>
          <p:nvPr/>
        </p:nvSpPr>
        <p:spPr>
          <a:xfrm>
            <a:off x="2555384" y="4925208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</a:rPr>
              <a:t>빨강</a:t>
            </a:r>
            <a:endParaRPr lang="ko-KR" altLang="en-US" b="1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1E9BCA-EA5A-444A-9A9A-78D13D5D9570}"/>
              </a:ext>
            </a:extLst>
          </p:cNvPr>
          <p:cNvSpPr txBox="1"/>
          <p:nvPr/>
        </p:nvSpPr>
        <p:spPr>
          <a:xfrm>
            <a:off x="2555384" y="5127810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노랑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5931FB-C4E0-43C4-9E71-194996B74CA3}"/>
              </a:ext>
            </a:extLst>
          </p:cNvPr>
          <p:cNvSpPr txBox="1"/>
          <p:nvPr/>
        </p:nvSpPr>
        <p:spPr>
          <a:xfrm>
            <a:off x="2555384" y="5343182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5</a:t>
            </a:r>
            <a:endParaRPr lang="ko-KR" altLang="en-US" b="1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BE29DB-9D62-44B3-A6E4-0EADE9C03802}"/>
              </a:ext>
            </a:extLst>
          </p:cNvPr>
          <p:cNvSpPr txBox="1"/>
          <p:nvPr/>
        </p:nvSpPr>
        <p:spPr>
          <a:xfrm>
            <a:off x="2555384" y="5521467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10</a:t>
            </a:r>
            <a:endParaRPr lang="ko-KR" altLang="en-US" b="1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891048-B4DD-4629-A19F-D7BA00C2BD2B}"/>
              </a:ext>
            </a:extLst>
          </p:cNvPr>
          <p:cNvSpPr/>
          <p:nvPr/>
        </p:nvSpPr>
        <p:spPr>
          <a:xfrm>
            <a:off x="6074437" y="1775014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0x124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A3FF2AC-7AA6-4187-B27F-728DC451AFEB}"/>
              </a:ext>
            </a:extLst>
          </p:cNvPr>
          <p:cNvCxnSpPr>
            <a:cxnSpLocks/>
          </p:cNvCxnSpPr>
          <p:nvPr/>
        </p:nvCxnSpPr>
        <p:spPr>
          <a:xfrm flipH="1">
            <a:off x="5815503" y="2144327"/>
            <a:ext cx="678124" cy="21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230EEF4-ABF4-4363-A7A2-807B91F26E70}"/>
              </a:ext>
            </a:extLst>
          </p:cNvPr>
          <p:cNvSpPr txBox="1"/>
          <p:nvPr/>
        </p:nvSpPr>
        <p:spPr>
          <a:xfrm>
            <a:off x="4982332" y="1421664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dirty="0" err="1">
                <a:latin typeface="+mn-ea"/>
              </a:rPr>
              <a:t>Ractangle</a:t>
            </a:r>
            <a:r>
              <a:rPr lang="en-US" altLang="ko-KR" dirty="0">
                <a:latin typeface="+mn-ea"/>
              </a:rPr>
              <a:t> r02</a:t>
            </a:r>
            <a:endParaRPr lang="ko-KR" altLang="en-US" dirty="0">
              <a:latin typeface="+mn-ea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ADB9042-F044-47E0-8622-FC6F14D58CF8}"/>
              </a:ext>
            </a:extLst>
          </p:cNvPr>
          <p:cNvSpPr/>
          <p:nvPr/>
        </p:nvSpPr>
        <p:spPr>
          <a:xfrm>
            <a:off x="5604743" y="4548304"/>
            <a:ext cx="4279072" cy="1051752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/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필드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int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int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생성자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개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int width, int height)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g/s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(int width)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(int height)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메소드 일반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public void draw() 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System.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out.println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사각형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200" b="1" i="1" dirty="0" err="1">
                <a:solidFill>
                  <a:srgbClr val="FF0000"/>
                </a:solidFill>
                <a:latin typeface="+mn-ea"/>
              </a:rPr>
              <a:t>면색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+ 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fillColor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+ "  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선   </a:t>
            </a:r>
            <a:br>
              <a:rPr lang="en-US" altLang="ko-KR" sz="1200" b="1" i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색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:"+ 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lineColor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+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"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가로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width + "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세로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</a:t>
            </a:r>
            <a:br>
              <a:rPr lang="en-US" altLang="ko-KR" sz="1200" b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height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);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pPr fontAlgn="t" latinLnBrk="1"/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fontAlgn="t" latinLnBrk="1"/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@Override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toString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"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[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+ ", 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+ ", width=" + width 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+ ", height=“ + height + "]";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953F41-C676-4E6C-A371-5EBE98005974}"/>
              </a:ext>
            </a:extLst>
          </p:cNvPr>
          <p:cNvSpPr txBox="1"/>
          <p:nvPr/>
        </p:nvSpPr>
        <p:spPr>
          <a:xfrm>
            <a:off x="6932815" y="4260418"/>
            <a:ext cx="26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Ractangle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D43E21-2931-4886-93B5-16E3A4C6A346}"/>
              </a:ext>
            </a:extLst>
          </p:cNvPr>
          <p:cNvSpPr txBox="1"/>
          <p:nvPr/>
        </p:nvSpPr>
        <p:spPr>
          <a:xfrm>
            <a:off x="5557741" y="4271301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0x124  </a:t>
            </a:r>
            <a:endParaRPr lang="ko-KR" altLang="en-US" b="1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ECE2F1-C075-4E5C-AEC8-3B3FA5E7100B}"/>
              </a:ext>
            </a:extLst>
          </p:cNvPr>
          <p:cNvSpPr txBox="1"/>
          <p:nvPr/>
        </p:nvSpPr>
        <p:spPr>
          <a:xfrm>
            <a:off x="7327426" y="4925208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빨강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8F2B3E-6FF6-400E-B6EE-4B532040E8DA}"/>
              </a:ext>
            </a:extLst>
          </p:cNvPr>
          <p:cNvSpPr txBox="1"/>
          <p:nvPr/>
        </p:nvSpPr>
        <p:spPr>
          <a:xfrm>
            <a:off x="7327426" y="5127810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파랑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F05D7E-1D53-48DE-8024-8DEE2713ACFD}"/>
              </a:ext>
            </a:extLst>
          </p:cNvPr>
          <p:cNvSpPr txBox="1"/>
          <p:nvPr/>
        </p:nvSpPr>
        <p:spPr>
          <a:xfrm>
            <a:off x="7327426" y="5343185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20</a:t>
            </a:r>
            <a:endParaRPr lang="ko-KR" altLang="en-US" b="1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E3A4A0-A955-4C63-B567-DBD0CF2B9736}"/>
              </a:ext>
            </a:extLst>
          </p:cNvPr>
          <p:cNvSpPr txBox="1"/>
          <p:nvPr/>
        </p:nvSpPr>
        <p:spPr>
          <a:xfrm>
            <a:off x="7327426" y="5521467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20</a:t>
            </a:r>
            <a:endParaRPr lang="ko-KR" altLang="en-US" b="1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16FEF61-7C46-421F-9212-E20E08ABEC30}"/>
              </a:ext>
            </a:extLst>
          </p:cNvPr>
          <p:cNvSpPr/>
          <p:nvPr/>
        </p:nvSpPr>
        <p:spPr>
          <a:xfrm>
            <a:off x="10822591" y="1775015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0x125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4C5F00F-4997-4BB7-B81D-66E75F691DD5}"/>
              </a:ext>
            </a:extLst>
          </p:cNvPr>
          <p:cNvCxnSpPr>
            <a:cxnSpLocks/>
          </p:cNvCxnSpPr>
          <p:nvPr/>
        </p:nvCxnSpPr>
        <p:spPr>
          <a:xfrm flipH="1">
            <a:off x="10563654" y="2144327"/>
            <a:ext cx="678124" cy="21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4BE865A-5142-4F55-B6D4-F65D51942D33}"/>
              </a:ext>
            </a:extLst>
          </p:cNvPr>
          <p:cNvSpPr txBox="1"/>
          <p:nvPr/>
        </p:nvSpPr>
        <p:spPr>
          <a:xfrm>
            <a:off x="9730488" y="1421664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dirty="0" err="1">
                <a:latin typeface="+mn-ea"/>
              </a:rPr>
              <a:t>Ractangle</a:t>
            </a:r>
            <a:r>
              <a:rPr lang="en-US" altLang="ko-KR" dirty="0">
                <a:latin typeface="+mn-ea"/>
              </a:rPr>
              <a:t> r03</a:t>
            </a:r>
            <a:endParaRPr lang="ko-KR" altLang="en-US" dirty="0">
              <a:latin typeface="+mn-ea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889729F-1392-48E0-943F-E434ABBFDD9D}"/>
              </a:ext>
            </a:extLst>
          </p:cNvPr>
          <p:cNvSpPr/>
          <p:nvPr/>
        </p:nvSpPr>
        <p:spPr>
          <a:xfrm>
            <a:off x="10352895" y="4548305"/>
            <a:ext cx="4279072" cy="1051752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/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필드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int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int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생성자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개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int width, int height)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g/s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(int width)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(int height)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메소드 일반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public void draw() 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System.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out.println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사각형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200" b="1" i="1" dirty="0" err="1">
                <a:solidFill>
                  <a:srgbClr val="FF0000"/>
                </a:solidFill>
                <a:latin typeface="+mn-ea"/>
              </a:rPr>
              <a:t>면색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+ 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fillColor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+ "  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선   </a:t>
            </a:r>
            <a:br>
              <a:rPr lang="en-US" altLang="ko-KR" sz="1200" b="1" i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색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:"+ 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lineColor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+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"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가로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width + "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세로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</a:t>
            </a:r>
            <a:br>
              <a:rPr lang="en-US" altLang="ko-KR" sz="1200" b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height 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pPr fontAlgn="t" latinLnBrk="1"/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fontAlgn="t" latinLnBrk="1"/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@Override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toString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"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[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+ ", 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+ ", width=" + width 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+ ", height=“ + height + "]";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8D7E01-B034-4940-A1E5-324F7073B134}"/>
              </a:ext>
            </a:extLst>
          </p:cNvPr>
          <p:cNvSpPr txBox="1"/>
          <p:nvPr/>
        </p:nvSpPr>
        <p:spPr>
          <a:xfrm>
            <a:off x="11680966" y="4260419"/>
            <a:ext cx="26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Ractangle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1BC3225-92FE-43BE-A3E1-434F6B93499B}"/>
              </a:ext>
            </a:extLst>
          </p:cNvPr>
          <p:cNvSpPr txBox="1"/>
          <p:nvPr/>
        </p:nvSpPr>
        <p:spPr>
          <a:xfrm>
            <a:off x="10305892" y="4271301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0x125  </a:t>
            </a:r>
            <a:endParaRPr lang="ko-KR" altLang="en-US" b="1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21A830-EA29-43C7-BA2D-6632833E4DAC}"/>
              </a:ext>
            </a:extLst>
          </p:cNvPr>
          <p:cNvSpPr txBox="1"/>
          <p:nvPr/>
        </p:nvSpPr>
        <p:spPr>
          <a:xfrm>
            <a:off x="12075581" y="4925209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</a:rPr>
              <a:t>빨강</a:t>
            </a:r>
            <a:endParaRPr lang="ko-KR" altLang="en-US" b="1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325035-52F1-440A-947A-335FD48476C3}"/>
              </a:ext>
            </a:extLst>
          </p:cNvPr>
          <p:cNvSpPr txBox="1"/>
          <p:nvPr/>
        </p:nvSpPr>
        <p:spPr>
          <a:xfrm>
            <a:off x="12075581" y="5127811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초록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9F4E57-8AF9-4151-BA5E-D775D4481AD6}"/>
              </a:ext>
            </a:extLst>
          </p:cNvPr>
          <p:cNvSpPr txBox="1"/>
          <p:nvPr/>
        </p:nvSpPr>
        <p:spPr>
          <a:xfrm>
            <a:off x="12075581" y="5343184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100</a:t>
            </a:r>
            <a:endParaRPr lang="ko-KR" altLang="en-US" b="1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C905EC-AEDD-44E0-8D26-918247547F25}"/>
              </a:ext>
            </a:extLst>
          </p:cNvPr>
          <p:cNvSpPr txBox="1"/>
          <p:nvPr/>
        </p:nvSpPr>
        <p:spPr>
          <a:xfrm>
            <a:off x="12075581" y="5521466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100</a:t>
            </a:r>
            <a:endParaRPr lang="ko-KR" altLang="en-US" b="1" dirty="0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C180514-3454-4C63-8596-1E926924E707}"/>
              </a:ext>
            </a:extLst>
          </p:cNvPr>
          <p:cNvSpPr/>
          <p:nvPr/>
        </p:nvSpPr>
        <p:spPr>
          <a:xfrm>
            <a:off x="16587839" y="2102347"/>
            <a:ext cx="875850" cy="4159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0x333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AD8BAE-F95D-4933-91CE-142CD4DA1256}"/>
              </a:ext>
            </a:extLst>
          </p:cNvPr>
          <p:cNvSpPr txBox="1"/>
          <p:nvPr/>
        </p:nvSpPr>
        <p:spPr>
          <a:xfrm>
            <a:off x="16600011" y="4196251"/>
            <a:ext cx="115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0x333</a:t>
            </a:r>
            <a:endParaRPr lang="ko-KR" altLang="en-US" b="1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A26CFD-4F6C-4FF6-97E6-FA4E8D940EEA}"/>
              </a:ext>
            </a:extLst>
          </p:cNvPr>
          <p:cNvSpPr txBox="1"/>
          <p:nvPr/>
        </p:nvSpPr>
        <p:spPr>
          <a:xfrm>
            <a:off x="15106052" y="1751664"/>
            <a:ext cx="26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Ractangle</a:t>
            </a:r>
            <a:r>
              <a:rPr lang="en-US" altLang="ko-KR" b="1" dirty="0">
                <a:latin typeface="+mn-ea"/>
              </a:rPr>
              <a:t>[]  </a:t>
            </a:r>
            <a:r>
              <a:rPr lang="en-US" altLang="ko-KR" b="1" dirty="0" err="1">
                <a:latin typeface="+mn-ea"/>
              </a:rPr>
              <a:t>rArray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C1C9E3E-01FC-48DE-AE51-0E20239613DF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17025764" y="2518305"/>
            <a:ext cx="152304" cy="1677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29ABC058-BCF5-4E0A-9072-E76EE084344D}"/>
              </a:ext>
            </a:extLst>
          </p:cNvPr>
          <p:cNvGrpSpPr/>
          <p:nvPr/>
        </p:nvGrpSpPr>
        <p:grpSpPr>
          <a:xfrm>
            <a:off x="16659486" y="4524743"/>
            <a:ext cx="2673295" cy="1041664"/>
            <a:chOff x="16659475" y="4524738"/>
            <a:chExt cx="2024375" cy="43622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6D0D4EF-B95C-4627-AE09-C9BC29C29359}"/>
                </a:ext>
              </a:extLst>
            </p:cNvPr>
            <p:cNvSpPr/>
            <p:nvPr/>
          </p:nvSpPr>
          <p:spPr>
            <a:xfrm>
              <a:off x="16659475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68F75-F319-4BAA-8C64-F605DE7EBD91}"/>
                </a:ext>
              </a:extLst>
            </p:cNvPr>
            <p:cNvSpPr/>
            <p:nvPr/>
          </p:nvSpPr>
          <p:spPr>
            <a:xfrm>
              <a:off x="17334816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21EDE47-BF9F-48DE-AD3F-2847ACBB516D}"/>
                </a:ext>
              </a:extLst>
            </p:cNvPr>
            <p:cNvSpPr/>
            <p:nvPr/>
          </p:nvSpPr>
          <p:spPr>
            <a:xfrm>
              <a:off x="18011320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8CD8F73-EC79-4D56-B82D-D2CA8A069E5E}"/>
                </a:ext>
              </a:extLst>
            </p:cNvPr>
            <p:cNvSpPr txBox="1"/>
            <p:nvPr/>
          </p:nvSpPr>
          <p:spPr>
            <a:xfrm>
              <a:off x="16781466" y="4795008"/>
              <a:ext cx="415818" cy="16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[0]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6961805-F788-42C1-9986-2DD88D329938}"/>
                </a:ext>
              </a:extLst>
            </p:cNvPr>
            <p:cNvSpPr txBox="1"/>
            <p:nvPr/>
          </p:nvSpPr>
          <p:spPr>
            <a:xfrm>
              <a:off x="17458332" y="4795008"/>
              <a:ext cx="415818" cy="16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[1]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A4D524-6D77-4B46-87AE-EA82A25DC400}"/>
                </a:ext>
              </a:extLst>
            </p:cNvPr>
            <p:cNvSpPr txBox="1"/>
            <p:nvPr/>
          </p:nvSpPr>
          <p:spPr>
            <a:xfrm>
              <a:off x="18126026" y="4795008"/>
              <a:ext cx="415818" cy="16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[2]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17492240" y="1705361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34C66D5-1C9F-408A-A61F-BA92857B5739}"/>
              </a:ext>
            </a:extLst>
          </p:cNvPr>
          <p:cNvSpPr/>
          <p:nvPr/>
        </p:nvSpPr>
        <p:spPr>
          <a:xfrm>
            <a:off x="2187142" y="1516031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A552349-46C7-49A1-95F5-204CEEB31850}"/>
              </a:ext>
            </a:extLst>
          </p:cNvPr>
          <p:cNvSpPr/>
          <p:nvPr/>
        </p:nvSpPr>
        <p:spPr>
          <a:xfrm>
            <a:off x="6802360" y="1516031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3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A468A91-AB0D-4B77-BDBE-60F1F5DECEDB}"/>
              </a:ext>
            </a:extLst>
          </p:cNvPr>
          <p:cNvSpPr/>
          <p:nvPr/>
        </p:nvSpPr>
        <p:spPr>
          <a:xfrm>
            <a:off x="11692983" y="1516031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E64434-06A3-403F-B74E-1A4328D45412}"/>
              </a:ext>
            </a:extLst>
          </p:cNvPr>
          <p:cNvCxnSpPr>
            <a:cxnSpLocks/>
          </p:cNvCxnSpPr>
          <p:nvPr/>
        </p:nvCxnSpPr>
        <p:spPr>
          <a:xfrm>
            <a:off x="2068596" y="2240842"/>
            <a:ext cx="14751974" cy="25915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D32174E-FFD3-4284-B274-79412493632F}"/>
              </a:ext>
            </a:extLst>
          </p:cNvPr>
          <p:cNvCxnSpPr>
            <a:cxnSpLocks/>
          </p:cNvCxnSpPr>
          <p:nvPr/>
        </p:nvCxnSpPr>
        <p:spPr>
          <a:xfrm>
            <a:off x="6456749" y="2051369"/>
            <a:ext cx="11532221" cy="278098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7D5B281-D1E5-44E7-9579-C2EE75319E82}"/>
              </a:ext>
            </a:extLst>
          </p:cNvPr>
          <p:cNvCxnSpPr>
            <a:cxnSpLocks/>
          </p:cNvCxnSpPr>
          <p:nvPr/>
        </p:nvCxnSpPr>
        <p:spPr>
          <a:xfrm>
            <a:off x="11012975" y="2105384"/>
            <a:ext cx="8068102" cy="26807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DE719E8-CA72-4233-888C-981C8E2FFE3C}"/>
              </a:ext>
            </a:extLst>
          </p:cNvPr>
          <p:cNvSpPr txBox="1"/>
          <p:nvPr/>
        </p:nvSpPr>
        <p:spPr>
          <a:xfrm>
            <a:off x="16626079" y="4718436"/>
            <a:ext cx="888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0x123</a:t>
            </a:r>
            <a:endParaRPr lang="ko-KR" altLang="en-US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7398AA-2264-422C-A9D7-54ED5BD6549B}"/>
              </a:ext>
            </a:extLst>
          </p:cNvPr>
          <p:cNvSpPr txBox="1"/>
          <p:nvPr/>
        </p:nvSpPr>
        <p:spPr>
          <a:xfrm>
            <a:off x="17526592" y="4718436"/>
            <a:ext cx="888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0x124</a:t>
            </a:r>
            <a:endParaRPr lang="ko-KR" altLang="en-US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FE4DFA-8F46-4892-A4CA-1651D805F80F}"/>
              </a:ext>
            </a:extLst>
          </p:cNvPr>
          <p:cNvSpPr txBox="1"/>
          <p:nvPr/>
        </p:nvSpPr>
        <p:spPr>
          <a:xfrm>
            <a:off x="18426642" y="4718436"/>
            <a:ext cx="888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0x125</a:t>
            </a:r>
            <a:endParaRPr lang="ko-KR" altLang="en-US" dirty="0">
              <a:latin typeface="+mn-ea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D18EF53-69F6-41D6-B64F-F0E6ADA2DB74}"/>
              </a:ext>
            </a:extLst>
          </p:cNvPr>
          <p:cNvCxnSpPr>
            <a:cxnSpLocks/>
          </p:cNvCxnSpPr>
          <p:nvPr/>
        </p:nvCxnSpPr>
        <p:spPr>
          <a:xfrm flipH="1">
            <a:off x="4631605" y="5346190"/>
            <a:ext cx="12210907" cy="365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CE37896-1A28-4A5D-ADCA-76A1ABF493D5}"/>
              </a:ext>
            </a:extLst>
          </p:cNvPr>
          <p:cNvCxnSpPr>
            <a:cxnSpLocks/>
          </p:cNvCxnSpPr>
          <p:nvPr/>
        </p:nvCxnSpPr>
        <p:spPr>
          <a:xfrm flipH="1">
            <a:off x="9444586" y="5666227"/>
            <a:ext cx="8389304" cy="349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C53183F-4027-4F5E-9A82-2D35B78BC78D}"/>
              </a:ext>
            </a:extLst>
          </p:cNvPr>
          <p:cNvCxnSpPr>
            <a:cxnSpLocks/>
          </p:cNvCxnSpPr>
          <p:nvPr/>
        </p:nvCxnSpPr>
        <p:spPr>
          <a:xfrm flipH="1">
            <a:off x="14379384" y="5666226"/>
            <a:ext cx="4491313" cy="335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C71950AC-C1AD-48A3-9CFB-825E73234341}"/>
              </a:ext>
            </a:extLst>
          </p:cNvPr>
          <p:cNvSpPr/>
          <p:nvPr/>
        </p:nvSpPr>
        <p:spPr>
          <a:xfrm>
            <a:off x="4594114" y="2378542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5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E48D85B-7EBE-49C8-AA9E-3E3FA6DF20C2}"/>
              </a:ext>
            </a:extLst>
          </p:cNvPr>
          <p:cNvSpPr/>
          <p:nvPr/>
        </p:nvSpPr>
        <p:spPr>
          <a:xfrm>
            <a:off x="9053731" y="2378542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6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F1D6947-50CB-4205-999F-C5E0D66810BF}"/>
              </a:ext>
            </a:extLst>
          </p:cNvPr>
          <p:cNvSpPr/>
          <p:nvPr/>
        </p:nvSpPr>
        <p:spPr>
          <a:xfrm>
            <a:off x="12913822" y="2378542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7</a:t>
            </a:r>
            <a:endParaRPr lang="ko-KR" altLang="en-US" sz="2800" b="1" dirty="0">
              <a:latin typeface="+mn-ea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E5A0071-7016-4012-855C-0218CEB73399}"/>
              </a:ext>
            </a:extLst>
          </p:cNvPr>
          <p:cNvGrpSpPr/>
          <p:nvPr/>
        </p:nvGrpSpPr>
        <p:grpSpPr>
          <a:xfrm>
            <a:off x="24722680" y="498999"/>
            <a:ext cx="1969189" cy="2297077"/>
            <a:chOff x="11533300" y="1141574"/>
            <a:chExt cx="1969189" cy="2297077"/>
          </a:xfrm>
        </p:grpSpPr>
        <p:sp>
          <p:nvSpPr>
            <p:cNvPr id="94" name="모서리가 둥근 직사각형 22">
              <a:extLst>
                <a:ext uri="{FF2B5EF4-FFF2-40B4-BE49-F238E27FC236}">
                  <a16:creationId xmlns:a16="http://schemas.microsoft.com/office/drawing/2014/main" id="{015337AB-950D-4782-9E0C-EF3472E1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en-US" altLang="ko-KR" sz="1400" dirty="0" err="1">
                  <a:latin typeface="+mn-ea"/>
                  <a:ea typeface="+mn-ea"/>
                </a:rPr>
                <a:t>fillColor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en-US" altLang="ko-KR" sz="1400" dirty="0" err="1">
                  <a:latin typeface="+mn-ea"/>
                  <a:ea typeface="+mn-ea"/>
                </a:rPr>
                <a:t>lineColor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생성자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메소드 </a:t>
              </a:r>
              <a:r>
                <a:rPr lang="en-US" altLang="ko-KR" sz="1400" dirty="0">
                  <a:latin typeface="+mn-ea"/>
                  <a:ea typeface="+mn-ea"/>
                </a:rPr>
                <a:t>g/s 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40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40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solidFill>
                    <a:srgbClr val="00B050"/>
                  </a:solidFill>
                  <a:latin typeface="+mn-ea"/>
                  <a:ea typeface="+mn-ea"/>
                </a:rPr>
                <a:t>  draw()  </a:t>
              </a:r>
              <a:endParaRPr lang="ko-KR" altLang="en-US" sz="140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F68D293-22AC-427F-9E4E-86AD94B08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b="1" err="1">
                  <a:latin typeface="+mn-ea"/>
                  <a:ea typeface="+mn-ea"/>
                </a:rPr>
                <a:t>Ractangle</a:t>
              </a:r>
              <a:r>
                <a:rPr lang="en-US" altLang="ko-KR" sz="1600" b="1" dirty="0">
                  <a:latin typeface="+mn-ea"/>
                  <a:ea typeface="+mn-ea"/>
                </a:rPr>
                <a:t>  </a:t>
              </a:r>
              <a:r>
                <a:rPr lang="ko-KR" altLang="en-US" sz="160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84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6ED4CE3C-837C-43BE-8172-61FF53B1A050}"/>
              </a:ext>
            </a:extLst>
          </p:cNvPr>
          <p:cNvGrpSpPr/>
          <p:nvPr/>
        </p:nvGrpSpPr>
        <p:grpSpPr>
          <a:xfrm>
            <a:off x="20328286" y="599638"/>
            <a:ext cx="1969189" cy="2297077"/>
            <a:chOff x="11533300" y="1141574"/>
            <a:chExt cx="1969189" cy="2297077"/>
          </a:xfrm>
        </p:grpSpPr>
        <p:sp>
          <p:nvSpPr>
            <p:cNvPr id="4" name="모서리가 둥근 직사각형 22">
              <a:extLst>
                <a:ext uri="{FF2B5EF4-FFF2-40B4-BE49-F238E27FC236}">
                  <a16:creationId xmlns:a16="http://schemas.microsoft.com/office/drawing/2014/main" id="{6031880D-3B2A-4877-AFA5-9B3E955D6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en-US" altLang="ko-KR" sz="1400" dirty="0" err="1">
                  <a:latin typeface="+mn-ea"/>
                  <a:ea typeface="+mn-ea"/>
                </a:rPr>
                <a:t>fillColor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en-US" altLang="ko-KR" sz="1400" dirty="0" err="1">
                  <a:latin typeface="+mn-ea"/>
                  <a:ea typeface="+mn-ea"/>
                </a:rPr>
                <a:t>lineColor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생성자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메소드 </a:t>
              </a:r>
              <a:r>
                <a:rPr lang="en-US" altLang="ko-KR" sz="1400" dirty="0">
                  <a:latin typeface="+mn-ea"/>
                  <a:ea typeface="+mn-ea"/>
                </a:rPr>
                <a:t>g/s 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40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40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solidFill>
                    <a:srgbClr val="00B050"/>
                  </a:solidFill>
                  <a:latin typeface="+mn-ea"/>
                  <a:ea typeface="+mn-ea"/>
                </a:rPr>
                <a:t>  draw()  </a:t>
              </a:r>
              <a:endParaRPr lang="ko-KR" altLang="en-US" sz="140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F35505-1CDE-4941-A8C3-AEB021D95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b="1" err="1">
                  <a:latin typeface="+mn-ea"/>
                  <a:ea typeface="+mn-ea"/>
                </a:rPr>
                <a:t>Ractangle</a:t>
              </a:r>
              <a:r>
                <a:rPr lang="en-US" altLang="ko-KR" sz="1600" b="1" dirty="0">
                  <a:latin typeface="+mn-ea"/>
                  <a:ea typeface="+mn-ea"/>
                </a:rPr>
                <a:t>  </a:t>
              </a:r>
              <a:r>
                <a:rPr lang="ko-KR" altLang="en-US" sz="160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341F10-A0FF-4E3D-A4DD-6F0C796CBE1F}"/>
              </a:ext>
            </a:extLst>
          </p:cNvPr>
          <p:cNvSpPr txBox="1"/>
          <p:nvPr/>
        </p:nvSpPr>
        <p:spPr>
          <a:xfrm>
            <a:off x="355053" y="757896"/>
            <a:ext cx="67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+mn-ea"/>
              </a:rPr>
              <a:t>스태틱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8FDEF-B4E0-4CDD-886D-231B54703746}"/>
              </a:ext>
            </a:extLst>
          </p:cNvPr>
          <p:cNvSpPr txBox="1"/>
          <p:nvPr/>
        </p:nvSpPr>
        <p:spPr>
          <a:xfrm>
            <a:off x="355053" y="2395964"/>
            <a:ext cx="67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스택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FDA56-6CBE-48C9-B7D7-8B74D615B1C2}"/>
              </a:ext>
            </a:extLst>
          </p:cNvPr>
          <p:cNvSpPr txBox="1"/>
          <p:nvPr/>
        </p:nvSpPr>
        <p:spPr>
          <a:xfrm>
            <a:off x="355053" y="4749129"/>
            <a:ext cx="67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+mn-ea"/>
              </a:rPr>
              <a:t>힙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0962B0C-D62A-4ADD-AB05-A13F37541558}"/>
              </a:ext>
            </a:extLst>
          </p:cNvPr>
          <p:cNvCxnSpPr>
            <a:cxnSpLocks/>
          </p:cNvCxnSpPr>
          <p:nvPr/>
        </p:nvCxnSpPr>
        <p:spPr>
          <a:xfrm>
            <a:off x="426275" y="1141574"/>
            <a:ext cx="142041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24B6234-ED4B-467D-83FA-952BF4AC0556}"/>
              </a:ext>
            </a:extLst>
          </p:cNvPr>
          <p:cNvCxnSpPr>
            <a:cxnSpLocks/>
          </p:cNvCxnSpPr>
          <p:nvPr/>
        </p:nvCxnSpPr>
        <p:spPr>
          <a:xfrm>
            <a:off x="394586" y="3780292"/>
            <a:ext cx="142358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23">
            <a:extLst>
              <a:ext uri="{FF2B5EF4-FFF2-40B4-BE49-F238E27FC236}">
                <a16:creationId xmlns:a16="http://schemas.microsoft.com/office/drawing/2014/main" id="{6A644A81-03FD-4086-9D59-BFACF1FCA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90427"/>
              </p:ext>
            </p:extLst>
          </p:nvPr>
        </p:nvGraphicFramePr>
        <p:xfrm>
          <a:off x="15829094" y="725771"/>
          <a:ext cx="4126476" cy="1618276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310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Ractangle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5872149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height;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int width, 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width)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//draw 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나중에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400" b="0" i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 </a:t>
                      </a:r>
                      <a:r>
                        <a:rPr lang="ko-KR" altLang="en-US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   </a:t>
                      </a:r>
                      <a:b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색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:"+ </a:t>
                      </a:r>
                      <a:r>
                        <a:rPr lang="en-US" altLang="ko-KR" sz="1400" b="0" i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 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width + " 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b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height );</a:t>
                      </a:r>
                    </a:p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width=" + width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+ ", height=“ + height + "]";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47C6121-8636-4C06-8ACF-10A599F4ACD2}"/>
              </a:ext>
            </a:extLst>
          </p:cNvPr>
          <p:cNvSpPr txBox="1"/>
          <p:nvPr/>
        </p:nvSpPr>
        <p:spPr>
          <a:xfrm>
            <a:off x="355053" y="98883"/>
            <a:ext cx="5811455" cy="41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en-US" altLang="ko-KR" sz="2000" b="1" dirty="0" err="1">
                <a:solidFill>
                  <a:srgbClr val="0070C0"/>
                </a:solidFill>
                <a:latin typeface="+mn-ea"/>
              </a:rPr>
              <a:t>Ractangle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변수로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81ADF9-6021-4B52-9F24-347FE28CD57A}"/>
              </a:ext>
            </a:extLst>
          </p:cNvPr>
          <p:cNvSpPr/>
          <p:nvPr/>
        </p:nvSpPr>
        <p:spPr>
          <a:xfrm>
            <a:off x="1302394" y="1775014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E858918-B18F-43AB-89FE-4B9E5D25EA97}"/>
              </a:ext>
            </a:extLst>
          </p:cNvPr>
          <p:cNvCxnSpPr>
            <a:cxnSpLocks/>
          </p:cNvCxnSpPr>
          <p:nvPr/>
        </p:nvCxnSpPr>
        <p:spPr>
          <a:xfrm flipH="1">
            <a:off x="1043461" y="2144327"/>
            <a:ext cx="678124" cy="21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4438E02-4354-452F-A704-AE0EE7ECA246}"/>
              </a:ext>
            </a:extLst>
          </p:cNvPr>
          <p:cNvSpPr txBox="1"/>
          <p:nvPr/>
        </p:nvSpPr>
        <p:spPr>
          <a:xfrm>
            <a:off x="210290" y="1421664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dirty="0" err="1">
                <a:latin typeface="+mn-ea"/>
              </a:rPr>
              <a:t>Ractangle</a:t>
            </a:r>
            <a:r>
              <a:rPr lang="en-US" altLang="ko-KR" dirty="0">
                <a:latin typeface="+mn-ea"/>
              </a:rPr>
              <a:t> r01</a:t>
            </a:r>
            <a:endParaRPr lang="ko-KR" altLang="en-US" dirty="0">
              <a:latin typeface="+mn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550023A-5E86-425C-B5B9-C06A7AC4E621}"/>
              </a:ext>
            </a:extLst>
          </p:cNvPr>
          <p:cNvSpPr/>
          <p:nvPr/>
        </p:nvSpPr>
        <p:spPr>
          <a:xfrm>
            <a:off x="832702" y="4548304"/>
            <a:ext cx="4279072" cy="1051752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/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필드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int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int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생성자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개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int width, int height)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g/s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(int width)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(int height)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메소드 일반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public void draw() 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System.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out.println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사각형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200" b="1" i="1" dirty="0" err="1">
                <a:solidFill>
                  <a:srgbClr val="FF0000"/>
                </a:solidFill>
                <a:latin typeface="+mn-ea"/>
              </a:rPr>
              <a:t>면색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+ 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fillColor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+ "  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선   </a:t>
            </a:r>
            <a:br>
              <a:rPr lang="en-US" altLang="ko-KR" sz="1200" b="1" i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색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:"+ 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lineColor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+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"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가로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width + "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세로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</a:t>
            </a:r>
            <a:br>
              <a:rPr lang="en-US" altLang="ko-KR" sz="1200" b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height 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pPr fontAlgn="t" latinLnBrk="1"/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fontAlgn="t" latinLnBrk="1"/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@Override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toString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"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[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+ ", 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+ ", width=" + width 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+ ", height=“ + height + "]";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6B4ADC-951B-4F1B-9955-FEDBB0688C9F}"/>
              </a:ext>
            </a:extLst>
          </p:cNvPr>
          <p:cNvSpPr txBox="1"/>
          <p:nvPr/>
        </p:nvSpPr>
        <p:spPr>
          <a:xfrm>
            <a:off x="2160774" y="4260418"/>
            <a:ext cx="26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Ractangle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03A8CD-5232-434B-85E4-E9CC8006B2B6}"/>
              </a:ext>
            </a:extLst>
          </p:cNvPr>
          <p:cNvSpPr txBox="1"/>
          <p:nvPr/>
        </p:nvSpPr>
        <p:spPr>
          <a:xfrm>
            <a:off x="785701" y="4271301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623840-5E9E-43B0-B207-D26692278745}"/>
              </a:ext>
            </a:extLst>
          </p:cNvPr>
          <p:cNvSpPr txBox="1"/>
          <p:nvPr/>
        </p:nvSpPr>
        <p:spPr>
          <a:xfrm>
            <a:off x="2555384" y="4925208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</a:rPr>
              <a:t>빨강</a:t>
            </a:r>
            <a:endParaRPr lang="ko-KR" altLang="en-US" b="1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1E9BCA-EA5A-444A-9A9A-78D13D5D9570}"/>
              </a:ext>
            </a:extLst>
          </p:cNvPr>
          <p:cNvSpPr txBox="1"/>
          <p:nvPr/>
        </p:nvSpPr>
        <p:spPr>
          <a:xfrm>
            <a:off x="2555384" y="5127810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노랑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5931FB-C4E0-43C4-9E71-194996B74CA3}"/>
              </a:ext>
            </a:extLst>
          </p:cNvPr>
          <p:cNvSpPr txBox="1"/>
          <p:nvPr/>
        </p:nvSpPr>
        <p:spPr>
          <a:xfrm>
            <a:off x="2555384" y="5343182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5</a:t>
            </a:r>
            <a:endParaRPr lang="ko-KR" altLang="en-US" b="1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BE29DB-9D62-44B3-A6E4-0EADE9C03802}"/>
              </a:ext>
            </a:extLst>
          </p:cNvPr>
          <p:cNvSpPr txBox="1"/>
          <p:nvPr/>
        </p:nvSpPr>
        <p:spPr>
          <a:xfrm>
            <a:off x="2555384" y="5521467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10</a:t>
            </a:r>
            <a:endParaRPr lang="ko-KR" altLang="en-US" b="1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891048-B4DD-4629-A19F-D7BA00C2BD2B}"/>
              </a:ext>
            </a:extLst>
          </p:cNvPr>
          <p:cNvSpPr/>
          <p:nvPr/>
        </p:nvSpPr>
        <p:spPr>
          <a:xfrm>
            <a:off x="6074437" y="1775014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0x124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A3FF2AC-7AA6-4187-B27F-728DC451AFEB}"/>
              </a:ext>
            </a:extLst>
          </p:cNvPr>
          <p:cNvCxnSpPr>
            <a:cxnSpLocks/>
          </p:cNvCxnSpPr>
          <p:nvPr/>
        </p:nvCxnSpPr>
        <p:spPr>
          <a:xfrm flipH="1">
            <a:off x="5815503" y="2144327"/>
            <a:ext cx="678124" cy="21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230EEF4-ABF4-4363-A7A2-807B91F26E70}"/>
              </a:ext>
            </a:extLst>
          </p:cNvPr>
          <p:cNvSpPr txBox="1"/>
          <p:nvPr/>
        </p:nvSpPr>
        <p:spPr>
          <a:xfrm>
            <a:off x="4982332" y="1421664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dirty="0" err="1">
                <a:latin typeface="+mn-ea"/>
              </a:rPr>
              <a:t>Ractangle</a:t>
            </a:r>
            <a:r>
              <a:rPr lang="en-US" altLang="ko-KR" dirty="0">
                <a:latin typeface="+mn-ea"/>
              </a:rPr>
              <a:t> r02</a:t>
            </a:r>
            <a:endParaRPr lang="ko-KR" altLang="en-US" dirty="0">
              <a:latin typeface="+mn-ea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ADB9042-F044-47E0-8622-FC6F14D58CF8}"/>
              </a:ext>
            </a:extLst>
          </p:cNvPr>
          <p:cNvSpPr/>
          <p:nvPr/>
        </p:nvSpPr>
        <p:spPr>
          <a:xfrm>
            <a:off x="5604743" y="4548304"/>
            <a:ext cx="4279072" cy="1051752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/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필드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int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int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생성자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개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int width, int height)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g/s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(int width)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(int height)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메소드 일반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public void draw() 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System.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out.println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사각형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200" b="1" i="1" dirty="0" err="1">
                <a:solidFill>
                  <a:srgbClr val="FF0000"/>
                </a:solidFill>
                <a:latin typeface="+mn-ea"/>
              </a:rPr>
              <a:t>면색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+ 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fillColor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+ "  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선   </a:t>
            </a:r>
            <a:br>
              <a:rPr lang="en-US" altLang="ko-KR" sz="1200" b="1" i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색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:"+ 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lineColor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+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"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가로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width + "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세로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</a:t>
            </a:r>
            <a:br>
              <a:rPr lang="en-US" altLang="ko-KR" sz="1200" b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height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);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pPr fontAlgn="t" latinLnBrk="1"/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fontAlgn="t" latinLnBrk="1"/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@Override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toString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"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[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+ ", 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+ ", width=" + width 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+ ", height=“ + height + "]";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953F41-C676-4E6C-A371-5EBE98005974}"/>
              </a:ext>
            </a:extLst>
          </p:cNvPr>
          <p:cNvSpPr txBox="1"/>
          <p:nvPr/>
        </p:nvSpPr>
        <p:spPr>
          <a:xfrm>
            <a:off x="6932815" y="4260418"/>
            <a:ext cx="26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Ractangle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D43E21-2931-4886-93B5-16E3A4C6A346}"/>
              </a:ext>
            </a:extLst>
          </p:cNvPr>
          <p:cNvSpPr txBox="1"/>
          <p:nvPr/>
        </p:nvSpPr>
        <p:spPr>
          <a:xfrm>
            <a:off x="5557741" y="4271301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0x124  </a:t>
            </a:r>
            <a:endParaRPr lang="ko-KR" altLang="en-US" b="1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ECE2F1-C075-4E5C-AEC8-3B3FA5E7100B}"/>
              </a:ext>
            </a:extLst>
          </p:cNvPr>
          <p:cNvSpPr txBox="1"/>
          <p:nvPr/>
        </p:nvSpPr>
        <p:spPr>
          <a:xfrm>
            <a:off x="7327426" y="4925208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빨강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8F2B3E-6FF6-400E-B6EE-4B532040E8DA}"/>
              </a:ext>
            </a:extLst>
          </p:cNvPr>
          <p:cNvSpPr txBox="1"/>
          <p:nvPr/>
        </p:nvSpPr>
        <p:spPr>
          <a:xfrm>
            <a:off x="7327426" y="5127810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파랑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F05D7E-1D53-48DE-8024-8DEE2713ACFD}"/>
              </a:ext>
            </a:extLst>
          </p:cNvPr>
          <p:cNvSpPr txBox="1"/>
          <p:nvPr/>
        </p:nvSpPr>
        <p:spPr>
          <a:xfrm>
            <a:off x="7327426" y="5343185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20</a:t>
            </a:r>
            <a:endParaRPr lang="ko-KR" altLang="en-US" b="1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E3A4A0-A955-4C63-B567-DBD0CF2B9736}"/>
              </a:ext>
            </a:extLst>
          </p:cNvPr>
          <p:cNvSpPr txBox="1"/>
          <p:nvPr/>
        </p:nvSpPr>
        <p:spPr>
          <a:xfrm>
            <a:off x="7327426" y="5521467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20</a:t>
            </a:r>
            <a:endParaRPr lang="ko-KR" altLang="en-US" b="1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16FEF61-7C46-421F-9212-E20E08ABEC30}"/>
              </a:ext>
            </a:extLst>
          </p:cNvPr>
          <p:cNvSpPr/>
          <p:nvPr/>
        </p:nvSpPr>
        <p:spPr>
          <a:xfrm>
            <a:off x="10822591" y="1775015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0x125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4C5F00F-4997-4BB7-B81D-66E75F691DD5}"/>
              </a:ext>
            </a:extLst>
          </p:cNvPr>
          <p:cNvCxnSpPr>
            <a:cxnSpLocks/>
          </p:cNvCxnSpPr>
          <p:nvPr/>
        </p:nvCxnSpPr>
        <p:spPr>
          <a:xfrm flipH="1">
            <a:off x="10563654" y="2144327"/>
            <a:ext cx="678124" cy="21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4BE865A-5142-4F55-B6D4-F65D51942D33}"/>
              </a:ext>
            </a:extLst>
          </p:cNvPr>
          <p:cNvSpPr txBox="1"/>
          <p:nvPr/>
        </p:nvSpPr>
        <p:spPr>
          <a:xfrm>
            <a:off x="9730488" y="1421664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dirty="0" err="1">
                <a:latin typeface="+mn-ea"/>
              </a:rPr>
              <a:t>Ractangle</a:t>
            </a:r>
            <a:r>
              <a:rPr lang="en-US" altLang="ko-KR" dirty="0">
                <a:latin typeface="+mn-ea"/>
              </a:rPr>
              <a:t> r03</a:t>
            </a:r>
            <a:endParaRPr lang="ko-KR" altLang="en-US" dirty="0">
              <a:latin typeface="+mn-ea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889729F-1392-48E0-943F-E434ABBFDD9D}"/>
              </a:ext>
            </a:extLst>
          </p:cNvPr>
          <p:cNvSpPr/>
          <p:nvPr/>
        </p:nvSpPr>
        <p:spPr>
          <a:xfrm>
            <a:off x="10352895" y="4548305"/>
            <a:ext cx="4279072" cy="1051752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/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필드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int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private int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생성자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개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int width, int height)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g/s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(int width)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this.width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width;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int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getHeight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void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setHeight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(int height)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this.height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= height;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//</a:t>
            </a:r>
            <a:r>
              <a:rPr lang="ko-KR" altLang="ko-KR" sz="1200" dirty="0">
                <a:solidFill>
                  <a:srgbClr val="000000"/>
                </a:solidFill>
                <a:latin typeface="+mn-ea"/>
              </a:rPr>
              <a:t>메소드 일반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public void draw() 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System.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out.println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사각형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200" b="1" i="1" dirty="0" err="1">
                <a:solidFill>
                  <a:srgbClr val="FF0000"/>
                </a:solidFill>
                <a:latin typeface="+mn-ea"/>
              </a:rPr>
              <a:t>면색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+ 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fillColor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+ "  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선   </a:t>
            </a:r>
            <a:br>
              <a:rPr lang="en-US" altLang="ko-KR" sz="1200" b="1" i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ko-KR" altLang="en-US" sz="1200" b="1" i="1" dirty="0">
                <a:solidFill>
                  <a:srgbClr val="FF0000"/>
                </a:solidFill>
                <a:latin typeface="+mn-ea"/>
              </a:rPr>
              <a:t>색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:"+ </a:t>
            </a:r>
            <a:r>
              <a:rPr lang="en-US" altLang="ko-KR" sz="1200" b="1" i="1" dirty="0" err="1">
                <a:solidFill>
                  <a:srgbClr val="FF0000"/>
                </a:solidFill>
                <a:latin typeface="+mn-ea"/>
              </a:rPr>
              <a:t>lineColor</a:t>
            </a:r>
            <a:r>
              <a:rPr lang="en-US" altLang="ko-KR" sz="1200" b="1" i="1" dirty="0">
                <a:solidFill>
                  <a:srgbClr val="FF0000"/>
                </a:solidFill>
                <a:latin typeface="+mn-ea"/>
              </a:rPr>
              <a:t> +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"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가로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width + " 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세로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:"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+ </a:t>
            </a:r>
            <a:br>
              <a:rPr lang="en-US" altLang="ko-KR" sz="1200" b="1" dirty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 height 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}</a:t>
            </a:r>
          </a:p>
          <a:p>
            <a:pPr fontAlgn="t" latinLnBrk="1"/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fontAlgn="t" latinLnBrk="1"/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@Override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public String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toString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{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return "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Ractangle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[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fillColor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+ ", 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=" +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lineColor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+ ", width=" + width 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+ ", height=“ + height + "]";</a:t>
            </a:r>
            <a:endParaRPr lang="ko-KR" altLang="ko-KR" sz="1200" dirty="0">
              <a:latin typeface="+mn-ea"/>
            </a:endParaRPr>
          </a:p>
          <a:p>
            <a:pPr fontAlgn="t" latinLnBrk="1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ko-KR" sz="120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8D7E01-B034-4940-A1E5-324F7073B134}"/>
              </a:ext>
            </a:extLst>
          </p:cNvPr>
          <p:cNvSpPr txBox="1"/>
          <p:nvPr/>
        </p:nvSpPr>
        <p:spPr>
          <a:xfrm>
            <a:off x="11680966" y="4260419"/>
            <a:ext cx="26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Ractangle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1BC3225-92FE-43BE-A3E1-434F6B93499B}"/>
              </a:ext>
            </a:extLst>
          </p:cNvPr>
          <p:cNvSpPr txBox="1"/>
          <p:nvPr/>
        </p:nvSpPr>
        <p:spPr>
          <a:xfrm>
            <a:off x="10305892" y="4271301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0x125  </a:t>
            </a:r>
            <a:endParaRPr lang="ko-KR" altLang="en-US" b="1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21A830-EA29-43C7-BA2D-6632833E4DAC}"/>
              </a:ext>
            </a:extLst>
          </p:cNvPr>
          <p:cNvSpPr txBox="1"/>
          <p:nvPr/>
        </p:nvSpPr>
        <p:spPr>
          <a:xfrm>
            <a:off x="12075581" y="4925209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</a:rPr>
              <a:t>빨강</a:t>
            </a:r>
            <a:endParaRPr lang="ko-KR" altLang="en-US" b="1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325035-52F1-440A-947A-335FD48476C3}"/>
              </a:ext>
            </a:extLst>
          </p:cNvPr>
          <p:cNvSpPr txBox="1"/>
          <p:nvPr/>
        </p:nvSpPr>
        <p:spPr>
          <a:xfrm>
            <a:off x="12075581" y="5127811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초록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9F4E57-8AF9-4151-BA5E-D775D4481AD6}"/>
              </a:ext>
            </a:extLst>
          </p:cNvPr>
          <p:cNvSpPr txBox="1"/>
          <p:nvPr/>
        </p:nvSpPr>
        <p:spPr>
          <a:xfrm>
            <a:off x="12075581" y="5343184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100</a:t>
            </a:r>
            <a:endParaRPr lang="ko-KR" altLang="en-US" b="1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C905EC-AEDD-44E0-8D26-918247547F25}"/>
              </a:ext>
            </a:extLst>
          </p:cNvPr>
          <p:cNvSpPr txBox="1"/>
          <p:nvPr/>
        </p:nvSpPr>
        <p:spPr>
          <a:xfrm>
            <a:off x="12075581" y="5521466"/>
            <a:ext cx="7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100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32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14F9C0-E30F-44BC-8173-6E64FCFCBCDA}"/>
              </a:ext>
            </a:extLst>
          </p:cNvPr>
          <p:cNvSpPr/>
          <p:nvPr/>
        </p:nvSpPr>
        <p:spPr>
          <a:xfrm>
            <a:off x="1270003" y="1371604"/>
            <a:ext cx="2794000" cy="177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5BED28-6DCB-444E-B918-4171E6D53A71}"/>
              </a:ext>
            </a:extLst>
          </p:cNvPr>
          <p:cNvSpPr/>
          <p:nvPr/>
        </p:nvSpPr>
        <p:spPr>
          <a:xfrm>
            <a:off x="5181604" y="1371599"/>
            <a:ext cx="2794000" cy="3124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CAE39E-B18E-4D84-92CF-1BA41DDCE761}"/>
              </a:ext>
            </a:extLst>
          </p:cNvPr>
          <p:cNvSpPr/>
          <p:nvPr/>
        </p:nvSpPr>
        <p:spPr>
          <a:xfrm>
            <a:off x="8966200" y="1041399"/>
            <a:ext cx="6959601" cy="607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E205BF-A111-4FEB-84F8-20186855C5AD}"/>
              </a:ext>
            </a:extLst>
          </p:cNvPr>
          <p:cNvSpPr/>
          <p:nvPr/>
        </p:nvSpPr>
        <p:spPr>
          <a:xfrm>
            <a:off x="1447804" y="4987131"/>
            <a:ext cx="2794000" cy="596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9196A09-7EE1-43BA-8F89-444F55EACCB7}"/>
              </a:ext>
            </a:extLst>
          </p:cNvPr>
          <p:cNvSpPr/>
          <p:nvPr/>
        </p:nvSpPr>
        <p:spPr>
          <a:xfrm>
            <a:off x="4961732" y="7519198"/>
            <a:ext cx="6738936" cy="6738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0FCA924-E381-4462-89F7-F75C60E636BA}"/>
              </a:ext>
            </a:extLst>
          </p:cNvPr>
          <p:cNvSpPr/>
          <p:nvPr/>
        </p:nvSpPr>
        <p:spPr>
          <a:xfrm>
            <a:off x="17331531" y="7519192"/>
            <a:ext cx="4215608" cy="4215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B8A3844-26BC-422E-B759-9FA5CD45EFAE}"/>
              </a:ext>
            </a:extLst>
          </p:cNvPr>
          <p:cNvSpPr/>
          <p:nvPr/>
        </p:nvSpPr>
        <p:spPr>
          <a:xfrm>
            <a:off x="13115926" y="7519195"/>
            <a:ext cx="3021808" cy="3021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1E1108-91AB-4066-8351-5D01A8BD9693}"/>
              </a:ext>
            </a:extLst>
          </p:cNvPr>
          <p:cNvGrpSpPr/>
          <p:nvPr/>
        </p:nvGrpSpPr>
        <p:grpSpPr>
          <a:xfrm>
            <a:off x="22209470" y="3413940"/>
            <a:ext cx="1969189" cy="2297077"/>
            <a:chOff x="11533300" y="1141574"/>
            <a:chExt cx="1969189" cy="2297077"/>
          </a:xfrm>
        </p:grpSpPr>
        <p:sp>
          <p:nvSpPr>
            <p:cNvPr id="15" name="모서리가 둥근 직사각형 22">
              <a:extLst>
                <a:ext uri="{FF2B5EF4-FFF2-40B4-BE49-F238E27FC236}">
                  <a16:creationId xmlns:a16="http://schemas.microsoft.com/office/drawing/2014/main" id="{6681B54A-FB50-4775-B31D-E1F56EEBA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en-US" altLang="ko-KR" sz="1400" strike="sngStrike" dirty="0" err="1">
                  <a:latin typeface="+mn-ea"/>
                  <a:ea typeface="+mn-ea"/>
                </a:rPr>
                <a:t>fillColor</a:t>
              </a:r>
              <a:endParaRPr lang="en-US" altLang="ko-KR" sz="140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strike="sngStrike" dirty="0">
                  <a:latin typeface="+mn-ea"/>
                  <a:ea typeface="+mn-ea"/>
                </a:rPr>
                <a:t>  </a:t>
              </a:r>
              <a:r>
                <a:rPr lang="en-US" altLang="ko-KR" sz="1400" strike="sngStrike" dirty="0" err="1">
                  <a:latin typeface="+mn-ea"/>
                  <a:ea typeface="+mn-ea"/>
                </a:rPr>
                <a:t>lineColor</a:t>
              </a:r>
              <a:endParaRPr lang="en-US" altLang="ko-KR" sz="140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생성자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메소드 </a:t>
              </a:r>
              <a:r>
                <a:rPr lang="en-US" altLang="ko-KR" sz="1400" dirty="0">
                  <a:latin typeface="+mn-ea"/>
                  <a:ea typeface="+mn-ea"/>
                </a:rPr>
                <a:t>g/s 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40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40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solidFill>
                    <a:srgbClr val="00B050"/>
                  </a:solidFill>
                  <a:latin typeface="+mn-ea"/>
                  <a:ea typeface="+mn-ea"/>
                </a:rPr>
                <a:t>  draw()  </a:t>
              </a:r>
              <a:endParaRPr lang="ko-KR" altLang="en-US" sz="140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32059C3-EB16-4BBD-B7BF-C304D389F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Ractangle</a:t>
              </a:r>
              <a:r>
                <a:rPr lang="en-US" altLang="ko-KR" sz="1600" b="1" dirty="0">
                  <a:latin typeface="+mn-ea"/>
                  <a:ea typeface="+mn-ea"/>
                </a:rPr>
                <a:t>  </a:t>
              </a:r>
              <a:r>
                <a:rPr lang="ko-KR" altLang="en-US" sz="160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D22A349-0CEA-4E49-B262-AB804D463597}"/>
              </a:ext>
            </a:extLst>
          </p:cNvPr>
          <p:cNvGrpSpPr/>
          <p:nvPr/>
        </p:nvGrpSpPr>
        <p:grpSpPr>
          <a:xfrm>
            <a:off x="25064354" y="3347266"/>
            <a:ext cx="1969189" cy="2297077"/>
            <a:chOff x="11533300" y="1141574"/>
            <a:chExt cx="1969189" cy="2297077"/>
          </a:xfrm>
        </p:grpSpPr>
        <p:sp>
          <p:nvSpPr>
            <p:cNvPr id="18" name="모서리가 둥근 직사각형 22">
              <a:extLst>
                <a:ext uri="{FF2B5EF4-FFF2-40B4-BE49-F238E27FC236}">
                  <a16:creationId xmlns:a16="http://schemas.microsoft.com/office/drawing/2014/main" id="{C6D87E54-49F7-4AAD-872A-C36054348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en-US" altLang="ko-KR" sz="1400" strike="sngStrike" dirty="0" err="1">
                  <a:latin typeface="+mn-ea"/>
                  <a:ea typeface="+mn-ea"/>
                </a:rPr>
                <a:t>fillColor</a:t>
              </a:r>
              <a:endParaRPr lang="en-US" altLang="ko-KR" sz="140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strike="sngStrike" dirty="0">
                  <a:latin typeface="+mn-ea"/>
                  <a:ea typeface="+mn-ea"/>
                </a:rPr>
                <a:t>  </a:t>
              </a:r>
              <a:r>
                <a:rPr lang="en-US" altLang="ko-KR" sz="1400" strike="sngStrike" dirty="0" err="1">
                  <a:latin typeface="+mn-ea"/>
                  <a:ea typeface="+mn-ea"/>
                </a:rPr>
                <a:t>lineColor</a:t>
              </a:r>
              <a:endParaRPr lang="en-US" altLang="ko-KR" sz="140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radius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생성자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메소드 </a:t>
              </a:r>
              <a:r>
                <a:rPr lang="en-US" altLang="ko-KR" sz="1400" dirty="0">
                  <a:latin typeface="+mn-ea"/>
                  <a:ea typeface="+mn-ea"/>
                </a:rPr>
                <a:t>g/s 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40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40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solidFill>
                    <a:srgbClr val="00B050"/>
                  </a:solidFill>
                  <a:latin typeface="+mn-ea"/>
                  <a:ea typeface="+mn-ea"/>
                </a:rPr>
                <a:t>  draw()  </a:t>
              </a:r>
              <a:endParaRPr lang="ko-KR" altLang="en-US" sz="140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7E314F9-9C5D-47F4-9A32-19A9789DE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Circle  </a:t>
              </a:r>
              <a:r>
                <a:rPr lang="ko-KR" altLang="en-US" sz="160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</p:grp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174F9FDF-2979-4E38-A0D5-D02BBCA66A72}"/>
              </a:ext>
            </a:extLst>
          </p:cNvPr>
          <p:cNvSpPr/>
          <p:nvPr/>
        </p:nvSpPr>
        <p:spPr>
          <a:xfrm>
            <a:off x="11037095" y="12496800"/>
            <a:ext cx="3021808" cy="41529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1092E07B-049B-4783-B3EA-F939A80FD38C}"/>
              </a:ext>
            </a:extLst>
          </p:cNvPr>
          <p:cNvSpPr/>
          <p:nvPr/>
        </p:nvSpPr>
        <p:spPr>
          <a:xfrm>
            <a:off x="14058902" y="12429334"/>
            <a:ext cx="1295399" cy="24764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2EDAC592-2DE4-47CA-A6C8-C5AC4AD29506}"/>
              </a:ext>
            </a:extLst>
          </p:cNvPr>
          <p:cNvSpPr/>
          <p:nvPr/>
        </p:nvSpPr>
        <p:spPr>
          <a:xfrm>
            <a:off x="15911319" y="13019884"/>
            <a:ext cx="7056042" cy="24764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93EB011-4080-4F34-A04D-25A655D5214E}"/>
              </a:ext>
            </a:extLst>
          </p:cNvPr>
          <p:cNvGrpSpPr/>
          <p:nvPr/>
        </p:nvGrpSpPr>
        <p:grpSpPr>
          <a:xfrm>
            <a:off x="27655151" y="3347265"/>
            <a:ext cx="1969189" cy="2297077"/>
            <a:chOff x="11533300" y="1141574"/>
            <a:chExt cx="1969189" cy="2297077"/>
          </a:xfrm>
        </p:grpSpPr>
        <p:sp>
          <p:nvSpPr>
            <p:cNvPr id="24" name="모서리가 둥근 직사각형 22">
              <a:extLst>
                <a:ext uri="{FF2B5EF4-FFF2-40B4-BE49-F238E27FC236}">
                  <a16:creationId xmlns:a16="http://schemas.microsoft.com/office/drawing/2014/main" id="{10299ACA-02CE-49C9-A004-B9348274D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en-US" altLang="ko-KR" sz="1400" strike="sngStrike" dirty="0" err="1">
                  <a:latin typeface="+mn-ea"/>
                  <a:ea typeface="+mn-ea"/>
                </a:rPr>
                <a:t>fillColor</a:t>
              </a:r>
              <a:endParaRPr lang="en-US" altLang="ko-KR" sz="140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strike="sngStrike" dirty="0">
                  <a:latin typeface="+mn-ea"/>
                  <a:ea typeface="+mn-ea"/>
                </a:rPr>
                <a:t>  </a:t>
              </a:r>
              <a:r>
                <a:rPr lang="en-US" altLang="ko-KR" sz="1400" strike="sngStrike" dirty="0" err="1">
                  <a:latin typeface="+mn-ea"/>
                  <a:ea typeface="+mn-ea"/>
                </a:rPr>
                <a:t>lineColor</a:t>
              </a:r>
              <a:endParaRPr lang="en-US" altLang="ko-KR" sz="140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생성자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메소드 </a:t>
              </a:r>
              <a:r>
                <a:rPr lang="en-US" altLang="ko-KR" sz="1400" dirty="0">
                  <a:latin typeface="+mn-ea"/>
                  <a:ea typeface="+mn-ea"/>
                </a:rPr>
                <a:t>g/s 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40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40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solidFill>
                    <a:srgbClr val="00B050"/>
                  </a:solidFill>
                  <a:latin typeface="+mn-ea"/>
                  <a:ea typeface="+mn-ea"/>
                </a:rPr>
                <a:t>  draw()  </a:t>
              </a:r>
              <a:endParaRPr lang="ko-KR" altLang="en-US" sz="140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49B0A78-70E9-44CA-9785-D5B831326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Triangle  </a:t>
              </a:r>
              <a:r>
                <a:rPr lang="ko-KR" altLang="en-US" sz="160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E017F23-B900-472B-ACFD-7747C9B2B397}"/>
              </a:ext>
            </a:extLst>
          </p:cNvPr>
          <p:cNvGrpSpPr/>
          <p:nvPr/>
        </p:nvGrpSpPr>
        <p:grpSpPr>
          <a:xfrm>
            <a:off x="25064354" y="562791"/>
            <a:ext cx="1969189" cy="2297077"/>
            <a:chOff x="11533300" y="1141574"/>
            <a:chExt cx="1969189" cy="2297077"/>
          </a:xfrm>
        </p:grpSpPr>
        <p:sp>
          <p:nvSpPr>
            <p:cNvPr id="27" name="모서리가 둥근 직사각형 22">
              <a:extLst>
                <a:ext uri="{FF2B5EF4-FFF2-40B4-BE49-F238E27FC236}">
                  <a16:creationId xmlns:a16="http://schemas.microsoft.com/office/drawing/2014/main" id="{708E7D8C-11E4-4F80-82B8-32858FB9F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en-US" altLang="ko-KR" sz="1400" dirty="0" err="1">
                  <a:latin typeface="+mn-ea"/>
                  <a:ea typeface="+mn-ea"/>
                </a:rPr>
                <a:t>fillColor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en-US" altLang="ko-KR" sz="1400" dirty="0" err="1">
                  <a:latin typeface="+mn-ea"/>
                  <a:ea typeface="+mn-ea"/>
                </a:rPr>
                <a:t>lineColor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생성자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r>
                <a:rPr lang="ko-KR" altLang="en-US" sz="1400" dirty="0">
                  <a:latin typeface="+mn-ea"/>
                  <a:ea typeface="+mn-ea"/>
                </a:rPr>
                <a:t>메소드 </a:t>
              </a:r>
              <a:r>
                <a:rPr lang="en-US" altLang="ko-KR" sz="1400" dirty="0">
                  <a:latin typeface="+mn-ea"/>
                  <a:ea typeface="+mn-ea"/>
                </a:rPr>
                <a:t>g/s </a:t>
              </a:r>
              <a:r>
                <a:rPr lang="en-US" altLang="ko-KR" sz="140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40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40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solidFill>
                    <a:srgbClr val="00B050"/>
                  </a:solidFill>
                  <a:latin typeface="+mn-ea"/>
                  <a:ea typeface="+mn-ea"/>
                </a:rPr>
                <a:t>  draw()  </a:t>
              </a:r>
              <a:endParaRPr lang="ko-KR" altLang="en-US" sz="140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14748EC-1538-4ABE-A391-00827B0BE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lvl1pPr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rgbClr val="000000"/>
                  </a:solidFill>
                  <a:latin typeface="HY견고딕" pitchFamily="18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 Shape </a:t>
              </a:r>
              <a:r>
                <a:rPr lang="ko-KR" altLang="en-US" sz="1600" b="1" dirty="0">
                  <a:latin typeface="+mn-ea"/>
                  <a:ea typeface="+mn-ea"/>
                  <a:sym typeface="Wingdings" panose="05000000000000000000" pitchFamily="2" charset="2"/>
                </a:rPr>
                <a:t>일반화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</p:grpSp>
      <p:cxnSp>
        <p:nvCxnSpPr>
          <p:cNvPr id="29" name="직선 화살표 연결선 11">
            <a:extLst>
              <a:ext uri="{FF2B5EF4-FFF2-40B4-BE49-F238E27FC236}">
                <a16:creationId xmlns:a16="http://schemas.microsoft.com/office/drawing/2014/main" id="{F664B6A9-2641-4BA6-BB65-A7DB5A4C627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955655" y="2882908"/>
            <a:ext cx="1108697" cy="53103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직선 화살표 연결선 11">
            <a:extLst>
              <a:ext uri="{FF2B5EF4-FFF2-40B4-BE49-F238E27FC236}">
                <a16:creationId xmlns:a16="http://schemas.microsoft.com/office/drawing/2014/main" id="{4352FA54-6FEE-42CB-8FB9-6911CB10E585}"/>
              </a:ext>
            </a:extLst>
          </p:cNvPr>
          <p:cNvCxnSpPr>
            <a:cxnSpLocks noChangeShapeType="1"/>
            <a:stCxn id="19" idx="0"/>
            <a:endCxn id="27" idx="2"/>
          </p:cNvCxnSpPr>
          <p:nvPr/>
        </p:nvCxnSpPr>
        <p:spPr bwMode="auto">
          <a:xfrm flipV="1">
            <a:off x="26048945" y="2859864"/>
            <a:ext cx="7938" cy="48739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직선 화살표 연결선 11">
            <a:extLst>
              <a:ext uri="{FF2B5EF4-FFF2-40B4-BE49-F238E27FC236}">
                <a16:creationId xmlns:a16="http://schemas.microsoft.com/office/drawing/2014/main" id="{51B00DED-CE1D-4A73-A218-549E328BA9E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6852051" y="2859864"/>
            <a:ext cx="1559099" cy="48739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1815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3154</TotalTime>
  <Words>5472</Words>
  <Application>Microsoft Office PowerPoint</Application>
  <PresentationFormat>사용자 지정</PresentationFormat>
  <Paragraphs>1315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D2Coding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203</cp:revision>
  <dcterms:created xsi:type="dcterms:W3CDTF">2020-11-23T02:29:11Z</dcterms:created>
  <dcterms:modified xsi:type="dcterms:W3CDTF">2020-12-02T06:48:15Z</dcterms:modified>
</cp:coreProperties>
</file>