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1" r:id="rId2"/>
    <p:sldId id="273" r:id="rId3"/>
    <p:sldId id="272" r:id="rId4"/>
    <p:sldId id="274" r:id="rId5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6370" autoAdjust="0"/>
  </p:normalViewPr>
  <p:slideViewPr>
    <p:cSldViewPr snapToGrid="0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212570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215605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최상위 클래스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Object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사용하기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75F0FDD-0923-4DCE-968A-2B9EA021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7609"/>
              </p:ext>
            </p:extLst>
          </p:nvPr>
        </p:nvGraphicFramePr>
        <p:xfrm>
          <a:off x="8762025" y="1123877"/>
          <a:ext cx="2907524" cy="3657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907524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Object()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int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hashCode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Object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getClass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String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toString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{…….};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Boolean equals() {…….};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0CCB3F-CDBB-4D9D-A62F-404FC211CB40}"/>
              </a:ext>
            </a:extLst>
          </p:cNvPr>
          <p:cNvSpPr/>
          <p:nvPr/>
        </p:nvSpPr>
        <p:spPr>
          <a:xfrm>
            <a:off x="3208607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3CFDAF-9D5E-443B-9778-1C2D9D4ABE0E}"/>
              </a:ext>
            </a:extLst>
          </p:cNvPr>
          <p:cNvSpPr txBox="1"/>
          <p:nvPr/>
        </p:nvSpPr>
        <p:spPr>
          <a:xfrm>
            <a:off x="2198308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Object obj</a:t>
            </a:r>
            <a:endParaRPr lang="ko-KR" altLang="en-US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617394-3B1B-4A1B-9624-F5D1F9A5FA66}"/>
              </a:ext>
            </a:extLst>
          </p:cNvPr>
          <p:cNvSpPr txBox="1"/>
          <p:nvPr/>
        </p:nvSpPr>
        <p:spPr>
          <a:xfrm>
            <a:off x="2368314" y="1074561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Object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obj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Object(); </a:t>
            </a:r>
            <a:endParaRPr lang="ko-KR" altLang="en-US" sz="2160" dirty="0">
              <a:latin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E39208C-71F4-4344-9CF1-FA952331B4A7}"/>
              </a:ext>
            </a:extLst>
          </p:cNvPr>
          <p:cNvGrpSpPr/>
          <p:nvPr/>
        </p:nvGrpSpPr>
        <p:grpSpPr>
          <a:xfrm>
            <a:off x="2457793" y="6056837"/>
            <a:ext cx="4279072" cy="2782363"/>
            <a:chOff x="21268497" y="18040206"/>
            <a:chExt cx="4279072" cy="278236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BCBCE1-8226-4714-A999-88CB56F83F9A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Object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59F000-5606-448D-85C4-6B4C0FD517ED}"/>
                </a:ext>
              </a:extLst>
            </p:cNvPr>
            <p:cNvSpPr txBox="1"/>
            <p:nvPr/>
          </p:nvSpPr>
          <p:spPr>
            <a:xfrm>
              <a:off x="213274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A02EF35-B0B1-410D-B442-EF20C06B485F}"/>
                </a:ext>
              </a:extLst>
            </p:cNvPr>
            <p:cNvSpPr/>
            <p:nvPr/>
          </p:nvSpPr>
          <p:spPr>
            <a:xfrm>
              <a:off x="21268497" y="18478735"/>
              <a:ext cx="4279072" cy="234383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hashCode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Object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getClass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toString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{…….};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Boolean equals() {…….};</a:t>
              </a: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9D5F114-565B-43BB-91CB-940E7CB2B0CA}"/>
              </a:ext>
            </a:extLst>
          </p:cNvPr>
          <p:cNvCxnSpPr>
            <a:cxnSpLocks/>
          </p:cNvCxnSpPr>
          <p:nvPr/>
        </p:nvCxnSpPr>
        <p:spPr>
          <a:xfrm flipH="1">
            <a:off x="2920182" y="2268161"/>
            <a:ext cx="759330" cy="373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9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212570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215605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최상위 클래스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Object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사용하기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75F0FDD-0923-4DCE-968A-2B9EA021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1990"/>
              </p:ext>
            </p:extLst>
          </p:nvPr>
        </p:nvGraphicFramePr>
        <p:xfrm>
          <a:off x="21180185" y="1259227"/>
          <a:ext cx="2907524" cy="3657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907524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Object()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int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hashCode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Object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getClass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String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toString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{…….};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Boolean equals() {…….};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0CCB3F-CDBB-4D9D-A62F-404FC211CB40}"/>
              </a:ext>
            </a:extLst>
          </p:cNvPr>
          <p:cNvSpPr/>
          <p:nvPr/>
        </p:nvSpPr>
        <p:spPr>
          <a:xfrm>
            <a:off x="3208607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3CFDAF-9D5E-443B-9778-1C2D9D4ABE0E}"/>
              </a:ext>
            </a:extLst>
          </p:cNvPr>
          <p:cNvSpPr txBox="1"/>
          <p:nvPr/>
        </p:nvSpPr>
        <p:spPr>
          <a:xfrm>
            <a:off x="2198308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Object obj</a:t>
            </a:r>
            <a:endParaRPr lang="ko-KR" altLang="en-US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617394-3B1B-4A1B-9624-F5D1F9A5FA66}"/>
              </a:ext>
            </a:extLst>
          </p:cNvPr>
          <p:cNvSpPr txBox="1"/>
          <p:nvPr/>
        </p:nvSpPr>
        <p:spPr>
          <a:xfrm>
            <a:off x="2368314" y="1074561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Object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obj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Object(); </a:t>
            </a:r>
            <a:endParaRPr lang="ko-KR" altLang="en-US" sz="2160" dirty="0">
              <a:latin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E39208C-71F4-4344-9CF1-FA952331B4A7}"/>
              </a:ext>
            </a:extLst>
          </p:cNvPr>
          <p:cNvGrpSpPr/>
          <p:nvPr/>
        </p:nvGrpSpPr>
        <p:grpSpPr>
          <a:xfrm>
            <a:off x="2457792" y="6056837"/>
            <a:ext cx="4438307" cy="3201463"/>
            <a:chOff x="21268496" y="18040206"/>
            <a:chExt cx="4438307" cy="320146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BCBCE1-8226-4714-A999-88CB56F83F9A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Object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59F000-5606-448D-85C4-6B4C0FD517ED}"/>
                </a:ext>
              </a:extLst>
            </p:cNvPr>
            <p:cNvSpPr txBox="1"/>
            <p:nvPr/>
          </p:nvSpPr>
          <p:spPr>
            <a:xfrm>
              <a:off x="213274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A02EF35-B0B1-410D-B442-EF20C06B485F}"/>
                </a:ext>
              </a:extLst>
            </p:cNvPr>
            <p:cNvSpPr/>
            <p:nvPr/>
          </p:nvSpPr>
          <p:spPr>
            <a:xfrm>
              <a:off x="21268496" y="18478735"/>
              <a:ext cx="4438307" cy="276293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hashCode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Object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getClass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toString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{…….</a:t>
              </a: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50" b="1" dirty="0" err="1">
                  <a:solidFill>
                    <a:srgbClr val="C00000"/>
                  </a:solidFill>
                  <a:latin typeface="+mn-ea"/>
                </a:rPr>
                <a:t>getClass</a:t>
              </a:r>
              <a:r>
                <a:rPr lang="en-US" altLang="ko-KR" sz="1050" b="1" dirty="0">
                  <a:solidFill>
                    <a:srgbClr val="C00000"/>
                  </a:solidFill>
                  <a:latin typeface="+mn-ea"/>
                </a:rPr>
                <a:t>().</a:t>
              </a:r>
              <a:r>
                <a:rPr lang="en-US" altLang="ko-KR" sz="1050" b="1" dirty="0" err="1">
                  <a:solidFill>
                    <a:srgbClr val="C00000"/>
                  </a:solidFill>
                  <a:latin typeface="+mn-ea"/>
                </a:rPr>
                <a:t>getName</a:t>
              </a:r>
              <a:r>
                <a:rPr lang="en-US" altLang="ko-KR" sz="1050" b="1" dirty="0">
                  <a:solidFill>
                    <a:srgbClr val="C00000"/>
                  </a:solidFill>
                  <a:latin typeface="+mn-ea"/>
                </a:rPr>
                <a:t>() + "@" + </a:t>
              </a:r>
              <a:r>
                <a:rPr lang="en-US" altLang="ko-KR" sz="1050" b="1" dirty="0" err="1">
                  <a:solidFill>
                    <a:srgbClr val="C00000"/>
                  </a:solidFill>
                  <a:latin typeface="+mn-ea"/>
                </a:rPr>
                <a:t>Integer.toHexString</a:t>
              </a:r>
              <a:r>
                <a:rPr lang="en-US" altLang="ko-KR" sz="1050" b="1" dirty="0">
                  <a:solidFill>
                    <a:srgbClr val="C00000"/>
                  </a:solidFill>
                  <a:latin typeface="+mn-ea"/>
                </a:rPr>
                <a:t>(</a:t>
              </a:r>
              <a:r>
                <a:rPr lang="en-US" altLang="ko-KR" sz="1050" b="1" dirty="0" err="1">
                  <a:solidFill>
                    <a:srgbClr val="C00000"/>
                  </a:solidFill>
                  <a:latin typeface="+mn-ea"/>
                </a:rPr>
                <a:t>hashCode</a:t>
              </a:r>
              <a:r>
                <a:rPr lang="en-US" altLang="ko-KR" sz="1050" b="1" dirty="0">
                  <a:solidFill>
                    <a:srgbClr val="C00000"/>
                  </a:solidFill>
                  <a:latin typeface="+mn-ea"/>
                </a:rPr>
                <a:t>)</a:t>
              </a:r>
              <a:r>
                <a:rPr lang="en-US" altLang="ko-KR" sz="1050" dirty="0"/>
                <a:t>())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Boolean equals(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0x222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{…….};</a:t>
              </a: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9D5F114-565B-43BB-91CB-940E7CB2B0CA}"/>
              </a:ext>
            </a:extLst>
          </p:cNvPr>
          <p:cNvCxnSpPr>
            <a:cxnSpLocks/>
          </p:cNvCxnSpPr>
          <p:nvPr/>
        </p:nvCxnSpPr>
        <p:spPr>
          <a:xfrm flipH="1">
            <a:off x="2920182" y="2268161"/>
            <a:ext cx="759330" cy="373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58902A-E507-4DB9-870F-C6409736CEAC}"/>
              </a:ext>
            </a:extLst>
          </p:cNvPr>
          <p:cNvSpPr txBox="1"/>
          <p:nvPr/>
        </p:nvSpPr>
        <p:spPr>
          <a:xfrm>
            <a:off x="8050676" y="329428"/>
            <a:ext cx="47066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Object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obj01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Object();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Object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obj02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Object();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Object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obj03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Object();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216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0620-B57D-4910-BC1E-20BED488372E}"/>
              </a:ext>
            </a:extLst>
          </p:cNvPr>
          <p:cNvSpPr/>
          <p:nvPr/>
        </p:nvSpPr>
        <p:spPr>
          <a:xfrm>
            <a:off x="8370120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4CE1E-DB09-4B04-96B0-D757E3F6A8A3}"/>
              </a:ext>
            </a:extLst>
          </p:cNvPr>
          <p:cNvSpPr txBox="1"/>
          <p:nvPr/>
        </p:nvSpPr>
        <p:spPr>
          <a:xfrm>
            <a:off x="7359821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Object obj01</a:t>
            </a:r>
            <a:endParaRPr lang="ko-KR" altLang="en-US" dirty="0"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649EB6E-164F-4DC4-8D1E-E68F5C4F9C17}"/>
              </a:ext>
            </a:extLst>
          </p:cNvPr>
          <p:cNvGrpSpPr/>
          <p:nvPr/>
        </p:nvGrpSpPr>
        <p:grpSpPr>
          <a:xfrm>
            <a:off x="7619306" y="6056837"/>
            <a:ext cx="4279072" cy="2782363"/>
            <a:chOff x="21268497" y="18040206"/>
            <a:chExt cx="4279072" cy="27823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C8E54A-DDF8-4E6F-9F95-8BE6A6AF5197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Object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136B7E-7F39-44C9-9798-841370B3093A}"/>
                </a:ext>
              </a:extLst>
            </p:cNvPr>
            <p:cNvSpPr txBox="1"/>
            <p:nvPr/>
          </p:nvSpPr>
          <p:spPr>
            <a:xfrm>
              <a:off x="213274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0x222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36AB4EB-0299-46C8-B971-9D5A2F29E804}"/>
                </a:ext>
              </a:extLst>
            </p:cNvPr>
            <p:cNvSpPr/>
            <p:nvPr/>
          </p:nvSpPr>
          <p:spPr>
            <a:xfrm>
              <a:off x="21268497" y="18478735"/>
              <a:ext cx="4279072" cy="234383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hashCode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Object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getClass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toString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{…….};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Boolean equals(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0x981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{…….};</a:t>
              </a: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066684-BAD8-493D-999F-3E1523EFEA8B}"/>
              </a:ext>
            </a:extLst>
          </p:cNvPr>
          <p:cNvCxnSpPr>
            <a:cxnSpLocks/>
          </p:cNvCxnSpPr>
          <p:nvPr/>
        </p:nvCxnSpPr>
        <p:spPr>
          <a:xfrm flipH="1">
            <a:off x="8081695" y="2268161"/>
            <a:ext cx="759330" cy="373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C70FAF-303E-484A-BD97-E8EA4B6F4D28}"/>
              </a:ext>
            </a:extLst>
          </p:cNvPr>
          <p:cNvSpPr/>
          <p:nvPr/>
        </p:nvSpPr>
        <p:spPr>
          <a:xfrm>
            <a:off x="13767630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6C486-BCC6-407A-A0EC-45D659EF92BA}"/>
              </a:ext>
            </a:extLst>
          </p:cNvPr>
          <p:cNvSpPr txBox="1"/>
          <p:nvPr/>
        </p:nvSpPr>
        <p:spPr>
          <a:xfrm>
            <a:off x="12757331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Object obj02</a:t>
            </a:r>
            <a:endParaRPr lang="ko-KR" altLang="en-US" dirty="0">
              <a:latin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4BAD2E-62B7-4972-A3F8-6CC70E4CFBEF}"/>
              </a:ext>
            </a:extLst>
          </p:cNvPr>
          <p:cNvGrpSpPr/>
          <p:nvPr/>
        </p:nvGrpSpPr>
        <p:grpSpPr>
          <a:xfrm>
            <a:off x="13016816" y="6056837"/>
            <a:ext cx="4279072" cy="2782363"/>
            <a:chOff x="21268497" y="18040206"/>
            <a:chExt cx="4279072" cy="27823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3E0608-3017-4758-A740-FA49B2848B33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Object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7E084D-D383-4072-A7A7-046028AE7E3D}"/>
                </a:ext>
              </a:extLst>
            </p:cNvPr>
            <p:cNvSpPr txBox="1"/>
            <p:nvPr/>
          </p:nvSpPr>
          <p:spPr>
            <a:xfrm>
              <a:off x="213274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0x555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859ADA6-8B7A-42DC-8B5D-BC81DF58A932}"/>
                </a:ext>
              </a:extLst>
            </p:cNvPr>
            <p:cNvSpPr/>
            <p:nvPr/>
          </p:nvSpPr>
          <p:spPr>
            <a:xfrm>
              <a:off x="21268497" y="18478735"/>
              <a:ext cx="4279072" cy="234383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hashCode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Object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getClass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toString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{…….};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Boolean equals() {…….};</a:t>
              </a: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48EE83-F3FA-49CB-997D-6A41D3F65FA0}"/>
              </a:ext>
            </a:extLst>
          </p:cNvPr>
          <p:cNvCxnSpPr>
            <a:cxnSpLocks/>
          </p:cNvCxnSpPr>
          <p:nvPr/>
        </p:nvCxnSpPr>
        <p:spPr>
          <a:xfrm flipH="1">
            <a:off x="13479205" y="2268161"/>
            <a:ext cx="759330" cy="373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E9066E-0BE3-4D67-BA94-9448F4D4F204}"/>
              </a:ext>
            </a:extLst>
          </p:cNvPr>
          <p:cNvSpPr/>
          <p:nvPr/>
        </p:nvSpPr>
        <p:spPr>
          <a:xfrm>
            <a:off x="18891580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95054F-E1BF-4D70-802A-4D1ACA063D11}"/>
              </a:ext>
            </a:extLst>
          </p:cNvPr>
          <p:cNvSpPr txBox="1"/>
          <p:nvPr/>
        </p:nvSpPr>
        <p:spPr>
          <a:xfrm>
            <a:off x="17881281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Object obj03</a:t>
            </a:r>
            <a:endParaRPr lang="ko-KR" altLang="en-US" dirty="0">
              <a:latin typeface="+mn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150C3BF-2DD0-42ED-A868-7CD402D4FBCF}"/>
              </a:ext>
            </a:extLst>
          </p:cNvPr>
          <p:cNvGrpSpPr/>
          <p:nvPr/>
        </p:nvGrpSpPr>
        <p:grpSpPr>
          <a:xfrm>
            <a:off x="18140766" y="6056837"/>
            <a:ext cx="4279072" cy="2782363"/>
            <a:chOff x="21268497" y="18040206"/>
            <a:chExt cx="4279072" cy="278236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F94353-5485-4DEB-AA4F-C0C7EA19D339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Object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037A22-B7B2-4DF0-949D-FE586965315A}"/>
                </a:ext>
              </a:extLst>
            </p:cNvPr>
            <p:cNvSpPr txBox="1"/>
            <p:nvPr/>
          </p:nvSpPr>
          <p:spPr>
            <a:xfrm>
              <a:off x="213274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0x777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BB19291-B9CB-439C-B78F-46C364D7571E}"/>
                </a:ext>
              </a:extLst>
            </p:cNvPr>
            <p:cNvSpPr/>
            <p:nvPr/>
          </p:nvSpPr>
          <p:spPr>
            <a:xfrm>
              <a:off x="21268497" y="18478735"/>
              <a:ext cx="4279072" cy="234383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hashCode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Object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getClass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toString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{…….};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Boolean equals() {…….};</a:t>
              </a: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A12C806-90AE-47C3-8AAD-83596BEA1DC8}"/>
              </a:ext>
            </a:extLst>
          </p:cNvPr>
          <p:cNvCxnSpPr>
            <a:cxnSpLocks/>
          </p:cNvCxnSpPr>
          <p:nvPr/>
        </p:nvCxnSpPr>
        <p:spPr>
          <a:xfrm flipH="1">
            <a:off x="18603155" y="2268161"/>
            <a:ext cx="759330" cy="373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70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288589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28897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*Point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는 자동으로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Object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를 상속한다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0CCB3F-CDBB-4D9D-A62F-404FC211CB40}"/>
              </a:ext>
            </a:extLst>
          </p:cNvPr>
          <p:cNvSpPr/>
          <p:nvPr/>
        </p:nvSpPr>
        <p:spPr>
          <a:xfrm>
            <a:off x="3208607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3CFDAF-9D5E-443B-9778-1C2D9D4ABE0E}"/>
              </a:ext>
            </a:extLst>
          </p:cNvPr>
          <p:cNvSpPr txBox="1"/>
          <p:nvPr/>
        </p:nvSpPr>
        <p:spPr>
          <a:xfrm>
            <a:off x="2198308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Object obj</a:t>
            </a:r>
            <a:endParaRPr lang="ko-KR" altLang="en-US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617394-3B1B-4A1B-9624-F5D1F9A5FA66}"/>
              </a:ext>
            </a:extLst>
          </p:cNvPr>
          <p:cNvSpPr txBox="1"/>
          <p:nvPr/>
        </p:nvSpPr>
        <p:spPr>
          <a:xfrm>
            <a:off x="2368314" y="1074561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Object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obj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Object(); </a:t>
            </a:r>
            <a:endParaRPr lang="ko-KR" altLang="en-US" sz="2160" dirty="0">
              <a:latin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E39208C-71F4-4344-9CF1-FA952331B4A7}"/>
              </a:ext>
            </a:extLst>
          </p:cNvPr>
          <p:cNvGrpSpPr/>
          <p:nvPr/>
        </p:nvGrpSpPr>
        <p:grpSpPr>
          <a:xfrm>
            <a:off x="2457793" y="6056837"/>
            <a:ext cx="4279072" cy="2782363"/>
            <a:chOff x="21268497" y="18040206"/>
            <a:chExt cx="4279072" cy="278236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BCBCE1-8226-4714-A999-88CB56F83F9A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Object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59F000-5606-448D-85C4-6B4C0FD517ED}"/>
                </a:ext>
              </a:extLst>
            </p:cNvPr>
            <p:cNvSpPr txBox="1"/>
            <p:nvPr/>
          </p:nvSpPr>
          <p:spPr>
            <a:xfrm>
              <a:off x="213274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A02EF35-B0B1-410D-B442-EF20C06B485F}"/>
                </a:ext>
              </a:extLst>
            </p:cNvPr>
            <p:cNvSpPr/>
            <p:nvPr/>
          </p:nvSpPr>
          <p:spPr>
            <a:xfrm>
              <a:off x="21268497" y="18478735"/>
              <a:ext cx="4279072" cy="234383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int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hashCode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Object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getClass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toString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{…….};</a:t>
              </a:r>
            </a:p>
            <a:p>
              <a:pPr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Boolean equals() {…….};</a:t>
              </a: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9D5F114-565B-43BB-91CB-940E7CB2B0CA}"/>
              </a:ext>
            </a:extLst>
          </p:cNvPr>
          <p:cNvCxnSpPr>
            <a:cxnSpLocks/>
          </p:cNvCxnSpPr>
          <p:nvPr/>
        </p:nvCxnSpPr>
        <p:spPr>
          <a:xfrm flipH="1">
            <a:off x="2920182" y="2268161"/>
            <a:ext cx="759330" cy="373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242B2C9-686E-4945-937E-0BD12D330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0310"/>
              </p:ext>
            </p:extLst>
          </p:nvPr>
        </p:nvGraphicFramePr>
        <p:xfrm>
          <a:off x="30735000" y="680422"/>
          <a:ext cx="2907524" cy="3657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907524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Object()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int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hashCode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Object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getClass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String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toString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{…….};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Boolean equals() {…….};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CC7AE6F-25B6-4454-88DD-A49CD441B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04506"/>
              </p:ext>
            </p:extLst>
          </p:nvPr>
        </p:nvGraphicFramePr>
        <p:xfrm>
          <a:off x="30262565" y="4863480"/>
          <a:ext cx="4126476" cy="8229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1200" b="1" i="0" u="non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y;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x)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y)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i="0" u="none" kern="12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x:" + x + "   y:" + y);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32A4B3B0-E0DF-4364-B191-325C443C6D89}"/>
              </a:ext>
            </a:extLst>
          </p:cNvPr>
          <p:cNvGrpSpPr/>
          <p:nvPr/>
        </p:nvGrpSpPr>
        <p:grpSpPr>
          <a:xfrm rot="4500000">
            <a:off x="31953545" y="4484474"/>
            <a:ext cx="503357" cy="160338"/>
            <a:chOff x="1440638" y="2401725"/>
            <a:chExt cx="503357" cy="160338"/>
          </a:xfrm>
        </p:grpSpPr>
        <p:cxnSp>
          <p:nvCxnSpPr>
            <p:cNvPr id="50" name="직선 화살표 연결선 11">
              <a:extLst>
                <a:ext uri="{FF2B5EF4-FFF2-40B4-BE49-F238E27FC236}">
                  <a16:creationId xmlns:a16="http://schemas.microsoft.com/office/drawing/2014/main" id="{CDDB4C9C-1375-4B06-AD18-21523C25FC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7100000" flipH="1" flipV="1">
              <a:off x="1712459" y="2310753"/>
              <a:ext cx="2891" cy="46018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AF236B4B-6271-441B-905A-FB62083B6217}"/>
                </a:ext>
              </a:extLst>
            </p:cNvPr>
            <p:cNvSpPr/>
            <p:nvPr/>
          </p:nvSpPr>
          <p:spPr bwMode="auto">
            <a:xfrm rot="17100000">
              <a:off x="1453338" y="2389025"/>
              <a:ext cx="160338" cy="1857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7A98BF-E8E3-47B1-BA3B-F88626482847}"/>
              </a:ext>
            </a:extLst>
          </p:cNvPr>
          <p:cNvSpPr/>
          <p:nvPr/>
        </p:nvSpPr>
        <p:spPr>
          <a:xfrm>
            <a:off x="17332166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A8FDD7-6736-4495-803C-B2784802F128}"/>
              </a:ext>
            </a:extLst>
          </p:cNvPr>
          <p:cNvSpPr txBox="1"/>
          <p:nvPr/>
        </p:nvSpPr>
        <p:spPr>
          <a:xfrm>
            <a:off x="16321867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Point p</a:t>
            </a:r>
            <a:endParaRPr lang="ko-KR" altLang="en-US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D410F1-4554-48BB-B59F-781844943E6E}"/>
              </a:ext>
            </a:extLst>
          </p:cNvPr>
          <p:cNvSpPr txBox="1"/>
          <p:nvPr/>
        </p:nvSpPr>
        <p:spPr>
          <a:xfrm>
            <a:off x="16491873" y="1074561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Point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Point(); </a:t>
            </a:r>
            <a:endParaRPr lang="ko-KR" altLang="en-US" sz="216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DA2B41-E7C0-49E6-BCB9-F7C0830A6534}"/>
              </a:ext>
            </a:extLst>
          </p:cNvPr>
          <p:cNvSpPr txBox="1"/>
          <p:nvPr/>
        </p:nvSpPr>
        <p:spPr>
          <a:xfrm>
            <a:off x="17726040" y="6066281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Object</a:t>
            </a:r>
            <a:endParaRPr lang="ko-KR" altLang="en-US" b="1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46301E-894D-4C25-AEAF-1A4E6A77F4E2}"/>
              </a:ext>
            </a:extLst>
          </p:cNvPr>
          <p:cNvSpPr txBox="1"/>
          <p:nvPr/>
        </p:nvSpPr>
        <p:spPr>
          <a:xfrm>
            <a:off x="14476527" y="8450508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AD4889F-715A-44B2-86CA-28CF89BBBBEB}"/>
              </a:ext>
            </a:extLst>
          </p:cNvPr>
          <p:cNvSpPr/>
          <p:nvPr/>
        </p:nvSpPr>
        <p:spPr>
          <a:xfrm>
            <a:off x="16581352" y="6495366"/>
            <a:ext cx="4452164" cy="234383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  <a:endParaRPr lang="en-US" altLang="ko-KR" sz="12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 {……}</a:t>
            </a:r>
          </a:p>
          <a:p>
            <a:pPr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Object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 {……};</a:t>
            </a:r>
          </a:p>
          <a:p>
            <a:pPr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() {…….};  ???$1234</a:t>
            </a:r>
          </a:p>
          <a:p>
            <a:pPr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Boolean equals(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비교할대상의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주소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 {…….};</a:t>
            </a: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C469E95-CBA4-487D-88FC-A0BCE362EF29}"/>
              </a:ext>
            </a:extLst>
          </p:cNvPr>
          <p:cNvCxnSpPr>
            <a:cxnSpLocks/>
          </p:cNvCxnSpPr>
          <p:nvPr/>
        </p:nvCxnSpPr>
        <p:spPr>
          <a:xfrm flipH="1">
            <a:off x="14963053" y="2268161"/>
            <a:ext cx="2840018" cy="603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F037D65-5BA6-477A-AFED-B3E8C68DC648}"/>
              </a:ext>
            </a:extLst>
          </p:cNvPr>
          <p:cNvSpPr/>
          <p:nvPr/>
        </p:nvSpPr>
        <p:spPr>
          <a:xfrm>
            <a:off x="14476527" y="8839200"/>
            <a:ext cx="4279072" cy="696468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x;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y;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getX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x;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setX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x)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this.x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x;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getY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y;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setY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y)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this.y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y;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</a:p>
          <a:p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public void draw() {</a:t>
            </a:r>
          </a:p>
          <a:p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1" i="0" u="none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("</a:t>
            </a:r>
            <a:r>
              <a:rPr lang="ko-KR" altLang="en-US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점</a:t>
            </a:r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- x:" + x + "   y:" + y);</a:t>
            </a:r>
          </a:p>
          <a:p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200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200" b="1" i="0" u="none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200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 return "Point [x=" + x + ", y=" + y + "]";</a:t>
            </a:r>
          </a:p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sz="1200" b="1" i="0" u="none" kern="1200" dirty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  <a:p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200" b="1" i="0" u="none" kern="1200" dirty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E3FB1F-BCEE-42BD-988C-AAE41DCE1031}"/>
              </a:ext>
            </a:extLst>
          </p:cNvPr>
          <p:cNvSpPr txBox="1"/>
          <p:nvPr/>
        </p:nvSpPr>
        <p:spPr>
          <a:xfrm>
            <a:off x="15367141" y="8431148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Point</a:t>
            </a:r>
            <a:endParaRPr lang="ko-KR" altLang="en-US" b="1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A3C01E-991B-4FEF-A4F1-4461731BEA2F}"/>
              </a:ext>
            </a:extLst>
          </p:cNvPr>
          <p:cNvSpPr/>
          <p:nvPr/>
        </p:nvSpPr>
        <p:spPr>
          <a:xfrm>
            <a:off x="10685575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D1C045-2F11-4E00-824A-9B2793402D3C}"/>
              </a:ext>
            </a:extLst>
          </p:cNvPr>
          <p:cNvSpPr txBox="1"/>
          <p:nvPr/>
        </p:nvSpPr>
        <p:spPr>
          <a:xfrm>
            <a:off x="9969472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Point p</a:t>
            </a:r>
            <a:endParaRPr lang="ko-KR" altLang="en-US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698AF0-F6E0-4557-8B77-063825570419}"/>
              </a:ext>
            </a:extLst>
          </p:cNvPr>
          <p:cNvSpPr txBox="1"/>
          <p:nvPr/>
        </p:nvSpPr>
        <p:spPr>
          <a:xfrm>
            <a:off x="7829936" y="8450508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459D919-D6A1-417C-B8F0-BF291C2F6DFE}"/>
              </a:ext>
            </a:extLst>
          </p:cNvPr>
          <p:cNvCxnSpPr>
            <a:cxnSpLocks/>
          </p:cNvCxnSpPr>
          <p:nvPr/>
        </p:nvCxnSpPr>
        <p:spPr>
          <a:xfrm flipH="1">
            <a:off x="9022637" y="2268161"/>
            <a:ext cx="2133843" cy="603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B2C2F1E-18CC-4EFE-B7A7-9C6C62AC79EA}"/>
              </a:ext>
            </a:extLst>
          </p:cNvPr>
          <p:cNvSpPr/>
          <p:nvPr/>
        </p:nvSpPr>
        <p:spPr>
          <a:xfrm>
            <a:off x="7829936" y="8839200"/>
            <a:ext cx="4279072" cy="6202012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x;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y;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getX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x;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setX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x)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this.x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x;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getY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y;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setY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y)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this.y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y;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</a:p>
          <a:p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public void draw() {</a:t>
            </a:r>
          </a:p>
          <a:p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1" i="0" u="none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("</a:t>
            </a:r>
            <a:r>
              <a:rPr lang="ko-KR" altLang="en-US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점</a:t>
            </a:r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- x:" + x + "   y:" + y);</a:t>
            </a:r>
          </a:p>
          <a:p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"Point [x=" + x + ", y=" + y + "]";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7A8B3E-100F-47D2-9227-E98FE87CE78F}"/>
              </a:ext>
            </a:extLst>
          </p:cNvPr>
          <p:cNvSpPr txBox="1"/>
          <p:nvPr/>
        </p:nvSpPr>
        <p:spPr>
          <a:xfrm>
            <a:off x="8720550" y="8431148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Point</a:t>
            </a:r>
            <a:endParaRPr lang="ko-KR" altLang="en-US" b="1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D4FED-8BE0-4EC7-BDD5-575E35D11DFD}"/>
              </a:ext>
            </a:extLst>
          </p:cNvPr>
          <p:cNvSpPr txBox="1"/>
          <p:nvPr/>
        </p:nvSpPr>
        <p:spPr>
          <a:xfrm>
            <a:off x="9792296" y="1074561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Point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Point(); </a:t>
            </a:r>
            <a:endParaRPr lang="ko-KR" altLang="en-US" sz="216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8F7E15-DF58-40EE-9FBA-D50E21FCF354}"/>
              </a:ext>
            </a:extLst>
          </p:cNvPr>
          <p:cNvSpPr txBox="1"/>
          <p:nvPr/>
        </p:nvSpPr>
        <p:spPr>
          <a:xfrm>
            <a:off x="34528513" y="4411245"/>
            <a:ext cx="4573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dirty="0">
                <a:solidFill>
                  <a:srgbClr val="C00000"/>
                </a:solidFill>
                <a:latin typeface="+mn-ea"/>
                <a:ea typeface="+mn-ea"/>
              </a:rPr>
              <a:t>extends</a:t>
            </a:r>
            <a:r>
              <a:rPr lang="ko-KR" altLang="en-US" sz="1800" b="1" i="0" u="none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800" b="1" i="0" u="none" dirty="0">
                <a:solidFill>
                  <a:srgbClr val="C00000"/>
                </a:solidFill>
                <a:latin typeface="+mn-ea"/>
                <a:ea typeface="+mn-ea"/>
              </a:rPr>
              <a:t>Object </a:t>
            </a:r>
            <a:r>
              <a:rPr lang="ko-KR" altLang="en-US" sz="1800" b="1" i="0" u="none" dirty="0">
                <a:solidFill>
                  <a:srgbClr val="C00000"/>
                </a:solidFill>
                <a:latin typeface="+mn-ea"/>
                <a:ea typeface="+mn-ea"/>
              </a:rPr>
              <a:t>자동으로 됨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AA90AD-A46B-4CD6-980A-2AF86B9E0355}"/>
              </a:ext>
            </a:extLst>
          </p:cNvPr>
          <p:cNvSpPr txBox="1"/>
          <p:nvPr/>
        </p:nvSpPr>
        <p:spPr>
          <a:xfrm>
            <a:off x="19706629" y="3914001"/>
            <a:ext cx="1794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366712642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23AFAE-9990-4336-A6DE-01E3FC8A2B87}"/>
              </a:ext>
            </a:extLst>
          </p:cNvPr>
          <p:cNvSpPr txBox="1"/>
          <p:nvPr/>
        </p:nvSpPr>
        <p:spPr>
          <a:xfrm>
            <a:off x="18533493" y="3924835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2AE347-A0FB-42C5-A305-B4C00D95F0E9}"/>
              </a:ext>
            </a:extLst>
          </p:cNvPr>
          <p:cNvSpPr txBox="1"/>
          <p:nvPr/>
        </p:nvSpPr>
        <p:spPr>
          <a:xfrm>
            <a:off x="18151725" y="3432317"/>
            <a:ext cx="169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실제주소값</a:t>
            </a:r>
            <a:endParaRPr lang="ko-KR" altLang="en-US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6A7F07-3F4C-463E-B64C-83F023196D21}"/>
              </a:ext>
            </a:extLst>
          </p:cNvPr>
          <p:cNvSpPr txBox="1"/>
          <p:nvPr/>
        </p:nvSpPr>
        <p:spPr>
          <a:xfrm>
            <a:off x="19706629" y="3432317"/>
            <a:ext cx="169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</a:rPr>
              <a:t>해시코드값</a:t>
            </a:r>
            <a:endParaRPr lang="ko-KR" altLang="en-US" b="1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5FED05-00A5-47AD-B31D-217FE057304F}"/>
              </a:ext>
            </a:extLst>
          </p:cNvPr>
          <p:cNvSpPr txBox="1"/>
          <p:nvPr/>
        </p:nvSpPr>
        <p:spPr>
          <a:xfrm>
            <a:off x="18533493" y="4345665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4A8196-EC16-472A-9C8A-A49B68B3FB72}"/>
              </a:ext>
            </a:extLst>
          </p:cNvPr>
          <p:cNvSpPr txBox="1"/>
          <p:nvPr/>
        </p:nvSpPr>
        <p:spPr>
          <a:xfrm>
            <a:off x="19706629" y="4335672"/>
            <a:ext cx="1794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3231314523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C41C4B-74AC-4460-B716-1727E76057E0}"/>
              </a:ext>
            </a:extLst>
          </p:cNvPr>
          <p:cNvSpPr/>
          <p:nvPr/>
        </p:nvSpPr>
        <p:spPr>
          <a:xfrm>
            <a:off x="25058094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502E70-7460-47FA-8B62-236D35EFB70C}"/>
              </a:ext>
            </a:extLst>
          </p:cNvPr>
          <p:cNvSpPr txBox="1"/>
          <p:nvPr/>
        </p:nvSpPr>
        <p:spPr>
          <a:xfrm>
            <a:off x="24047795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Point p01</a:t>
            </a:r>
            <a:endParaRPr lang="ko-KR" altLang="en-US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D806602-FC11-4A4C-B916-7D54C6C91CA2}"/>
              </a:ext>
            </a:extLst>
          </p:cNvPr>
          <p:cNvSpPr txBox="1"/>
          <p:nvPr/>
        </p:nvSpPr>
        <p:spPr>
          <a:xfrm>
            <a:off x="24217801" y="1074561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Point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p01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Point(); </a:t>
            </a:r>
            <a:endParaRPr lang="ko-KR" altLang="en-US" sz="216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865DA4F-8BFA-41C5-A97F-DE0328E3FAFA}"/>
              </a:ext>
            </a:extLst>
          </p:cNvPr>
          <p:cNvSpPr txBox="1"/>
          <p:nvPr/>
        </p:nvSpPr>
        <p:spPr>
          <a:xfrm>
            <a:off x="25451968" y="6066281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Object</a:t>
            </a:r>
            <a:endParaRPr lang="ko-KR" altLang="en-US" b="1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BDCBDF-EBEC-4BA7-996C-374E21225B50}"/>
              </a:ext>
            </a:extLst>
          </p:cNvPr>
          <p:cNvSpPr txBox="1"/>
          <p:nvPr/>
        </p:nvSpPr>
        <p:spPr>
          <a:xfrm>
            <a:off x="22202455" y="8450508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226895C-5BB0-453E-9D5C-A25ABD87B264}"/>
              </a:ext>
            </a:extLst>
          </p:cNvPr>
          <p:cNvSpPr/>
          <p:nvPr/>
        </p:nvSpPr>
        <p:spPr>
          <a:xfrm>
            <a:off x="24307280" y="6495366"/>
            <a:ext cx="4279072" cy="234383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  <a:endParaRPr lang="en-US" altLang="ko-KR" sz="12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 {……}</a:t>
            </a:r>
          </a:p>
          <a:p>
            <a:pPr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Object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() {……};</a:t>
            </a:r>
          </a:p>
          <a:p>
            <a:pPr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() {…….};  ???$1234</a:t>
            </a:r>
          </a:p>
          <a:p>
            <a:pPr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public Boolean equals() {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비교할대상의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주소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C522C7F-70E3-480A-9FE0-5CA1B78842C5}"/>
              </a:ext>
            </a:extLst>
          </p:cNvPr>
          <p:cNvCxnSpPr>
            <a:cxnSpLocks/>
          </p:cNvCxnSpPr>
          <p:nvPr/>
        </p:nvCxnSpPr>
        <p:spPr>
          <a:xfrm flipH="1">
            <a:off x="22688981" y="2268161"/>
            <a:ext cx="2840018" cy="603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505F192-1DEF-4D31-8452-5D1F14521663}"/>
              </a:ext>
            </a:extLst>
          </p:cNvPr>
          <p:cNvSpPr/>
          <p:nvPr/>
        </p:nvSpPr>
        <p:spPr>
          <a:xfrm>
            <a:off x="22202455" y="8839200"/>
            <a:ext cx="4279072" cy="696468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x;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y;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getX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x;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setX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x)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this.x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x;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getY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y;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setY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y)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this.y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y;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</a:p>
          <a:p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public void draw() {</a:t>
            </a:r>
          </a:p>
          <a:p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1" i="0" u="none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("</a:t>
            </a:r>
            <a:r>
              <a:rPr lang="ko-KR" altLang="en-US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점</a:t>
            </a:r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- x:" + x + "   y:" + y);</a:t>
            </a:r>
          </a:p>
          <a:p>
            <a:r>
              <a:rPr lang="en-US" altLang="ko-KR" sz="1200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200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200" b="1" i="0" u="none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200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 return "Point [x=" + x + ", y=" + y + "]";</a:t>
            </a:r>
          </a:p>
          <a:p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sz="1200" b="1" i="0" u="none" kern="1200" dirty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  <a:p>
            <a:endParaRPr lang="en-US" altLang="ko-KR" sz="1200" b="1" i="0" u="none" kern="1200" dirty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00D6ED-D7D1-46D0-967E-C0FB7C878E8E}"/>
              </a:ext>
            </a:extLst>
          </p:cNvPr>
          <p:cNvSpPr txBox="1"/>
          <p:nvPr/>
        </p:nvSpPr>
        <p:spPr>
          <a:xfrm>
            <a:off x="23093069" y="8431148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Point</a:t>
            </a:r>
            <a:endParaRPr lang="ko-KR" altLang="en-US" b="1" dirty="0"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955B62-8D9B-44A5-9519-48B6C280565A}"/>
              </a:ext>
            </a:extLst>
          </p:cNvPr>
          <p:cNvSpPr txBox="1"/>
          <p:nvPr/>
        </p:nvSpPr>
        <p:spPr>
          <a:xfrm>
            <a:off x="27432557" y="3914001"/>
            <a:ext cx="1794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366712642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879840-0189-46C5-A166-450F72FB9AA9}"/>
              </a:ext>
            </a:extLst>
          </p:cNvPr>
          <p:cNvSpPr txBox="1"/>
          <p:nvPr/>
        </p:nvSpPr>
        <p:spPr>
          <a:xfrm>
            <a:off x="26259421" y="3924835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E40B0-B273-46E6-A863-6515FC0C1F57}"/>
              </a:ext>
            </a:extLst>
          </p:cNvPr>
          <p:cNvSpPr txBox="1"/>
          <p:nvPr/>
        </p:nvSpPr>
        <p:spPr>
          <a:xfrm>
            <a:off x="25877653" y="3432317"/>
            <a:ext cx="169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실제주소값</a:t>
            </a:r>
            <a:endParaRPr lang="ko-KR" altLang="en-US" b="1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3DAE69-2B2F-450D-8229-90133F6832E4}"/>
              </a:ext>
            </a:extLst>
          </p:cNvPr>
          <p:cNvSpPr txBox="1"/>
          <p:nvPr/>
        </p:nvSpPr>
        <p:spPr>
          <a:xfrm>
            <a:off x="27432557" y="3432317"/>
            <a:ext cx="169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</a:rPr>
              <a:t>해시코드값</a:t>
            </a:r>
            <a:endParaRPr lang="ko-KR" altLang="en-US" b="1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EA454B-110C-4E8F-94C0-C44E01B93378}"/>
              </a:ext>
            </a:extLst>
          </p:cNvPr>
          <p:cNvSpPr txBox="1"/>
          <p:nvPr/>
        </p:nvSpPr>
        <p:spPr>
          <a:xfrm>
            <a:off x="26259421" y="4345665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04AD67-4561-41A5-B5BC-74518EE32D8A}"/>
              </a:ext>
            </a:extLst>
          </p:cNvPr>
          <p:cNvSpPr txBox="1"/>
          <p:nvPr/>
        </p:nvSpPr>
        <p:spPr>
          <a:xfrm>
            <a:off x="27432557" y="4335672"/>
            <a:ext cx="1794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3231314523</a:t>
            </a:r>
          </a:p>
        </p:txBody>
      </p:sp>
    </p:spTree>
    <p:extLst>
      <p:ext uri="{BB962C8B-B14F-4D97-AF65-F5344CB8AC3E}">
        <p14:creationId xmlns:p14="http://schemas.microsoft.com/office/powerpoint/2010/main" val="267140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18336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18374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*equals()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재정의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–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hashCode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()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재정의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242B2C9-686E-4945-937E-0BD12D330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77979"/>
              </p:ext>
            </p:extLst>
          </p:nvPr>
        </p:nvGraphicFramePr>
        <p:xfrm>
          <a:off x="20401101" y="680422"/>
          <a:ext cx="4284807" cy="3657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284807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Object()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int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hashCode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Object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getClass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String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toString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{…….};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Boolean equals() {…….};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CC7AE6F-25B6-4454-88DD-A49CD441B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94368"/>
              </p:ext>
            </p:extLst>
          </p:nvPr>
        </p:nvGraphicFramePr>
        <p:xfrm>
          <a:off x="19915966" y="4853796"/>
          <a:ext cx="6123061" cy="1719834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123061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373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1800" b="1" i="0" u="non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2974924">
                <a:tc>
                  <a:txBody>
                    <a:bodyPr/>
                    <a:lstStyle/>
                    <a:p>
                      <a:endParaRPr lang="ko-KR" altLang="en-US" sz="1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x;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y;</a:t>
                      </a:r>
                    </a:p>
                    <a:p>
                      <a:endParaRPr lang="ko-KR" altLang="en-US" sz="1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  <a:endParaRPr lang="en-US" altLang="ko-KR" sz="1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x) {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y) {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8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8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1" i="0" u="none" kern="12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8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8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8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x:" + x + "   y:" + y);</a:t>
                      </a:r>
                    </a:p>
                    <a:p>
                      <a:r>
                        <a:rPr lang="en-US" altLang="ko-KR" sz="18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hashCode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equals(Object obj) {</a:t>
                      </a:r>
                    </a:p>
                    <a:p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Point target = (Point)obj;</a:t>
                      </a:r>
                    </a:p>
                    <a:p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if(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target.x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&amp;&amp; 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target.y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 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}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else {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return false;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32A4B3B0-E0DF-4364-B191-325C443C6D89}"/>
              </a:ext>
            </a:extLst>
          </p:cNvPr>
          <p:cNvGrpSpPr/>
          <p:nvPr/>
        </p:nvGrpSpPr>
        <p:grpSpPr>
          <a:xfrm rot="4500000">
            <a:off x="21619647" y="4484474"/>
            <a:ext cx="503357" cy="160338"/>
            <a:chOff x="1440638" y="2401725"/>
            <a:chExt cx="503357" cy="160338"/>
          </a:xfrm>
        </p:grpSpPr>
        <p:cxnSp>
          <p:nvCxnSpPr>
            <p:cNvPr id="50" name="직선 화살표 연결선 11">
              <a:extLst>
                <a:ext uri="{FF2B5EF4-FFF2-40B4-BE49-F238E27FC236}">
                  <a16:creationId xmlns:a16="http://schemas.microsoft.com/office/drawing/2014/main" id="{CDDB4C9C-1375-4B06-AD18-21523C25FC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7100000" flipH="1" flipV="1">
              <a:off x="1712459" y="2310753"/>
              <a:ext cx="2891" cy="46018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AF236B4B-6271-441B-905A-FB62083B6217}"/>
                </a:ext>
              </a:extLst>
            </p:cNvPr>
            <p:cNvSpPr/>
            <p:nvPr/>
          </p:nvSpPr>
          <p:spPr bwMode="auto">
            <a:xfrm rot="17100000">
              <a:off x="1453338" y="2389025"/>
              <a:ext cx="160338" cy="1857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7A98BF-E8E3-47B1-BA3B-F88626482847}"/>
              </a:ext>
            </a:extLst>
          </p:cNvPr>
          <p:cNvSpPr/>
          <p:nvPr/>
        </p:nvSpPr>
        <p:spPr>
          <a:xfrm>
            <a:off x="5178266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A8FDD7-6736-4495-803C-B2784802F128}"/>
              </a:ext>
            </a:extLst>
          </p:cNvPr>
          <p:cNvSpPr txBox="1"/>
          <p:nvPr/>
        </p:nvSpPr>
        <p:spPr>
          <a:xfrm>
            <a:off x="4167967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Point p</a:t>
            </a:r>
            <a:endParaRPr lang="ko-KR" altLang="en-US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D410F1-4554-48BB-B59F-781844943E6E}"/>
              </a:ext>
            </a:extLst>
          </p:cNvPr>
          <p:cNvSpPr txBox="1"/>
          <p:nvPr/>
        </p:nvSpPr>
        <p:spPr>
          <a:xfrm>
            <a:off x="4337973" y="1074561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Point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Point(); </a:t>
            </a:r>
            <a:endParaRPr lang="ko-KR" altLang="en-US" sz="216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DA2B41-E7C0-49E6-BCB9-F7C0830A6534}"/>
              </a:ext>
            </a:extLst>
          </p:cNvPr>
          <p:cNvSpPr txBox="1"/>
          <p:nvPr/>
        </p:nvSpPr>
        <p:spPr>
          <a:xfrm>
            <a:off x="5572140" y="6066281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Object</a:t>
            </a:r>
            <a:endParaRPr lang="ko-KR" altLang="en-US" b="1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46301E-894D-4C25-AEAF-1A4E6A77F4E2}"/>
              </a:ext>
            </a:extLst>
          </p:cNvPr>
          <p:cNvSpPr txBox="1"/>
          <p:nvPr/>
        </p:nvSpPr>
        <p:spPr>
          <a:xfrm>
            <a:off x="2322627" y="8450508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AD4889F-715A-44B2-86CA-28CF89BBBBEB}"/>
              </a:ext>
            </a:extLst>
          </p:cNvPr>
          <p:cNvSpPr/>
          <p:nvPr/>
        </p:nvSpPr>
        <p:spPr>
          <a:xfrm>
            <a:off x="4427452" y="6495365"/>
            <a:ext cx="4452164" cy="296055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  <a:endParaRPr lang="en-US" altLang="ko-KR" sz="12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Object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{……};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() {…….};  ???$1234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Boolean equals(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비교할대상의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주소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{…….};</a:t>
            </a: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C469E95-CBA4-487D-88FC-A0BCE362EF29}"/>
              </a:ext>
            </a:extLst>
          </p:cNvPr>
          <p:cNvCxnSpPr>
            <a:cxnSpLocks/>
          </p:cNvCxnSpPr>
          <p:nvPr/>
        </p:nvCxnSpPr>
        <p:spPr>
          <a:xfrm flipH="1">
            <a:off x="2809153" y="2268161"/>
            <a:ext cx="2840018" cy="603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F037D65-5BA6-477A-AFED-B3E8C68DC648}"/>
              </a:ext>
            </a:extLst>
          </p:cNvPr>
          <p:cNvSpPr/>
          <p:nvPr/>
        </p:nvSpPr>
        <p:spPr>
          <a:xfrm>
            <a:off x="2322626" y="8839199"/>
            <a:ext cx="5849823" cy="1451610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x; = 2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y; = 3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getX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x;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setX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x) {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this.x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x;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getY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y;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setY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y) {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this.y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y;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</a:p>
          <a:p>
            <a:r>
              <a:rPr lang="en-US" altLang="ko-KR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public void draw() {</a:t>
            </a:r>
          </a:p>
          <a:p>
            <a:r>
              <a:rPr lang="en-US" altLang="ko-KR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b="1" i="0" u="none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("</a:t>
            </a:r>
            <a:r>
              <a:rPr lang="ko-KR" altLang="en-US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점</a:t>
            </a:r>
            <a:r>
              <a:rPr lang="en-US" altLang="ko-KR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- x:" + x + "   y:" + y);</a:t>
            </a:r>
          </a:p>
          <a:p>
            <a:r>
              <a:rPr lang="en-US" altLang="ko-KR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b="1" i="0" u="none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 return "Point [x=" + x + ", y=" + y + "]";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sz="1200" b="1" i="0" u="none" kern="1200" dirty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  <a:p>
            <a:endParaRPr lang="en-US" altLang="ko-KR" sz="12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hashCode</a:t>
            </a:r>
            <a:r>
              <a:rPr lang="en-US" altLang="ko-KR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</a:t>
            </a:r>
            <a:r>
              <a:rPr lang="en-US" altLang="ko-KR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x+y</a:t>
            </a:r>
            <a:r>
              <a:rPr lang="en-US" altLang="ko-KR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200" b="1" i="0" u="none" kern="1200" dirty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  <a:p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8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</a:t>
            </a:r>
            <a:r>
              <a:rPr lang="en-US" altLang="ko-KR" sz="18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boolean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equals(Object obj) {</a:t>
            </a:r>
          </a:p>
          <a:p>
            <a:endParaRPr lang="ko-KR" altLang="en-US" sz="18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8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Point target = (Point)obj;</a:t>
            </a:r>
          </a:p>
          <a:p>
            <a:endParaRPr lang="ko-KR" altLang="en-US" sz="18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if( </a:t>
            </a:r>
            <a:r>
              <a:rPr lang="en-US" altLang="ko-KR" sz="18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this.x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== </a:t>
            </a:r>
            <a:r>
              <a:rPr lang="en-US" altLang="ko-KR" sz="18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target.x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&amp;&amp;  </a:t>
            </a:r>
            <a:r>
              <a:rPr lang="en-US" altLang="ko-KR" sz="18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this.y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== </a:t>
            </a:r>
            <a:r>
              <a:rPr lang="en-US" altLang="ko-KR" sz="18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target.y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  {</a:t>
            </a:r>
          </a:p>
          <a:p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return true;</a:t>
            </a:r>
          </a:p>
          <a:p>
            <a:r>
              <a:rPr lang="en-US" altLang="ko-KR" sz="18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}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else {</a:t>
            </a:r>
          </a:p>
          <a:p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return false;</a:t>
            </a:r>
          </a:p>
          <a:p>
            <a:r>
              <a:rPr lang="en-US" altLang="ko-KR" sz="18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}</a:t>
            </a:r>
          </a:p>
          <a:p>
            <a:endParaRPr lang="ko-KR" altLang="en-US" sz="18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8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200" b="1" i="0" u="none" kern="1200" dirty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E3FB1F-BCEE-42BD-988C-AAE41DCE1031}"/>
              </a:ext>
            </a:extLst>
          </p:cNvPr>
          <p:cNvSpPr txBox="1"/>
          <p:nvPr/>
        </p:nvSpPr>
        <p:spPr>
          <a:xfrm>
            <a:off x="3213241" y="8431148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Point</a:t>
            </a:r>
            <a:endParaRPr lang="ko-KR" altLang="en-US" b="1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8F7E15-DF58-40EE-9FBA-D50E21FCF354}"/>
              </a:ext>
            </a:extLst>
          </p:cNvPr>
          <p:cNvSpPr txBox="1"/>
          <p:nvPr/>
        </p:nvSpPr>
        <p:spPr>
          <a:xfrm>
            <a:off x="24194615" y="4411245"/>
            <a:ext cx="4573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dirty="0">
                <a:solidFill>
                  <a:srgbClr val="C00000"/>
                </a:solidFill>
                <a:latin typeface="+mn-ea"/>
                <a:ea typeface="+mn-ea"/>
              </a:rPr>
              <a:t>extends</a:t>
            </a:r>
            <a:r>
              <a:rPr lang="ko-KR" altLang="en-US" sz="1800" b="1" i="0" u="none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800" b="1" i="0" u="none" dirty="0">
                <a:solidFill>
                  <a:srgbClr val="C00000"/>
                </a:solidFill>
                <a:latin typeface="+mn-ea"/>
                <a:ea typeface="+mn-ea"/>
              </a:rPr>
              <a:t>Object </a:t>
            </a:r>
            <a:r>
              <a:rPr lang="ko-KR" altLang="en-US" sz="1800" b="1" i="0" u="none" dirty="0">
                <a:solidFill>
                  <a:srgbClr val="C00000"/>
                </a:solidFill>
                <a:latin typeface="+mn-ea"/>
                <a:ea typeface="+mn-ea"/>
              </a:rPr>
              <a:t>자동으로 됨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AA90AD-A46B-4CD6-980A-2AF86B9E0355}"/>
              </a:ext>
            </a:extLst>
          </p:cNvPr>
          <p:cNvSpPr txBox="1"/>
          <p:nvPr/>
        </p:nvSpPr>
        <p:spPr>
          <a:xfrm>
            <a:off x="6199512" y="1690799"/>
            <a:ext cx="1794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23AFAE-9990-4336-A6DE-01E3FC8A2B87}"/>
              </a:ext>
            </a:extLst>
          </p:cNvPr>
          <p:cNvSpPr txBox="1"/>
          <p:nvPr/>
        </p:nvSpPr>
        <p:spPr>
          <a:xfrm>
            <a:off x="6379593" y="3924835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2AE347-A0FB-42C5-A305-B4C00D95F0E9}"/>
              </a:ext>
            </a:extLst>
          </p:cNvPr>
          <p:cNvSpPr txBox="1"/>
          <p:nvPr/>
        </p:nvSpPr>
        <p:spPr>
          <a:xfrm>
            <a:off x="5997825" y="3432317"/>
            <a:ext cx="169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실제주소값</a:t>
            </a:r>
            <a:endParaRPr lang="ko-KR" altLang="en-US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6A7F07-3F4C-463E-B64C-83F023196D21}"/>
              </a:ext>
            </a:extLst>
          </p:cNvPr>
          <p:cNvSpPr txBox="1"/>
          <p:nvPr/>
        </p:nvSpPr>
        <p:spPr>
          <a:xfrm>
            <a:off x="7552729" y="3432317"/>
            <a:ext cx="169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</a:rPr>
              <a:t>해시코드값</a:t>
            </a:r>
            <a:endParaRPr lang="ko-KR" altLang="en-US" b="1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5FED05-00A5-47AD-B31D-217FE057304F}"/>
              </a:ext>
            </a:extLst>
          </p:cNvPr>
          <p:cNvSpPr txBox="1"/>
          <p:nvPr/>
        </p:nvSpPr>
        <p:spPr>
          <a:xfrm>
            <a:off x="6379593" y="4345665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4A8196-EC16-472A-9C8A-A49B68B3FB72}"/>
              </a:ext>
            </a:extLst>
          </p:cNvPr>
          <p:cNvSpPr txBox="1"/>
          <p:nvPr/>
        </p:nvSpPr>
        <p:spPr>
          <a:xfrm>
            <a:off x="7552729" y="4335672"/>
            <a:ext cx="1794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3231314523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C41C4B-74AC-4460-B716-1727E76057E0}"/>
              </a:ext>
            </a:extLst>
          </p:cNvPr>
          <p:cNvSpPr/>
          <p:nvPr/>
        </p:nvSpPr>
        <p:spPr>
          <a:xfrm>
            <a:off x="12904194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502E70-7460-47FA-8B62-236D35EFB70C}"/>
              </a:ext>
            </a:extLst>
          </p:cNvPr>
          <p:cNvSpPr txBox="1"/>
          <p:nvPr/>
        </p:nvSpPr>
        <p:spPr>
          <a:xfrm>
            <a:off x="11893895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Point p01</a:t>
            </a:r>
            <a:endParaRPr lang="ko-KR" altLang="en-US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D806602-FC11-4A4C-B916-7D54C6C91CA2}"/>
              </a:ext>
            </a:extLst>
          </p:cNvPr>
          <p:cNvSpPr txBox="1"/>
          <p:nvPr/>
        </p:nvSpPr>
        <p:spPr>
          <a:xfrm>
            <a:off x="12063901" y="1074561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Point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p01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Point(); </a:t>
            </a:r>
            <a:endParaRPr lang="ko-KR" altLang="en-US" sz="216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865DA4F-8BFA-41C5-A97F-DE0328E3FAFA}"/>
              </a:ext>
            </a:extLst>
          </p:cNvPr>
          <p:cNvSpPr txBox="1"/>
          <p:nvPr/>
        </p:nvSpPr>
        <p:spPr>
          <a:xfrm>
            <a:off x="13298068" y="6066281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Object</a:t>
            </a:r>
            <a:endParaRPr lang="ko-KR" altLang="en-US" b="1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BDCBDF-EBEC-4BA7-996C-374E21225B50}"/>
              </a:ext>
            </a:extLst>
          </p:cNvPr>
          <p:cNvSpPr txBox="1"/>
          <p:nvPr/>
        </p:nvSpPr>
        <p:spPr>
          <a:xfrm>
            <a:off x="10048555" y="8450508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226895C-5BB0-453E-9D5C-A25ABD87B264}"/>
              </a:ext>
            </a:extLst>
          </p:cNvPr>
          <p:cNvSpPr/>
          <p:nvPr/>
        </p:nvSpPr>
        <p:spPr>
          <a:xfrm>
            <a:off x="12153380" y="6495366"/>
            <a:ext cx="4824698" cy="315074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  <a:endParaRPr lang="en-US" altLang="ko-KR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Object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{……};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() {…….};  ???$1234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Boolean equals() {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비교할대상의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주소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C522C7F-70E3-480A-9FE0-5CA1B78842C5}"/>
              </a:ext>
            </a:extLst>
          </p:cNvPr>
          <p:cNvCxnSpPr>
            <a:cxnSpLocks/>
          </p:cNvCxnSpPr>
          <p:nvPr/>
        </p:nvCxnSpPr>
        <p:spPr>
          <a:xfrm flipH="1">
            <a:off x="10535082" y="2268161"/>
            <a:ext cx="2840019" cy="589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505F192-1DEF-4D31-8452-5D1F14521663}"/>
              </a:ext>
            </a:extLst>
          </p:cNvPr>
          <p:cNvSpPr/>
          <p:nvPr/>
        </p:nvSpPr>
        <p:spPr>
          <a:xfrm>
            <a:off x="10048555" y="8839199"/>
            <a:ext cx="5849822" cy="1451610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x; = 2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y; = 3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getX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x;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setX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x) {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this.x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x;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getY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y;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setY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y) {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this.y</a:t>
            </a:r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y;</a:t>
            </a: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</a:p>
          <a:p>
            <a:r>
              <a:rPr lang="en-US" altLang="ko-KR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public void draw() {</a:t>
            </a:r>
          </a:p>
          <a:p>
            <a:r>
              <a:rPr lang="en-US" altLang="ko-KR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b="1" i="0" u="none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("</a:t>
            </a:r>
            <a:r>
              <a:rPr lang="ko-KR" altLang="en-US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점</a:t>
            </a:r>
            <a:r>
              <a:rPr lang="en-US" altLang="ko-KR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- x:" + x + "   y:" + y);</a:t>
            </a:r>
          </a:p>
          <a:p>
            <a:r>
              <a:rPr lang="en-US" altLang="ko-KR" b="1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b="1" i="0" u="none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b="1" i="0" u="none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 return "Point [x=" + x + ", y=" + y + "]";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hashCode</a:t>
            </a:r>
            <a:r>
              <a:rPr lang="en-US" altLang="ko-KR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</a:t>
            </a:r>
            <a:r>
              <a:rPr lang="en-US" altLang="ko-KR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x+y</a:t>
            </a:r>
            <a:r>
              <a:rPr lang="en-US" altLang="ko-KR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8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</a:t>
            </a:r>
            <a:r>
              <a:rPr lang="en-US" altLang="ko-KR" sz="18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boolean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equals(Object obj) {</a:t>
            </a:r>
          </a:p>
          <a:p>
            <a:endParaRPr lang="ko-KR" altLang="en-US" sz="18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8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Point target = (Point)obj;</a:t>
            </a:r>
          </a:p>
          <a:p>
            <a:endParaRPr lang="ko-KR" altLang="en-US" sz="18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if( </a:t>
            </a:r>
            <a:r>
              <a:rPr lang="en-US" altLang="ko-KR" sz="18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this.x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== </a:t>
            </a:r>
            <a:r>
              <a:rPr lang="en-US" altLang="ko-KR" sz="18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target.x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&amp;&amp;  </a:t>
            </a:r>
            <a:r>
              <a:rPr lang="en-US" altLang="ko-KR" sz="18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this.y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== </a:t>
            </a:r>
            <a:r>
              <a:rPr lang="en-US" altLang="ko-KR" sz="18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target.y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  {</a:t>
            </a:r>
          </a:p>
          <a:p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return true;</a:t>
            </a:r>
          </a:p>
          <a:p>
            <a:r>
              <a:rPr lang="en-US" altLang="ko-KR" sz="18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}</a:t>
            </a:r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else {</a:t>
            </a:r>
          </a:p>
          <a:p>
            <a:r>
              <a:rPr lang="en-US" altLang="ko-KR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return false;</a:t>
            </a:r>
          </a:p>
          <a:p>
            <a:r>
              <a:rPr lang="en-US" altLang="ko-KR" sz="18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}</a:t>
            </a:r>
          </a:p>
          <a:p>
            <a:endParaRPr lang="ko-KR" altLang="en-US" sz="18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8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endParaRPr lang="en-US" altLang="ko-KR" b="1" i="0" u="none" kern="1200" dirty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  <a:p>
            <a:endParaRPr lang="en-US" altLang="ko-KR" b="1" i="0" u="none" kern="1200" dirty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00D6ED-D7D1-46D0-967E-C0FB7C878E8E}"/>
              </a:ext>
            </a:extLst>
          </p:cNvPr>
          <p:cNvSpPr txBox="1"/>
          <p:nvPr/>
        </p:nvSpPr>
        <p:spPr>
          <a:xfrm>
            <a:off x="10939169" y="8431148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Point</a:t>
            </a:r>
            <a:endParaRPr lang="ko-KR" altLang="en-US" b="1" dirty="0"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955B62-8D9B-44A5-9519-48B6C280565A}"/>
              </a:ext>
            </a:extLst>
          </p:cNvPr>
          <p:cNvSpPr txBox="1"/>
          <p:nvPr/>
        </p:nvSpPr>
        <p:spPr>
          <a:xfrm>
            <a:off x="15278657" y="3914001"/>
            <a:ext cx="1794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366712642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879840-0189-46C5-A166-450F72FB9AA9}"/>
              </a:ext>
            </a:extLst>
          </p:cNvPr>
          <p:cNvSpPr txBox="1"/>
          <p:nvPr/>
        </p:nvSpPr>
        <p:spPr>
          <a:xfrm>
            <a:off x="14105521" y="3924835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E40B0-B273-46E6-A863-6515FC0C1F57}"/>
              </a:ext>
            </a:extLst>
          </p:cNvPr>
          <p:cNvSpPr txBox="1"/>
          <p:nvPr/>
        </p:nvSpPr>
        <p:spPr>
          <a:xfrm>
            <a:off x="13723753" y="3432317"/>
            <a:ext cx="169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실제주소값</a:t>
            </a:r>
            <a:endParaRPr lang="ko-KR" altLang="en-US" b="1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3DAE69-2B2F-450D-8229-90133F6832E4}"/>
              </a:ext>
            </a:extLst>
          </p:cNvPr>
          <p:cNvSpPr txBox="1"/>
          <p:nvPr/>
        </p:nvSpPr>
        <p:spPr>
          <a:xfrm>
            <a:off x="15278657" y="3432317"/>
            <a:ext cx="169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</a:rPr>
              <a:t>해시코드값</a:t>
            </a:r>
            <a:endParaRPr lang="ko-KR" altLang="en-US" b="1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EA454B-110C-4E8F-94C0-C44E01B93378}"/>
              </a:ext>
            </a:extLst>
          </p:cNvPr>
          <p:cNvSpPr txBox="1"/>
          <p:nvPr/>
        </p:nvSpPr>
        <p:spPr>
          <a:xfrm>
            <a:off x="14105521" y="4345665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04AD67-4561-41A5-B5BC-74518EE32D8A}"/>
              </a:ext>
            </a:extLst>
          </p:cNvPr>
          <p:cNvSpPr txBox="1"/>
          <p:nvPr/>
        </p:nvSpPr>
        <p:spPr>
          <a:xfrm>
            <a:off x="15278657" y="4335672"/>
            <a:ext cx="1794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3231314523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A9094AB-22A2-432C-ABE4-DC14A82D293A}"/>
              </a:ext>
            </a:extLst>
          </p:cNvPr>
          <p:cNvSpPr/>
          <p:nvPr/>
        </p:nvSpPr>
        <p:spPr>
          <a:xfrm>
            <a:off x="2188902" y="1560576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89C5F0-6A04-466B-A4A9-9CBDCFEF8BE7}"/>
              </a:ext>
            </a:extLst>
          </p:cNvPr>
          <p:cNvSpPr txBox="1"/>
          <p:nvPr/>
        </p:nvSpPr>
        <p:spPr>
          <a:xfrm>
            <a:off x="1178603" y="1218444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Point p05</a:t>
            </a:r>
            <a:endParaRPr lang="ko-KR" altLang="en-US" dirty="0">
              <a:latin typeface="+mn-ea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5ED55A1-15F4-41B8-9D4B-0DBD4D185B5A}"/>
              </a:ext>
            </a:extLst>
          </p:cNvPr>
          <p:cNvCxnSpPr>
            <a:cxnSpLocks/>
          </p:cNvCxnSpPr>
          <p:nvPr/>
        </p:nvCxnSpPr>
        <p:spPr>
          <a:xfrm flipH="1">
            <a:off x="2514547" y="2083084"/>
            <a:ext cx="294606" cy="625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720174-6B76-4690-B99B-3037861C08A1}"/>
              </a:ext>
            </a:extLst>
          </p:cNvPr>
          <p:cNvSpPr txBox="1"/>
          <p:nvPr/>
        </p:nvSpPr>
        <p:spPr>
          <a:xfrm>
            <a:off x="13982911" y="1690799"/>
            <a:ext cx="1794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A5FDF2-F85C-4BCC-97E6-43A2E39C289F}"/>
              </a:ext>
            </a:extLst>
          </p:cNvPr>
          <p:cNvSpPr txBox="1"/>
          <p:nvPr/>
        </p:nvSpPr>
        <p:spPr>
          <a:xfrm>
            <a:off x="7938648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int a</a:t>
            </a:r>
            <a:endParaRPr lang="ko-KR" altLang="en-US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5FC8A17-5DDD-4739-83DE-1EAA04185932}"/>
              </a:ext>
            </a:extLst>
          </p:cNvPr>
          <p:cNvSpPr/>
          <p:nvPr/>
        </p:nvSpPr>
        <p:spPr>
          <a:xfrm>
            <a:off x="8039623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DB4A6E4-19EB-40DC-8A9D-6CC2879BB5B8}"/>
              </a:ext>
            </a:extLst>
          </p:cNvPr>
          <p:cNvSpPr/>
          <p:nvPr/>
        </p:nvSpPr>
        <p:spPr>
          <a:xfrm>
            <a:off x="9359650" y="195708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F780F3-730A-48DF-84C6-54CDBD77E2FE}"/>
              </a:ext>
            </a:extLst>
          </p:cNvPr>
          <p:cNvSpPr txBox="1"/>
          <p:nvPr/>
        </p:nvSpPr>
        <p:spPr>
          <a:xfrm>
            <a:off x="9202604" y="161495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int b</a:t>
            </a:r>
            <a:endParaRPr lang="ko-KR" altLang="en-US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A3A0FD-3BEA-4985-99EC-90FC45B7780B}"/>
              </a:ext>
            </a:extLst>
          </p:cNvPr>
          <p:cNvSpPr txBox="1"/>
          <p:nvPr/>
        </p:nvSpPr>
        <p:spPr>
          <a:xfrm>
            <a:off x="8280134" y="291067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a == b</a:t>
            </a:r>
            <a:endParaRPr lang="ko-KR" altLang="en-US" sz="216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706145-2A83-4874-88EF-FB9F4DDC00E9}"/>
              </a:ext>
            </a:extLst>
          </p:cNvPr>
          <p:cNvSpPr txBox="1"/>
          <p:nvPr/>
        </p:nvSpPr>
        <p:spPr>
          <a:xfrm>
            <a:off x="8280134" y="842319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p05 == p</a:t>
            </a:r>
            <a:endParaRPr lang="ko-KR" altLang="en-US" sz="216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452368-0DFE-4C66-AA67-683FCF8D5D8D}"/>
              </a:ext>
            </a:extLst>
          </p:cNvPr>
          <p:cNvSpPr txBox="1"/>
          <p:nvPr/>
        </p:nvSpPr>
        <p:spPr>
          <a:xfrm>
            <a:off x="8280134" y="1132492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p05 == p</a:t>
            </a:r>
            <a:endParaRPr lang="ko-KR" altLang="en-US" sz="216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36C4C4-9985-43B7-88DC-B6AB0384E1F9}"/>
              </a:ext>
            </a:extLst>
          </p:cNvPr>
          <p:cNvSpPr txBox="1"/>
          <p:nvPr/>
        </p:nvSpPr>
        <p:spPr>
          <a:xfrm>
            <a:off x="8280134" y="2744414"/>
            <a:ext cx="470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p.equals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216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603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4023</TotalTime>
  <Words>1848</Words>
  <Application>Microsoft Office PowerPoint</Application>
  <PresentationFormat>사용자 지정</PresentationFormat>
  <Paragraphs>609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282</cp:revision>
  <dcterms:created xsi:type="dcterms:W3CDTF">2020-11-23T02:29:11Z</dcterms:created>
  <dcterms:modified xsi:type="dcterms:W3CDTF">2020-12-07T07:47:02Z</dcterms:modified>
</cp:coreProperties>
</file>