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2" r:id="rId2"/>
    <p:sldId id="273" r:id="rId3"/>
    <p:sldId id="274" r:id="rId4"/>
    <p:sldId id="276" r:id="rId5"/>
    <p:sldId id="275" r:id="rId6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6370" autoAdjust="0"/>
  </p:normalViewPr>
  <p:slideViewPr>
    <p:cSldViewPr snapToGrid="0">
      <p:cViewPr>
        <p:scale>
          <a:sx n="50" d="100"/>
          <a:sy n="5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F067C-00DA-46DE-9EEF-E4F9E4C64514}"/>
              </a:ext>
            </a:extLst>
          </p:cNvPr>
          <p:cNvSpPr txBox="1"/>
          <p:nvPr/>
        </p:nvSpPr>
        <p:spPr>
          <a:xfrm>
            <a:off x="426073" y="21952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8C7F-9A66-4673-893C-9616BD083E51}"/>
              </a:ext>
            </a:extLst>
          </p:cNvPr>
          <p:cNvSpPr txBox="1"/>
          <p:nvPr/>
        </p:nvSpPr>
        <p:spPr>
          <a:xfrm>
            <a:off x="426073" y="4161016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093D-E83C-4D7D-A2D6-8A110FA5793D}"/>
              </a:ext>
            </a:extLst>
          </p:cNvPr>
          <p:cNvSpPr txBox="1"/>
          <p:nvPr/>
        </p:nvSpPr>
        <p:spPr>
          <a:xfrm>
            <a:off x="493283" y="686301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00193-200D-4543-BAA9-31EF3872CA96}"/>
              </a:ext>
            </a:extLst>
          </p:cNvPr>
          <p:cNvCxnSpPr>
            <a:cxnSpLocks/>
          </p:cNvCxnSpPr>
          <p:nvPr/>
        </p:nvCxnSpPr>
        <p:spPr>
          <a:xfrm>
            <a:off x="511541" y="26557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EF32AB-F272-4C3D-9475-BE5F753224C3}"/>
              </a:ext>
            </a:extLst>
          </p:cNvPr>
          <p:cNvCxnSpPr>
            <a:cxnSpLocks/>
          </p:cNvCxnSpPr>
          <p:nvPr/>
        </p:nvCxnSpPr>
        <p:spPr>
          <a:xfrm>
            <a:off x="473515" y="5822246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String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메모리구성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- new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연산자 사용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A75F0FDD-0923-4DCE-968A-2B9EA021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94064"/>
              </p:ext>
            </p:extLst>
          </p:nvPr>
        </p:nvGraphicFramePr>
        <p:xfrm>
          <a:off x="18229345" y="4161016"/>
          <a:ext cx="2907524" cy="566928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907524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String() {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String(String s) {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….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(){..}</a:t>
                      </a: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Boolean equals() {…};</a:t>
                      </a: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String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concat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{…};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trim() {…};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replace();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String[] split();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substring(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String substring(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charAt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0CCB3F-CDBB-4D9D-A62F-404FC211CB40}"/>
              </a:ext>
            </a:extLst>
          </p:cNvPr>
          <p:cNvSpPr/>
          <p:nvPr/>
        </p:nvSpPr>
        <p:spPr>
          <a:xfrm>
            <a:off x="3208607" y="4496231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0x981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3CFDAF-9D5E-443B-9778-1C2D9D4ABE0E}"/>
              </a:ext>
            </a:extLst>
          </p:cNvPr>
          <p:cNvSpPr txBox="1"/>
          <p:nvPr/>
        </p:nvSpPr>
        <p:spPr>
          <a:xfrm>
            <a:off x="2198308" y="4039121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String s01</a:t>
            </a:r>
            <a:endParaRPr lang="ko-KR" altLang="en-US" dirty="0">
              <a:latin typeface="+mn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E39208C-71F4-4344-9CF1-FA952331B4A7}"/>
              </a:ext>
            </a:extLst>
          </p:cNvPr>
          <p:cNvGrpSpPr/>
          <p:nvPr/>
        </p:nvGrpSpPr>
        <p:grpSpPr>
          <a:xfrm>
            <a:off x="1932091" y="8071009"/>
            <a:ext cx="2929874" cy="4324179"/>
            <a:chOff x="20742795" y="18040206"/>
            <a:chExt cx="2929874" cy="432417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BCBCE1-8226-4714-A999-88CB56F83F9A}"/>
                </a:ext>
              </a:extLst>
            </p:cNvPr>
            <p:cNvSpPr txBox="1"/>
            <p:nvPr/>
          </p:nvSpPr>
          <p:spPr>
            <a:xfrm>
              <a:off x="22413185" y="18049650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String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59F000-5606-448D-85C4-6B4C0FD517ED}"/>
                </a:ext>
              </a:extLst>
            </p:cNvPr>
            <p:cNvSpPr txBox="1"/>
            <p:nvPr/>
          </p:nvSpPr>
          <p:spPr>
            <a:xfrm>
              <a:off x="20933862" y="18040206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0x981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A02EF35-B0B1-410D-B442-EF20C06B485F}"/>
                </a:ext>
              </a:extLst>
            </p:cNvPr>
            <p:cNvSpPr/>
            <p:nvPr/>
          </p:nvSpPr>
          <p:spPr>
            <a:xfrm>
              <a:off x="20742795" y="18478734"/>
              <a:ext cx="2716110" cy="3885651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1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(){..};</a:t>
              </a:r>
            </a:p>
            <a:p>
              <a:pPr marL="0" marR="0" lvl="0" indent="0" algn="l" defTabSz="38400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Boolean equals() {…};</a:t>
              </a:r>
            </a:p>
            <a:p>
              <a:pPr marL="0" marR="0" lvl="0" indent="0" algn="l" defTabSz="38400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 marL="0" marR="0" lvl="0" indent="0" algn="l" defTabSz="38400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concat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{…};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trim() {…};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replace();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String[] split();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substring(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파라미터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1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개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String substring(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파라미터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2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개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char </a:t>
              </a:r>
              <a:r>
                <a:rPr lang="en-US" altLang="ko-KR" sz="1200" b="1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charAt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();</a:t>
              </a: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9D5F114-565B-43BB-91CB-940E7CB2B0CA}"/>
              </a:ext>
            </a:extLst>
          </p:cNvPr>
          <p:cNvCxnSpPr>
            <a:cxnSpLocks/>
            <a:stCxn id="67" idx="2"/>
            <a:endCxn id="80" idx="0"/>
          </p:cNvCxnSpPr>
          <p:nvPr/>
        </p:nvCxnSpPr>
        <p:spPr>
          <a:xfrm flipH="1">
            <a:off x="2591101" y="4942199"/>
            <a:ext cx="1037503" cy="312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EFDE2C-5B27-4AC5-B1CC-63727059DA6C}"/>
              </a:ext>
            </a:extLst>
          </p:cNvPr>
          <p:cNvSpPr txBox="1"/>
          <p:nvPr/>
        </p:nvSpPr>
        <p:spPr>
          <a:xfrm>
            <a:off x="10403546" y="3344898"/>
            <a:ext cx="4706655" cy="701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String s01 = new String(“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hi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”);</a:t>
            </a:r>
          </a:p>
          <a:p>
            <a:endParaRPr lang="ko-KR" altLang="en-US" sz="2160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F751241-9D84-4F62-87C4-FB4DFDCCDFA7}"/>
              </a:ext>
            </a:extLst>
          </p:cNvPr>
          <p:cNvGrpSpPr/>
          <p:nvPr/>
        </p:nvGrpSpPr>
        <p:grpSpPr>
          <a:xfrm>
            <a:off x="18226450" y="4719215"/>
            <a:ext cx="1714825" cy="342132"/>
            <a:chOff x="8851900" y="1614950"/>
            <a:chExt cx="1714825" cy="3421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A0BFFEF-6AB1-41D8-8D46-A1DC6173666B}"/>
                </a:ext>
              </a:extLst>
            </p:cNvPr>
            <p:cNvSpPr/>
            <p:nvPr/>
          </p:nvSpPr>
          <p:spPr>
            <a:xfrm>
              <a:off x="8851900" y="16149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A243E3C-D2E4-4A9E-AE54-A7BAF18CB3DC}"/>
                </a:ext>
              </a:extLst>
            </p:cNvPr>
            <p:cNvSpPr/>
            <p:nvPr/>
          </p:nvSpPr>
          <p:spPr>
            <a:xfrm>
              <a:off x="9194800" y="16149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7571C4-B24A-446A-9A58-726AFCEADE54}"/>
                </a:ext>
              </a:extLst>
            </p:cNvPr>
            <p:cNvSpPr/>
            <p:nvPr/>
          </p:nvSpPr>
          <p:spPr>
            <a:xfrm>
              <a:off x="9537700" y="16149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00418D-A102-4470-B1D6-21E0137C3B7E}"/>
                </a:ext>
              </a:extLst>
            </p:cNvPr>
            <p:cNvSpPr/>
            <p:nvPr/>
          </p:nvSpPr>
          <p:spPr>
            <a:xfrm>
              <a:off x="9880600" y="16149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C557ABD-70B8-4598-8D72-14F30BB9635B}"/>
                </a:ext>
              </a:extLst>
            </p:cNvPr>
            <p:cNvSpPr/>
            <p:nvPr/>
          </p:nvSpPr>
          <p:spPr>
            <a:xfrm>
              <a:off x="10223825" y="16149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E1381-696A-43ED-A92E-10D78B127667}"/>
              </a:ext>
            </a:extLst>
          </p:cNvPr>
          <p:cNvGrpSpPr/>
          <p:nvPr/>
        </p:nvGrpSpPr>
        <p:grpSpPr>
          <a:xfrm>
            <a:off x="2087260" y="8784127"/>
            <a:ext cx="1714825" cy="342132"/>
            <a:chOff x="9004300" y="1767350"/>
            <a:chExt cx="1714825" cy="3421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534381A-3363-4D11-8020-5AAE281D8D04}"/>
                </a:ext>
              </a:extLst>
            </p:cNvPr>
            <p:cNvSpPr/>
            <p:nvPr/>
          </p:nvSpPr>
          <p:spPr>
            <a:xfrm>
              <a:off x="90043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07C507-CAB7-45A3-ACD4-77F3AD13C224}"/>
                </a:ext>
              </a:extLst>
            </p:cNvPr>
            <p:cNvSpPr/>
            <p:nvPr/>
          </p:nvSpPr>
          <p:spPr>
            <a:xfrm>
              <a:off x="93472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A60D9BA-8AAB-4B99-A37A-DAF461A2A347}"/>
                </a:ext>
              </a:extLst>
            </p:cNvPr>
            <p:cNvSpPr/>
            <p:nvPr/>
          </p:nvSpPr>
          <p:spPr>
            <a:xfrm>
              <a:off x="96901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CEB61D2-C07B-4E17-8000-60780F07C9E3}"/>
                </a:ext>
              </a:extLst>
            </p:cNvPr>
            <p:cNvSpPr/>
            <p:nvPr/>
          </p:nvSpPr>
          <p:spPr>
            <a:xfrm>
              <a:off x="100330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6990B24-EB5B-428F-BF73-A258EAC7DC26}"/>
                </a:ext>
              </a:extLst>
            </p:cNvPr>
            <p:cNvSpPr/>
            <p:nvPr/>
          </p:nvSpPr>
          <p:spPr>
            <a:xfrm>
              <a:off x="10376225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59106F9-465A-4ADA-98F4-9C97DDF81C40}"/>
              </a:ext>
            </a:extLst>
          </p:cNvPr>
          <p:cNvGraphicFramePr>
            <a:graphicFrameLocks noGrp="1"/>
          </p:cNvGraphicFramePr>
          <p:nvPr/>
        </p:nvGraphicFramePr>
        <p:xfrm>
          <a:off x="18151014" y="128280"/>
          <a:ext cx="4284807" cy="36576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284807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Object() {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int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hashCode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{……}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Object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getClass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{……};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String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toString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{…….};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Boolean equals() {…….};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54AF0641-B982-4A16-A4DD-A94B576E8B1C}"/>
              </a:ext>
            </a:extLst>
          </p:cNvPr>
          <p:cNvGrpSpPr/>
          <p:nvPr/>
        </p:nvGrpSpPr>
        <p:grpSpPr>
          <a:xfrm rot="4500000">
            <a:off x="19660722" y="3893281"/>
            <a:ext cx="503357" cy="160338"/>
            <a:chOff x="1440638" y="2401725"/>
            <a:chExt cx="503357" cy="160338"/>
          </a:xfrm>
        </p:grpSpPr>
        <p:cxnSp>
          <p:nvCxnSpPr>
            <p:cNvPr id="39" name="직선 화살표 연결선 11">
              <a:extLst>
                <a:ext uri="{FF2B5EF4-FFF2-40B4-BE49-F238E27FC236}">
                  <a16:creationId xmlns:a16="http://schemas.microsoft.com/office/drawing/2014/main" id="{A7595E8B-051C-4E09-AC45-B9D479E9E5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7100000" flipH="1" flipV="1">
              <a:off x="1712459" y="2310753"/>
              <a:ext cx="2891" cy="46018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D4F532AD-EE12-458D-9B7A-20F3ACC9AA36}"/>
                </a:ext>
              </a:extLst>
            </p:cNvPr>
            <p:cNvSpPr/>
            <p:nvPr/>
          </p:nvSpPr>
          <p:spPr bwMode="auto">
            <a:xfrm rot="17100000">
              <a:off x="1453338" y="2389025"/>
              <a:ext cx="160338" cy="18573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FB9633E-4424-4F8E-9E86-39426D48327D}"/>
              </a:ext>
            </a:extLst>
          </p:cNvPr>
          <p:cNvSpPr txBox="1"/>
          <p:nvPr/>
        </p:nvSpPr>
        <p:spPr>
          <a:xfrm>
            <a:off x="5781989" y="5824020"/>
            <a:ext cx="1259484" cy="37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Object</a:t>
            </a:r>
            <a:endParaRPr lang="ko-KR" altLang="en-US" b="1" dirty="0">
              <a:latin typeface="+mn-ea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7681FE3-9D64-4B17-943B-4E7D1CDD15A2}"/>
              </a:ext>
            </a:extLst>
          </p:cNvPr>
          <p:cNvSpPr/>
          <p:nvPr/>
        </p:nvSpPr>
        <p:spPr>
          <a:xfrm>
            <a:off x="4637301" y="6253105"/>
            <a:ext cx="4824698" cy="3150744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  <a:endParaRPr lang="en-US" altLang="ko-KR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Object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{……};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() {…….};  ???$1234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Boolean equals() {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비교할대상의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주소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6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BDF4E5-8B59-4552-9070-BC8216A585E5}"/>
              </a:ext>
            </a:extLst>
          </p:cNvPr>
          <p:cNvSpPr/>
          <p:nvPr/>
        </p:nvSpPr>
        <p:spPr>
          <a:xfrm>
            <a:off x="9619510" y="449623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3101C-CD97-4B44-BCC4-1CEB91F9849A}"/>
              </a:ext>
            </a:extLst>
          </p:cNvPr>
          <p:cNvSpPr txBox="1"/>
          <p:nvPr/>
        </p:nvSpPr>
        <p:spPr>
          <a:xfrm>
            <a:off x="8609211" y="4106249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String s01</a:t>
            </a:r>
            <a:endParaRPr lang="ko-KR" altLang="en-US" dirty="0">
              <a:latin typeface="+mn-ea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EE90BAC-2A94-4C64-97C6-49CDABEC6D5D}"/>
              </a:ext>
            </a:extLst>
          </p:cNvPr>
          <p:cNvGrpSpPr/>
          <p:nvPr/>
        </p:nvGrpSpPr>
        <p:grpSpPr>
          <a:xfrm>
            <a:off x="9985799" y="8071009"/>
            <a:ext cx="2907524" cy="4324173"/>
            <a:chOff x="20977333" y="18040206"/>
            <a:chExt cx="2695336" cy="432417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5AFB4C4-341A-46F5-BADC-D91C2E9A6E6A}"/>
                </a:ext>
              </a:extLst>
            </p:cNvPr>
            <p:cNvSpPr txBox="1"/>
            <p:nvPr/>
          </p:nvSpPr>
          <p:spPr>
            <a:xfrm>
              <a:off x="22413185" y="18049650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String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1A94D0-2AA3-4CD9-8AA2-97E50C2710EA}"/>
                </a:ext>
              </a:extLst>
            </p:cNvPr>
            <p:cNvSpPr txBox="1"/>
            <p:nvPr/>
          </p:nvSpPr>
          <p:spPr>
            <a:xfrm>
              <a:off x="21086191" y="18040206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0x123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481E97A4-ECDA-4DEA-85D8-13970B5F2B9B}"/>
                </a:ext>
              </a:extLst>
            </p:cNvPr>
            <p:cNvSpPr/>
            <p:nvPr/>
          </p:nvSpPr>
          <p:spPr>
            <a:xfrm>
              <a:off x="20977333" y="18478734"/>
              <a:ext cx="2481571" cy="3885645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1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(){..};</a:t>
              </a:r>
            </a:p>
            <a:p>
              <a:pPr marL="0" marR="0" lvl="0" indent="0" algn="l" defTabSz="38400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Boolean equals() {…};</a:t>
              </a:r>
            </a:p>
            <a:p>
              <a:pPr marL="0" marR="0" lvl="0" indent="0" algn="l" defTabSz="38400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 marL="0" marR="0" lvl="0" indent="0" algn="l" defTabSz="38400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concat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{…};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trim() {…};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replace();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String[] split();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substring(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파라미터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1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개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String substring(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파라미터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2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개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char </a:t>
              </a:r>
              <a:r>
                <a:rPr lang="en-US" altLang="ko-KR" sz="1200" b="1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charAt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();</a:t>
              </a: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B9C0E0E-15D7-44B7-A038-A0781DBE4E89}"/>
              </a:ext>
            </a:extLst>
          </p:cNvPr>
          <p:cNvGrpSpPr/>
          <p:nvPr/>
        </p:nvGrpSpPr>
        <p:grpSpPr>
          <a:xfrm>
            <a:off x="10131318" y="8784127"/>
            <a:ext cx="1371600" cy="342132"/>
            <a:chOff x="9004300" y="1767350"/>
            <a:chExt cx="1371600" cy="34213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E605821-46B3-4CA2-A483-84BFD7C7C40A}"/>
                </a:ext>
              </a:extLst>
            </p:cNvPr>
            <p:cNvSpPr/>
            <p:nvPr/>
          </p:nvSpPr>
          <p:spPr>
            <a:xfrm>
              <a:off x="90043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FA6F2C5-F6F2-410A-A2F8-30447F818F7F}"/>
                </a:ext>
              </a:extLst>
            </p:cNvPr>
            <p:cNvSpPr/>
            <p:nvPr/>
          </p:nvSpPr>
          <p:spPr>
            <a:xfrm>
              <a:off x="93472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F9FC075-0419-4A90-977E-0A9DA279BE74}"/>
                </a:ext>
              </a:extLst>
            </p:cNvPr>
            <p:cNvSpPr/>
            <p:nvPr/>
          </p:nvSpPr>
          <p:spPr>
            <a:xfrm>
              <a:off x="96901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6EAE321-627F-4406-A63A-0968D445D5B2}"/>
                </a:ext>
              </a:extLst>
            </p:cNvPr>
            <p:cNvSpPr/>
            <p:nvPr/>
          </p:nvSpPr>
          <p:spPr>
            <a:xfrm>
              <a:off x="100330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0E7161C-7093-4603-9EB6-922BB192DFDC}"/>
              </a:ext>
            </a:extLst>
          </p:cNvPr>
          <p:cNvSpPr txBox="1"/>
          <p:nvPr/>
        </p:nvSpPr>
        <p:spPr>
          <a:xfrm>
            <a:off x="13813347" y="5824020"/>
            <a:ext cx="1259484" cy="37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Object</a:t>
            </a:r>
            <a:endParaRPr lang="ko-KR" altLang="en-US" b="1" dirty="0">
              <a:latin typeface="+mn-ea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EFECD40-5F1C-4E27-A8BB-3FE7FC23FEEC}"/>
              </a:ext>
            </a:extLst>
          </p:cNvPr>
          <p:cNvSpPr/>
          <p:nvPr/>
        </p:nvSpPr>
        <p:spPr>
          <a:xfrm>
            <a:off x="12668659" y="6253105"/>
            <a:ext cx="5265014" cy="3150744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  <a:endParaRPr lang="en-US" altLang="ko-KR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Object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{……};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() {…….};  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java.lang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?$1234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Boolean equals() {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비교할대상의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주소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6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3F483F6-DCFE-496A-B1F1-3A5BF8BABBCE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0131318" y="4942199"/>
            <a:ext cx="720622" cy="406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83B9BF3-9BDE-4318-BBB0-D0F5A87262E1}"/>
              </a:ext>
            </a:extLst>
          </p:cNvPr>
          <p:cNvSpPr txBox="1"/>
          <p:nvPr/>
        </p:nvSpPr>
        <p:spPr>
          <a:xfrm>
            <a:off x="2559789" y="3285870"/>
            <a:ext cx="4706655" cy="701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String s01 = new String(“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hi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”);</a:t>
            </a:r>
          </a:p>
          <a:p>
            <a:endParaRPr lang="ko-KR" altLang="en-US" sz="216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916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F067C-00DA-46DE-9EEF-E4F9E4C64514}"/>
              </a:ext>
            </a:extLst>
          </p:cNvPr>
          <p:cNvSpPr txBox="1"/>
          <p:nvPr/>
        </p:nvSpPr>
        <p:spPr>
          <a:xfrm>
            <a:off x="426073" y="21952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8C7F-9A66-4673-893C-9616BD083E51}"/>
              </a:ext>
            </a:extLst>
          </p:cNvPr>
          <p:cNvSpPr txBox="1"/>
          <p:nvPr/>
        </p:nvSpPr>
        <p:spPr>
          <a:xfrm>
            <a:off x="426073" y="4161016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093D-E83C-4D7D-A2D6-8A110FA5793D}"/>
              </a:ext>
            </a:extLst>
          </p:cNvPr>
          <p:cNvSpPr txBox="1"/>
          <p:nvPr/>
        </p:nvSpPr>
        <p:spPr>
          <a:xfrm>
            <a:off x="493283" y="686301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00193-200D-4543-BAA9-31EF3872CA96}"/>
              </a:ext>
            </a:extLst>
          </p:cNvPr>
          <p:cNvCxnSpPr>
            <a:cxnSpLocks/>
          </p:cNvCxnSpPr>
          <p:nvPr/>
        </p:nvCxnSpPr>
        <p:spPr>
          <a:xfrm>
            <a:off x="511541" y="2655715"/>
            <a:ext cx="159331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EF32AB-F272-4C3D-9475-BE5F753224C3}"/>
              </a:ext>
            </a:extLst>
          </p:cNvPr>
          <p:cNvCxnSpPr>
            <a:cxnSpLocks/>
          </p:cNvCxnSpPr>
          <p:nvPr/>
        </p:nvCxnSpPr>
        <p:spPr>
          <a:xfrm>
            <a:off x="473515" y="5822246"/>
            <a:ext cx="165183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String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메모리구성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기본자료형 처럼 사용 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A75F0FDD-0923-4DCE-968A-2B9EA021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092762"/>
              </p:ext>
            </p:extLst>
          </p:nvPr>
        </p:nvGraphicFramePr>
        <p:xfrm>
          <a:off x="18229345" y="4161016"/>
          <a:ext cx="2907524" cy="566928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907524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String() {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String(String s) {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….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(){..}</a:t>
                      </a: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Boolean equals() {…};</a:t>
                      </a: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String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concat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{…};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trim() {…};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replace();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String[] split();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substring(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String substring(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charAt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0CCB3F-CDBB-4D9D-A62F-404FC211CB40}"/>
              </a:ext>
            </a:extLst>
          </p:cNvPr>
          <p:cNvSpPr/>
          <p:nvPr/>
        </p:nvSpPr>
        <p:spPr>
          <a:xfrm>
            <a:off x="3208607" y="4112688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0x981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3CFDAF-9D5E-443B-9778-1C2D9D4ABE0E}"/>
              </a:ext>
            </a:extLst>
          </p:cNvPr>
          <p:cNvSpPr txBox="1"/>
          <p:nvPr/>
        </p:nvSpPr>
        <p:spPr>
          <a:xfrm>
            <a:off x="2198308" y="3770556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String s03</a:t>
            </a:r>
            <a:endParaRPr lang="ko-KR" altLang="en-US" dirty="0">
              <a:latin typeface="+mn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E39208C-71F4-4344-9CF1-FA952331B4A7}"/>
              </a:ext>
            </a:extLst>
          </p:cNvPr>
          <p:cNvGrpSpPr/>
          <p:nvPr/>
        </p:nvGrpSpPr>
        <p:grpSpPr>
          <a:xfrm>
            <a:off x="1932091" y="8071009"/>
            <a:ext cx="2929874" cy="4556401"/>
            <a:chOff x="20742795" y="18040206"/>
            <a:chExt cx="2929874" cy="455640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BCBCE1-8226-4714-A999-88CB56F83F9A}"/>
                </a:ext>
              </a:extLst>
            </p:cNvPr>
            <p:cNvSpPr txBox="1"/>
            <p:nvPr/>
          </p:nvSpPr>
          <p:spPr>
            <a:xfrm>
              <a:off x="22413185" y="18049650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String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59F000-5606-448D-85C4-6B4C0FD517ED}"/>
                </a:ext>
              </a:extLst>
            </p:cNvPr>
            <p:cNvSpPr txBox="1"/>
            <p:nvPr/>
          </p:nvSpPr>
          <p:spPr>
            <a:xfrm>
              <a:off x="21327491" y="18040206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0x981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A02EF35-B0B1-410D-B442-EF20C06B485F}"/>
                </a:ext>
              </a:extLst>
            </p:cNvPr>
            <p:cNvSpPr/>
            <p:nvPr/>
          </p:nvSpPr>
          <p:spPr>
            <a:xfrm>
              <a:off x="20742795" y="18478734"/>
              <a:ext cx="2716110" cy="4117873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1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(){..};</a:t>
              </a:r>
            </a:p>
            <a:p>
              <a:pPr marL="0" marR="0" lvl="0" indent="0" algn="l" defTabSz="38400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Boolean equals() {…};</a:t>
              </a:r>
            </a:p>
            <a:p>
              <a:pPr marL="0" marR="0" lvl="0" indent="0" algn="l" defTabSz="38400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 marL="0" marR="0" lvl="0" indent="0" algn="l" defTabSz="38400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concat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{…};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trim() {…};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replace();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String[] split();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substring(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파라미터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1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개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String substring(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파라미터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2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개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char </a:t>
              </a:r>
              <a:r>
                <a:rPr lang="en-US" altLang="ko-KR" sz="1200" b="1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charAt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();</a:t>
              </a: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9D5F114-565B-43BB-91CB-940E7CB2B0CA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2873242" y="4558656"/>
            <a:ext cx="755362" cy="572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EFDE2C-5B27-4AC5-B1CC-63727059DA6C}"/>
              </a:ext>
            </a:extLst>
          </p:cNvPr>
          <p:cNvSpPr txBox="1"/>
          <p:nvPr/>
        </p:nvSpPr>
        <p:spPr>
          <a:xfrm>
            <a:off x="10403546" y="3224637"/>
            <a:ext cx="4706655" cy="701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String s04 = “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hello”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ko-KR" altLang="en-US" sz="2160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F751241-9D84-4F62-87C4-FB4DFDCCDFA7}"/>
              </a:ext>
            </a:extLst>
          </p:cNvPr>
          <p:cNvGrpSpPr/>
          <p:nvPr/>
        </p:nvGrpSpPr>
        <p:grpSpPr>
          <a:xfrm>
            <a:off x="18226450" y="4719215"/>
            <a:ext cx="1714825" cy="342132"/>
            <a:chOff x="8851900" y="1614950"/>
            <a:chExt cx="1714825" cy="3421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A0BFFEF-6AB1-41D8-8D46-A1DC6173666B}"/>
                </a:ext>
              </a:extLst>
            </p:cNvPr>
            <p:cNvSpPr/>
            <p:nvPr/>
          </p:nvSpPr>
          <p:spPr>
            <a:xfrm>
              <a:off x="8851900" y="16149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A243E3C-D2E4-4A9E-AE54-A7BAF18CB3DC}"/>
                </a:ext>
              </a:extLst>
            </p:cNvPr>
            <p:cNvSpPr/>
            <p:nvPr/>
          </p:nvSpPr>
          <p:spPr>
            <a:xfrm>
              <a:off x="9194800" y="16149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7571C4-B24A-446A-9A58-726AFCEADE54}"/>
                </a:ext>
              </a:extLst>
            </p:cNvPr>
            <p:cNvSpPr/>
            <p:nvPr/>
          </p:nvSpPr>
          <p:spPr>
            <a:xfrm>
              <a:off x="9537700" y="16149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00418D-A102-4470-B1D6-21E0137C3B7E}"/>
                </a:ext>
              </a:extLst>
            </p:cNvPr>
            <p:cNvSpPr/>
            <p:nvPr/>
          </p:nvSpPr>
          <p:spPr>
            <a:xfrm>
              <a:off x="9880600" y="16149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C557ABD-70B8-4598-8D72-14F30BB9635B}"/>
                </a:ext>
              </a:extLst>
            </p:cNvPr>
            <p:cNvSpPr/>
            <p:nvPr/>
          </p:nvSpPr>
          <p:spPr>
            <a:xfrm>
              <a:off x="10223825" y="16149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E1381-696A-43ED-A92E-10D78B127667}"/>
              </a:ext>
            </a:extLst>
          </p:cNvPr>
          <p:cNvGrpSpPr/>
          <p:nvPr/>
        </p:nvGrpSpPr>
        <p:grpSpPr>
          <a:xfrm>
            <a:off x="2063616" y="8784127"/>
            <a:ext cx="1714825" cy="342132"/>
            <a:chOff x="9004300" y="1767350"/>
            <a:chExt cx="1714825" cy="3421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534381A-3363-4D11-8020-5AAE281D8D04}"/>
                </a:ext>
              </a:extLst>
            </p:cNvPr>
            <p:cNvSpPr/>
            <p:nvPr/>
          </p:nvSpPr>
          <p:spPr>
            <a:xfrm>
              <a:off x="90043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07C507-CAB7-45A3-ACD4-77F3AD13C224}"/>
                </a:ext>
              </a:extLst>
            </p:cNvPr>
            <p:cNvSpPr/>
            <p:nvPr/>
          </p:nvSpPr>
          <p:spPr>
            <a:xfrm>
              <a:off x="93472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A60D9BA-8AAB-4B99-A37A-DAF461A2A347}"/>
                </a:ext>
              </a:extLst>
            </p:cNvPr>
            <p:cNvSpPr/>
            <p:nvPr/>
          </p:nvSpPr>
          <p:spPr>
            <a:xfrm>
              <a:off x="96901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CEB61D2-C07B-4E17-8000-60780F07C9E3}"/>
                </a:ext>
              </a:extLst>
            </p:cNvPr>
            <p:cNvSpPr/>
            <p:nvPr/>
          </p:nvSpPr>
          <p:spPr>
            <a:xfrm>
              <a:off x="100330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6990B24-EB5B-428F-BF73-A258EAC7DC26}"/>
                </a:ext>
              </a:extLst>
            </p:cNvPr>
            <p:cNvSpPr/>
            <p:nvPr/>
          </p:nvSpPr>
          <p:spPr>
            <a:xfrm>
              <a:off x="10376225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</a:t>
              </a:r>
              <a:endParaRPr lang="ko-KR" altLang="en-US" dirty="0"/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59106F9-465A-4ADA-98F4-9C97DDF81C40}"/>
              </a:ext>
            </a:extLst>
          </p:cNvPr>
          <p:cNvGraphicFramePr>
            <a:graphicFrameLocks noGrp="1"/>
          </p:cNvGraphicFramePr>
          <p:nvPr/>
        </p:nvGraphicFramePr>
        <p:xfrm>
          <a:off x="18151014" y="128280"/>
          <a:ext cx="4284807" cy="36576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284807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Object() {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int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hashCode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{……}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Object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getClass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{……};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String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toString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{…….};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Boolean equals() {…….};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54AF0641-B982-4A16-A4DD-A94B576E8B1C}"/>
              </a:ext>
            </a:extLst>
          </p:cNvPr>
          <p:cNvGrpSpPr/>
          <p:nvPr/>
        </p:nvGrpSpPr>
        <p:grpSpPr>
          <a:xfrm rot="4500000">
            <a:off x="19660722" y="3893281"/>
            <a:ext cx="503357" cy="160338"/>
            <a:chOff x="1440638" y="2401725"/>
            <a:chExt cx="503357" cy="160338"/>
          </a:xfrm>
        </p:grpSpPr>
        <p:cxnSp>
          <p:nvCxnSpPr>
            <p:cNvPr id="39" name="직선 화살표 연결선 11">
              <a:extLst>
                <a:ext uri="{FF2B5EF4-FFF2-40B4-BE49-F238E27FC236}">
                  <a16:creationId xmlns:a16="http://schemas.microsoft.com/office/drawing/2014/main" id="{A7595E8B-051C-4E09-AC45-B9D479E9E5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7100000" flipH="1" flipV="1">
              <a:off x="1712459" y="2310753"/>
              <a:ext cx="2891" cy="46018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D4F532AD-EE12-458D-9B7A-20F3ACC9AA36}"/>
                </a:ext>
              </a:extLst>
            </p:cNvPr>
            <p:cNvSpPr/>
            <p:nvPr/>
          </p:nvSpPr>
          <p:spPr bwMode="auto">
            <a:xfrm rot="17100000">
              <a:off x="1453338" y="2389025"/>
              <a:ext cx="160338" cy="18573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FB9633E-4424-4F8E-9E86-39426D48327D}"/>
              </a:ext>
            </a:extLst>
          </p:cNvPr>
          <p:cNvSpPr txBox="1"/>
          <p:nvPr/>
        </p:nvSpPr>
        <p:spPr>
          <a:xfrm>
            <a:off x="5781989" y="5824020"/>
            <a:ext cx="1259484" cy="37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Object</a:t>
            </a:r>
            <a:endParaRPr lang="ko-KR" altLang="en-US" b="1" dirty="0">
              <a:latin typeface="+mn-ea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7681FE3-9D64-4B17-943B-4E7D1CDD15A2}"/>
              </a:ext>
            </a:extLst>
          </p:cNvPr>
          <p:cNvSpPr/>
          <p:nvPr/>
        </p:nvSpPr>
        <p:spPr>
          <a:xfrm>
            <a:off x="4637301" y="6253105"/>
            <a:ext cx="4824698" cy="3150744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  <a:endParaRPr lang="en-US" altLang="ko-KR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Object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{……};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() {…….};  ???$1234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Boolean equals() {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비교할대상의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주소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6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BDF4E5-8B59-4552-9070-BC8216A585E5}"/>
              </a:ext>
            </a:extLst>
          </p:cNvPr>
          <p:cNvSpPr/>
          <p:nvPr/>
        </p:nvSpPr>
        <p:spPr>
          <a:xfrm>
            <a:off x="9171116" y="4112688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0x981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3101C-CD97-4B44-BCC4-1CEB91F9849A}"/>
              </a:ext>
            </a:extLst>
          </p:cNvPr>
          <p:cNvSpPr txBox="1"/>
          <p:nvPr/>
        </p:nvSpPr>
        <p:spPr>
          <a:xfrm>
            <a:off x="8160817" y="3770556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String s04</a:t>
            </a:r>
            <a:endParaRPr lang="ko-KR" altLang="en-US" dirty="0">
              <a:latin typeface="+mn-ea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3F483F6-DCFE-496A-B1F1-3A5BF8BABBCE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3208610" y="4558656"/>
            <a:ext cx="6474314" cy="332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83B9BF3-9BDE-4318-BBB0-D0F5A87262E1}"/>
              </a:ext>
            </a:extLst>
          </p:cNvPr>
          <p:cNvSpPr txBox="1"/>
          <p:nvPr/>
        </p:nvSpPr>
        <p:spPr>
          <a:xfrm>
            <a:off x="2890629" y="3073345"/>
            <a:ext cx="4706655" cy="701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String s03 = “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hello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”;</a:t>
            </a:r>
          </a:p>
          <a:p>
            <a:endParaRPr lang="ko-KR" altLang="en-US" sz="216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98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F067C-00DA-46DE-9EEF-E4F9E4C64514}"/>
              </a:ext>
            </a:extLst>
          </p:cNvPr>
          <p:cNvSpPr txBox="1"/>
          <p:nvPr/>
        </p:nvSpPr>
        <p:spPr>
          <a:xfrm>
            <a:off x="426073" y="21952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8C7F-9A66-4673-893C-9616BD083E51}"/>
              </a:ext>
            </a:extLst>
          </p:cNvPr>
          <p:cNvSpPr txBox="1"/>
          <p:nvPr/>
        </p:nvSpPr>
        <p:spPr>
          <a:xfrm>
            <a:off x="426073" y="4161016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093D-E83C-4D7D-A2D6-8A110FA5793D}"/>
              </a:ext>
            </a:extLst>
          </p:cNvPr>
          <p:cNvSpPr txBox="1"/>
          <p:nvPr/>
        </p:nvSpPr>
        <p:spPr>
          <a:xfrm>
            <a:off x="493283" y="686301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00193-200D-4543-BAA9-31EF3872CA96}"/>
              </a:ext>
            </a:extLst>
          </p:cNvPr>
          <p:cNvCxnSpPr>
            <a:cxnSpLocks/>
          </p:cNvCxnSpPr>
          <p:nvPr/>
        </p:nvCxnSpPr>
        <p:spPr>
          <a:xfrm>
            <a:off x="511541" y="2655715"/>
            <a:ext cx="159331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EF32AB-F272-4C3D-9475-BE5F753224C3}"/>
              </a:ext>
            </a:extLst>
          </p:cNvPr>
          <p:cNvCxnSpPr>
            <a:cxnSpLocks/>
          </p:cNvCxnSpPr>
          <p:nvPr/>
        </p:nvCxnSpPr>
        <p:spPr>
          <a:xfrm>
            <a:off x="473515" y="5822246"/>
            <a:ext cx="165183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A75F0FDD-0923-4DCE-968A-2B9EA021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196316"/>
              </p:ext>
            </p:extLst>
          </p:nvPr>
        </p:nvGraphicFramePr>
        <p:xfrm>
          <a:off x="18229345" y="4161016"/>
          <a:ext cx="2907524" cy="566928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907524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String() {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String(String s) {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….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(){..}</a:t>
                      </a: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Boolean equals() {…};</a:t>
                      </a: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String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concat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{…};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trim() {…};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replace();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String[] split();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substring(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String substring(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charAt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0CCB3F-CDBB-4D9D-A62F-404FC211CB40}"/>
              </a:ext>
            </a:extLst>
          </p:cNvPr>
          <p:cNvSpPr/>
          <p:nvPr/>
        </p:nvSpPr>
        <p:spPr>
          <a:xfrm>
            <a:off x="3208607" y="4201332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0x981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3CFDAF-9D5E-443B-9778-1C2D9D4ABE0E}"/>
              </a:ext>
            </a:extLst>
          </p:cNvPr>
          <p:cNvSpPr txBox="1"/>
          <p:nvPr/>
        </p:nvSpPr>
        <p:spPr>
          <a:xfrm>
            <a:off x="2198308" y="385920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String s03</a:t>
            </a:r>
            <a:endParaRPr lang="ko-KR" altLang="en-US" dirty="0">
              <a:latin typeface="+mn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E39208C-71F4-4344-9CF1-FA952331B4A7}"/>
              </a:ext>
            </a:extLst>
          </p:cNvPr>
          <p:cNvGrpSpPr/>
          <p:nvPr/>
        </p:nvGrpSpPr>
        <p:grpSpPr>
          <a:xfrm>
            <a:off x="1932091" y="8071009"/>
            <a:ext cx="2929874" cy="4411276"/>
            <a:chOff x="20742795" y="18040206"/>
            <a:chExt cx="2929874" cy="441127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BCBCE1-8226-4714-A999-88CB56F83F9A}"/>
                </a:ext>
              </a:extLst>
            </p:cNvPr>
            <p:cNvSpPr txBox="1"/>
            <p:nvPr/>
          </p:nvSpPr>
          <p:spPr>
            <a:xfrm>
              <a:off x="22413185" y="18049650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String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59F000-5606-448D-85C4-6B4C0FD517ED}"/>
                </a:ext>
              </a:extLst>
            </p:cNvPr>
            <p:cNvSpPr txBox="1"/>
            <p:nvPr/>
          </p:nvSpPr>
          <p:spPr>
            <a:xfrm>
              <a:off x="21327491" y="18040206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0x981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A02EF35-B0B1-410D-B442-EF20C06B485F}"/>
                </a:ext>
              </a:extLst>
            </p:cNvPr>
            <p:cNvSpPr/>
            <p:nvPr/>
          </p:nvSpPr>
          <p:spPr>
            <a:xfrm>
              <a:off x="20742795" y="18478734"/>
              <a:ext cx="2716110" cy="3972748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1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(){..};</a:t>
              </a:r>
            </a:p>
            <a:p>
              <a:pPr marL="0" marR="0" lvl="0" indent="0" algn="l" defTabSz="38400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Boolean equals() {…};</a:t>
              </a:r>
            </a:p>
            <a:p>
              <a:pPr marL="0" marR="0" lvl="0" indent="0" algn="l" defTabSz="38400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 marL="0" marR="0" lvl="0" indent="0" algn="l" defTabSz="38400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concat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{…};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trim() {…};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replace();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String[] split();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substring(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파라미터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1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개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String substring(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파라미터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2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개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char </a:t>
              </a:r>
              <a:r>
                <a:rPr lang="en-US" altLang="ko-KR" sz="1200" b="1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charAt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();</a:t>
              </a:r>
            </a:p>
            <a:p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9D5F114-565B-43BB-91CB-940E7CB2B0CA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2873242" y="4647300"/>
            <a:ext cx="755362" cy="414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F751241-9D84-4F62-87C4-FB4DFDCCDFA7}"/>
              </a:ext>
            </a:extLst>
          </p:cNvPr>
          <p:cNvGrpSpPr/>
          <p:nvPr/>
        </p:nvGrpSpPr>
        <p:grpSpPr>
          <a:xfrm>
            <a:off x="18226450" y="4719215"/>
            <a:ext cx="1714825" cy="342132"/>
            <a:chOff x="8851900" y="1614950"/>
            <a:chExt cx="1714825" cy="3421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A0BFFEF-6AB1-41D8-8D46-A1DC6173666B}"/>
                </a:ext>
              </a:extLst>
            </p:cNvPr>
            <p:cNvSpPr/>
            <p:nvPr/>
          </p:nvSpPr>
          <p:spPr>
            <a:xfrm>
              <a:off x="8851900" y="16149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A243E3C-D2E4-4A9E-AE54-A7BAF18CB3DC}"/>
                </a:ext>
              </a:extLst>
            </p:cNvPr>
            <p:cNvSpPr/>
            <p:nvPr/>
          </p:nvSpPr>
          <p:spPr>
            <a:xfrm>
              <a:off x="9194800" y="16149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7571C4-B24A-446A-9A58-726AFCEADE54}"/>
                </a:ext>
              </a:extLst>
            </p:cNvPr>
            <p:cNvSpPr/>
            <p:nvPr/>
          </p:nvSpPr>
          <p:spPr>
            <a:xfrm>
              <a:off x="9537700" y="16149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00418D-A102-4470-B1D6-21E0137C3B7E}"/>
                </a:ext>
              </a:extLst>
            </p:cNvPr>
            <p:cNvSpPr/>
            <p:nvPr/>
          </p:nvSpPr>
          <p:spPr>
            <a:xfrm>
              <a:off x="9880600" y="16149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C557ABD-70B8-4598-8D72-14F30BB9635B}"/>
                </a:ext>
              </a:extLst>
            </p:cNvPr>
            <p:cNvSpPr/>
            <p:nvPr/>
          </p:nvSpPr>
          <p:spPr>
            <a:xfrm>
              <a:off x="10223825" y="16149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E1381-696A-43ED-A92E-10D78B127667}"/>
              </a:ext>
            </a:extLst>
          </p:cNvPr>
          <p:cNvGrpSpPr/>
          <p:nvPr/>
        </p:nvGrpSpPr>
        <p:grpSpPr>
          <a:xfrm>
            <a:off x="2043720" y="8784127"/>
            <a:ext cx="1714825" cy="342132"/>
            <a:chOff x="9004300" y="1767350"/>
            <a:chExt cx="1714825" cy="3421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534381A-3363-4D11-8020-5AAE281D8D04}"/>
                </a:ext>
              </a:extLst>
            </p:cNvPr>
            <p:cNvSpPr/>
            <p:nvPr/>
          </p:nvSpPr>
          <p:spPr>
            <a:xfrm>
              <a:off x="90043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07C507-CAB7-45A3-ACD4-77F3AD13C224}"/>
                </a:ext>
              </a:extLst>
            </p:cNvPr>
            <p:cNvSpPr/>
            <p:nvPr/>
          </p:nvSpPr>
          <p:spPr>
            <a:xfrm>
              <a:off x="93472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A60D9BA-8AAB-4B99-A37A-DAF461A2A347}"/>
                </a:ext>
              </a:extLst>
            </p:cNvPr>
            <p:cNvSpPr/>
            <p:nvPr/>
          </p:nvSpPr>
          <p:spPr>
            <a:xfrm>
              <a:off x="96901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CEB61D2-C07B-4E17-8000-60780F07C9E3}"/>
                </a:ext>
              </a:extLst>
            </p:cNvPr>
            <p:cNvSpPr/>
            <p:nvPr/>
          </p:nvSpPr>
          <p:spPr>
            <a:xfrm>
              <a:off x="100330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6990B24-EB5B-428F-BF73-A258EAC7DC26}"/>
                </a:ext>
              </a:extLst>
            </p:cNvPr>
            <p:cNvSpPr/>
            <p:nvPr/>
          </p:nvSpPr>
          <p:spPr>
            <a:xfrm>
              <a:off x="10376225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</a:t>
              </a:r>
              <a:endParaRPr lang="ko-KR" altLang="en-US" dirty="0"/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59106F9-465A-4ADA-98F4-9C97DDF81C40}"/>
              </a:ext>
            </a:extLst>
          </p:cNvPr>
          <p:cNvGraphicFramePr>
            <a:graphicFrameLocks noGrp="1"/>
          </p:cNvGraphicFramePr>
          <p:nvPr/>
        </p:nvGraphicFramePr>
        <p:xfrm>
          <a:off x="18151014" y="128280"/>
          <a:ext cx="4284807" cy="36576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284807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Object() {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int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hashCode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{……}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Object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getClass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{……};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String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toString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{…….};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Boolean equals() {…….};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54AF0641-B982-4A16-A4DD-A94B576E8B1C}"/>
              </a:ext>
            </a:extLst>
          </p:cNvPr>
          <p:cNvGrpSpPr/>
          <p:nvPr/>
        </p:nvGrpSpPr>
        <p:grpSpPr>
          <a:xfrm rot="4500000">
            <a:off x="19660722" y="3893281"/>
            <a:ext cx="503357" cy="160338"/>
            <a:chOff x="1440638" y="2401725"/>
            <a:chExt cx="503357" cy="160338"/>
          </a:xfrm>
        </p:grpSpPr>
        <p:cxnSp>
          <p:nvCxnSpPr>
            <p:cNvPr id="39" name="직선 화살표 연결선 11">
              <a:extLst>
                <a:ext uri="{FF2B5EF4-FFF2-40B4-BE49-F238E27FC236}">
                  <a16:creationId xmlns:a16="http://schemas.microsoft.com/office/drawing/2014/main" id="{A7595E8B-051C-4E09-AC45-B9D479E9E5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7100000" flipH="1" flipV="1">
              <a:off x="1712459" y="2310753"/>
              <a:ext cx="2891" cy="46018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D4F532AD-EE12-458D-9B7A-20F3ACC9AA36}"/>
                </a:ext>
              </a:extLst>
            </p:cNvPr>
            <p:cNvSpPr/>
            <p:nvPr/>
          </p:nvSpPr>
          <p:spPr bwMode="auto">
            <a:xfrm rot="17100000">
              <a:off x="1453338" y="2389025"/>
              <a:ext cx="160338" cy="18573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FB9633E-4424-4F8E-9E86-39426D48327D}"/>
              </a:ext>
            </a:extLst>
          </p:cNvPr>
          <p:cNvSpPr txBox="1"/>
          <p:nvPr/>
        </p:nvSpPr>
        <p:spPr>
          <a:xfrm>
            <a:off x="5781989" y="5824020"/>
            <a:ext cx="1259484" cy="37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Object</a:t>
            </a:r>
            <a:endParaRPr lang="ko-KR" altLang="en-US" b="1" dirty="0">
              <a:latin typeface="+mn-ea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7681FE3-9D64-4B17-943B-4E7D1CDD15A2}"/>
              </a:ext>
            </a:extLst>
          </p:cNvPr>
          <p:cNvSpPr/>
          <p:nvPr/>
        </p:nvSpPr>
        <p:spPr>
          <a:xfrm>
            <a:off x="4637301" y="6253105"/>
            <a:ext cx="4824698" cy="3150744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  <a:endParaRPr lang="en-US" altLang="ko-KR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Object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{……};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() {…….};  ???$1234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Boolean equals() {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비교할대상의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주소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6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BDF4E5-8B59-4552-9070-BC8216A585E5}"/>
              </a:ext>
            </a:extLst>
          </p:cNvPr>
          <p:cNvSpPr/>
          <p:nvPr/>
        </p:nvSpPr>
        <p:spPr>
          <a:xfrm>
            <a:off x="9171116" y="4201332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3101C-CD97-4B44-BCC4-1CEB91F9849A}"/>
              </a:ext>
            </a:extLst>
          </p:cNvPr>
          <p:cNvSpPr txBox="1"/>
          <p:nvPr/>
        </p:nvSpPr>
        <p:spPr>
          <a:xfrm>
            <a:off x="8160817" y="3859200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String s04</a:t>
            </a:r>
            <a:endParaRPr lang="ko-KR" altLang="en-US" dirty="0">
              <a:latin typeface="+mn-ea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EE90BAC-2A94-4C64-97C6-49CDABEC6D5D}"/>
              </a:ext>
            </a:extLst>
          </p:cNvPr>
          <p:cNvGrpSpPr/>
          <p:nvPr/>
        </p:nvGrpSpPr>
        <p:grpSpPr>
          <a:xfrm>
            <a:off x="10314918" y="8752070"/>
            <a:ext cx="2404172" cy="4513971"/>
            <a:chOff x="21268497" y="18040206"/>
            <a:chExt cx="2404172" cy="451397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5AFB4C4-341A-46F5-BADC-D91C2E9A6E6A}"/>
                </a:ext>
              </a:extLst>
            </p:cNvPr>
            <p:cNvSpPr txBox="1"/>
            <p:nvPr/>
          </p:nvSpPr>
          <p:spPr>
            <a:xfrm>
              <a:off x="22413185" y="18049650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String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1A94D0-2AA3-4CD9-8AA2-97E50C2710EA}"/>
                </a:ext>
              </a:extLst>
            </p:cNvPr>
            <p:cNvSpPr txBox="1"/>
            <p:nvPr/>
          </p:nvSpPr>
          <p:spPr>
            <a:xfrm>
              <a:off x="21327491" y="18040206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0x123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481E97A4-ECDA-4DEA-85D8-13970B5F2B9B}"/>
                </a:ext>
              </a:extLst>
            </p:cNvPr>
            <p:cNvSpPr/>
            <p:nvPr/>
          </p:nvSpPr>
          <p:spPr>
            <a:xfrm>
              <a:off x="21268497" y="18478734"/>
              <a:ext cx="2190407" cy="4075443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1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(){..};</a:t>
              </a:r>
            </a:p>
            <a:p>
              <a:pPr marL="0" marR="0" lvl="0" indent="0" algn="l" defTabSz="38400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Boolean equals() {…};</a:t>
              </a:r>
            </a:p>
            <a:p>
              <a:pPr marL="0" marR="0" lvl="0" indent="0" algn="l" defTabSz="38400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pPr marL="0" marR="0" lvl="0" indent="0" algn="l" defTabSz="38400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concat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{…};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trim() {…};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replace();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String[] split();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substring(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파라미터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1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개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String substring(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파라미터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2</a:t>
              </a:r>
              <a:r>
                <a:rPr lang="ko-KR" altLang="en-US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개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);</a:t>
              </a:r>
            </a:p>
            <a:p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char </a:t>
              </a:r>
              <a:r>
                <a:rPr lang="en-US" altLang="ko-KR" sz="1200" b="1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charAt</a:t>
              </a:r>
              <a:r>
                <a:rPr lang="en-US" altLang="ko-KR" sz="1200" b="1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();</a:t>
              </a: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B9C0E0E-15D7-44B7-A038-A0781DBE4E89}"/>
              </a:ext>
            </a:extLst>
          </p:cNvPr>
          <p:cNvGrpSpPr/>
          <p:nvPr/>
        </p:nvGrpSpPr>
        <p:grpSpPr>
          <a:xfrm>
            <a:off x="10452385" y="9465188"/>
            <a:ext cx="1371600" cy="342132"/>
            <a:chOff x="9004300" y="1767350"/>
            <a:chExt cx="1371600" cy="34213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E605821-46B3-4CA2-A483-84BFD7C7C40A}"/>
                </a:ext>
              </a:extLst>
            </p:cNvPr>
            <p:cNvSpPr/>
            <p:nvPr/>
          </p:nvSpPr>
          <p:spPr>
            <a:xfrm>
              <a:off x="90043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FA6F2C5-F6F2-410A-A2F8-30447F818F7F}"/>
                </a:ext>
              </a:extLst>
            </p:cNvPr>
            <p:cNvSpPr/>
            <p:nvPr/>
          </p:nvSpPr>
          <p:spPr>
            <a:xfrm>
              <a:off x="93472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F9FC075-0419-4A90-977E-0A9DA279BE74}"/>
                </a:ext>
              </a:extLst>
            </p:cNvPr>
            <p:cNvSpPr/>
            <p:nvPr/>
          </p:nvSpPr>
          <p:spPr>
            <a:xfrm>
              <a:off x="96901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~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6EAE321-627F-4406-A63A-0968D445D5B2}"/>
                </a:ext>
              </a:extLst>
            </p:cNvPr>
            <p:cNvSpPr/>
            <p:nvPr/>
          </p:nvSpPr>
          <p:spPr>
            <a:xfrm>
              <a:off x="100330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~</a:t>
              </a:r>
              <a:endParaRPr lang="ko-KR" alt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0E7161C-7093-4603-9EB6-922BB192DFDC}"/>
              </a:ext>
            </a:extLst>
          </p:cNvPr>
          <p:cNvSpPr txBox="1"/>
          <p:nvPr/>
        </p:nvSpPr>
        <p:spPr>
          <a:xfrm>
            <a:off x="13639114" y="6505081"/>
            <a:ext cx="1259484" cy="37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Object</a:t>
            </a:r>
            <a:endParaRPr lang="ko-KR" altLang="en-US" b="1" dirty="0">
              <a:latin typeface="+mn-ea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EFECD40-5F1C-4E27-A8BB-3FE7FC23FEEC}"/>
              </a:ext>
            </a:extLst>
          </p:cNvPr>
          <p:cNvSpPr/>
          <p:nvPr/>
        </p:nvSpPr>
        <p:spPr>
          <a:xfrm>
            <a:off x="12494426" y="6934166"/>
            <a:ext cx="4824698" cy="3150744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  <a:endParaRPr lang="en-US" altLang="ko-KR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Object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{……};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() {…….};  ???$1234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Boolean equals() {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비교할대상의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주소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6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919307-4123-47D7-A261-FEF5E181EF99}"/>
              </a:ext>
            </a:extLst>
          </p:cNvPr>
          <p:cNvSpPr txBox="1"/>
          <p:nvPr/>
        </p:nvSpPr>
        <p:spPr>
          <a:xfrm>
            <a:off x="10403546" y="2854320"/>
            <a:ext cx="4706655" cy="9787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String s04 = “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hello”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s04 = “hi~~”;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endParaRPr lang="ko-KR" altLang="en-US" sz="216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89DB6D-0349-4CD3-B886-8D7DC7805582}"/>
              </a:ext>
            </a:extLst>
          </p:cNvPr>
          <p:cNvSpPr txBox="1"/>
          <p:nvPr/>
        </p:nvSpPr>
        <p:spPr>
          <a:xfrm>
            <a:off x="2890629" y="3052911"/>
            <a:ext cx="4706655" cy="701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String s03 = “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hello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”;</a:t>
            </a:r>
          </a:p>
          <a:p>
            <a:endParaRPr lang="ko-KR" altLang="en-US" sz="216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A70262-5045-45B3-935C-DE0DAF92CE19}"/>
              </a:ext>
            </a:extLst>
          </p:cNvPr>
          <p:cNvSpPr txBox="1"/>
          <p:nvPr/>
        </p:nvSpPr>
        <p:spPr>
          <a:xfrm>
            <a:off x="426072" y="514094"/>
            <a:ext cx="864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String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메모리구성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-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기본자료형 처럼 사용시 값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변경할때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823D917-F879-4933-A6C7-FD89F16021DD}"/>
              </a:ext>
            </a:extLst>
          </p:cNvPr>
          <p:cNvCxnSpPr>
            <a:cxnSpLocks/>
          </p:cNvCxnSpPr>
          <p:nvPr/>
        </p:nvCxnSpPr>
        <p:spPr>
          <a:xfrm flipH="1">
            <a:off x="3110267" y="4003620"/>
            <a:ext cx="6408274" cy="39719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F645623-8CE9-442F-B728-FCFF4FD000D7}"/>
              </a:ext>
            </a:extLst>
          </p:cNvPr>
          <p:cNvSpPr txBox="1"/>
          <p:nvPr/>
        </p:nvSpPr>
        <p:spPr>
          <a:xfrm>
            <a:off x="4648201" y="4841229"/>
            <a:ext cx="5512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</a:t>
            </a:r>
            <a:r>
              <a:rPr lang="en-US" altLang="ko-KR" sz="4000" dirty="0">
                <a:solidFill>
                  <a:srgbClr val="C00000"/>
                </a:solidFill>
                <a:latin typeface="+mn-ea"/>
              </a:rPr>
              <a:t>X </a:t>
            </a:r>
            <a:r>
              <a:rPr lang="ko-KR" altLang="en-US" sz="4000" dirty="0" err="1">
                <a:solidFill>
                  <a:srgbClr val="C00000"/>
                </a:solidFill>
                <a:latin typeface="+mn-ea"/>
              </a:rPr>
              <a:t>변경시</a:t>
            </a:r>
            <a:r>
              <a:rPr lang="ko-KR" altLang="en-US" sz="4000" dirty="0">
                <a:solidFill>
                  <a:srgbClr val="C00000"/>
                </a:solidFill>
                <a:latin typeface="+mn-ea"/>
              </a:rPr>
              <a:t> 새로 만든다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292788-BADF-4FA0-9E49-CB4FBB802A6B}"/>
              </a:ext>
            </a:extLst>
          </p:cNvPr>
          <p:cNvSpPr txBox="1"/>
          <p:nvPr/>
        </p:nvSpPr>
        <p:spPr>
          <a:xfrm>
            <a:off x="11823985" y="4277968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int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num</a:t>
            </a:r>
            <a:endParaRPr lang="ko-KR" altLang="en-US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323F21B-3D14-4620-8F5A-0AEF7066626B}"/>
              </a:ext>
            </a:extLst>
          </p:cNvPr>
          <p:cNvSpPr/>
          <p:nvPr/>
        </p:nvSpPr>
        <p:spPr>
          <a:xfrm>
            <a:off x="13021805" y="4239650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198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F067C-00DA-46DE-9EEF-E4F9E4C64514}"/>
              </a:ext>
            </a:extLst>
          </p:cNvPr>
          <p:cNvSpPr txBox="1"/>
          <p:nvPr/>
        </p:nvSpPr>
        <p:spPr>
          <a:xfrm>
            <a:off x="426073" y="21952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8C7F-9A66-4673-893C-9616BD083E51}"/>
              </a:ext>
            </a:extLst>
          </p:cNvPr>
          <p:cNvSpPr txBox="1"/>
          <p:nvPr/>
        </p:nvSpPr>
        <p:spPr>
          <a:xfrm>
            <a:off x="426073" y="4161016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093D-E83C-4D7D-A2D6-8A110FA5793D}"/>
              </a:ext>
            </a:extLst>
          </p:cNvPr>
          <p:cNvSpPr txBox="1"/>
          <p:nvPr/>
        </p:nvSpPr>
        <p:spPr>
          <a:xfrm>
            <a:off x="493283" y="686301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00193-200D-4543-BAA9-31EF3872CA96}"/>
              </a:ext>
            </a:extLst>
          </p:cNvPr>
          <p:cNvCxnSpPr>
            <a:cxnSpLocks/>
          </p:cNvCxnSpPr>
          <p:nvPr/>
        </p:nvCxnSpPr>
        <p:spPr>
          <a:xfrm>
            <a:off x="511541" y="2655715"/>
            <a:ext cx="203803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EF32AB-F272-4C3D-9475-BE5F753224C3}"/>
              </a:ext>
            </a:extLst>
          </p:cNvPr>
          <p:cNvCxnSpPr>
            <a:cxnSpLocks/>
          </p:cNvCxnSpPr>
          <p:nvPr/>
        </p:nvCxnSpPr>
        <p:spPr>
          <a:xfrm>
            <a:off x="473515" y="5822246"/>
            <a:ext cx="204183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Integer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 Wrapper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클래스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A75F0FDD-0923-4DCE-968A-2B9EA021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83174"/>
              </p:ext>
            </p:extLst>
          </p:nvPr>
        </p:nvGraphicFramePr>
        <p:xfrm>
          <a:off x="21533040" y="4289797"/>
          <a:ext cx="2907524" cy="49377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907524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Integer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 num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Integer() {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Integer(int n) {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….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endParaRPr lang="en-US" altLang="ko-KR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int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(){…}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0CCB3F-CDBB-4D9D-A62F-404FC211CB40}"/>
              </a:ext>
            </a:extLst>
          </p:cNvPr>
          <p:cNvSpPr/>
          <p:nvPr/>
        </p:nvSpPr>
        <p:spPr>
          <a:xfrm>
            <a:off x="3208607" y="4507659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0x981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3CFDAF-9D5E-443B-9778-1C2D9D4ABE0E}"/>
              </a:ext>
            </a:extLst>
          </p:cNvPr>
          <p:cNvSpPr txBox="1"/>
          <p:nvPr/>
        </p:nvSpPr>
        <p:spPr>
          <a:xfrm>
            <a:off x="2198308" y="4165527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Integer num</a:t>
            </a:r>
            <a:endParaRPr lang="ko-KR" altLang="en-US" dirty="0">
              <a:latin typeface="+mn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E39208C-71F4-4344-9CF1-FA952331B4A7}"/>
              </a:ext>
            </a:extLst>
          </p:cNvPr>
          <p:cNvGrpSpPr/>
          <p:nvPr/>
        </p:nvGrpSpPr>
        <p:grpSpPr>
          <a:xfrm>
            <a:off x="1932091" y="8071009"/>
            <a:ext cx="2929874" cy="4396760"/>
            <a:chOff x="20742795" y="18040206"/>
            <a:chExt cx="2929874" cy="439676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BCBCE1-8226-4714-A999-88CB56F83F9A}"/>
                </a:ext>
              </a:extLst>
            </p:cNvPr>
            <p:cNvSpPr txBox="1"/>
            <p:nvPr/>
          </p:nvSpPr>
          <p:spPr>
            <a:xfrm>
              <a:off x="22413185" y="18049650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Integer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59F000-5606-448D-85C4-6B4C0FD517ED}"/>
                </a:ext>
              </a:extLst>
            </p:cNvPr>
            <p:cNvSpPr txBox="1"/>
            <p:nvPr/>
          </p:nvSpPr>
          <p:spPr>
            <a:xfrm>
              <a:off x="21327491" y="18040206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0x981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A02EF35-B0B1-410D-B442-EF20C06B485F}"/>
                </a:ext>
              </a:extLst>
            </p:cNvPr>
            <p:cNvSpPr/>
            <p:nvPr/>
          </p:nvSpPr>
          <p:spPr>
            <a:xfrm>
              <a:off x="20742795" y="18478734"/>
              <a:ext cx="2716110" cy="3958232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int num = 123</a:t>
              </a: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</a:t>
              </a:r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static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parseInt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(){…}</a:t>
              </a: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.</a:t>
              </a: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.</a:t>
              </a: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9D5F114-565B-43BB-91CB-940E7CB2B0CA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2873242" y="4953627"/>
            <a:ext cx="755362" cy="392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59106F9-465A-4ADA-98F4-9C97DDF81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43635"/>
              </p:ext>
            </p:extLst>
          </p:nvPr>
        </p:nvGraphicFramePr>
        <p:xfrm>
          <a:off x="21454709" y="128280"/>
          <a:ext cx="4284807" cy="36576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284807">
                  <a:extLst>
                    <a:ext uri="{9D8B030D-6E8A-4147-A177-3AD203B41FA5}">
                      <a16:colId xmlns:a16="http://schemas.microsoft.com/office/drawing/2014/main" val="2260384990"/>
                    </a:ext>
                  </a:extLst>
                </a:gridCol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50631"/>
                  </a:ext>
                </a:extLst>
              </a:tr>
              <a:tr h="1068989">
                <a:tc>
                  <a:txBody>
                    <a:bodyPr/>
                    <a:lstStyle/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Object() {</a:t>
                      </a: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int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hashCode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{……}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Object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getClass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{……};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String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ea"/>
                        </a:rPr>
                        <a:t>toString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() {…….};</a:t>
                      </a:r>
                    </a:p>
                    <a:p>
                      <a:pPr>
                        <a:defRPr/>
                      </a:pP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</a:rPr>
                        <a:t>public Boolean equals() {…….};</a:t>
                      </a:r>
                    </a:p>
                    <a:p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56016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54AF0641-B982-4A16-A4DD-A94B576E8B1C}"/>
              </a:ext>
            </a:extLst>
          </p:cNvPr>
          <p:cNvGrpSpPr/>
          <p:nvPr/>
        </p:nvGrpSpPr>
        <p:grpSpPr>
          <a:xfrm rot="4500000">
            <a:off x="22964417" y="3893281"/>
            <a:ext cx="503357" cy="160338"/>
            <a:chOff x="1440638" y="2401725"/>
            <a:chExt cx="503357" cy="160338"/>
          </a:xfrm>
        </p:grpSpPr>
        <p:cxnSp>
          <p:nvCxnSpPr>
            <p:cNvPr id="39" name="직선 화살표 연결선 11">
              <a:extLst>
                <a:ext uri="{FF2B5EF4-FFF2-40B4-BE49-F238E27FC236}">
                  <a16:creationId xmlns:a16="http://schemas.microsoft.com/office/drawing/2014/main" id="{A7595E8B-051C-4E09-AC45-B9D479E9E5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7100000" flipH="1" flipV="1">
              <a:off x="1712459" y="2310753"/>
              <a:ext cx="2891" cy="46018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D4F532AD-EE12-458D-9B7A-20F3ACC9AA36}"/>
                </a:ext>
              </a:extLst>
            </p:cNvPr>
            <p:cNvSpPr/>
            <p:nvPr/>
          </p:nvSpPr>
          <p:spPr bwMode="auto">
            <a:xfrm rot="17100000">
              <a:off x="1453338" y="2389025"/>
              <a:ext cx="160338" cy="18573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FB9633E-4424-4F8E-9E86-39426D48327D}"/>
              </a:ext>
            </a:extLst>
          </p:cNvPr>
          <p:cNvSpPr txBox="1"/>
          <p:nvPr/>
        </p:nvSpPr>
        <p:spPr>
          <a:xfrm>
            <a:off x="5781989" y="5824020"/>
            <a:ext cx="1259484" cy="37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Object</a:t>
            </a:r>
            <a:endParaRPr lang="ko-KR" altLang="en-US" b="1" dirty="0">
              <a:latin typeface="+mn-ea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7681FE3-9D64-4B17-943B-4E7D1CDD15A2}"/>
              </a:ext>
            </a:extLst>
          </p:cNvPr>
          <p:cNvSpPr/>
          <p:nvPr/>
        </p:nvSpPr>
        <p:spPr>
          <a:xfrm>
            <a:off x="4637301" y="6253105"/>
            <a:ext cx="4824698" cy="3150744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  <a:endParaRPr lang="en-US" altLang="ko-KR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Object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{……};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() {…….};  ???$1234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Boolean equals() {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비교할대상의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주소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6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89DB6D-0349-4CD3-B886-8D7DC7805582}"/>
              </a:ext>
            </a:extLst>
          </p:cNvPr>
          <p:cNvSpPr txBox="1"/>
          <p:nvPr/>
        </p:nvSpPr>
        <p:spPr>
          <a:xfrm>
            <a:off x="2890629" y="3459285"/>
            <a:ext cx="4706655" cy="701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Integer num = new Integer(123);</a:t>
            </a:r>
          </a:p>
          <a:p>
            <a:endParaRPr lang="ko-KR" altLang="en-US" sz="216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4AF055-0662-41B6-8476-96B2C7C512BD}"/>
              </a:ext>
            </a:extLst>
          </p:cNvPr>
          <p:cNvSpPr txBox="1"/>
          <p:nvPr/>
        </p:nvSpPr>
        <p:spPr>
          <a:xfrm>
            <a:off x="2516787" y="1867458"/>
            <a:ext cx="239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+mn-ea"/>
              </a:rPr>
              <a:t>Integer.parseInt</a:t>
            </a:r>
            <a:r>
              <a:rPr lang="en-US" altLang="ko-KR" sz="2000" b="1" dirty="0">
                <a:latin typeface="+mn-ea"/>
              </a:rPr>
              <a:t>()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114F7C-FB0D-45AD-B9E9-568C9D7732DF}"/>
              </a:ext>
            </a:extLst>
          </p:cNvPr>
          <p:cNvSpPr txBox="1"/>
          <p:nvPr/>
        </p:nvSpPr>
        <p:spPr>
          <a:xfrm>
            <a:off x="9013444" y="3459284"/>
            <a:ext cx="2995098" cy="701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int no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123;</a:t>
            </a:r>
          </a:p>
          <a:p>
            <a:endParaRPr lang="ko-KR" altLang="en-US" sz="216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9D0838-6C9C-48F1-B9C5-C2BE58EB65F6}"/>
              </a:ext>
            </a:extLst>
          </p:cNvPr>
          <p:cNvSpPr/>
          <p:nvPr/>
        </p:nvSpPr>
        <p:spPr>
          <a:xfrm>
            <a:off x="10862878" y="4507659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123</a:t>
            </a:r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B54476-12C1-4252-BB11-740A4D9DAB3E}"/>
              </a:ext>
            </a:extLst>
          </p:cNvPr>
          <p:cNvSpPr txBox="1"/>
          <p:nvPr/>
        </p:nvSpPr>
        <p:spPr>
          <a:xfrm>
            <a:off x="10866081" y="4165527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int no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2B811B-E1D9-4AC7-B4C2-8B063C63AF96}"/>
              </a:ext>
            </a:extLst>
          </p:cNvPr>
          <p:cNvSpPr txBox="1"/>
          <p:nvPr/>
        </p:nvSpPr>
        <p:spPr>
          <a:xfrm>
            <a:off x="13449587" y="3459284"/>
            <a:ext cx="4700871" cy="701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Integer num = 123</a:t>
            </a:r>
          </a:p>
          <a:p>
            <a:endParaRPr lang="ko-KR" altLang="en-US" sz="2160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7475063-CB9F-4F47-9C0C-4C777EE3A055}"/>
              </a:ext>
            </a:extLst>
          </p:cNvPr>
          <p:cNvSpPr/>
          <p:nvPr/>
        </p:nvSpPr>
        <p:spPr>
          <a:xfrm>
            <a:off x="14638511" y="4507659"/>
            <a:ext cx="839993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0x981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DA942B-ED66-44CE-AF54-4DFE33D24FD3}"/>
              </a:ext>
            </a:extLst>
          </p:cNvPr>
          <p:cNvSpPr txBox="1"/>
          <p:nvPr/>
        </p:nvSpPr>
        <p:spPr>
          <a:xfrm>
            <a:off x="13628212" y="4165527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Integer num</a:t>
            </a:r>
            <a:endParaRPr lang="ko-KR" altLang="en-US" dirty="0"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FE1A95C-0649-4FAB-B6E0-7A03FAA77417}"/>
              </a:ext>
            </a:extLst>
          </p:cNvPr>
          <p:cNvGrpSpPr/>
          <p:nvPr/>
        </p:nvGrpSpPr>
        <p:grpSpPr>
          <a:xfrm>
            <a:off x="13361995" y="8071009"/>
            <a:ext cx="2929874" cy="4396760"/>
            <a:chOff x="20742795" y="18040206"/>
            <a:chExt cx="2929874" cy="439676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9BBEBE-CEF4-41FD-9A68-5FE2D114DF89}"/>
                </a:ext>
              </a:extLst>
            </p:cNvPr>
            <p:cNvSpPr txBox="1"/>
            <p:nvPr/>
          </p:nvSpPr>
          <p:spPr>
            <a:xfrm>
              <a:off x="22413185" y="18049650"/>
              <a:ext cx="1259484" cy="37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Integer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FBFEF6-3515-477A-B5BC-D1E1757F7A16}"/>
                </a:ext>
              </a:extLst>
            </p:cNvPr>
            <p:cNvSpPr txBox="1"/>
            <p:nvPr/>
          </p:nvSpPr>
          <p:spPr>
            <a:xfrm>
              <a:off x="21327491" y="18040206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0x981  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12BFE09-B24B-4C59-A1A2-6410992C23A6}"/>
                </a:ext>
              </a:extLst>
            </p:cNvPr>
            <p:cNvSpPr/>
            <p:nvPr/>
          </p:nvSpPr>
          <p:spPr>
            <a:xfrm>
              <a:off x="20742795" y="18478734"/>
              <a:ext cx="2716110" cy="3958232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int num = 123</a:t>
              </a: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endParaRPr lang="ko-KR" altLang="en-US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</a:t>
              </a:r>
              <a:r>
                <a:rPr lang="en-US" altLang="ko-KR" sz="1200" b="1" i="0" u="none" kern="1200" dirty="0">
                  <a:solidFill>
                    <a:srgbClr val="C00000"/>
                  </a:solidFill>
                  <a:latin typeface="+mn-ea"/>
                  <a:ea typeface="+mn-ea"/>
                  <a:cs typeface="+mn-cs"/>
                </a:rPr>
                <a:t>static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parseInt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(){…}</a:t>
              </a: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.</a:t>
              </a:r>
            </a:p>
            <a:p>
              <a:r>
                <a:rPr lang="en-US" altLang="ko-KR" sz="120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.</a:t>
              </a:r>
            </a:p>
            <a:p>
              <a:endParaRPr lang="en-US" altLang="ko-KR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b="1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5EC2CA7-5AEC-4150-95FA-121E2C47DE3D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4303146" y="4953627"/>
            <a:ext cx="755362" cy="392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353DF8-73F5-49EB-A389-E4E912252FDD}"/>
              </a:ext>
            </a:extLst>
          </p:cNvPr>
          <p:cNvSpPr txBox="1"/>
          <p:nvPr/>
        </p:nvSpPr>
        <p:spPr>
          <a:xfrm>
            <a:off x="17211893" y="5824020"/>
            <a:ext cx="1259484" cy="37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Object</a:t>
            </a:r>
            <a:endParaRPr lang="ko-KR" altLang="en-US" b="1" dirty="0">
              <a:latin typeface="+mn-ea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ABBB889-4B13-4C92-AF83-F4E0A46EA90B}"/>
              </a:ext>
            </a:extLst>
          </p:cNvPr>
          <p:cNvSpPr/>
          <p:nvPr/>
        </p:nvSpPr>
        <p:spPr>
          <a:xfrm>
            <a:off x="16067205" y="6253105"/>
            <a:ext cx="4824698" cy="3150744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필드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메소드 일반</a:t>
            </a:r>
            <a:endParaRPr lang="en-US" altLang="ko-KR" sz="160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int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Object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getClass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() {……};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() {…….};  ???$1234</a:t>
            </a:r>
          </a:p>
          <a:p>
            <a:pPr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public Boolean equals() {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비교할대상의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주소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6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76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F067C-00DA-46DE-9EEF-E4F9E4C64514}"/>
              </a:ext>
            </a:extLst>
          </p:cNvPr>
          <p:cNvSpPr txBox="1"/>
          <p:nvPr/>
        </p:nvSpPr>
        <p:spPr>
          <a:xfrm>
            <a:off x="426073" y="219529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스태틱</a:t>
            </a:r>
            <a:endParaRPr lang="ko-KR" altLang="en-US" sz="144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58C7F-9A66-4673-893C-9616BD083E51}"/>
              </a:ext>
            </a:extLst>
          </p:cNvPr>
          <p:cNvSpPr txBox="1"/>
          <p:nvPr/>
        </p:nvSpPr>
        <p:spPr>
          <a:xfrm>
            <a:off x="426073" y="4161016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>
                <a:latin typeface="+mn-ea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9093D-E83C-4D7D-A2D6-8A110FA5793D}"/>
              </a:ext>
            </a:extLst>
          </p:cNvPr>
          <p:cNvSpPr txBox="1"/>
          <p:nvPr/>
        </p:nvSpPr>
        <p:spPr>
          <a:xfrm>
            <a:off x="493283" y="6863012"/>
            <a:ext cx="80705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40" b="1" dirty="0" err="1">
                <a:latin typeface="+mn-ea"/>
              </a:rPr>
              <a:t>힙</a:t>
            </a:r>
            <a:endParaRPr lang="ko-KR" altLang="en-US" sz="1440" b="1" dirty="0"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00193-200D-4543-BAA9-31EF3872CA96}"/>
              </a:ext>
            </a:extLst>
          </p:cNvPr>
          <p:cNvCxnSpPr>
            <a:cxnSpLocks/>
          </p:cNvCxnSpPr>
          <p:nvPr/>
        </p:nvCxnSpPr>
        <p:spPr>
          <a:xfrm>
            <a:off x="511541" y="2655715"/>
            <a:ext cx="212570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EF32AB-F272-4C3D-9475-BE5F753224C3}"/>
              </a:ext>
            </a:extLst>
          </p:cNvPr>
          <p:cNvCxnSpPr>
            <a:cxnSpLocks/>
          </p:cNvCxnSpPr>
          <p:nvPr/>
        </p:nvCxnSpPr>
        <p:spPr>
          <a:xfrm>
            <a:off x="473515" y="5822246"/>
            <a:ext cx="215605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697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List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만들기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5E7D4B0-60D3-49A3-BAD0-22341ED42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35205"/>
              </p:ext>
            </p:extLst>
          </p:nvPr>
        </p:nvGraphicFramePr>
        <p:xfrm>
          <a:off x="22980320" y="1842449"/>
          <a:ext cx="4126476" cy="786384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755193770"/>
                    </a:ext>
                  </a:extLst>
                </a:gridCol>
              </a:tblGrid>
              <a:tr h="220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RactList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80459"/>
                  </a:ext>
                </a:extLst>
              </a:tr>
              <a:tr h="7197209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Rectangle[]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rArray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RactList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rArray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new Rectangle[3];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입력하기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add(Rectangle r){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rArray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= r 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++ 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가져오기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 get(int index){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retrun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rArray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[index];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사각형갯수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size(){ 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몇 개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??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return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39444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AD5DC2-96F3-459F-96F6-23A771D0ACCE}"/>
              </a:ext>
            </a:extLst>
          </p:cNvPr>
          <p:cNvSpPr/>
          <p:nvPr/>
        </p:nvSpPr>
        <p:spPr>
          <a:xfrm>
            <a:off x="2621611" y="3865976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C353B-413A-4BA8-9E10-0C892E7A631B}"/>
              </a:ext>
            </a:extLst>
          </p:cNvPr>
          <p:cNvSpPr txBox="1"/>
          <p:nvPr/>
        </p:nvSpPr>
        <p:spPr>
          <a:xfrm>
            <a:off x="1706301" y="3484109"/>
            <a:ext cx="299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b="1" dirty="0" err="1">
                <a:latin typeface="+mn-ea"/>
              </a:rPr>
              <a:t>Ractangle</a:t>
            </a:r>
            <a:r>
              <a:rPr lang="en-US" altLang="ko-KR" dirty="0">
                <a:latin typeface="+mn-ea"/>
              </a:rPr>
              <a:t> r01</a:t>
            </a:r>
            <a:endParaRPr lang="ko-KR" altLang="en-US" dirty="0">
              <a:latin typeface="+mn-ea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8F8E446-5FB1-4B60-B793-EB5AFA63828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82900" y="4311944"/>
            <a:ext cx="209616" cy="183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5D5877-1444-4E9B-AB51-A0D8D5DEB8EC}"/>
              </a:ext>
            </a:extLst>
          </p:cNvPr>
          <p:cNvGrpSpPr/>
          <p:nvPr/>
        </p:nvGrpSpPr>
        <p:grpSpPr>
          <a:xfrm>
            <a:off x="2605910" y="6188492"/>
            <a:ext cx="4279072" cy="7092080"/>
            <a:chOff x="2605910" y="6188492"/>
            <a:chExt cx="4279072" cy="709208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D948E19-EB8A-4B7F-B1C8-FA4232BED3EB}"/>
                </a:ext>
              </a:extLst>
            </p:cNvPr>
            <p:cNvSpPr/>
            <p:nvPr/>
          </p:nvSpPr>
          <p:spPr>
            <a:xfrm>
              <a:off x="2605910" y="6619982"/>
              <a:ext cx="4279072" cy="6660590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width; 3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height; 9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getWidth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width;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setWidth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width)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this.width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width;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getHeight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height;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setHeight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height)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this.height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height;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</a:p>
            <a:p>
              <a:endParaRPr lang="en-US" altLang="ko-KR" sz="12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draw() {</a:t>
              </a:r>
            </a:p>
            <a:p>
              <a:r>
                <a:rPr lang="en-US" altLang="ko-KR" sz="1200" b="0" i="0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System.out.println</a:t>
              </a:r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("</a:t>
              </a:r>
              <a:r>
                <a:rPr lang="ko-KR" altLang="en-US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사각형</a:t>
              </a:r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</a:t>
              </a:r>
              <a:r>
                <a:rPr lang="ko-KR" altLang="en-US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가로</a:t>
              </a:r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="+width+", </a:t>
              </a:r>
              <a:r>
                <a:rPr lang="ko-KR" altLang="en-US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세로</a:t>
              </a:r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="+height+")</a:t>
              </a:r>
              <a:r>
                <a:rPr lang="ko-KR" altLang="en-US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을 그렸습니다</a:t>
              </a:r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.");</a:t>
              </a:r>
            </a:p>
            <a:p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  <a:endParaRPr lang="en-US" altLang="ko-KR" sz="1200" b="0" i="0" u="none" kern="1200" dirty="0">
                <a:solidFill>
                  <a:srgbClr val="FF0000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"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Ractangle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[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fillColor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=" +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fillColor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+ ", </a:t>
              </a:r>
              <a:b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</a:b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      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lineColor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=" +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lineColor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+ ", width=" + width </a:t>
              </a:r>
              <a:b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</a:b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          + ", height=“ + height + "]";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1AD142-9B78-4A7B-B244-08E5FE5BDA12}"/>
                </a:ext>
              </a:extLst>
            </p:cNvPr>
            <p:cNvSpPr txBox="1"/>
            <p:nvPr/>
          </p:nvSpPr>
          <p:spPr>
            <a:xfrm>
              <a:off x="3913023" y="6188492"/>
              <a:ext cx="2698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Ractangle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28BC89-AC34-4397-B841-8C135119265F}"/>
                </a:ext>
              </a:extLst>
            </p:cNvPr>
            <p:cNvSpPr txBox="1"/>
            <p:nvPr/>
          </p:nvSpPr>
          <p:spPr>
            <a:xfrm>
              <a:off x="2605910" y="6188492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0x123  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6668D-05FF-499E-BACF-3D3244B247DF}"/>
              </a:ext>
            </a:extLst>
          </p:cNvPr>
          <p:cNvSpPr/>
          <p:nvPr/>
        </p:nvSpPr>
        <p:spPr>
          <a:xfrm>
            <a:off x="7554738" y="3865976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0x156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FC3300-5FA8-424B-9BD4-24DD97ED37B2}"/>
              </a:ext>
            </a:extLst>
          </p:cNvPr>
          <p:cNvSpPr txBox="1"/>
          <p:nvPr/>
        </p:nvSpPr>
        <p:spPr>
          <a:xfrm>
            <a:off x="6639428" y="3484109"/>
            <a:ext cx="299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b="1" dirty="0" err="1">
                <a:latin typeface="+mn-ea"/>
              </a:rPr>
              <a:t>Ractangle</a:t>
            </a:r>
            <a:r>
              <a:rPr lang="en-US" altLang="ko-KR" dirty="0">
                <a:latin typeface="+mn-ea"/>
              </a:rPr>
              <a:t> r02</a:t>
            </a:r>
            <a:endParaRPr lang="ko-KR" altLang="en-US" dirty="0"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04F3EEE-7407-44F3-91D1-11FC772A72B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816027" y="4311944"/>
            <a:ext cx="209616" cy="183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A28457-82BF-47AA-B1CF-3D7A7C2A24A9}"/>
              </a:ext>
            </a:extLst>
          </p:cNvPr>
          <p:cNvGrpSpPr/>
          <p:nvPr/>
        </p:nvGrpSpPr>
        <p:grpSpPr>
          <a:xfrm>
            <a:off x="7539037" y="6188492"/>
            <a:ext cx="4279072" cy="7092080"/>
            <a:chOff x="2605910" y="6188492"/>
            <a:chExt cx="4279072" cy="709208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B92B6B4-6001-43D0-AFE6-EF8EE06CE566}"/>
                </a:ext>
              </a:extLst>
            </p:cNvPr>
            <p:cNvSpPr/>
            <p:nvPr/>
          </p:nvSpPr>
          <p:spPr>
            <a:xfrm>
              <a:off x="2605910" y="6619982"/>
              <a:ext cx="4279072" cy="6660590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width;  10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int height;  10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getWidth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width;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setWidth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width)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this.width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width;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int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getHeight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height;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setHeight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(int height)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this.height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= height;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</a:p>
            <a:p>
              <a:endParaRPr lang="en-US" altLang="ko-KR" sz="12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draw() {</a:t>
              </a:r>
            </a:p>
            <a:p>
              <a:r>
                <a:rPr lang="en-US" altLang="ko-KR" sz="1200" b="0" i="0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System.out.println</a:t>
              </a:r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("</a:t>
              </a:r>
              <a:r>
                <a:rPr lang="ko-KR" altLang="en-US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사각형</a:t>
              </a:r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</a:t>
              </a:r>
              <a:r>
                <a:rPr lang="ko-KR" altLang="en-US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가로</a:t>
              </a:r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="+width+", </a:t>
              </a:r>
              <a:r>
                <a:rPr lang="ko-KR" altLang="en-US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세로</a:t>
              </a:r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="+height+")</a:t>
              </a:r>
              <a:r>
                <a:rPr lang="ko-KR" altLang="en-US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을 그렸습니다</a:t>
              </a:r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.");</a:t>
              </a:r>
            </a:p>
            <a:p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  <a:endParaRPr lang="en-US" altLang="ko-KR" sz="1200" b="0" i="0" u="none" kern="1200" dirty="0">
                <a:solidFill>
                  <a:srgbClr val="FF0000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String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toString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() 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return "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Ractangle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[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fillColor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=" +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fillColor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+ ", </a:t>
              </a:r>
              <a:b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</a:b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      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lineColor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=" +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lineColor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+ ", width=" + width </a:t>
              </a:r>
              <a:b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</a:b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          + ", height=“ + height + "]";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449C9-DB1A-48D7-8046-322C922B8667}"/>
                </a:ext>
              </a:extLst>
            </p:cNvPr>
            <p:cNvSpPr txBox="1"/>
            <p:nvPr/>
          </p:nvSpPr>
          <p:spPr>
            <a:xfrm>
              <a:off x="3913023" y="6188492"/>
              <a:ext cx="2698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Ractangle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E9F442-E6E6-4731-B7CC-15EDB16E966F}"/>
                </a:ext>
              </a:extLst>
            </p:cNvPr>
            <p:cNvSpPr txBox="1"/>
            <p:nvPr/>
          </p:nvSpPr>
          <p:spPr>
            <a:xfrm>
              <a:off x="2605910" y="6188492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0x156  </a:t>
              </a:r>
              <a:endParaRPr lang="ko-KR" altLang="en-US" b="1" dirty="0"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DBC861-F35A-4B7A-AAD9-28B867D45E6B}"/>
              </a:ext>
            </a:extLst>
          </p:cNvPr>
          <p:cNvGrpSpPr/>
          <p:nvPr/>
        </p:nvGrpSpPr>
        <p:grpSpPr>
          <a:xfrm>
            <a:off x="12336274" y="3668775"/>
            <a:ext cx="2310134" cy="2487192"/>
            <a:chOff x="19051282" y="1838626"/>
            <a:chExt cx="2310134" cy="248719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1BFA746-B357-42F9-975B-33FF1EB660DF}"/>
                </a:ext>
              </a:extLst>
            </p:cNvPr>
            <p:cNvSpPr/>
            <p:nvPr/>
          </p:nvSpPr>
          <p:spPr>
            <a:xfrm>
              <a:off x="19766933" y="2231909"/>
              <a:ext cx="1102108" cy="52157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0x333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2C5962-88D7-40A6-BA28-5DD31E98BA35}"/>
                </a:ext>
              </a:extLst>
            </p:cNvPr>
            <p:cNvSpPr txBox="1"/>
            <p:nvPr/>
          </p:nvSpPr>
          <p:spPr>
            <a:xfrm>
              <a:off x="19051282" y="1838626"/>
              <a:ext cx="231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RactList</a:t>
              </a:r>
              <a:r>
                <a:rPr lang="en-US" altLang="ko-KR" b="1" dirty="0">
                  <a:latin typeface="+mn-ea"/>
                </a:rPr>
                <a:t>[]  </a:t>
              </a:r>
              <a:r>
                <a:rPr lang="en-US" altLang="ko-KR" b="1" dirty="0" err="1">
                  <a:latin typeface="+mn-ea"/>
                </a:rPr>
                <a:t>rList</a:t>
              </a:r>
              <a:endParaRPr lang="ko-KR" altLang="en-US" b="1" dirty="0">
                <a:latin typeface="+mn-ea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3A7279C-42F5-4F88-9B7B-9B04668D371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20317987" y="2753480"/>
              <a:ext cx="3068" cy="15723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C61D9F-57E9-41B9-B5E2-2012E30077BE}"/>
              </a:ext>
            </a:extLst>
          </p:cNvPr>
          <p:cNvSpPr txBox="1"/>
          <p:nvPr/>
        </p:nvSpPr>
        <p:spPr>
          <a:xfrm>
            <a:off x="18160429" y="2302247"/>
            <a:ext cx="4706655" cy="3305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Rectangle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r01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 Rectangle(2,5);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Rectangle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r02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 Rectangle(12,15);</a:t>
            </a:r>
          </a:p>
          <a:p>
            <a:pPr algn="l"/>
            <a:endParaRPr lang="ko-KR" altLang="en-US" sz="1800" dirty="0">
              <a:latin typeface="+mn-ea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RectList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rgbClr val="6A3E3E"/>
                </a:solidFill>
                <a:latin typeface="+mn-ea"/>
              </a:rPr>
              <a:t>rList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+mn-ea"/>
              </a:rPr>
              <a:t>RectList</a:t>
            </a:r>
            <a:r>
              <a:rPr lang="en-US" altLang="ko-KR" sz="1800" b="1" dirty="0">
                <a:solidFill>
                  <a:srgbClr val="000000"/>
                </a:solidFill>
                <a:latin typeface="+mn-ea"/>
              </a:rPr>
              <a:t>();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+mn-ea"/>
              </a:rPr>
              <a:t>rList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.add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r01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+mn-ea"/>
              </a:rPr>
              <a:t>rList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.add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r02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Rectangle r100 =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rList.get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(0)</a:t>
            </a:r>
          </a:p>
          <a:p>
            <a:r>
              <a:rPr lang="en-US" altLang="ko-KR" sz="2160" dirty="0">
                <a:latin typeface="+mn-ea"/>
              </a:rPr>
              <a:t>r100.draw();</a:t>
            </a:r>
          </a:p>
          <a:p>
            <a:endParaRPr lang="en-US" altLang="ko-KR" sz="2160" dirty="0">
              <a:latin typeface="+mn-ea"/>
            </a:endParaRPr>
          </a:p>
          <a:p>
            <a:r>
              <a:rPr lang="en-US" altLang="ko-KR" sz="2160" dirty="0" err="1">
                <a:latin typeface="+mn-ea"/>
              </a:rPr>
              <a:t>System.out.println</a:t>
            </a:r>
            <a:r>
              <a:rPr lang="en-US" altLang="ko-KR" sz="2160" dirty="0">
                <a:latin typeface="+mn-ea"/>
              </a:rPr>
              <a:t>(r100.size())</a:t>
            </a:r>
            <a:endParaRPr lang="ko-KR" altLang="en-US" sz="2160" dirty="0">
              <a:latin typeface="+mn-ea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E91F8FC-E3C8-450E-8682-48454FA10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78550"/>
              </p:ext>
            </p:extLst>
          </p:nvPr>
        </p:nvGraphicFramePr>
        <p:xfrm>
          <a:off x="27589131" y="1842448"/>
          <a:ext cx="4126476" cy="104241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>
                  <a:extLst>
                    <a:ext uri="{9D8B030D-6E8A-4147-A177-3AD203B41FA5}">
                      <a16:colId xmlns:a16="http://schemas.microsoft.com/office/drawing/2014/main" val="1755193770"/>
                    </a:ext>
                  </a:extLst>
                </a:gridCol>
              </a:tblGrid>
              <a:tr h="259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Ractangle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80459"/>
                  </a:ext>
                </a:extLst>
              </a:tr>
              <a:tr h="9950791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height;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(width, 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width)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height)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="+width+",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="+height+")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그렸습니다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Ractangle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", width=" + width </a:t>
                      </a:r>
                      <a:b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     + ", height=“ + height + "]";</a:t>
                      </a: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939444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id="{8A7283EB-FF05-4A74-819C-145BC3F79836}"/>
              </a:ext>
            </a:extLst>
          </p:cNvPr>
          <p:cNvGrpSpPr/>
          <p:nvPr/>
        </p:nvGrpSpPr>
        <p:grpSpPr>
          <a:xfrm>
            <a:off x="13220168" y="6188492"/>
            <a:ext cx="4279072" cy="7092080"/>
            <a:chOff x="2605910" y="6188492"/>
            <a:chExt cx="4279072" cy="7092080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ACC20C0-9B3D-4B8C-961A-0040C29B3C91}"/>
                </a:ext>
              </a:extLst>
            </p:cNvPr>
            <p:cNvSpPr/>
            <p:nvPr/>
          </p:nvSpPr>
          <p:spPr>
            <a:xfrm>
              <a:off x="2605910" y="6619982"/>
              <a:ext cx="4279072" cy="6660590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필드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private Rectangle[]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rArray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int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crtPos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  <a:endParaRPr lang="en-US" altLang="ko-KR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g/s</a:t>
              </a:r>
            </a:p>
            <a:p>
              <a:endParaRPr lang="ko-KR" altLang="en-US" sz="120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</a:p>
            <a:p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void add(Rectangle r){   // r</a:t>
              </a:r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  <a:sym typeface="Wingdings" panose="05000000000000000000" pitchFamily="2" charset="2"/>
                </a:rPr>
                <a:t>0x123 </a:t>
              </a:r>
              <a:endParaRPr lang="en-US" altLang="ko-KR" sz="12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rArrray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[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crtPos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] = r;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crtPos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++;</a:t>
              </a:r>
            </a:p>
            <a:p>
              <a:r>
                <a:rPr lang="en-US" altLang="ko-KR" sz="1200" b="0" i="0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b="0" i="0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public Rectangle get(int index){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  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retrun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 </a:t>
              </a:r>
              <a:r>
                <a:rPr lang="en-US" altLang="ko-KR" sz="1200" b="0" i="0" u="none" kern="1200" dirty="0" err="1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rArray</a:t>
              </a:r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[index];</a:t>
              </a:r>
            </a:p>
            <a:p>
              <a:r>
                <a:rPr lang="en-US" altLang="ko-KR" sz="120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}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00A45C-A443-43E9-A856-C110434A2319}"/>
                </a:ext>
              </a:extLst>
            </p:cNvPr>
            <p:cNvSpPr txBox="1"/>
            <p:nvPr/>
          </p:nvSpPr>
          <p:spPr>
            <a:xfrm>
              <a:off x="3913023" y="6188492"/>
              <a:ext cx="2698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RactList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D654846-664F-4173-9BE2-C62FBC096C3A}"/>
                </a:ext>
              </a:extLst>
            </p:cNvPr>
            <p:cNvSpPr txBox="1"/>
            <p:nvPr/>
          </p:nvSpPr>
          <p:spPr>
            <a:xfrm>
              <a:off x="2605910" y="6188492"/>
              <a:ext cx="935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0x333  </a:t>
              </a:r>
              <a:endParaRPr lang="ko-KR" altLang="en-US" b="1" dirty="0">
                <a:latin typeface="+mn-ea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FF67D22-0E37-4541-9F53-FF2CCC699BBF}"/>
              </a:ext>
            </a:extLst>
          </p:cNvPr>
          <p:cNvGrpSpPr/>
          <p:nvPr/>
        </p:nvGrpSpPr>
        <p:grpSpPr>
          <a:xfrm>
            <a:off x="15359704" y="6753002"/>
            <a:ext cx="2687489" cy="579535"/>
            <a:chOff x="9004300" y="1767350"/>
            <a:chExt cx="1028700" cy="3421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ED6116D-6A2C-4442-AC59-CB012493E1B5}"/>
                </a:ext>
              </a:extLst>
            </p:cNvPr>
            <p:cNvSpPr/>
            <p:nvPr/>
          </p:nvSpPr>
          <p:spPr>
            <a:xfrm>
              <a:off x="90043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0x123</a:t>
              </a:r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855D035-8C83-4273-925E-25D36F115BE0}"/>
                </a:ext>
              </a:extLst>
            </p:cNvPr>
            <p:cNvSpPr/>
            <p:nvPr/>
          </p:nvSpPr>
          <p:spPr>
            <a:xfrm>
              <a:off x="93472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0x333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EE1E5C4-4794-47F5-9475-3C342C79809D}"/>
                </a:ext>
              </a:extLst>
            </p:cNvPr>
            <p:cNvSpPr/>
            <p:nvPr/>
          </p:nvSpPr>
          <p:spPr>
            <a:xfrm>
              <a:off x="9690100" y="1767350"/>
              <a:ext cx="342900" cy="3421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EBA664-AA16-4D26-A165-654E459489E3}"/>
              </a:ext>
            </a:extLst>
          </p:cNvPr>
          <p:cNvCxnSpPr>
            <a:cxnSpLocks/>
          </p:cNvCxnSpPr>
          <p:nvPr/>
        </p:nvCxnSpPr>
        <p:spPr>
          <a:xfrm flipV="1">
            <a:off x="17709229" y="7648485"/>
            <a:ext cx="0" cy="48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9DEE05B-A45D-411F-8EF3-CD0E6488908D}"/>
              </a:ext>
            </a:extLst>
          </p:cNvPr>
          <p:cNvSpPr txBox="1"/>
          <p:nvPr/>
        </p:nvSpPr>
        <p:spPr>
          <a:xfrm>
            <a:off x="15524767" y="7280891"/>
            <a:ext cx="6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[0]</a:t>
            </a:r>
            <a:endParaRPr lang="ko-KR" altLang="en-US" b="1" dirty="0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ED1C4D-60DE-42E3-A8BB-D9C3E2BFFF0B}"/>
              </a:ext>
            </a:extLst>
          </p:cNvPr>
          <p:cNvSpPr txBox="1"/>
          <p:nvPr/>
        </p:nvSpPr>
        <p:spPr>
          <a:xfrm>
            <a:off x="16501654" y="7279153"/>
            <a:ext cx="6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[1]</a:t>
            </a:r>
            <a:endParaRPr lang="ko-KR" altLang="en-US" b="1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AD05D0-2DD2-4D0B-997B-4109316570A3}"/>
              </a:ext>
            </a:extLst>
          </p:cNvPr>
          <p:cNvSpPr txBox="1"/>
          <p:nvPr/>
        </p:nvSpPr>
        <p:spPr>
          <a:xfrm>
            <a:off x="17368518" y="7279153"/>
            <a:ext cx="6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[2]</a:t>
            </a:r>
            <a:endParaRPr lang="ko-KR" altLang="en-US" b="1" dirty="0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075B226-456B-4BD9-9440-02E5A30EB445}"/>
              </a:ext>
            </a:extLst>
          </p:cNvPr>
          <p:cNvSpPr/>
          <p:nvPr/>
        </p:nvSpPr>
        <p:spPr>
          <a:xfrm>
            <a:off x="16380294" y="4088097"/>
            <a:ext cx="1102108" cy="52157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F9F037-8D6F-4FEF-B3FA-070DAA67D7CA}"/>
              </a:ext>
            </a:extLst>
          </p:cNvPr>
          <p:cNvSpPr txBox="1"/>
          <p:nvPr/>
        </p:nvSpPr>
        <p:spPr>
          <a:xfrm>
            <a:off x="15494539" y="3694814"/>
            <a:ext cx="231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Rectangle  r100</a:t>
            </a:r>
            <a:endParaRPr lang="ko-KR" altLang="en-US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CFBAD4-1A53-4982-804F-893BA88EB307}"/>
              </a:ext>
            </a:extLst>
          </p:cNvPr>
          <p:cNvSpPr txBox="1"/>
          <p:nvPr/>
        </p:nvSpPr>
        <p:spPr>
          <a:xfrm>
            <a:off x="17804579" y="7589799"/>
            <a:ext cx="231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crtPos</a:t>
            </a:r>
            <a:endParaRPr lang="ko-KR" altLang="en-US" dirty="0">
              <a:latin typeface="+mn-ea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B2E38A-758A-4937-8F86-CAD04B44BDF2}"/>
              </a:ext>
            </a:extLst>
          </p:cNvPr>
          <p:cNvCxnSpPr>
            <a:cxnSpLocks/>
          </p:cNvCxnSpPr>
          <p:nvPr/>
        </p:nvCxnSpPr>
        <p:spPr>
          <a:xfrm flipV="1">
            <a:off x="15113000" y="4633619"/>
            <a:ext cx="1267294" cy="4827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74484FE-6CD0-49B1-B766-D887B4DD33E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5696818" y="4348883"/>
            <a:ext cx="10683476" cy="5357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4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4157</TotalTime>
  <Words>1872</Words>
  <Application>Microsoft Office PowerPoint</Application>
  <PresentationFormat>사용자 지정</PresentationFormat>
  <Paragraphs>662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375</cp:revision>
  <dcterms:created xsi:type="dcterms:W3CDTF">2020-11-23T02:29:11Z</dcterms:created>
  <dcterms:modified xsi:type="dcterms:W3CDTF">2020-12-07T07:44:29Z</dcterms:modified>
</cp:coreProperties>
</file>