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58" r:id="rId4"/>
    <p:sldId id="259" r:id="rId5"/>
    <p:sldId id="260" r:id="rId6"/>
    <p:sldId id="264" r:id="rId7"/>
    <p:sldId id="267" r:id="rId8"/>
    <p:sldId id="265" r:id="rId9"/>
    <p:sldId id="269" r:id="rId10"/>
    <p:sldId id="271" r:id="rId11"/>
    <p:sldId id="280" r:id="rId12"/>
    <p:sldId id="270" r:id="rId13"/>
    <p:sldId id="279" r:id="rId14"/>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6"/>
        <p:guide pos="380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4630" y="1973580"/>
            <a:ext cx="11814810" cy="3153410"/>
          </a:xfrm>
          <a:prstGeom prst="rect">
            <a:avLst/>
          </a:prstGeom>
          <a:noFill/>
        </p:spPr>
        <p:txBody>
          <a:bodyPr wrap="square" rtlCol="0">
            <a:spAutoFit/>
          </a:bodyPr>
          <a:p>
            <a:pPr algn="ctr"/>
            <a:r>
              <a:rPr lang="zh-CN" altLang="en-US" sz="19900" b="1"/>
              <a:t>中国史</a:t>
            </a:r>
            <a:endParaRPr lang="zh-CN" altLang="en-US" sz="19900" b="1"/>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220345" y="1579880"/>
            <a:ext cx="853249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73710" y="4217670"/>
            <a:ext cx="11245215" cy="368300"/>
          </a:xfrm>
          <a:prstGeom prst="rect">
            <a:avLst/>
          </a:prstGeom>
          <a:noFill/>
        </p:spPr>
        <p:txBody>
          <a:bodyPr wrap="square" rtlCol="0">
            <a:spAutoFit/>
          </a:bodyPr>
          <a:p>
            <a:r>
              <a:rPr lang="en-US" altLang="zh-CN" b="1">
                <a:solidFill>
                  <a:schemeClr val="accent3">
                    <a:lumMod val="50000"/>
                  </a:schemeClr>
                </a:solidFill>
              </a:rPr>
              <a:t>1938</a:t>
            </a:r>
            <a:r>
              <a:rPr lang="zh-CN" altLang="en-US" b="1">
                <a:solidFill>
                  <a:schemeClr val="accent3">
                    <a:lumMod val="50000"/>
                  </a:schemeClr>
                </a:solidFill>
              </a:rPr>
              <a:t>年</a:t>
            </a:r>
            <a:r>
              <a:rPr lang="en-US" altLang="zh-CN" b="1">
                <a:solidFill>
                  <a:schemeClr val="accent3">
                    <a:lumMod val="50000"/>
                  </a:schemeClr>
                </a:solidFill>
              </a:rPr>
              <a:t>           1939</a:t>
            </a:r>
            <a:r>
              <a:rPr lang="zh-CN" altLang="en-US" b="1">
                <a:solidFill>
                  <a:schemeClr val="accent3">
                    <a:lumMod val="50000"/>
                  </a:schemeClr>
                </a:solidFill>
              </a:rPr>
              <a:t>年</a:t>
            </a:r>
            <a:r>
              <a:rPr lang="en-US" altLang="zh-CN" b="1">
                <a:solidFill>
                  <a:schemeClr val="accent3">
                    <a:lumMod val="50000"/>
                  </a:schemeClr>
                </a:solidFill>
              </a:rPr>
              <a:t>     </a:t>
            </a:r>
            <a:r>
              <a:rPr lang="en-US" altLang="zh-CN" b="1">
                <a:solidFill>
                  <a:schemeClr val="tx1"/>
                </a:solidFill>
              </a:rPr>
              <a:t>       </a:t>
            </a:r>
            <a:r>
              <a:rPr lang="en-US" altLang="zh-CN" b="1">
                <a:solidFill>
                  <a:schemeClr val="accent3">
                    <a:lumMod val="50000"/>
                  </a:schemeClr>
                </a:solidFill>
              </a:rPr>
              <a:t>                                                                                                              1945</a:t>
            </a:r>
            <a:r>
              <a:rPr lang="zh-CN" altLang="en-US" b="1">
                <a:solidFill>
                  <a:schemeClr val="accent3">
                    <a:lumMod val="50000"/>
                  </a:schemeClr>
                </a:solidFill>
              </a:rPr>
              <a:t>年</a:t>
            </a:r>
            <a:r>
              <a:rPr lang="en-US" altLang="zh-CN" b="1">
                <a:solidFill>
                  <a:schemeClr val="accent3">
                    <a:lumMod val="50000"/>
                  </a:schemeClr>
                </a:solidFill>
              </a:rPr>
              <a:t>       </a:t>
            </a:r>
            <a:endParaRPr lang="en-US" altLang="zh-CN" b="1">
              <a:solidFill>
                <a:schemeClr val="accent3">
                  <a:lumMod val="50000"/>
                </a:schemeClr>
              </a:solidFill>
            </a:endParaRPr>
          </a:p>
        </p:txBody>
      </p:sp>
      <p:sp>
        <p:nvSpPr>
          <p:cNvPr id="8" name="文本框 7"/>
          <p:cNvSpPr txBox="1"/>
          <p:nvPr/>
        </p:nvSpPr>
        <p:spPr>
          <a:xfrm>
            <a:off x="244475" y="1028700"/>
            <a:ext cx="1690370" cy="521970"/>
          </a:xfrm>
          <a:prstGeom prst="rect">
            <a:avLst/>
          </a:prstGeom>
          <a:noFill/>
        </p:spPr>
        <p:txBody>
          <a:bodyPr wrap="square" rtlCol="0">
            <a:spAutoFit/>
          </a:bodyPr>
          <a:p>
            <a:r>
              <a:rPr lang="zh-CN" altLang="en-US" sz="1400" b="1">
                <a:solidFill>
                  <a:srgbClr val="C00000"/>
                </a:solidFill>
              </a:rPr>
              <a:t>意大利</a:t>
            </a:r>
            <a:endParaRPr lang="zh-CN" altLang="en-US" sz="1400" b="1">
              <a:solidFill>
                <a:srgbClr val="C00000"/>
              </a:solidFill>
            </a:endParaRPr>
          </a:p>
          <a:p>
            <a:r>
              <a:rPr lang="zh-CN" altLang="en-US" sz="1400"/>
              <a:t>意大利法西斯</a:t>
            </a:r>
            <a:r>
              <a:rPr lang="zh-CN" altLang="en-US" sz="1400"/>
              <a:t>政党</a:t>
            </a:r>
            <a:endParaRPr lang="zh-CN" altLang="en-US" sz="1400"/>
          </a:p>
        </p:txBody>
      </p:sp>
      <p:sp>
        <p:nvSpPr>
          <p:cNvPr id="9" name="文本框 8"/>
          <p:cNvSpPr txBox="1"/>
          <p:nvPr/>
        </p:nvSpPr>
        <p:spPr>
          <a:xfrm>
            <a:off x="2066290" y="1038225"/>
            <a:ext cx="1821180" cy="521970"/>
          </a:xfrm>
          <a:prstGeom prst="rect">
            <a:avLst/>
          </a:prstGeom>
          <a:noFill/>
        </p:spPr>
        <p:txBody>
          <a:bodyPr wrap="square" rtlCol="0">
            <a:spAutoFit/>
          </a:bodyPr>
          <a:p>
            <a:pPr algn="l"/>
            <a:r>
              <a:rPr lang="zh-CN" altLang="en-US" sz="1400" b="1">
                <a:solidFill>
                  <a:srgbClr val="C00000"/>
                </a:solidFill>
              </a:rPr>
              <a:t>德国</a:t>
            </a:r>
            <a:endParaRPr lang="zh-CN" altLang="en-US" sz="1400" b="1">
              <a:solidFill>
                <a:srgbClr val="C00000"/>
              </a:solidFill>
            </a:endParaRPr>
          </a:p>
          <a:p>
            <a:pPr algn="l"/>
            <a:r>
              <a:rPr lang="zh-CN" altLang="en-US" sz="1400"/>
              <a:t>纳粹党成为</a:t>
            </a:r>
            <a:r>
              <a:rPr lang="zh-CN" altLang="en-US" sz="1400"/>
              <a:t>第一大党</a:t>
            </a:r>
            <a:endParaRPr lang="zh-CN" altLang="en-US" sz="1400"/>
          </a:p>
        </p:txBody>
      </p:sp>
      <p:cxnSp>
        <p:nvCxnSpPr>
          <p:cNvPr id="11" name="直接箭头连接符 10"/>
          <p:cNvCxnSpPr/>
          <p:nvPr/>
        </p:nvCxnSpPr>
        <p:spPr>
          <a:xfrm>
            <a:off x="155575" y="4205605"/>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73050" y="2358390"/>
            <a:ext cx="2706370" cy="1630045"/>
          </a:xfrm>
          <a:prstGeom prst="rect">
            <a:avLst/>
          </a:prstGeom>
          <a:noFill/>
        </p:spPr>
        <p:txBody>
          <a:bodyPr wrap="square" rtlCol="0">
            <a:spAutoFit/>
          </a:bodyPr>
          <a:p>
            <a:r>
              <a:rPr lang="zh-CN" altLang="en-US" sz="1600" b="1">
                <a:solidFill>
                  <a:srgbClr val="C00000"/>
                </a:solidFill>
              </a:rPr>
              <a:t>背景：绥靖政策</a:t>
            </a:r>
            <a:endParaRPr lang="zh-CN" altLang="en-US" sz="1200">
              <a:solidFill>
                <a:schemeClr val="tx1"/>
              </a:solidFill>
            </a:endParaRPr>
          </a:p>
          <a:p>
            <a:r>
              <a:rPr lang="en-US" altLang="zh-CN" sz="1400" b="1">
                <a:solidFill>
                  <a:schemeClr val="tx1"/>
                </a:solidFill>
                <a:highlight>
                  <a:srgbClr val="FFFF00"/>
                </a:highlight>
              </a:rPr>
              <a:t>1</a:t>
            </a:r>
            <a:r>
              <a:rPr lang="zh-CN" altLang="en-US" sz="1400" b="1">
                <a:solidFill>
                  <a:schemeClr val="tx1"/>
                </a:solidFill>
                <a:highlight>
                  <a:srgbClr val="FFFF00"/>
                </a:highlight>
              </a:rPr>
              <a:t>、</a:t>
            </a:r>
            <a:r>
              <a:rPr lang="en-US" altLang="zh-CN" sz="1400" b="1">
                <a:solidFill>
                  <a:schemeClr val="tx1"/>
                </a:solidFill>
                <a:highlight>
                  <a:srgbClr val="FFFF00"/>
                </a:highlight>
              </a:rPr>
              <a:t>1938</a:t>
            </a:r>
            <a:r>
              <a:rPr lang="zh-CN" altLang="en-US" sz="1400" b="1">
                <a:solidFill>
                  <a:schemeClr val="tx1"/>
                </a:solidFill>
                <a:highlight>
                  <a:srgbClr val="FFFF00"/>
                </a:highlight>
              </a:rPr>
              <a:t>《慕尼黑协定》</a:t>
            </a:r>
            <a:endParaRPr lang="zh-CN" altLang="en-US" sz="1400" b="1">
              <a:solidFill>
                <a:schemeClr val="tx1"/>
              </a:solidFill>
              <a:highlight>
                <a:srgbClr val="FFFF00"/>
              </a:highlight>
            </a:endParaRPr>
          </a:p>
          <a:p>
            <a:r>
              <a:rPr lang="zh-CN" altLang="en-US" sz="1400">
                <a:solidFill>
                  <a:schemeClr val="tx1"/>
                </a:solidFill>
              </a:rPr>
              <a:t>将捷克斯洛伐克的苏台德地区割让给</a:t>
            </a:r>
            <a:r>
              <a:rPr lang="zh-CN" altLang="en-US" sz="1400">
                <a:solidFill>
                  <a:schemeClr val="tx1"/>
                </a:solidFill>
              </a:rPr>
              <a:t>德国。</a:t>
            </a:r>
            <a:endParaRPr lang="zh-CN" altLang="en-US" sz="1400">
              <a:solidFill>
                <a:schemeClr val="tx1"/>
              </a:solidFill>
            </a:endParaRPr>
          </a:p>
          <a:p>
            <a:r>
              <a:rPr lang="en-US" altLang="zh-CN" sz="1400" b="1">
                <a:solidFill>
                  <a:schemeClr val="tx1"/>
                </a:solidFill>
                <a:highlight>
                  <a:srgbClr val="FFFF00"/>
                </a:highlight>
              </a:rPr>
              <a:t>2</a:t>
            </a:r>
            <a:r>
              <a:rPr lang="zh-CN" altLang="en-US" sz="1400" b="1">
                <a:solidFill>
                  <a:schemeClr val="tx1"/>
                </a:solidFill>
                <a:highlight>
                  <a:srgbClr val="FFFF00"/>
                </a:highlight>
              </a:rPr>
              <a:t>、</a:t>
            </a:r>
            <a:r>
              <a:rPr lang="en-US" altLang="zh-CN" sz="1400" b="1">
                <a:solidFill>
                  <a:schemeClr val="tx1"/>
                </a:solidFill>
                <a:highlight>
                  <a:srgbClr val="FFFF00"/>
                </a:highlight>
              </a:rPr>
              <a:t>1939 </a:t>
            </a:r>
            <a:r>
              <a:rPr lang="zh-CN" altLang="en-US" sz="1400" b="1">
                <a:solidFill>
                  <a:schemeClr val="tx1"/>
                </a:solidFill>
                <a:highlight>
                  <a:srgbClr val="FFFF00"/>
                </a:highlight>
              </a:rPr>
              <a:t>《苏德互不侵犯协议》</a:t>
            </a:r>
            <a:endParaRPr lang="zh-CN" altLang="en-US" sz="1400" b="1">
              <a:solidFill>
                <a:schemeClr val="tx1"/>
              </a:solidFill>
              <a:highlight>
                <a:srgbClr val="FFFF00"/>
              </a:highlight>
            </a:endParaRPr>
          </a:p>
          <a:p>
            <a:r>
              <a:rPr lang="zh-CN" altLang="en-US" sz="1400">
                <a:solidFill>
                  <a:schemeClr val="tx1"/>
                </a:solidFill>
              </a:rPr>
              <a:t>为了避免自己在东西两个方向同时作战，苏德共同</a:t>
            </a:r>
            <a:r>
              <a:rPr lang="zh-CN" altLang="en-US" sz="1400">
                <a:solidFill>
                  <a:schemeClr val="tx1"/>
                </a:solidFill>
              </a:rPr>
              <a:t>签订</a:t>
            </a:r>
            <a:endParaRPr lang="zh-CN" altLang="en-US" sz="1400">
              <a:solidFill>
                <a:schemeClr val="tx1"/>
              </a:solidFill>
            </a:endParaRPr>
          </a:p>
        </p:txBody>
      </p:sp>
      <p:sp>
        <p:nvSpPr>
          <p:cNvPr id="27" name="左大括号 26"/>
          <p:cNvSpPr/>
          <p:nvPr/>
        </p:nvSpPr>
        <p:spPr>
          <a:xfrm rot="5400000">
            <a:off x="1501775" y="3217545"/>
            <a:ext cx="295910" cy="169926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左大括号 27"/>
          <p:cNvSpPr/>
          <p:nvPr/>
        </p:nvSpPr>
        <p:spPr>
          <a:xfrm rot="5400000">
            <a:off x="6480175" y="-60325"/>
            <a:ext cx="295910" cy="825690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文本框 28"/>
          <p:cNvSpPr txBox="1"/>
          <p:nvPr/>
        </p:nvSpPr>
        <p:spPr>
          <a:xfrm>
            <a:off x="191135" y="1985645"/>
            <a:ext cx="11702415" cy="337185"/>
          </a:xfrm>
          <a:prstGeom prst="rect">
            <a:avLst/>
          </a:prstGeom>
          <a:solidFill>
            <a:schemeClr val="accent4">
              <a:lumMod val="20000"/>
              <a:lumOff val="80000"/>
            </a:schemeClr>
          </a:solidFill>
        </p:spPr>
        <p:txBody>
          <a:bodyPr wrap="square" rtlCol="0">
            <a:spAutoFit/>
          </a:bodyPr>
          <a:p>
            <a:pPr algn="l" defTabSz="914400">
              <a:tabLst>
                <a:tab pos="5819775" algn="l"/>
              </a:tabLst>
            </a:pPr>
            <a:r>
              <a:rPr lang="zh-CN" altLang="en-US" sz="1600" b="1"/>
              <a:t>二、第二次世界</a:t>
            </a:r>
            <a:r>
              <a:rPr lang="zh-CN" altLang="en-US" sz="1600" b="1"/>
              <a:t>大战</a:t>
            </a:r>
            <a:endParaRPr lang="zh-CN" altLang="en-US" sz="1600" b="1"/>
          </a:p>
        </p:txBody>
      </p:sp>
      <p:sp>
        <p:nvSpPr>
          <p:cNvPr id="31" name="文本框 30"/>
          <p:cNvSpPr txBox="1"/>
          <p:nvPr/>
        </p:nvSpPr>
        <p:spPr>
          <a:xfrm>
            <a:off x="273050" y="1581785"/>
            <a:ext cx="11245215" cy="368300"/>
          </a:xfrm>
          <a:prstGeom prst="rect">
            <a:avLst/>
          </a:prstGeom>
          <a:noFill/>
        </p:spPr>
        <p:txBody>
          <a:bodyPr wrap="square" rtlCol="0">
            <a:spAutoFit/>
          </a:bodyPr>
          <a:p>
            <a:r>
              <a:rPr lang="en-US" b="1">
                <a:solidFill>
                  <a:schemeClr val="accent3">
                    <a:lumMod val="50000"/>
                  </a:schemeClr>
                </a:solidFill>
              </a:rPr>
              <a:t>1922</a:t>
            </a:r>
            <a:r>
              <a:rPr lang="zh-CN" altLang="en-US" b="1">
                <a:solidFill>
                  <a:schemeClr val="accent3">
                    <a:lumMod val="50000"/>
                  </a:schemeClr>
                </a:solidFill>
              </a:rPr>
              <a:t>年</a:t>
            </a:r>
            <a:r>
              <a:rPr lang="en-US" altLang="zh-CN" b="1">
                <a:solidFill>
                  <a:schemeClr val="accent3">
                    <a:lumMod val="50000"/>
                  </a:schemeClr>
                </a:solidFill>
              </a:rPr>
              <a:t>                1932</a:t>
            </a:r>
            <a:r>
              <a:rPr lang="zh-CN" altLang="en-US" b="1">
                <a:solidFill>
                  <a:schemeClr val="accent3">
                    <a:lumMod val="50000"/>
                  </a:schemeClr>
                </a:solidFill>
              </a:rPr>
              <a:t>年</a:t>
            </a:r>
            <a:r>
              <a:rPr lang="en-US" altLang="zh-CN" b="1">
                <a:solidFill>
                  <a:schemeClr val="accent3">
                    <a:lumMod val="50000"/>
                  </a:schemeClr>
                </a:solidFill>
              </a:rPr>
              <a:t>                    1935</a:t>
            </a:r>
            <a:r>
              <a:rPr lang="zh-CN" altLang="en-US" b="1">
                <a:solidFill>
                  <a:schemeClr val="accent3">
                    <a:lumMod val="50000"/>
                  </a:schemeClr>
                </a:solidFill>
              </a:rPr>
              <a:t>年</a:t>
            </a:r>
            <a:r>
              <a:rPr lang="en-US" altLang="zh-CN" b="1">
                <a:solidFill>
                  <a:schemeClr val="accent3">
                    <a:lumMod val="50000"/>
                  </a:schemeClr>
                </a:solidFill>
              </a:rPr>
              <a:t>                         1936</a:t>
            </a:r>
            <a:r>
              <a:rPr lang="zh-CN" altLang="en-US" b="1">
                <a:solidFill>
                  <a:schemeClr val="accent3">
                    <a:lumMod val="50000"/>
                  </a:schemeClr>
                </a:solidFill>
              </a:rPr>
              <a:t>年</a:t>
            </a:r>
            <a:r>
              <a:rPr lang="en-US" altLang="zh-CN" b="1">
                <a:solidFill>
                  <a:schemeClr val="accent3">
                    <a:lumMod val="50000"/>
                  </a:schemeClr>
                </a:solidFill>
              </a:rPr>
              <a:t> </a:t>
            </a:r>
            <a:endParaRPr lang="en-US" altLang="zh-CN" b="1">
              <a:solidFill>
                <a:schemeClr val="accent3">
                  <a:lumMod val="50000"/>
                </a:schemeClr>
              </a:solidFill>
            </a:endParaRPr>
          </a:p>
        </p:txBody>
      </p:sp>
      <p:sp>
        <p:nvSpPr>
          <p:cNvPr id="32" name="文本框 31"/>
          <p:cNvSpPr txBox="1"/>
          <p:nvPr/>
        </p:nvSpPr>
        <p:spPr>
          <a:xfrm>
            <a:off x="191135" y="111760"/>
            <a:ext cx="11702415" cy="368300"/>
          </a:xfrm>
          <a:prstGeom prst="rect">
            <a:avLst/>
          </a:prstGeom>
          <a:solidFill>
            <a:schemeClr val="accent4"/>
          </a:solidFill>
        </p:spPr>
        <p:txBody>
          <a:bodyPr wrap="square" rtlCol="0">
            <a:spAutoFit/>
          </a:bodyPr>
          <a:p>
            <a:pPr algn="ctr"/>
            <a:r>
              <a:rPr lang="en-US" altLang="zh-CN" b="1"/>
              <a:t>3.3 </a:t>
            </a:r>
            <a:r>
              <a:rPr lang="zh-CN" altLang="en-US" b="1"/>
              <a:t>第</a:t>
            </a:r>
            <a:r>
              <a:rPr lang="zh-CN" altLang="en-US" b="1"/>
              <a:t>二次世界战争</a:t>
            </a:r>
            <a:endParaRPr lang="zh-CN" altLang="en-US" b="1"/>
          </a:p>
        </p:txBody>
      </p:sp>
      <p:sp>
        <p:nvSpPr>
          <p:cNvPr id="2" name="文本框 1"/>
          <p:cNvSpPr txBox="1"/>
          <p:nvPr/>
        </p:nvSpPr>
        <p:spPr>
          <a:xfrm>
            <a:off x="4062095" y="873760"/>
            <a:ext cx="2409825" cy="737235"/>
          </a:xfrm>
          <a:prstGeom prst="rect">
            <a:avLst/>
          </a:prstGeom>
          <a:noFill/>
        </p:spPr>
        <p:txBody>
          <a:bodyPr wrap="square" rtlCol="0">
            <a:spAutoFit/>
          </a:bodyPr>
          <a:p>
            <a:pPr algn="l"/>
            <a:r>
              <a:rPr lang="zh-CN" altLang="en-US" sz="1400" b="1">
                <a:solidFill>
                  <a:srgbClr val="C00000"/>
                </a:solidFill>
              </a:rPr>
              <a:t>欧洲战争策源</a:t>
            </a:r>
            <a:r>
              <a:rPr lang="zh-CN" altLang="en-US" sz="1400" b="1">
                <a:solidFill>
                  <a:srgbClr val="C00000"/>
                </a:solidFill>
              </a:rPr>
              <a:t>地</a:t>
            </a:r>
            <a:endParaRPr lang="zh-CN" altLang="en-US" sz="1400" b="1">
              <a:solidFill>
                <a:srgbClr val="C00000"/>
              </a:solidFill>
            </a:endParaRPr>
          </a:p>
          <a:p>
            <a:pPr algn="l"/>
            <a:r>
              <a:rPr lang="zh-CN" altLang="en-US" sz="1400"/>
              <a:t>公开撕毁《凡尔赛条约》，积极</a:t>
            </a:r>
            <a:r>
              <a:rPr lang="zh-CN" altLang="en-US" sz="1400"/>
              <a:t>扩军备战</a:t>
            </a:r>
            <a:endParaRPr lang="zh-CN" altLang="en-US" sz="1400"/>
          </a:p>
        </p:txBody>
      </p:sp>
      <p:sp>
        <p:nvSpPr>
          <p:cNvPr id="3" name="文本框 2"/>
          <p:cNvSpPr txBox="1"/>
          <p:nvPr/>
        </p:nvSpPr>
        <p:spPr>
          <a:xfrm>
            <a:off x="6360160" y="864235"/>
            <a:ext cx="2367280" cy="737235"/>
          </a:xfrm>
          <a:prstGeom prst="rect">
            <a:avLst/>
          </a:prstGeom>
          <a:noFill/>
        </p:spPr>
        <p:txBody>
          <a:bodyPr wrap="square" rtlCol="0">
            <a:spAutoFit/>
          </a:bodyPr>
          <a:p>
            <a:pPr algn="l"/>
            <a:r>
              <a:rPr lang="zh-CN" altLang="en-US" sz="1400" b="1">
                <a:solidFill>
                  <a:srgbClr val="C00000"/>
                </a:solidFill>
              </a:rPr>
              <a:t>亚洲战争策源地</a:t>
            </a:r>
            <a:endParaRPr lang="zh-CN" altLang="en-US" sz="1400" b="1">
              <a:solidFill>
                <a:srgbClr val="C00000"/>
              </a:solidFill>
            </a:endParaRPr>
          </a:p>
          <a:p>
            <a:pPr algn="l"/>
            <a:r>
              <a:rPr lang="zh-CN" altLang="en-US" sz="1400"/>
              <a:t>军部控制的广田弘毅上台组阁，建立法西斯</a:t>
            </a:r>
            <a:r>
              <a:rPr lang="zh-CN" altLang="en-US" sz="1400"/>
              <a:t>专政。</a:t>
            </a:r>
            <a:endParaRPr lang="zh-CN" altLang="en-US" sz="1400"/>
          </a:p>
        </p:txBody>
      </p:sp>
      <p:sp>
        <p:nvSpPr>
          <p:cNvPr id="14" name="文本框 13"/>
          <p:cNvSpPr txBox="1"/>
          <p:nvPr/>
        </p:nvSpPr>
        <p:spPr>
          <a:xfrm>
            <a:off x="8895715" y="941705"/>
            <a:ext cx="3191510" cy="737235"/>
          </a:xfrm>
          <a:prstGeom prst="rect">
            <a:avLst/>
          </a:prstGeom>
          <a:solidFill>
            <a:schemeClr val="accent3">
              <a:lumMod val="20000"/>
              <a:lumOff val="80000"/>
            </a:schemeClr>
          </a:solidFill>
        </p:spPr>
        <p:txBody>
          <a:bodyPr wrap="square" rtlCol="0">
            <a:spAutoFit/>
          </a:bodyPr>
          <a:p>
            <a:pPr algn="ctr"/>
            <a:r>
              <a:rPr lang="zh-CN" altLang="en-US" sz="1400" b="1">
                <a:solidFill>
                  <a:srgbClr val="FF0000"/>
                </a:solidFill>
              </a:rPr>
              <a:t>《国策</a:t>
            </a:r>
            <a:r>
              <a:rPr lang="zh-CN" altLang="en-US" sz="1400" b="1">
                <a:solidFill>
                  <a:srgbClr val="FF0000"/>
                </a:solidFill>
              </a:rPr>
              <a:t>基准》</a:t>
            </a:r>
            <a:endParaRPr lang="zh-CN" altLang="en-US" sz="1400" b="1">
              <a:solidFill>
                <a:srgbClr val="FF0000"/>
              </a:solidFill>
            </a:endParaRPr>
          </a:p>
          <a:p>
            <a:pPr algn="ctr"/>
            <a:r>
              <a:rPr lang="zh-CN" altLang="en-US" sz="1400" b="1">
                <a:solidFill>
                  <a:srgbClr val="C00000"/>
                </a:solidFill>
              </a:rPr>
              <a:t>日本基本国情：</a:t>
            </a:r>
            <a:r>
              <a:rPr lang="zh-CN" altLang="en-US" sz="1400"/>
              <a:t>在确保帝国在东亚大陆地位之同时，向南方海洋</a:t>
            </a:r>
            <a:r>
              <a:rPr lang="zh-CN" altLang="en-US" sz="1400"/>
              <a:t>发展。</a:t>
            </a:r>
            <a:endParaRPr lang="zh-CN" altLang="en-US" sz="1400"/>
          </a:p>
        </p:txBody>
      </p:sp>
      <p:sp>
        <p:nvSpPr>
          <p:cNvPr id="4" name="文本框 3"/>
          <p:cNvSpPr txBox="1"/>
          <p:nvPr/>
        </p:nvSpPr>
        <p:spPr>
          <a:xfrm>
            <a:off x="191135" y="514985"/>
            <a:ext cx="11702415" cy="337185"/>
          </a:xfrm>
          <a:prstGeom prst="rect">
            <a:avLst/>
          </a:prstGeom>
          <a:solidFill>
            <a:schemeClr val="accent4">
              <a:lumMod val="20000"/>
              <a:lumOff val="80000"/>
            </a:schemeClr>
          </a:solidFill>
        </p:spPr>
        <p:txBody>
          <a:bodyPr wrap="square" rtlCol="0">
            <a:spAutoFit/>
          </a:bodyPr>
          <a:p>
            <a:pPr algn="l" defTabSz="914400">
              <a:tabLst>
                <a:tab pos="5819775" algn="l"/>
              </a:tabLst>
            </a:pPr>
            <a:r>
              <a:rPr lang="zh-CN" altLang="en-US" sz="1600" b="1"/>
              <a:t>一、欧洲、亚洲战争策源</a:t>
            </a:r>
            <a:r>
              <a:rPr lang="zh-CN" altLang="en-US" sz="1600" b="1"/>
              <a:t>地</a:t>
            </a:r>
            <a:endParaRPr lang="zh-CN" altLang="en-US" sz="1600" b="1"/>
          </a:p>
        </p:txBody>
      </p:sp>
      <p:pic>
        <p:nvPicPr>
          <p:cNvPr id="16" name="图片 15"/>
          <p:cNvPicPr>
            <a:picLocks noChangeAspect="1"/>
          </p:cNvPicPr>
          <p:nvPr/>
        </p:nvPicPr>
        <p:blipFill>
          <a:blip r:embed="rId1"/>
          <a:srcRect t="12845"/>
          <a:stretch>
            <a:fillRect/>
          </a:stretch>
        </p:blipFill>
        <p:spPr>
          <a:xfrm>
            <a:off x="191135" y="4554855"/>
            <a:ext cx="4712970" cy="2303780"/>
          </a:xfrm>
          <a:prstGeom prst="rect">
            <a:avLst/>
          </a:prstGeom>
        </p:spPr>
      </p:pic>
      <p:sp>
        <p:nvSpPr>
          <p:cNvPr id="23" name="文本框 22"/>
          <p:cNvSpPr txBox="1"/>
          <p:nvPr/>
        </p:nvSpPr>
        <p:spPr>
          <a:xfrm>
            <a:off x="3084830" y="2001520"/>
            <a:ext cx="3190875" cy="2091690"/>
          </a:xfrm>
          <a:prstGeom prst="rect">
            <a:avLst/>
          </a:prstGeom>
          <a:noFill/>
        </p:spPr>
        <p:txBody>
          <a:bodyPr wrap="square" rtlCol="0">
            <a:spAutoFit/>
          </a:bodyPr>
          <a:p>
            <a:r>
              <a:rPr lang="zh-CN" altLang="en-US" sz="1600" b="1">
                <a:solidFill>
                  <a:srgbClr val="C00000"/>
                </a:solidFill>
              </a:rPr>
              <a:t>过程</a:t>
            </a:r>
            <a:r>
              <a:rPr lang="en-US" altLang="zh-CN" sz="1600" b="1">
                <a:solidFill>
                  <a:srgbClr val="C00000"/>
                </a:solidFill>
              </a:rPr>
              <a:t>1</a:t>
            </a:r>
            <a:r>
              <a:rPr lang="zh-CN" altLang="en-US" sz="1600" b="1">
                <a:solidFill>
                  <a:srgbClr val="C00000"/>
                </a:solidFill>
              </a:rPr>
              <a:t>：</a:t>
            </a:r>
            <a:endParaRPr lang="zh-CN" altLang="en-US" sz="1600" b="1">
              <a:solidFill>
                <a:srgbClr val="C00000"/>
              </a:solidFill>
            </a:endParaRPr>
          </a:p>
          <a:p>
            <a:r>
              <a:rPr lang="zh-CN" altLang="en-US" sz="1600" b="1">
                <a:solidFill>
                  <a:srgbClr val="C00000"/>
                </a:solidFill>
              </a:rPr>
              <a:t>开始的标志：</a:t>
            </a:r>
            <a:endParaRPr lang="zh-CN" altLang="en-US" sz="1200">
              <a:solidFill>
                <a:schemeClr val="tx1"/>
              </a:solidFill>
            </a:endParaRPr>
          </a:p>
          <a:p>
            <a:r>
              <a:rPr lang="en-US" altLang="zh-CN" sz="1400" b="1">
                <a:solidFill>
                  <a:schemeClr val="tx1"/>
                </a:solidFill>
                <a:highlight>
                  <a:srgbClr val="FFFF00"/>
                </a:highlight>
              </a:rPr>
              <a:t>1</a:t>
            </a:r>
            <a:r>
              <a:rPr lang="zh-CN" altLang="en-US" sz="1400" b="1">
                <a:solidFill>
                  <a:schemeClr val="tx1"/>
                </a:solidFill>
                <a:highlight>
                  <a:srgbClr val="FFFF00"/>
                </a:highlight>
              </a:rPr>
              <a:t>、</a:t>
            </a:r>
            <a:r>
              <a:rPr lang="zh-CN" altLang="en-US" sz="1400" b="1">
                <a:solidFill>
                  <a:schemeClr val="tx1"/>
                </a:solidFill>
                <a:highlight>
                  <a:srgbClr val="FFFF00"/>
                </a:highlight>
              </a:rPr>
              <a:t>西线战场：</a:t>
            </a:r>
            <a:r>
              <a:rPr lang="en-US" altLang="zh-CN" sz="1400">
                <a:solidFill>
                  <a:schemeClr val="tx1"/>
                </a:solidFill>
              </a:rPr>
              <a:t>1939.9 </a:t>
            </a:r>
            <a:r>
              <a:rPr lang="zh-CN" altLang="en-US" sz="1400">
                <a:solidFill>
                  <a:schemeClr val="tx1"/>
                </a:solidFill>
              </a:rPr>
              <a:t>德国攻占波兰</a:t>
            </a:r>
            <a:endParaRPr lang="zh-CN" altLang="en-US" sz="1400">
              <a:solidFill>
                <a:schemeClr val="tx1"/>
              </a:solidFill>
            </a:endParaRPr>
          </a:p>
          <a:p>
            <a:r>
              <a:rPr lang="zh-CN" altLang="en-US" sz="1400">
                <a:solidFill>
                  <a:schemeClr val="tx1"/>
                </a:solidFill>
              </a:rPr>
              <a:t>【法】</a:t>
            </a:r>
            <a:r>
              <a:rPr lang="en-US" altLang="zh-CN" sz="1400">
                <a:solidFill>
                  <a:schemeClr val="tx1"/>
                </a:solidFill>
              </a:rPr>
              <a:t>1940.5 </a:t>
            </a:r>
            <a:r>
              <a:rPr lang="zh-CN" altLang="en-US" sz="1400">
                <a:solidFill>
                  <a:schemeClr val="tx1"/>
                </a:solidFill>
              </a:rPr>
              <a:t>敦刻尔克大撤退</a:t>
            </a:r>
            <a:endParaRPr lang="zh-CN" altLang="en-US" sz="1400">
              <a:solidFill>
                <a:schemeClr val="tx1"/>
              </a:solidFill>
            </a:endParaRPr>
          </a:p>
          <a:p>
            <a:r>
              <a:rPr lang="zh-CN" altLang="en-US" sz="1400">
                <a:solidFill>
                  <a:schemeClr val="tx1"/>
                </a:solidFill>
              </a:rPr>
              <a:t>【英】</a:t>
            </a:r>
            <a:r>
              <a:rPr lang="en-US" altLang="zh-CN" sz="1400">
                <a:solidFill>
                  <a:schemeClr val="tx1"/>
                </a:solidFill>
              </a:rPr>
              <a:t>1940.7 </a:t>
            </a:r>
            <a:r>
              <a:rPr lang="zh-CN" altLang="en-US" sz="1400">
                <a:solidFill>
                  <a:schemeClr val="tx1"/>
                </a:solidFill>
              </a:rPr>
              <a:t>不列颠之战</a:t>
            </a:r>
            <a:endParaRPr lang="en-US" altLang="zh-CN" sz="1400">
              <a:solidFill>
                <a:schemeClr val="tx1"/>
              </a:solidFill>
            </a:endParaRPr>
          </a:p>
          <a:p>
            <a:r>
              <a:rPr lang="en-US" altLang="zh-CN" sz="1400" b="1">
                <a:solidFill>
                  <a:schemeClr val="tx1"/>
                </a:solidFill>
                <a:highlight>
                  <a:srgbClr val="FFFF00"/>
                </a:highlight>
              </a:rPr>
              <a:t>2</a:t>
            </a:r>
            <a:r>
              <a:rPr lang="zh-CN" altLang="en-US" sz="1400" b="1">
                <a:solidFill>
                  <a:schemeClr val="tx1"/>
                </a:solidFill>
                <a:highlight>
                  <a:srgbClr val="FFFF00"/>
                </a:highlight>
              </a:rPr>
              <a:t>、东线战场：</a:t>
            </a:r>
            <a:r>
              <a:rPr lang="en-US" altLang="zh-CN" sz="1400" b="1">
                <a:solidFill>
                  <a:schemeClr val="tx1"/>
                </a:solidFill>
                <a:highlight>
                  <a:srgbClr val="FFFF00"/>
                </a:highlight>
              </a:rPr>
              <a:t> </a:t>
            </a:r>
            <a:r>
              <a:rPr lang="en-US" altLang="zh-CN" sz="1400">
                <a:solidFill>
                  <a:schemeClr val="tx1"/>
                </a:solidFill>
              </a:rPr>
              <a:t>1941.6</a:t>
            </a:r>
            <a:r>
              <a:rPr lang="zh-CN" altLang="en-US" sz="1400">
                <a:solidFill>
                  <a:schemeClr val="tx1"/>
                </a:solidFill>
              </a:rPr>
              <a:t>德国突袭</a:t>
            </a:r>
            <a:r>
              <a:rPr lang="zh-CN" altLang="en-US" sz="1400">
                <a:solidFill>
                  <a:schemeClr val="tx1"/>
                </a:solidFill>
              </a:rPr>
              <a:t>苏联</a:t>
            </a:r>
            <a:endParaRPr lang="zh-CN" altLang="en-US" sz="1400">
              <a:solidFill>
                <a:schemeClr val="tx1"/>
              </a:solidFill>
            </a:endParaRPr>
          </a:p>
          <a:p>
            <a:r>
              <a:rPr lang="en-US" altLang="zh-CN" sz="1400">
                <a:solidFill>
                  <a:schemeClr val="tx1"/>
                </a:solidFill>
              </a:rPr>
              <a:t>           1941 </a:t>
            </a:r>
            <a:r>
              <a:rPr lang="zh-CN" altLang="en-US" sz="1400">
                <a:solidFill>
                  <a:schemeClr val="tx1"/>
                </a:solidFill>
              </a:rPr>
              <a:t>莫斯科</a:t>
            </a:r>
            <a:r>
              <a:rPr lang="zh-CN" altLang="en-US" sz="1400">
                <a:solidFill>
                  <a:schemeClr val="tx1"/>
                </a:solidFill>
              </a:rPr>
              <a:t>保卫战</a:t>
            </a:r>
            <a:endParaRPr lang="zh-CN" altLang="en-US" sz="1400">
              <a:solidFill>
                <a:schemeClr val="tx1"/>
              </a:solidFill>
            </a:endParaRPr>
          </a:p>
          <a:p>
            <a:r>
              <a:rPr lang="en-US" altLang="zh-CN" sz="1400" b="1">
                <a:solidFill>
                  <a:schemeClr val="tx1"/>
                </a:solidFill>
                <a:highlight>
                  <a:srgbClr val="FFFF00"/>
                </a:highlight>
              </a:rPr>
              <a:t>3</a:t>
            </a:r>
            <a:r>
              <a:rPr lang="zh-CN" altLang="en-US" sz="1400" b="1">
                <a:solidFill>
                  <a:schemeClr val="tx1"/>
                </a:solidFill>
                <a:highlight>
                  <a:srgbClr val="FFFF00"/>
                </a:highlight>
              </a:rPr>
              <a:t>、太平洋战场</a:t>
            </a:r>
            <a:r>
              <a:rPr lang="zh-CN" altLang="en-US" sz="1400">
                <a:solidFill>
                  <a:schemeClr val="tx1"/>
                </a:solidFill>
              </a:rPr>
              <a:t>：</a:t>
            </a:r>
            <a:r>
              <a:rPr lang="en-US" altLang="zh-CN" sz="1400">
                <a:solidFill>
                  <a:schemeClr val="tx1"/>
                </a:solidFill>
              </a:rPr>
              <a:t>1941.12 </a:t>
            </a:r>
            <a:r>
              <a:rPr lang="zh-CN" altLang="en-US" sz="1400">
                <a:solidFill>
                  <a:schemeClr val="tx1"/>
                </a:solidFill>
              </a:rPr>
              <a:t>珍珠港</a:t>
            </a:r>
            <a:r>
              <a:rPr lang="zh-CN" altLang="en-US" sz="1400">
                <a:solidFill>
                  <a:schemeClr val="tx1"/>
                </a:solidFill>
              </a:rPr>
              <a:t>事件</a:t>
            </a:r>
            <a:endParaRPr lang="zh-CN" altLang="en-US" sz="1400">
              <a:solidFill>
                <a:schemeClr val="tx1"/>
              </a:solidFill>
            </a:endParaRPr>
          </a:p>
          <a:p>
            <a:r>
              <a:rPr lang="en-US" altLang="zh-CN" sz="1400" b="1">
                <a:solidFill>
                  <a:schemeClr val="tx1"/>
                </a:solidFill>
                <a:highlight>
                  <a:srgbClr val="FFFF00"/>
                </a:highlight>
              </a:rPr>
              <a:t>4</a:t>
            </a:r>
            <a:r>
              <a:rPr lang="zh-CN" altLang="en-US" sz="1400" b="1">
                <a:solidFill>
                  <a:schemeClr val="tx1"/>
                </a:solidFill>
                <a:highlight>
                  <a:srgbClr val="FFFF00"/>
                </a:highlight>
              </a:rPr>
              <a:t>、北非战场：</a:t>
            </a:r>
            <a:r>
              <a:rPr lang="en-US" altLang="zh-CN" sz="1400">
                <a:solidFill>
                  <a:schemeClr val="tx1"/>
                </a:solidFill>
              </a:rPr>
              <a:t>1940.7 </a:t>
            </a:r>
            <a:r>
              <a:rPr lang="zh-CN" altLang="en-US" sz="1400">
                <a:solidFill>
                  <a:schemeClr val="tx1"/>
                </a:solidFill>
              </a:rPr>
              <a:t>攻占埃塞</a:t>
            </a:r>
            <a:r>
              <a:rPr lang="zh-CN" altLang="en-US" sz="1400">
                <a:solidFill>
                  <a:schemeClr val="tx1"/>
                </a:solidFill>
              </a:rPr>
              <a:t>俄比亚</a:t>
            </a:r>
            <a:endParaRPr lang="zh-CN" altLang="en-US" sz="1400">
              <a:solidFill>
                <a:schemeClr val="tx1"/>
              </a:solidFill>
            </a:endParaRPr>
          </a:p>
        </p:txBody>
      </p:sp>
      <p:sp>
        <p:nvSpPr>
          <p:cNvPr id="26" name="文本框 25"/>
          <p:cNvSpPr txBox="1"/>
          <p:nvPr/>
        </p:nvSpPr>
        <p:spPr>
          <a:xfrm>
            <a:off x="6275705" y="1931035"/>
            <a:ext cx="5442585" cy="2061210"/>
          </a:xfrm>
          <a:prstGeom prst="rect">
            <a:avLst/>
          </a:prstGeom>
          <a:noFill/>
        </p:spPr>
        <p:txBody>
          <a:bodyPr wrap="square" rtlCol="0">
            <a:spAutoFit/>
          </a:bodyPr>
          <a:p>
            <a:r>
              <a:rPr lang="zh-CN" altLang="en-US" sz="1600" b="1">
                <a:solidFill>
                  <a:srgbClr val="C00000"/>
                </a:solidFill>
              </a:rPr>
              <a:t>过程</a:t>
            </a:r>
            <a:r>
              <a:rPr lang="en-US" altLang="zh-CN" sz="1600" b="1">
                <a:solidFill>
                  <a:srgbClr val="C00000"/>
                </a:solidFill>
              </a:rPr>
              <a:t>2</a:t>
            </a:r>
            <a:r>
              <a:rPr lang="zh-CN" altLang="en-US" sz="1600" b="1">
                <a:solidFill>
                  <a:srgbClr val="C00000"/>
                </a:solidFill>
              </a:rPr>
              <a:t>：</a:t>
            </a:r>
            <a:endParaRPr lang="zh-CN" altLang="en-US" sz="1600" b="1">
              <a:solidFill>
                <a:srgbClr val="C00000"/>
              </a:solidFill>
            </a:endParaRPr>
          </a:p>
          <a:p>
            <a:r>
              <a:rPr lang="zh-CN" altLang="en-US" sz="1600" b="1">
                <a:solidFill>
                  <a:srgbClr val="C00000"/>
                </a:solidFill>
              </a:rPr>
              <a:t>转折点：</a:t>
            </a:r>
            <a:endParaRPr lang="zh-CN" altLang="en-US" sz="1600" b="1">
              <a:solidFill>
                <a:srgbClr val="C00000"/>
              </a:solidFill>
            </a:endParaRPr>
          </a:p>
          <a:p>
            <a:r>
              <a:rPr lang="zh-CN" sz="1400" b="1">
                <a:solidFill>
                  <a:schemeClr val="tx1"/>
                </a:solidFill>
                <a:highlight>
                  <a:srgbClr val="C0C0C0"/>
                </a:highlight>
              </a:rPr>
              <a:t>反法西斯同盟</a:t>
            </a:r>
            <a:r>
              <a:rPr sz="1400" b="1">
                <a:solidFill>
                  <a:schemeClr val="tx1"/>
                </a:solidFill>
                <a:highlight>
                  <a:srgbClr val="C0C0C0"/>
                </a:highlight>
              </a:rPr>
              <a:t>奠定基础：</a:t>
            </a:r>
            <a:r>
              <a:rPr sz="1200">
                <a:solidFill>
                  <a:schemeClr val="tx1"/>
                </a:solidFill>
              </a:rPr>
              <a:t>1941.8.14《大西洋宪章》美、英   </a:t>
            </a:r>
            <a:endParaRPr sz="1200">
              <a:solidFill>
                <a:schemeClr val="tx1"/>
              </a:solidFill>
            </a:endParaRPr>
          </a:p>
          <a:p>
            <a:r>
              <a:rPr sz="1200">
                <a:solidFill>
                  <a:schemeClr val="tx1"/>
                </a:solidFill>
              </a:rPr>
              <a:t> </a:t>
            </a:r>
            <a:r>
              <a:rPr lang="en-US" sz="1200">
                <a:solidFill>
                  <a:schemeClr val="tx1"/>
                </a:solidFill>
              </a:rPr>
              <a:t>                                      </a:t>
            </a:r>
            <a:r>
              <a:rPr sz="1200">
                <a:solidFill>
                  <a:schemeClr val="tx1"/>
                </a:solidFill>
              </a:rPr>
              <a:t>（特别注意：此时美国还没有对英国宣战）</a:t>
            </a:r>
            <a:endParaRPr sz="1200">
              <a:solidFill>
                <a:schemeClr val="tx1"/>
              </a:solidFill>
            </a:endParaRPr>
          </a:p>
          <a:p>
            <a:r>
              <a:rPr lang="zh-CN" sz="1400" b="1">
                <a:solidFill>
                  <a:schemeClr val="tx1"/>
                </a:solidFill>
                <a:highlight>
                  <a:srgbClr val="C0C0C0"/>
                </a:highlight>
              </a:rPr>
              <a:t>反法西斯同盟</a:t>
            </a:r>
            <a:r>
              <a:rPr sz="1400" b="1">
                <a:solidFill>
                  <a:schemeClr val="tx1"/>
                </a:solidFill>
                <a:highlight>
                  <a:srgbClr val="C0C0C0"/>
                </a:highlight>
              </a:rPr>
              <a:t>正式建立：</a:t>
            </a:r>
            <a:r>
              <a:rPr sz="1200">
                <a:solidFill>
                  <a:schemeClr val="tx1"/>
                </a:solidFill>
              </a:rPr>
              <a:t>19421.1   《联合国家宣言》26国</a:t>
            </a:r>
            <a:endParaRPr sz="1200">
              <a:solidFill>
                <a:schemeClr val="tx1"/>
              </a:solidFill>
            </a:endParaRPr>
          </a:p>
          <a:p>
            <a:r>
              <a:rPr lang="en-US" altLang="zh-CN" sz="1400" b="1">
                <a:solidFill>
                  <a:schemeClr val="tx1"/>
                </a:solidFill>
                <a:highlight>
                  <a:srgbClr val="FFFF00"/>
                </a:highlight>
              </a:rPr>
              <a:t>1</a:t>
            </a:r>
            <a:r>
              <a:rPr lang="zh-CN" altLang="en-US" sz="1400" b="1">
                <a:solidFill>
                  <a:schemeClr val="tx1"/>
                </a:solidFill>
                <a:highlight>
                  <a:srgbClr val="FFFF00"/>
                </a:highlight>
              </a:rPr>
              <a:t>、西线战场：</a:t>
            </a:r>
            <a:r>
              <a:rPr lang="en-US" altLang="zh-CN" sz="1400">
                <a:solidFill>
                  <a:schemeClr val="tx1"/>
                </a:solidFill>
              </a:rPr>
              <a:t>1944.6 </a:t>
            </a:r>
            <a:r>
              <a:rPr lang="zh-CN" altLang="en-US" sz="1400">
                <a:solidFill>
                  <a:schemeClr val="tx1"/>
                </a:solidFill>
              </a:rPr>
              <a:t>诺曼底登陆</a:t>
            </a:r>
            <a:r>
              <a:rPr lang="zh-CN" altLang="en-US" sz="1400" b="1">
                <a:solidFill>
                  <a:srgbClr val="C00000"/>
                </a:solidFill>
                <a:highlight>
                  <a:srgbClr val="FFFF00"/>
                </a:highlight>
              </a:rPr>
              <a:t>（《德黑兰会议》中决定）</a:t>
            </a:r>
            <a:endParaRPr lang="en-US" altLang="zh-CN" sz="1400">
              <a:solidFill>
                <a:schemeClr val="tx1"/>
              </a:solidFill>
            </a:endParaRPr>
          </a:p>
          <a:p>
            <a:r>
              <a:rPr lang="en-US" altLang="zh-CN" sz="1400" b="1">
                <a:solidFill>
                  <a:schemeClr val="tx1"/>
                </a:solidFill>
                <a:highlight>
                  <a:srgbClr val="FFFF00"/>
                </a:highlight>
              </a:rPr>
              <a:t>2</a:t>
            </a:r>
            <a:r>
              <a:rPr lang="zh-CN" altLang="en-US" sz="1400" b="1">
                <a:solidFill>
                  <a:schemeClr val="tx1"/>
                </a:solidFill>
                <a:highlight>
                  <a:srgbClr val="FFFF00"/>
                </a:highlight>
              </a:rPr>
              <a:t>、东线战场：</a:t>
            </a:r>
            <a:r>
              <a:rPr lang="en-US" altLang="zh-CN" sz="1400">
                <a:solidFill>
                  <a:schemeClr val="tx1"/>
                </a:solidFill>
              </a:rPr>
              <a:t>1942.7 </a:t>
            </a:r>
            <a:r>
              <a:rPr lang="zh-CN" altLang="en-US" sz="1400">
                <a:solidFill>
                  <a:schemeClr val="tx1"/>
                </a:solidFill>
              </a:rPr>
              <a:t>斯大林格勒战役</a:t>
            </a:r>
            <a:r>
              <a:rPr lang="zh-CN" altLang="en-US" sz="1400" b="1" u="sng">
                <a:solidFill>
                  <a:srgbClr val="C00000"/>
                </a:solidFill>
                <a:highlight>
                  <a:srgbClr val="FFFF00"/>
                </a:highlight>
              </a:rPr>
              <a:t>（第二次世界大战转折点）</a:t>
            </a:r>
            <a:endParaRPr lang="zh-CN" altLang="en-US" sz="1400" b="1" u="sng">
              <a:solidFill>
                <a:srgbClr val="C00000"/>
              </a:solidFill>
              <a:highlight>
                <a:srgbClr val="FFFF00"/>
              </a:highlight>
            </a:endParaRPr>
          </a:p>
          <a:p>
            <a:r>
              <a:rPr lang="en-US" altLang="zh-CN" sz="1400" b="1">
                <a:solidFill>
                  <a:schemeClr val="tx1"/>
                </a:solidFill>
                <a:highlight>
                  <a:srgbClr val="FFFF00"/>
                </a:highlight>
              </a:rPr>
              <a:t>3</a:t>
            </a:r>
            <a:r>
              <a:rPr lang="zh-CN" altLang="en-US" sz="1400" b="1">
                <a:solidFill>
                  <a:schemeClr val="tx1"/>
                </a:solidFill>
                <a:highlight>
                  <a:srgbClr val="FFFF00"/>
                </a:highlight>
              </a:rPr>
              <a:t>、太平洋战场</a:t>
            </a:r>
            <a:r>
              <a:rPr lang="zh-CN" altLang="en-US" sz="1400">
                <a:solidFill>
                  <a:schemeClr val="tx1"/>
                </a:solidFill>
              </a:rPr>
              <a:t>：</a:t>
            </a:r>
            <a:r>
              <a:rPr lang="en-US" altLang="zh-CN" sz="1400">
                <a:solidFill>
                  <a:schemeClr val="tx1"/>
                </a:solidFill>
              </a:rPr>
              <a:t>1942.6 </a:t>
            </a:r>
            <a:r>
              <a:rPr lang="zh-CN" altLang="en-US" sz="1400">
                <a:solidFill>
                  <a:schemeClr val="tx1"/>
                </a:solidFill>
              </a:rPr>
              <a:t>中途岛</a:t>
            </a:r>
            <a:r>
              <a:rPr lang="zh-CN" altLang="en-US" sz="1400">
                <a:solidFill>
                  <a:schemeClr val="tx1"/>
                </a:solidFill>
              </a:rPr>
              <a:t>海战</a:t>
            </a:r>
            <a:endParaRPr lang="zh-CN" altLang="en-US" sz="1400">
              <a:solidFill>
                <a:schemeClr val="tx1"/>
              </a:solidFill>
            </a:endParaRPr>
          </a:p>
          <a:p>
            <a:r>
              <a:rPr lang="en-US" altLang="zh-CN" sz="1400" b="1">
                <a:solidFill>
                  <a:schemeClr val="tx1"/>
                </a:solidFill>
                <a:highlight>
                  <a:srgbClr val="FFFF00"/>
                </a:highlight>
              </a:rPr>
              <a:t>4</a:t>
            </a:r>
            <a:r>
              <a:rPr lang="zh-CN" altLang="en-US" sz="1400" b="1">
                <a:solidFill>
                  <a:schemeClr val="tx1"/>
                </a:solidFill>
                <a:highlight>
                  <a:srgbClr val="FFFF00"/>
                </a:highlight>
              </a:rPr>
              <a:t>、北非战场：</a:t>
            </a:r>
            <a:r>
              <a:rPr lang="en-US" altLang="zh-CN" sz="1400">
                <a:solidFill>
                  <a:schemeClr val="tx1"/>
                </a:solidFill>
              </a:rPr>
              <a:t>1943.5 </a:t>
            </a:r>
            <a:r>
              <a:rPr lang="zh-CN" altLang="en-US" sz="1400">
                <a:solidFill>
                  <a:schemeClr val="tx1"/>
                </a:solidFill>
              </a:rPr>
              <a:t>阿拉曼</a:t>
            </a:r>
            <a:r>
              <a:rPr lang="zh-CN" altLang="en-US" sz="1400">
                <a:solidFill>
                  <a:schemeClr val="tx1"/>
                </a:solidFill>
              </a:rPr>
              <a:t>战役</a:t>
            </a:r>
            <a:endParaRPr lang="zh-CN" altLang="en-US" sz="1400">
              <a:solidFill>
                <a:schemeClr val="tx1"/>
              </a:solidFill>
            </a:endParaRPr>
          </a:p>
        </p:txBody>
      </p:sp>
      <p:sp>
        <p:nvSpPr>
          <p:cNvPr id="33" name="文本框 32"/>
          <p:cNvSpPr txBox="1"/>
          <p:nvPr/>
        </p:nvSpPr>
        <p:spPr>
          <a:xfrm>
            <a:off x="4904105" y="4418965"/>
            <a:ext cx="7288530" cy="2306955"/>
          </a:xfrm>
          <a:prstGeom prst="rect">
            <a:avLst/>
          </a:prstGeom>
          <a:noFill/>
        </p:spPr>
        <p:txBody>
          <a:bodyPr wrap="square" rtlCol="0" anchor="t">
            <a:spAutoFit/>
          </a:bodyPr>
          <a:p>
            <a:r>
              <a:rPr lang="zh-CN" altLang="en-US" sz="1600" b="1">
                <a:solidFill>
                  <a:srgbClr val="C00000"/>
                </a:solidFill>
                <a:sym typeface="+mn-ea"/>
              </a:rPr>
              <a:t>过程3</a:t>
            </a:r>
            <a:endParaRPr lang="zh-CN" altLang="en-US" sz="1600" b="1">
              <a:solidFill>
                <a:srgbClr val="C00000"/>
              </a:solidFill>
              <a:sym typeface="+mn-ea"/>
            </a:endParaRPr>
          </a:p>
          <a:p>
            <a:r>
              <a:rPr lang="zh-CN" altLang="en-US" sz="1600" b="1">
                <a:solidFill>
                  <a:srgbClr val="C00000"/>
                </a:solidFill>
                <a:sym typeface="+mn-ea"/>
              </a:rPr>
              <a:t>会议：</a:t>
            </a:r>
            <a:endParaRPr lang="zh-CN" altLang="en-US" sz="1600" b="1">
              <a:solidFill>
                <a:srgbClr val="C00000"/>
              </a:solidFill>
              <a:sym typeface="+mn-ea"/>
            </a:endParaRPr>
          </a:p>
          <a:p>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（1）开罗会议     </a:t>
            </a:r>
            <a:r>
              <a:rPr lang="en-US" altLang="zh-CN" sz="1200">
                <a:latin typeface="方正清刻本悦宋简体" panose="02000000000000000000" charset="-122"/>
                <a:ea typeface="方正清刻本悦宋简体" panose="02000000000000000000" charset="-122"/>
                <a:cs typeface="方正清刻本悦宋简体" panose="02000000000000000000" charset="-122"/>
                <a:sym typeface="+mn-ea"/>
              </a:rPr>
              <a:t> </a:t>
            </a:r>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 1943.11下  </a:t>
            </a:r>
            <a:r>
              <a:rPr lang="en-US" altLang="zh-CN" sz="1200">
                <a:latin typeface="方正清刻本悦宋简体" panose="02000000000000000000" charset="-122"/>
                <a:ea typeface="方正清刻本悦宋简体" panose="02000000000000000000" charset="-122"/>
                <a:cs typeface="方正清刻本悦宋简体" panose="02000000000000000000" charset="-122"/>
                <a:sym typeface="+mn-ea"/>
              </a:rPr>
              <a:t> </a:t>
            </a:r>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 美、英、中     </a:t>
            </a:r>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《开罗宣言》 </a:t>
            </a:r>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三国在缅作战、处置日本</a:t>
            </a:r>
            <a:endParaRPr lang="zh-CN" altLang="en-US" sz="1200">
              <a:latin typeface="方正清刻本悦宋简体" panose="02000000000000000000" charset="-122"/>
              <a:ea typeface="方正清刻本悦宋简体" panose="02000000000000000000" charset="-122"/>
              <a:cs typeface="方正清刻本悦宋简体" panose="02000000000000000000" charset="-122"/>
            </a:endParaRPr>
          </a:p>
          <a:p>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（2）德黑兰会议 </a:t>
            </a:r>
            <a:r>
              <a:rPr lang="en-US" altLang="zh-CN" sz="1200">
                <a:latin typeface="方正清刻本悦宋简体" panose="02000000000000000000" charset="-122"/>
                <a:ea typeface="方正清刻本悦宋简体" panose="02000000000000000000" charset="-122"/>
                <a:cs typeface="方正清刻本悦宋简体" panose="02000000000000000000" charset="-122"/>
                <a:sym typeface="+mn-ea"/>
              </a:rPr>
              <a:t> </a:t>
            </a:r>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 1943.11底  </a:t>
            </a:r>
            <a:r>
              <a:rPr lang="en-US" altLang="zh-CN" sz="1200">
                <a:latin typeface="方正清刻本悦宋简体" panose="02000000000000000000" charset="-122"/>
                <a:ea typeface="方正清刻本悦宋简体" panose="02000000000000000000" charset="-122"/>
                <a:cs typeface="方正清刻本悦宋简体" panose="02000000000000000000" charset="-122"/>
                <a:sym typeface="+mn-ea"/>
              </a:rPr>
              <a:t> </a:t>
            </a:r>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 美、英、苏       开辟第二战场（诺曼底登陆）以及战后处置德国</a:t>
            </a:r>
            <a:endParaRPr lang="zh-CN" altLang="en-US" sz="1200">
              <a:latin typeface="方正清刻本悦宋简体" panose="02000000000000000000" charset="-122"/>
              <a:ea typeface="方正清刻本悦宋简体" panose="02000000000000000000" charset="-122"/>
              <a:cs typeface="方正清刻本悦宋简体" panose="02000000000000000000" charset="-122"/>
            </a:endParaRPr>
          </a:p>
          <a:p>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（3）雅尔塔会议   1945.2         美、英、苏       共同击败德国、苏联对日作战、建立联合国（影响世界格局）</a:t>
            </a:r>
            <a:endParaRPr lang="zh-CN" altLang="en-US" sz="1200">
              <a:latin typeface="方正清刻本悦宋简体" panose="02000000000000000000" charset="-122"/>
              <a:ea typeface="方正清刻本悦宋简体" panose="02000000000000000000" charset="-122"/>
              <a:cs typeface="方正清刻本悦宋简体" panose="02000000000000000000" charset="-122"/>
            </a:endParaRPr>
          </a:p>
          <a:p>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（4）波茨坦会议   1945.7         美、英、苏      《波茨坦公告》敦促日军投降，重申《开罗宣言》</a:t>
            </a:r>
            <a:endParaRPr lang="zh-CN" altLang="en-US" sz="1600" b="1">
              <a:solidFill>
                <a:srgbClr val="C00000"/>
              </a:solidFill>
            </a:endParaRPr>
          </a:p>
          <a:p>
            <a:pPr algn="l">
              <a:buClrTx/>
              <a:buSzTx/>
              <a:buFontTx/>
            </a:pPr>
            <a:r>
              <a:rPr lang="zh-CN" altLang="en-US" sz="1600" b="1">
                <a:solidFill>
                  <a:srgbClr val="C00000"/>
                </a:solidFill>
                <a:sym typeface="+mn-ea"/>
              </a:rPr>
              <a:t>战争胜利意义：</a:t>
            </a:r>
            <a:endParaRPr lang="zh-CN" altLang="en-US" sz="1600" b="1">
              <a:solidFill>
                <a:srgbClr val="C00000"/>
              </a:solidFill>
            </a:endParaRPr>
          </a:p>
          <a:p>
            <a:pPr algn="l">
              <a:buClrTx/>
              <a:buSzTx/>
              <a:buNone/>
            </a:pPr>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① 人类历史上一次空前的战争浩劫。</a:t>
            </a:r>
            <a:r>
              <a:rPr lang="en-US" altLang="zh-CN" sz="1200">
                <a:latin typeface="方正清刻本悦宋简体" panose="02000000000000000000" charset="-122"/>
                <a:ea typeface="方正清刻本悦宋简体" panose="02000000000000000000" charset="-122"/>
                <a:cs typeface="方正清刻本悦宋简体" panose="02000000000000000000" charset="-122"/>
                <a:sym typeface="+mn-ea"/>
              </a:rPr>
              <a:t>    </a:t>
            </a:r>
            <a:endParaRPr lang="en-US" altLang="zh-CN" sz="1200">
              <a:latin typeface="方正清刻本悦宋简体" panose="02000000000000000000" charset="-122"/>
              <a:ea typeface="方正清刻本悦宋简体" panose="02000000000000000000" charset="-122"/>
              <a:cs typeface="方正清刻本悦宋简体" panose="02000000000000000000" charset="-122"/>
              <a:sym typeface="+mn-ea"/>
            </a:endParaRPr>
          </a:p>
          <a:p>
            <a:pPr algn="l">
              <a:buClrTx/>
              <a:buSzTx/>
              <a:buNone/>
            </a:pPr>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②粉碎了法西斯主义和军国主义通过战争称霸世界的野心，彻底结束了列强通过争夺殖民地瓜分世界历史，促进世界殖民体系的瓦解，对维护世界和平，促进共同发展产生了重大而深远的影响。</a:t>
            </a:r>
            <a:r>
              <a:rPr lang="en-US" altLang="zh-CN" sz="1200">
                <a:latin typeface="方正清刻本悦宋简体" panose="02000000000000000000" charset="-122"/>
                <a:ea typeface="方正清刻本悦宋简体" panose="02000000000000000000" charset="-122"/>
                <a:cs typeface="方正清刻本悦宋简体" panose="02000000000000000000" charset="-122"/>
                <a:sym typeface="+mn-ea"/>
              </a:rPr>
              <a:t>    </a:t>
            </a:r>
            <a:endParaRPr lang="en-US" altLang="zh-CN" sz="1200">
              <a:latin typeface="方正清刻本悦宋简体" panose="02000000000000000000" charset="-122"/>
              <a:ea typeface="方正清刻本悦宋简体" panose="02000000000000000000" charset="-122"/>
              <a:cs typeface="方正清刻本悦宋简体" panose="02000000000000000000" charset="-122"/>
              <a:sym typeface="+mn-ea"/>
            </a:endParaRPr>
          </a:p>
          <a:p>
            <a:pPr algn="l">
              <a:buClrTx/>
              <a:buSzTx/>
              <a:buNone/>
            </a:pPr>
            <a:r>
              <a:rPr lang="en-US" altLang="zh-CN" sz="1200">
                <a:latin typeface="方正清刻本悦宋简体" panose="02000000000000000000" charset="-122"/>
                <a:ea typeface="方正清刻本悦宋简体" panose="02000000000000000000" charset="-122"/>
                <a:cs typeface="方正清刻本悦宋简体" panose="02000000000000000000" charset="-122"/>
                <a:sym typeface="+mn-ea"/>
              </a:rPr>
              <a:t> </a:t>
            </a:r>
            <a:r>
              <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rPr>
              <a:t>③ 创立了联合国，是人类反法西斯战争胜利的产物。</a:t>
            </a:r>
            <a:endParaRPr lang="zh-CN" altLang="en-US" sz="1200">
              <a:latin typeface="方正清刻本悦宋简体" panose="02000000000000000000" charset="-122"/>
              <a:ea typeface="方正清刻本悦宋简体" panose="02000000000000000000" charset="-122"/>
              <a:cs typeface="方正清刻本悦宋简体" panose="02000000000000000000" charset="-122"/>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99060" y="2771775"/>
            <a:ext cx="11886565" cy="368300"/>
          </a:xfrm>
          <a:prstGeom prst="rect">
            <a:avLst/>
          </a:prstGeom>
          <a:solidFill>
            <a:schemeClr val="accent4">
              <a:lumMod val="20000"/>
              <a:lumOff val="80000"/>
            </a:schemeClr>
          </a:solidFill>
        </p:spPr>
        <p:txBody>
          <a:bodyPr wrap="square" rtlCol="0">
            <a:spAutoFit/>
          </a:bodyPr>
          <a:p>
            <a:pPr algn="ctr"/>
            <a:r>
              <a:rPr lang="zh-CN" altLang="en-US" b="1"/>
              <a:t>美国的</a:t>
            </a:r>
            <a:r>
              <a:rPr lang="zh-CN" altLang="en-US" b="1"/>
              <a:t>发展</a:t>
            </a:r>
            <a:endParaRPr lang="zh-CN" altLang="en-US" b="1"/>
          </a:p>
        </p:txBody>
      </p:sp>
      <p:cxnSp>
        <p:nvCxnSpPr>
          <p:cNvPr id="5" name="直接箭头连接符 4"/>
          <p:cNvCxnSpPr/>
          <p:nvPr/>
        </p:nvCxnSpPr>
        <p:spPr>
          <a:xfrm flipV="1">
            <a:off x="220345" y="2407285"/>
            <a:ext cx="938530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21460" y="1186815"/>
            <a:ext cx="1749425" cy="1137285"/>
          </a:xfrm>
          <a:prstGeom prst="rect">
            <a:avLst/>
          </a:prstGeom>
          <a:noFill/>
        </p:spPr>
        <p:txBody>
          <a:bodyPr wrap="square" rtlCol="0">
            <a:spAutoFit/>
          </a:bodyPr>
          <a:p>
            <a:pPr algn="l"/>
            <a:r>
              <a:rPr lang="zh-CN" altLang="en-US" sz="1400" b="1">
                <a:solidFill>
                  <a:srgbClr val="FF0000"/>
                </a:solidFill>
              </a:rPr>
              <a:t>开始标志</a:t>
            </a:r>
            <a:r>
              <a:rPr lang="en-US" altLang="zh-CN" sz="1400" b="1">
                <a:solidFill>
                  <a:srgbClr val="FF0000"/>
                </a:solidFill>
              </a:rPr>
              <a:t>/</a:t>
            </a:r>
            <a:r>
              <a:rPr lang="zh-CN" altLang="en-US" sz="1400" b="1">
                <a:solidFill>
                  <a:srgbClr val="FF0000"/>
                </a:solidFill>
              </a:rPr>
              <a:t>政治</a:t>
            </a:r>
            <a:r>
              <a:rPr lang="zh-CN" altLang="en-US" sz="1400" b="1">
                <a:solidFill>
                  <a:srgbClr val="FF0000"/>
                </a:solidFill>
              </a:rPr>
              <a:t>表现</a:t>
            </a:r>
            <a:endParaRPr lang="zh-CN" altLang="en-US" sz="1400" b="1">
              <a:solidFill>
                <a:srgbClr val="FF0000"/>
              </a:solidFill>
            </a:endParaRPr>
          </a:p>
          <a:p>
            <a:pPr algn="l"/>
            <a:r>
              <a:rPr lang="en-US" altLang="zh-CN" sz="1400"/>
              <a:t>1947.3 </a:t>
            </a:r>
            <a:r>
              <a:rPr lang="zh-CN" altLang="en-US" sz="1400"/>
              <a:t>杜鲁门主义</a:t>
            </a:r>
            <a:endParaRPr lang="en-US" altLang="zh-CN" sz="1400"/>
          </a:p>
          <a:p>
            <a:pPr algn="l"/>
            <a:r>
              <a:rPr lang="zh-CN" altLang="en-US" sz="1400" b="1">
                <a:solidFill>
                  <a:srgbClr val="FF0000"/>
                </a:solidFill>
              </a:rPr>
              <a:t>经济表现</a:t>
            </a:r>
            <a:endParaRPr lang="zh-CN" altLang="en-US" sz="1400" b="1">
              <a:solidFill>
                <a:srgbClr val="FF0000"/>
              </a:solidFill>
            </a:endParaRPr>
          </a:p>
          <a:p>
            <a:pPr algn="l"/>
            <a:r>
              <a:rPr lang="en-US" altLang="zh-CN" sz="1400"/>
              <a:t>1947 </a:t>
            </a:r>
            <a:r>
              <a:rPr lang="zh-CN" altLang="en-US" sz="1400"/>
              <a:t>马歇尔</a:t>
            </a:r>
            <a:r>
              <a:rPr lang="zh-CN" altLang="en-US" sz="1400"/>
              <a:t>计划</a:t>
            </a:r>
            <a:endParaRPr lang="zh-CN" altLang="en-US" sz="1400"/>
          </a:p>
          <a:p>
            <a:pPr algn="l"/>
            <a:r>
              <a:rPr lang="en-US" altLang="zh-CN" sz="1200" u="sng"/>
              <a:t>“</a:t>
            </a:r>
            <a:r>
              <a:rPr lang="zh-CN" altLang="en-US" sz="1200" u="sng"/>
              <a:t>欧洲经济复兴计划</a:t>
            </a:r>
            <a:r>
              <a:rPr lang="en-US" altLang="zh-CN" sz="1200" u="sng"/>
              <a:t>”</a:t>
            </a:r>
            <a:endParaRPr lang="en-US" altLang="zh-CN" sz="1200" u="sng"/>
          </a:p>
        </p:txBody>
      </p:sp>
      <p:sp>
        <p:nvSpPr>
          <p:cNvPr id="7" name="文本框 6"/>
          <p:cNvSpPr txBox="1"/>
          <p:nvPr/>
        </p:nvSpPr>
        <p:spPr>
          <a:xfrm>
            <a:off x="509270" y="4462145"/>
            <a:ext cx="6501765" cy="368300"/>
          </a:xfrm>
          <a:prstGeom prst="rect">
            <a:avLst/>
          </a:prstGeom>
          <a:noFill/>
        </p:spPr>
        <p:txBody>
          <a:bodyPr wrap="square" rtlCol="0">
            <a:spAutoFit/>
          </a:bodyPr>
          <a:p>
            <a:r>
              <a:rPr lang="en-US" altLang="zh-CN" b="1">
                <a:solidFill>
                  <a:schemeClr val="accent3">
                    <a:lumMod val="50000"/>
                  </a:schemeClr>
                </a:solidFill>
              </a:rPr>
              <a:t> 1929</a:t>
            </a:r>
            <a:r>
              <a:rPr lang="zh-CN" altLang="en-US" b="1">
                <a:solidFill>
                  <a:schemeClr val="accent3">
                    <a:lumMod val="50000"/>
                  </a:schemeClr>
                </a:solidFill>
              </a:rPr>
              <a:t>年</a:t>
            </a:r>
            <a:r>
              <a:rPr lang="en-US" altLang="zh-CN" b="1">
                <a:solidFill>
                  <a:schemeClr val="accent3">
                    <a:lumMod val="50000"/>
                  </a:schemeClr>
                </a:solidFill>
              </a:rPr>
              <a:t>             1945</a:t>
            </a:r>
            <a:r>
              <a:rPr lang="zh-CN" altLang="en-US" b="1">
                <a:solidFill>
                  <a:schemeClr val="accent3">
                    <a:lumMod val="50000"/>
                  </a:schemeClr>
                </a:solidFill>
              </a:rPr>
              <a:t>年</a:t>
            </a:r>
            <a:r>
              <a:rPr lang="en-US" altLang="zh-CN" b="1">
                <a:solidFill>
                  <a:schemeClr val="accent3">
                    <a:lumMod val="50000"/>
                  </a:schemeClr>
                </a:solidFill>
              </a:rPr>
              <a:t>                                   1970</a:t>
            </a:r>
            <a:r>
              <a:rPr lang="zh-CN" altLang="en-US" b="1">
                <a:solidFill>
                  <a:schemeClr val="accent3">
                    <a:lumMod val="50000"/>
                  </a:schemeClr>
                </a:solidFill>
              </a:rPr>
              <a:t>年</a:t>
            </a:r>
            <a:r>
              <a:rPr lang="en-US" altLang="zh-CN"/>
              <a:t>                                  </a:t>
            </a:r>
            <a:endParaRPr lang="en-US" altLang="zh-CN"/>
          </a:p>
        </p:txBody>
      </p:sp>
      <p:sp>
        <p:nvSpPr>
          <p:cNvPr id="8" name="文本框 7"/>
          <p:cNvSpPr txBox="1"/>
          <p:nvPr/>
        </p:nvSpPr>
        <p:spPr>
          <a:xfrm>
            <a:off x="220345" y="1586865"/>
            <a:ext cx="1690370" cy="706755"/>
          </a:xfrm>
          <a:prstGeom prst="rect">
            <a:avLst/>
          </a:prstGeom>
          <a:noFill/>
        </p:spPr>
        <p:txBody>
          <a:bodyPr wrap="square" rtlCol="0">
            <a:spAutoFit/>
          </a:bodyPr>
          <a:p>
            <a:r>
              <a:rPr lang="zh-CN" altLang="en-US" sz="1400" b="1">
                <a:solidFill>
                  <a:srgbClr val="FF0000"/>
                </a:solidFill>
              </a:rPr>
              <a:t>序幕</a:t>
            </a:r>
            <a:endParaRPr lang="zh-CN" altLang="en-US" sz="1400" b="1">
              <a:solidFill>
                <a:srgbClr val="FF0000"/>
              </a:solidFill>
            </a:endParaRPr>
          </a:p>
          <a:p>
            <a:r>
              <a:rPr lang="en-US" altLang="zh-CN" sz="1400"/>
              <a:t>1946 </a:t>
            </a:r>
            <a:r>
              <a:rPr lang="zh-CN" altLang="en-US" sz="1400"/>
              <a:t>铁幕演说</a:t>
            </a:r>
            <a:endParaRPr lang="zh-CN" altLang="en-US" sz="1400"/>
          </a:p>
          <a:p>
            <a:r>
              <a:rPr lang="zh-CN" altLang="en-US" sz="1200"/>
              <a:t>英国前首相丘吉尔</a:t>
            </a:r>
            <a:endParaRPr lang="zh-CN" altLang="en-US" sz="1200"/>
          </a:p>
        </p:txBody>
      </p:sp>
      <p:sp>
        <p:nvSpPr>
          <p:cNvPr id="9" name="文本框 8"/>
          <p:cNvSpPr txBox="1"/>
          <p:nvPr/>
        </p:nvSpPr>
        <p:spPr>
          <a:xfrm>
            <a:off x="2914650" y="2051050"/>
            <a:ext cx="1466215" cy="306705"/>
          </a:xfrm>
          <a:prstGeom prst="rect">
            <a:avLst/>
          </a:prstGeom>
          <a:noFill/>
        </p:spPr>
        <p:txBody>
          <a:bodyPr wrap="square" rtlCol="0">
            <a:spAutoFit/>
          </a:bodyPr>
          <a:p>
            <a:pPr algn="ctr"/>
            <a:r>
              <a:rPr lang="zh-CN" altLang="en-US" sz="1400" b="1"/>
              <a:t>柏林危机爆发</a:t>
            </a:r>
            <a:endParaRPr lang="zh-CN" altLang="en-US" sz="1400" b="1"/>
          </a:p>
        </p:txBody>
      </p:sp>
      <p:cxnSp>
        <p:nvCxnSpPr>
          <p:cNvPr id="11" name="直接箭头连接符 10"/>
          <p:cNvCxnSpPr/>
          <p:nvPr/>
        </p:nvCxnSpPr>
        <p:spPr>
          <a:xfrm>
            <a:off x="191135" y="4450080"/>
            <a:ext cx="879856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6480" y="3549015"/>
            <a:ext cx="937895" cy="491490"/>
          </a:xfrm>
          <a:prstGeom prst="rect">
            <a:avLst/>
          </a:prstGeom>
          <a:noFill/>
        </p:spPr>
        <p:txBody>
          <a:bodyPr wrap="square" rtlCol="0">
            <a:spAutoFit/>
          </a:bodyPr>
          <a:p>
            <a:r>
              <a:rPr lang="zh-CN" altLang="en-US" sz="1400" b="1">
                <a:solidFill>
                  <a:srgbClr val="FF0000"/>
                </a:solidFill>
              </a:rPr>
              <a:t>背景：</a:t>
            </a:r>
            <a:endParaRPr lang="zh-CN" altLang="en-US" sz="1400" b="1">
              <a:solidFill>
                <a:srgbClr val="FF0000"/>
              </a:solidFill>
            </a:endParaRPr>
          </a:p>
          <a:p>
            <a:r>
              <a:rPr lang="zh-CN" altLang="en-US" sz="1200"/>
              <a:t>经济危机</a:t>
            </a:r>
            <a:endParaRPr lang="zh-CN" altLang="en-US" sz="1200"/>
          </a:p>
        </p:txBody>
      </p:sp>
      <p:sp>
        <p:nvSpPr>
          <p:cNvPr id="13" name="文本框 12"/>
          <p:cNvSpPr txBox="1"/>
          <p:nvPr/>
        </p:nvSpPr>
        <p:spPr>
          <a:xfrm>
            <a:off x="2232660" y="3199765"/>
            <a:ext cx="3970655" cy="1045210"/>
          </a:xfrm>
          <a:prstGeom prst="rect">
            <a:avLst/>
          </a:prstGeom>
          <a:noFill/>
        </p:spPr>
        <p:txBody>
          <a:bodyPr wrap="square" rtlCol="0">
            <a:spAutoFit/>
          </a:bodyPr>
          <a:p>
            <a:r>
              <a:rPr lang="zh-CN" altLang="en-US" sz="1400" b="1">
                <a:solidFill>
                  <a:srgbClr val="002060"/>
                </a:solidFill>
              </a:rPr>
              <a:t>经济繁荣发展</a:t>
            </a:r>
            <a:endParaRPr lang="zh-CN" altLang="en-US" sz="1400" b="1">
              <a:solidFill>
                <a:srgbClr val="002060"/>
              </a:solidFill>
            </a:endParaRPr>
          </a:p>
          <a:p>
            <a:r>
              <a:rPr lang="en-US" altLang="zh-CN" sz="1200" b="1">
                <a:solidFill>
                  <a:srgbClr val="FF0000"/>
                </a:solidFill>
              </a:rPr>
              <a:t>1</a:t>
            </a:r>
            <a:r>
              <a:rPr lang="zh-CN" altLang="en-US" sz="1200" b="1">
                <a:solidFill>
                  <a:srgbClr val="FF0000"/>
                </a:solidFill>
              </a:rPr>
              <a:t>、美国经济繁荣的表现：</a:t>
            </a:r>
            <a:r>
              <a:rPr lang="zh-CN" altLang="en-US" sz="1200"/>
              <a:t>投资高涨</a:t>
            </a:r>
            <a:endParaRPr lang="zh-CN" altLang="en-US" sz="1200"/>
          </a:p>
          <a:p>
            <a:r>
              <a:rPr lang="en-US" altLang="zh-CN" sz="1200" b="1">
                <a:solidFill>
                  <a:srgbClr val="FF0000"/>
                </a:solidFill>
              </a:rPr>
              <a:t>2</a:t>
            </a:r>
            <a:r>
              <a:rPr lang="zh-CN" altLang="en-US" sz="1200" b="1">
                <a:solidFill>
                  <a:srgbClr val="FF0000"/>
                </a:solidFill>
              </a:rPr>
              <a:t>、原因：</a:t>
            </a:r>
            <a:endParaRPr lang="zh-CN" altLang="en-US" sz="1200" b="1">
              <a:solidFill>
                <a:srgbClr val="FF0000"/>
              </a:solidFill>
            </a:endParaRPr>
          </a:p>
          <a:p>
            <a:r>
              <a:rPr sz="1200"/>
              <a:t>① 受战争损失小；② 二战中获利；</a:t>
            </a:r>
            <a:endParaRPr sz="1200"/>
          </a:p>
          <a:p>
            <a:r>
              <a:rPr sz="1200"/>
              <a:t>③ 政府对国家经济干预</a:t>
            </a:r>
            <a:r>
              <a:rPr lang="zh-CN" sz="1200"/>
              <a:t>；</a:t>
            </a:r>
            <a:r>
              <a:rPr sz="1200"/>
              <a:t>④ 科技做出了贡献。</a:t>
            </a:r>
            <a:endParaRPr sz="1200"/>
          </a:p>
        </p:txBody>
      </p:sp>
      <p:sp>
        <p:nvSpPr>
          <p:cNvPr id="15" name="文本框 14"/>
          <p:cNvSpPr txBox="1"/>
          <p:nvPr/>
        </p:nvSpPr>
        <p:spPr>
          <a:xfrm>
            <a:off x="5993130" y="3571240"/>
            <a:ext cx="2926715" cy="491490"/>
          </a:xfrm>
          <a:prstGeom prst="rect">
            <a:avLst/>
          </a:prstGeom>
          <a:noFill/>
        </p:spPr>
        <p:txBody>
          <a:bodyPr wrap="square" rtlCol="0">
            <a:spAutoFit/>
          </a:bodyPr>
          <a:p>
            <a:r>
              <a:rPr lang="zh-CN" altLang="en-US" sz="1400" b="1">
                <a:solidFill>
                  <a:srgbClr val="FF0000"/>
                </a:solidFill>
              </a:rPr>
              <a:t>美国70年代经济危机的原因：</a:t>
            </a:r>
            <a:endParaRPr lang="zh-CN" altLang="en-US" sz="1400" b="1">
              <a:solidFill>
                <a:srgbClr val="FF0000"/>
              </a:solidFill>
            </a:endParaRPr>
          </a:p>
          <a:p>
            <a:r>
              <a:rPr lang="zh-CN" altLang="en-US" sz="1200">
                <a:solidFill>
                  <a:schemeClr val="tx1"/>
                </a:solidFill>
              </a:rPr>
              <a:t>20世纪70年代  石油危机</a:t>
            </a:r>
            <a:endParaRPr lang="zh-CN" altLang="en-US" sz="1200">
              <a:solidFill>
                <a:schemeClr val="tx1"/>
              </a:solidFill>
            </a:endParaRPr>
          </a:p>
        </p:txBody>
      </p:sp>
      <p:cxnSp>
        <p:nvCxnSpPr>
          <p:cNvPr id="17" name="直接箭头连接符 16"/>
          <p:cNvCxnSpPr/>
          <p:nvPr/>
        </p:nvCxnSpPr>
        <p:spPr>
          <a:xfrm>
            <a:off x="244475" y="644017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5110" y="4760595"/>
            <a:ext cx="11702415" cy="368300"/>
          </a:xfrm>
          <a:prstGeom prst="rect">
            <a:avLst/>
          </a:prstGeom>
          <a:solidFill>
            <a:schemeClr val="accent4">
              <a:lumMod val="20000"/>
              <a:lumOff val="80000"/>
            </a:schemeClr>
          </a:solidFill>
        </p:spPr>
        <p:txBody>
          <a:bodyPr wrap="square" rtlCol="0">
            <a:spAutoFit/>
          </a:bodyPr>
          <a:p>
            <a:pPr algn="ctr"/>
            <a:r>
              <a:rPr lang="zh-CN" altLang="en-US" b="1"/>
              <a:t>苏联的</a:t>
            </a:r>
            <a:r>
              <a:rPr lang="zh-CN" altLang="en-US" b="1"/>
              <a:t>发展</a:t>
            </a:r>
            <a:endParaRPr lang="zh-CN" altLang="en-US" b="1"/>
          </a:p>
        </p:txBody>
      </p:sp>
      <p:sp>
        <p:nvSpPr>
          <p:cNvPr id="19" name="文本框 18"/>
          <p:cNvSpPr txBox="1"/>
          <p:nvPr/>
        </p:nvSpPr>
        <p:spPr>
          <a:xfrm>
            <a:off x="558165" y="5311140"/>
            <a:ext cx="2356485" cy="1014730"/>
          </a:xfrm>
          <a:prstGeom prst="rect">
            <a:avLst/>
          </a:prstGeom>
          <a:noFill/>
        </p:spPr>
        <p:txBody>
          <a:bodyPr wrap="square" rtlCol="0">
            <a:spAutoFit/>
          </a:bodyPr>
          <a:p>
            <a:r>
              <a:rPr lang="en-US" altLang="zh-CN" sz="1200" b="1">
                <a:solidFill>
                  <a:srgbClr val="C00000"/>
                </a:solidFill>
              </a:rPr>
              <a:t>1949</a:t>
            </a:r>
            <a:r>
              <a:rPr lang="zh-CN" altLang="en-US" sz="1200" b="1">
                <a:solidFill>
                  <a:srgbClr val="C00000"/>
                </a:solidFill>
              </a:rPr>
              <a:t>年</a:t>
            </a:r>
            <a:r>
              <a:rPr lang="en-US" altLang="zh-CN" sz="1200" b="1">
                <a:solidFill>
                  <a:srgbClr val="C00000"/>
                </a:solidFill>
              </a:rPr>
              <a:t>  </a:t>
            </a:r>
            <a:r>
              <a:rPr lang="zh-CN" altLang="en-US" sz="1200" b="1">
                <a:solidFill>
                  <a:srgbClr val="C00000"/>
                </a:solidFill>
              </a:rPr>
              <a:t>经互会成立</a:t>
            </a:r>
            <a:endParaRPr lang="zh-CN" altLang="en-US" sz="1200" b="1">
              <a:solidFill>
                <a:srgbClr val="C00000"/>
              </a:solidFill>
            </a:endParaRPr>
          </a:p>
          <a:p>
            <a:r>
              <a:rPr lang="en-US" altLang="zh-CN" sz="1200" b="1">
                <a:solidFill>
                  <a:srgbClr val="C00000"/>
                </a:solidFill>
              </a:rPr>
              <a:t>1949</a:t>
            </a:r>
            <a:r>
              <a:rPr lang="zh-CN" altLang="en-US" sz="1200" b="1">
                <a:solidFill>
                  <a:srgbClr val="C00000"/>
                </a:solidFill>
              </a:rPr>
              <a:t>年</a:t>
            </a:r>
            <a:r>
              <a:rPr lang="en-US" altLang="zh-CN" sz="1200" b="1">
                <a:solidFill>
                  <a:srgbClr val="C00000"/>
                </a:solidFill>
              </a:rPr>
              <a:t>  </a:t>
            </a:r>
            <a:r>
              <a:rPr lang="zh-CN" altLang="en-US" sz="1200" b="1">
                <a:solidFill>
                  <a:srgbClr val="C00000"/>
                </a:solidFill>
              </a:rPr>
              <a:t>《中苏友好同盟条约》</a:t>
            </a:r>
            <a:endParaRPr lang="zh-CN" altLang="en-US" sz="1200" b="1">
              <a:solidFill>
                <a:srgbClr val="C00000"/>
              </a:solidFill>
            </a:endParaRPr>
          </a:p>
          <a:p>
            <a:r>
              <a:rPr lang="zh-CN" altLang="en-US" sz="1200" b="1"/>
              <a:t>其他：</a:t>
            </a:r>
            <a:r>
              <a:rPr lang="zh-CN" altLang="en-US" sz="1200"/>
              <a:t>一五计划、斯大林</a:t>
            </a:r>
            <a:r>
              <a:rPr lang="zh-CN" altLang="en-US" sz="1200"/>
              <a:t>模式</a:t>
            </a:r>
            <a:endParaRPr lang="zh-CN" altLang="en-US" sz="1200"/>
          </a:p>
          <a:p>
            <a:r>
              <a:rPr lang="zh-CN" altLang="en-US" sz="1200" b="1">
                <a:solidFill>
                  <a:srgbClr val="0070C0"/>
                </a:solidFill>
              </a:rPr>
              <a:t>【工业】</a:t>
            </a:r>
            <a:r>
              <a:rPr lang="zh-CN" altLang="en-US" sz="1200"/>
              <a:t>一五计划</a:t>
            </a:r>
            <a:endParaRPr lang="zh-CN" altLang="en-US" sz="1200"/>
          </a:p>
          <a:p>
            <a:r>
              <a:rPr lang="zh-CN" altLang="en-US" sz="1200" b="1">
                <a:solidFill>
                  <a:srgbClr val="0070C0"/>
                </a:solidFill>
              </a:rPr>
              <a:t>【农业】</a:t>
            </a:r>
            <a:r>
              <a:rPr lang="zh-CN" altLang="en-US" sz="1200"/>
              <a:t>农业</a:t>
            </a:r>
            <a:r>
              <a:rPr lang="zh-CN" altLang="en-US" sz="1200"/>
              <a:t>集体化</a:t>
            </a:r>
            <a:endParaRPr lang="zh-CN" altLang="en-US" sz="1200"/>
          </a:p>
        </p:txBody>
      </p:sp>
      <p:sp>
        <p:nvSpPr>
          <p:cNvPr id="20" name="文本框 19"/>
          <p:cNvSpPr txBox="1"/>
          <p:nvPr/>
        </p:nvSpPr>
        <p:spPr>
          <a:xfrm>
            <a:off x="3200400" y="5497830"/>
            <a:ext cx="2269490" cy="645160"/>
          </a:xfrm>
          <a:prstGeom prst="rect">
            <a:avLst/>
          </a:prstGeom>
          <a:noFill/>
        </p:spPr>
        <p:txBody>
          <a:bodyPr wrap="square" rtlCol="0">
            <a:spAutoFit/>
          </a:bodyPr>
          <a:p>
            <a:pPr algn="l"/>
            <a:r>
              <a:rPr lang="zh-CN" altLang="en-US" sz="1200" b="1">
                <a:solidFill>
                  <a:srgbClr val="C00000"/>
                </a:solidFill>
              </a:rPr>
              <a:t>重点：农业</a:t>
            </a:r>
            <a:endParaRPr lang="zh-CN" altLang="en-US" sz="1200" b="1">
              <a:solidFill>
                <a:srgbClr val="C00000"/>
              </a:solidFill>
            </a:endParaRPr>
          </a:p>
          <a:p>
            <a:pPr algn="l"/>
            <a:r>
              <a:rPr lang="zh-CN" altLang="en-US" sz="1200"/>
              <a:t>垦荒运动；广种玉米；取消农产品义务交售制，改收购</a:t>
            </a:r>
            <a:r>
              <a:rPr lang="zh-CN" altLang="en-US" sz="1200"/>
              <a:t>制</a:t>
            </a:r>
            <a:endParaRPr lang="zh-CN" altLang="en-US" sz="1200"/>
          </a:p>
        </p:txBody>
      </p:sp>
      <p:sp>
        <p:nvSpPr>
          <p:cNvPr id="22" name="文本框 21"/>
          <p:cNvSpPr txBox="1"/>
          <p:nvPr/>
        </p:nvSpPr>
        <p:spPr>
          <a:xfrm>
            <a:off x="334010" y="6452870"/>
            <a:ext cx="11165205" cy="368300"/>
          </a:xfrm>
          <a:prstGeom prst="rect">
            <a:avLst/>
          </a:prstGeom>
          <a:noFill/>
        </p:spPr>
        <p:txBody>
          <a:bodyPr wrap="square" rtlCol="0">
            <a:spAutoFit/>
          </a:bodyPr>
          <a:p>
            <a:r>
              <a:rPr lang="en-US" altLang="zh-CN" b="1">
                <a:solidFill>
                  <a:schemeClr val="accent3">
                    <a:lumMod val="50000"/>
                  </a:schemeClr>
                </a:solidFill>
              </a:rPr>
              <a:t>1924</a:t>
            </a:r>
            <a:r>
              <a:rPr lang="zh-CN" altLang="en-US" b="1">
                <a:solidFill>
                  <a:schemeClr val="accent3">
                    <a:lumMod val="50000"/>
                  </a:schemeClr>
                </a:solidFill>
              </a:rPr>
              <a:t>年</a:t>
            </a:r>
            <a:r>
              <a:rPr lang="en-US" altLang="zh-CN" b="1">
                <a:solidFill>
                  <a:schemeClr val="accent3">
                    <a:lumMod val="50000"/>
                  </a:schemeClr>
                </a:solidFill>
              </a:rPr>
              <a:t>  </a:t>
            </a:r>
            <a:r>
              <a:rPr lang="zh-CN" altLang="en-US" b="1">
                <a:solidFill>
                  <a:srgbClr val="002060"/>
                </a:solidFill>
              </a:rPr>
              <a:t>斯大林时期</a:t>
            </a:r>
            <a:r>
              <a:rPr lang="en-US" altLang="zh-CN" b="1">
                <a:solidFill>
                  <a:srgbClr val="002060"/>
                </a:solidFill>
              </a:rPr>
              <a:t>  </a:t>
            </a:r>
            <a:r>
              <a:rPr lang="en-US" altLang="zh-CN" b="1">
                <a:solidFill>
                  <a:schemeClr val="accent3">
                    <a:lumMod val="50000"/>
                  </a:schemeClr>
                </a:solidFill>
              </a:rPr>
              <a:t>  1953</a:t>
            </a:r>
            <a:r>
              <a:rPr lang="zh-CN" altLang="en-US" b="1">
                <a:solidFill>
                  <a:schemeClr val="accent3">
                    <a:lumMod val="50000"/>
                  </a:schemeClr>
                </a:solidFill>
              </a:rPr>
              <a:t>年</a:t>
            </a:r>
            <a:r>
              <a:rPr lang="en-US" altLang="zh-CN" b="1">
                <a:solidFill>
                  <a:schemeClr val="accent3">
                    <a:lumMod val="50000"/>
                  </a:schemeClr>
                </a:solidFill>
              </a:rPr>
              <a:t> </a:t>
            </a:r>
            <a:r>
              <a:rPr lang="en-US" altLang="zh-CN" b="1">
                <a:solidFill>
                  <a:srgbClr val="002060"/>
                </a:solidFill>
              </a:rPr>
              <a:t> </a:t>
            </a:r>
            <a:r>
              <a:rPr lang="zh-CN" altLang="en-US" b="1">
                <a:solidFill>
                  <a:srgbClr val="002060"/>
                </a:solidFill>
              </a:rPr>
              <a:t>赫鲁晓夫时期</a:t>
            </a:r>
            <a:r>
              <a:rPr lang="en-US" altLang="zh-CN" b="1">
                <a:solidFill>
                  <a:srgbClr val="002060"/>
                </a:solidFill>
              </a:rPr>
              <a:t>  </a:t>
            </a:r>
            <a:r>
              <a:rPr lang="en-US" altLang="zh-CN" b="1">
                <a:solidFill>
                  <a:schemeClr val="accent3">
                    <a:lumMod val="50000"/>
                  </a:schemeClr>
                </a:solidFill>
              </a:rPr>
              <a:t>1964</a:t>
            </a:r>
            <a:r>
              <a:rPr lang="zh-CN" altLang="en-US" b="1">
                <a:solidFill>
                  <a:schemeClr val="accent3">
                    <a:lumMod val="50000"/>
                  </a:schemeClr>
                </a:solidFill>
              </a:rPr>
              <a:t>年</a:t>
            </a:r>
            <a:r>
              <a:rPr lang="en-US" altLang="zh-CN" b="1">
                <a:solidFill>
                  <a:schemeClr val="accent3">
                    <a:lumMod val="50000"/>
                  </a:schemeClr>
                </a:solidFill>
              </a:rPr>
              <a:t>   </a:t>
            </a:r>
            <a:r>
              <a:rPr lang="zh-CN" altLang="en-US" b="1">
                <a:solidFill>
                  <a:srgbClr val="002060"/>
                </a:solidFill>
              </a:rPr>
              <a:t>勃列日涅夫时期</a:t>
            </a:r>
            <a:r>
              <a:rPr lang="en-US" altLang="zh-CN" b="1">
                <a:solidFill>
                  <a:srgbClr val="002060"/>
                </a:solidFill>
              </a:rPr>
              <a:t>  </a:t>
            </a:r>
            <a:r>
              <a:rPr lang="en-US" altLang="zh-CN" b="1">
                <a:solidFill>
                  <a:schemeClr val="accent3">
                    <a:lumMod val="50000"/>
                  </a:schemeClr>
                </a:solidFill>
              </a:rPr>
              <a:t>1983</a:t>
            </a:r>
            <a:r>
              <a:rPr lang="zh-CN" altLang="en-US" b="1">
                <a:solidFill>
                  <a:schemeClr val="accent3">
                    <a:lumMod val="50000"/>
                  </a:schemeClr>
                </a:solidFill>
              </a:rPr>
              <a:t>年</a:t>
            </a:r>
            <a:r>
              <a:rPr lang="en-US" altLang="zh-CN" b="1">
                <a:solidFill>
                  <a:schemeClr val="accent3">
                    <a:lumMod val="50000"/>
                  </a:schemeClr>
                </a:solidFill>
              </a:rPr>
              <a:t> </a:t>
            </a:r>
            <a:r>
              <a:rPr lang="en-US" altLang="zh-CN" b="1">
                <a:solidFill>
                  <a:srgbClr val="002060"/>
                </a:solidFill>
              </a:rPr>
              <a:t> </a:t>
            </a:r>
            <a:r>
              <a:rPr lang="zh-CN" altLang="en-US" b="1">
                <a:solidFill>
                  <a:srgbClr val="002060"/>
                </a:solidFill>
              </a:rPr>
              <a:t>戈尔巴乔夫时期</a:t>
            </a:r>
            <a:r>
              <a:rPr lang="en-US" altLang="zh-CN" b="1">
                <a:solidFill>
                  <a:srgbClr val="002060"/>
                </a:solidFill>
              </a:rPr>
              <a:t>  </a:t>
            </a:r>
            <a:r>
              <a:rPr lang="en-US" altLang="zh-CN" b="1">
                <a:solidFill>
                  <a:schemeClr val="accent3">
                    <a:lumMod val="50000"/>
                  </a:schemeClr>
                </a:solidFill>
              </a:rPr>
              <a:t>1991</a:t>
            </a:r>
            <a:r>
              <a:rPr lang="zh-CN" altLang="en-US" b="1">
                <a:solidFill>
                  <a:schemeClr val="accent3">
                    <a:lumMod val="50000"/>
                  </a:schemeClr>
                </a:solidFill>
              </a:rPr>
              <a:t>年</a:t>
            </a:r>
            <a:r>
              <a:rPr lang="en-US" altLang="zh-CN" b="1">
                <a:solidFill>
                  <a:schemeClr val="accent3">
                    <a:lumMod val="50000"/>
                  </a:schemeClr>
                </a:solidFill>
              </a:rPr>
              <a:t>      </a:t>
            </a:r>
            <a:endParaRPr lang="en-US" altLang="zh-CN" b="1">
              <a:solidFill>
                <a:schemeClr val="accent3">
                  <a:lumMod val="50000"/>
                </a:schemeClr>
              </a:solidFill>
            </a:endParaRPr>
          </a:p>
        </p:txBody>
      </p:sp>
      <p:sp>
        <p:nvSpPr>
          <p:cNvPr id="23" name="左大括号 22"/>
          <p:cNvSpPr/>
          <p:nvPr/>
        </p:nvSpPr>
        <p:spPr>
          <a:xfrm rot="5400000">
            <a:off x="2011045" y="5167630"/>
            <a:ext cx="295910" cy="222567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左大括号 23"/>
          <p:cNvSpPr/>
          <p:nvPr/>
        </p:nvSpPr>
        <p:spPr>
          <a:xfrm rot="5400000">
            <a:off x="4187190" y="5251450"/>
            <a:ext cx="295910" cy="207264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左大括号 24"/>
          <p:cNvSpPr/>
          <p:nvPr/>
        </p:nvSpPr>
        <p:spPr>
          <a:xfrm rot="5400000">
            <a:off x="6570980" y="4943475"/>
            <a:ext cx="295910" cy="266827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左大括号 25"/>
          <p:cNvSpPr/>
          <p:nvPr/>
        </p:nvSpPr>
        <p:spPr>
          <a:xfrm rot="5400000">
            <a:off x="1297940" y="3831590"/>
            <a:ext cx="295910" cy="92837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7" name="左大括号 26"/>
          <p:cNvSpPr/>
          <p:nvPr/>
        </p:nvSpPr>
        <p:spPr>
          <a:xfrm rot="5400000">
            <a:off x="3715385" y="2670175"/>
            <a:ext cx="295910" cy="326199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左大括号 27"/>
          <p:cNvSpPr/>
          <p:nvPr/>
        </p:nvSpPr>
        <p:spPr>
          <a:xfrm rot="5400000">
            <a:off x="7084060" y="2712720"/>
            <a:ext cx="295910" cy="317690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1" name="文本框 30"/>
          <p:cNvSpPr txBox="1"/>
          <p:nvPr/>
        </p:nvSpPr>
        <p:spPr>
          <a:xfrm>
            <a:off x="334010" y="2418715"/>
            <a:ext cx="9361805" cy="368300"/>
          </a:xfrm>
          <a:prstGeom prst="rect">
            <a:avLst/>
          </a:prstGeom>
          <a:noFill/>
        </p:spPr>
        <p:txBody>
          <a:bodyPr wrap="square" rtlCol="0">
            <a:spAutoFit/>
          </a:bodyPr>
          <a:p>
            <a:r>
              <a:rPr lang="en-US" b="1">
                <a:solidFill>
                  <a:schemeClr val="accent3">
                    <a:lumMod val="50000"/>
                  </a:schemeClr>
                </a:solidFill>
              </a:rPr>
              <a:t>1946</a:t>
            </a:r>
            <a:r>
              <a:rPr lang="zh-CN" altLang="en-US" b="1">
                <a:solidFill>
                  <a:schemeClr val="accent3">
                    <a:lumMod val="50000"/>
                  </a:schemeClr>
                </a:solidFill>
              </a:rPr>
              <a:t>年</a:t>
            </a:r>
            <a:r>
              <a:rPr lang="en-US" altLang="zh-CN" b="1">
                <a:solidFill>
                  <a:schemeClr val="accent3">
                    <a:lumMod val="50000"/>
                  </a:schemeClr>
                </a:solidFill>
              </a:rPr>
              <a:t>       1947</a:t>
            </a:r>
            <a:r>
              <a:rPr lang="zh-CN" altLang="en-US" b="1">
                <a:solidFill>
                  <a:schemeClr val="accent3">
                    <a:lumMod val="50000"/>
                  </a:schemeClr>
                </a:solidFill>
              </a:rPr>
              <a:t>年</a:t>
            </a:r>
            <a:r>
              <a:rPr lang="en-US" altLang="zh-CN" b="1">
                <a:solidFill>
                  <a:schemeClr val="accent3">
                    <a:lumMod val="50000"/>
                  </a:schemeClr>
                </a:solidFill>
              </a:rPr>
              <a:t>            1948</a:t>
            </a:r>
            <a:r>
              <a:rPr lang="zh-CN" altLang="en-US" b="1">
                <a:solidFill>
                  <a:schemeClr val="accent3">
                    <a:lumMod val="50000"/>
                  </a:schemeClr>
                </a:solidFill>
              </a:rPr>
              <a:t>年</a:t>
            </a:r>
            <a:r>
              <a:rPr lang="en-US" altLang="zh-CN" b="1">
                <a:solidFill>
                  <a:schemeClr val="accent3">
                    <a:lumMod val="50000"/>
                  </a:schemeClr>
                </a:solidFill>
              </a:rPr>
              <a:t>         1949</a:t>
            </a:r>
            <a:r>
              <a:rPr lang="zh-CN" altLang="en-US" b="1">
                <a:solidFill>
                  <a:schemeClr val="accent3">
                    <a:lumMod val="50000"/>
                  </a:schemeClr>
                </a:solidFill>
              </a:rPr>
              <a:t>年</a:t>
            </a:r>
            <a:r>
              <a:rPr lang="en-US" altLang="zh-CN" b="1">
                <a:solidFill>
                  <a:schemeClr val="accent3">
                    <a:lumMod val="50000"/>
                  </a:schemeClr>
                </a:solidFill>
              </a:rPr>
              <a:t>                 1955</a:t>
            </a:r>
            <a:r>
              <a:rPr lang="zh-CN" altLang="en-US" b="1">
                <a:solidFill>
                  <a:schemeClr val="accent3">
                    <a:lumMod val="50000"/>
                  </a:schemeClr>
                </a:solidFill>
              </a:rPr>
              <a:t>年</a:t>
            </a:r>
            <a:r>
              <a:rPr lang="en-US" altLang="zh-CN" b="1">
                <a:solidFill>
                  <a:schemeClr val="accent3">
                    <a:lumMod val="50000"/>
                  </a:schemeClr>
                </a:solidFill>
              </a:rPr>
              <a:t>             1961           1973  </a:t>
            </a:r>
            <a:endParaRPr lang="en-US" altLang="zh-CN" b="1">
              <a:solidFill>
                <a:schemeClr val="accent3">
                  <a:lumMod val="50000"/>
                </a:schemeClr>
              </a:solidFill>
            </a:endParaRPr>
          </a:p>
        </p:txBody>
      </p:sp>
      <p:sp>
        <p:nvSpPr>
          <p:cNvPr id="32" name="文本框 31"/>
          <p:cNvSpPr txBox="1"/>
          <p:nvPr/>
        </p:nvSpPr>
        <p:spPr>
          <a:xfrm>
            <a:off x="191135" y="67310"/>
            <a:ext cx="11886565" cy="368300"/>
          </a:xfrm>
          <a:prstGeom prst="rect">
            <a:avLst/>
          </a:prstGeom>
          <a:solidFill>
            <a:schemeClr val="accent4"/>
          </a:solidFill>
        </p:spPr>
        <p:txBody>
          <a:bodyPr wrap="square" rtlCol="0">
            <a:spAutoFit/>
          </a:bodyPr>
          <a:p>
            <a:pPr algn="ctr"/>
            <a:r>
              <a:rPr lang="zh-CN" altLang="en-US" b="1"/>
              <a:t>冷战</a:t>
            </a:r>
            <a:r>
              <a:rPr lang="zh-CN" altLang="en-US" b="1"/>
              <a:t>时期</a:t>
            </a:r>
            <a:endParaRPr lang="zh-CN" altLang="en-US" b="1"/>
          </a:p>
        </p:txBody>
      </p:sp>
      <p:sp>
        <p:nvSpPr>
          <p:cNvPr id="2" name="文本框 1"/>
          <p:cNvSpPr txBox="1"/>
          <p:nvPr/>
        </p:nvSpPr>
        <p:spPr>
          <a:xfrm>
            <a:off x="4283710" y="742950"/>
            <a:ext cx="2113915" cy="1599565"/>
          </a:xfrm>
          <a:prstGeom prst="rect">
            <a:avLst/>
          </a:prstGeom>
          <a:noFill/>
        </p:spPr>
        <p:txBody>
          <a:bodyPr wrap="square" rtlCol="0">
            <a:spAutoFit/>
          </a:bodyPr>
          <a:p>
            <a:pPr algn="l"/>
            <a:r>
              <a:rPr lang="zh-CN" altLang="en-US" sz="1400" b="1">
                <a:solidFill>
                  <a:srgbClr val="FF0000"/>
                </a:solidFill>
              </a:rPr>
              <a:t>欧洲冷战对峙局面</a:t>
            </a:r>
            <a:r>
              <a:rPr lang="zh-CN" altLang="en-US" sz="1400" b="1">
                <a:solidFill>
                  <a:srgbClr val="FF0000"/>
                </a:solidFill>
              </a:rPr>
              <a:t>基本形成</a:t>
            </a:r>
            <a:endParaRPr lang="zh-CN" altLang="en-US" sz="1400" b="1">
              <a:solidFill>
                <a:srgbClr val="FF0000"/>
              </a:solidFill>
            </a:endParaRPr>
          </a:p>
          <a:p>
            <a:pPr algn="l"/>
            <a:r>
              <a:rPr lang="en-US" altLang="zh-CN" sz="1400"/>
              <a:t>194</a:t>
            </a:r>
            <a:r>
              <a:rPr lang="en-US" sz="1400"/>
              <a:t>9.10 </a:t>
            </a:r>
            <a:r>
              <a:rPr lang="zh-CN" altLang="en-US" sz="1400"/>
              <a:t>联邦德国和民主德国得相继</a:t>
            </a:r>
            <a:r>
              <a:rPr lang="zh-CN" altLang="en-US" sz="1400"/>
              <a:t>成立</a:t>
            </a:r>
            <a:endParaRPr lang="zh-CN" altLang="en-US" sz="1400"/>
          </a:p>
          <a:p>
            <a:pPr algn="l"/>
            <a:r>
              <a:rPr lang="zh-CN" altLang="en-US" sz="1400" b="1">
                <a:solidFill>
                  <a:srgbClr val="FF0000"/>
                </a:solidFill>
              </a:rPr>
              <a:t>军事表现</a:t>
            </a:r>
            <a:r>
              <a:rPr lang="en-US" altLang="zh-CN" sz="1400" b="1">
                <a:solidFill>
                  <a:srgbClr val="FF0000"/>
                </a:solidFill>
              </a:rPr>
              <a:t>1</a:t>
            </a:r>
            <a:endParaRPr lang="zh-CN" altLang="en-US" sz="1400" b="1">
              <a:solidFill>
                <a:srgbClr val="FF0000"/>
              </a:solidFill>
            </a:endParaRPr>
          </a:p>
          <a:p>
            <a:pPr algn="l"/>
            <a:r>
              <a:rPr lang="en-US" altLang="zh-CN" sz="1400"/>
              <a:t>1949 </a:t>
            </a:r>
            <a:r>
              <a:rPr lang="zh-CN" altLang="en-US" sz="1400"/>
              <a:t>北约成立</a:t>
            </a:r>
            <a:endParaRPr lang="zh-CN" altLang="en-US" sz="1400" b="1">
              <a:solidFill>
                <a:srgbClr val="FF0000"/>
              </a:solidFill>
            </a:endParaRPr>
          </a:p>
          <a:p>
            <a:pPr algn="l"/>
            <a:r>
              <a:rPr lang="en-US" altLang="zh-CN" sz="1400"/>
              <a:t>“</a:t>
            </a:r>
            <a:r>
              <a:rPr lang="zh-CN" altLang="en-US" sz="1400"/>
              <a:t>北大西洋公约组织</a:t>
            </a:r>
            <a:r>
              <a:rPr lang="en-US" altLang="zh-CN" sz="1400"/>
              <a:t>”</a:t>
            </a:r>
            <a:endParaRPr lang="en-US" altLang="zh-CN" sz="1400"/>
          </a:p>
        </p:txBody>
      </p:sp>
      <p:sp>
        <p:nvSpPr>
          <p:cNvPr id="3" name="文本框 2"/>
          <p:cNvSpPr txBox="1"/>
          <p:nvPr/>
        </p:nvSpPr>
        <p:spPr>
          <a:xfrm>
            <a:off x="6175375" y="1349375"/>
            <a:ext cx="2113915" cy="953135"/>
          </a:xfrm>
          <a:prstGeom prst="rect">
            <a:avLst/>
          </a:prstGeom>
          <a:noFill/>
        </p:spPr>
        <p:txBody>
          <a:bodyPr wrap="square" rtlCol="0">
            <a:spAutoFit/>
          </a:bodyPr>
          <a:p>
            <a:pPr algn="l"/>
            <a:r>
              <a:rPr lang="zh-CN" altLang="en-US" sz="1400" b="1">
                <a:solidFill>
                  <a:srgbClr val="FF0000"/>
                </a:solidFill>
              </a:rPr>
              <a:t>两极格局形成</a:t>
            </a:r>
            <a:endParaRPr lang="zh-CN" altLang="en-US" sz="1400" b="1">
              <a:solidFill>
                <a:srgbClr val="FF0000"/>
              </a:solidFill>
            </a:endParaRPr>
          </a:p>
          <a:p>
            <a:pPr algn="l"/>
            <a:r>
              <a:rPr lang="zh-CN" altLang="en-US" sz="1400" b="1">
                <a:solidFill>
                  <a:srgbClr val="FF0000"/>
                </a:solidFill>
              </a:rPr>
              <a:t>军事表现</a:t>
            </a:r>
            <a:r>
              <a:rPr lang="en-US" altLang="zh-CN" sz="1400" b="1">
                <a:solidFill>
                  <a:srgbClr val="FF0000"/>
                </a:solidFill>
              </a:rPr>
              <a:t>2</a:t>
            </a:r>
            <a:endParaRPr lang="en-US" altLang="zh-CN" sz="1400" b="1">
              <a:solidFill>
                <a:srgbClr val="FF0000"/>
              </a:solidFill>
            </a:endParaRPr>
          </a:p>
          <a:p>
            <a:pPr algn="l"/>
            <a:r>
              <a:rPr lang="en-US" altLang="zh-CN" sz="1400"/>
              <a:t>1955 </a:t>
            </a:r>
            <a:r>
              <a:rPr lang="zh-CN" altLang="en-US" sz="1400"/>
              <a:t>华约</a:t>
            </a:r>
            <a:r>
              <a:rPr lang="zh-CN" altLang="en-US" sz="1400"/>
              <a:t>成立</a:t>
            </a:r>
            <a:endParaRPr lang="zh-CN" altLang="en-US" sz="1400"/>
          </a:p>
          <a:p>
            <a:pPr algn="l"/>
            <a:r>
              <a:rPr lang="en-US" altLang="zh-CN" sz="1400"/>
              <a:t>“</a:t>
            </a:r>
            <a:r>
              <a:rPr lang="zh-CN" altLang="en-US" sz="1400"/>
              <a:t>华沙条约组织</a:t>
            </a:r>
            <a:r>
              <a:rPr lang="en-US" altLang="zh-CN" sz="1400"/>
              <a:t>”</a:t>
            </a:r>
            <a:endParaRPr lang="en-US" altLang="zh-CN" sz="1400"/>
          </a:p>
        </p:txBody>
      </p:sp>
      <p:sp>
        <p:nvSpPr>
          <p:cNvPr id="14" name="左大括号 13"/>
          <p:cNvSpPr/>
          <p:nvPr/>
        </p:nvSpPr>
        <p:spPr>
          <a:xfrm rot="5400000">
            <a:off x="8517255" y="1645285"/>
            <a:ext cx="295910" cy="117856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文本框 28"/>
          <p:cNvSpPr txBox="1"/>
          <p:nvPr/>
        </p:nvSpPr>
        <p:spPr>
          <a:xfrm>
            <a:off x="7608570" y="1217295"/>
            <a:ext cx="2113915" cy="737235"/>
          </a:xfrm>
          <a:prstGeom prst="rect">
            <a:avLst/>
          </a:prstGeom>
          <a:noFill/>
        </p:spPr>
        <p:txBody>
          <a:bodyPr wrap="square" rtlCol="0">
            <a:spAutoFit/>
          </a:bodyPr>
          <a:p>
            <a:pPr algn="l"/>
            <a:r>
              <a:rPr lang="zh-CN" altLang="en-US" sz="1400" b="1">
                <a:solidFill>
                  <a:srgbClr val="FF0000"/>
                </a:solidFill>
              </a:rPr>
              <a:t>局部热战表现</a:t>
            </a:r>
            <a:endParaRPr lang="zh-CN" altLang="en-US" sz="1400" b="1">
              <a:solidFill>
                <a:srgbClr val="FF0000"/>
              </a:solidFill>
            </a:endParaRPr>
          </a:p>
          <a:p>
            <a:pPr algn="l"/>
            <a:r>
              <a:rPr lang="en-US" altLang="zh-CN" sz="1400"/>
              <a:t>1961-1973 </a:t>
            </a:r>
            <a:r>
              <a:rPr lang="zh-CN" altLang="en-US" sz="1400"/>
              <a:t>越南战争</a:t>
            </a:r>
            <a:endParaRPr lang="zh-CN" altLang="en-US" sz="1400"/>
          </a:p>
          <a:p>
            <a:pPr algn="l"/>
            <a:r>
              <a:rPr lang="en-US" sz="1400"/>
              <a:t>1973 </a:t>
            </a:r>
            <a:r>
              <a:rPr lang="zh-CN" altLang="en-US" sz="1400"/>
              <a:t>第四次中东</a:t>
            </a:r>
            <a:r>
              <a:rPr lang="zh-CN" altLang="en-US" sz="1400"/>
              <a:t>战争</a:t>
            </a:r>
            <a:endParaRPr lang="zh-CN" altLang="en-US" sz="1400"/>
          </a:p>
        </p:txBody>
      </p:sp>
      <p:graphicFrame>
        <p:nvGraphicFramePr>
          <p:cNvPr id="30" name="表格 29"/>
          <p:cNvGraphicFramePr/>
          <p:nvPr>
            <p:custDataLst>
              <p:tags r:id="rId1"/>
            </p:custDataLst>
          </p:nvPr>
        </p:nvGraphicFramePr>
        <p:xfrm>
          <a:off x="9605645" y="396240"/>
          <a:ext cx="2472690" cy="2160270"/>
        </p:xfrm>
        <a:graphic>
          <a:graphicData uri="http://schemas.openxmlformats.org/drawingml/2006/table">
            <a:tbl>
              <a:tblPr firstRow="1" bandRow="1">
                <a:tableStyleId>{5C22544A-7EE6-4342-B048-85BDC9FD1C3A}</a:tableStyleId>
              </a:tblPr>
              <a:tblGrid>
                <a:gridCol w="401320"/>
                <a:gridCol w="1050925"/>
                <a:gridCol w="1020445"/>
              </a:tblGrid>
              <a:tr h="394335">
                <a:tc>
                  <a:txBody>
                    <a:bodyPr/>
                    <a:p>
                      <a:pPr algn="ctr">
                        <a:buNone/>
                      </a:pPr>
                      <a:endParaRPr lang="zh-CN" altLang="en-US"/>
                    </a:p>
                  </a:txBody>
                  <a:tcPr anchor="ctr" anchorCtr="0"/>
                </a:tc>
                <a:tc>
                  <a:txBody>
                    <a:bodyPr/>
                    <a:p>
                      <a:pPr algn="ctr">
                        <a:buNone/>
                      </a:pPr>
                      <a:r>
                        <a:rPr lang="zh-CN" altLang="en-US" sz="1200"/>
                        <a:t>资本主义</a:t>
                      </a:r>
                      <a:endParaRPr lang="zh-CN" altLang="en-US" sz="1200"/>
                    </a:p>
                  </a:txBody>
                  <a:tcPr anchor="ctr" anchorCtr="0"/>
                </a:tc>
                <a:tc>
                  <a:txBody>
                    <a:bodyPr/>
                    <a:p>
                      <a:pPr algn="ctr">
                        <a:buNone/>
                      </a:pPr>
                      <a:r>
                        <a:rPr lang="zh-CN" altLang="en-US" sz="1200"/>
                        <a:t>社会主义</a:t>
                      </a:r>
                      <a:endParaRPr lang="zh-CN" altLang="en-US" sz="1200"/>
                    </a:p>
                  </a:txBody>
                  <a:tcPr anchor="ctr" anchorCtr="0"/>
                </a:tc>
              </a:tr>
              <a:tr h="394335">
                <a:tc>
                  <a:txBody>
                    <a:bodyPr/>
                    <a:p>
                      <a:pPr algn="ctr">
                        <a:buNone/>
                      </a:pPr>
                      <a:r>
                        <a:rPr lang="zh-CN" altLang="en-US" sz="1200"/>
                        <a:t>政治</a:t>
                      </a:r>
                      <a:endParaRPr lang="zh-CN" altLang="en-US" sz="1200"/>
                    </a:p>
                  </a:txBody>
                  <a:tcPr anchor="ctr" anchorCtr="0"/>
                </a:tc>
                <a:tc>
                  <a:txBody>
                    <a:bodyPr/>
                    <a:p>
                      <a:pPr algn="ctr">
                        <a:buNone/>
                      </a:pPr>
                      <a:r>
                        <a:rPr lang="en-US" altLang="zh-CN" sz="1200"/>
                        <a:t>1947</a:t>
                      </a:r>
                      <a:r>
                        <a:rPr lang="zh-CN" altLang="en-US" sz="1200"/>
                        <a:t>年</a:t>
                      </a:r>
                      <a:endParaRPr lang="zh-CN" altLang="en-US" sz="1200"/>
                    </a:p>
                    <a:p>
                      <a:pPr algn="ctr">
                        <a:buNone/>
                      </a:pPr>
                      <a:r>
                        <a:rPr lang="zh-CN" altLang="en-US" sz="1200"/>
                        <a:t>杜鲁门</a:t>
                      </a:r>
                      <a:r>
                        <a:rPr lang="zh-CN" altLang="en-US" sz="1200"/>
                        <a:t>主义</a:t>
                      </a:r>
                      <a:endParaRPr lang="zh-CN" altLang="en-US" sz="1200"/>
                    </a:p>
                  </a:txBody>
                  <a:tcPr anchor="ctr" anchorCtr="0"/>
                </a:tc>
                <a:tc>
                  <a:txBody>
                    <a:bodyPr/>
                    <a:p>
                      <a:pPr algn="ctr">
                        <a:buNone/>
                      </a:pPr>
                      <a:endParaRPr lang="zh-CN" altLang="en-US"/>
                    </a:p>
                  </a:txBody>
                  <a:tcPr anchor="ctr" anchorCtr="0"/>
                </a:tc>
              </a:tr>
              <a:tr h="394335">
                <a:tc>
                  <a:txBody>
                    <a:bodyPr/>
                    <a:p>
                      <a:pPr algn="ctr">
                        <a:buNone/>
                      </a:pPr>
                      <a:r>
                        <a:rPr lang="zh-CN" altLang="en-US" sz="1200"/>
                        <a:t>经济</a:t>
                      </a:r>
                      <a:endParaRPr lang="zh-CN" altLang="en-US" sz="1200"/>
                    </a:p>
                  </a:txBody>
                  <a:tcPr anchor="ctr" anchorCtr="0"/>
                </a:tc>
                <a:tc>
                  <a:txBody>
                    <a:bodyPr/>
                    <a:p>
                      <a:pPr algn="ctr">
                        <a:buNone/>
                      </a:pPr>
                      <a:r>
                        <a:rPr lang="en-US" altLang="zh-CN" sz="1200"/>
                        <a:t>1947</a:t>
                      </a:r>
                      <a:r>
                        <a:rPr lang="zh-CN" altLang="en-US" sz="1200"/>
                        <a:t>年</a:t>
                      </a:r>
                      <a:endParaRPr lang="zh-CN" altLang="en-US" sz="1200"/>
                    </a:p>
                    <a:p>
                      <a:pPr algn="ctr">
                        <a:buNone/>
                      </a:pPr>
                      <a:r>
                        <a:rPr lang="zh-CN" altLang="en-US" sz="1200"/>
                        <a:t>马歇尔计划</a:t>
                      </a:r>
                      <a:endParaRPr lang="zh-CN" altLang="en-US" sz="1200"/>
                    </a:p>
                  </a:txBody>
                  <a:tcPr anchor="ctr" anchorCtr="0"/>
                </a:tc>
                <a:tc>
                  <a:txBody>
                    <a:bodyPr/>
                    <a:p>
                      <a:pPr algn="ctr">
                        <a:buNone/>
                      </a:pPr>
                      <a:r>
                        <a:rPr lang="en-US" altLang="zh-CN" sz="1200"/>
                        <a:t>1949</a:t>
                      </a:r>
                      <a:endParaRPr lang="en-US" altLang="zh-CN" sz="1200"/>
                    </a:p>
                    <a:p>
                      <a:pPr algn="ctr">
                        <a:buNone/>
                      </a:pPr>
                      <a:r>
                        <a:rPr lang="zh-CN" altLang="en-US" sz="1200"/>
                        <a:t>经互会</a:t>
                      </a:r>
                      <a:endParaRPr lang="zh-CN" altLang="en-US" sz="1200"/>
                    </a:p>
                  </a:txBody>
                  <a:tcPr anchor="ctr" anchorCtr="0"/>
                </a:tc>
              </a:tr>
              <a:tr h="394335">
                <a:tc>
                  <a:txBody>
                    <a:bodyPr/>
                    <a:p>
                      <a:pPr algn="ctr">
                        <a:buNone/>
                      </a:pPr>
                      <a:r>
                        <a:rPr lang="zh-CN" altLang="en-US" sz="1200"/>
                        <a:t>军事</a:t>
                      </a:r>
                      <a:endParaRPr lang="zh-CN" altLang="en-US" sz="1200"/>
                    </a:p>
                  </a:txBody>
                  <a:tcPr anchor="ctr" anchorCtr="0"/>
                </a:tc>
                <a:tc>
                  <a:txBody>
                    <a:bodyPr/>
                    <a:p>
                      <a:pPr algn="ctr">
                        <a:buNone/>
                      </a:pPr>
                      <a:r>
                        <a:rPr lang="en-US" altLang="zh-CN" sz="1200"/>
                        <a:t>1949</a:t>
                      </a:r>
                      <a:r>
                        <a:rPr lang="zh-CN" altLang="en-US" sz="1200"/>
                        <a:t>年</a:t>
                      </a:r>
                      <a:endParaRPr lang="zh-CN" altLang="en-US" sz="1200"/>
                    </a:p>
                    <a:p>
                      <a:pPr algn="ctr">
                        <a:buNone/>
                      </a:pPr>
                      <a:r>
                        <a:rPr lang="zh-CN" altLang="en-US" sz="1200"/>
                        <a:t>北约</a:t>
                      </a:r>
                      <a:r>
                        <a:rPr lang="zh-CN" altLang="en-US" sz="1200"/>
                        <a:t>成立</a:t>
                      </a:r>
                      <a:endParaRPr lang="zh-CN" altLang="en-US" sz="1200"/>
                    </a:p>
                  </a:txBody>
                  <a:tcPr anchor="ctr" anchorCtr="0"/>
                </a:tc>
                <a:tc>
                  <a:txBody>
                    <a:bodyPr/>
                    <a:p>
                      <a:pPr algn="ctr">
                        <a:buNone/>
                      </a:pPr>
                      <a:r>
                        <a:rPr lang="en-US" altLang="zh-CN" sz="1200"/>
                        <a:t>1955</a:t>
                      </a:r>
                      <a:endParaRPr lang="en-US" altLang="zh-CN" sz="1200"/>
                    </a:p>
                    <a:p>
                      <a:pPr algn="ctr">
                        <a:buNone/>
                      </a:pPr>
                      <a:r>
                        <a:rPr lang="zh-CN" altLang="en-US" sz="1200"/>
                        <a:t>华约成立</a:t>
                      </a:r>
                      <a:endParaRPr lang="zh-CN" altLang="en-US" sz="1200"/>
                    </a:p>
                  </a:txBody>
                  <a:tcPr anchor="ctr" anchorCtr="0"/>
                </a:tc>
              </a:tr>
              <a:tr h="394335">
                <a:tc gridSpan="3">
                  <a:txBody>
                    <a:bodyPr/>
                    <a:p>
                      <a:pPr>
                        <a:buNone/>
                      </a:pPr>
                      <a:r>
                        <a:rPr lang="zh-CN" altLang="en-US" sz="1200" b="1"/>
                        <a:t>局部热战</a:t>
                      </a:r>
                      <a:r>
                        <a:rPr lang="zh-CN" altLang="en-US" sz="1200"/>
                        <a:t>：朝鲜战争、越南</a:t>
                      </a:r>
                      <a:r>
                        <a:rPr lang="zh-CN" altLang="en-US" sz="1200"/>
                        <a:t>战争</a:t>
                      </a:r>
                      <a:endParaRPr lang="zh-CN" altLang="en-US" sz="1200"/>
                    </a:p>
                    <a:p>
                      <a:pPr>
                        <a:buNone/>
                      </a:pPr>
                      <a:r>
                        <a:rPr lang="zh-CN" altLang="en-US" sz="1200" b="1">
                          <a:solidFill>
                            <a:srgbClr val="FF0000"/>
                          </a:solidFill>
                        </a:rPr>
                        <a:t>注：</a:t>
                      </a:r>
                      <a:r>
                        <a:rPr lang="zh-CN" altLang="en-US" sz="1200" u="sng"/>
                        <a:t>柏林危机是冷战得典型表现</a:t>
                      </a:r>
                      <a:endParaRPr lang="zh-CN" altLang="en-US" sz="1200" u="sng"/>
                    </a:p>
                  </a:txBody>
                  <a:tcPr/>
                </a:tc>
                <a:tc hMerge="1">
                  <a:tcPr/>
                </a:tc>
                <a:tc hMerge="1">
                  <a:tcPr/>
                </a:tc>
              </a:tr>
            </a:tbl>
          </a:graphicData>
        </a:graphic>
      </p:graphicFrame>
      <p:sp>
        <p:nvSpPr>
          <p:cNvPr id="36" name="文本框 35"/>
          <p:cNvSpPr txBox="1"/>
          <p:nvPr/>
        </p:nvSpPr>
        <p:spPr>
          <a:xfrm>
            <a:off x="487680" y="487680"/>
            <a:ext cx="8766810" cy="275590"/>
          </a:xfrm>
          <a:prstGeom prst="rect">
            <a:avLst/>
          </a:prstGeom>
          <a:solidFill>
            <a:schemeClr val="accent3">
              <a:lumMod val="20000"/>
              <a:lumOff val="80000"/>
            </a:schemeClr>
          </a:solidFill>
        </p:spPr>
        <p:txBody>
          <a:bodyPr wrap="square" rtlCol="0">
            <a:spAutoFit/>
          </a:bodyPr>
          <a:p>
            <a:r>
              <a:rPr lang="zh-CN" altLang="en-US" sz="1200" b="1">
                <a:solidFill>
                  <a:srgbClr val="FF0000"/>
                </a:solidFill>
              </a:rPr>
              <a:t>冷战含义：</a:t>
            </a:r>
            <a:r>
              <a:rPr lang="en-US" altLang="zh-CN" sz="1200"/>
              <a:t>20</a:t>
            </a:r>
            <a:r>
              <a:rPr lang="zh-CN" altLang="en-US" sz="1200"/>
              <a:t>世纪</a:t>
            </a:r>
            <a:r>
              <a:rPr lang="en-US" altLang="zh-CN" sz="1200"/>
              <a:t>40</a:t>
            </a:r>
            <a:r>
              <a:rPr lang="zh-CN" altLang="en-US" sz="1200"/>
              <a:t>年代中后期到</a:t>
            </a:r>
            <a:r>
              <a:rPr lang="en-US" altLang="zh-CN" sz="1200"/>
              <a:t>80</a:t>
            </a:r>
            <a:r>
              <a:rPr lang="zh-CN" altLang="en-US" sz="1200"/>
              <a:t>年代末</a:t>
            </a:r>
            <a:r>
              <a:rPr lang="en-US" altLang="zh-CN" sz="1200"/>
              <a:t>90</a:t>
            </a:r>
            <a:r>
              <a:rPr lang="zh-CN" altLang="en-US" sz="1200"/>
              <a:t>年代初，以美苏为首得两大集团之间逐步形成得既非和平得长期对峙与竞争状态。</a:t>
            </a:r>
            <a:endParaRPr lang="zh-CN" altLang="en-US" sz="1200"/>
          </a:p>
        </p:txBody>
      </p:sp>
      <p:sp>
        <p:nvSpPr>
          <p:cNvPr id="38" name="文本框 37"/>
          <p:cNvSpPr txBox="1"/>
          <p:nvPr/>
        </p:nvSpPr>
        <p:spPr>
          <a:xfrm>
            <a:off x="9463405" y="3366770"/>
            <a:ext cx="1960880" cy="349250"/>
          </a:xfrm>
          <a:prstGeom prst="rect">
            <a:avLst/>
          </a:prstGeom>
          <a:noFill/>
        </p:spPr>
        <p:txBody>
          <a:bodyPr wrap="none" rtlCol="0" anchor="t">
            <a:spAutoFit/>
          </a:bodyPr>
          <a:p>
            <a:pPr fontAlgn="auto">
              <a:lnSpc>
                <a:spcPct val="120000"/>
              </a:lnSpc>
            </a:pPr>
            <a:r>
              <a:rPr lang="zh-CN" altLang="en-US" sz="1400" b="1">
                <a:solidFill>
                  <a:srgbClr val="C00000"/>
                </a:solidFill>
                <a:sym typeface="+mn-ea"/>
              </a:rPr>
              <a:t>美国发展存在的问题：</a:t>
            </a:r>
            <a:endParaRPr lang="zh-CN" altLang="en-US" sz="1400" b="1">
              <a:solidFill>
                <a:srgbClr val="C00000"/>
              </a:solidFill>
              <a:sym typeface="+mn-ea"/>
            </a:endParaRPr>
          </a:p>
        </p:txBody>
      </p:sp>
      <p:sp>
        <p:nvSpPr>
          <p:cNvPr id="39" name="文本框 38"/>
          <p:cNvSpPr txBox="1"/>
          <p:nvPr/>
        </p:nvSpPr>
        <p:spPr>
          <a:xfrm>
            <a:off x="9463405" y="3707765"/>
            <a:ext cx="1691005" cy="737235"/>
          </a:xfrm>
          <a:prstGeom prst="rect">
            <a:avLst/>
          </a:prstGeom>
          <a:noFill/>
        </p:spPr>
        <p:txBody>
          <a:bodyPr wrap="none" rtlCol="0" anchor="t">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①贫富差距大；</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②种族隔离；</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③经济危机；</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0" name="左大括号 39"/>
          <p:cNvSpPr/>
          <p:nvPr/>
        </p:nvSpPr>
        <p:spPr>
          <a:xfrm rot="5400000">
            <a:off x="9252585" y="4945380"/>
            <a:ext cx="295910" cy="266827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1" name="文本框 40"/>
          <p:cNvSpPr txBox="1"/>
          <p:nvPr/>
        </p:nvSpPr>
        <p:spPr>
          <a:xfrm>
            <a:off x="5494655" y="5425440"/>
            <a:ext cx="2269490" cy="829945"/>
          </a:xfrm>
          <a:prstGeom prst="rect">
            <a:avLst/>
          </a:prstGeom>
          <a:noFill/>
        </p:spPr>
        <p:txBody>
          <a:bodyPr wrap="square" rtlCol="0">
            <a:spAutoFit/>
          </a:bodyPr>
          <a:p>
            <a:pPr algn="l"/>
            <a:r>
              <a:rPr lang="zh-CN" altLang="en-US" sz="1200" b="1">
                <a:solidFill>
                  <a:srgbClr val="C00000"/>
                </a:solidFill>
              </a:rPr>
              <a:t>重点：</a:t>
            </a:r>
            <a:r>
              <a:rPr lang="zh-CN" altLang="en-US" sz="1200" b="1">
                <a:solidFill>
                  <a:srgbClr val="C00000"/>
                </a:solidFill>
              </a:rPr>
              <a:t>工业</a:t>
            </a:r>
            <a:endParaRPr lang="zh-CN" altLang="en-US" sz="1200" b="1">
              <a:solidFill>
                <a:srgbClr val="C00000"/>
              </a:solidFill>
            </a:endParaRPr>
          </a:p>
          <a:p>
            <a:pPr algn="l"/>
            <a:r>
              <a:rPr lang="zh-CN" altLang="en-US" sz="1200"/>
              <a:t>加速科技进步、完善经济管理体制和加强</a:t>
            </a:r>
            <a:r>
              <a:rPr lang="zh-CN" altLang="en-US" sz="1200"/>
              <a:t>经济刺激</a:t>
            </a:r>
            <a:endParaRPr lang="zh-CN" altLang="en-US" sz="1200"/>
          </a:p>
          <a:p>
            <a:pPr algn="l"/>
            <a:r>
              <a:rPr lang="zh-CN" altLang="en-US" sz="1200"/>
              <a:t>同</a:t>
            </a:r>
            <a:r>
              <a:rPr lang="zh-CN" altLang="en-US" sz="1200" u="sng"/>
              <a:t>美国军备竞赛</a:t>
            </a:r>
            <a:endParaRPr lang="zh-CN" altLang="en-US" sz="1200" u="sng"/>
          </a:p>
        </p:txBody>
      </p:sp>
      <p:sp>
        <p:nvSpPr>
          <p:cNvPr id="42" name="文本框 41"/>
          <p:cNvSpPr txBox="1"/>
          <p:nvPr/>
        </p:nvSpPr>
        <p:spPr>
          <a:xfrm>
            <a:off x="8066405" y="5209540"/>
            <a:ext cx="2269490" cy="1014730"/>
          </a:xfrm>
          <a:prstGeom prst="rect">
            <a:avLst/>
          </a:prstGeom>
          <a:noFill/>
        </p:spPr>
        <p:txBody>
          <a:bodyPr wrap="square" rtlCol="0">
            <a:spAutoFit/>
          </a:bodyPr>
          <a:p>
            <a:pPr algn="l"/>
            <a:r>
              <a:rPr lang="zh-CN" altLang="en-US" sz="1200" b="1">
                <a:solidFill>
                  <a:srgbClr val="C00000"/>
                </a:solidFill>
              </a:rPr>
              <a:t>重点：先经济，后政治</a:t>
            </a:r>
            <a:endParaRPr lang="zh-CN" altLang="en-US" sz="1200" b="1">
              <a:solidFill>
                <a:srgbClr val="C00000"/>
              </a:solidFill>
            </a:endParaRPr>
          </a:p>
          <a:p>
            <a:pPr algn="l"/>
            <a:r>
              <a:rPr lang="zh-CN" altLang="en-US" sz="1200"/>
              <a:t>政治：加速经济改革</a:t>
            </a:r>
            <a:r>
              <a:rPr lang="zh-CN" altLang="en-US" sz="1200"/>
              <a:t>方案</a:t>
            </a:r>
            <a:endParaRPr lang="zh-CN" altLang="en-US" sz="1200"/>
          </a:p>
          <a:p>
            <a:pPr algn="l"/>
            <a:r>
              <a:rPr lang="zh-CN" altLang="en-US" sz="1200"/>
              <a:t>经济：取消苏共领导地位；放弃社会主义制度，实行议会制、总统制和多党制，实行</a:t>
            </a:r>
            <a:r>
              <a:rPr lang="en-US" altLang="zh-CN" sz="1200"/>
              <a:t>“</a:t>
            </a:r>
            <a:r>
              <a:rPr lang="zh-CN" altLang="en-US" sz="1200"/>
              <a:t>多元化</a:t>
            </a:r>
            <a:r>
              <a:rPr lang="en-US" altLang="zh-CN" sz="1200"/>
              <a:t>”</a:t>
            </a:r>
            <a:endParaRPr lang="en-US" altLang="zh-CN" sz="1200"/>
          </a:p>
        </p:txBody>
      </p:sp>
      <p:sp>
        <p:nvSpPr>
          <p:cNvPr id="43" name="文本框 42"/>
          <p:cNvSpPr txBox="1"/>
          <p:nvPr/>
        </p:nvSpPr>
        <p:spPr>
          <a:xfrm>
            <a:off x="3007995" y="5161280"/>
            <a:ext cx="4826635" cy="275590"/>
          </a:xfrm>
          <a:prstGeom prst="rect">
            <a:avLst/>
          </a:prstGeom>
          <a:solidFill>
            <a:schemeClr val="accent3">
              <a:lumMod val="20000"/>
              <a:lumOff val="80000"/>
            </a:schemeClr>
          </a:solidFill>
        </p:spPr>
        <p:txBody>
          <a:bodyPr wrap="square" rtlCol="0">
            <a:spAutoFit/>
          </a:bodyPr>
          <a:p>
            <a:r>
              <a:rPr lang="zh-CN" altLang="en-US" sz="1200" b="1">
                <a:solidFill>
                  <a:srgbClr val="FF0000"/>
                </a:solidFill>
              </a:rPr>
              <a:t>原因</a:t>
            </a:r>
            <a:r>
              <a:rPr lang="en-US" altLang="zh-CN" sz="1200" b="1">
                <a:solidFill>
                  <a:srgbClr val="FF0000"/>
                </a:solidFill>
              </a:rPr>
              <a:t>/</a:t>
            </a:r>
            <a:r>
              <a:rPr lang="zh-CN" altLang="en-US" sz="1200" b="1">
                <a:solidFill>
                  <a:srgbClr val="FF0000"/>
                </a:solidFill>
              </a:rPr>
              <a:t>本质：</a:t>
            </a:r>
            <a:r>
              <a:rPr lang="zh-CN" altLang="en-US" sz="1200"/>
              <a:t>没有从根本上解决苏联模式高度集中的经济体制的</a:t>
            </a:r>
            <a:r>
              <a:rPr lang="zh-CN" altLang="en-US" sz="1200"/>
              <a:t>弊端。</a:t>
            </a:r>
            <a:endParaRPr lang="zh-CN" altLang="en-US" sz="1200"/>
          </a:p>
        </p:txBody>
      </p:sp>
      <p:sp>
        <p:nvSpPr>
          <p:cNvPr id="44" name="文本框 43"/>
          <p:cNvSpPr txBox="1"/>
          <p:nvPr/>
        </p:nvSpPr>
        <p:spPr>
          <a:xfrm>
            <a:off x="10405110" y="5321300"/>
            <a:ext cx="1709420" cy="1014730"/>
          </a:xfrm>
          <a:prstGeom prst="rect">
            <a:avLst/>
          </a:prstGeom>
          <a:solidFill>
            <a:schemeClr val="accent5">
              <a:lumMod val="20000"/>
              <a:lumOff val="80000"/>
            </a:schemeClr>
          </a:solidFill>
        </p:spPr>
        <p:txBody>
          <a:bodyPr wrap="square" rtlCol="0">
            <a:spAutoFit/>
          </a:bodyPr>
          <a:p>
            <a:pPr algn="l"/>
            <a:r>
              <a:rPr lang="en-US" altLang="zh-CN" sz="1200" b="1">
                <a:solidFill>
                  <a:srgbClr val="C00000"/>
                </a:solidFill>
              </a:rPr>
              <a:t>20C 60S</a:t>
            </a:r>
            <a:r>
              <a:rPr lang="zh-CN" altLang="en-US" sz="1200" b="1">
                <a:solidFill>
                  <a:srgbClr val="C00000"/>
                </a:solidFill>
              </a:rPr>
              <a:t>后</a:t>
            </a:r>
            <a:r>
              <a:rPr lang="en-US" altLang="zh-CN" sz="1200" b="1">
                <a:solidFill>
                  <a:srgbClr val="C00000"/>
                </a:solidFill>
              </a:rPr>
              <a:t> </a:t>
            </a:r>
            <a:r>
              <a:rPr lang="zh-CN" altLang="en-US" sz="1200" b="1">
                <a:solidFill>
                  <a:srgbClr val="C00000"/>
                </a:solidFill>
              </a:rPr>
              <a:t>和平演变</a:t>
            </a:r>
            <a:endParaRPr lang="zh-CN" altLang="en-US" sz="1200" b="1">
              <a:solidFill>
                <a:srgbClr val="C00000"/>
              </a:solidFill>
            </a:endParaRPr>
          </a:p>
          <a:p>
            <a:pPr algn="l"/>
            <a:r>
              <a:rPr lang="zh-CN" altLang="en-US" sz="1200" b="1">
                <a:solidFill>
                  <a:srgbClr val="C00000"/>
                </a:solidFill>
                <a:highlight>
                  <a:srgbClr val="FFFF00"/>
                </a:highlight>
              </a:rPr>
              <a:t>政治：</a:t>
            </a:r>
            <a:endParaRPr lang="zh-CN" altLang="en-US" sz="1200" b="1">
              <a:solidFill>
                <a:srgbClr val="C00000"/>
              </a:solidFill>
              <a:highlight>
                <a:srgbClr val="FFFF00"/>
              </a:highlight>
            </a:endParaRPr>
          </a:p>
          <a:p>
            <a:pPr algn="l"/>
            <a:r>
              <a:rPr lang="zh-CN" altLang="en-US" sz="1200"/>
              <a:t>议会民主制和</a:t>
            </a:r>
            <a:r>
              <a:rPr lang="zh-CN" altLang="en-US" sz="1200"/>
              <a:t>多党制</a:t>
            </a:r>
            <a:endParaRPr lang="zh-CN" altLang="en-US" sz="1200"/>
          </a:p>
          <a:p>
            <a:pPr algn="l"/>
            <a:r>
              <a:rPr lang="zh-CN" altLang="en-US" sz="1200" b="1">
                <a:solidFill>
                  <a:srgbClr val="C00000"/>
                </a:solidFill>
                <a:highlight>
                  <a:srgbClr val="FFFF00"/>
                </a:highlight>
              </a:rPr>
              <a:t>经济：</a:t>
            </a:r>
            <a:endParaRPr lang="zh-CN" altLang="en-US" sz="1200" b="1">
              <a:solidFill>
                <a:srgbClr val="C00000"/>
              </a:solidFill>
              <a:highlight>
                <a:srgbClr val="FFFF00"/>
              </a:highlight>
            </a:endParaRPr>
          </a:p>
          <a:p>
            <a:pPr algn="l"/>
            <a:r>
              <a:rPr lang="zh-CN" altLang="en-US" sz="1200"/>
              <a:t>私有化基础上</a:t>
            </a:r>
            <a:r>
              <a:rPr lang="zh-CN" altLang="en-US" sz="1200"/>
              <a:t>市场经济</a:t>
            </a:r>
            <a:endParaRPr lang="en-US" altLang="zh-CN" sz="12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49860" y="2456815"/>
            <a:ext cx="11886565" cy="368300"/>
          </a:xfrm>
          <a:prstGeom prst="rect">
            <a:avLst/>
          </a:prstGeom>
          <a:solidFill>
            <a:schemeClr val="accent4">
              <a:lumMod val="20000"/>
              <a:lumOff val="80000"/>
            </a:schemeClr>
          </a:solidFill>
        </p:spPr>
        <p:txBody>
          <a:bodyPr wrap="square" rtlCol="0">
            <a:spAutoFit/>
          </a:bodyPr>
          <a:p>
            <a:pPr algn="ctr"/>
            <a:r>
              <a:rPr lang="zh-CN" altLang="en-US" b="1"/>
              <a:t>主要资本主义经济政策</a:t>
            </a:r>
            <a:r>
              <a:rPr lang="zh-CN" altLang="en-US" b="1"/>
              <a:t>的调整</a:t>
            </a:r>
            <a:endParaRPr lang="zh-CN" altLang="en-US" b="1"/>
          </a:p>
        </p:txBody>
      </p:sp>
      <p:cxnSp>
        <p:nvCxnSpPr>
          <p:cNvPr id="5" name="直接箭头连接符 4"/>
          <p:cNvCxnSpPr/>
          <p:nvPr/>
        </p:nvCxnSpPr>
        <p:spPr>
          <a:xfrm flipV="1">
            <a:off x="220345" y="2098040"/>
            <a:ext cx="588010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125595" y="1086485"/>
            <a:ext cx="1993265" cy="860425"/>
          </a:xfrm>
          <a:prstGeom prst="rect">
            <a:avLst/>
          </a:prstGeom>
          <a:solidFill>
            <a:schemeClr val="accent3">
              <a:lumMod val="20000"/>
              <a:lumOff val="80000"/>
            </a:schemeClr>
          </a:solidFill>
        </p:spPr>
        <p:txBody>
          <a:bodyPr wrap="square" rtlCol="0">
            <a:spAutoFit/>
          </a:bodyPr>
          <a:p>
            <a:pPr algn="l"/>
            <a:r>
              <a:rPr lang="zh-CN" altLang="en-US" sz="1400" b="1">
                <a:solidFill>
                  <a:srgbClr val="FF0000"/>
                </a:solidFill>
              </a:rPr>
              <a:t>日本产生问题：</a:t>
            </a:r>
            <a:endParaRPr lang="zh-CN" altLang="en-US" sz="1400" b="1">
              <a:solidFill>
                <a:srgbClr val="FF0000"/>
              </a:solidFill>
            </a:endParaRPr>
          </a:p>
          <a:p>
            <a:pPr algn="l"/>
            <a:r>
              <a:rPr sz="1200"/>
              <a:t>①环境问题：环境污染</a:t>
            </a:r>
            <a:endParaRPr sz="1200"/>
          </a:p>
          <a:p>
            <a:pPr algn="l"/>
            <a:r>
              <a:rPr sz="1200"/>
              <a:t>②社会问题：老年人自杀、中年人“蒸发”、青年人犯罪；</a:t>
            </a:r>
            <a:endParaRPr sz="1200"/>
          </a:p>
        </p:txBody>
      </p:sp>
      <p:sp>
        <p:nvSpPr>
          <p:cNvPr id="8" name="文本框 7"/>
          <p:cNvSpPr txBox="1"/>
          <p:nvPr/>
        </p:nvSpPr>
        <p:spPr>
          <a:xfrm>
            <a:off x="578485" y="836930"/>
            <a:ext cx="1674495" cy="860425"/>
          </a:xfrm>
          <a:prstGeom prst="rect">
            <a:avLst/>
          </a:prstGeom>
          <a:noFill/>
        </p:spPr>
        <p:txBody>
          <a:bodyPr wrap="square" rtlCol="0">
            <a:spAutoFit/>
          </a:bodyPr>
          <a:p>
            <a:r>
              <a:rPr lang="zh-CN" altLang="en-US" sz="1400" b="1">
                <a:solidFill>
                  <a:srgbClr val="FF0000"/>
                </a:solidFill>
              </a:rPr>
              <a:t>经济恢复</a:t>
            </a:r>
            <a:r>
              <a:rPr lang="zh-CN" altLang="en-US" sz="1400" b="1">
                <a:solidFill>
                  <a:srgbClr val="FF0000"/>
                </a:solidFill>
              </a:rPr>
              <a:t>时期</a:t>
            </a:r>
            <a:endParaRPr lang="zh-CN" altLang="en-US" sz="1400" b="1">
              <a:solidFill>
                <a:srgbClr val="FF0000"/>
              </a:solidFill>
            </a:endParaRPr>
          </a:p>
          <a:p>
            <a:r>
              <a:rPr sz="1200"/>
              <a:t>①民主革命；</a:t>
            </a:r>
            <a:endParaRPr sz="1200"/>
          </a:p>
          <a:p>
            <a:r>
              <a:rPr sz="1200"/>
              <a:t>②特需收入；</a:t>
            </a:r>
            <a:endParaRPr sz="1200"/>
          </a:p>
          <a:p>
            <a:r>
              <a:rPr sz="1200"/>
              <a:t>③美国的扶持和援助；</a:t>
            </a:r>
            <a:endParaRPr sz="1200"/>
          </a:p>
        </p:txBody>
      </p:sp>
      <p:sp>
        <p:nvSpPr>
          <p:cNvPr id="18" name="文本框 17"/>
          <p:cNvSpPr txBox="1"/>
          <p:nvPr/>
        </p:nvSpPr>
        <p:spPr>
          <a:xfrm>
            <a:off x="149860" y="4505960"/>
            <a:ext cx="11797665" cy="368300"/>
          </a:xfrm>
          <a:prstGeom prst="rect">
            <a:avLst/>
          </a:prstGeom>
          <a:solidFill>
            <a:schemeClr val="accent4"/>
          </a:solidFill>
        </p:spPr>
        <p:txBody>
          <a:bodyPr wrap="square" rtlCol="0">
            <a:spAutoFit/>
          </a:bodyPr>
          <a:p>
            <a:pPr algn="ctr"/>
            <a:r>
              <a:rPr lang="zh-CN" altLang="en-US" b="1"/>
              <a:t>亚非拉地区的</a:t>
            </a:r>
            <a:r>
              <a:rPr lang="zh-CN" altLang="en-US" b="1"/>
              <a:t>发展</a:t>
            </a:r>
            <a:endParaRPr lang="zh-CN" altLang="en-US" b="1"/>
          </a:p>
        </p:txBody>
      </p:sp>
      <p:sp>
        <p:nvSpPr>
          <p:cNvPr id="31" name="文本框 30"/>
          <p:cNvSpPr txBox="1"/>
          <p:nvPr/>
        </p:nvSpPr>
        <p:spPr>
          <a:xfrm>
            <a:off x="371475" y="2092325"/>
            <a:ext cx="4144645" cy="368300"/>
          </a:xfrm>
          <a:prstGeom prst="rect">
            <a:avLst/>
          </a:prstGeom>
          <a:noFill/>
        </p:spPr>
        <p:txBody>
          <a:bodyPr wrap="square" rtlCol="0">
            <a:spAutoFit/>
          </a:bodyPr>
          <a:p>
            <a:r>
              <a:rPr lang="en-US" b="1">
                <a:solidFill>
                  <a:schemeClr val="accent3">
                    <a:lumMod val="50000"/>
                  </a:schemeClr>
                </a:solidFill>
              </a:rPr>
              <a:t>1940</a:t>
            </a:r>
            <a:r>
              <a:rPr lang="zh-CN" altLang="en-US" b="1">
                <a:solidFill>
                  <a:schemeClr val="accent3">
                    <a:lumMod val="50000"/>
                  </a:schemeClr>
                </a:solidFill>
              </a:rPr>
              <a:t>年</a:t>
            </a:r>
            <a:r>
              <a:rPr lang="en-US" altLang="zh-CN" b="1">
                <a:solidFill>
                  <a:schemeClr val="accent3">
                    <a:lumMod val="50000"/>
                  </a:schemeClr>
                </a:solidFill>
              </a:rPr>
              <a:t>         1950</a:t>
            </a:r>
            <a:r>
              <a:rPr lang="zh-CN" altLang="en-US" b="1">
                <a:solidFill>
                  <a:schemeClr val="accent3">
                    <a:lumMod val="50000"/>
                  </a:schemeClr>
                </a:solidFill>
              </a:rPr>
              <a:t>年</a:t>
            </a:r>
            <a:r>
              <a:rPr lang="en-US" altLang="zh-CN" b="1">
                <a:solidFill>
                  <a:schemeClr val="accent3">
                    <a:lumMod val="50000"/>
                  </a:schemeClr>
                </a:solidFill>
              </a:rPr>
              <a:t>            1970</a:t>
            </a:r>
            <a:r>
              <a:rPr lang="zh-CN" altLang="en-US" b="1">
                <a:solidFill>
                  <a:schemeClr val="accent3">
                    <a:lumMod val="50000"/>
                  </a:schemeClr>
                </a:solidFill>
              </a:rPr>
              <a:t>年</a:t>
            </a:r>
            <a:r>
              <a:rPr lang="en-US" altLang="zh-CN" b="1">
                <a:solidFill>
                  <a:schemeClr val="accent3">
                    <a:lumMod val="50000"/>
                  </a:schemeClr>
                </a:solidFill>
              </a:rPr>
              <a:t>    </a:t>
            </a:r>
            <a:endParaRPr lang="en-US" altLang="zh-CN" b="1">
              <a:solidFill>
                <a:schemeClr val="accent3">
                  <a:lumMod val="50000"/>
                </a:schemeClr>
              </a:solidFill>
            </a:endParaRPr>
          </a:p>
        </p:txBody>
      </p:sp>
      <p:sp>
        <p:nvSpPr>
          <p:cNvPr id="32" name="文本框 31"/>
          <p:cNvSpPr txBox="1"/>
          <p:nvPr/>
        </p:nvSpPr>
        <p:spPr>
          <a:xfrm>
            <a:off x="191135" y="67310"/>
            <a:ext cx="6012180" cy="368300"/>
          </a:xfrm>
          <a:prstGeom prst="rect">
            <a:avLst/>
          </a:prstGeom>
          <a:solidFill>
            <a:schemeClr val="accent4">
              <a:lumMod val="20000"/>
              <a:lumOff val="80000"/>
            </a:schemeClr>
          </a:solidFill>
        </p:spPr>
        <p:txBody>
          <a:bodyPr wrap="square" rtlCol="0">
            <a:spAutoFit/>
          </a:bodyPr>
          <a:p>
            <a:pPr algn="ctr"/>
            <a:r>
              <a:rPr lang="zh-CN" altLang="en-US" b="1"/>
              <a:t>日本成为</a:t>
            </a:r>
            <a:r>
              <a:rPr lang="zh-CN" altLang="en-US" b="1"/>
              <a:t>经济大国</a:t>
            </a:r>
            <a:endParaRPr lang="zh-CN" altLang="en-US" b="1"/>
          </a:p>
        </p:txBody>
      </p:sp>
      <p:sp>
        <p:nvSpPr>
          <p:cNvPr id="4" name="左大括号 3"/>
          <p:cNvSpPr/>
          <p:nvPr/>
        </p:nvSpPr>
        <p:spPr>
          <a:xfrm rot="5400000">
            <a:off x="1307465" y="1280160"/>
            <a:ext cx="295910" cy="136969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左大括号 9"/>
          <p:cNvSpPr/>
          <p:nvPr/>
        </p:nvSpPr>
        <p:spPr>
          <a:xfrm rot="5400000">
            <a:off x="2723515" y="1232535"/>
            <a:ext cx="295910" cy="146177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文本框 15"/>
          <p:cNvSpPr txBox="1"/>
          <p:nvPr/>
        </p:nvSpPr>
        <p:spPr>
          <a:xfrm>
            <a:off x="2252980" y="839470"/>
            <a:ext cx="1965325" cy="860425"/>
          </a:xfrm>
          <a:prstGeom prst="rect">
            <a:avLst/>
          </a:prstGeom>
          <a:noFill/>
        </p:spPr>
        <p:txBody>
          <a:bodyPr wrap="square" rtlCol="0">
            <a:spAutoFit/>
          </a:bodyPr>
          <a:p>
            <a:r>
              <a:rPr lang="zh-CN" altLang="en-US" sz="1400" b="1">
                <a:solidFill>
                  <a:srgbClr val="FF0000"/>
                </a:solidFill>
              </a:rPr>
              <a:t>经济</a:t>
            </a:r>
            <a:r>
              <a:rPr lang="zh-CN" altLang="en-US" sz="1400" b="1">
                <a:solidFill>
                  <a:srgbClr val="FF0000"/>
                </a:solidFill>
              </a:rPr>
              <a:t>高速发展时期</a:t>
            </a:r>
            <a:endParaRPr lang="zh-CN" altLang="en-US" sz="1400" b="1">
              <a:solidFill>
                <a:srgbClr val="FF0000"/>
              </a:solidFill>
            </a:endParaRPr>
          </a:p>
          <a:p>
            <a:r>
              <a:rPr sz="1200"/>
              <a:t>①引进科技，创新科技； </a:t>
            </a:r>
            <a:endParaRPr sz="1200"/>
          </a:p>
          <a:p>
            <a:r>
              <a:rPr sz="1200"/>
              <a:t>②对教育的高度重视； </a:t>
            </a:r>
            <a:endParaRPr sz="1200"/>
          </a:p>
          <a:p>
            <a:r>
              <a:rPr sz="1200"/>
              <a:t>③奥运会刺激经济发展；</a:t>
            </a:r>
            <a:endParaRPr sz="1200"/>
          </a:p>
        </p:txBody>
      </p:sp>
      <p:sp>
        <p:nvSpPr>
          <p:cNvPr id="21" name="文本框 20"/>
          <p:cNvSpPr txBox="1"/>
          <p:nvPr/>
        </p:nvSpPr>
        <p:spPr>
          <a:xfrm>
            <a:off x="6290310" y="64770"/>
            <a:ext cx="5824220" cy="368300"/>
          </a:xfrm>
          <a:prstGeom prst="rect">
            <a:avLst/>
          </a:prstGeom>
          <a:solidFill>
            <a:schemeClr val="accent4">
              <a:lumMod val="20000"/>
              <a:lumOff val="80000"/>
            </a:schemeClr>
          </a:solidFill>
        </p:spPr>
        <p:txBody>
          <a:bodyPr wrap="square" rtlCol="0">
            <a:spAutoFit/>
          </a:bodyPr>
          <a:p>
            <a:pPr algn="ctr"/>
            <a:r>
              <a:rPr lang="zh-CN" altLang="en-US" b="1"/>
              <a:t>欧洲的</a:t>
            </a:r>
            <a:r>
              <a:rPr lang="zh-CN" altLang="en-US" b="1"/>
              <a:t>联合</a:t>
            </a:r>
            <a:endParaRPr lang="zh-CN" altLang="en-US" b="1"/>
          </a:p>
        </p:txBody>
      </p:sp>
      <p:cxnSp>
        <p:nvCxnSpPr>
          <p:cNvPr id="33" name="直接箭头连接符 32"/>
          <p:cNvCxnSpPr/>
          <p:nvPr/>
        </p:nvCxnSpPr>
        <p:spPr>
          <a:xfrm flipV="1">
            <a:off x="6290310" y="2070100"/>
            <a:ext cx="588010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441440" y="2064385"/>
            <a:ext cx="5728970" cy="368300"/>
          </a:xfrm>
          <a:prstGeom prst="rect">
            <a:avLst/>
          </a:prstGeom>
          <a:noFill/>
        </p:spPr>
        <p:txBody>
          <a:bodyPr wrap="square" rtlCol="0">
            <a:spAutoFit/>
          </a:bodyPr>
          <a:p>
            <a:r>
              <a:rPr lang="en-US" b="1">
                <a:solidFill>
                  <a:schemeClr val="accent3">
                    <a:lumMod val="50000"/>
                  </a:schemeClr>
                </a:solidFill>
              </a:rPr>
              <a:t>1950</a:t>
            </a:r>
            <a:r>
              <a:rPr lang="zh-CN" altLang="en-US" b="1">
                <a:solidFill>
                  <a:schemeClr val="accent3">
                    <a:lumMod val="50000"/>
                  </a:schemeClr>
                </a:solidFill>
              </a:rPr>
              <a:t>年</a:t>
            </a:r>
            <a:r>
              <a:rPr lang="en-US" altLang="zh-CN" b="1">
                <a:solidFill>
                  <a:schemeClr val="accent3">
                    <a:lumMod val="50000"/>
                  </a:schemeClr>
                </a:solidFill>
              </a:rPr>
              <a:t>                1957</a:t>
            </a:r>
            <a:r>
              <a:rPr lang="zh-CN" altLang="en-US" b="1">
                <a:solidFill>
                  <a:schemeClr val="accent3">
                    <a:lumMod val="50000"/>
                  </a:schemeClr>
                </a:solidFill>
              </a:rPr>
              <a:t>年</a:t>
            </a:r>
            <a:r>
              <a:rPr lang="en-US" altLang="zh-CN" b="1">
                <a:solidFill>
                  <a:schemeClr val="accent3">
                    <a:lumMod val="50000"/>
                  </a:schemeClr>
                </a:solidFill>
              </a:rPr>
              <a:t>                   1970</a:t>
            </a:r>
            <a:r>
              <a:rPr lang="zh-CN" altLang="en-US" b="1">
                <a:solidFill>
                  <a:schemeClr val="accent3">
                    <a:lumMod val="50000"/>
                  </a:schemeClr>
                </a:solidFill>
              </a:rPr>
              <a:t>年</a:t>
            </a:r>
            <a:r>
              <a:rPr lang="en-US" altLang="zh-CN" b="1">
                <a:solidFill>
                  <a:schemeClr val="accent3">
                    <a:lumMod val="50000"/>
                  </a:schemeClr>
                </a:solidFill>
              </a:rPr>
              <a:t>    1993</a:t>
            </a:r>
            <a:r>
              <a:rPr lang="zh-CN" altLang="en-US" b="1">
                <a:solidFill>
                  <a:schemeClr val="accent3">
                    <a:lumMod val="50000"/>
                  </a:schemeClr>
                </a:solidFill>
              </a:rPr>
              <a:t>年</a:t>
            </a:r>
            <a:r>
              <a:rPr lang="en-US" altLang="zh-CN" b="1">
                <a:solidFill>
                  <a:schemeClr val="accent3">
                    <a:lumMod val="50000"/>
                  </a:schemeClr>
                </a:solidFill>
              </a:rPr>
              <a:t>    </a:t>
            </a:r>
            <a:endParaRPr lang="en-US" altLang="zh-CN" b="1">
              <a:solidFill>
                <a:schemeClr val="accent3">
                  <a:lumMod val="50000"/>
                </a:schemeClr>
              </a:solidFill>
            </a:endParaRPr>
          </a:p>
        </p:txBody>
      </p:sp>
      <p:sp>
        <p:nvSpPr>
          <p:cNvPr id="35" name="左大括号 34"/>
          <p:cNvSpPr/>
          <p:nvPr/>
        </p:nvSpPr>
        <p:spPr>
          <a:xfrm rot="5400000">
            <a:off x="7576185" y="1053465"/>
            <a:ext cx="295910" cy="176720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5" name="左大括号 44"/>
          <p:cNvSpPr/>
          <p:nvPr/>
        </p:nvSpPr>
        <p:spPr>
          <a:xfrm rot="5400000">
            <a:off x="9459595" y="913765"/>
            <a:ext cx="295910" cy="200025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6" name="文本框 45"/>
          <p:cNvSpPr txBox="1"/>
          <p:nvPr/>
        </p:nvSpPr>
        <p:spPr>
          <a:xfrm>
            <a:off x="6642100" y="1021080"/>
            <a:ext cx="1965325" cy="737235"/>
          </a:xfrm>
          <a:prstGeom prst="rect">
            <a:avLst/>
          </a:prstGeom>
          <a:noFill/>
        </p:spPr>
        <p:txBody>
          <a:bodyPr wrap="square" rtlCol="0">
            <a:spAutoFit/>
          </a:bodyPr>
          <a:p>
            <a:r>
              <a:rPr lang="en-US" altLang="zh-CN" sz="1400" b="1">
                <a:solidFill>
                  <a:srgbClr val="FF0000"/>
                </a:solidFill>
              </a:rPr>
              <a:t>1951</a:t>
            </a:r>
            <a:r>
              <a:rPr lang="en-US" altLang="zh-CN" sz="1200" b="1">
                <a:solidFill>
                  <a:schemeClr val="tx1"/>
                </a:solidFill>
              </a:rPr>
              <a:t> </a:t>
            </a:r>
            <a:r>
              <a:rPr lang="zh-CN" altLang="en-US" sz="1200" b="1">
                <a:solidFill>
                  <a:schemeClr val="tx1"/>
                </a:solidFill>
              </a:rPr>
              <a:t>欧洲</a:t>
            </a:r>
            <a:r>
              <a:rPr lang="zh-CN" altLang="en-US" sz="1200" b="1" u="sng">
                <a:solidFill>
                  <a:schemeClr val="tx1"/>
                </a:solidFill>
              </a:rPr>
              <a:t>煤钢</a:t>
            </a:r>
            <a:r>
              <a:rPr lang="zh-CN" altLang="en-US" sz="1200" b="1">
                <a:solidFill>
                  <a:schemeClr val="tx1"/>
                </a:solidFill>
              </a:rPr>
              <a:t>共同体</a:t>
            </a:r>
            <a:endParaRPr lang="zh-CN" altLang="en-US" sz="1200" b="1">
              <a:solidFill>
                <a:schemeClr val="tx1"/>
              </a:solidFill>
            </a:endParaRPr>
          </a:p>
          <a:p>
            <a:r>
              <a:rPr lang="en-US" altLang="zh-CN" sz="1400" b="1">
                <a:solidFill>
                  <a:srgbClr val="FF0000"/>
                </a:solidFill>
                <a:sym typeface="+mn-ea"/>
              </a:rPr>
              <a:t>1957</a:t>
            </a:r>
            <a:r>
              <a:rPr lang="en-US" altLang="zh-CN" sz="1200" b="1">
                <a:sym typeface="+mn-ea"/>
              </a:rPr>
              <a:t> </a:t>
            </a:r>
            <a:r>
              <a:rPr lang="zh-CN" altLang="en-US" sz="1200" b="1">
                <a:sym typeface="+mn-ea"/>
              </a:rPr>
              <a:t>欧洲</a:t>
            </a:r>
            <a:r>
              <a:rPr lang="zh-CN" altLang="en-US" sz="1200" b="1" u="sng">
                <a:sym typeface="+mn-ea"/>
              </a:rPr>
              <a:t>经济</a:t>
            </a:r>
            <a:r>
              <a:rPr lang="zh-CN" altLang="en-US" sz="1200" b="1">
                <a:sym typeface="+mn-ea"/>
              </a:rPr>
              <a:t>共同体</a:t>
            </a:r>
            <a:endParaRPr lang="zh-CN" altLang="en-US" sz="1200" b="1">
              <a:solidFill>
                <a:schemeClr val="tx1"/>
              </a:solidFill>
            </a:endParaRPr>
          </a:p>
          <a:p>
            <a:r>
              <a:rPr lang="en-US" altLang="zh-CN" sz="1400" b="1">
                <a:solidFill>
                  <a:srgbClr val="FF0000"/>
                </a:solidFill>
                <a:sym typeface="+mn-ea"/>
              </a:rPr>
              <a:t>1957</a:t>
            </a:r>
            <a:r>
              <a:rPr lang="en-US" altLang="zh-CN" sz="1200" b="1">
                <a:sym typeface="+mn-ea"/>
              </a:rPr>
              <a:t> </a:t>
            </a:r>
            <a:r>
              <a:rPr lang="zh-CN" altLang="en-US" sz="1200" b="1">
                <a:sym typeface="+mn-ea"/>
              </a:rPr>
              <a:t>欧洲</a:t>
            </a:r>
            <a:r>
              <a:rPr lang="zh-CN" altLang="en-US" sz="1200" b="1" u="sng">
                <a:sym typeface="+mn-ea"/>
              </a:rPr>
              <a:t>原子能</a:t>
            </a:r>
            <a:r>
              <a:rPr lang="zh-CN" altLang="en-US" sz="1200" b="1">
                <a:sym typeface="+mn-ea"/>
              </a:rPr>
              <a:t>共同体</a:t>
            </a:r>
            <a:endParaRPr sz="1200"/>
          </a:p>
        </p:txBody>
      </p:sp>
      <p:sp>
        <p:nvSpPr>
          <p:cNvPr id="47" name="文本框 46"/>
          <p:cNvSpPr txBox="1"/>
          <p:nvPr/>
        </p:nvSpPr>
        <p:spPr>
          <a:xfrm>
            <a:off x="8543925" y="1085850"/>
            <a:ext cx="2127250" cy="675640"/>
          </a:xfrm>
          <a:prstGeom prst="rect">
            <a:avLst/>
          </a:prstGeom>
          <a:noFill/>
        </p:spPr>
        <p:txBody>
          <a:bodyPr wrap="square" rtlCol="0">
            <a:spAutoFit/>
          </a:bodyPr>
          <a:p>
            <a:r>
              <a:rPr lang="en-US" altLang="zh-CN" sz="1400" b="1">
                <a:solidFill>
                  <a:srgbClr val="FF0000"/>
                </a:solidFill>
              </a:rPr>
              <a:t>1967</a:t>
            </a:r>
            <a:r>
              <a:rPr lang="en-US" altLang="zh-CN" sz="1200" b="1">
                <a:solidFill>
                  <a:schemeClr val="tx1"/>
                </a:solidFill>
              </a:rPr>
              <a:t> </a:t>
            </a:r>
            <a:r>
              <a:rPr lang="zh-CN" altLang="en-US" sz="1200" b="1">
                <a:solidFill>
                  <a:schemeClr val="tx1"/>
                </a:solidFill>
              </a:rPr>
              <a:t>欧洲共同体</a:t>
            </a:r>
            <a:endParaRPr lang="zh-CN" altLang="en-US" sz="1200" b="1">
              <a:solidFill>
                <a:schemeClr val="tx1"/>
              </a:solidFill>
            </a:endParaRPr>
          </a:p>
          <a:p>
            <a:r>
              <a:rPr lang="zh-CN" sz="1200"/>
              <a:t>总部：比利时首都</a:t>
            </a:r>
            <a:r>
              <a:rPr lang="zh-CN" sz="1200"/>
              <a:t>布鲁塞尔</a:t>
            </a:r>
            <a:endParaRPr lang="zh-CN" sz="1200"/>
          </a:p>
          <a:p>
            <a:r>
              <a:rPr lang="en-US" altLang="zh-CN" sz="1200"/>
              <a:t>“</a:t>
            </a:r>
            <a:r>
              <a:rPr lang="zh-CN" altLang="en-US" sz="1200"/>
              <a:t>促进经济一体化</a:t>
            </a:r>
            <a:r>
              <a:rPr lang="en-US" altLang="zh-CN" sz="1200"/>
              <a:t>”</a:t>
            </a:r>
            <a:endParaRPr lang="en-US" altLang="zh-CN" sz="1200"/>
          </a:p>
        </p:txBody>
      </p:sp>
      <p:sp>
        <p:nvSpPr>
          <p:cNvPr id="48" name="文本框 47"/>
          <p:cNvSpPr txBox="1"/>
          <p:nvPr/>
        </p:nvSpPr>
        <p:spPr>
          <a:xfrm>
            <a:off x="10696575" y="1208405"/>
            <a:ext cx="1473835" cy="491490"/>
          </a:xfrm>
          <a:prstGeom prst="rect">
            <a:avLst/>
          </a:prstGeom>
          <a:noFill/>
        </p:spPr>
        <p:txBody>
          <a:bodyPr wrap="square" rtlCol="0">
            <a:spAutoFit/>
          </a:bodyPr>
          <a:p>
            <a:pPr algn="ctr"/>
            <a:r>
              <a:rPr lang="en-US" altLang="zh-CN" sz="1400" b="1">
                <a:solidFill>
                  <a:srgbClr val="FF0000"/>
                </a:solidFill>
              </a:rPr>
              <a:t>1993</a:t>
            </a:r>
            <a:r>
              <a:rPr lang="en-US" altLang="zh-CN" sz="1200" b="1">
                <a:solidFill>
                  <a:schemeClr val="tx1"/>
                </a:solidFill>
              </a:rPr>
              <a:t> </a:t>
            </a:r>
            <a:r>
              <a:rPr lang="zh-CN" altLang="en-US" sz="1200" b="1">
                <a:solidFill>
                  <a:schemeClr val="tx1"/>
                </a:solidFill>
              </a:rPr>
              <a:t>欧</a:t>
            </a:r>
            <a:r>
              <a:rPr lang="zh-CN" altLang="en-US" sz="1200" b="1">
                <a:solidFill>
                  <a:schemeClr val="tx1"/>
                </a:solidFill>
              </a:rPr>
              <a:t>盟</a:t>
            </a:r>
            <a:endParaRPr lang="zh-CN" altLang="en-US" sz="1200" b="1">
              <a:solidFill>
                <a:schemeClr val="tx1"/>
              </a:solidFill>
            </a:endParaRPr>
          </a:p>
          <a:p>
            <a:pPr algn="ctr"/>
            <a:r>
              <a:rPr lang="zh-CN" altLang="en-US" sz="1200">
                <a:solidFill>
                  <a:schemeClr val="tx1"/>
                </a:solidFill>
              </a:rPr>
              <a:t>向政治一体化迈进</a:t>
            </a:r>
            <a:endParaRPr lang="zh-CN" altLang="en-US" sz="1200">
              <a:solidFill>
                <a:schemeClr val="tx1"/>
              </a:solidFill>
            </a:endParaRPr>
          </a:p>
        </p:txBody>
      </p:sp>
      <p:cxnSp>
        <p:nvCxnSpPr>
          <p:cNvPr id="49" name="直接箭头连接符 48"/>
          <p:cNvCxnSpPr/>
          <p:nvPr/>
        </p:nvCxnSpPr>
        <p:spPr>
          <a:xfrm>
            <a:off x="8240395" y="1402080"/>
            <a:ext cx="37719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0523220" y="1423670"/>
            <a:ext cx="37719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84810" y="2802255"/>
            <a:ext cx="8311515" cy="1641475"/>
          </a:xfrm>
          <a:prstGeom prst="rect">
            <a:avLst/>
          </a:prstGeom>
          <a:noFill/>
        </p:spPr>
        <p:txBody>
          <a:bodyPr wrap="square" rtlCol="0" anchor="t">
            <a:spAutoFit/>
          </a:bodyPr>
          <a:p>
            <a:pPr fontAlgn="auto">
              <a:lnSpc>
                <a:spcPct val="120000"/>
              </a:lnSpc>
            </a:pPr>
            <a:r>
              <a:rPr lang="zh-CN" altLang="en-US" sz="1400" b="1">
                <a:solidFill>
                  <a:schemeClr val="tx2">
                    <a:lumMod val="50000"/>
                    <a:lumOff val="50000"/>
                  </a:schemeClr>
                </a:solidFill>
                <a:sym typeface="+mn-ea"/>
              </a:rPr>
              <a:t>1、原因：</a:t>
            </a:r>
            <a:r>
              <a:rPr lang="zh-CN" altLang="en-US" sz="1400">
                <a:sym typeface="+mn-ea"/>
              </a:rPr>
              <a:t>① 生产力发展； ② 人民群众斗争；</a:t>
            </a:r>
            <a:endParaRPr lang="zh-CN" altLang="en-US" sz="1400"/>
          </a:p>
          <a:p>
            <a:pPr fontAlgn="auto">
              <a:lnSpc>
                <a:spcPct val="120000"/>
              </a:lnSpc>
            </a:pPr>
            <a:r>
              <a:rPr lang="zh-CN" altLang="en-US" sz="1400" b="1">
                <a:solidFill>
                  <a:schemeClr val="tx2">
                    <a:lumMod val="50000"/>
                    <a:lumOff val="50000"/>
                  </a:schemeClr>
                </a:solidFill>
                <a:sym typeface="+mn-ea"/>
              </a:rPr>
              <a:t>2、主要措施：</a:t>
            </a:r>
            <a:r>
              <a:rPr lang="zh-CN" altLang="en-US" sz="1400">
                <a:sym typeface="+mn-ea"/>
              </a:rPr>
              <a:t>①国家干预经济； ② 建立完善的社会保障制度；</a:t>
            </a:r>
            <a:endParaRPr lang="zh-CN" altLang="en-US" sz="1400"/>
          </a:p>
          <a:p>
            <a:pPr fontAlgn="auto">
              <a:lnSpc>
                <a:spcPct val="120000"/>
              </a:lnSpc>
            </a:pPr>
            <a:r>
              <a:rPr lang="zh-CN" altLang="en-US" sz="1400" b="1">
                <a:solidFill>
                  <a:schemeClr val="tx2">
                    <a:lumMod val="50000"/>
                    <a:lumOff val="50000"/>
                  </a:schemeClr>
                </a:solidFill>
                <a:sym typeface="+mn-ea"/>
              </a:rPr>
              <a:t>3、最早的福利国家：</a:t>
            </a:r>
            <a:r>
              <a:rPr lang="zh-CN" altLang="en-US" sz="1400">
                <a:sym typeface="+mn-ea"/>
              </a:rPr>
              <a:t>英国</a:t>
            </a:r>
            <a:endParaRPr lang="zh-CN" altLang="en-US" sz="1400"/>
          </a:p>
          <a:p>
            <a:pPr fontAlgn="auto">
              <a:lnSpc>
                <a:spcPct val="120000"/>
              </a:lnSpc>
            </a:pPr>
            <a:r>
              <a:rPr lang="zh-CN" altLang="en-US" sz="1400" b="1">
                <a:solidFill>
                  <a:schemeClr val="tx2">
                    <a:lumMod val="50000"/>
                    <a:lumOff val="50000"/>
                  </a:schemeClr>
                </a:solidFill>
                <a:sym typeface="+mn-ea"/>
              </a:rPr>
              <a:t>4、社会保障制度的特点：</a:t>
            </a:r>
            <a:r>
              <a:rPr lang="zh-CN" altLang="en-US" sz="1400">
                <a:sym typeface="+mn-ea"/>
              </a:rPr>
              <a:t>普及化、全民化</a:t>
            </a:r>
            <a:endParaRPr lang="zh-CN" altLang="en-US" sz="1400"/>
          </a:p>
          <a:p>
            <a:pPr fontAlgn="auto">
              <a:lnSpc>
                <a:spcPct val="120000"/>
              </a:lnSpc>
            </a:pPr>
            <a:r>
              <a:rPr lang="zh-CN" altLang="en-US" sz="1400" b="1">
                <a:solidFill>
                  <a:schemeClr val="tx2">
                    <a:lumMod val="50000"/>
                    <a:lumOff val="50000"/>
                  </a:schemeClr>
                </a:solidFill>
                <a:sym typeface="+mn-ea"/>
              </a:rPr>
              <a:t>5、社会保障制度的影响：</a:t>
            </a:r>
            <a:r>
              <a:rPr lang="zh-CN" altLang="en-US" sz="1400">
                <a:sym typeface="+mn-ea"/>
              </a:rPr>
              <a:t>【积极影响】能够普遍受益，缓解了社会矛盾，使社会相对稳定。</a:t>
            </a:r>
            <a:endParaRPr lang="zh-CN" altLang="en-US" sz="1400"/>
          </a:p>
          <a:p>
            <a:pPr fontAlgn="auto">
              <a:lnSpc>
                <a:spcPct val="120000"/>
              </a:lnSpc>
            </a:pPr>
            <a:r>
              <a:rPr lang="zh-CN" altLang="en-US" sz="1400">
                <a:sym typeface="+mn-ea"/>
              </a:rPr>
              <a:t> </a:t>
            </a:r>
            <a:r>
              <a:rPr lang="en-US" altLang="zh-CN" sz="1400">
                <a:sym typeface="+mn-ea"/>
              </a:rPr>
              <a:t>                                         </a:t>
            </a:r>
            <a:r>
              <a:rPr lang="zh-CN" altLang="en-US" sz="1400">
                <a:sym typeface="+mn-ea"/>
              </a:rPr>
              <a:t>【消极影响】换上</a:t>
            </a:r>
            <a:r>
              <a:rPr lang="en-US" altLang="zh-CN" sz="1400">
                <a:sym typeface="+mn-ea"/>
              </a:rPr>
              <a:t>“</a:t>
            </a:r>
            <a:r>
              <a:rPr lang="zh-CN" altLang="en-US" sz="1400">
                <a:sym typeface="+mn-ea"/>
              </a:rPr>
              <a:t>福利病</a:t>
            </a:r>
            <a:r>
              <a:rPr lang="en-US" altLang="zh-CN" sz="1400">
                <a:sym typeface="+mn-ea"/>
              </a:rPr>
              <a:t>”</a:t>
            </a:r>
            <a:r>
              <a:rPr lang="zh-CN" altLang="en-US" sz="1400">
                <a:sym typeface="+mn-ea"/>
              </a:rPr>
              <a:t>；贫富差距变大</a:t>
            </a:r>
            <a:endParaRPr lang="zh-CN" altLang="en-US" sz="1400">
              <a:sym typeface="+mn-ea"/>
            </a:endParaRPr>
          </a:p>
        </p:txBody>
      </p:sp>
      <p:sp>
        <p:nvSpPr>
          <p:cNvPr id="52" name="文本框 51"/>
          <p:cNvSpPr txBox="1"/>
          <p:nvPr/>
        </p:nvSpPr>
        <p:spPr>
          <a:xfrm>
            <a:off x="377825" y="4829810"/>
            <a:ext cx="12068175" cy="1964690"/>
          </a:xfrm>
          <a:prstGeom prst="rect">
            <a:avLst/>
          </a:prstGeom>
          <a:noFill/>
        </p:spPr>
        <p:txBody>
          <a:bodyPr wrap="square" rtlCol="0">
            <a:spAutoFit/>
          </a:bodyPr>
          <a:p>
            <a:pPr fontAlgn="auto">
              <a:lnSpc>
                <a:spcPct val="150000"/>
              </a:lnSpc>
            </a:pPr>
            <a:r>
              <a:rPr lang="en-US" altLang="zh-CN" sz="1400" b="1">
                <a:solidFill>
                  <a:srgbClr val="C00000"/>
                </a:solidFill>
                <a:sym typeface="+mn-ea"/>
              </a:rPr>
              <a:t>2.2 </a:t>
            </a:r>
            <a:r>
              <a:rPr lang="zh-CN" altLang="en-US" sz="1400" b="1">
                <a:solidFill>
                  <a:srgbClr val="C00000"/>
                </a:solidFill>
                <a:sym typeface="+mn-ea"/>
              </a:rPr>
              <a:t>民族民主运动的高涨（</a:t>
            </a:r>
            <a:r>
              <a:rPr lang="en-US" altLang="zh-CN" sz="1400" b="1">
                <a:solidFill>
                  <a:srgbClr val="C00000"/>
                </a:solidFill>
                <a:sym typeface="+mn-ea"/>
              </a:rPr>
              <a:t>19</a:t>
            </a:r>
            <a:r>
              <a:rPr lang="zh-CN" altLang="en-US" sz="1400" b="1">
                <a:solidFill>
                  <a:srgbClr val="C00000"/>
                </a:solidFill>
                <a:sym typeface="+mn-ea"/>
              </a:rPr>
              <a:t>世纪初期）</a:t>
            </a:r>
            <a:endParaRPr lang="en-US" altLang="zh-CN" sz="1400" b="1">
              <a:solidFill>
                <a:srgbClr val="C00000"/>
              </a:solidFill>
              <a:sym typeface="+mn-ea"/>
            </a:endParaRPr>
          </a:p>
          <a:p>
            <a:pPr fontAlgn="auto">
              <a:lnSpc>
                <a:spcPct val="120000"/>
              </a:lnSpc>
            </a:pPr>
            <a:r>
              <a:rPr lang="zh-CN" altLang="en-US" sz="1400" b="1">
                <a:solidFill>
                  <a:schemeClr val="tx2">
                    <a:lumMod val="50000"/>
                    <a:lumOff val="50000"/>
                  </a:schemeClr>
                </a:solidFill>
                <a:sym typeface="+mn-ea"/>
              </a:rPr>
              <a:t>1、印度：</a:t>
            </a:r>
            <a:r>
              <a:rPr lang="zh-CN" altLang="en-US" sz="1400">
                <a:sym typeface="+mn-ea"/>
              </a:rPr>
              <a:t>甘地/国大党/非暴力不合作运动（</a:t>
            </a:r>
            <a:r>
              <a:rPr lang="en-US" altLang="zh-CN" sz="1400">
                <a:sym typeface="+mn-ea"/>
              </a:rPr>
              <a:t>20</a:t>
            </a:r>
            <a:r>
              <a:rPr lang="zh-CN" altLang="en-US" sz="1400">
                <a:sym typeface="+mn-ea"/>
              </a:rPr>
              <a:t>世纪</a:t>
            </a:r>
            <a:r>
              <a:rPr lang="en-US" altLang="zh-CN" sz="1400">
                <a:sym typeface="+mn-ea"/>
              </a:rPr>
              <a:t>20-40</a:t>
            </a:r>
            <a:r>
              <a:rPr lang="zh-CN" altLang="en-US" sz="1400">
                <a:sym typeface="+mn-ea"/>
              </a:rPr>
              <a:t>年代）</a:t>
            </a:r>
            <a:endParaRPr lang="zh-CN" altLang="en-US" sz="1400">
              <a:sym typeface="+mn-ea"/>
            </a:endParaRPr>
          </a:p>
          <a:p>
            <a:pPr fontAlgn="auto">
              <a:lnSpc>
                <a:spcPct val="120000"/>
              </a:lnSpc>
            </a:pPr>
            <a:r>
              <a:rPr lang="zh-CN" altLang="en-US" sz="1400" b="1">
                <a:solidFill>
                  <a:schemeClr val="tx2">
                    <a:lumMod val="50000"/>
                    <a:lumOff val="50000"/>
                  </a:schemeClr>
                </a:solidFill>
                <a:sym typeface="+mn-ea"/>
              </a:rPr>
              <a:t>2、埃及：</a:t>
            </a:r>
            <a:r>
              <a:rPr lang="zh-CN" altLang="en-US" sz="1400">
                <a:sym typeface="+mn-ea"/>
              </a:rPr>
              <a:t>扎格鲁尔/华夫脱党/华夫脱运动（</a:t>
            </a:r>
            <a:r>
              <a:rPr lang="en-US" altLang="zh-CN" sz="1400">
                <a:sym typeface="+mn-ea"/>
              </a:rPr>
              <a:t>1918-1922</a:t>
            </a:r>
            <a:r>
              <a:rPr lang="zh-CN" altLang="en-US" sz="1400">
                <a:sym typeface="+mn-ea"/>
              </a:rPr>
              <a:t>）</a:t>
            </a:r>
            <a:endParaRPr lang="zh-CN" altLang="en-US" sz="1400">
              <a:sym typeface="+mn-ea"/>
            </a:endParaRPr>
          </a:p>
          <a:p>
            <a:pPr fontAlgn="auto">
              <a:lnSpc>
                <a:spcPct val="120000"/>
              </a:lnSpc>
            </a:pPr>
            <a:r>
              <a:rPr lang="zh-CN" altLang="en-US" sz="1400" b="1">
                <a:solidFill>
                  <a:srgbClr val="C00000"/>
                </a:solidFill>
                <a:sym typeface="+mn-ea"/>
              </a:rPr>
              <a:t>5.4 亚非拉地区的发展</a:t>
            </a:r>
            <a:endParaRPr lang="zh-CN" altLang="en-US" sz="1400">
              <a:sym typeface="+mn-ea"/>
            </a:endParaRPr>
          </a:p>
          <a:p>
            <a:pPr fontAlgn="auto">
              <a:lnSpc>
                <a:spcPct val="120000"/>
              </a:lnSpc>
            </a:pPr>
            <a:r>
              <a:rPr lang="zh-CN" altLang="en-US" sz="1400" b="1">
                <a:solidFill>
                  <a:schemeClr val="tx2">
                    <a:lumMod val="50000"/>
                    <a:lumOff val="50000"/>
                  </a:schemeClr>
                </a:solidFill>
                <a:sym typeface="+mn-ea"/>
              </a:rPr>
              <a:t>1、亚非会议：</a:t>
            </a:r>
            <a:r>
              <a:rPr lang="en-US" altLang="zh-CN" sz="1400">
                <a:sym typeface="+mn-ea"/>
              </a:rPr>
              <a:t>1955</a:t>
            </a:r>
            <a:r>
              <a:rPr lang="zh-CN" altLang="en-US" sz="1400">
                <a:sym typeface="+mn-ea"/>
              </a:rPr>
              <a:t>年</a:t>
            </a:r>
            <a:r>
              <a:rPr lang="en-US" altLang="zh-CN" sz="1400">
                <a:sym typeface="+mn-ea"/>
              </a:rPr>
              <a:t>/</a:t>
            </a:r>
            <a:r>
              <a:rPr lang="zh-CN" altLang="en-US" sz="1400">
                <a:sym typeface="+mn-ea"/>
              </a:rPr>
              <a:t>印度尼西亚万隆</a:t>
            </a:r>
            <a:r>
              <a:rPr lang="en-US" altLang="zh-CN" sz="1400">
                <a:sym typeface="+mn-ea"/>
              </a:rPr>
              <a:t>/ </a:t>
            </a:r>
            <a:r>
              <a:rPr lang="zh-CN" altLang="en-US" sz="1400">
                <a:sym typeface="+mn-ea"/>
              </a:rPr>
              <a:t>周恩来</a:t>
            </a:r>
            <a:r>
              <a:rPr lang="en-US" altLang="zh-CN" sz="1400">
                <a:sym typeface="+mn-ea"/>
              </a:rPr>
              <a:t>“</a:t>
            </a:r>
            <a:r>
              <a:rPr lang="zh-CN" altLang="en-US" sz="1400">
                <a:sym typeface="+mn-ea"/>
              </a:rPr>
              <a:t>求同存异</a:t>
            </a:r>
            <a:r>
              <a:rPr lang="en-US" altLang="zh-CN" sz="1400">
                <a:sym typeface="+mn-ea"/>
              </a:rPr>
              <a:t>”---</a:t>
            </a:r>
            <a:r>
              <a:rPr lang="zh-CN" altLang="en-US" sz="1400">
                <a:sym typeface="+mn-ea"/>
              </a:rPr>
              <a:t>万隆精神</a:t>
            </a:r>
            <a:endParaRPr lang="zh-CN" altLang="en-US" sz="1400">
              <a:sym typeface="+mn-ea"/>
            </a:endParaRPr>
          </a:p>
          <a:p>
            <a:pPr fontAlgn="auto">
              <a:lnSpc>
                <a:spcPct val="120000"/>
              </a:lnSpc>
            </a:pPr>
            <a:r>
              <a:rPr lang="zh-CN" altLang="en-US" sz="1400" b="1">
                <a:solidFill>
                  <a:schemeClr val="tx2">
                    <a:lumMod val="50000"/>
                    <a:lumOff val="50000"/>
                  </a:schemeClr>
                </a:solidFill>
                <a:sym typeface="+mn-ea"/>
              </a:rPr>
              <a:t>2、非洲部分：</a:t>
            </a:r>
            <a:r>
              <a:rPr lang="zh-CN" altLang="en-US" sz="1400">
                <a:sym typeface="+mn-ea"/>
              </a:rPr>
              <a:t>【最早解放】埃及</a:t>
            </a:r>
            <a:r>
              <a:rPr lang="en-US" altLang="zh-CN" sz="1400">
                <a:sym typeface="+mn-ea"/>
              </a:rPr>
              <a:t>/</a:t>
            </a:r>
            <a:r>
              <a:rPr lang="zh-CN" altLang="en-US" sz="1400">
                <a:sym typeface="+mn-ea"/>
              </a:rPr>
              <a:t>【最多年份】</a:t>
            </a:r>
            <a:r>
              <a:rPr lang="en-US" altLang="zh-CN" sz="1400">
                <a:sym typeface="+mn-ea"/>
              </a:rPr>
              <a:t>1960 </a:t>
            </a:r>
            <a:r>
              <a:rPr lang="zh-CN" altLang="en-US" sz="1400">
                <a:sym typeface="+mn-ea"/>
              </a:rPr>
              <a:t>非洲年</a:t>
            </a:r>
            <a:r>
              <a:rPr lang="en-US" altLang="zh-CN" sz="1400">
                <a:sym typeface="+mn-ea"/>
              </a:rPr>
              <a:t>/</a:t>
            </a:r>
            <a:r>
              <a:rPr lang="zh-CN" altLang="en-US" sz="1400">
                <a:sym typeface="+mn-ea"/>
              </a:rPr>
              <a:t>【最晚解放】纳米比亚</a:t>
            </a:r>
            <a:endParaRPr lang="zh-CN" altLang="en-US" sz="1400"/>
          </a:p>
          <a:p>
            <a:pPr fontAlgn="auto">
              <a:lnSpc>
                <a:spcPct val="120000"/>
              </a:lnSpc>
            </a:pPr>
            <a:r>
              <a:rPr lang="zh-CN" altLang="en-US" sz="1400" b="1">
                <a:solidFill>
                  <a:schemeClr val="tx2">
                    <a:lumMod val="50000"/>
                    <a:lumOff val="50000"/>
                  </a:schemeClr>
                </a:solidFill>
                <a:sym typeface="+mn-ea"/>
              </a:rPr>
              <a:t>3、拉丁美洲：</a:t>
            </a:r>
            <a:r>
              <a:rPr lang="zh-CN" altLang="en-US" sz="1400">
                <a:sym typeface="+mn-ea"/>
              </a:rPr>
              <a:t>古巴、巴拿马</a:t>
            </a:r>
            <a:endParaRPr lang="zh-CN" altLang="en-US" sz="140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95" y="93980"/>
            <a:ext cx="12191365" cy="706755"/>
          </a:xfrm>
          <a:prstGeom prst="rect">
            <a:avLst/>
          </a:prstGeom>
          <a:noFill/>
        </p:spPr>
        <p:txBody>
          <a:bodyPr wrap="square" rtlCol="0">
            <a:spAutoFit/>
          </a:bodyPr>
          <a:p>
            <a:pPr algn="ctr"/>
            <a:r>
              <a:rPr lang="zh-CN" altLang="en-US" sz="4000" b="1"/>
              <a:t>中华民国时间轴</a:t>
            </a:r>
            <a:endParaRPr lang="zh-CN" altLang="en-US" sz="4000" b="1"/>
          </a:p>
        </p:txBody>
      </p:sp>
      <p:cxnSp>
        <p:nvCxnSpPr>
          <p:cNvPr id="5" name="直接箭头连接符 4"/>
          <p:cNvCxnSpPr/>
          <p:nvPr/>
        </p:nvCxnSpPr>
        <p:spPr>
          <a:xfrm>
            <a:off x="220345" y="228092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802130" y="1257935"/>
            <a:ext cx="1254760" cy="953135"/>
          </a:xfrm>
          <a:prstGeom prst="rect">
            <a:avLst/>
          </a:prstGeom>
          <a:noFill/>
        </p:spPr>
        <p:txBody>
          <a:bodyPr wrap="square" rtlCol="0">
            <a:spAutoFit/>
          </a:bodyPr>
          <a:p>
            <a:pPr algn="ctr"/>
            <a:r>
              <a:rPr lang="zh-CN" altLang="en-US" sz="1400" b="1">
                <a:solidFill>
                  <a:srgbClr val="FF0000"/>
                </a:solidFill>
              </a:rPr>
              <a:t>民族资本家</a:t>
            </a:r>
            <a:endParaRPr lang="zh-CN" altLang="en-US" sz="1400" b="1">
              <a:solidFill>
                <a:srgbClr val="FF0000"/>
              </a:solidFill>
            </a:endParaRPr>
          </a:p>
          <a:p>
            <a:pPr algn="ctr"/>
            <a:r>
              <a:rPr lang="zh-CN" altLang="en-US" sz="1400"/>
              <a:t>自修铁路</a:t>
            </a:r>
            <a:r>
              <a:rPr lang="zh-CN" altLang="en-US" sz="1400"/>
              <a:t>热潮</a:t>
            </a:r>
            <a:endParaRPr lang="zh-CN" altLang="en-US" sz="1400"/>
          </a:p>
          <a:p>
            <a:pPr algn="ctr"/>
            <a:r>
              <a:rPr lang="zh-CN" altLang="en-US" sz="1400" b="1">
                <a:solidFill>
                  <a:srgbClr val="FF0000"/>
                </a:solidFill>
              </a:rPr>
              <a:t>青年知识分子</a:t>
            </a:r>
            <a:endParaRPr lang="zh-CN" altLang="en-US" sz="1400" b="1">
              <a:solidFill>
                <a:srgbClr val="FF0000"/>
              </a:solidFill>
            </a:endParaRPr>
          </a:p>
          <a:p>
            <a:pPr algn="ctr"/>
            <a:r>
              <a:rPr lang="zh-CN" altLang="en-US" sz="1400"/>
              <a:t>邹容</a:t>
            </a:r>
            <a:r>
              <a:rPr lang="zh-CN" altLang="en-US" sz="1400" b="1">
                <a:solidFill>
                  <a:srgbClr val="FF0000"/>
                </a:solidFill>
              </a:rPr>
              <a:t>《革命军》</a:t>
            </a:r>
            <a:endParaRPr lang="zh-CN" altLang="en-US" sz="1400" b="1">
              <a:solidFill>
                <a:srgbClr val="FF0000"/>
              </a:solidFill>
            </a:endParaRPr>
          </a:p>
        </p:txBody>
      </p:sp>
      <p:sp>
        <p:nvSpPr>
          <p:cNvPr id="7" name="文本框 6"/>
          <p:cNvSpPr txBox="1"/>
          <p:nvPr/>
        </p:nvSpPr>
        <p:spPr>
          <a:xfrm>
            <a:off x="509270" y="4553585"/>
            <a:ext cx="11245215" cy="368300"/>
          </a:xfrm>
          <a:prstGeom prst="rect">
            <a:avLst/>
          </a:prstGeom>
          <a:noFill/>
        </p:spPr>
        <p:txBody>
          <a:bodyPr wrap="square" rtlCol="0">
            <a:spAutoFit/>
          </a:bodyPr>
          <a:p>
            <a:r>
              <a:rPr lang="en-US" altLang="zh-CN"/>
              <a:t> </a:t>
            </a:r>
            <a:r>
              <a:rPr lang="en-US" altLang="zh-CN" b="1">
                <a:solidFill>
                  <a:schemeClr val="accent3">
                    <a:lumMod val="50000"/>
                  </a:schemeClr>
                </a:solidFill>
              </a:rPr>
              <a:t>1910</a:t>
            </a:r>
            <a:r>
              <a:rPr lang="zh-CN" altLang="en-US" b="1">
                <a:solidFill>
                  <a:schemeClr val="accent3">
                    <a:lumMod val="50000"/>
                  </a:schemeClr>
                </a:solidFill>
              </a:rPr>
              <a:t>年</a:t>
            </a:r>
            <a:r>
              <a:rPr lang="en-US" altLang="zh-CN" b="1">
                <a:solidFill>
                  <a:schemeClr val="accent3">
                    <a:lumMod val="50000"/>
                  </a:schemeClr>
                </a:solidFill>
              </a:rPr>
              <a:t>                        1911</a:t>
            </a:r>
            <a:r>
              <a:rPr lang="zh-CN" altLang="en-US" b="1">
                <a:solidFill>
                  <a:schemeClr val="accent3">
                    <a:lumMod val="50000"/>
                  </a:schemeClr>
                </a:solidFill>
              </a:rPr>
              <a:t>年</a:t>
            </a:r>
            <a:r>
              <a:rPr lang="en-US" altLang="zh-CN" b="1">
                <a:solidFill>
                  <a:schemeClr val="accent3">
                    <a:lumMod val="50000"/>
                  </a:schemeClr>
                </a:solidFill>
              </a:rPr>
              <a:t>                                        1912</a:t>
            </a:r>
            <a:r>
              <a:rPr lang="zh-CN" altLang="en-US" b="1">
                <a:solidFill>
                  <a:schemeClr val="accent3">
                    <a:lumMod val="50000"/>
                  </a:schemeClr>
                </a:solidFill>
              </a:rPr>
              <a:t>年</a:t>
            </a:r>
            <a:r>
              <a:rPr lang="en-US" altLang="zh-CN" b="1">
                <a:solidFill>
                  <a:schemeClr val="accent3">
                    <a:lumMod val="50000"/>
                  </a:schemeClr>
                </a:solidFill>
              </a:rPr>
              <a:t>                                       1913</a:t>
            </a:r>
            <a:r>
              <a:rPr lang="zh-CN" altLang="en-US" b="1">
                <a:solidFill>
                  <a:schemeClr val="accent3">
                    <a:lumMod val="50000"/>
                  </a:schemeClr>
                </a:solidFill>
              </a:rPr>
              <a:t>年</a:t>
            </a:r>
            <a:r>
              <a:rPr lang="en-US" altLang="zh-CN" b="1">
                <a:solidFill>
                  <a:schemeClr val="accent3">
                    <a:lumMod val="50000"/>
                  </a:schemeClr>
                </a:solidFill>
              </a:rPr>
              <a:t>       </a:t>
            </a:r>
            <a:endParaRPr lang="en-US" altLang="zh-CN" b="1">
              <a:solidFill>
                <a:schemeClr val="accent3">
                  <a:lumMod val="50000"/>
                </a:schemeClr>
              </a:solidFill>
            </a:endParaRPr>
          </a:p>
        </p:txBody>
      </p:sp>
      <p:sp>
        <p:nvSpPr>
          <p:cNvPr id="8" name="文本框 7"/>
          <p:cNvSpPr txBox="1"/>
          <p:nvPr/>
        </p:nvSpPr>
        <p:spPr>
          <a:xfrm>
            <a:off x="220345" y="1453515"/>
            <a:ext cx="1690370" cy="737235"/>
          </a:xfrm>
          <a:prstGeom prst="rect">
            <a:avLst/>
          </a:prstGeom>
          <a:noFill/>
        </p:spPr>
        <p:txBody>
          <a:bodyPr wrap="square" rtlCol="0">
            <a:spAutoFit/>
          </a:bodyPr>
          <a:p>
            <a:r>
              <a:rPr lang="zh-CN" altLang="en-US" sz="1400" b="1">
                <a:solidFill>
                  <a:srgbClr val="FF0000"/>
                </a:solidFill>
              </a:rPr>
              <a:t>兴中会</a:t>
            </a:r>
            <a:endParaRPr lang="zh-CN" altLang="en-US" sz="1400" b="1">
              <a:solidFill>
                <a:srgbClr val="FF0000"/>
              </a:solidFill>
            </a:endParaRPr>
          </a:p>
          <a:p>
            <a:r>
              <a:rPr lang="zh-CN" altLang="en-US" sz="1400"/>
              <a:t>美国夏威夷檀香山</a:t>
            </a:r>
            <a:endParaRPr lang="zh-CN" altLang="en-US" sz="1400"/>
          </a:p>
          <a:p>
            <a:r>
              <a:rPr lang="zh-CN" altLang="en-US" sz="1400" u="sng"/>
              <a:t>第一个革命团体</a:t>
            </a:r>
            <a:endParaRPr lang="zh-CN" altLang="en-US" sz="1400" u="sng"/>
          </a:p>
        </p:txBody>
      </p:sp>
      <p:sp>
        <p:nvSpPr>
          <p:cNvPr id="9" name="文本框 8"/>
          <p:cNvSpPr txBox="1"/>
          <p:nvPr/>
        </p:nvSpPr>
        <p:spPr>
          <a:xfrm>
            <a:off x="3056890" y="1453515"/>
            <a:ext cx="1466215" cy="737235"/>
          </a:xfrm>
          <a:prstGeom prst="rect">
            <a:avLst/>
          </a:prstGeom>
          <a:noFill/>
        </p:spPr>
        <p:txBody>
          <a:bodyPr wrap="square" rtlCol="0">
            <a:spAutoFit/>
          </a:bodyPr>
          <a:p>
            <a:pPr algn="ctr"/>
            <a:r>
              <a:rPr lang="zh-CN" altLang="en-US" sz="1400" b="1">
                <a:solidFill>
                  <a:srgbClr val="FF0000"/>
                </a:solidFill>
              </a:rPr>
              <a:t>中国同盟会</a:t>
            </a:r>
            <a:endParaRPr lang="zh-CN" altLang="en-US" sz="1400" b="1">
              <a:solidFill>
                <a:srgbClr val="FF0000"/>
              </a:solidFill>
            </a:endParaRPr>
          </a:p>
          <a:p>
            <a:pPr algn="ctr"/>
            <a:r>
              <a:rPr lang="zh-CN" altLang="en-US" sz="1400"/>
              <a:t>日本东京</a:t>
            </a:r>
            <a:endParaRPr lang="zh-CN" altLang="en-US" sz="1400"/>
          </a:p>
          <a:p>
            <a:pPr algn="ctr"/>
            <a:r>
              <a:rPr lang="zh-CN" altLang="en-US" sz="1400"/>
              <a:t>第一个全国政党</a:t>
            </a:r>
            <a:endParaRPr lang="zh-CN" altLang="en-US" sz="1400"/>
          </a:p>
        </p:txBody>
      </p:sp>
      <p:sp>
        <p:nvSpPr>
          <p:cNvPr id="10" name="文本框 9"/>
          <p:cNvSpPr txBox="1"/>
          <p:nvPr/>
        </p:nvSpPr>
        <p:spPr>
          <a:xfrm>
            <a:off x="6487795" y="1183640"/>
            <a:ext cx="4594860" cy="953135"/>
          </a:xfrm>
          <a:prstGeom prst="rect">
            <a:avLst/>
          </a:prstGeom>
          <a:noFill/>
        </p:spPr>
        <p:txBody>
          <a:bodyPr wrap="square" rtlCol="0">
            <a:spAutoFit/>
          </a:bodyPr>
          <a:p>
            <a:r>
              <a:rPr lang="en-US" sz="1400"/>
              <a:t>1906</a:t>
            </a:r>
            <a:r>
              <a:rPr lang="zh-CN" altLang="en-US" sz="1400"/>
              <a:t>年</a:t>
            </a:r>
            <a:r>
              <a:rPr lang="en-US" altLang="zh-CN" sz="1400"/>
              <a:t> </a:t>
            </a:r>
            <a:r>
              <a:rPr lang="zh-CN" altLang="en-US" sz="1400" b="1"/>
              <a:t>萍浏鳢起义</a:t>
            </a:r>
            <a:r>
              <a:rPr lang="zh-CN" altLang="en-US" sz="1400"/>
              <a:t>（失败，</a:t>
            </a:r>
            <a:r>
              <a:rPr lang="zh-CN" altLang="en-US" sz="1400" u="sng"/>
              <a:t>同盟会第一次武装起义</a:t>
            </a:r>
            <a:r>
              <a:rPr lang="zh-CN" altLang="en-US" sz="1400"/>
              <a:t>）</a:t>
            </a:r>
            <a:endParaRPr lang="zh-CN" altLang="en-US" sz="1400"/>
          </a:p>
          <a:p>
            <a:r>
              <a:rPr lang="en-US" altLang="zh-CN" sz="1400"/>
              <a:t>1907</a:t>
            </a:r>
            <a:r>
              <a:rPr lang="zh-CN" altLang="en-US" sz="1400"/>
              <a:t>年</a:t>
            </a:r>
            <a:r>
              <a:rPr lang="en-US" altLang="zh-CN" sz="1400"/>
              <a:t> </a:t>
            </a:r>
            <a:r>
              <a:rPr lang="zh-CN" altLang="en-US" sz="1400" b="1"/>
              <a:t>安庆起义</a:t>
            </a:r>
            <a:r>
              <a:rPr lang="zh-CN" altLang="en-US" sz="1400"/>
              <a:t>（失败，徐锡麟、</a:t>
            </a:r>
            <a:r>
              <a:rPr lang="zh-CN" altLang="en-US" sz="1400"/>
              <a:t>秋瑾）</a:t>
            </a:r>
            <a:endParaRPr lang="zh-CN" altLang="en-US" sz="1400"/>
          </a:p>
          <a:p>
            <a:r>
              <a:rPr lang="en-US" altLang="zh-CN" sz="1400"/>
              <a:t>1907</a:t>
            </a:r>
            <a:r>
              <a:rPr lang="zh-CN" altLang="en-US" sz="1400"/>
              <a:t>年</a:t>
            </a:r>
            <a:r>
              <a:rPr lang="en-US" altLang="zh-CN" sz="1400"/>
              <a:t> </a:t>
            </a:r>
            <a:r>
              <a:rPr lang="zh-CN" altLang="en-US" sz="1400" b="1"/>
              <a:t>广西起义</a:t>
            </a:r>
            <a:r>
              <a:rPr lang="zh-CN" altLang="en-US" sz="1400"/>
              <a:t>（失败，孙中山、</a:t>
            </a:r>
            <a:r>
              <a:rPr lang="zh-CN" altLang="en-US" sz="1400"/>
              <a:t>黄兴）</a:t>
            </a:r>
            <a:endParaRPr lang="zh-CN" altLang="en-US" sz="1400"/>
          </a:p>
          <a:p>
            <a:r>
              <a:rPr lang="en-US" altLang="zh-CN" sz="1400"/>
              <a:t>1911</a:t>
            </a:r>
            <a:r>
              <a:rPr lang="zh-CN" altLang="en-US" sz="1400"/>
              <a:t>年</a:t>
            </a:r>
            <a:r>
              <a:rPr lang="en-US" altLang="zh-CN" sz="1400"/>
              <a:t> </a:t>
            </a:r>
            <a:r>
              <a:rPr lang="zh-CN" altLang="en-US" sz="1400" b="1"/>
              <a:t>黄花岗起义</a:t>
            </a:r>
            <a:r>
              <a:rPr lang="zh-CN" altLang="en-US" sz="1400"/>
              <a:t>（失败，</a:t>
            </a:r>
            <a:r>
              <a:rPr lang="zh-CN" altLang="en-US" sz="1400"/>
              <a:t>黄兴）</a:t>
            </a:r>
            <a:endParaRPr lang="zh-CN" altLang="en-US" sz="1400"/>
          </a:p>
        </p:txBody>
      </p:sp>
      <p:cxnSp>
        <p:nvCxnSpPr>
          <p:cNvPr id="11" name="直接箭头连接符 10"/>
          <p:cNvCxnSpPr/>
          <p:nvPr/>
        </p:nvCxnSpPr>
        <p:spPr>
          <a:xfrm>
            <a:off x="191135" y="454152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84580" y="3461385"/>
            <a:ext cx="2091055" cy="737235"/>
          </a:xfrm>
          <a:prstGeom prst="rect">
            <a:avLst/>
          </a:prstGeom>
          <a:noFill/>
        </p:spPr>
        <p:txBody>
          <a:bodyPr wrap="square" rtlCol="0">
            <a:spAutoFit/>
          </a:bodyPr>
          <a:p>
            <a:r>
              <a:rPr lang="zh-CN" altLang="en-US" sz="1400" b="1">
                <a:solidFill>
                  <a:srgbClr val="FF0000"/>
                </a:solidFill>
              </a:rPr>
              <a:t>背景：</a:t>
            </a:r>
            <a:endParaRPr lang="zh-CN" altLang="en-US" sz="1400" b="1">
              <a:solidFill>
                <a:srgbClr val="FF0000"/>
              </a:solidFill>
            </a:endParaRPr>
          </a:p>
          <a:p>
            <a:r>
              <a:rPr lang="zh-CN" altLang="en-US" sz="1400" b="1"/>
              <a:t>四川保路运动</a:t>
            </a:r>
            <a:r>
              <a:rPr lang="zh-CN" altLang="en-US" sz="1400"/>
              <a:t>（同盟会）</a:t>
            </a:r>
            <a:endParaRPr lang="zh-CN" altLang="en-US" sz="1400"/>
          </a:p>
          <a:p>
            <a:r>
              <a:rPr lang="zh-CN" altLang="en-US" sz="1400"/>
              <a:t>后成立</a:t>
            </a:r>
            <a:r>
              <a:rPr lang="zh-CN" altLang="en-US" sz="1400" b="1"/>
              <a:t>同志军</a:t>
            </a:r>
            <a:endParaRPr lang="zh-CN" altLang="en-US" sz="1400" b="1"/>
          </a:p>
        </p:txBody>
      </p:sp>
      <p:sp>
        <p:nvSpPr>
          <p:cNvPr id="13" name="文本框 12"/>
          <p:cNvSpPr txBox="1"/>
          <p:nvPr/>
        </p:nvSpPr>
        <p:spPr>
          <a:xfrm>
            <a:off x="3493135" y="3094990"/>
            <a:ext cx="3054350" cy="1168400"/>
          </a:xfrm>
          <a:prstGeom prst="rect">
            <a:avLst/>
          </a:prstGeom>
          <a:noFill/>
        </p:spPr>
        <p:txBody>
          <a:bodyPr wrap="square" rtlCol="0">
            <a:spAutoFit/>
          </a:bodyPr>
          <a:p>
            <a:r>
              <a:rPr lang="zh-CN" altLang="en-US" sz="1400" b="1">
                <a:solidFill>
                  <a:srgbClr val="FF0000"/>
                </a:solidFill>
              </a:rPr>
              <a:t>过程：</a:t>
            </a:r>
            <a:endParaRPr lang="zh-CN" altLang="en-US" sz="1400" b="1">
              <a:solidFill>
                <a:srgbClr val="FF0000"/>
              </a:solidFill>
            </a:endParaRPr>
          </a:p>
          <a:p>
            <a:r>
              <a:rPr lang="zh-CN" altLang="en-US" sz="1400" b="1"/>
              <a:t>武昌起义（</a:t>
            </a:r>
            <a:r>
              <a:rPr lang="en-US" altLang="zh-CN" sz="1400" b="1"/>
              <a:t>1911.10.9</a:t>
            </a:r>
            <a:r>
              <a:rPr lang="zh-CN" altLang="en-US" sz="1400" b="1"/>
              <a:t>）</a:t>
            </a:r>
            <a:endParaRPr lang="zh-CN" altLang="en-US" sz="1400" b="1"/>
          </a:p>
          <a:p>
            <a:r>
              <a:rPr lang="zh-CN" altLang="en-US" sz="1400"/>
              <a:t>占领武汉三镇（汉口、汉阳、武昌）</a:t>
            </a:r>
            <a:endParaRPr lang="zh-CN" altLang="en-US" sz="1400"/>
          </a:p>
          <a:p>
            <a:r>
              <a:rPr lang="zh-CN" altLang="en-US" sz="1400"/>
              <a:t>成立湖北军政府（</a:t>
            </a:r>
            <a:r>
              <a:rPr lang="en-US" altLang="zh-CN" sz="1400"/>
              <a:t>10.11</a:t>
            </a:r>
            <a:r>
              <a:rPr lang="zh-CN" altLang="en-US" sz="1400"/>
              <a:t>）</a:t>
            </a:r>
            <a:endParaRPr lang="zh-CN" altLang="en-US" sz="1400"/>
          </a:p>
          <a:p>
            <a:r>
              <a:rPr lang="en-US" altLang="zh-CN" sz="1400" b="1"/>
              <a:t>12</a:t>
            </a:r>
            <a:r>
              <a:rPr lang="zh-CN" altLang="en-US" sz="1400" b="1"/>
              <a:t>月，孙中山被选为临时大总统</a:t>
            </a:r>
            <a:endParaRPr lang="zh-CN" altLang="en-US" sz="1400" b="1"/>
          </a:p>
        </p:txBody>
      </p:sp>
      <p:sp>
        <p:nvSpPr>
          <p:cNvPr id="15" name="文本框 14"/>
          <p:cNvSpPr txBox="1"/>
          <p:nvPr/>
        </p:nvSpPr>
        <p:spPr>
          <a:xfrm>
            <a:off x="6769100" y="3126740"/>
            <a:ext cx="2926715" cy="1168400"/>
          </a:xfrm>
          <a:prstGeom prst="rect">
            <a:avLst/>
          </a:prstGeom>
          <a:noFill/>
        </p:spPr>
        <p:txBody>
          <a:bodyPr wrap="square" rtlCol="0">
            <a:spAutoFit/>
          </a:bodyPr>
          <a:p>
            <a:r>
              <a:rPr lang="zh-CN" altLang="en-US" sz="1400" b="1">
                <a:solidFill>
                  <a:srgbClr val="FF0000"/>
                </a:solidFill>
              </a:rPr>
              <a:t>结果：</a:t>
            </a:r>
            <a:endParaRPr lang="zh-CN" altLang="en-US" sz="1400" b="1">
              <a:solidFill>
                <a:srgbClr val="FF0000"/>
              </a:solidFill>
            </a:endParaRPr>
          </a:p>
          <a:p>
            <a:r>
              <a:rPr lang="en-US" sz="1400"/>
              <a:t>1912.1.1 </a:t>
            </a:r>
            <a:r>
              <a:rPr lang="zh-CN" altLang="en-US" sz="1400" b="1"/>
              <a:t>中华民国临时政府</a:t>
            </a:r>
            <a:r>
              <a:rPr lang="zh-CN" altLang="en-US" sz="1400"/>
              <a:t>成立</a:t>
            </a:r>
            <a:endParaRPr lang="zh-CN" altLang="en-US" sz="1400"/>
          </a:p>
          <a:p>
            <a:r>
              <a:rPr lang="zh-CN" altLang="en-US" sz="1400"/>
              <a:t> </a:t>
            </a:r>
            <a:r>
              <a:rPr lang="en-US" altLang="zh-CN" sz="1400"/>
              <a:t>        </a:t>
            </a:r>
            <a:r>
              <a:rPr lang="zh-CN" altLang="en-US" sz="1400"/>
              <a:t>颁布</a:t>
            </a:r>
            <a:r>
              <a:rPr lang="zh-CN" altLang="en-US" sz="1400" b="1"/>
              <a:t>《中华民国临时约法》</a:t>
            </a:r>
            <a:endParaRPr lang="en-US" sz="1400" b="1"/>
          </a:p>
          <a:p>
            <a:r>
              <a:rPr lang="en-US" sz="1400"/>
              <a:t>1912.2.12 </a:t>
            </a:r>
            <a:r>
              <a:rPr lang="zh-CN" altLang="en-US" sz="1400" b="1"/>
              <a:t>清帝退位</a:t>
            </a:r>
            <a:endParaRPr lang="zh-CN" altLang="en-US" sz="1400" b="1"/>
          </a:p>
          <a:p>
            <a:r>
              <a:rPr lang="en-US" altLang="zh-CN" sz="1400"/>
              <a:t>1912.3 </a:t>
            </a:r>
            <a:r>
              <a:rPr lang="zh-CN" altLang="en-US" sz="1400"/>
              <a:t>袁世凯</a:t>
            </a:r>
            <a:r>
              <a:rPr lang="zh-CN" altLang="en-US" sz="1400" b="1"/>
              <a:t>就任临时大总统</a:t>
            </a:r>
            <a:endParaRPr lang="zh-CN" altLang="en-US" sz="1400" b="1"/>
          </a:p>
        </p:txBody>
      </p:sp>
      <p:sp>
        <p:nvSpPr>
          <p:cNvPr id="16" name="文本框 15"/>
          <p:cNvSpPr txBox="1"/>
          <p:nvPr/>
        </p:nvSpPr>
        <p:spPr>
          <a:xfrm>
            <a:off x="9618345" y="3178175"/>
            <a:ext cx="2513330" cy="1229995"/>
          </a:xfrm>
          <a:prstGeom prst="rect">
            <a:avLst/>
          </a:prstGeom>
          <a:noFill/>
        </p:spPr>
        <p:txBody>
          <a:bodyPr wrap="square" rtlCol="0">
            <a:spAutoFit/>
          </a:bodyPr>
          <a:p>
            <a:r>
              <a:rPr lang="zh-CN" altLang="en-US" sz="1400" b="1">
                <a:solidFill>
                  <a:srgbClr val="FF0000"/>
                </a:solidFill>
              </a:rPr>
              <a:t>意义：</a:t>
            </a:r>
            <a:endParaRPr lang="zh-CN" altLang="en-US" sz="1400" b="1">
              <a:solidFill>
                <a:srgbClr val="FF0000"/>
              </a:solidFill>
            </a:endParaRPr>
          </a:p>
          <a:p>
            <a:r>
              <a:rPr lang="zh-CN" altLang="en-US" sz="1200"/>
              <a:t>推翻了清朝的反动统治，</a:t>
            </a:r>
            <a:endParaRPr lang="zh-CN" altLang="en-US" sz="1200"/>
          </a:p>
          <a:p>
            <a:r>
              <a:rPr lang="zh-CN" altLang="en-US" sz="1200"/>
              <a:t>宣告了延续两千年的君主专制制度</a:t>
            </a:r>
            <a:endParaRPr lang="zh-CN" altLang="en-US" sz="1200"/>
          </a:p>
          <a:p>
            <a:r>
              <a:rPr lang="zh-CN" altLang="en-US" sz="1200"/>
              <a:t>开创了近代民族民主革命，</a:t>
            </a:r>
            <a:endParaRPr lang="zh-CN" altLang="en-US" sz="1200"/>
          </a:p>
          <a:p>
            <a:r>
              <a:rPr lang="zh-CN" altLang="en-US" sz="1200"/>
              <a:t>推动了思想解放，</a:t>
            </a:r>
            <a:endParaRPr lang="zh-CN" altLang="en-US" sz="1200"/>
          </a:p>
          <a:p>
            <a:r>
              <a:rPr lang="zh-CN" altLang="en-US" sz="1200"/>
              <a:t>打开了中国进步潮流的闸门</a:t>
            </a:r>
            <a:endParaRPr lang="zh-CN" altLang="en-US" sz="1200"/>
          </a:p>
        </p:txBody>
      </p:sp>
      <p:cxnSp>
        <p:nvCxnSpPr>
          <p:cNvPr id="17" name="直接箭头连接符 16"/>
          <p:cNvCxnSpPr/>
          <p:nvPr/>
        </p:nvCxnSpPr>
        <p:spPr>
          <a:xfrm>
            <a:off x="244475" y="635889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5110" y="4902835"/>
            <a:ext cx="11702415" cy="368300"/>
          </a:xfrm>
          <a:prstGeom prst="rect">
            <a:avLst/>
          </a:prstGeom>
          <a:solidFill>
            <a:schemeClr val="accent4">
              <a:lumMod val="20000"/>
              <a:lumOff val="80000"/>
            </a:schemeClr>
          </a:solidFill>
        </p:spPr>
        <p:txBody>
          <a:bodyPr wrap="square" rtlCol="0">
            <a:spAutoFit/>
          </a:bodyPr>
          <a:p>
            <a:pPr algn="ctr"/>
            <a:r>
              <a:rPr lang="zh-CN" altLang="en-US" b="1"/>
              <a:t>北洋政府时期</a:t>
            </a:r>
            <a:endParaRPr lang="zh-CN" altLang="en-US" b="1"/>
          </a:p>
        </p:txBody>
      </p:sp>
      <p:sp>
        <p:nvSpPr>
          <p:cNvPr id="19" name="文本框 18"/>
          <p:cNvSpPr txBox="1"/>
          <p:nvPr/>
        </p:nvSpPr>
        <p:spPr>
          <a:xfrm>
            <a:off x="244475" y="5283835"/>
            <a:ext cx="3800475" cy="953135"/>
          </a:xfrm>
          <a:prstGeom prst="rect">
            <a:avLst/>
          </a:prstGeom>
          <a:noFill/>
        </p:spPr>
        <p:txBody>
          <a:bodyPr wrap="square" rtlCol="0">
            <a:spAutoFit/>
          </a:bodyPr>
          <a:p>
            <a:r>
              <a:rPr lang="zh-CN" altLang="en-US" sz="1400"/>
              <a:t>从南京</a:t>
            </a:r>
            <a:r>
              <a:rPr lang="zh-CN" altLang="en-US" sz="1400" b="1">
                <a:highlight>
                  <a:srgbClr val="FFFF00"/>
                </a:highlight>
              </a:rPr>
              <a:t>迁都北京</a:t>
            </a:r>
            <a:endParaRPr lang="zh-CN" altLang="en-US" sz="1400" b="1">
              <a:highlight>
                <a:srgbClr val="FFFF00"/>
              </a:highlight>
            </a:endParaRPr>
          </a:p>
          <a:p>
            <a:r>
              <a:rPr lang="zh-CN" altLang="en-US" sz="1400"/>
              <a:t>政治领域：改组内阁、选为正式</a:t>
            </a:r>
            <a:r>
              <a:rPr lang="zh-CN" altLang="en-US" sz="1400"/>
              <a:t>大总统</a:t>
            </a:r>
            <a:endParaRPr lang="zh-CN" altLang="en-US" sz="1400"/>
          </a:p>
          <a:p>
            <a:r>
              <a:rPr lang="zh-CN" altLang="en-US" sz="1400"/>
              <a:t>经济领域：《善后借款</a:t>
            </a:r>
            <a:r>
              <a:rPr lang="zh-CN" altLang="en-US" sz="1400"/>
              <a:t>合同》</a:t>
            </a:r>
            <a:endParaRPr lang="zh-CN" altLang="en-US" sz="1400"/>
          </a:p>
          <a:p>
            <a:r>
              <a:rPr lang="zh-CN" altLang="en-US" sz="1400"/>
              <a:t>外交领域：与日本签订《二十一</a:t>
            </a:r>
            <a:r>
              <a:rPr lang="zh-CN" altLang="en-US" sz="1400"/>
              <a:t>条》</a:t>
            </a:r>
            <a:endParaRPr lang="zh-CN" altLang="en-US" sz="1400"/>
          </a:p>
        </p:txBody>
      </p:sp>
      <p:sp>
        <p:nvSpPr>
          <p:cNvPr id="20" name="文本框 19"/>
          <p:cNvSpPr txBox="1"/>
          <p:nvPr/>
        </p:nvSpPr>
        <p:spPr>
          <a:xfrm>
            <a:off x="3951605" y="5506085"/>
            <a:ext cx="1873885" cy="521970"/>
          </a:xfrm>
          <a:prstGeom prst="rect">
            <a:avLst/>
          </a:prstGeom>
          <a:noFill/>
        </p:spPr>
        <p:txBody>
          <a:bodyPr wrap="square" rtlCol="0">
            <a:spAutoFit/>
          </a:bodyPr>
          <a:p>
            <a:pPr algn="ctr"/>
            <a:r>
              <a:rPr lang="zh-CN" altLang="en-US" sz="1400" b="1"/>
              <a:t>中华民国</a:t>
            </a:r>
            <a:r>
              <a:rPr lang="en-US" altLang="zh-CN" sz="1400" b="1"/>
              <a:t> </a:t>
            </a:r>
            <a:r>
              <a:rPr lang="en-US" altLang="zh-CN" sz="1400"/>
              <a:t> “</a:t>
            </a:r>
            <a:r>
              <a:rPr lang="zh-CN" altLang="en-US" sz="1400"/>
              <a:t>洪宪帝制</a:t>
            </a:r>
            <a:r>
              <a:rPr lang="en-US" altLang="zh-CN" sz="1400"/>
              <a:t>”</a:t>
            </a:r>
            <a:endParaRPr lang="en-US" altLang="zh-CN" sz="1400"/>
          </a:p>
          <a:p>
            <a:pPr algn="ctr"/>
            <a:r>
              <a:rPr lang="zh-CN" altLang="en-US" sz="1400"/>
              <a:t>孙中山</a:t>
            </a:r>
            <a:r>
              <a:rPr lang="en-US" altLang="zh-CN" sz="1400"/>
              <a:t>·</a:t>
            </a:r>
            <a:r>
              <a:rPr lang="zh-CN" altLang="en-US" sz="1400" b="1"/>
              <a:t>护国运动</a:t>
            </a:r>
            <a:endParaRPr lang="zh-CN" altLang="en-US" sz="1400" b="1"/>
          </a:p>
        </p:txBody>
      </p:sp>
      <p:sp>
        <p:nvSpPr>
          <p:cNvPr id="21" name="文本框 20"/>
          <p:cNvSpPr txBox="1"/>
          <p:nvPr/>
        </p:nvSpPr>
        <p:spPr>
          <a:xfrm>
            <a:off x="6199505" y="5221605"/>
            <a:ext cx="4271645" cy="953135"/>
          </a:xfrm>
          <a:prstGeom prst="rect">
            <a:avLst/>
          </a:prstGeom>
          <a:noFill/>
        </p:spPr>
        <p:txBody>
          <a:bodyPr wrap="square" rtlCol="0">
            <a:spAutoFit/>
          </a:bodyPr>
          <a:p>
            <a:r>
              <a:rPr lang="zh-CN" altLang="en-US" sz="1400" b="1"/>
              <a:t>直系军阀：</a:t>
            </a:r>
            <a:r>
              <a:rPr lang="zh-CN" altLang="en-US" sz="1400"/>
              <a:t>江苏、江西、湖北等省</a:t>
            </a:r>
            <a:endParaRPr lang="zh-CN" altLang="en-US" sz="1400"/>
          </a:p>
          <a:p>
            <a:r>
              <a:rPr lang="zh-CN" altLang="en-US" sz="1400"/>
              <a:t>（冯国璋、吴佩孚、孙传芳）</a:t>
            </a:r>
            <a:endParaRPr lang="zh-CN" altLang="en-US" sz="1400"/>
          </a:p>
          <a:p>
            <a:r>
              <a:rPr lang="zh-CN" altLang="en-US" sz="1400" b="1"/>
              <a:t>皖系军阀：</a:t>
            </a:r>
            <a:r>
              <a:rPr lang="zh-CN" altLang="en-US" sz="1400"/>
              <a:t>安徽、浙江、山东、福建等省（</a:t>
            </a:r>
            <a:r>
              <a:rPr lang="zh-CN" altLang="en-US" sz="1400"/>
              <a:t>段祺瑞）</a:t>
            </a:r>
            <a:endParaRPr lang="zh-CN" altLang="en-US" sz="1400"/>
          </a:p>
          <a:p>
            <a:r>
              <a:rPr lang="zh-CN" altLang="en-US" sz="1400" b="1"/>
              <a:t>奉系军阀：</a:t>
            </a:r>
            <a:r>
              <a:rPr lang="zh-CN" altLang="en-US" sz="1400"/>
              <a:t>盘踞东北（张作霖、</a:t>
            </a:r>
            <a:r>
              <a:rPr lang="zh-CN" altLang="en-US" sz="1400"/>
              <a:t>张学良）</a:t>
            </a:r>
            <a:endParaRPr lang="zh-CN" altLang="en-US" sz="1400"/>
          </a:p>
        </p:txBody>
      </p:sp>
      <p:sp>
        <p:nvSpPr>
          <p:cNvPr id="22" name="文本框 21"/>
          <p:cNvSpPr txBox="1"/>
          <p:nvPr/>
        </p:nvSpPr>
        <p:spPr>
          <a:xfrm>
            <a:off x="658495" y="6371590"/>
            <a:ext cx="11165205" cy="368300"/>
          </a:xfrm>
          <a:prstGeom prst="rect">
            <a:avLst/>
          </a:prstGeom>
          <a:noFill/>
        </p:spPr>
        <p:txBody>
          <a:bodyPr wrap="square" rtlCol="0">
            <a:spAutoFit/>
          </a:bodyPr>
          <a:p>
            <a:r>
              <a:rPr lang="en-US" altLang="zh-CN" b="1">
                <a:solidFill>
                  <a:schemeClr val="accent3">
                    <a:lumMod val="50000"/>
                  </a:schemeClr>
                </a:solidFill>
              </a:rPr>
              <a:t>1912</a:t>
            </a:r>
            <a:r>
              <a:rPr lang="zh-CN" altLang="en-US" b="1">
                <a:solidFill>
                  <a:schemeClr val="accent3">
                    <a:lumMod val="50000"/>
                  </a:schemeClr>
                </a:solidFill>
              </a:rPr>
              <a:t>年</a:t>
            </a:r>
            <a:r>
              <a:rPr lang="en-US" altLang="zh-CN" b="1">
                <a:solidFill>
                  <a:schemeClr val="accent3">
                    <a:lumMod val="50000"/>
                  </a:schemeClr>
                </a:solidFill>
              </a:rPr>
              <a:t>                                        1916.1    1916.3                                                                              1928.12</a:t>
            </a:r>
            <a:endParaRPr lang="en-US" altLang="zh-CN" b="1">
              <a:solidFill>
                <a:schemeClr val="accent3">
                  <a:lumMod val="50000"/>
                </a:schemeClr>
              </a:solidFill>
            </a:endParaRPr>
          </a:p>
        </p:txBody>
      </p:sp>
      <p:sp>
        <p:nvSpPr>
          <p:cNvPr id="23" name="左大括号 22"/>
          <p:cNvSpPr/>
          <p:nvPr/>
        </p:nvSpPr>
        <p:spPr>
          <a:xfrm rot="5400000">
            <a:off x="2557780" y="4539615"/>
            <a:ext cx="295910" cy="331914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左大括号 23"/>
          <p:cNvSpPr/>
          <p:nvPr/>
        </p:nvSpPr>
        <p:spPr>
          <a:xfrm rot="5400000">
            <a:off x="4726940" y="5709920"/>
            <a:ext cx="295910" cy="99250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左大括号 24"/>
          <p:cNvSpPr/>
          <p:nvPr/>
        </p:nvSpPr>
        <p:spPr>
          <a:xfrm rot="5400000">
            <a:off x="8089265" y="3343910"/>
            <a:ext cx="295910" cy="570484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左大括号 25"/>
          <p:cNvSpPr/>
          <p:nvPr/>
        </p:nvSpPr>
        <p:spPr>
          <a:xfrm rot="5400000">
            <a:off x="1982470" y="3238500"/>
            <a:ext cx="295910" cy="229743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7" name="左大括号 26"/>
          <p:cNvSpPr/>
          <p:nvPr/>
        </p:nvSpPr>
        <p:spPr>
          <a:xfrm rot="5400000">
            <a:off x="4768215" y="2750820"/>
            <a:ext cx="295910" cy="326199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左大括号 27"/>
          <p:cNvSpPr/>
          <p:nvPr/>
        </p:nvSpPr>
        <p:spPr>
          <a:xfrm rot="5400000">
            <a:off x="8009255" y="2793365"/>
            <a:ext cx="295910" cy="317690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文本框 28"/>
          <p:cNvSpPr txBox="1"/>
          <p:nvPr/>
        </p:nvSpPr>
        <p:spPr>
          <a:xfrm>
            <a:off x="244475" y="2748280"/>
            <a:ext cx="11702415" cy="368300"/>
          </a:xfrm>
          <a:prstGeom prst="rect">
            <a:avLst/>
          </a:prstGeom>
          <a:solidFill>
            <a:schemeClr val="accent4">
              <a:lumMod val="20000"/>
              <a:lumOff val="80000"/>
            </a:schemeClr>
          </a:solidFill>
        </p:spPr>
        <p:txBody>
          <a:bodyPr wrap="square" rtlCol="0">
            <a:spAutoFit/>
          </a:bodyPr>
          <a:p>
            <a:pPr algn="ctr"/>
            <a:r>
              <a:rPr lang="zh-CN" altLang="en-US" b="1"/>
              <a:t>武昌起义时期</a:t>
            </a:r>
            <a:endParaRPr lang="zh-CN" altLang="en-US" b="1"/>
          </a:p>
        </p:txBody>
      </p:sp>
      <p:sp>
        <p:nvSpPr>
          <p:cNvPr id="31" name="文本框 30"/>
          <p:cNvSpPr txBox="1"/>
          <p:nvPr/>
        </p:nvSpPr>
        <p:spPr>
          <a:xfrm>
            <a:off x="334010" y="2285365"/>
            <a:ext cx="11245215" cy="368300"/>
          </a:xfrm>
          <a:prstGeom prst="rect">
            <a:avLst/>
          </a:prstGeom>
          <a:noFill/>
        </p:spPr>
        <p:txBody>
          <a:bodyPr wrap="square" rtlCol="0">
            <a:spAutoFit/>
          </a:bodyPr>
          <a:p>
            <a:r>
              <a:rPr lang="en-US" altLang="zh-CN" b="1">
                <a:solidFill>
                  <a:schemeClr val="accent3">
                    <a:lumMod val="50000"/>
                  </a:schemeClr>
                </a:solidFill>
              </a:rPr>
              <a:t>1895</a:t>
            </a:r>
            <a:r>
              <a:rPr lang="zh-CN" altLang="en-US" b="1">
                <a:solidFill>
                  <a:schemeClr val="accent3">
                    <a:lumMod val="50000"/>
                  </a:schemeClr>
                </a:solidFill>
              </a:rPr>
              <a:t>年</a:t>
            </a:r>
            <a:r>
              <a:rPr lang="en-US" altLang="zh-CN" b="1">
                <a:solidFill>
                  <a:schemeClr val="accent3">
                    <a:lumMod val="50000"/>
                  </a:schemeClr>
                </a:solidFill>
              </a:rPr>
              <a:t>               1903</a:t>
            </a:r>
            <a:r>
              <a:rPr lang="zh-CN" altLang="en-US" b="1">
                <a:solidFill>
                  <a:schemeClr val="accent3">
                    <a:lumMod val="50000"/>
                  </a:schemeClr>
                </a:solidFill>
              </a:rPr>
              <a:t>年</a:t>
            </a:r>
            <a:r>
              <a:rPr lang="en-US" altLang="zh-CN" b="1">
                <a:solidFill>
                  <a:schemeClr val="accent3">
                    <a:lumMod val="50000"/>
                  </a:schemeClr>
                </a:solidFill>
              </a:rPr>
              <a:t>     1905</a:t>
            </a:r>
            <a:r>
              <a:rPr lang="zh-CN" altLang="en-US" b="1">
                <a:solidFill>
                  <a:schemeClr val="accent3">
                    <a:lumMod val="50000"/>
                  </a:schemeClr>
                </a:solidFill>
              </a:rPr>
              <a:t>年</a:t>
            </a:r>
            <a:r>
              <a:rPr lang="en-US" altLang="zh-CN" b="1">
                <a:solidFill>
                  <a:schemeClr val="accent3">
                    <a:lumMod val="50000"/>
                  </a:schemeClr>
                </a:solidFill>
              </a:rPr>
              <a:t>                            1906</a:t>
            </a:r>
            <a:r>
              <a:rPr lang="zh-CN" altLang="en-US" b="1">
                <a:solidFill>
                  <a:schemeClr val="accent3">
                    <a:lumMod val="50000"/>
                  </a:schemeClr>
                </a:solidFill>
              </a:rPr>
              <a:t>年</a:t>
            </a:r>
            <a:r>
              <a:rPr lang="en-US" altLang="zh-CN" b="1">
                <a:solidFill>
                  <a:schemeClr val="accent3">
                    <a:lumMod val="50000"/>
                  </a:schemeClr>
                </a:solidFill>
              </a:rPr>
              <a:t>                                                        1911</a:t>
            </a:r>
            <a:r>
              <a:rPr lang="zh-CN" altLang="en-US" b="1">
                <a:solidFill>
                  <a:schemeClr val="accent3">
                    <a:lumMod val="50000"/>
                  </a:schemeClr>
                </a:solidFill>
              </a:rPr>
              <a:t>年</a:t>
            </a:r>
            <a:r>
              <a:rPr lang="en-US" altLang="zh-CN" b="1">
                <a:solidFill>
                  <a:schemeClr val="accent3">
                    <a:lumMod val="50000"/>
                  </a:schemeClr>
                </a:solidFill>
              </a:rPr>
              <a:t>       </a:t>
            </a:r>
            <a:endParaRPr lang="en-US" altLang="zh-CN" b="1">
              <a:solidFill>
                <a:schemeClr val="accent3">
                  <a:lumMod val="50000"/>
                </a:schemeClr>
              </a:solidFill>
            </a:endParaRPr>
          </a:p>
        </p:txBody>
      </p:sp>
      <p:sp>
        <p:nvSpPr>
          <p:cNvPr id="32" name="文本框 31"/>
          <p:cNvSpPr txBox="1"/>
          <p:nvPr/>
        </p:nvSpPr>
        <p:spPr>
          <a:xfrm>
            <a:off x="191135" y="843280"/>
            <a:ext cx="11702415" cy="368300"/>
          </a:xfrm>
          <a:prstGeom prst="rect">
            <a:avLst/>
          </a:prstGeom>
          <a:solidFill>
            <a:schemeClr val="accent4">
              <a:lumMod val="20000"/>
              <a:lumOff val="80000"/>
            </a:schemeClr>
          </a:solidFill>
        </p:spPr>
        <p:txBody>
          <a:bodyPr wrap="square" rtlCol="0">
            <a:spAutoFit/>
          </a:bodyPr>
          <a:p>
            <a:pPr algn="ctr"/>
            <a:r>
              <a:rPr lang="zh-CN" altLang="en-US" b="1"/>
              <a:t>武昌起义时期</a:t>
            </a:r>
            <a:endParaRPr lang="zh-CN" altLang="en-US" b="1"/>
          </a:p>
        </p:txBody>
      </p:sp>
      <p:sp>
        <p:nvSpPr>
          <p:cNvPr id="33" name="左大括号 32"/>
          <p:cNvSpPr/>
          <p:nvPr/>
        </p:nvSpPr>
        <p:spPr>
          <a:xfrm rot="5400000">
            <a:off x="7980680" y="40640"/>
            <a:ext cx="295910" cy="417576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4" name="文本框 33"/>
          <p:cNvSpPr txBox="1"/>
          <p:nvPr/>
        </p:nvSpPr>
        <p:spPr>
          <a:xfrm>
            <a:off x="10216515" y="5279390"/>
            <a:ext cx="1873885" cy="953135"/>
          </a:xfrm>
          <a:prstGeom prst="rect">
            <a:avLst/>
          </a:prstGeom>
          <a:noFill/>
        </p:spPr>
        <p:txBody>
          <a:bodyPr wrap="square" rtlCol="0">
            <a:spAutoFit/>
          </a:bodyPr>
          <a:p>
            <a:pPr algn="ctr"/>
            <a:r>
              <a:rPr lang="zh-CN" altLang="en-US" sz="1400"/>
              <a:t>张学良</a:t>
            </a:r>
            <a:endParaRPr lang="zh-CN" altLang="en-US" sz="1400"/>
          </a:p>
          <a:p>
            <a:pPr algn="ctr"/>
            <a:r>
              <a:rPr lang="zh-CN" altLang="en-US" sz="1400" b="1"/>
              <a:t>改易旗帜</a:t>
            </a:r>
            <a:endParaRPr lang="zh-CN" altLang="en-US" sz="1400" b="1"/>
          </a:p>
          <a:p>
            <a:pPr algn="ctr"/>
            <a:r>
              <a:rPr lang="zh-CN" altLang="en-US" sz="1400" u="sng"/>
              <a:t>南京国民政府形式上</a:t>
            </a:r>
            <a:r>
              <a:rPr lang="en-US" altLang="zh-CN" sz="1400" u="sng"/>
              <a:t>“</a:t>
            </a:r>
            <a:r>
              <a:rPr lang="zh-CN" altLang="en-US" sz="1400" u="sng"/>
              <a:t>统一</a:t>
            </a:r>
            <a:r>
              <a:rPr lang="en-US" altLang="zh-CN" sz="1400" u="sng"/>
              <a:t>”</a:t>
            </a:r>
            <a:r>
              <a:rPr lang="zh-CN" altLang="en-US" sz="1400" u="sng"/>
              <a:t>全国</a:t>
            </a:r>
            <a:endParaRPr lang="zh-CN" altLang="en-US" sz="1400" u="sng"/>
          </a:p>
        </p:txBody>
      </p:sp>
      <p:sp>
        <p:nvSpPr>
          <p:cNvPr id="35" name="文本框 34"/>
          <p:cNvSpPr txBox="1"/>
          <p:nvPr/>
        </p:nvSpPr>
        <p:spPr>
          <a:xfrm>
            <a:off x="4572635" y="1545590"/>
            <a:ext cx="895985" cy="645160"/>
          </a:xfrm>
          <a:prstGeom prst="rect">
            <a:avLst/>
          </a:prstGeom>
          <a:solidFill>
            <a:schemeClr val="accent4">
              <a:lumMod val="40000"/>
              <a:lumOff val="60000"/>
            </a:schemeClr>
          </a:solidFill>
        </p:spPr>
        <p:txBody>
          <a:bodyPr wrap="square" rtlCol="0">
            <a:spAutoFit/>
          </a:bodyPr>
          <a:p>
            <a:pPr algn="ctr"/>
            <a:r>
              <a:rPr lang="zh-CN" altLang="en-US" sz="1200" b="1"/>
              <a:t>《民报》</a:t>
            </a:r>
            <a:endParaRPr lang="zh-CN" altLang="en-US" sz="1200" b="1"/>
          </a:p>
          <a:p>
            <a:pPr algn="ctr"/>
            <a:r>
              <a:rPr lang="en-US" altLang="zh-CN" sz="1200"/>
              <a:t>“</a:t>
            </a:r>
            <a:r>
              <a:rPr lang="zh-CN" altLang="en-US" sz="1200"/>
              <a:t>三民主义</a:t>
            </a:r>
            <a:r>
              <a:rPr lang="en-US" altLang="zh-CN" sz="1200"/>
              <a:t>”</a:t>
            </a:r>
            <a:endParaRPr lang="en-US" altLang="zh-CN" sz="1200"/>
          </a:p>
          <a:p>
            <a:pPr algn="ctr"/>
            <a:r>
              <a:rPr lang="en-US" altLang="zh-CN" sz="1200"/>
              <a:t>P12 </a:t>
            </a:r>
            <a:endParaRPr lang="en-US" altLang="zh-CN" sz="1200"/>
          </a:p>
        </p:txBody>
      </p:sp>
      <p:sp>
        <p:nvSpPr>
          <p:cNvPr id="37" name="文本框 36"/>
          <p:cNvSpPr txBox="1"/>
          <p:nvPr/>
        </p:nvSpPr>
        <p:spPr>
          <a:xfrm>
            <a:off x="9618345" y="59690"/>
            <a:ext cx="2304415" cy="737235"/>
          </a:xfrm>
          <a:prstGeom prst="rect">
            <a:avLst/>
          </a:prstGeom>
          <a:solidFill>
            <a:schemeClr val="bg2">
              <a:lumMod val="95000"/>
            </a:schemeClr>
          </a:solidFill>
        </p:spPr>
        <p:txBody>
          <a:bodyPr wrap="square" rtlCol="0">
            <a:spAutoFit/>
          </a:bodyPr>
          <a:p>
            <a:pPr algn="l"/>
            <a:r>
              <a:rPr lang="zh-CN" altLang="en-US" sz="1400" b="1"/>
              <a:t>特别主义：</a:t>
            </a:r>
            <a:endParaRPr lang="zh-CN" altLang="en-US" sz="1400" b="1"/>
          </a:p>
          <a:p>
            <a:pPr algn="l"/>
            <a:r>
              <a:rPr lang="zh-CN" altLang="en-US" sz="1400"/>
              <a:t>这一时期，没有明确的</a:t>
            </a:r>
            <a:r>
              <a:rPr lang="en-US" altLang="zh-CN" sz="1400"/>
              <a:t>“</a:t>
            </a:r>
            <a:r>
              <a:rPr lang="zh-CN" altLang="en-US" sz="1400"/>
              <a:t>反帝</a:t>
            </a:r>
            <a:r>
              <a:rPr lang="en-US" altLang="zh-CN" sz="1400"/>
              <a:t>”</a:t>
            </a:r>
            <a:r>
              <a:rPr lang="zh-CN" altLang="en-US" sz="1400"/>
              <a:t>思想</a:t>
            </a:r>
            <a:r>
              <a:rPr lang="en-US" altLang="zh-CN" sz="1400"/>
              <a:t> </a:t>
            </a:r>
            <a:endParaRPr lang="en-US" altLang="zh-CN" sz="1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 y="0"/>
            <a:ext cx="12191365" cy="706755"/>
          </a:xfrm>
          <a:prstGeom prst="rect">
            <a:avLst/>
          </a:prstGeom>
          <a:noFill/>
        </p:spPr>
        <p:txBody>
          <a:bodyPr wrap="square" rtlCol="0">
            <a:spAutoFit/>
          </a:bodyPr>
          <a:p>
            <a:pPr algn="ctr"/>
            <a:r>
              <a:rPr lang="zh-CN" altLang="en-US" sz="4000" b="1"/>
              <a:t>中国新民主主义革命的开始</a:t>
            </a:r>
            <a:endParaRPr lang="zh-CN" altLang="en-US" sz="4000" b="1"/>
          </a:p>
        </p:txBody>
      </p:sp>
      <p:cxnSp>
        <p:nvCxnSpPr>
          <p:cNvPr id="5" name="直接箭头连接符 4"/>
          <p:cNvCxnSpPr/>
          <p:nvPr/>
        </p:nvCxnSpPr>
        <p:spPr>
          <a:xfrm>
            <a:off x="139065" y="213868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91135" y="1303020"/>
            <a:ext cx="2179320" cy="737235"/>
          </a:xfrm>
          <a:prstGeom prst="rect">
            <a:avLst/>
          </a:prstGeom>
          <a:noFill/>
        </p:spPr>
        <p:txBody>
          <a:bodyPr wrap="square" rtlCol="0">
            <a:spAutoFit/>
          </a:bodyPr>
          <a:p>
            <a:r>
              <a:rPr lang="zh-CN" altLang="en-US" sz="1400" b="1">
                <a:solidFill>
                  <a:srgbClr val="FF0000"/>
                </a:solidFill>
              </a:rPr>
              <a:t>标志：</a:t>
            </a:r>
            <a:endParaRPr lang="zh-CN" altLang="en-US" sz="1400" b="1">
              <a:solidFill>
                <a:srgbClr val="FF0000"/>
              </a:solidFill>
            </a:endParaRPr>
          </a:p>
          <a:p>
            <a:r>
              <a:rPr lang="zh-CN" altLang="en-US" sz="1400"/>
              <a:t>陈独秀</a:t>
            </a:r>
            <a:r>
              <a:rPr lang="zh-CN" altLang="en-US" sz="1400"/>
              <a:t>创办《青年</a:t>
            </a:r>
            <a:r>
              <a:rPr lang="zh-CN" altLang="en-US" sz="1400"/>
              <a:t>杂志》</a:t>
            </a:r>
            <a:endParaRPr lang="zh-CN" altLang="en-US" sz="1400"/>
          </a:p>
          <a:p>
            <a:r>
              <a:rPr lang="zh-CN" altLang="en-US" sz="1400"/>
              <a:t>（后《新</a:t>
            </a:r>
            <a:r>
              <a:rPr lang="zh-CN" altLang="en-US" sz="1400"/>
              <a:t>青年》）</a:t>
            </a:r>
            <a:endParaRPr lang="zh-CN" altLang="en-US" sz="1400"/>
          </a:p>
        </p:txBody>
      </p:sp>
      <p:sp>
        <p:nvSpPr>
          <p:cNvPr id="9" name="文本框 8"/>
          <p:cNvSpPr txBox="1"/>
          <p:nvPr/>
        </p:nvSpPr>
        <p:spPr>
          <a:xfrm>
            <a:off x="2557145" y="1129665"/>
            <a:ext cx="4156710" cy="953135"/>
          </a:xfrm>
          <a:prstGeom prst="rect">
            <a:avLst/>
          </a:prstGeom>
          <a:noFill/>
        </p:spPr>
        <p:txBody>
          <a:bodyPr wrap="square" rtlCol="0">
            <a:spAutoFit/>
          </a:bodyPr>
          <a:p>
            <a:r>
              <a:rPr lang="zh-CN" altLang="en-US" sz="1400" b="1">
                <a:solidFill>
                  <a:srgbClr val="FF0000"/>
                </a:solidFill>
              </a:rPr>
              <a:t>知识点：</a:t>
            </a:r>
            <a:endParaRPr lang="zh-CN" altLang="en-US" sz="1400" b="1">
              <a:solidFill>
                <a:srgbClr val="FF0000"/>
              </a:solidFill>
            </a:endParaRPr>
          </a:p>
          <a:p>
            <a:r>
              <a:rPr lang="en-US" altLang="zh-CN" sz="1400" b="1"/>
              <a:t>1</a:t>
            </a:r>
            <a:r>
              <a:rPr lang="zh-CN" altLang="en-US" sz="1400" b="1"/>
              <a:t>、口号：</a:t>
            </a:r>
            <a:r>
              <a:rPr lang="zh-CN" altLang="en-US" sz="1400"/>
              <a:t>民主（德先生）、科学（</a:t>
            </a:r>
            <a:r>
              <a:rPr lang="zh-CN" altLang="en-US" sz="1400"/>
              <a:t>赛先生）</a:t>
            </a:r>
            <a:endParaRPr lang="zh-CN" altLang="en-US" sz="1400"/>
          </a:p>
          <a:p>
            <a:r>
              <a:rPr lang="en-US" altLang="zh-CN" sz="1400" b="1"/>
              <a:t>2</a:t>
            </a:r>
            <a:r>
              <a:rPr lang="zh-CN" altLang="en-US" sz="1400" b="1"/>
              <a:t>、阵地：</a:t>
            </a:r>
            <a:r>
              <a:rPr lang="zh-CN" altLang="en-US" sz="1400"/>
              <a:t>《新青年》</a:t>
            </a:r>
            <a:r>
              <a:rPr lang="zh-CN" altLang="en-US" sz="1400"/>
              <a:t>杂志</a:t>
            </a:r>
            <a:endParaRPr lang="zh-CN" altLang="en-US" sz="1400"/>
          </a:p>
          <a:p>
            <a:r>
              <a:rPr lang="en-US" altLang="zh-CN" sz="1400" b="1"/>
              <a:t>3</a:t>
            </a:r>
            <a:r>
              <a:rPr lang="zh-CN" altLang="en-US" sz="1400" b="1"/>
              <a:t>、基地：</a:t>
            </a:r>
            <a:r>
              <a:rPr lang="zh-CN" altLang="en-US" sz="1400"/>
              <a:t>北京大学</a:t>
            </a:r>
            <a:r>
              <a:rPr lang="en-US" altLang="zh-CN" sz="1400"/>
              <a:t>“</a:t>
            </a:r>
            <a:r>
              <a:rPr lang="zh-CN" altLang="en-US" sz="1400"/>
              <a:t>思想自由，兼容并包</a:t>
            </a:r>
            <a:r>
              <a:rPr lang="en-US" altLang="zh-CN" sz="1400"/>
              <a:t>”</a:t>
            </a:r>
            <a:r>
              <a:rPr lang="zh-CN" altLang="en-US" sz="1400"/>
              <a:t>理念</a:t>
            </a:r>
            <a:endParaRPr lang="zh-CN" altLang="en-US" sz="1400"/>
          </a:p>
        </p:txBody>
      </p:sp>
      <p:sp>
        <p:nvSpPr>
          <p:cNvPr id="10" name="文本框 9"/>
          <p:cNvSpPr txBox="1"/>
          <p:nvPr/>
        </p:nvSpPr>
        <p:spPr>
          <a:xfrm>
            <a:off x="6395085" y="1005205"/>
            <a:ext cx="5446395" cy="1383665"/>
          </a:xfrm>
          <a:prstGeom prst="rect">
            <a:avLst/>
          </a:prstGeom>
          <a:noFill/>
        </p:spPr>
        <p:txBody>
          <a:bodyPr wrap="square" rtlCol="0">
            <a:spAutoFit/>
          </a:bodyPr>
          <a:p>
            <a:r>
              <a:rPr lang="en-US" sz="1400" b="1"/>
              <a:t>4</a:t>
            </a:r>
            <a:r>
              <a:rPr lang="zh-CN" altLang="en-US" sz="1400" b="1"/>
              <a:t>、内容：</a:t>
            </a:r>
            <a:r>
              <a:rPr lang="zh-CN" altLang="en-US" sz="1400"/>
              <a:t>倡导民主科学，反对封建愚昧；倡导个性解放，反对封建礼教；倡导新文学，反对旧文学；倡导新道德，反对</a:t>
            </a:r>
            <a:r>
              <a:rPr lang="zh-CN" altLang="en-US" sz="1400"/>
              <a:t>旧道德。</a:t>
            </a:r>
            <a:endParaRPr lang="zh-CN" altLang="en-US" sz="1400"/>
          </a:p>
          <a:p>
            <a:r>
              <a:rPr lang="en-US" sz="1400" b="1"/>
              <a:t>5</a:t>
            </a:r>
            <a:r>
              <a:rPr lang="zh-CN" altLang="en-US" sz="1400" b="1"/>
              <a:t>、</a:t>
            </a:r>
            <a:r>
              <a:rPr lang="en-US" altLang="zh-CN" sz="1400"/>
              <a:t>1917</a:t>
            </a:r>
            <a:r>
              <a:rPr lang="zh-CN" altLang="en-US" sz="1400"/>
              <a:t>年</a:t>
            </a:r>
            <a:r>
              <a:rPr lang="en-US" altLang="zh-CN" sz="1400"/>
              <a:t>  </a:t>
            </a:r>
            <a:r>
              <a:rPr lang="zh-CN" altLang="en-US" sz="1400"/>
              <a:t>胡适</a:t>
            </a:r>
            <a:r>
              <a:rPr lang="en-US" altLang="zh-CN" sz="1400"/>
              <a:t>  </a:t>
            </a:r>
            <a:r>
              <a:rPr lang="zh-CN" altLang="en-US" sz="1400"/>
              <a:t>主张白话文代替</a:t>
            </a:r>
            <a:r>
              <a:rPr lang="zh-CN" altLang="en-US" sz="1400"/>
              <a:t>文言文</a:t>
            </a:r>
            <a:endParaRPr lang="zh-CN" altLang="en-US" sz="1400"/>
          </a:p>
          <a:p>
            <a:r>
              <a:rPr lang="en-US" altLang="zh-CN" sz="1400"/>
              <a:t>      1918</a:t>
            </a:r>
            <a:r>
              <a:rPr lang="zh-CN" altLang="en-US" sz="1400"/>
              <a:t>年</a:t>
            </a:r>
            <a:r>
              <a:rPr lang="en-US" altLang="zh-CN" sz="1400"/>
              <a:t>  </a:t>
            </a:r>
            <a:r>
              <a:rPr lang="zh-CN" altLang="en-US" sz="1400"/>
              <a:t>鲁迅</a:t>
            </a:r>
            <a:r>
              <a:rPr lang="en-US" altLang="zh-CN" sz="1400"/>
              <a:t>  </a:t>
            </a:r>
            <a:r>
              <a:rPr lang="zh-CN" altLang="en-US" sz="1400"/>
              <a:t>第一篇白话文《</a:t>
            </a:r>
            <a:r>
              <a:rPr lang="zh-CN" altLang="en-US" sz="1400"/>
              <a:t>狂人日记》</a:t>
            </a:r>
            <a:endParaRPr lang="zh-CN" altLang="en-US" sz="1400"/>
          </a:p>
          <a:p>
            <a:r>
              <a:rPr lang="en-US" altLang="zh-CN" sz="1400" b="1"/>
              <a:t>6</a:t>
            </a:r>
            <a:r>
              <a:rPr lang="zh-CN" altLang="en-US" sz="1400" b="1"/>
              <a:t>、意义：</a:t>
            </a:r>
            <a:r>
              <a:rPr lang="zh-CN" altLang="en-US" sz="1400">
                <a:latin typeface="Calibri" panose="020F0502020204030204" charset="0"/>
              </a:rPr>
              <a:t>①让中国响起思想启蒙的声音；②使思想获得极大</a:t>
            </a:r>
            <a:r>
              <a:rPr lang="zh-CN" altLang="en-US" sz="1400">
                <a:latin typeface="Calibri" panose="020F0502020204030204" charset="0"/>
              </a:rPr>
              <a:t>解放</a:t>
            </a:r>
            <a:endParaRPr lang="zh-CN" altLang="en-US" sz="1400">
              <a:latin typeface="Calibri" panose="020F0502020204030204" charset="0"/>
            </a:endParaRPr>
          </a:p>
          <a:p>
            <a:r>
              <a:rPr lang="zh-CN" altLang="en-US" sz="1400">
                <a:latin typeface="Calibri" panose="020F0502020204030204" charset="0"/>
              </a:rPr>
              <a:t>③为马克思主义在中国的传播创造了</a:t>
            </a:r>
            <a:r>
              <a:rPr lang="zh-CN" altLang="en-US" sz="1400">
                <a:latin typeface="Calibri" panose="020F0502020204030204" charset="0"/>
              </a:rPr>
              <a:t>条件</a:t>
            </a:r>
            <a:endParaRPr lang="zh-CN" altLang="en-US" sz="1400">
              <a:latin typeface="Calibri" panose="020F0502020204030204" charset="0"/>
            </a:endParaRPr>
          </a:p>
        </p:txBody>
      </p:sp>
      <p:cxnSp>
        <p:nvCxnSpPr>
          <p:cNvPr id="11" name="直接箭头连接符 10"/>
          <p:cNvCxnSpPr/>
          <p:nvPr/>
        </p:nvCxnSpPr>
        <p:spPr>
          <a:xfrm>
            <a:off x="245110" y="4453255"/>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45110" y="3415030"/>
            <a:ext cx="1672590" cy="737235"/>
          </a:xfrm>
          <a:prstGeom prst="rect">
            <a:avLst/>
          </a:prstGeom>
          <a:noFill/>
        </p:spPr>
        <p:txBody>
          <a:bodyPr wrap="square" rtlCol="0">
            <a:spAutoFit/>
          </a:bodyPr>
          <a:p>
            <a:r>
              <a:rPr lang="zh-CN" altLang="en-US" sz="1400" b="1">
                <a:solidFill>
                  <a:srgbClr val="FF0000"/>
                </a:solidFill>
              </a:rPr>
              <a:t>起因：</a:t>
            </a:r>
            <a:endParaRPr lang="zh-CN" altLang="en-US" sz="1400" b="1">
              <a:solidFill>
                <a:srgbClr val="FF0000"/>
              </a:solidFill>
            </a:endParaRPr>
          </a:p>
          <a:p>
            <a:r>
              <a:rPr lang="en-US" altLang="zh-CN" sz="1400"/>
              <a:t>5</a:t>
            </a:r>
            <a:r>
              <a:rPr lang="zh-CN" altLang="en-US" sz="1400"/>
              <a:t>月，巴黎和会</a:t>
            </a:r>
            <a:r>
              <a:rPr lang="zh-CN" altLang="en-US" sz="1400"/>
              <a:t>上，</a:t>
            </a:r>
            <a:endParaRPr lang="zh-CN" altLang="en-US" sz="1400"/>
          </a:p>
          <a:p>
            <a:r>
              <a:rPr lang="zh-CN" altLang="en-US" sz="1400"/>
              <a:t>中国合理要求被</a:t>
            </a:r>
            <a:r>
              <a:rPr lang="zh-CN" altLang="en-US" sz="1400"/>
              <a:t>拒</a:t>
            </a:r>
            <a:endParaRPr lang="zh-CN" altLang="en-US" sz="1400"/>
          </a:p>
        </p:txBody>
      </p:sp>
      <p:sp>
        <p:nvSpPr>
          <p:cNvPr id="13" name="文本框 12"/>
          <p:cNvSpPr txBox="1"/>
          <p:nvPr/>
        </p:nvSpPr>
        <p:spPr>
          <a:xfrm>
            <a:off x="2370455" y="2849245"/>
            <a:ext cx="1863090" cy="1599565"/>
          </a:xfrm>
          <a:prstGeom prst="rect">
            <a:avLst/>
          </a:prstGeom>
          <a:noFill/>
        </p:spPr>
        <p:txBody>
          <a:bodyPr wrap="square" rtlCol="0">
            <a:spAutoFit/>
          </a:bodyPr>
          <a:p>
            <a:r>
              <a:rPr lang="zh-CN" altLang="en-US" sz="1400" b="1">
                <a:solidFill>
                  <a:srgbClr val="FF0000"/>
                </a:solidFill>
              </a:rPr>
              <a:t>过程</a:t>
            </a:r>
            <a:r>
              <a:rPr lang="en-US" altLang="zh-CN" sz="1400" b="1">
                <a:solidFill>
                  <a:srgbClr val="FF0000"/>
                </a:solidFill>
              </a:rPr>
              <a:t>1</a:t>
            </a:r>
            <a:r>
              <a:rPr lang="zh-CN" altLang="en-US" sz="1400" b="1">
                <a:solidFill>
                  <a:srgbClr val="FF0000"/>
                </a:solidFill>
              </a:rPr>
              <a:t>：（第一阶段）</a:t>
            </a:r>
            <a:endParaRPr lang="zh-CN" altLang="en-US" sz="1400" b="1">
              <a:solidFill>
                <a:srgbClr val="FF0000"/>
              </a:solidFill>
            </a:endParaRPr>
          </a:p>
          <a:p>
            <a:r>
              <a:rPr lang="zh-CN" altLang="en-US" sz="1400" b="1"/>
              <a:t>先锋</a:t>
            </a:r>
            <a:r>
              <a:rPr lang="zh-CN" altLang="en-US" sz="1400"/>
              <a:t>：</a:t>
            </a:r>
            <a:r>
              <a:rPr lang="zh-CN" altLang="en-US" sz="1400"/>
              <a:t>学生</a:t>
            </a:r>
            <a:endParaRPr lang="zh-CN" altLang="en-US" sz="1400"/>
          </a:p>
          <a:p>
            <a:r>
              <a:rPr lang="zh-CN" altLang="en-US" sz="1400" b="1"/>
              <a:t>地点：</a:t>
            </a:r>
            <a:r>
              <a:rPr lang="zh-CN" altLang="en-US" sz="1400"/>
              <a:t>北京</a:t>
            </a:r>
            <a:endParaRPr lang="zh-CN" altLang="en-US" sz="1400"/>
          </a:p>
          <a:p>
            <a:r>
              <a:rPr lang="zh-CN" altLang="en-US" sz="1400" b="1"/>
              <a:t>形式：</a:t>
            </a:r>
            <a:r>
              <a:rPr lang="zh-CN" altLang="en-US" sz="1400"/>
              <a:t>学生示威游行</a:t>
            </a:r>
            <a:endParaRPr lang="zh-CN" altLang="en-US" sz="1400"/>
          </a:p>
          <a:p>
            <a:r>
              <a:rPr lang="zh-CN" altLang="en-US" sz="1400" b="1"/>
              <a:t>口号：</a:t>
            </a:r>
            <a:r>
              <a:rPr lang="zh-CN" altLang="en-US" sz="1400">
                <a:latin typeface="Calibri" panose="020F0502020204030204" charset="0"/>
              </a:rPr>
              <a:t>①</a:t>
            </a:r>
            <a:r>
              <a:rPr lang="en-US" altLang="zh-CN" sz="1400">
                <a:latin typeface="Calibri" panose="020F0502020204030204" charset="0"/>
              </a:rPr>
              <a:t> </a:t>
            </a:r>
            <a:r>
              <a:rPr lang="zh-CN" altLang="en-US" sz="1400">
                <a:latin typeface="Calibri" panose="020F0502020204030204" charset="0"/>
              </a:rPr>
              <a:t>还我青岛</a:t>
            </a:r>
            <a:endParaRPr lang="zh-CN" altLang="en-US" sz="1400">
              <a:latin typeface="Calibri" panose="020F0502020204030204" charset="0"/>
            </a:endParaRPr>
          </a:p>
          <a:p>
            <a:r>
              <a:rPr lang="zh-CN" altLang="en-US" sz="1400">
                <a:latin typeface="Calibri" panose="020F0502020204030204" charset="0"/>
              </a:rPr>
              <a:t> </a:t>
            </a:r>
            <a:r>
              <a:rPr lang="en-US" altLang="zh-CN" sz="1400">
                <a:latin typeface="Calibri" panose="020F0502020204030204" charset="0"/>
              </a:rPr>
              <a:t>            ②</a:t>
            </a:r>
            <a:r>
              <a:rPr lang="zh-CN" altLang="en-US" sz="1400">
                <a:latin typeface="Calibri" panose="020F0502020204030204" charset="0"/>
              </a:rPr>
              <a:t>严惩曹陆章</a:t>
            </a:r>
            <a:endParaRPr lang="zh-CN" altLang="en-US" sz="1400">
              <a:latin typeface="Calibri" panose="020F0502020204030204" charset="0"/>
            </a:endParaRPr>
          </a:p>
          <a:p>
            <a:r>
              <a:rPr lang="zh-CN" altLang="en-US" sz="1400" b="1">
                <a:latin typeface="Calibri" panose="020F0502020204030204" charset="0"/>
              </a:rPr>
              <a:t>结果：</a:t>
            </a:r>
            <a:r>
              <a:rPr lang="zh-CN" altLang="en-US" sz="1400">
                <a:latin typeface="Calibri" panose="020F0502020204030204" charset="0"/>
              </a:rPr>
              <a:t>学生被捕入狱</a:t>
            </a:r>
            <a:r>
              <a:rPr lang="en-US" altLang="zh-CN" sz="1400">
                <a:latin typeface="Calibri" panose="020F0502020204030204" charset="0"/>
              </a:rPr>
              <a:t>            </a:t>
            </a:r>
            <a:endParaRPr lang="en-US" altLang="zh-CN" sz="1400">
              <a:latin typeface="Calibri" panose="020F0502020204030204" charset="0"/>
            </a:endParaRPr>
          </a:p>
        </p:txBody>
      </p:sp>
      <p:cxnSp>
        <p:nvCxnSpPr>
          <p:cNvPr id="17" name="直接箭头连接符 16"/>
          <p:cNvCxnSpPr/>
          <p:nvPr/>
        </p:nvCxnSpPr>
        <p:spPr>
          <a:xfrm>
            <a:off x="334010" y="6409055"/>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461135" y="5247640"/>
            <a:ext cx="3993515" cy="1168400"/>
          </a:xfrm>
          <a:prstGeom prst="rect">
            <a:avLst/>
          </a:prstGeom>
          <a:noFill/>
        </p:spPr>
        <p:txBody>
          <a:bodyPr wrap="square" rtlCol="0">
            <a:spAutoFit/>
          </a:bodyPr>
          <a:p>
            <a:r>
              <a:rPr lang="zh-CN" altLang="en-US" sz="1400" b="1">
                <a:solidFill>
                  <a:srgbClr val="FF0000"/>
                </a:solidFill>
              </a:rPr>
              <a:t>李大钊</a:t>
            </a:r>
            <a:r>
              <a:rPr lang="en-US" altLang="zh-CN" sz="1400" b="1">
                <a:solidFill>
                  <a:srgbClr val="FF0000"/>
                </a:solidFill>
              </a:rPr>
              <a:t>--</a:t>
            </a:r>
            <a:r>
              <a:rPr lang="zh-CN" altLang="en-US" sz="1400" b="1">
                <a:solidFill>
                  <a:srgbClr val="FF0000"/>
                </a:solidFill>
              </a:rPr>
              <a:t>宣传马克思主义先锋</a:t>
            </a:r>
            <a:endParaRPr lang="zh-CN" altLang="en-US" sz="1400" b="1">
              <a:solidFill>
                <a:srgbClr val="FF0000"/>
              </a:solidFill>
            </a:endParaRPr>
          </a:p>
          <a:p>
            <a:r>
              <a:rPr lang="zh-CN" altLang="en-US" sz="1400" b="1" u="sng">
                <a:solidFill>
                  <a:schemeClr val="tx1"/>
                </a:solidFill>
              </a:rPr>
              <a:t>《我的马克思主义观》</a:t>
            </a:r>
            <a:r>
              <a:rPr lang="zh-CN" altLang="en-US" sz="1400"/>
              <a:t>对马义</a:t>
            </a:r>
            <a:r>
              <a:rPr lang="zh-CN" altLang="en-US" sz="1400"/>
              <a:t>介绍</a:t>
            </a:r>
            <a:endParaRPr lang="zh-CN" altLang="en-US" sz="1400"/>
          </a:p>
          <a:p>
            <a:r>
              <a:rPr lang="zh-CN" altLang="en-US" sz="1400"/>
              <a:t>全国各地建立宣传研究马义</a:t>
            </a:r>
            <a:r>
              <a:rPr lang="zh-CN" altLang="en-US" sz="1400"/>
              <a:t>团体</a:t>
            </a:r>
            <a:endParaRPr lang="zh-CN" altLang="en-US" sz="1400"/>
          </a:p>
          <a:p>
            <a:r>
              <a:rPr lang="zh-CN" altLang="en-US" sz="1400"/>
              <a:t>李大钊</a:t>
            </a:r>
            <a:r>
              <a:rPr lang="en-US" altLang="zh-CN" sz="1400"/>
              <a:t>“</a:t>
            </a:r>
            <a:r>
              <a:rPr lang="zh-CN" altLang="en-US" sz="1400"/>
              <a:t>新纪元</a:t>
            </a:r>
            <a:r>
              <a:rPr lang="en-US" altLang="zh-CN" sz="1400"/>
              <a:t>”/</a:t>
            </a:r>
            <a:r>
              <a:rPr lang="zh-CN" altLang="en-US" sz="1400" b="1"/>
              <a:t>毛泽东</a:t>
            </a:r>
            <a:r>
              <a:rPr lang="zh-CN" altLang="en-US" sz="1400" b="1" u="sng"/>
              <a:t>《湘江评论</a:t>
            </a:r>
            <a:r>
              <a:rPr lang="zh-CN" altLang="en-US" sz="1400" b="1"/>
              <a:t>》</a:t>
            </a:r>
            <a:r>
              <a:rPr lang="en-US" altLang="zh-CN" sz="1400"/>
              <a:t>/</a:t>
            </a:r>
            <a:endParaRPr lang="en-US" altLang="zh-CN" sz="1400"/>
          </a:p>
          <a:p>
            <a:r>
              <a:rPr lang="zh-CN" altLang="en-US" sz="1400"/>
              <a:t>董必武</a:t>
            </a:r>
            <a:r>
              <a:rPr lang="en-US" altLang="zh-CN" sz="1400"/>
              <a:t>/</a:t>
            </a:r>
            <a:r>
              <a:rPr lang="zh-CN" altLang="en-US" sz="1400" b="1" u="sng"/>
              <a:t>陈望道翻译《共产党宣言》</a:t>
            </a:r>
            <a:endParaRPr lang="zh-CN" altLang="en-US" sz="1400" b="1" u="sng"/>
          </a:p>
        </p:txBody>
      </p:sp>
      <p:sp>
        <p:nvSpPr>
          <p:cNvPr id="32" name="文本框 31"/>
          <p:cNvSpPr txBox="1"/>
          <p:nvPr/>
        </p:nvSpPr>
        <p:spPr>
          <a:xfrm>
            <a:off x="191135" y="701040"/>
            <a:ext cx="11702415"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新文化运动时期</a:t>
            </a:r>
            <a:r>
              <a:rPr lang="en-US" altLang="zh-CN" b="1">
                <a:solidFill>
                  <a:srgbClr val="FF0000"/>
                </a:solidFill>
              </a:rPr>
              <a:t>   </a:t>
            </a:r>
            <a:r>
              <a:rPr lang="zh-CN" altLang="en-US" b="1"/>
              <a:t>性质：一场思想文化领域的革新</a:t>
            </a:r>
            <a:r>
              <a:rPr lang="zh-CN" altLang="en-US" b="1"/>
              <a:t>运动</a:t>
            </a:r>
            <a:endParaRPr lang="zh-CN" altLang="en-US" b="1"/>
          </a:p>
        </p:txBody>
      </p:sp>
      <p:sp>
        <p:nvSpPr>
          <p:cNvPr id="31" name="文本框 30"/>
          <p:cNvSpPr txBox="1"/>
          <p:nvPr/>
        </p:nvSpPr>
        <p:spPr>
          <a:xfrm>
            <a:off x="191135" y="2093595"/>
            <a:ext cx="11245215" cy="368300"/>
          </a:xfrm>
          <a:prstGeom prst="rect">
            <a:avLst/>
          </a:prstGeom>
          <a:noFill/>
        </p:spPr>
        <p:txBody>
          <a:bodyPr wrap="square" rtlCol="0">
            <a:spAutoFit/>
          </a:bodyPr>
          <a:p>
            <a:r>
              <a:rPr lang="en-US" altLang="zh-CN" b="1">
                <a:solidFill>
                  <a:schemeClr val="accent3">
                    <a:lumMod val="50000"/>
                  </a:schemeClr>
                </a:solidFill>
              </a:rPr>
              <a:t>1915</a:t>
            </a:r>
            <a:r>
              <a:rPr lang="zh-CN" altLang="en-US" b="1">
                <a:solidFill>
                  <a:schemeClr val="accent3">
                    <a:lumMod val="50000"/>
                  </a:schemeClr>
                </a:solidFill>
              </a:rPr>
              <a:t>年</a:t>
            </a:r>
            <a:r>
              <a:rPr lang="zh-CN" altLang="en-US" b="1">
                <a:solidFill>
                  <a:schemeClr val="accent3">
                    <a:lumMod val="50000"/>
                  </a:schemeClr>
                </a:solidFill>
                <a:latin typeface="Arial" panose="020B0604020202020204" pitchFamily="34" charset="0"/>
                <a:cs typeface="Arial" panose="020B0604020202020204" pitchFamily="34" charset="0"/>
              </a:rPr>
              <a:t>→</a:t>
            </a:r>
            <a:r>
              <a:rPr lang="zh-CN" altLang="en-US" b="1">
                <a:solidFill>
                  <a:schemeClr val="accent3">
                    <a:lumMod val="50000"/>
                  </a:schemeClr>
                </a:solidFill>
                <a:latin typeface="Arial" panose="020B0604020202020204" pitchFamily="34" charset="0"/>
                <a:cs typeface="Arial" panose="020B0604020202020204" pitchFamily="34" charset="0"/>
                <a:sym typeface="+mn-ea"/>
              </a:rPr>
              <a:t>→</a:t>
            </a:r>
            <a:r>
              <a:rPr lang="en-US" altLang="zh-CN"/>
              <a:t>           </a:t>
            </a:r>
            <a:endParaRPr lang="en-US" altLang="zh-CN"/>
          </a:p>
        </p:txBody>
      </p:sp>
      <p:sp>
        <p:nvSpPr>
          <p:cNvPr id="2" name="文本框 1"/>
          <p:cNvSpPr txBox="1"/>
          <p:nvPr/>
        </p:nvSpPr>
        <p:spPr>
          <a:xfrm>
            <a:off x="191135" y="2451100"/>
            <a:ext cx="11702415"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五四</a:t>
            </a:r>
            <a:r>
              <a:rPr lang="zh-CN" altLang="en-US" b="1">
                <a:solidFill>
                  <a:srgbClr val="FF0000"/>
                </a:solidFill>
              </a:rPr>
              <a:t>运动时期</a:t>
            </a:r>
            <a:r>
              <a:rPr lang="en-US" altLang="zh-CN" b="1">
                <a:solidFill>
                  <a:srgbClr val="FF0000"/>
                </a:solidFill>
              </a:rPr>
              <a:t>   </a:t>
            </a:r>
            <a:r>
              <a:rPr lang="zh-CN" altLang="en-US" b="1"/>
              <a:t>性质：一场彻底的反帝反封建</a:t>
            </a:r>
            <a:r>
              <a:rPr lang="zh-CN" altLang="en-US" b="1"/>
              <a:t>运动</a:t>
            </a:r>
            <a:endParaRPr lang="zh-CN" altLang="en-US" b="1"/>
          </a:p>
        </p:txBody>
      </p:sp>
      <p:sp>
        <p:nvSpPr>
          <p:cNvPr id="3" name="文本框 2"/>
          <p:cNvSpPr txBox="1"/>
          <p:nvPr/>
        </p:nvSpPr>
        <p:spPr>
          <a:xfrm>
            <a:off x="245110" y="4408170"/>
            <a:ext cx="11245215" cy="368300"/>
          </a:xfrm>
          <a:prstGeom prst="rect">
            <a:avLst/>
          </a:prstGeom>
          <a:noFill/>
        </p:spPr>
        <p:txBody>
          <a:bodyPr wrap="square" rtlCol="0">
            <a:spAutoFit/>
          </a:bodyPr>
          <a:p>
            <a:r>
              <a:rPr lang="en-US" altLang="zh-CN" b="1">
                <a:solidFill>
                  <a:schemeClr val="accent3">
                    <a:lumMod val="50000"/>
                  </a:schemeClr>
                </a:solidFill>
              </a:rPr>
              <a:t>1919</a:t>
            </a:r>
            <a:r>
              <a:rPr lang="zh-CN" altLang="en-US" b="1">
                <a:solidFill>
                  <a:schemeClr val="accent3">
                    <a:lumMod val="50000"/>
                  </a:schemeClr>
                </a:solidFill>
              </a:rPr>
              <a:t>年</a:t>
            </a:r>
            <a:r>
              <a:rPr lang="zh-CN" altLang="en-US" b="1">
                <a:solidFill>
                  <a:schemeClr val="accent3">
                    <a:lumMod val="50000"/>
                  </a:schemeClr>
                </a:solidFill>
                <a:latin typeface="Arial" panose="020B0604020202020204" pitchFamily="34" charset="0"/>
                <a:cs typeface="Arial" panose="020B0604020202020204" pitchFamily="34" charset="0"/>
              </a:rPr>
              <a:t>→</a:t>
            </a:r>
            <a:r>
              <a:rPr lang="zh-CN" altLang="en-US" b="1">
                <a:solidFill>
                  <a:schemeClr val="accent3">
                    <a:lumMod val="50000"/>
                  </a:schemeClr>
                </a:solidFill>
                <a:latin typeface="Arial" panose="020B0604020202020204" pitchFamily="34" charset="0"/>
                <a:cs typeface="Arial" panose="020B0604020202020204" pitchFamily="34" charset="0"/>
                <a:sym typeface="+mn-ea"/>
              </a:rPr>
              <a:t>→</a:t>
            </a:r>
            <a:r>
              <a:rPr lang="en-US" altLang="zh-CN" b="1">
                <a:solidFill>
                  <a:schemeClr val="accent3">
                    <a:lumMod val="50000"/>
                  </a:schemeClr>
                </a:solidFill>
              </a:rPr>
              <a:t>  </a:t>
            </a:r>
            <a:r>
              <a:rPr lang="en-US" altLang="zh-CN"/>
              <a:t>         </a:t>
            </a:r>
            <a:endParaRPr lang="en-US" altLang="zh-CN"/>
          </a:p>
        </p:txBody>
      </p:sp>
      <p:sp>
        <p:nvSpPr>
          <p:cNvPr id="22" name="文本框 21"/>
          <p:cNvSpPr txBox="1"/>
          <p:nvPr/>
        </p:nvSpPr>
        <p:spPr>
          <a:xfrm>
            <a:off x="4531995" y="2849245"/>
            <a:ext cx="4288790" cy="1599565"/>
          </a:xfrm>
          <a:prstGeom prst="rect">
            <a:avLst/>
          </a:prstGeom>
          <a:noFill/>
        </p:spPr>
        <p:txBody>
          <a:bodyPr wrap="square" rtlCol="0">
            <a:spAutoFit/>
          </a:bodyPr>
          <a:p>
            <a:r>
              <a:rPr lang="zh-CN" altLang="en-US" sz="1400" b="1">
                <a:solidFill>
                  <a:srgbClr val="FF0000"/>
                </a:solidFill>
              </a:rPr>
              <a:t>过程</a:t>
            </a:r>
            <a:r>
              <a:rPr lang="en-US" altLang="zh-CN" sz="1400" b="1">
                <a:solidFill>
                  <a:srgbClr val="FF0000"/>
                </a:solidFill>
              </a:rPr>
              <a:t>2</a:t>
            </a:r>
            <a:r>
              <a:rPr lang="zh-CN" altLang="en-US" sz="1400" b="1">
                <a:solidFill>
                  <a:srgbClr val="FF0000"/>
                </a:solidFill>
              </a:rPr>
              <a:t>：（第</a:t>
            </a:r>
            <a:r>
              <a:rPr lang="zh-CN" altLang="en-US" sz="1400" b="1">
                <a:solidFill>
                  <a:srgbClr val="FF0000"/>
                </a:solidFill>
              </a:rPr>
              <a:t>二阶段）</a:t>
            </a:r>
            <a:endParaRPr lang="zh-CN" altLang="en-US" sz="1400" b="1">
              <a:solidFill>
                <a:srgbClr val="FF0000"/>
              </a:solidFill>
            </a:endParaRPr>
          </a:p>
          <a:p>
            <a:r>
              <a:rPr lang="zh-CN" altLang="en-US" sz="1400" b="1"/>
              <a:t>主力</a:t>
            </a:r>
            <a:r>
              <a:rPr lang="zh-CN" altLang="en-US" sz="1400"/>
              <a:t>：</a:t>
            </a:r>
            <a:r>
              <a:rPr lang="zh-CN" altLang="en-US" sz="1400"/>
              <a:t>工人</a:t>
            </a:r>
            <a:endParaRPr lang="zh-CN" altLang="en-US" sz="1400"/>
          </a:p>
          <a:p>
            <a:r>
              <a:rPr lang="zh-CN" altLang="en-US" sz="1400" b="1"/>
              <a:t>地点：</a:t>
            </a:r>
            <a:r>
              <a:rPr lang="zh-CN" altLang="en-US" sz="1400"/>
              <a:t>上海</a:t>
            </a:r>
            <a:endParaRPr lang="zh-CN" altLang="en-US" sz="1400"/>
          </a:p>
          <a:p>
            <a:r>
              <a:rPr lang="zh-CN" altLang="en-US" sz="1400" b="1"/>
              <a:t>形式：</a:t>
            </a:r>
            <a:r>
              <a:rPr lang="zh-CN" altLang="en-US" sz="1400">
                <a:latin typeface="Calibri" panose="020F0502020204030204" charset="0"/>
              </a:rPr>
              <a:t>①</a:t>
            </a:r>
            <a:r>
              <a:rPr lang="en-US" altLang="zh-CN" sz="1400">
                <a:latin typeface="Calibri" panose="020F0502020204030204" charset="0"/>
              </a:rPr>
              <a:t> </a:t>
            </a:r>
            <a:r>
              <a:rPr lang="zh-CN" altLang="en-US" sz="1400">
                <a:latin typeface="Calibri" panose="020F0502020204030204" charset="0"/>
              </a:rPr>
              <a:t>学生</a:t>
            </a:r>
            <a:r>
              <a:rPr lang="zh-CN" altLang="en-US" sz="1400">
                <a:latin typeface="Calibri" panose="020F0502020204030204" charset="0"/>
              </a:rPr>
              <a:t>罢课</a:t>
            </a:r>
            <a:endParaRPr lang="zh-CN" altLang="en-US" sz="1400">
              <a:latin typeface="Calibri" panose="020F0502020204030204" charset="0"/>
            </a:endParaRPr>
          </a:p>
          <a:p>
            <a:r>
              <a:rPr lang="zh-CN" altLang="en-US" sz="1400">
                <a:latin typeface="Calibri" panose="020F0502020204030204" charset="0"/>
              </a:rPr>
              <a:t> </a:t>
            </a:r>
            <a:r>
              <a:rPr lang="en-US" altLang="zh-CN" sz="1400">
                <a:latin typeface="Calibri" panose="020F0502020204030204" charset="0"/>
              </a:rPr>
              <a:t>            ②</a:t>
            </a:r>
            <a:r>
              <a:rPr lang="zh-CN" altLang="en-US" sz="1400">
                <a:latin typeface="Calibri" panose="020F0502020204030204" charset="0"/>
              </a:rPr>
              <a:t>工人罢工</a:t>
            </a:r>
            <a:endParaRPr lang="zh-CN" altLang="en-US" sz="1400">
              <a:latin typeface="Calibri" panose="020F0502020204030204" charset="0"/>
            </a:endParaRPr>
          </a:p>
          <a:p>
            <a:r>
              <a:rPr lang="en-US" altLang="zh-CN" sz="1400">
                <a:latin typeface="Calibri" panose="020F0502020204030204" charset="0"/>
              </a:rPr>
              <a:t>             </a:t>
            </a:r>
            <a:r>
              <a:rPr lang="zh-CN" altLang="en-US" sz="1400">
                <a:latin typeface="Calibri" panose="020F0502020204030204" charset="0"/>
              </a:rPr>
              <a:t>③商人罢</a:t>
            </a:r>
            <a:r>
              <a:rPr lang="zh-CN" altLang="en-US" sz="1400">
                <a:latin typeface="Calibri" panose="020F0502020204030204" charset="0"/>
              </a:rPr>
              <a:t>市</a:t>
            </a:r>
            <a:endParaRPr lang="zh-CN" altLang="en-US" sz="1400">
              <a:latin typeface="Calibri" panose="020F0502020204030204" charset="0"/>
            </a:endParaRPr>
          </a:p>
          <a:p>
            <a:r>
              <a:rPr lang="zh-CN" altLang="en-US" sz="1400" b="1">
                <a:latin typeface="Calibri" panose="020F0502020204030204" charset="0"/>
              </a:rPr>
              <a:t>结果：</a:t>
            </a:r>
            <a:r>
              <a:rPr lang="zh-CN" altLang="en-US" sz="1400">
                <a:latin typeface="Calibri" panose="020F0502020204030204" charset="0"/>
              </a:rPr>
              <a:t>释放被捕学生</a:t>
            </a:r>
            <a:r>
              <a:rPr lang="en-US" altLang="zh-CN" sz="1400">
                <a:latin typeface="Calibri" panose="020F0502020204030204" charset="0"/>
              </a:rPr>
              <a:t> /  </a:t>
            </a:r>
            <a:r>
              <a:rPr lang="zh-CN" altLang="en-US" sz="1400">
                <a:latin typeface="Calibri" panose="020F0502020204030204" charset="0"/>
              </a:rPr>
              <a:t>罢免曹陆章</a:t>
            </a:r>
            <a:r>
              <a:rPr lang="en-US" altLang="zh-CN" sz="1400">
                <a:latin typeface="Calibri" panose="020F0502020204030204" charset="0"/>
              </a:rPr>
              <a:t> / </a:t>
            </a:r>
            <a:r>
              <a:rPr lang="en-US" altLang="zh-CN" sz="1400">
                <a:latin typeface="Calibri" panose="020F0502020204030204" charset="0"/>
              </a:rPr>
              <a:t>6</a:t>
            </a:r>
            <a:r>
              <a:rPr lang="zh-CN" altLang="en-US" sz="1400">
                <a:latin typeface="Calibri" panose="020F0502020204030204" charset="0"/>
              </a:rPr>
              <a:t>月，拒绝签字</a:t>
            </a:r>
            <a:endParaRPr lang="zh-CN" altLang="en-US" sz="1400">
              <a:latin typeface="Calibri" panose="020F0502020204030204" charset="0"/>
            </a:endParaRPr>
          </a:p>
        </p:txBody>
      </p:sp>
      <p:sp>
        <p:nvSpPr>
          <p:cNvPr id="23" name="文本框 22"/>
          <p:cNvSpPr txBox="1"/>
          <p:nvPr/>
        </p:nvSpPr>
        <p:spPr>
          <a:xfrm>
            <a:off x="191135" y="4761230"/>
            <a:ext cx="11702415"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中国共产党的诞生时期</a:t>
            </a:r>
            <a:r>
              <a:rPr lang="en-US" altLang="zh-CN" b="1">
                <a:solidFill>
                  <a:srgbClr val="FF0000"/>
                </a:solidFill>
              </a:rPr>
              <a:t>  </a:t>
            </a:r>
            <a:r>
              <a:rPr lang="zh-CN" altLang="en-US" b="1">
                <a:solidFill>
                  <a:srgbClr val="FF0000"/>
                </a:solidFill>
              </a:rPr>
              <a:t>意义：</a:t>
            </a:r>
            <a:r>
              <a:rPr lang="zh-CN" altLang="en-US" b="1">
                <a:solidFill>
                  <a:schemeClr val="tx1"/>
                </a:solidFill>
              </a:rPr>
              <a:t>①开天辟地的大事</a:t>
            </a:r>
            <a:r>
              <a:rPr lang="en-US" altLang="zh-CN" b="1">
                <a:solidFill>
                  <a:schemeClr val="tx1"/>
                </a:solidFill>
              </a:rPr>
              <a:t>    </a:t>
            </a:r>
            <a:r>
              <a:rPr lang="zh-CN" altLang="en-US" b="1">
                <a:solidFill>
                  <a:schemeClr val="tx1"/>
                </a:solidFill>
              </a:rPr>
              <a:t>②革命面貌焕然一新</a:t>
            </a:r>
            <a:endParaRPr lang="zh-CN" altLang="en-US" b="1">
              <a:solidFill>
                <a:schemeClr val="tx1"/>
              </a:solidFill>
            </a:endParaRPr>
          </a:p>
        </p:txBody>
      </p:sp>
      <p:sp>
        <p:nvSpPr>
          <p:cNvPr id="6" name="文本框 5"/>
          <p:cNvSpPr txBox="1"/>
          <p:nvPr/>
        </p:nvSpPr>
        <p:spPr>
          <a:xfrm>
            <a:off x="245110" y="6409055"/>
            <a:ext cx="11245215" cy="368300"/>
          </a:xfrm>
          <a:prstGeom prst="rect">
            <a:avLst/>
          </a:prstGeom>
          <a:noFill/>
        </p:spPr>
        <p:txBody>
          <a:bodyPr wrap="square" rtlCol="0">
            <a:spAutoFit/>
          </a:bodyPr>
          <a:p>
            <a:r>
              <a:rPr lang="en-US" altLang="zh-CN" b="1">
                <a:solidFill>
                  <a:schemeClr val="accent3">
                    <a:lumMod val="50000"/>
                  </a:schemeClr>
                </a:solidFill>
              </a:rPr>
              <a:t>1917</a:t>
            </a:r>
            <a:r>
              <a:rPr lang="zh-CN" altLang="en-US" b="1">
                <a:solidFill>
                  <a:schemeClr val="accent3">
                    <a:lumMod val="50000"/>
                  </a:schemeClr>
                </a:solidFill>
              </a:rPr>
              <a:t>年</a:t>
            </a:r>
            <a:r>
              <a:rPr lang="en-US" altLang="zh-CN" b="1">
                <a:solidFill>
                  <a:schemeClr val="accent3">
                    <a:lumMod val="50000"/>
                  </a:schemeClr>
                </a:solidFill>
              </a:rPr>
              <a:t>        1919</a:t>
            </a:r>
            <a:r>
              <a:rPr lang="zh-CN" altLang="en-US" b="1">
                <a:solidFill>
                  <a:schemeClr val="accent3">
                    <a:lumMod val="50000"/>
                  </a:schemeClr>
                </a:solidFill>
              </a:rPr>
              <a:t>年</a:t>
            </a:r>
            <a:r>
              <a:rPr lang="en-US" altLang="zh-CN" b="1">
                <a:solidFill>
                  <a:schemeClr val="accent3">
                    <a:lumMod val="50000"/>
                  </a:schemeClr>
                </a:solidFill>
              </a:rPr>
              <a:t>                                                           1920</a:t>
            </a:r>
            <a:r>
              <a:rPr lang="zh-CN" altLang="en-US" b="1">
                <a:solidFill>
                  <a:schemeClr val="accent3">
                    <a:lumMod val="50000"/>
                  </a:schemeClr>
                </a:solidFill>
              </a:rPr>
              <a:t>年</a:t>
            </a:r>
            <a:r>
              <a:rPr lang="en-US" altLang="zh-CN" b="1">
                <a:solidFill>
                  <a:schemeClr val="accent3">
                    <a:lumMod val="50000"/>
                  </a:schemeClr>
                </a:solidFill>
              </a:rPr>
              <a:t>                   1921</a:t>
            </a:r>
            <a:r>
              <a:rPr lang="zh-CN" altLang="en-US" b="1">
                <a:solidFill>
                  <a:schemeClr val="accent3">
                    <a:lumMod val="50000"/>
                  </a:schemeClr>
                </a:solidFill>
              </a:rPr>
              <a:t>年</a:t>
            </a:r>
            <a:endParaRPr lang="zh-CN" altLang="en-US" b="1">
              <a:solidFill>
                <a:schemeClr val="accent3">
                  <a:lumMod val="50000"/>
                </a:schemeClr>
              </a:solidFill>
            </a:endParaRPr>
          </a:p>
        </p:txBody>
      </p:sp>
      <p:sp>
        <p:nvSpPr>
          <p:cNvPr id="7" name="文本框 6"/>
          <p:cNvSpPr txBox="1"/>
          <p:nvPr/>
        </p:nvSpPr>
        <p:spPr>
          <a:xfrm>
            <a:off x="245110" y="5598160"/>
            <a:ext cx="1672590" cy="737235"/>
          </a:xfrm>
          <a:prstGeom prst="rect">
            <a:avLst/>
          </a:prstGeom>
          <a:noFill/>
        </p:spPr>
        <p:txBody>
          <a:bodyPr wrap="square" rtlCol="0">
            <a:spAutoFit/>
          </a:bodyPr>
          <a:p>
            <a:r>
              <a:rPr lang="zh-CN" altLang="en-US" sz="1400" b="1">
                <a:solidFill>
                  <a:srgbClr val="FF0000"/>
                </a:solidFill>
              </a:rPr>
              <a:t>背景：</a:t>
            </a:r>
            <a:endParaRPr lang="zh-CN" altLang="en-US" sz="1400" b="1">
              <a:solidFill>
                <a:srgbClr val="FF0000"/>
              </a:solidFill>
            </a:endParaRPr>
          </a:p>
          <a:p>
            <a:r>
              <a:rPr lang="zh-CN" altLang="en-US" sz="1400"/>
              <a:t>俄国十月革命</a:t>
            </a:r>
            <a:endParaRPr lang="zh-CN" altLang="en-US" sz="1400"/>
          </a:p>
          <a:p>
            <a:r>
              <a:rPr lang="zh-CN" altLang="en-US" sz="1400"/>
              <a:t>胜利</a:t>
            </a:r>
            <a:endParaRPr lang="zh-CN" altLang="en-US" sz="1400"/>
          </a:p>
        </p:txBody>
      </p:sp>
      <p:sp>
        <p:nvSpPr>
          <p:cNvPr id="15" name="文本框 14"/>
          <p:cNvSpPr txBox="1"/>
          <p:nvPr/>
        </p:nvSpPr>
        <p:spPr>
          <a:xfrm>
            <a:off x="4486275" y="5379085"/>
            <a:ext cx="1490980" cy="953135"/>
          </a:xfrm>
          <a:prstGeom prst="rect">
            <a:avLst/>
          </a:prstGeom>
          <a:solidFill>
            <a:schemeClr val="accent4"/>
          </a:solidFill>
        </p:spPr>
        <p:txBody>
          <a:bodyPr wrap="square" rtlCol="0">
            <a:spAutoFit/>
          </a:bodyPr>
          <a:p>
            <a:r>
              <a:rPr lang="zh-CN" altLang="en-US" sz="1400">
                <a:solidFill>
                  <a:schemeClr val="tx1"/>
                </a:solidFill>
              </a:rPr>
              <a:t>五四运动后，马克思主义开始</a:t>
            </a:r>
            <a:r>
              <a:rPr lang="zh-CN" altLang="en-US" sz="1400" b="1">
                <a:solidFill>
                  <a:schemeClr val="tx1"/>
                </a:solidFill>
              </a:rPr>
              <a:t>与中国工人运动结合起来。</a:t>
            </a:r>
            <a:endParaRPr lang="zh-CN" altLang="en-US" sz="1400" b="1">
              <a:solidFill>
                <a:schemeClr val="tx1"/>
              </a:solidFill>
            </a:endParaRPr>
          </a:p>
        </p:txBody>
      </p:sp>
      <p:sp>
        <p:nvSpPr>
          <p:cNvPr id="16" name="文本框 15"/>
          <p:cNvSpPr txBox="1"/>
          <p:nvPr/>
        </p:nvSpPr>
        <p:spPr>
          <a:xfrm>
            <a:off x="5992495" y="5379085"/>
            <a:ext cx="2055495" cy="953135"/>
          </a:xfrm>
          <a:prstGeom prst="rect">
            <a:avLst/>
          </a:prstGeom>
          <a:noFill/>
        </p:spPr>
        <p:txBody>
          <a:bodyPr wrap="square" rtlCol="0">
            <a:spAutoFit/>
          </a:bodyPr>
          <a:p>
            <a:endParaRPr lang="zh-CN" altLang="en-US" sz="1400" b="1"/>
          </a:p>
          <a:p>
            <a:r>
              <a:rPr lang="zh-CN" altLang="en-US" sz="1400" b="1">
                <a:solidFill>
                  <a:srgbClr val="C00000"/>
                </a:solidFill>
                <a:sym typeface="+mn-ea"/>
              </a:rPr>
              <a:t>第一个共产党早期组织</a:t>
            </a:r>
            <a:endParaRPr lang="zh-CN" altLang="en-US" sz="1400" b="1">
              <a:solidFill>
                <a:srgbClr val="C00000"/>
              </a:solidFill>
            </a:endParaRPr>
          </a:p>
          <a:p>
            <a:r>
              <a:rPr lang="zh-CN" altLang="en-US" sz="1400"/>
              <a:t>在共产国际的帮助下，</a:t>
            </a:r>
            <a:endParaRPr lang="zh-CN" altLang="en-US" sz="1400"/>
          </a:p>
          <a:p>
            <a:r>
              <a:rPr lang="zh-CN" altLang="en-US" sz="1400" b="1"/>
              <a:t>陈独秀</a:t>
            </a:r>
            <a:r>
              <a:rPr lang="zh-CN" altLang="en-US" sz="1400"/>
              <a:t>建立</a:t>
            </a:r>
            <a:endParaRPr lang="zh-CN" altLang="en-US" sz="1400"/>
          </a:p>
        </p:txBody>
      </p:sp>
      <p:sp>
        <p:nvSpPr>
          <p:cNvPr id="18" name="文本框 17"/>
          <p:cNvSpPr txBox="1"/>
          <p:nvPr/>
        </p:nvSpPr>
        <p:spPr>
          <a:xfrm>
            <a:off x="7846695" y="5066030"/>
            <a:ext cx="4345305" cy="1383665"/>
          </a:xfrm>
          <a:prstGeom prst="rect">
            <a:avLst/>
          </a:prstGeom>
          <a:noFill/>
        </p:spPr>
        <p:txBody>
          <a:bodyPr wrap="square" rtlCol="0">
            <a:spAutoFit/>
          </a:bodyPr>
          <a:p>
            <a:r>
              <a:rPr lang="zh-CN" altLang="en-US" sz="1400" b="1">
                <a:solidFill>
                  <a:srgbClr val="C00000"/>
                </a:solidFill>
              </a:rPr>
              <a:t>共产党一大（</a:t>
            </a:r>
            <a:r>
              <a:rPr lang="en-US" altLang="zh-CN" sz="1400" b="1">
                <a:solidFill>
                  <a:srgbClr val="C00000"/>
                </a:solidFill>
              </a:rPr>
              <a:t>1921.7.23</a:t>
            </a:r>
            <a:r>
              <a:rPr lang="zh-CN" altLang="en-US" sz="1400" b="1">
                <a:solidFill>
                  <a:srgbClr val="C00000"/>
                </a:solidFill>
              </a:rPr>
              <a:t>）</a:t>
            </a:r>
            <a:endParaRPr lang="zh-CN" altLang="en-US" sz="1400" b="1">
              <a:solidFill>
                <a:srgbClr val="C00000"/>
              </a:solidFill>
            </a:endParaRPr>
          </a:p>
          <a:p>
            <a:r>
              <a:rPr lang="zh-CN" altLang="en-US" sz="1400"/>
              <a:t>地点：上海法租界</a:t>
            </a:r>
            <a:r>
              <a:rPr lang="en-US" altLang="zh-CN" sz="1400"/>
              <a:t>---</a:t>
            </a:r>
            <a:r>
              <a:rPr lang="zh-CN" altLang="en-US" sz="1400"/>
              <a:t>嘉兴</a:t>
            </a:r>
            <a:r>
              <a:rPr lang="zh-CN" altLang="en-US" sz="1400"/>
              <a:t>南湖</a:t>
            </a:r>
            <a:endParaRPr lang="zh-CN" altLang="en-US" sz="1400"/>
          </a:p>
          <a:p>
            <a:r>
              <a:rPr lang="zh-CN" altLang="en-US" sz="1400"/>
              <a:t>内容：</a:t>
            </a:r>
            <a:r>
              <a:rPr lang="zh-CN" altLang="en-US" sz="1400" b="1"/>
              <a:t>制定党纲</a:t>
            </a:r>
            <a:endParaRPr lang="zh-CN" altLang="en-US" sz="1400"/>
          </a:p>
          <a:p>
            <a:r>
              <a:rPr lang="en-US" altLang="zh-CN" sz="1400"/>
              <a:t>           </a:t>
            </a:r>
            <a:r>
              <a:rPr lang="zh-CN" altLang="en-US" sz="1400" b="1"/>
              <a:t>确定党名：</a:t>
            </a:r>
            <a:r>
              <a:rPr lang="zh-CN" altLang="en-US" sz="1400"/>
              <a:t>中国共产党</a:t>
            </a:r>
            <a:endParaRPr lang="zh-CN" altLang="en-US" sz="1400"/>
          </a:p>
          <a:p>
            <a:r>
              <a:rPr lang="en-US" altLang="zh-CN" sz="1400"/>
              <a:t>           </a:t>
            </a:r>
            <a:r>
              <a:rPr lang="zh-CN" altLang="en-US" sz="1400" b="1"/>
              <a:t>奋斗目标：</a:t>
            </a:r>
            <a:r>
              <a:rPr lang="zh-CN" altLang="en-US" sz="1400"/>
              <a:t>推翻资产阶级政权，建立无产阶级专政，实现共产主义</a:t>
            </a:r>
            <a:endParaRPr lang="zh-CN" altLang="en-US" sz="1400"/>
          </a:p>
        </p:txBody>
      </p:sp>
      <p:sp>
        <p:nvSpPr>
          <p:cNvPr id="24" name="文本框 23"/>
          <p:cNvSpPr txBox="1"/>
          <p:nvPr/>
        </p:nvSpPr>
        <p:spPr>
          <a:xfrm>
            <a:off x="8201660" y="3206115"/>
            <a:ext cx="3766820" cy="953135"/>
          </a:xfrm>
          <a:prstGeom prst="rect">
            <a:avLst/>
          </a:prstGeom>
          <a:noFill/>
        </p:spPr>
        <p:txBody>
          <a:bodyPr wrap="square" rtlCol="0">
            <a:spAutoFit/>
          </a:bodyPr>
          <a:p>
            <a:r>
              <a:rPr lang="zh-CN" altLang="en-US" sz="1400" b="1">
                <a:solidFill>
                  <a:srgbClr val="FF0000"/>
                </a:solidFill>
              </a:rPr>
              <a:t>意义：</a:t>
            </a:r>
            <a:endParaRPr lang="zh-CN" altLang="en-US" sz="1400" b="1">
              <a:solidFill>
                <a:srgbClr val="FF0000"/>
              </a:solidFill>
            </a:endParaRPr>
          </a:p>
          <a:p>
            <a:r>
              <a:rPr lang="zh-CN" altLang="en-US" sz="1400">
                <a:latin typeface="Calibri" panose="020F0502020204030204" charset="0"/>
                <a:sym typeface="+mn-ea"/>
              </a:rPr>
              <a:t>①</a:t>
            </a:r>
            <a:r>
              <a:rPr lang="zh-CN" altLang="en-US" sz="1400"/>
              <a:t>一次彻底的反帝反封建的爱国</a:t>
            </a:r>
            <a:r>
              <a:rPr lang="zh-CN" altLang="en-US" sz="1400"/>
              <a:t>运动</a:t>
            </a:r>
            <a:endParaRPr lang="zh-CN" altLang="en-US" sz="1400"/>
          </a:p>
          <a:p>
            <a:r>
              <a:rPr lang="zh-CN" altLang="en-US" sz="1400">
                <a:latin typeface="Calibri" panose="020F0502020204030204" charset="0"/>
                <a:sym typeface="+mn-ea"/>
              </a:rPr>
              <a:t>②</a:t>
            </a:r>
            <a:r>
              <a:rPr lang="zh-CN" altLang="en-US" sz="1400"/>
              <a:t>中国新民主主义革命的</a:t>
            </a:r>
            <a:r>
              <a:rPr lang="zh-CN" altLang="en-US" sz="1400"/>
              <a:t>开端</a:t>
            </a:r>
            <a:endParaRPr lang="zh-CN" altLang="en-US" sz="1400"/>
          </a:p>
          <a:p>
            <a:r>
              <a:rPr lang="zh-CN" altLang="en-US" sz="1400">
                <a:latin typeface="Calibri" panose="020F0502020204030204" charset="0"/>
              </a:rPr>
              <a:t>③</a:t>
            </a:r>
            <a:r>
              <a:rPr lang="zh-CN" altLang="en-US" sz="1400"/>
              <a:t>中国工人阶级开始以独立姿态登上</a:t>
            </a:r>
            <a:r>
              <a:rPr lang="zh-CN" altLang="en-US" sz="1400"/>
              <a:t>舞台。</a:t>
            </a:r>
            <a:endParaRPr lang="zh-CN" altLang="en-US" sz="1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 y="0"/>
            <a:ext cx="12191365" cy="521970"/>
          </a:xfrm>
          <a:prstGeom prst="rect">
            <a:avLst/>
          </a:prstGeom>
          <a:noFill/>
        </p:spPr>
        <p:txBody>
          <a:bodyPr wrap="square" rtlCol="0">
            <a:spAutoFit/>
          </a:bodyPr>
          <a:p>
            <a:pPr algn="ctr"/>
            <a:r>
              <a:rPr lang="zh-CN" altLang="en-US" sz="2800" b="1"/>
              <a:t>第一次国共合作与国内战争</a:t>
            </a:r>
            <a:endParaRPr lang="zh-CN" altLang="en-US" sz="2800" b="1"/>
          </a:p>
        </p:txBody>
      </p:sp>
      <p:cxnSp>
        <p:nvCxnSpPr>
          <p:cNvPr id="5" name="直接箭头连接符 4"/>
          <p:cNvCxnSpPr/>
          <p:nvPr/>
        </p:nvCxnSpPr>
        <p:spPr>
          <a:xfrm>
            <a:off x="139065" y="213868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999740" y="1016000"/>
            <a:ext cx="3304540" cy="1168400"/>
          </a:xfrm>
          <a:prstGeom prst="rect">
            <a:avLst/>
          </a:prstGeom>
          <a:noFill/>
        </p:spPr>
        <p:txBody>
          <a:bodyPr wrap="square" rtlCol="0">
            <a:spAutoFit/>
          </a:bodyPr>
          <a:p>
            <a:r>
              <a:rPr lang="zh-CN" altLang="en-US" sz="1400" b="1">
                <a:solidFill>
                  <a:srgbClr val="FF0000"/>
                </a:solidFill>
              </a:rPr>
              <a:t>国共合作成果</a:t>
            </a:r>
            <a:r>
              <a:rPr lang="en-US" altLang="zh-CN" sz="1400" b="1">
                <a:solidFill>
                  <a:srgbClr val="FF0000"/>
                </a:solidFill>
              </a:rPr>
              <a:t>2</a:t>
            </a:r>
            <a:r>
              <a:rPr lang="zh-CN" altLang="en-US" sz="1400" b="1">
                <a:solidFill>
                  <a:srgbClr val="FF0000"/>
                </a:solidFill>
              </a:rPr>
              <a:t>：</a:t>
            </a:r>
            <a:endParaRPr lang="zh-CN" altLang="en-US" sz="1400" b="1">
              <a:solidFill>
                <a:srgbClr val="FF0000"/>
              </a:solidFill>
            </a:endParaRPr>
          </a:p>
          <a:p>
            <a:r>
              <a:rPr lang="en-US" altLang="zh-CN" sz="1400" b="1"/>
              <a:t>1</a:t>
            </a:r>
            <a:r>
              <a:rPr lang="zh-CN" altLang="en-US" sz="1400" b="1"/>
              <a:t>、建立</a:t>
            </a:r>
            <a:r>
              <a:rPr lang="zh-CN" altLang="en-US" sz="1400" b="1">
                <a:highlight>
                  <a:srgbClr val="FFFF00"/>
                </a:highlight>
              </a:rPr>
              <a:t>广州国民政府</a:t>
            </a:r>
            <a:r>
              <a:rPr lang="zh-CN" altLang="en-US" sz="1400" b="1"/>
              <a:t>、</a:t>
            </a:r>
            <a:r>
              <a:rPr lang="zh-CN" altLang="en-US" sz="1400" b="1">
                <a:highlight>
                  <a:srgbClr val="FFFF00"/>
                </a:highlight>
              </a:rPr>
              <a:t>国民革命军</a:t>
            </a:r>
            <a:endParaRPr lang="zh-CN" altLang="en-US" sz="1400" b="1">
              <a:highlight>
                <a:srgbClr val="FFFF00"/>
              </a:highlight>
            </a:endParaRPr>
          </a:p>
          <a:p>
            <a:r>
              <a:rPr lang="en-US" altLang="zh-CN" sz="1400" b="1"/>
              <a:t>2</a:t>
            </a:r>
            <a:r>
              <a:rPr lang="zh-CN" altLang="en-US" sz="1400" b="1"/>
              <a:t>、北伐战争（</a:t>
            </a:r>
            <a:r>
              <a:rPr lang="en-US" altLang="zh-CN" sz="1400" b="1"/>
              <a:t>1926-1928</a:t>
            </a:r>
            <a:r>
              <a:rPr lang="zh-CN" altLang="en-US" sz="1400" b="1"/>
              <a:t>）</a:t>
            </a:r>
            <a:endParaRPr lang="zh-CN" altLang="en-US" sz="1400" b="1"/>
          </a:p>
          <a:p>
            <a:r>
              <a:rPr lang="zh-CN" altLang="en-US" sz="1400"/>
              <a:t>两湖</a:t>
            </a:r>
            <a:r>
              <a:rPr lang="en-US" altLang="zh-CN" sz="1400"/>
              <a:t>-</a:t>
            </a:r>
            <a:r>
              <a:rPr lang="zh-CN" altLang="en-US" sz="1400"/>
              <a:t>江西（先灭吴佩孚，后灭孙传芳）</a:t>
            </a:r>
            <a:endParaRPr lang="zh-CN" altLang="en-US" sz="1400"/>
          </a:p>
          <a:p>
            <a:r>
              <a:rPr lang="zh-CN" altLang="en-US" sz="1400"/>
              <a:t>叶挺</a:t>
            </a:r>
            <a:r>
              <a:rPr lang="en-US" altLang="zh-CN" sz="1400"/>
              <a:t>-</a:t>
            </a:r>
            <a:r>
              <a:rPr lang="zh-CN" altLang="en-US" sz="1400"/>
              <a:t>第四军（</a:t>
            </a:r>
            <a:r>
              <a:rPr lang="zh-CN" altLang="en-US" sz="1400"/>
              <a:t>铁军）</a:t>
            </a:r>
            <a:endParaRPr lang="zh-CN" altLang="en-US" sz="1400"/>
          </a:p>
        </p:txBody>
      </p:sp>
      <p:cxnSp>
        <p:nvCxnSpPr>
          <p:cNvPr id="11" name="直接箭头连接符 10"/>
          <p:cNvCxnSpPr/>
          <p:nvPr/>
        </p:nvCxnSpPr>
        <p:spPr>
          <a:xfrm>
            <a:off x="244475" y="4261485"/>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91135" y="2859405"/>
            <a:ext cx="2344420" cy="1383665"/>
          </a:xfrm>
          <a:prstGeom prst="rect">
            <a:avLst/>
          </a:prstGeom>
          <a:noFill/>
        </p:spPr>
        <p:txBody>
          <a:bodyPr wrap="square" rtlCol="0">
            <a:spAutoFit/>
          </a:bodyPr>
          <a:p>
            <a:r>
              <a:rPr lang="zh-CN" altLang="en-US" sz="1400" b="1">
                <a:solidFill>
                  <a:srgbClr val="FF0000"/>
                </a:solidFill>
              </a:rPr>
              <a:t>南昌起义</a:t>
            </a:r>
            <a:r>
              <a:rPr lang="en-US" altLang="zh-CN" sz="1400" b="1">
                <a:solidFill>
                  <a:srgbClr val="FF0000"/>
                </a:solidFill>
              </a:rPr>
              <a:t> 1927.8.1 </a:t>
            </a:r>
            <a:endParaRPr lang="en-US" altLang="zh-CN" sz="1400" b="1">
              <a:solidFill>
                <a:srgbClr val="FF0000"/>
              </a:solidFill>
            </a:endParaRPr>
          </a:p>
          <a:p>
            <a:r>
              <a:rPr lang="zh-CN" altLang="en-US" sz="1400"/>
              <a:t>周恩来、贺龙、</a:t>
            </a:r>
            <a:r>
              <a:rPr lang="zh-CN" altLang="en-US" sz="1400"/>
              <a:t>朱德</a:t>
            </a:r>
            <a:endParaRPr lang="zh-CN" altLang="en-US" sz="1400"/>
          </a:p>
          <a:p>
            <a:r>
              <a:rPr lang="zh-CN" altLang="en-US" sz="1400"/>
              <a:t>意义：</a:t>
            </a:r>
            <a:endParaRPr lang="zh-CN" altLang="en-US" sz="1400"/>
          </a:p>
          <a:p>
            <a:r>
              <a:rPr lang="en-US" altLang="zh-CN" sz="1400"/>
              <a:t>1</a:t>
            </a:r>
            <a:r>
              <a:rPr lang="zh-CN" altLang="en-US" sz="1400"/>
              <a:t>、武装反抗国民党</a:t>
            </a:r>
            <a:r>
              <a:rPr lang="zh-CN" altLang="en-US" sz="1400"/>
              <a:t>第一枪</a:t>
            </a:r>
            <a:endParaRPr lang="zh-CN" altLang="en-US" sz="1400"/>
          </a:p>
          <a:p>
            <a:r>
              <a:rPr lang="en-US" altLang="zh-CN" sz="1400"/>
              <a:t>2</a:t>
            </a:r>
            <a:r>
              <a:rPr lang="zh-CN" altLang="en-US" sz="1400"/>
              <a:t>、中国共产党创建军队，领导武装斗争开始</a:t>
            </a:r>
            <a:r>
              <a:rPr lang="en-US" altLang="zh-CN" sz="1400"/>
              <a:t>/</a:t>
            </a:r>
            <a:r>
              <a:rPr lang="zh-CN" altLang="en-US" sz="1400"/>
              <a:t>建军节</a:t>
            </a:r>
            <a:endParaRPr lang="zh-CN" altLang="en-US" sz="1400"/>
          </a:p>
        </p:txBody>
      </p:sp>
      <p:sp>
        <p:nvSpPr>
          <p:cNvPr id="13" name="文本框 12"/>
          <p:cNvSpPr txBox="1"/>
          <p:nvPr/>
        </p:nvSpPr>
        <p:spPr>
          <a:xfrm>
            <a:off x="2449195" y="3305175"/>
            <a:ext cx="2996565" cy="953135"/>
          </a:xfrm>
          <a:prstGeom prst="rect">
            <a:avLst/>
          </a:prstGeom>
          <a:noFill/>
        </p:spPr>
        <p:txBody>
          <a:bodyPr wrap="square" rtlCol="0">
            <a:spAutoFit/>
          </a:bodyPr>
          <a:p>
            <a:r>
              <a:rPr lang="zh-CN" altLang="en-US" sz="1400" b="1">
                <a:solidFill>
                  <a:srgbClr val="FF0000"/>
                </a:solidFill>
              </a:rPr>
              <a:t>八七会议（汉口会议）</a:t>
            </a:r>
            <a:r>
              <a:rPr lang="en-US" altLang="zh-CN" sz="1400" b="1">
                <a:solidFill>
                  <a:srgbClr val="FF0000"/>
                </a:solidFill>
              </a:rPr>
              <a:t>1927.8.7</a:t>
            </a:r>
            <a:endParaRPr lang="zh-CN" altLang="en-US" sz="1400" b="1">
              <a:solidFill>
                <a:srgbClr val="FF0000"/>
              </a:solidFill>
            </a:endParaRPr>
          </a:p>
          <a:p>
            <a:r>
              <a:rPr lang="zh-CN" altLang="en-US" sz="1400" b="1"/>
              <a:t>内容：</a:t>
            </a:r>
            <a:r>
              <a:rPr lang="zh-CN" altLang="en-US" sz="1400"/>
              <a:t>开展土地革命和武装反抗国民党反动派的总方针</a:t>
            </a:r>
            <a:endParaRPr lang="zh-CN" altLang="en-US" sz="1400"/>
          </a:p>
          <a:p>
            <a:r>
              <a:rPr lang="zh-CN" altLang="en-US" sz="1400" b="1"/>
              <a:t>重要论断：</a:t>
            </a:r>
            <a:r>
              <a:rPr lang="en-US" altLang="zh-CN" sz="1400"/>
              <a:t>“</a:t>
            </a:r>
            <a:r>
              <a:rPr lang="zh-CN" altLang="en-US" sz="1400"/>
              <a:t>政权是从枪杆子里取得</a:t>
            </a:r>
            <a:r>
              <a:rPr lang="en-US" altLang="zh-CN" sz="1400"/>
              <a:t>”</a:t>
            </a:r>
            <a:endParaRPr lang="en-US" altLang="zh-CN" sz="1400">
              <a:latin typeface="Calibri" panose="020F0502020204030204" charset="0"/>
            </a:endParaRPr>
          </a:p>
        </p:txBody>
      </p:sp>
      <p:cxnSp>
        <p:nvCxnSpPr>
          <p:cNvPr id="17" name="直接箭头连接符 16"/>
          <p:cNvCxnSpPr/>
          <p:nvPr/>
        </p:nvCxnSpPr>
        <p:spPr>
          <a:xfrm>
            <a:off x="334010" y="6560185"/>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942590" y="5264785"/>
            <a:ext cx="3993515" cy="1291590"/>
          </a:xfrm>
          <a:prstGeom prst="rect">
            <a:avLst/>
          </a:prstGeom>
          <a:noFill/>
        </p:spPr>
        <p:txBody>
          <a:bodyPr wrap="square" rtlCol="0">
            <a:spAutoFit/>
          </a:bodyPr>
          <a:p>
            <a:r>
              <a:rPr lang="zh-CN" altLang="en-US" sz="1400" b="1">
                <a:solidFill>
                  <a:srgbClr val="FF0000"/>
                </a:solidFill>
              </a:rPr>
              <a:t>遵义会议（</a:t>
            </a:r>
            <a:r>
              <a:rPr lang="en-US" altLang="zh-CN" sz="1400" b="1">
                <a:solidFill>
                  <a:srgbClr val="FF0000"/>
                </a:solidFill>
              </a:rPr>
              <a:t>1935.1</a:t>
            </a:r>
            <a:r>
              <a:rPr lang="zh-CN" altLang="en-US" sz="1400" b="1">
                <a:solidFill>
                  <a:srgbClr val="FF0000"/>
                </a:solidFill>
              </a:rPr>
              <a:t>）</a:t>
            </a:r>
            <a:endParaRPr lang="zh-CN" altLang="en-US" sz="1400" b="1">
              <a:solidFill>
                <a:srgbClr val="FF0000"/>
              </a:solidFill>
            </a:endParaRPr>
          </a:p>
          <a:p>
            <a:r>
              <a:rPr lang="zh-CN" altLang="en-US" sz="1200" b="1"/>
              <a:t>内容：</a:t>
            </a:r>
            <a:r>
              <a:rPr lang="zh-CN" altLang="en-US" sz="1200"/>
              <a:t>纠正博古</a:t>
            </a:r>
            <a:r>
              <a:rPr lang="en-US" altLang="zh-CN" sz="1200"/>
              <a:t>“</a:t>
            </a:r>
            <a:r>
              <a:rPr lang="zh-CN" altLang="en-US" sz="1200"/>
              <a:t>左倾</a:t>
            </a:r>
            <a:r>
              <a:rPr lang="en-US" altLang="zh-CN" sz="1200"/>
              <a:t>”</a:t>
            </a:r>
            <a:r>
              <a:rPr lang="zh-CN" altLang="en-US" sz="1200"/>
              <a:t>错误，肯定毛泽东的正确军事主张</a:t>
            </a:r>
            <a:endParaRPr lang="zh-CN" altLang="en-US" sz="1200"/>
          </a:p>
          <a:p>
            <a:r>
              <a:rPr lang="zh-CN" altLang="en-US" sz="1200"/>
              <a:t>毛为中央政治局常委，形成</a:t>
            </a:r>
            <a:r>
              <a:rPr lang="en-US" altLang="zh-CN" sz="1200" b="1">
                <a:highlight>
                  <a:srgbClr val="C0C0C0"/>
                </a:highlight>
              </a:rPr>
              <a:t>“</a:t>
            </a:r>
            <a:r>
              <a:rPr lang="zh-CN" altLang="en-US" sz="1200" b="1">
                <a:highlight>
                  <a:srgbClr val="C0C0C0"/>
                </a:highlight>
              </a:rPr>
              <a:t>三人军事小组</a:t>
            </a:r>
            <a:r>
              <a:rPr lang="en-US" altLang="zh-CN" sz="1200" b="1">
                <a:highlight>
                  <a:srgbClr val="C0C0C0"/>
                </a:highlight>
              </a:rPr>
              <a:t>”</a:t>
            </a:r>
            <a:endParaRPr lang="en-US" altLang="zh-CN" sz="1200"/>
          </a:p>
          <a:p>
            <a:r>
              <a:rPr lang="zh-CN" altLang="en-US" sz="1200" b="1"/>
              <a:t>意义：</a:t>
            </a:r>
            <a:r>
              <a:rPr lang="zh-CN" altLang="en-US" sz="1200"/>
              <a:t>（三个关键词）</a:t>
            </a:r>
            <a:endParaRPr lang="zh-CN" altLang="en-US" sz="1200"/>
          </a:p>
          <a:p>
            <a:r>
              <a:rPr lang="zh-CN" altLang="en-US" sz="1400"/>
              <a:t>确立领导地位、生死攸关的转折点、幼年走向成熟的标志</a:t>
            </a:r>
            <a:endParaRPr lang="zh-CN" altLang="en-US" sz="1400"/>
          </a:p>
        </p:txBody>
      </p:sp>
      <p:sp>
        <p:nvSpPr>
          <p:cNvPr id="32" name="文本框 31"/>
          <p:cNvSpPr txBox="1"/>
          <p:nvPr/>
        </p:nvSpPr>
        <p:spPr>
          <a:xfrm>
            <a:off x="0" y="609600"/>
            <a:ext cx="12192635"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第一次国共合作时期（</a:t>
            </a:r>
            <a:r>
              <a:rPr lang="en-US" altLang="zh-CN" b="1">
                <a:solidFill>
                  <a:srgbClr val="FF0000"/>
                </a:solidFill>
              </a:rPr>
              <a:t>1924.1-1927.4</a:t>
            </a:r>
            <a:r>
              <a:rPr lang="zh-CN" altLang="en-US" b="1">
                <a:solidFill>
                  <a:srgbClr val="FF0000"/>
                </a:solidFill>
              </a:rPr>
              <a:t>）</a:t>
            </a:r>
            <a:endParaRPr lang="zh-CN" altLang="en-US" b="1"/>
          </a:p>
        </p:txBody>
      </p:sp>
      <p:sp>
        <p:nvSpPr>
          <p:cNvPr id="31" name="文本框 30"/>
          <p:cNvSpPr txBox="1"/>
          <p:nvPr/>
        </p:nvSpPr>
        <p:spPr>
          <a:xfrm>
            <a:off x="139065" y="2138680"/>
            <a:ext cx="11245215" cy="368300"/>
          </a:xfrm>
          <a:prstGeom prst="rect">
            <a:avLst/>
          </a:prstGeom>
          <a:noFill/>
        </p:spPr>
        <p:txBody>
          <a:bodyPr wrap="square" rtlCol="0">
            <a:spAutoFit/>
          </a:bodyPr>
          <a:p>
            <a:r>
              <a:rPr lang="en-US" b="1">
                <a:solidFill>
                  <a:schemeClr val="accent3">
                    <a:lumMod val="50000"/>
                  </a:schemeClr>
                </a:solidFill>
              </a:rPr>
              <a:t>1924</a:t>
            </a:r>
            <a:r>
              <a:rPr lang="zh-CN" altLang="en-US" b="1">
                <a:solidFill>
                  <a:schemeClr val="accent3">
                    <a:lumMod val="50000"/>
                  </a:schemeClr>
                </a:solidFill>
              </a:rPr>
              <a:t>年</a:t>
            </a:r>
            <a:r>
              <a:rPr lang="en-US" altLang="zh-CN" b="1">
                <a:solidFill>
                  <a:schemeClr val="accent3">
                    <a:lumMod val="50000"/>
                  </a:schemeClr>
                </a:solidFill>
              </a:rPr>
              <a:t>                       1925</a:t>
            </a:r>
            <a:r>
              <a:rPr lang="zh-CN" altLang="en-US" b="1">
                <a:solidFill>
                  <a:schemeClr val="accent3">
                    <a:lumMod val="50000"/>
                  </a:schemeClr>
                </a:solidFill>
              </a:rPr>
              <a:t>年</a:t>
            </a:r>
            <a:r>
              <a:rPr lang="en-US" altLang="zh-CN" b="1">
                <a:solidFill>
                  <a:schemeClr val="accent3">
                    <a:lumMod val="50000"/>
                  </a:schemeClr>
                </a:solidFill>
              </a:rPr>
              <a:t>  1926</a:t>
            </a:r>
            <a:r>
              <a:rPr lang="zh-CN" altLang="en-US" b="1">
                <a:solidFill>
                  <a:schemeClr val="accent3">
                    <a:lumMod val="50000"/>
                  </a:schemeClr>
                </a:solidFill>
              </a:rPr>
              <a:t>年</a:t>
            </a:r>
            <a:r>
              <a:rPr lang="en-US" altLang="zh-CN" b="1">
                <a:solidFill>
                  <a:schemeClr val="accent3">
                    <a:lumMod val="50000"/>
                  </a:schemeClr>
                </a:solidFill>
              </a:rPr>
              <a:t>                                    1927</a:t>
            </a:r>
            <a:r>
              <a:rPr lang="zh-CN" altLang="en-US" b="1">
                <a:solidFill>
                  <a:schemeClr val="accent3">
                    <a:lumMod val="50000"/>
                  </a:schemeClr>
                </a:solidFill>
              </a:rPr>
              <a:t>年</a:t>
            </a:r>
            <a:r>
              <a:rPr lang="en-US" altLang="zh-CN" b="1">
                <a:solidFill>
                  <a:schemeClr val="accent3">
                    <a:lumMod val="50000"/>
                  </a:schemeClr>
                </a:solidFill>
              </a:rPr>
              <a:t>                    1928</a:t>
            </a:r>
            <a:r>
              <a:rPr lang="zh-CN" altLang="en-US" b="1">
                <a:solidFill>
                  <a:schemeClr val="accent3">
                    <a:lumMod val="50000"/>
                  </a:schemeClr>
                </a:solidFill>
              </a:rPr>
              <a:t>年</a:t>
            </a:r>
            <a:r>
              <a:rPr lang="en-US" altLang="zh-CN" b="1">
                <a:solidFill>
                  <a:schemeClr val="accent3">
                    <a:lumMod val="50000"/>
                  </a:schemeClr>
                </a:solidFill>
              </a:rPr>
              <a:t>  </a:t>
            </a:r>
            <a:r>
              <a:rPr lang="en-US" altLang="zh-CN"/>
              <a:t>   </a:t>
            </a:r>
            <a:endParaRPr lang="en-US" altLang="zh-CN"/>
          </a:p>
        </p:txBody>
      </p:sp>
      <p:sp>
        <p:nvSpPr>
          <p:cNvPr id="2" name="文本框 1"/>
          <p:cNvSpPr txBox="1"/>
          <p:nvPr/>
        </p:nvSpPr>
        <p:spPr>
          <a:xfrm>
            <a:off x="635" y="2475865"/>
            <a:ext cx="12192000"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第二次国内战争时期（1927</a:t>
            </a:r>
            <a:r>
              <a:rPr lang="en-US" altLang="zh-CN" b="1">
                <a:solidFill>
                  <a:srgbClr val="FF0000"/>
                </a:solidFill>
              </a:rPr>
              <a:t>.</a:t>
            </a:r>
            <a:r>
              <a:rPr lang="zh-CN" altLang="en-US" b="1">
                <a:solidFill>
                  <a:srgbClr val="FF0000"/>
                </a:solidFill>
              </a:rPr>
              <a:t>8</a:t>
            </a:r>
            <a:r>
              <a:rPr lang="en-US" altLang="zh-CN" b="1">
                <a:solidFill>
                  <a:srgbClr val="FF0000"/>
                </a:solidFill>
              </a:rPr>
              <a:t>-</a:t>
            </a:r>
            <a:r>
              <a:rPr lang="zh-CN" altLang="en-US" b="1">
                <a:solidFill>
                  <a:srgbClr val="FF0000"/>
                </a:solidFill>
              </a:rPr>
              <a:t>1937</a:t>
            </a:r>
            <a:r>
              <a:rPr lang="en-US" altLang="zh-CN" b="1">
                <a:solidFill>
                  <a:srgbClr val="FF0000"/>
                </a:solidFill>
              </a:rPr>
              <a:t>.</a:t>
            </a:r>
            <a:r>
              <a:rPr lang="zh-CN" altLang="en-US" b="1">
                <a:solidFill>
                  <a:srgbClr val="FF0000"/>
                </a:solidFill>
              </a:rPr>
              <a:t>7）</a:t>
            </a:r>
            <a:endParaRPr lang="zh-CN" altLang="en-US" b="1">
              <a:solidFill>
                <a:srgbClr val="FF0000"/>
              </a:solidFill>
            </a:endParaRPr>
          </a:p>
        </p:txBody>
      </p:sp>
      <p:sp>
        <p:nvSpPr>
          <p:cNvPr id="3" name="文本框 2"/>
          <p:cNvSpPr txBox="1"/>
          <p:nvPr/>
        </p:nvSpPr>
        <p:spPr>
          <a:xfrm>
            <a:off x="245110" y="4259580"/>
            <a:ext cx="11245215" cy="368300"/>
          </a:xfrm>
          <a:prstGeom prst="rect">
            <a:avLst/>
          </a:prstGeom>
          <a:noFill/>
        </p:spPr>
        <p:txBody>
          <a:bodyPr wrap="square" rtlCol="0">
            <a:spAutoFit/>
          </a:bodyPr>
          <a:p>
            <a:r>
              <a:rPr lang="en-US" b="1">
                <a:solidFill>
                  <a:schemeClr val="accent3">
                    <a:lumMod val="50000"/>
                  </a:schemeClr>
                </a:solidFill>
              </a:rPr>
              <a:t>1927</a:t>
            </a:r>
            <a:r>
              <a:rPr lang="zh-CN" altLang="en-US" b="1">
                <a:solidFill>
                  <a:schemeClr val="accent3">
                    <a:lumMod val="50000"/>
                  </a:schemeClr>
                </a:solidFill>
              </a:rPr>
              <a:t>年</a:t>
            </a:r>
            <a:r>
              <a:rPr lang="en-US" b="1">
                <a:solidFill>
                  <a:schemeClr val="accent3">
                    <a:lumMod val="50000"/>
                  </a:schemeClr>
                </a:solidFill>
              </a:rPr>
              <a:t>                                                                                                     1928</a:t>
            </a:r>
            <a:r>
              <a:rPr lang="en-US" altLang="zh-CN" b="1">
                <a:solidFill>
                  <a:schemeClr val="accent3">
                    <a:lumMod val="50000"/>
                  </a:schemeClr>
                </a:solidFill>
              </a:rPr>
              <a:t> </a:t>
            </a:r>
            <a:r>
              <a:rPr lang="zh-CN" altLang="en-US" b="1">
                <a:solidFill>
                  <a:schemeClr val="accent3">
                    <a:lumMod val="50000"/>
                  </a:schemeClr>
                </a:solidFill>
              </a:rPr>
              <a:t>年</a:t>
            </a:r>
            <a:r>
              <a:rPr lang="en-US" altLang="zh-CN"/>
              <a:t>          </a:t>
            </a:r>
            <a:endParaRPr lang="en-US" altLang="zh-CN"/>
          </a:p>
        </p:txBody>
      </p:sp>
      <p:sp>
        <p:nvSpPr>
          <p:cNvPr id="22" name="文本框 21"/>
          <p:cNvSpPr txBox="1"/>
          <p:nvPr/>
        </p:nvSpPr>
        <p:spPr>
          <a:xfrm>
            <a:off x="5454015" y="3703320"/>
            <a:ext cx="1785620" cy="521970"/>
          </a:xfrm>
          <a:prstGeom prst="rect">
            <a:avLst/>
          </a:prstGeom>
          <a:noFill/>
        </p:spPr>
        <p:txBody>
          <a:bodyPr wrap="square" rtlCol="0">
            <a:spAutoFit/>
          </a:bodyPr>
          <a:p>
            <a:r>
              <a:rPr lang="zh-CN" altLang="en-US" sz="1400" b="1">
                <a:solidFill>
                  <a:srgbClr val="FF0000"/>
                </a:solidFill>
              </a:rPr>
              <a:t>秋收起义</a:t>
            </a:r>
            <a:r>
              <a:rPr lang="en-US" altLang="zh-CN" sz="1400" b="1">
                <a:solidFill>
                  <a:srgbClr val="FF0000"/>
                </a:solidFill>
              </a:rPr>
              <a:t>  1927.9</a:t>
            </a:r>
            <a:endParaRPr lang="zh-CN" altLang="en-US" sz="1400" b="1">
              <a:solidFill>
                <a:srgbClr val="FF0000"/>
              </a:solidFill>
            </a:endParaRPr>
          </a:p>
          <a:p>
            <a:r>
              <a:rPr lang="zh-CN" altLang="en-US" sz="1400"/>
              <a:t>放弃攻打城市的计划</a:t>
            </a:r>
            <a:endParaRPr lang="zh-CN" altLang="en-US" sz="1400"/>
          </a:p>
        </p:txBody>
      </p:sp>
      <p:sp>
        <p:nvSpPr>
          <p:cNvPr id="6" name="文本框 5"/>
          <p:cNvSpPr txBox="1"/>
          <p:nvPr/>
        </p:nvSpPr>
        <p:spPr>
          <a:xfrm>
            <a:off x="245110" y="6560185"/>
            <a:ext cx="11245215" cy="368300"/>
          </a:xfrm>
          <a:prstGeom prst="rect">
            <a:avLst/>
          </a:prstGeom>
          <a:noFill/>
        </p:spPr>
        <p:txBody>
          <a:bodyPr wrap="square" rtlCol="0">
            <a:spAutoFit/>
          </a:bodyPr>
          <a:p>
            <a:r>
              <a:rPr lang="en-US" altLang="zh-CN" b="1">
                <a:solidFill>
                  <a:schemeClr val="accent3">
                    <a:lumMod val="50000"/>
                  </a:schemeClr>
                </a:solidFill>
              </a:rPr>
              <a:t>1934                                      1935                                                                                                     1936</a:t>
            </a:r>
            <a:endParaRPr lang="en-US" altLang="zh-CN" b="1">
              <a:solidFill>
                <a:schemeClr val="accent3">
                  <a:lumMod val="50000"/>
                </a:schemeClr>
              </a:solidFill>
            </a:endParaRPr>
          </a:p>
        </p:txBody>
      </p:sp>
      <p:sp>
        <p:nvSpPr>
          <p:cNvPr id="7" name="文本框 6"/>
          <p:cNvSpPr txBox="1"/>
          <p:nvPr/>
        </p:nvSpPr>
        <p:spPr>
          <a:xfrm>
            <a:off x="245110" y="5749290"/>
            <a:ext cx="3323590" cy="737235"/>
          </a:xfrm>
          <a:prstGeom prst="rect">
            <a:avLst/>
          </a:prstGeom>
          <a:noFill/>
        </p:spPr>
        <p:txBody>
          <a:bodyPr wrap="square" rtlCol="0">
            <a:spAutoFit/>
          </a:bodyPr>
          <a:p>
            <a:r>
              <a:rPr lang="zh-CN" altLang="en-US" sz="1400" b="1">
                <a:solidFill>
                  <a:srgbClr val="FF0000"/>
                </a:solidFill>
              </a:rPr>
              <a:t>原因：</a:t>
            </a:r>
            <a:endParaRPr lang="zh-CN" altLang="en-US" sz="1400" b="1">
              <a:solidFill>
                <a:srgbClr val="FF0000"/>
              </a:solidFill>
            </a:endParaRPr>
          </a:p>
          <a:p>
            <a:r>
              <a:rPr lang="zh-CN" altLang="en-US" sz="1400"/>
              <a:t>直接原因：第五次</a:t>
            </a:r>
            <a:r>
              <a:rPr lang="en-US" altLang="zh-CN" sz="1400"/>
              <a:t>“</a:t>
            </a:r>
            <a:r>
              <a:rPr lang="zh-CN" altLang="en-US" sz="1400"/>
              <a:t>反围剿</a:t>
            </a:r>
            <a:r>
              <a:rPr lang="en-US" altLang="zh-CN" sz="1400"/>
              <a:t>”</a:t>
            </a:r>
            <a:r>
              <a:rPr lang="zh-CN" altLang="en-US" sz="1400"/>
              <a:t>失败</a:t>
            </a:r>
            <a:endParaRPr lang="zh-CN" altLang="en-US" sz="1400"/>
          </a:p>
          <a:p>
            <a:r>
              <a:rPr lang="zh-CN" altLang="en-US" sz="1400"/>
              <a:t>根本原因：中共中央</a:t>
            </a:r>
            <a:r>
              <a:rPr lang="en-US" altLang="zh-CN" sz="1400"/>
              <a:t>“</a:t>
            </a:r>
            <a:r>
              <a:rPr lang="zh-CN" altLang="en-US" sz="1400"/>
              <a:t>左倾</a:t>
            </a:r>
            <a:r>
              <a:rPr lang="en-US" altLang="zh-CN" sz="1400"/>
              <a:t>”</a:t>
            </a:r>
            <a:r>
              <a:rPr lang="zh-CN" altLang="en-US" sz="1400"/>
              <a:t>错误</a:t>
            </a:r>
            <a:endParaRPr lang="zh-CN" altLang="en-US" sz="1400"/>
          </a:p>
        </p:txBody>
      </p:sp>
      <p:sp>
        <p:nvSpPr>
          <p:cNvPr id="16" name="文本框 15"/>
          <p:cNvSpPr txBox="1"/>
          <p:nvPr/>
        </p:nvSpPr>
        <p:spPr>
          <a:xfrm>
            <a:off x="6936105" y="5756275"/>
            <a:ext cx="3370580" cy="737235"/>
          </a:xfrm>
          <a:prstGeom prst="rect">
            <a:avLst/>
          </a:prstGeom>
          <a:noFill/>
        </p:spPr>
        <p:txBody>
          <a:bodyPr wrap="square" rtlCol="0">
            <a:spAutoFit/>
          </a:bodyPr>
          <a:p>
            <a:r>
              <a:rPr lang="en-US" altLang="zh-CN" sz="1400" b="1">
                <a:solidFill>
                  <a:srgbClr val="C00000"/>
                </a:solidFill>
              </a:rPr>
              <a:t>1935.10 </a:t>
            </a:r>
            <a:r>
              <a:rPr lang="zh-CN" altLang="en-US" sz="1400" b="1">
                <a:solidFill>
                  <a:srgbClr val="C00000"/>
                </a:solidFill>
              </a:rPr>
              <a:t>吴起镇会师</a:t>
            </a:r>
            <a:endParaRPr lang="zh-CN" altLang="en-US" sz="1400" b="1">
              <a:solidFill>
                <a:srgbClr val="C00000"/>
              </a:solidFill>
            </a:endParaRPr>
          </a:p>
          <a:p>
            <a:r>
              <a:rPr lang="zh-CN" altLang="en-US" sz="1400"/>
              <a:t>红一方面军</a:t>
            </a:r>
            <a:endParaRPr lang="zh-CN" altLang="en-US" sz="1400"/>
          </a:p>
          <a:p>
            <a:r>
              <a:rPr lang="zh-CN" altLang="en-US" sz="1400" b="1" u="sng"/>
              <a:t>实现了战略大转移，胜利完成了长征。</a:t>
            </a:r>
            <a:endParaRPr lang="zh-CN" altLang="en-US" sz="1400" b="1" u="sng"/>
          </a:p>
        </p:txBody>
      </p:sp>
      <p:sp>
        <p:nvSpPr>
          <p:cNvPr id="18" name="文本框 17"/>
          <p:cNvSpPr txBox="1"/>
          <p:nvPr/>
        </p:nvSpPr>
        <p:spPr>
          <a:xfrm>
            <a:off x="10081895" y="5741670"/>
            <a:ext cx="1811655" cy="737235"/>
          </a:xfrm>
          <a:prstGeom prst="rect">
            <a:avLst/>
          </a:prstGeom>
          <a:noFill/>
        </p:spPr>
        <p:txBody>
          <a:bodyPr wrap="square" rtlCol="0">
            <a:spAutoFit/>
          </a:bodyPr>
          <a:p>
            <a:r>
              <a:rPr lang="en-US" sz="1400" b="1">
                <a:solidFill>
                  <a:srgbClr val="C00000"/>
                </a:solidFill>
              </a:rPr>
              <a:t>1936.10  </a:t>
            </a:r>
            <a:r>
              <a:rPr lang="zh-CN" altLang="en-US" sz="1400" b="1">
                <a:solidFill>
                  <a:srgbClr val="C00000"/>
                </a:solidFill>
              </a:rPr>
              <a:t>会宁会师</a:t>
            </a:r>
            <a:endParaRPr lang="en-US" sz="1400" b="1">
              <a:solidFill>
                <a:srgbClr val="C00000"/>
              </a:solidFill>
            </a:endParaRPr>
          </a:p>
          <a:p>
            <a:r>
              <a:rPr lang="zh-CN" altLang="en-US" sz="1400"/>
              <a:t>红二、红四方面军、</a:t>
            </a:r>
            <a:endParaRPr lang="zh-CN" altLang="en-US" sz="1400"/>
          </a:p>
          <a:p>
            <a:r>
              <a:rPr lang="zh-CN" altLang="en-US" sz="1400"/>
              <a:t>与红一方面军</a:t>
            </a:r>
            <a:r>
              <a:rPr lang="zh-CN" altLang="en-US" sz="1400"/>
              <a:t>会师</a:t>
            </a:r>
            <a:endParaRPr lang="zh-CN" altLang="en-US" sz="1400"/>
          </a:p>
        </p:txBody>
      </p:sp>
      <p:sp>
        <p:nvSpPr>
          <p:cNvPr id="24" name="文本框 23"/>
          <p:cNvSpPr txBox="1"/>
          <p:nvPr/>
        </p:nvSpPr>
        <p:spPr>
          <a:xfrm>
            <a:off x="5180330" y="2856865"/>
            <a:ext cx="4293870" cy="737235"/>
          </a:xfrm>
          <a:prstGeom prst="rect">
            <a:avLst/>
          </a:prstGeom>
          <a:solidFill>
            <a:schemeClr val="accent3">
              <a:lumMod val="20000"/>
              <a:lumOff val="80000"/>
            </a:schemeClr>
          </a:solidFill>
        </p:spPr>
        <p:txBody>
          <a:bodyPr wrap="square" rtlCol="0">
            <a:spAutoFit/>
          </a:bodyPr>
          <a:p>
            <a:r>
              <a:rPr lang="zh-CN" altLang="en-US" sz="1400" b="1">
                <a:solidFill>
                  <a:srgbClr val="FF0000"/>
                </a:solidFill>
              </a:rPr>
              <a:t>工农武装割据思想：（革命根据地创立</a:t>
            </a:r>
            <a:r>
              <a:rPr lang="zh-CN" altLang="en-US" sz="1400" b="1">
                <a:solidFill>
                  <a:srgbClr val="FF0000"/>
                </a:solidFill>
              </a:rPr>
              <a:t>后）</a:t>
            </a:r>
            <a:endParaRPr lang="zh-CN" altLang="en-US" sz="1400" b="1">
              <a:solidFill>
                <a:srgbClr val="FF0000"/>
              </a:solidFill>
            </a:endParaRPr>
          </a:p>
          <a:p>
            <a:r>
              <a:rPr lang="zh-CN" altLang="en-US" sz="1400">
                <a:latin typeface="Calibri" panose="020F0502020204030204" charset="0"/>
                <a:sym typeface="+mn-ea"/>
              </a:rPr>
              <a:t>在中国共产党的领导下，进行土地革命和武装斗争，建立农村革命根据地，走农村包围城市的</a:t>
            </a:r>
            <a:r>
              <a:rPr lang="zh-CN" altLang="en-US" sz="1400">
                <a:latin typeface="Calibri" panose="020F0502020204030204" charset="0"/>
                <a:sym typeface="+mn-ea"/>
              </a:rPr>
              <a:t>道路</a:t>
            </a:r>
            <a:endParaRPr lang="zh-CN" altLang="en-US" sz="1400">
              <a:latin typeface="Calibri" panose="020F0502020204030204" charset="0"/>
              <a:sym typeface="+mn-ea"/>
            </a:endParaRPr>
          </a:p>
        </p:txBody>
      </p:sp>
      <p:sp>
        <p:nvSpPr>
          <p:cNvPr id="8" name="文本框 7"/>
          <p:cNvSpPr txBox="1"/>
          <p:nvPr/>
        </p:nvSpPr>
        <p:spPr>
          <a:xfrm>
            <a:off x="139065" y="1007110"/>
            <a:ext cx="2396490" cy="1168400"/>
          </a:xfrm>
          <a:prstGeom prst="rect">
            <a:avLst/>
          </a:prstGeom>
          <a:noFill/>
        </p:spPr>
        <p:txBody>
          <a:bodyPr wrap="square" rtlCol="0">
            <a:spAutoFit/>
          </a:bodyPr>
          <a:p>
            <a:r>
              <a:rPr lang="zh-CN" altLang="en-US" sz="1400" b="1">
                <a:solidFill>
                  <a:srgbClr val="FF0000"/>
                </a:solidFill>
              </a:rPr>
              <a:t>标志：</a:t>
            </a:r>
            <a:endParaRPr lang="zh-CN" altLang="en-US" sz="1400" b="1">
              <a:solidFill>
                <a:srgbClr val="FF0000"/>
              </a:solidFill>
            </a:endParaRPr>
          </a:p>
          <a:p>
            <a:r>
              <a:rPr lang="en-US" altLang="zh-CN" sz="1400" b="1">
                <a:solidFill>
                  <a:srgbClr val="FF0000"/>
                </a:solidFill>
              </a:rPr>
              <a:t>1924.1</a:t>
            </a:r>
            <a:r>
              <a:rPr lang="zh-CN" altLang="en-US" sz="1400" b="1">
                <a:solidFill>
                  <a:srgbClr val="FF0000"/>
                </a:solidFill>
              </a:rPr>
              <a:t>国民党一大</a:t>
            </a:r>
            <a:endParaRPr lang="zh-CN" altLang="en-US" sz="1400" b="1">
              <a:solidFill>
                <a:srgbClr val="FF0000"/>
              </a:solidFill>
            </a:endParaRPr>
          </a:p>
          <a:p>
            <a:r>
              <a:rPr lang="zh-CN" altLang="en-US" sz="1400" b="1"/>
              <a:t>【新三民主义】</a:t>
            </a:r>
            <a:endParaRPr lang="zh-CN" altLang="en-US" sz="1400" b="1"/>
          </a:p>
          <a:p>
            <a:r>
              <a:rPr lang="en-US" altLang="zh-CN" sz="1400"/>
              <a:t>“</a:t>
            </a:r>
            <a:r>
              <a:rPr lang="zh-CN" altLang="en-US" sz="1400"/>
              <a:t>联俄联共，农工</a:t>
            </a:r>
            <a:r>
              <a:rPr lang="en-US" altLang="zh-CN" sz="1400"/>
              <a:t>”</a:t>
            </a:r>
            <a:endParaRPr lang="en-US" altLang="zh-CN" sz="1400"/>
          </a:p>
          <a:p>
            <a:r>
              <a:rPr lang="zh-CN" altLang="en-US" sz="1400" b="1">
                <a:solidFill>
                  <a:srgbClr val="FF0000"/>
                </a:solidFill>
              </a:rPr>
              <a:t>国共合作成果</a:t>
            </a:r>
            <a:r>
              <a:rPr lang="en-US" altLang="zh-CN" sz="1400" b="1">
                <a:solidFill>
                  <a:srgbClr val="FF0000"/>
                </a:solidFill>
              </a:rPr>
              <a:t>1</a:t>
            </a:r>
            <a:r>
              <a:rPr lang="zh-CN" altLang="en-US" sz="1400" b="1">
                <a:solidFill>
                  <a:srgbClr val="FF0000"/>
                </a:solidFill>
              </a:rPr>
              <a:t>：</a:t>
            </a:r>
            <a:r>
              <a:rPr lang="zh-CN" altLang="en-US" sz="1400" b="1">
                <a:solidFill>
                  <a:schemeClr val="tx1"/>
                </a:solidFill>
              </a:rPr>
              <a:t>黄埔军校</a:t>
            </a:r>
            <a:endParaRPr lang="zh-CN" altLang="en-US" sz="1400" b="1">
              <a:solidFill>
                <a:schemeClr val="tx1"/>
              </a:solidFill>
            </a:endParaRPr>
          </a:p>
        </p:txBody>
      </p:sp>
      <p:sp>
        <p:nvSpPr>
          <p:cNvPr id="14" name="文本框 13"/>
          <p:cNvSpPr txBox="1"/>
          <p:nvPr/>
        </p:nvSpPr>
        <p:spPr>
          <a:xfrm>
            <a:off x="2535555" y="1079500"/>
            <a:ext cx="398145" cy="1051560"/>
          </a:xfrm>
          <a:prstGeom prst="rect">
            <a:avLst/>
          </a:prstGeom>
          <a:solidFill>
            <a:schemeClr val="accent3">
              <a:lumMod val="20000"/>
              <a:lumOff val="80000"/>
            </a:schemeClr>
          </a:solidFill>
        </p:spPr>
        <p:txBody>
          <a:bodyPr vert="eaVert" wrap="square" rtlCol="0">
            <a:spAutoFit/>
          </a:bodyPr>
          <a:p>
            <a:pPr algn="ctr"/>
            <a:r>
              <a:rPr lang="zh-CN" altLang="en-US" sz="1400"/>
              <a:t>孙中山病逝</a:t>
            </a:r>
            <a:endParaRPr lang="zh-CN" altLang="en-US" sz="1400"/>
          </a:p>
        </p:txBody>
      </p:sp>
      <p:sp>
        <p:nvSpPr>
          <p:cNvPr id="21" name="文本框 20"/>
          <p:cNvSpPr txBox="1"/>
          <p:nvPr/>
        </p:nvSpPr>
        <p:spPr>
          <a:xfrm>
            <a:off x="6304280" y="1591945"/>
            <a:ext cx="1917065" cy="521970"/>
          </a:xfrm>
          <a:prstGeom prst="rect">
            <a:avLst/>
          </a:prstGeom>
          <a:solidFill>
            <a:schemeClr val="accent3">
              <a:lumMod val="20000"/>
              <a:lumOff val="80000"/>
            </a:schemeClr>
          </a:solidFill>
        </p:spPr>
        <p:txBody>
          <a:bodyPr wrap="square" rtlCol="0">
            <a:spAutoFit/>
          </a:bodyPr>
          <a:p>
            <a:r>
              <a:rPr lang="zh-CN" altLang="en-US" sz="1400" b="1">
                <a:solidFill>
                  <a:srgbClr val="FF0000"/>
                </a:solidFill>
              </a:rPr>
              <a:t>第一次国共合作</a:t>
            </a:r>
            <a:r>
              <a:rPr lang="zh-CN" altLang="en-US" sz="1400" b="1">
                <a:solidFill>
                  <a:srgbClr val="FF0000"/>
                </a:solidFill>
              </a:rPr>
              <a:t>结束：</a:t>
            </a:r>
            <a:endParaRPr lang="zh-CN" altLang="en-US" sz="1400" b="1">
              <a:solidFill>
                <a:srgbClr val="FF0000"/>
              </a:solidFill>
            </a:endParaRPr>
          </a:p>
          <a:p>
            <a:r>
              <a:rPr lang="zh-CN" altLang="en-US" sz="1400"/>
              <a:t>四一二反革命</a:t>
            </a:r>
            <a:r>
              <a:rPr lang="zh-CN" altLang="en-US" sz="1400"/>
              <a:t>政变</a:t>
            </a:r>
            <a:endParaRPr lang="zh-CN" altLang="en-US" sz="1400"/>
          </a:p>
        </p:txBody>
      </p:sp>
      <p:sp>
        <p:nvSpPr>
          <p:cNvPr id="25" name="文本框 24"/>
          <p:cNvSpPr txBox="1"/>
          <p:nvPr/>
        </p:nvSpPr>
        <p:spPr>
          <a:xfrm>
            <a:off x="8303260" y="1382395"/>
            <a:ext cx="2361565" cy="737235"/>
          </a:xfrm>
          <a:prstGeom prst="rect">
            <a:avLst/>
          </a:prstGeom>
          <a:solidFill>
            <a:schemeClr val="accent3">
              <a:lumMod val="20000"/>
              <a:lumOff val="80000"/>
            </a:schemeClr>
          </a:solidFill>
        </p:spPr>
        <p:txBody>
          <a:bodyPr wrap="square" rtlCol="0">
            <a:spAutoFit/>
          </a:bodyPr>
          <a:p>
            <a:r>
              <a:rPr lang="zh-CN" altLang="en-US" sz="1400" b="1">
                <a:solidFill>
                  <a:srgbClr val="FF0000"/>
                </a:solidFill>
              </a:rPr>
              <a:t>北伐战争结束：</a:t>
            </a:r>
            <a:endParaRPr lang="zh-CN" altLang="en-US" sz="1400" b="1">
              <a:solidFill>
                <a:srgbClr val="FF0000"/>
              </a:solidFill>
            </a:endParaRPr>
          </a:p>
          <a:p>
            <a:r>
              <a:rPr lang="zh-CN" altLang="en-US" sz="1400"/>
              <a:t>张学良东北</a:t>
            </a:r>
            <a:r>
              <a:rPr lang="zh-CN" altLang="en-US" sz="1400"/>
              <a:t>易帜，</a:t>
            </a:r>
            <a:endParaRPr lang="zh-CN" altLang="en-US" sz="1400"/>
          </a:p>
          <a:p>
            <a:r>
              <a:rPr lang="zh-CN" altLang="en-US" sz="1400"/>
              <a:t>国民党形式上</a:t>
            </a:r>
            <a:r>
              <a:rPr lang="en-US" altLang="zh-CN" sz="1400"/>
              <a:t>“</a:t>
            </a:r>
            <a:r>
              <a:rPr lang="zh-CN" altLang="en-US" sz="1400"/>
              <a:t>统一</a:t>
            </a:r>
            <a:r>
              <a:rPr lang="en-US" altLang="zh-CN" sz="1400"/>
              <a:t>”</a:t>
            </a:r>
            <a:r>
              <a:rPr lang="zh-CN" altLang="en-US" sz="1400"/>
              <a:t>了</a:t>
            </a:r>
            <a:r>
              <a:rPr lang="zh-CN" altLang="en-US" sz="1400"/>
              <a:t>中国</a:t>
            </a:r>
            <a:endParaRPr lang="zh-CN" altLang="en-US" sz="1400"/>
          </a:p>
        </p:txBody>
      </p:sp>
      <p:sp>
        <p:nvSpPr>
          <p:cNvPr id="26" name="文本框 25"/>
          <p:cNvSpPr txBox="1"/>
          <p:nvPr/>
        </p:nvSpPr>
        <p:spPr>
          <a:xfrm>
            <a:off x="7353300" y="3712210"/>
            <a:ext cx="2120900" cy="521970"/>
          </a:xfrm>
          <a:prstGeom prst="rect">
            <a:avLst/>
          </a:prstGeom>
          <a:noFill/>
        </p:spPr>
        <p:txBody>
          <a:bodyPr wrap="square" rtlCol="0">
            <a:spAutoFit/>
          </a:bodyPr>
          <a:p>
            <a:r>
              <a:rPr lang="zh-CN" altLang="en-US" sz="1400" b="1">
                <a:solidFill>
                  <a:srgbClr val="FF0000"/>
                </a:solidFill>
              </a:rPr>
              <a:t>井冈山革命根据地建设</a:t>
            </a:r>
            <a:r>
              <a:rPr lang="en-US" altLang="zh-CN" sz="1400" b="1">
                <a:solidFill>
                  <a:srgbClr val="FF0000"/>
                </a:solidFill>
              </a:rPr>
              <a:t>  </a:t>
            </a:r>
            <a:endParaRPr lang="zh-CN" altLang="en-US" sz="1400" b="1">
              <a:solidFill>
                <a:srgbClr val="FF0000"/>
              </a:solidFill>
            </a:endParaRPr>
          </a:p>
          <a:p>
            <a:r>
              <a:rPr lang="zh-CN" altLang="en-US" sz="1400"/>
              <a:t>第一个农村革命根据地</a:t>
            </a:r>
            <a:endParaRPr lang="zh-CN" altLang="en-US" sz="1400"/>
          </a:p>
        </p:txBody>
      </p:sp>
      <p:sp>
        <p:nvSpPr>
          <p:cNvPr id="27" name="文本框 26"/>
          <p:cNvSpPr txBox="1"/>
          <p:nvPr/>
        </p:nvSpPr>
        <p:spPr>
          <a:xfrm>
            <a:off x="9587865" y="3602990"/>
            <a:ext cx="2685415" cy="737235"/>
          </a:xfrm>
          <a:prstGeom prst="rect">
            <a:avLst/>
          </a:prstGeom>
          <a:noFill/>
        </p:spPr>
        <p:txBody>
          <a:bodyPr wrap="square" rtlCol="0">
            <a:spAutoFit/>
          </a:bodyPr>
          <a:p>
            <a:r>
              <a:rPr lang="zh-CN" altLang="en-US" sz="1400" b="1">
                <a:solidFill>
                  <a:srgbClr val="FF0000"/>
                </a:solidFill>
              </a:rPr>
              <a:t>井冈山革命会师</a:t>
            </a:r>
            <a:r>
              <a:rPr lang="en-US" altLang="zh-CN" sz="1400" b="1">
                <a:solidFill>
                  <a:srgbClr val="FF0000"/>
                </a:solidFill>
              </a:rPr>
              <a:t> 1928.4  </a:t>
            </a:r>
            <a:endParaRPr lang="zh-CN" altLang="en-US" sz="1400" b="1">
              <a:solidFill>
                <a:srgbClr val="FF0000"/>
              </a:solidFill>
            </a:endParaRPr>
          </a:p>
          <a:p>
            <a:r>
              <a:rPr lang="zh-CN" altLang="en-US" sz="1400"/>
              <a:t>井冈山革命根据敌力量</a:t>
            </a:r>
            <a:r>
              <a:rPr lang="zh-CN" altLang="en-US" sz="1400"/>
              <a:t>壮大</a:t>
            </a:r>
            <a:endParaRPr lang="zh-CN" altLang="en-US" sz="1400"/>
          </a:p>
          <a:p>
            <a:pPr algn="ctr"/>
            <a:r>
              <a:rPr lang="zh-CN" altLang="en-US" sz="1400">
                <a:highlight>
                  <a:srgbClr val="FFFF00"/>
                </a:highlight>
              </a:rPr>
              <a:t>中国工农红军第四军</a:t>
            </a:r>
            <a:endParaRPr lang="zh-CN" altLang="en-US" sz="1400">
              <a:highlight>
                <a:srgbClr val="FFFF00"/>
              </a:highlight>
            </a:endParaRPr>
          </a:p>
        </p:txBody>
      </p:sp>
      <p:sp>
        <p:nvSpPr>
          <p:cNvPr id="28" name="文本框 27"/>
          <p:cNvSpPr txBox="1"/>
          <p:nvPr/>
        </p:nvSpPr>
        <p:spPr>
          <a:xfrm>
            <a:off x="9540240" y="2855595"/>
            <a:ext cx="2607310" cy="737235"/>
          </a:xfrm>
          <a:prstGeom prst="rect">
            <a:avLst/>
          </a:prstGeom>
          <a:solidFill>
            <a:schemeClr val="accent3">
              <a:lumMod val="20000"/>
              <a:lumOff val="80000"/>
            </a:schemeClr>
          </a:solidFill>
        </p:spPr>
        <p:txBody>
          <a:bodyPr wrap="square" rtlCol="0">
            <a:spAutoFit/>
          </a:bodyPr>
          <a:p>
            <a:r>
              <a:rPr lang="zh-CN" altLang="en-US" sz="1400" b="1">
                <a:solidFill>
                  <a:srgbClr val="FF0000"/>
                </a:solidFill>
              </a:rPr>
              <a:t>土地革命：（区分于土地</a:t>
            </a:r>
            <a:r>
              <a:rPr lang="zh-CN" altLang="en-US" sz="1400" b="1">
                <a:solidFill>
                  <a:srgbClr val="FF0000"/>
                </a:solidFill>
              </a:rPr>
              <a:t>改革）</a:t>
            </a:r>
            <a:endParaRPr lang="zh-CN" altLang="en-US" sz="1400" b="1">
              <a:solidFill>
                <a:srgbClr val="FF0000"/>
              </a:solidFill>
            </a:endParaRPr>
          </a:p>
          <a:p>
            <a:r>
              <a:rPr lang="zh-CN" altLang="en-US" sz="1400">
                <a:latin typeface="Calibri" panose="020F0502020204030204" charset="0"/>
                <a:sym typeface="+mn-ea"/>
              </a:rPr>
              <a:t>废除封建剥削土地制度，没收地主土地给农民，分田分</a:t>
            </a:r>
            <a:r>
              <a:rPr lang="zh-CN" altLang="en-US" sz="1400">
                <a:latin typeface="Calibri" panose="020F0502020204030204" charset="0"/>
                <a:sym typeface="+mn-ea"/>
              </a:rPr>
              <a:t>地。</a:t>
            </a:r>
            <a:endParaRPr lang="zh-CN" altLang="en-US" sz="1400">
              <a:latin typeface="Calibri" panose="020F0502020204030204" charset="0"/>
              <a:sym typeface="+mn-ea"/>
            </a:endParaRPr>
          </a:p>
        </p:txBody>
      </p:sp>
      <p:sp>
        <p:nvSpPr>
          <p:cNvPr id="29" name="文本框 28"/>
          <p:cNvSpPr txBox="1"/>
          <p:nvPr/>
        </p:nvSpPr>
        <p:spPr>
          <a:xfrm>
            <a:off x="245110" y="5015230"/>
            <a:ext cx="11792585" cy="306705"/>
          </a:xfrm>
          <a:prstGeom prst="rect">
            <a:avLst/>
          </a:prstGeom>
          <a:solidFill>
            <a:schemeClr val="accent3">
              <a:lumMod val="20000"/>
              <a:lumOff val="80000"/>
            </a:schemeClr>
          </a:solidFill>
        </p:spPr>
        <p:txBody>
          <a:bodyPr wrap="square" rtlCol="0">
            <a:spAutoFit/>
          </a:bodyPr>
          <a:p>
            <a:pPr algn="ctr"/>
            <a:r>
              <a:rPr lang="zh-CN" altLang="en-US" sz="1400" b="1">
                <a:solidFill>
                  <a:srgbClr val="FF0000"/>
                </a:solidFill>
              </a:rPr>
              <a:t>长征的历程：</a:t>
            </a:r>
            <a:r>
              <a:rPr lang="zh-CN" altLang="en-US" sz="1400"/>
              <a:t>血战湘江</a:t>
            </a:r>
            <a:r>
              <a:rPr lang="en-US" altLang="zh-CN" sz="1400"/>
              <a:t>  </a:t>
            </a:r>
            <a:r>
              <a:rPr lang="zh-CN" altLang="en-US" sz="1400"/>
              <a:t>-</a:t>
            </a:r>
            <a:r>
              <a:rPr lang="en-US" altLang="zh-CN" sz="1400"/>
              <a:t>  </a:t>
            </a:r>
            <a:r>
              <a:rPr lang="zh-CN" altLang="en-US" sz="1400">
                <a:solidFill>
                  <a:schemeClr val="tx1"/>
                </a:solidFill>
              </a:rPr>
              <a:t>一渡赤水</a:t>
            </a:r>
            <a:r>
              <a:rPr lang="en-US" altLang="zh-CN" sz="1400">
                <a:solidFill>
                  <a:schemeClr val="tx1"/>
                </a:solidFill>
              </a:rPr>
              <a:t>  </a:t>
            </a:r>
            <a:r>
              <a:rPr lang="zh-CN" altLang="en-US" sz="1400">
                <a:solidFill>
                  <a:schemeClr val="tx1"/>
                </a:solidFill>
              </a:rPr>
              <a:t>-</a:t>
            </a:r>
            <a:r>
              <a:rPr lang="en-US" altLang="zh-CN" sz="1400">
                <a:solidFill>
                  <a:schemeClr val="tx1"/>
                </a:solidFill>
              </a:rPr>
              <a:t>  </a:t>
            </a:r>
            <a:r>
              <a:rPr lang="zh-CN" altLang="en-US" sz="1400">
                <a:solidFill>
                  <a:schemeClr val="tx1"/>
                </a:solidFill>
                <a:highlight>
                  <a:srgbClr val="FFFF00"/>
                </a:highlight>
              </a:rPr>
              <a:t>遵义会议</a:t>
            </a:r>
            <a:r>
              <a:rPr lang="en-US" altLang="zh-CN" sz="1400">
                <a:solidFill>
                  <a:schemeClr val="tx1"/>
                </a:solidFill>
              </a:rPr>
              <a:t>  -  </a:t>
            </a:r>
            <a:r>
              <a:rPr lang="zh-CN" altLang="en-US" sz="1400">
                <a:solidFill>
                  <a:schemeClr val="tx1"/>
                </a:solidFill>
              </a:rPr>
              <a:t>四渡赤水</a:t>
            </a:r>
            <a:r>
              <a:rPr lang="en-US" altLang="zh-CN" sz="1400">
                <a:solidFill>
                  <a:schemeClr val="tx1"/>
                </a:solidFill>
              </a:rPr>
              <a:t>  -  </a:t>
            </a:r>
            <a:r>
              <a:rPr lang="zh-CN" altLang="en-US" sz="1400">
                <a:solidFill>
                  <a:schemeClr val="tx1"/>
                </a:solidFill>
              </a:rPr>
              <a:t>巧渡金沙江</a:t>
            </a:r>
            <a:r>
              <a:rPr lang="en-US" altLang="zh-CN" sz="1400">
                <a:solidFill>
                  <a:schemeClr val="tx1"/>
                </a:solidFill>
              </a:rPr>
              <a:t>  -  </a:t>
            </a:r>
            <a:r>
              <a:rPr lang="zh-CN" altLang="en-US" sz="1400">
                <a:solidFill>
                  <a:schemeClr val="tx1"/>
                </a:solidFill>
              </a:rPr>
              <a:t>强渡大渡河</a:t>
            </a:r>
            <a:r>
              <a:rPr lang="en-US" altLang="zh-CN" sz="1400">
                <a:solidFill>
                  <a:schemeClr val="tx1"/>
                </a:solidFill>
              </a:rPr>
              <a:t>  -  </a:t>
            </a:r>
            <a:r>
              <a:rPr lang="zh-CN" altLang="en-US" sz="1400">
                <a:solidFill>
                  <a:schemeClr val="tx1"/>
                </a:solidFill>
              </a:rPr>
              <a:t>飞夺泸定桥</a:t>
            </a:r>
            <a:r>
              <a:rPr lang="en-US" altLang="zh-CN" sz="1400">
                <a:solidFill>
                  <a:schemeClr val="tx1"/>
                </a:solidFill>
              </a:rPr>
              <a:t>  -  </a:t>
            </a:r>
            <a:r>
              <a:rPr lang="zh-CN" altLang="en-US" sz="1400">
                <a:solidFill>
                  <a:schemeClr val="tx1"/>
                </a:solidFill>
              </a:rPr>
              <a:t>爬雪山过草地</a:t>
            </a:r>
            <a:r>
              <a:rPr lang="en-US" altLang="zh-CN" sz="1400">
                <a:solidFill>
                  <a:schemeClr val="tx1"/>
                </a:solidFill>
              </a:rPr>
              <a:t>  -  </a:t>
            </a:r>
            <a:r>
              <a:rPr lang="zh-CN" altLang="en-US" sz="1400">
                <a:solidFill>
                  <a:schemeClr val="tx1"/>
                </a:solidFill>
              </a:rPr>
              <a:t>进入甘肃后会师</a:t>
            </a:r>
            <a:endParaRPr lang="zh-CN" altLang="en-US" sz="1400">
              <a:solidFill>
                <a:schemeClr val="tx1"/>
              </a:solidFill>
            </a:endParaRPr>
          </a:p>
        </p:txBody>
      </p:sp>
      <p:sp>
        <p:nvSpPr>
          <p:cNvPr id="30" name="文本框 29"/>
          <p:cNvSpPr txBox="1"/>
          <p:nvPr/>
        </p:nvSpPr>
        <p:spPr>
          <a:xfrm>
            <a:off x="0" y="4595495"/>
            <a:ext cx="12192000"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长征时期（19</a:t>
            </a:r>
            <a:r>
              <a:rPr lang="en-US" altLang="zh-CN" b="1">
                <a:solidFill>
                  <a:srgbClr val="FF0000"/>
                </a:solidFill>
              </a:rPr>
              <a:t>34-</a:t>
            </a:r>
            <a:r>
              <a:rPr lang="zh-CN" altLang="en-US" b="1">
                <a:solidFill>
                  <a:srgbClr val="FF0000"/>
                </a:solidFill>
              </a:rPr>
              <a:t>193</a:t>
            </a:r>
            <a:r>
              <a:rPr lang="en-US" b="1">
                <a:solidFill>
                  <a:srgbClr val="FF0000"/>
                </a:solidFill>
              </a:rPr>
              <a:t>6</a:t>
            </a:r>
            <a:r>
              <a:rPr lang="zh-CN" altLang="en-US" b="1">
                <a:solidFill>
                  <a:srgbClr val="FF0000"/>
                </a:solidFill>
              </a:rPr>
              <a:t>）</a:t>
            </a:r>
            <a:endParaRPr lang="zh-CN" altLang="en-US" b="1">
              <a:solidFill>
                <a:srgbClr val="FF0000"/>
              </a:solidFill>
            </a:endParaRPr>
          </a:p>
        </p:txBody>
      </p:sp>
      <p:sp>
        <p:nvSpPr>
          <p:cNvPr id="37" name="文本框 36"/>
          <p:cNvSpPr txBox="1"/>
          <p:nvPr/>
        </p:nvSpPr>
        <p:spPr>
          <a:xfrm>
            <a:off x="9473565" y="10795"/>
            <a:ext cx="2718435" cy="737235"/>
          </a:xfrm>
          <a:prstGeom prst="rect">
            <a:avLst/>
          </a:prstGeom>
          <a:solidFill>
            <a:schemeClr val="bg2">
              <a:lumMod val="95000"/>
            </a:schemeClr>
          </a:solidFill>
        </p:spPr>
        <p:txBody>
          <a:bodyPr wrap="square" rtlCol="0">
            <a:spAutoFit/>
          </a:bodyPr>
          <a:p>
            <a:pPr algn="l"/>
            <a:r>
              <a:rPr lang="zh-CN" altLang="en-US" b="1">
                <a:solidFill>
                  <a:srgbClr val="FF0000"/>
                </a:solidFill>
              </a:rPr>
              <a:t>特别注意：</a:t>
            </a:r>
            <a:endParaRPr lang="zh-CN" altLang="en-US" b="1">
              <a:solidFill>
                <a:srgbClr val="FF0000"/>
              </a:solidFill>
            </a:endParaRPr>
          </a:p>
          <a:p>
            <a:pPr algn="l"/>
            <a:r>
              <a:rPr lang="zh-CN" altLang="en-US" sz="1200" b="1"/>
              <a:t>抗日战争前</a:t>
            </a:r>
            <a:r>
              <a:rPr lang="en-US" altLang="zh-CN" sz="1200" b="1"/>
              <a:t>—</a:t>
            </a:r>
            <a:r>
              <a:rPr lang="zh-CN" altLang="en-US" sz="1200" b="1"/>
              <a:t>土地</a:t>
            </a:r>
            <a:r>
              <a:rPr lang="zh-CN" altLang="en-US" sz="1200" b="1" u="sng"/>
              <a:t>革命</a:t>
            </a:r>
            <a:r>
              <a:rPr lang="en-US" altLang="zh-CN" sz="1200" b="1"/>
              <a:t>—“</a:t>
            </a:r>
            <a:r>
              <a:rPr lang="zh-CN" altLang="en-US" sz="1200" b="1"/>
              <a:t>分田分地</a:t>
            </a:r>
            <a:r>
              <a:rPr lang="en-US" altLang="zh-CN" sz="1200" b="1"/>
              <a:t>”</a:t>
            </a:r>
            <a:endParaRPr lang="zh-CN" altLang="en-US" sz="1200" b="1"/>
          </a:p>
          <a:p>
            <a:pPr algn="l"/>
            <a:r>
              <a:rPr lang="zh-CN" altLang="en-US" sz="1200" b="1"/>
              <a:t>抗日战争后</a:t>
            </a:r>
            <a:r>
              <a:rPr lang="en-US" altLang="zh-CN" sz="1200" b="1"/>
              <a:t>—</a:t>
            </a:r>
            <a:r>
              <a:rPr lang="zh-CN" altLang="en-US" sz="1200" b="1"/>
              <a:t>土地</a:t>
            </a:r>
            <a:r>
              <a:rPr lang="zh-CN" altLang="en-US" sz="1200" b="1" u="sng"/>
              <a:t>改革</a:t>
            </a:r>
            <a:r>
              <a:rPr lang="en-US" altLang="zh-CN" sz="1200" b="1"/>
              <a:t>—“</a:t>
            </a:r>
            <a:r>
              <a:rPr lang="zh-CN" altLang="en-US" sz="1200" b="1"/>
              <a:t>耕者有其田</a:t>
            </a:r>
            <a:r>
              <a:rPr lang="en-US" altLang="zh-CN" sz="1200" b="1"/>
              <a:t>”</a:t>
            </a:r>
            <a:endParaRPr lang="en-US" altLang="zh-CN" sz="1200" b="1"/>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1252200" y="3873500"/>
            <a:ext cx="952500" cy="737235"/>
          </a:xfrm>
          <a:prstGeom prst="rect">
            <a:avLst/>
          </a:prstGeom>
          <a:solidFill>
            <a:schemeClr val="accent4"/>
          </a:solidFill>
        </p:spPr>
        <p:txBody>
          <a:bodyPr wrap="square" rtlCol="0">
            <a:spAutoFit/>
          </a:bodyPr>
          <a:p>
            <a:pPr algn="ctr"/>
            <a:r>
              <a:rPr lang="zh-CN" altLang="en-US" sz="1400" b="1"/>
              <a:t>革命圣地延安</a:t>
            </a:r>
            <a:endParaRPr lang="zh-CN" altLang="en-US" sz="1400" b="1"/>
          </a:p>
          <a:p>
            <a:pPr algn="ctr"/>
            <a:r>
              <a:rPr lang="en-US" altLang="zh-CN" sz="1400" b="1"/>
              <a:t>P70</a:t>
            </a:r>
            <a:endParaRPr lang="en-US" altLang="zh-CN" sz="1400" b="1"/>
          </a:p>
        </p:txBody>
      </p:sp>
      <p:sp>
        <p:nvSpPr>
          <p:cNvPr id="4" name="文本框 3"/>
          <p:cNvSpPr txBox="1"/>
          <p:nvPr/>
        </p:nvSpPr>
        <p:spPr>
          <a:xfrm>
            <a:off x="635" y="0"/>
            <a:ext cx="12191365" cy="521970"/>
          </a:xfrm>
          <a:prstGeom prst="rect">
            <a:avLst/>
          </a:prstGeom>
          <a:noFill/>
        </p:spPr>
        <p:txBody>
          <a:bodyPr wrap="square" rtlCol="0">
            <a:spAutoFit/>
          </a:bodyPr>
          <a:p>
            <a:pPr algn="ctr"/>
            <a:r>
              <a:rPr lang="zh-CN" altLang="en-US" sz="2800" b="1"/>
              <a:t>抗日战争</a:t>
            </a:r>
            <a:endParaRPr lang="zh-CN" altLang="en-US" sz="2800" b="1"/>
          </a:p>
        </p:txBody>
      </p:sp>
      <p:cxnSp>
        <p:nvCxnSpPr>
          <p:cNvPr id="5" name="直接箭头连接符 4"/>
          <p:cNvCxnSpPr/>
          <p:nvPr/>
        </p:nvCxnSpPr>
        <p:spPr>
          <a:xfrm>
            <a:off x="139065" y="289433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34010" y="6260465"/>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13965" y="3870960"/>
            <a:ext cx="3097530" cy="1999615"/>
          </a:xfrm>
          <a:prstGeom prst="rect">
            <a:avLst/>
          </a:prstGeom>
          <a:noFill/>
        </p:spPr>
        <p:txBody>
          <a:bodyPr wrap="square" rtlCol="0">
            <a:spAutoFit/>
          </a:bodyPr>
          <a:p>
            <a:r>
              <a:rPr lang="zh-CN" altLang="en-US" sz="1400" b="1">
                <a:solidFill>
                  <a:srgbClr val="FF0000"/>
                </a:solidFill>
              </a:rPr>
              <a:t>路线：</a:t>
            </a:r>
            <a:endParaRPr lang="zh-CN" altLang="en-US" sz="1400" b="1">
              <a:solidFill>
                <a:srgbClr val="FF0000"/>
              </a:solidFill>
            </a:endParaRPr>
          </a:p>
          <a:p>
            <a:r>
              <a:rPr lang="en-US" sz="1200" b="1"/>
              <a:t>7</a:t>
            </a:r>
            <a:r>
              <a:rPr lang="zh-CN" altLang="en-US" sz="1200" b="1"/>
              <a:t>月</a:t>
            </a:r>
            <a:r>
              <a:rPr lang="en-US" altLang="zh-CN" sz="1200" b="1"/>
              <a:t> </a:t>
            </a:r>
            <a:r>
              <a:rPr lang="zh-CN" altLang="en-US" sz="1200" b="1"/>
              <a:t>北平、天津沦陷</a:t>
            </a:r>
            <a:endParaRPr lang="zh-CN" altLang="en-US" sz="1200" b="1"/>
          </a:p>
          <a:p>
            <a:r>
              <a:rPr lang="en-US" altLang="zh-CN" sz="1200" b="1"/>
              <a:t>11</a:t>
            </a:r>
            <a:r>
              <a:rPr lang="zh-CN" altLang="en-US" sz="1200" b="1"/>
              <a:t>月上海沦陷</a:t>
            </a:r>
            <a:r>
              <a:rPr lang="en-US" altLang="zh-CN" sz="1200" b="1"/>
              <a:t> </a:t>
            </a:r>
            <a:r>
              <a:rPr lang="en-US" altLang="zh-CN" sz="1200"/>
              <a:t> “</a:t>
            </a:r>
            <a:r>
              <a:rPr lang="zh-CN" altLang="en-US" sz="1200"/>
              <a:t>淞沪会战</a:t>
            </a:r>
            <a:r>
              <a:rPr lang="en-US" altLang="zh-CN" sz="1200"/>
              <a:t>”</a:t>
            </a:r>
            <a:r>
              <a:rPr lang="zh-CN" altLang="en-US" sz="1200"/>
              <a:t>打破三个月灭亡中国</a:t>
            </a:r>
            <a:endParaRPr lang="zh-CN" altLang="en-US" sz="1200"/>
          </a:p>
          <a:p>
            <a:r>
              <a:rPr lang="en-US" altLang="zh-CN" sz="1200" b="1"/>
              <a:t>12</a:t>
            </a:r>
            <a:r>
              <a:rPr lang="zh-CN" altLang="en-US" sz="1200" b="1"/>
              <a:t>月南京沦陷</a:t>
            </a:r>
            <a:r>
              <a:rPr lang="en-US" altLang="zh-CN" sz="1200" b="1"/>
              <a:t> </a:t>
            </a:r>
            <a:r>
              <a:rPr lang="zh-CN" altLang="en-US" sz="1200"/>
              <a:t>南京大屠杀</a:t>
            </a:r>
            <a:r>
              <a:rPr lang="en-US" altLang="zh-CN" sz="1200"/>
              <a:t> </a:t>
            </a:r>
            <a:r>
              <a:rPr lang="zh-CN" altLang="en-US" sz="1200"/>
              <a:t>《东史郎日记》</a:t>
            </a:r>
            <a:endParaRPr lang="zh-CN" altLang="en-US" sz="1200"/>
          </a:p>
          <a:p>
            <a:r>
              <a:rPr lang="zh-CN" altLang="en-US" sz="1400" b="1">
                <a:solidFill>
                  <a:srgbClr val="C00000"/>
                </a:solidFill>
              </a:rPr>
              <a:t>罪行：</a:t>
            </a:r>
            <a:endParaRPr lang="zh-CN" altLang="en-US" sz="1400" b="1">
              <a:solidFill>
                <a:srgbClr val="C00000"/>
              </a:solidFill>
            </a:endParaRPr>
          </a:p>
          <a:p>
            <a:r>
              <a:rPr lang="en-US" altLang="zh-CN" sz="1200"/>
              <a:t>1</a:t>
            </a:r>
            <a:r>
              <a:rPr lang="zh-CN" altLang="en-US" sz="1200"/>
              <a:t>、</a:t>
            </a:r>
            <a:r>
              <a:rPr lang="en-US" altLang="zh-CN" sz="1200"/>
              <a:t>1937.12.13  </a:t>
            </a:r>
            <a:r>
              <a:rPr lang="zh-CN" altLang="en-US" sz="1200"/>
              <a:t>南京</a:t>
            </a:r>
            <a:r>
              <a:rPr lang="zh-CN" altLang="en-US" sz="1200"/>
              <a:t>大屠杀</a:t>
            </a:r>
            <a:endParaRPr lang="zh-CN" altLang="en-US" sz="1200"/>
          </a:p>
          <a:p>
            <a:r>
              <a:rPr lang="en-US" altLang="zh-CN" sz="1200"/>
              <a:t>2</a:t>
            </a:r>
            <a:r>
              <a:rPr lang="zh-CN" altLang="en-US" sz="1200"/>
              <a:t>、七三一部队</a:t>
            </a:r>
            <a:r>
              <a:rPr lang="en-US" altLang="zh-CN" sz="1200"/>
              <a:t>/</a:t>
            </a:r>
            <a:r>
              <a:rPr lang="zh-CN" altLang="en-US" sz="1200"/>
              <a:t>细菌战</a:t>
            </a:r>
            <a:endParaRPr lang="zh-CN" altLang="en-US" sz="1200"/>
          </a:p>
          <a:p>
            <a:r>
              <a:rPr lang="en-US" altLang="zh-CN" sz="1200"/>
              <a:t>3</a:t>
            </a:r>
            <a:r>
              <a:rPr lang="zh-CN" altLang="en-US" sz="1200"/>
              <a:t>、大扫荡</a:t>
            </a:r>
            <a:r>
              <a:rPr lang="en-US" altLang="zh-CN" sz="1200"/>
              <a:t>/“</a:t>
            </a:r>
            <a:r>
              <a:rPr lang="zh-CN" altLang="en-US" sz="1200"/>
              <a:t>三光</a:t>
            </a:r>
            <a:r>
              <a:rPr lang="en-US" altLang="zh-CN" sz="1200"/>
              <a:t>”</a:t>
            </a:r>
            <a:r>
              <a:rPr lang="zh-CN" altLang="en-US" sz="1200"/>
              <a:t>政策</a:t>
            </a:r>
            <a:r>
              <a:rPr lang="en-US" altLang="zh-CN" sz="1200"/>
              <a:t>/</a:t>
            </a:r>
            <a:r>
              <a:rPr lang="zh-CN" altLang="en-US" sz="1200"/>
              <a:t>潘家峪</a:t>
            </a:r>
            <a:r>
              <a:rPr lang="zh-CN" altLang="en-US" sz="1200"/>
              <a:t>惨案</a:t>
            </a:r>
            <a:endParaRPr lang="zh-CN" altLang="en-US" sz="1200"/>
          </a:p>
          <a:p>
            <a:r>
              <a:rPr lang="en-US" altLang="zh-CN" sz="1200"/>
              <a:t>4</a:t>
            </a:r>
            <a:r>
              <a:rPr lang="zh-CN" altLang="en-US" sz="1200"/>
              <a:t>、大轰炸：重庆、成都、昆明、延安</a:t>
            </a:r>
            <a:r>
              <a:rPr lang="zh-CN" altLang="en-US" sz="1200"/>
              <a:t>等</a:t>
            </a:r>
            <a:endParaRPr lang="zh-CN" altLang="en-US" sz="1200"/>
          </a:p>
        </p:txBody>
      </p:sp>
      <p:sp>
        <p:nvSpPr>
          <p:cNvPr id="32" name="文本框 31"/>
          <p:cNvSpPr txBox="1"/>
          <p:nvPr/>
        </p:nvSpPr>
        <p:spPr>
          <a:xfrm>
            <a:off x="635" y="609600"/>
            <a:ext cx="12191365"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局部抗战（</a:t>
            </a:r>
            <a:r>
              <a:rPr lang="en-US" altLang="zh-CN" b="1">
                <a:solidFill>
                  <a:srgbClr val="FF0000"/>
                </a:solidFill>
              </a:rPr>
              <a:t>1931-1937</a:t>
            </a:r>
            <a:r>
              <a:rPr lang="zh-CN" altLang="en-US" b="1">
                <a:solidFill>
                  <a:srgbClr val="FF0000"/>
                </a:solidFill>
              </a:rPr>
              <a:t>）</a:t>
            </a:r>
            <a:endParaRPr lang="zh-CN" altLang="en-US" b="1">
              <a:solidFill>
                <a:srgbClr val="FF0000"/>
              </a:solidFill>
            </a:endParaRPr>
          </a:p>
        </p:txBody>
      </p:sp>
      <p:sp>
        <p:nvSpPr>
          <p:cNvPr id="31" name="文本框 30"/>
          <p:cNvSpPr txBox="1"/>
          <p:nvPr/>
        </p:nvSpPr>
        <p:spPr>
          <a:xfrm>
            <a:off x="334010" y="3060700"/>
            <a:ext cx="11245215" cy="368300"/>
          </a:xfrm>
          <a:prstGeom prst="rect">
            <a:avLst/>
          </a:prstGeom>
          <a:noFill/>
        </p:spPr>
        <p:txBody>
          <a:bodyPr wrap="square" rtlCol="0">
            <a:spAutoFit/>
          </a:bodyPr>
          <a:p>
            <a:r>
              <a:rPr lang="en-US" b="1">
                <a:solidFill>
                  <a:schemeClr val="accent3">
                    <a:lumMod val="50000"/>
                  </a:schemeClr>
                </a:solidFill>
              </a:rPr>
              <a:t>1931</a:t>
            </a:r>
            <a:r>
              <a:rPr lang="en-US" altLang="zh-CN" b="1">
                <a:solidFill>
                  <a:schemeClr val="accent3">
                    <a:lumMod val="50000"/>
                  </a:schemeClr>
                </a:solidFill>
              </a:rPr>
              <a:t>                                                           1932                           1935                            1936</a:t>
            </a:r>
            <a:endParaRPr lang="en-US" altLang="zh-CN" b="1">
              <a:solidFill>
                <a:schemeClr val="accent3">
                  <a:lumMod val="50000"/>
                </a:schemeClr>
              </a:solidFill>
            </a:endParaRPr>
          </a:p>
        </p:txBody>
      </p:sp>
      <p:sp>
        <p:nvSpPr>
          <p:cNvPr id="2" name="文本框 1"/>
          <p:cNvSpPr txBox="1"/>
          <p:nvPr/>
        </p:nvSpPr>
        <p:spPr>
          <a:xfrm>
            <a:off x="191135" y="3487420"/>
            <a:ext cx="11702415"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全面抗战（</a:t>
            </a:r>
            <a:r>
              <a:rPr lang="en-US" b="1">
                <a:solidFill>
                  <a:srgbClr val="FF0000"/>
                </a:solidFill>
              </a:rPr>
              <a:t>1937-1945</a:t>
            </a:r>
            <a:r>
              <a:rPr lang="zh-CN" altLang="en-US" b="1">
                <a:solidFill>
                  <a:srgbClr val="FF0000"/>
                </a:solidFill>
              </a:rPr>
              <a:t>）</a:t>
            </a:r>
            <a:endParaRPr lang="zh-CN" altLang="en-US" b="1">
              <a:solidFill>
                <a:srgbClr val="FF0000"/>
              </a:solidFill>
            </a:endParaRPr>
          </a:p>
        </p:txBody>
      </p:sp>
      <p:sp>
        <p:nvSpPr>
          <p:cNvPr id="6" name="文本框 5"/>
          <p:cNvSpPr txBox="1"/>
          <p:nvPr/>
        </p:nvSpPr>
        <p:spPr>
          <a:xfrm>
            <a:off x="245110" y="6402705"/>
            <a:ext cx="11245215" cy="368300"/>
          </a:xfrm>
          <a:prstGeom prst="rect">
            <a:avLst/>
          </a:prstGeom>
          <a:noFill/>
        </p:spPr>
        <p:txBody>
          <a:bodyPr wrap="square" rtlCol="0">
            <a:spAutoFit/>
          </a:bodyPr>
          <a:p>
            <a:r>
              <a:rPr lang="en-US" altLang="zh-CN" b="1">
                <a:solidFill>
                  <a:schemeClr val="accent3">
                    <a:lumMod val="50000"/>
                  </a:schemeClr>
                </a:solidFill>
              </a:rPr>
              <a:t>1937                                                                                                                         </a:t>
            </a:r>
            <a:endParaRPr lang="en-US" altLang="zh-CN" b="1">
              <a:solidFill>
                <a:schemeClr val="accent3">
                  <a:lumMod val="50000"/>
                </a:schemeClr>
              </a:solidFill>
            </a:endParaRPr>
          </a:p>
        </p:txBody>
      </p:sp>
      <p:sp>
        <p:nvSpPr>
          <p:cNvPr id="16" name="文本框 15"/>
          <p:cNvSpPr txBox="1"/>
          <p:nvPr/>
        </p:nvSpPr>
        <p:spPr>
          <a:xfrm>
            <a:off x="5528310" y="3876040"/>
            <a:ext cx="3114040" cy="2153285"/>
          </a:xfrm>
          <a:prstGeom prst="rect">
            <a:avLst/>
          </a:prstGeom>
          <a:noFill/>
        </p:spPr>
        <p:txBody>
          <a:bodyPr wrap="square" rtlCol="0">
            <a:spAutoFit/>
          </a:bodyPr>
          <a:p>
            <a:r>
              <a:rPr lang="en-US" sz="1400" b="1">
                <a:solidFill>
                  <a:srgbClr val="C00000"/>
                </a:solidFill>
              </a:rPr>
              <a:t>1</a:t>
            </a:r>
            <a:r>
              <a:rPr lang="zh-CN" altLang="en-US" sz="1400" b="1">
                <a:solidFill>
                  <a:srgbClr val="C00000"/>
                </a:solidFill>
              </a:rPr>
              <a:t>、抗日民族统一战线正式</a:t>
            </a:r>
            <a:r>
              <a:rPr lang="zh-CN" altLang="en-US" sz="1400" b="1">
                <a:solidFill>
                  <a:srgbClr val="C00000"/>
                </a:solidFill>
              </a:rPr>
              <a:t>建立</a:t>
            </a:r>
            <a:endParaRPr lang="zh-CN" altLang="en-US" sz="1400" b="1">
              <a:solidFill>
                <a:srgbClr val="C00000"/>
              </a:solidFill>
            </a:endParaRPr>
          </a:p>
          <a:p>
            <a:r>
              <a:rPr lang="en-US" altLang="zh-CN" sz="1400" b="1">
                <a:solidFill>
                  <a:srgbClr val="C00000"/>
                </a:solidFill>
              </a:rPr>
              <a:t>2</a:t>
            </a:r>
            <a:r>
              <a:rPr lang="zh-CN" altLang="en-US" sz="1400" b="1">
                <a:solidFill>
                  <a:srgbClr val="C00000"/>
                </a:solidFill>
              </a:rPr>
              <a:t>、四大会战及重要</a:t>
            </a:r>
            <a:r>
              <a:rPr lang="zh-CN" altLang="en-US" sz="1400" b="1">
                <a:solidFill>
                  <a:srgbClr val="C00000"/>
                </a:solidFill>
              </a:rPr>
              <a:t>战役</a:t>
            </a:r>
            <a:endParaRPr lang="zh-CN" altLang="en-US" sz="1400" b="1">
              <a:solidFill>
                <a:srgbClr val="C00000"/>
              </a:solidFill>
            </a:endParaRPr>
          </a:p>
          <a:p>
            <a:r>
              <a:rPr lang="zh-CN" altLang="en-US" sz="1400" b="1">
                <a:solidFill>
                  <a:schemeClr val="tx1"/>
                </a:solidFill>
                <a:latin typeface="Calibri" panose="020F0502020204030204" charset="0"/>
              </a:rPr>
              <a:t>①</a:t>
            </a:r>
            <a:r>
              <a:rPr lang="zh-CN" altLang="en-US" sz="1400" b="1">
                <a:solidFill>
                  <a:schemeClr val="tx1"/>
                </a:solidFill>
              </a:rPr>
              <a:t>淞沪会战（1937.8</a:t>
            </a:r>
            <a:r>
              <a:rPr lang="en-US" altLang="zh-CN" sz="1400" b="1">
                <a:solidFill>
                  <a:schemeClr val="tx1"/>
                </a:solidFill>
              </a:rPr>
              <a:t>-</a:t>
            </a:r>
            <a:r>
              <a:rPr lang="zh-CN" altLang="en-US" sz="1400" b="1">
                <a:solidFill>
                  <a:schemeClr val="tx1"/>
                </a:solidFill>
              </a:rPr>
              <a:t>1937.11）</a:t>
            </a:r>
            <a:endParaRPr lang="zh-CN" altLang="en-US" sz="1400" b="1">
              <a:solidFill>
                <a:schemeClr val="tx1"/>
              </a:solidFill>
            </a:endParaRPr>
          </a:p>
          <a:p>
            <a:r>
              <a:rPr lang="en-US" altLang="zh-CN" sz="1200">
                <a:solidFill>
                  <a:schemeClr val="tx1"/>
                </a:solidFill>
              </a:rPr>
              <a:t>“</a:t>
            </a:r>
            <a:r>
              <a:rPr lang="zh-CN" altLang="en-US" sz="1200">
                <a:solidFill>
                  <a:schemeClr val="tx1"/>
                </a:solidFill>
              </a:rPr>
              <a:t>打破三个月灭亡中国</a:t>
            </a:r>
            <a:r>
              <a:rPr lang="en-US" altLang="zh-CN" sz="1200">
                <a:solidFill>
                  <a:schemeClr val="tx1"/>
                </a:solidFill>
              </a:rPr>
              <a:t>”</a:t>
            </a:r>
            <a:endParaRPr lang="zh-CN" altLang="en-US" sz="1200">
              <a:solidFill>
                <a:schemeClr val="tx1"/>
              </a:solidFill>
            </a:endParaRPr>
          </a:p>
          <a:p>
            <a:r>
              <a:rPr lang="zh-CN" altLang="en-US" sz="1400" b="1">
                <a:solidFill>
                  <a:schemeClr val="tx1"/>
                </a:solidFill>
                <a:latin typeface="Calibri" panose="020F0502020204030204" charset="0"/>
              </a:rPr>
              <a:t>②</a:t>
            </a:r>
            <a:r>
              <a:rPr lang="zh-CN" altLang="en-US" sz="1400" b="1">
                <a:solidFill>
                  <a:schemeClr val="tx1"/>
                </a:solidFill>
              </a:rPr>
              <a:t>太原会战（1937.9-1937.11）</a:t>
            </a:r>
            <a:endParaRPr lang="zh-CN" altLang="en-US" sz="1400" b="1">
              <a:solidFill>
                <a:schemeClr val="tx1"/>
              </a:solidFill>
            </a:endParaRPr>
          </a:p>
          <a:p>
            <a:r>
              <a:rPr lang="zh-CN" altLang="en-US" sz="1200">
                <a:solidFill>
                  <a:schemeClr val="tx1"/>
                </a:solidFill>
              </a:rPr>
              <a:t>【共</a:t>
            </a:r>
            <a:r>
              <a:rPr lang="en-US" altLang="zh-CN" sz="1200">
                <a:solidFill>
                  <a:schemeClr val="tx1"/>
                </a:solidFill>
              </a:rPr>
              <a:t>·</a:t>
            </a:r>
            <a:r>
              <a:rPr lang="zh-CN" altLang="en-US" sz="1200">
                <a:solidFill>
                  <a:schemeClr val="tx1"/>
                </a:solidFill>
              </a:rPr>
              <a:t>林彪】</a:t>
            </a:r>
            <a:r>
              <a:rPr lang="zh-CN" altLang="en-US" sz="1200" u="sng">
                <a:solidFill>
                  <a:schemeClr val="tx1"/>
                </a:solidFill>
                <a:highlight>
                  <a:srgbClr val="FFFF00"/>
                </a:highlight>
              </a:rPr>
              <a:t>平型关战役</a:t>
            </a:r>
            <a:endParaRPr lang="zh-CN" altLang="en-US" sz="1200">
              <a:solidFill>
                <a:schemeClr val="tx1"/>
              </a:solidFill>
            </a:endParaRPr>
          </a:p>
          <a:p>
            <a:r>
              <a:rPr lang="en-US" altLang="zh-CN" sz="1400">
                <a:solidFill>
                  <a:schemeClr val="tx1"/>
                </a:solidFill>
              </a:rPr>
              <a:t>-</a:t>
            </a:r>
            <a:r>
              <a:rPr lang="zh-CN" altLang="en-US" sz="1400">
                <a:solidFill>
                  <a:schemeClr val="tx1"/>
                </a:solidFill>
              </a:rPr>
              <a:t>第一次胜利，粉碎日军不可战胜神话</a:t>
            </a:r>
            <a:endParaRPr lang="zh-CN" altLang="en-US" sz="1400">
              <a:solidFill>
                <a:schemeClr val="tx1"/>
              </a:solidFill>
            </a:endParaRPr>
          </a:p>
          <a:p>
            <a:r>
              <a:rPr lang="zh-CN" altLang="en-US" sz="1400" b="1">
                <a:solidFill>
                  <a:schemeClr val="tx1"/>
                </a:solidFill>
              </a:rPr>
              <a:t>③徐州会战（1938.1-1938.5）</a:t>
            </a:r>
            <a:endParaRPr lang="zh-CN" altLang="en-US" sz="1400" b="1">
              <a:solidFill>
                <a:schemeClr val="tx1"/>
              </a:solidFill>
            </a:endParaRPr>
          </a:p>
          <a:p>
            <a:r>
              <a:rPr lang="zh-CN" altLang="en-US" sz="1200">
                <a:solidFill>
                  <a:schemeClr val="tx1"/>
                </a:solidFill>
              </a:rPr>
              <a:t>【国</a:t>
            </a:r>
            <a:r>
              <a:rPr lang="en-US" altLang="zh-CN" sz="1200">
                <a:solidFill>
                  <a:schemeClr val="tx1"/>
                </a:solidFill>
              </a:rPr>
              <a:t>·</a:t>
            </a:r>
            <a:r>
              <a:rPr lang="zh-CN" altLang="en-US" sz="1200">
                <a:solidFill>
                  <a:schemeClr val="tx1"/>
                </a:solidFill>
              </a:rPr>
              <a:t>李宗仁】</a:t>
            </a:r>
            <a:r>
              <a:rPr lang="zh-CN" altLang="en-US" sz="1200" u="sng">
                <a:solidFill>
                  <a:schemeClr val="tx1"/>
                </a:solidFill>
                <a:highlight>
                  <a:srgbClr val="FFFF00"/>
                </a:highlight>
              </a:rPr>
              <a:t>台儿庄战役</a:t>
            </a:r>
            <a:endParaRPr lang="zh-CN" altLang="en-US" sz="1200" u="sng">
              <a:solidFill>
                <a:schemeClr val="tx1"/>
              </a:solidFill>
              <a:highlight>
                <a:srgbClr val="FFFF00"/>
              </a:highlight>
            </a:endParaRPr>
          </a:p>
          <a:p>
            <a:r>
              <a:rPr lang="en-US" altLang="zh-CN" sz="1400">
                <a:solidFill>
                  <a:schemeClr val="tx1"/>
                </a:solidFill>
              </a:rPr>
              <a:t>-</a:t>
            </a:r>
            <a:r>
              <a:rPr lang="zh-CN" altLang="en-US" sz="1400">
                <a:solidFill>
                  <a:schemeClr val="tx1"/>
                </a:solidFill>
              </a:rPr>
              <a:t>抗战以来最大胜利</a:t>
            </a:r>
            <a:endParaRPr lang="zh-CN" altLang="en-US" sz="1400">
              <a:solidFill>
                <a:schemeClr val="tx1"/>
              </a:solidFill>
            </a:endParaRPr>
          </a:p>
        </p:txBody>
      </p:sp>
      <p:sp>
        <p:nvSpPr>
          <p:cNvPr id="29" name="文本框 28"/>
          <p:cNvSpPr txBox="1"/>
          <p:nvPr/>
        </p:nvSpPr>
        <p:spPr>
          <a:xfrm>
            <a:off x="100965" y="1118235"/>
            <a:ext cx="6597650" cy="337185"/>
          </a:xfrm>
          <a:prstGeom prst="rect">
            <a:avLst/>
          </a:prstGeom>
          <a:solidFill>
            <a:schemeClr val="accent3">
              <a:lumMod val="20000"/>
              <a:lumOff val="80000"/>
            </a:schemeClr>
          </a:solidFill>
        </p:spPr>
        <p:txBody>
          <a:bodyPr wrap="square" rtlCol="0">
            <a:spAutoFit/>
          </a:bodyPr>
          <a:p>
            <a:pPr algn="ctr"/>
            <a:r>
              <a:rPr lang="zh-CN" altLang="en-US" sz="1600" b="1">
                <a:solidFill>
                  <a:srgbClr val="FF0000"/>
                </a:solidFill>
              </a:rPr>
              <a:t>日军侵略路线：</a:t>
            </a:r>
            <a:r>
              <a:rPr lang="zh-CN" altLang="en-US" sz="1600" b="1">
                <a:solidFill>
                  <a:schemeClr val="tx1"/>
                </a:solidFill>
              </a:rPr>
              <a:t>沈阳</a:t>
            </a:r>
            <a:r>
              <a:rPr lang="en-US" altLang="zh-CN" sz="1600" b="1">
                <a:solidFill>
                  <a:schemeClr val="tx1"/>
                </a:solidFill>
              </a:rPr>
              <a:t>---</a:t>
            </a:r>
            <a:r>
              <a:rPr lang="zh-CN" altLang="en-US" sz="1600" b="1">
                <a:solidFill>
                  <a:schemeClr val="tx1"/>
                </a:solidFill>
              </a:rPr>
              <a:t>东三省</a:t>
            </a:r>
            <a:r>
              <a:rPr lang="en-US" altLang="zh-CN" sz="1600" b="1">
                <a:solidFill>
                  <a:schemeClr val="tx1"/>
                </a:solidFill>
              </a:rPr>
              <a:t>---</a:t>
            </a:r>
            <a:r>
              <a:rPr lang="zh-CN" altLang="en-US" sz="1600" b="1">
                <a:solidFill>
                  <a:schemeClr val="tx1"/>
                </a:solidFill>
              </a:rPr>
              <a:t>上海</a:t>
            </a:r>
            <a:r>
              <a:rPr lang="en-US" altLang="zh-CN" sz="1600" b="1">
                <a:solidFill>
                  <a:schemeClr val="tx1"/>
                </a:solidFill>
              </a:rPr>
              <a:t>---</a:t>
            </a:r>
            <a:r>
              <a:rPr lang="zh-CN" altLang="en-US" sz="1600" b="1">
                <a:solidFill>
                  <a:schemeClr val="tx1"/>
                </a:solidFill>
              </a:rPr>
              <a:t>华北</a:t>
            </a:r>
            <a:endParaRPr lang="zh-CN" altLang="en-US" sz="1600" b="1">
              <a:solidFill>
                <a:schemeClr val="tx1"/>
              </a:solidFill>
            </a:endParaRPr>
          </a:p>
        </p:txBody>
      </p:sp>
      <p:sp>
        <p:nvSpPr>
          <p:cNvPr id="10" name="文本框 9"/>
          <p:cNvSpPr txBox="1"/>
          <p:nvPr/>
        </p:nvSpPr>
        <p:spPr>
          <a:xfrm>
            <a:off x="9473565" y="10795"/>
            <a:ext cx="2718435" cy="583565"/>
          </a:xfrm>
          <a:prstGeom prst="rect">
            <a:avLst/>
          </a:prstGeom>
          <a:solidFill>
            <a:schemeClr val="bg2">
              <a:lumMod val="95000"/>
            </a:schemeClr>
          </a:solidFill>
        </p:spPr>
        <p:txBody>
          <a:bodyPr wrap="square" rtlCol="0">
            <a:spAutoFit/>
          </a:bodyPr>
          <a:p>
            <a:pPr algn="l"/>
            <a:r>
              <a:rPr lang="zh-CN" altLang="en-US" b="1">
                <a:solidFill>
                  <a:srgbClr val="FF0000"/>
                </a:solidFill>
              </a:rPr>
              <a:t>特别注意：</a:t>
            </a:r>
            <a:endParaRPr lang="zh-CN" altLang="en-US" b="1">
              <a:solidFill>
                <a:srgbClr val="FF0000"/>
              </a:solidFill>
            </a:endParaRPr>
          </a:p>
          <a:p>
            <a:pPr algn="l"/>
            <a:r>
              <a:rPr lang="zh-CN" altLang="en-US" sz="1400" b="1"/>
              <a:t>中国共产党</a:t>
            </a:r>
            <a:r>
              <a:rPr lang="en-US" altLang="zh-CN" sz="1400" b="1"/>
              <a:t>---</a:t>
            </a:r>
            <a:r>
              <a:rPr lang="zh-CN" altLang="en-US" sz="1400" b="1"/>
              <a:t>中流砥柱作用</a:t>
            </a:r>
            <a:endParaRPr lang="zh-CN" altLang="en-US" sz="1400" b="1"/>
          </a:p>
        </p:txBody>
      </p:sp>
      <p:sp>
        <p:nvSpPr>
          <p:cNvPr id="15" name="文本框 14"/>
          <p:cNvSpPr txBox="1"/>
          <p:nvPr/>
        </p:nvSpPr>
        <p:spPr>
          <a:xfrm>
            <a:off x="191135" y="1543050"/>
            <a:ext cx="2792730" cy="1168400"/>
          </a:xfrm>
          <a:prstGeom prst="rect">
            <a:avLst/>
          </a:prstGeom>
          <a:noFill/>
        </p:spPr>
        <p:txBody>
          <a:bodyPr wrap="square" rtlCol="0">
            <a:spAutoFit/>
          </a:bodyPr>
          <a:p>
            <a:r>
              <a:rPr lang="zh-CN" altLang="en-US" sz="1400" b="1">
                <a:solidFill>
                  <a:srgbClr val="FF0000"/>
                </a:solidFill>
              </a:rPr>
              <a:t>九一八事变</a:t>
            </a:r>
            <a:r>
              <a:rPr lang="en-US" altLang="zh-CN" sz="1400" b="1">
                <a:solidFill>
                  <a:srgbClr val="FF0000"/>
                </a:solidFill>
              </a:rPr>
              <a:t> 1931.9.18</a:t>
            </a:r>
            <a:endParaRPr lang="zh-CN" altLang="en-US" sz="1400" b="1">
              <a:solidFill>
                <a:srgbClr val="FF0000"/>
              </a:solidFill>
            </a:endParaRPr>
          </a:p>
          <a:p>
            <a:r>
              <a:rPr lang="zh-CN" altLang="en-US" sz="1400" b="1"/>
              <a:t>日军：</a:t>
            </a:r>
            <a:r>
              <a:rPr lang="zh-CN" altLang="en-US" sz="1400"/>
              <a:t>关东军</a:t>
            </a:r>
            <a:endParaRPr lang="zh-CN" altLang="en-US" sz="1400"/>
          </a:p>
          <a:p>
            <a:r>
              <a:rPr lang="zh-CN" altLang="en-US" sz="1400" b="1"/>
              <a:t>地点：</a:t>
            </a:r>
            <a:r>
              <a:rPr lang="zh-CN" altLang="en-US" sz="1400"/>
              <a:t>沈阳柳条湖</a:t>
            </a:r>
            <a:r>
              <a:rPr lang="en-US" altLang="zh-CN" sz="1400"/>
              <a:t>  </a:t>
            </a:r>
            <a:r>
              <a:rPr lang="zh-CN" altLang="en-US" sz="1400"/>
              <a:t>南满铁路</a:t>
            </a:r>
            <a:endParaRPr lang="zh-CN" altLang="en-US" sz="1400"/>
          </a:p>
          <a:p>
            <a:r>
              <a:rPr lang="zh-CN" altLang="en-US" sz="1400" b="1">
                <a:solidFill>
                  <a:srgbClr val="C00000"/>
                </a:solidFill>
              </a:rPr>
              <a:t>地位</a:t>
            </a:r>
            <a:r>
              <a:rPr lang="zh-CN" altLang="en-US" sz="1400" b="1"/>
              <a:t>：</a:t>
            </a:r>
            <a:r>
              <a:rPr lang="zh-CN" altLang="en-US" sz="1400" u="sng"/>
              <a:t>中国抗日战争起点，揭开了世界反法西斯战争序幕。</a:t>
            </a:r>
            <a:r>
              <a:rPr lang="en-US" altLang="zh-CN" sz="1400" u="sng"/>
              <a:t>P62</a:t>
            </a:r>
            <a:endParaRPr lang="en-US" altLang="zh-CN" sz="1400" u="sng"/>
          </a:p>
        </p:txBody>
      </p:sp>
      <p:sp>
        <p:nvSpPr>
          <p:cNvPr id="19" name="文本框 18"/>
          <p:cNvSpPr txBox="1"/>
          <p:nvPr/>
        </p:nvSpPr>
        <p:spPr>
          <a:xfrm>
            <a:off x="245110" y="2710180"/>
            <a:ext cx="2621915" cy="368300"/>
          </a:xfrm>
          <a:prstGeom prst="rect">
            <a:avLst/>
          </a:prstGeom>
          <a:solidFill>
            <a:schemeClr val="accent4"/>
          </a:solidFill>
        </p:spPr>
        <p:txBody>
          <a:bodyPr wrap="square" rtlCol="0">
            <a:spAutoFit/>
          </a:bodyPr>
          <a:p>
            <a:pPr algn="ctr"/>
            <a:r>
              <a:rPr lang="zh-CN" altLang="en-US"/>
              <a:t>九一八</a:t>
            </a:r>
            <a:r>
              <a:rPr lang="zh-CN" altLang="en-US"/>
              <a:t>事变</a:t>
            </a:r>
            <a:endParaRPr lang="zh-CN" altLang="en-US"/>
          </a:p>
        </p:txBody>
      </p:sp>
      <p:sp>
        <p:nvSpPr>
          <p:cNvPr id="23" name="文本框 22"/>
          <p:cNvSpPr txBox="1"/>
          <p:nvPr/>
        </p:nvSpPr>
        <p:spPr>
          <a:xfrm>
            <a:off x="4650740" y="2692400"/>
            <a:ext cx="2073910" cy="368300"/>
          </a:xfrm>
          <a:prstGeom prst="rect">
            <a:avLst/>
          </a:prstGeom>
          <a:solidFill>
            <a:schemeClr val="accent4"/>
          </a:solidFill>
        </p:spPr>
        <p:txBody>
          <a:bodyPr wrap="square" rtlCol="0">
            <a:spAutoFit/>
          </a:bodyPr>
          <a:p>
            <a:pPr algn="ctr"/>
            <a:r>
              <a:rPr lang="zh-CN" altLang="en-US"/>
              <a:t>上海</a:t>
            </a:r>
            <a:r>
              <a:rPr lang="en-US" altLang="zh-CN"/>
              <a:t> · </a:t>
            </a:r>
            <a:r>
              <a:rPr lang="zh-CN" altLang="en-US"/>
              <a:t>一二八事变</a:t>
            </a:r>
            <a:endParaRPr lang="zh-CN" altLang="en-US"/>
          </a:p>
        </p:txBody>
      </p:sp>
      <p:sp>
        <p:nvSpPr>
          <p:cNvPr id="34" name="文本框 33"/>
          <p:cNvSpPr txBox="1"/>
          <p:nvPr/>
        </p:nvSpPr>
        <p:spPr>
          <a:xfrm>
            <a:off x="6812915" y="2674620"/>
            <a:ext cx="2286635" cy="368300"/>
          </a:xfrm>
          <a:prstGeom prst="rect">
            <a:avLst/>
          </a:prstGeom>
          <a:solidFill>
            <a:schemeClr val="accent4"/>
          </a:solidFill>
        </p:spPr>
        <p:txBody>
          <a:bodyPr wrap="square" rtlCol="0">
            <a:spAutoFit/>
          </a:bodyPr>
          <a:p>
            <a:pPr algn="ctr"/>
            <a:r>
              <a:rPr lang="zh-CN" altLang="en-US"/>
              <a:t>华北事变</a:t>
            </a:r>
            <a:endParaRPr lang="zh-CN" altLang="en-US"/>
          </a:p>
        </p:txBody>
      </p:sp>
      <p:sp>
        <p:nvSpPr>
          <p:cNvPr id="35" name="文本框 34"/>
          <p:cNvSpPr txBox="1"/>
          <p:nvPr/>
        </p:nvSpPr>
        <p:spPr>
          <a:xfrm>
            <a:off x="9187815" y="2676525"/>
            <a:ext cx="2412365" cy="368300"/>
          </a:xfrm>
          <a:prstGeom prst="rect">
            <a:avLst/>
          </a:prstGeom>
          <a:solidFill>
            <a:schemeClr val="accent3"/>
          </a:solidFill>
        </p:spPr>
        <p:txBody>
          <a:bodyPr wrap="square" rtlCol="0">
            <a:spAutoFit/>
          </a:bodyPr>
          <a:p>
            <a:pPr algn="ctr"/>
            <a:r>
              <a:rPr lang="zh-CN" altLang="en-US"/>
              <a:t>西安</a:t>
            </a:r>
            <a:r>
              <a:rPr lang="zh-CN" altLang="en-US"/>
              <a:t>事变</a:t>
            </a:r>
            <a:endParaRPr lang="zh-CN" altLang="en-US"/>
          </a:p>
        </p:txBody>
      </p:sp>
      <p:sp>
        <p:nvSpPr>
          <p:cNvPr id="36" name="文本框 35"/>
          <p:cNvSpPr txBox="1"/>
          <p:nvPr/>
        </p:nvSpPr>
        <p:spPr>
          <a:xfrm>
            <a:off x="2932430" y="2710180"/>
            <a:ext cx="1652905" cy="368300"/>
          </a:xfrm>
          <a:prstGeom prst="rect">
            <a:avLst/>
          </a:prstGeom>
          <a:solidFill>
            <a:schemeClr val="accent4"/>
          </a:solidFill>
        </p:spPr>
        <p:txBody>
          <a:bodyPr wrap="square" rtlCol="0">
            <a:spAutoFit/>
          </a:bodyPr>
          <a:p>
            <a:pPr algn="ctr"/>
            <a:r>
              <a:rPr lang="zh-CN" altLang="en-US"/>
              <a:t>侵略</a:t>
            </a:r>
            <a:r>
              <a:rPr lang="zh-CN" altLang="en-US"/>
              <a:t>东三省</a:t>
            </a:r>
            <a:endParaRPr lang="zh-CN" altLang="en-US"/>
          </a:p>
        </p:txBody>
      </p:sp>
      <p:sp>
        <p:nvSpPr>
          <p:cNvPr id="38" name="文本框 37"/>
          <p:cNvSpPr txBox="1"/>
          <p:nvPr/>
        </p:nvSpPr>
        <p:spPr>
          <a:xfrm>
            <a:off x="3035935" y="1881505"/>
            <a:ext cx="1467485" cy="737235"/>
          </a:xfrm>
          <a:prstGeom prst="rect">
            <a:avLst/>
          </a:prstGeom>
          <a:noFill/>
        </p:spPr>
        <p:txBody>
          <a:bodyPr wrap="square" rtlCol="0">
            <a:spAutoFit/>
          </a:bodyPr>
          <a:p>
            <a:r>
              <a:rPr lang="zh-CN" altLang="en-US" sz="1400" b="1">
                <a:solidFill>
                  <a:srgbClr val="C00000"/>
                </a:solidFill>
              </a:rPr>
              <a:t>民间</a:t>
            </a:r>
            <a:r>
              <a:rPr lang="zh-CN" altLang="en-US" sz="1400" b="1">
                <a:solidFill>
                  <a:srgbClr val="C00000"/>
                </a:solidFill>
              </a:rPr>
              <a:t>代表</a:t>
            </a:r>
            <a:endParaRPr lang="zh-CN" altLang="en-US" sz="1400" b="1">
              <a:solidFill>
                <a:srgbClr val="C00000"/>
              </a:solidFill>
            </a:endParaRPr>
          </a:p>
          <a:p>
            <a:r>
              <a:rPr lang="zh-CN" altLang="en-US" sz="1400">
                <a:solidFill>
                  <a:schemeClr val="tx1"/>
                </a:solidFill>
              </a:rPr>
              <a:t>东北抗日义勇军</a:t>
            </a:r>
            <a:endParaRPr lang="zh-CN" altLang="en-US" sz="1400">
              <a:solidFill>
                <a:schemeClr val="tx1"/>
              </a:solidFill>
            </a:endParaRPr>
          </a:p>
          <a:p>
            <a:r>
              <a:rPr lang="zh-CN" altLang="en-US" sz="1400">
                <a:solidFill>
                  <a:schemeClr val="tx1"/>
                </a:solidFill>
              </a:rPr>
              <a:t>《松花江上》</a:t>
            </a:r>
            <a:endParaRPr lang="zh-CN" altLang="en-US" sz="1400">
              <a:solidFill>
                <a:schemeClr val="tx1"/>
              </a:solidFill>
            </a:endParaRPr>
          </a:p>
        </p:txBody>
      </p:sp>
      <p:sp>
        <p:nvSpPr>
          <p:cNvPr id="39" name="文本框 38"/>
          <p:cNvSpPr txBox="1"/>
          <p:nvPr/>
        </p:nvSpPr>
        <p:spPr>
          <a:xfrm>
            <a:off x="4857115" y="2081530"/>
            <a:ext cx="1467485" cy="521970"/>
          </a:xfrm>
          <a:prstGeom prst="rect">
            <a:avLst/>
          </a:prstGeom>
          <a:noFill/>
        </p:spPr>
        <p:txBody>
          <a:bodyPr wrap="square" rtlCol="0">
            <a:spAutoFit/>
          </a:bodyPr>
          <a:p>
            <a:pPr algn="ctr"/>
            <a:r>
              <a:rPr lang="zh-CN" altLang="en-US" sz="1400" b="1">
                <a:solidFill>
                  <a:srgbClr val="C00000"/>
                </a:solidFill>
              </a:rPr>
              <a:t>国民党</a:t>
            </a:r>
            <a:r>
              <a:rPr lang="zh-CN" altLang="en-US" sz="1400" b="1">
                <a:solidFill>
                  <a:srgbClr val="C00000"/>
                </a:solidFill>
              </a:rPr>
              <a:t>代表</a:t>
            </a:r>
            <a:endParaRPr lang="zh-CN" altLang="en-US" sz="1400" b="1">
              <a:solidFill>
                <a:srgbClr val="C00000"/>
              </a:solidFill>
            </a:endParaRPr>
          </a:p>
          <a:p>
            <a:pPr algn="ctr"/>
            <a:r>
              <a:rPr lang="zh-CN" altLang="en-US" sz="1400">
                <a:solidFill>
                  <a:schemeClr val="tx1"/>
                </a:solidFill>
              </a:rPr>
              <a:t>第十九路军</a:t>
            </a:r>
            <a:endParaRPr lang="zh-CN" altLang="en-US" sz="1400">
              <a:solidFill>
                <a:schemeClr val="tx1"/>
              </a:solidFill>
            </a:endParaRPr>
          </a:p>
        </p:txBody>
      </p:sp>
      <p:sp>
        <p:nvSpPr>
          <p:cNvPr id="40" name="文本框 39"/>
          <p:cNvSpPr txBox="1"/>
          <p:nvPr/>
        </p:nvSpPr>
        <p:spPr>
          <a:xfrm>
            <a:off x="6713855" y="1039495"/>
            <a:ext cx="2406650" cy="1599565"/>
          </a:xfrm>
          <a:prstGeom prst="rect">
            <a:avLst/>
          </a:prstGeom>
          <a:noFill/>
        </p:spPr>
        <p:txBody>
          <a:bodyPr wrap="square" rtlCol="0">
            <a:spAutoFit/>
          </a:bodyPr>
          <a:p>
            <a:pPr algn="l"/>
            <a:r>
              <a:rPr lang="zh-CN" altLang="en-US" sz="1400" b="1">
                <a:solidFill>
                  <a:srgbClr val="C00000"/>
                </a:solidFill>
              </a:rPr>
              <a:t>中共</a:t>
            </a:r>
            <a:r>
              <a:rPr lang="zh-CN" altLang="en-US" sz="1400" b="1">
                <a:solidFill>
                  <a:srgbClr val="C00000"/>
                </a:solidFill>
              </a:rPr>
              <a:t>代表：</a:t>
            </a:r>
            <a:endParaRPr lang="zh-CN" altLang="en-US" sz="1400" b="1">
              <a:solidFill>
                <a:srgbClr val="C00000"/>
              </a:solidFill>
            </a:endParaRPr>
          </a:p>
          <a:p>
            <a:pPr algn="l"/>
            <a:r>
              <a:rPr lang="zh-CN" altLang="en-US" sz="1400">
                <a:solidFill>
                  <a:schemeClr val="tx1"/>
                </a:solidFill>
              </a:rPr>
              <a:t>主张建立抗日民族统一战线</a:t>
            </a:r>
            <a:endParaRPr lang="zh-CN" altLang="en-US" sz="1400">
              <a:solidFill>
                <a:schemeClr val="tx1"/>
              </a:solidFill>
            </a:endParaRPr>
          </a:p>
          <a:p>
            <a:pPr algn="l"/>
            <a:r>
              <a:rPr lang="zh-CN" altLang="en-US" sz="1400" b="1">
                <a:solidFill>
                  <a:srgbClr val="C00000"/>
                </a:solidFill>
              </a:rPr>
              <a:t>学生</a:t>
            </a:r>
            <a:r>
              <a:rPr lang="zh-CN" altLang="en-US" sz="1400" b="1">
                <a:solidFill>
                  <a:srgbClr val="C00000"/>
                </a:solidFill>
              </a:rPr>
              <a:t>代表：</a:t>
            </a:r>
            <a:endParaRPr lang="zh-CN" altLang="en-US" sz="1400" b="1">
              <a:solidFill>
                <a:srgbClr val="C00000"/>
              </a:solidFill>
            </a:endParaRPr>
          </a:p>
          <a:p>
            <a:pPr algn="l"/>
            <a:r>
              <a:rPr lang="zh-CN" altLang="en-US" sz="1400" b="1" u="sng">
                <a:solidFill>
                  <a:schemeClr val="tx1"/>
                </a:solidFill>
                <a:highlight>
                  <a:srgbClr val="FFFF00"/>
                </a:highlight>
              </a:rPr>
              <a:t>一二九运动</a:t>
            </a:r>
            <a:endParaRPr lang="zh-CN" altLang="en-US" sz="1400" b="1" u="sng">
              <a:solidFill>
                <a:schemeClr val="tx1"/>
              </a:solidFill>
              <a:highlight>
                <a:srgbClr val="FFFF00"/>
              </a:highlight>
            </a:endParaRPr>
          </a:p>
          <a:p>
            <a:pPr algn="l"/>
            <a:r>
              <a:rPr lang="zh-CN" altLang="en-US" sz="1400">
                <a:solidFill>
                  <a:schemeClr val="tx1"/>
                </a:solidFill>
              </a:rPr>
              <a:t>（标志着中国人民抗日救亡民主运动新高潮）</a:t>
            </a:r>
            <a:endParaRPr lang="zh-CN" altLang="en-US" sz="1400">
              <a:solidFill>
                <a:schemeClr val="tx1"/>
              </a:solidFill>
            </a:endParaRPr>
          </a:p>
          <a:p>
            <a:pPr algn="l"/>
            <a:r>
              <a:rPr lang="zh-CN" altLang="en-US" sz="1400">
                <a:solidFill>
                  <a:schemeClr val="tx1"/>
                </a:solidFill>
              </a:rPr>
              <a:t>《义勇军</a:t>
            </a:r>
            <a:r>
              <a:rPr lang="zh-CN" altLang="en-US" sz="1400">
                <a:solidFill>
                  <a:schemeClr val="tx1"/>
                </a:solidFill>
              </a:rPr>
              <a:t>进行曲》</a:t>
            </a:r>
            <a:endParaRPr lang="zh-CN" altLang="en-US" sz="1400">
              <a:solidFill>
                <a:schemeClr val="tx1"/>
              </a:solidFill>
            </a:endParaRPr>
          </a:p>
        </p:txBody>
      </p:sp>
      <p:sp>
        <p:nvSpPr>
          <p:cNvPr id="42" name="文本框 41"/>
          <p:cNvSpPr txBox="1"/>
          <p:nvPr/>
        </p:nvSpPr>
        <p:spPr>
          <a:xfrm>
            <a:off x="9187180" y="1052830"/>
            <a:ext cx="2654300" cy="1599565"/>
          </a:xfrm>
          <a:prstGeom prst="rect">
            <a:avLst/>
          </a:prstGeom>
          <a:noFill/>
        </p:spPr>
        <p:txBody>
          <a:bodyPr wrap="square" rtlCol="0">
            <a:spAutoFit/>
          </a:bodyPr>
          <a:p>
            <a:pPr algn="l"/>
            <a:r>
              <a:rPr lang="zh-CN" altLang="en-US" sz="1400" b="1">
                <a:solidFill>
                  <a:srgbClr val="C00000"/>
                </a:solidFill>
              </a:rPr>
              <a:t>国民党高级军官：</a:t>
            </a:r>
            <a:endParaRPr lang="zh-CN" altLang="en-US" sz="1400" b="1">
              <a:solidFill>
                <a:srgbClr val="C00000"/>
              </a:solidFill>
            </a:endParaRPr>
          </a:p>
          <a:p>
            <a:pPr algn="l"/>
            <a:r>
              <a:rPr lang="zh-CN" altLang="en-US" sz="1400">
                <a:solidFill>
                  <a:schemeClr val="tx1"/>
                </a:solidFill>
              </a:rPr>
              <a:t>张学良、杨虎城在西安</a:t>
            </a:r>
            <a:r>
              <a:rPr lang="zh-CN" altLang="en-US" sz="1400">
                <a:solidFill>
                  <a:schemeClr val="tx1"/>
                </a:solidFill>
              </a:rPr>
              <a:t>发动</a:t>
            </a:r>
            <a:endParaRPr lang="zh-CN" altLang="en-US" sz="1400">
              <a:solidFill>
                <a:schemeClr val="tx1"/>
              </a:solidFill>
            </a:endParaRPr>
          </a:p>
          <a:p>
            <a:pPr algn="l"/>
            <a:r>
              <a:rPr lang="en-US" altLang="zh-CN" sz="1400" b="1">
                <a:solidFill>
                  <a:schemeClr val="tx1"/>
                </a:solidFill>
              </a:rPr>
              <a:t>1936.12.12</a:t>
            </a:r>
            <a:endParaRPr lang="zh-CN" altLang="en-US" sz="1400" b="1">
              <a:solidFill>
                <a:schemeClr val="tx1"/>
              </a:solidFill>
            </a:endParaRPr>
          </a:p>
          <a:p>
            <a:pPr algn="l"/>
            <a:r>
              <a:rPr lang="zh-CN" altLang="en-US" sz="1400" b="1">
                <a:solidFill>
                  <a:srgbClr val="C00000"/>
                </a:solidFill>
              </a:rPr>
              <a:t>意义：</a:t>
            </a:r>
            <a:endParaRPr lang="zh-CN" altLang="en-US" sz="1400" b="1">
              <a:solidFill>
                <a:srgbClr val="C00000"/>
              </a:solidFill>
            </a:endParaRPr>
          </a:p>
          <a:p>
            <a:pPr algn="l"/>
            <a:r>
              <a:rPr lang="zh-CN" altLang="en-US" sz="1400">
                <a:solidFill>
                  <a:schemeClr val="tx1"/>
                </a:solidFill>
                <a:latin typeface="Calibri" panose="020F0502020204030204" charset="0"/>
              </a:rPr>
              <a:t>①</a:t>
            </a:r>
            <a:r>
              <a:rPr lang="zh-CN" altLang="en-US" sz="1400" b="1">
                <a:solidFill>
                  <a:schemeClr val="tx1"/>
                </a:solidFill>
              </a:rPr>
              <a:t>西安事变</a:t>
            </a:r>
            <a:r>
              <a:rPr lang="zh-CN" altLang="en-US" sz="1400" b="1">
                <a:solidFill>
                  <a:schemeClr val="tx1"/>
                </a:solidFill>
                <a:highlight>
                  <a:srgbClr val="FFFF00"/>
                </a:highlight>
              </a:rPr>
              <a:t>的</a:t>
            </a:r>
            <a:r>
              <a:rPr lang="zh-CN" altLang="en-US" sz="1400" b="1" u="sng">
                <a:solidFill>
                  <a:schemeClr val="tx1"/>
                </a:solidFill>
                <a:highlight>
                  <a:srgbClr val="FFFF00"/>
                </a:highlight>
              </a:rPr>
              <a:t>和平解决</a:t>
            </a:r>
            <a:r>
              <a:rPr lang="zh-CN" altLang="en-US" sz="1400">
                <a:solidFill>
                  <a:schemeClr val="tx1"/>
                </a:solidFill>
              </a:rPr>
              <a:t>揭开了国共两党联合抗日</a:t>
            </a:r>
            <a:r>
              <a:rPr lang="zh-CN" altLang="en-US" sz="1400">
                <a:solidFill>
                  <a:schemeClr val="tx1"/>
                </a:solidFill>
              </a:rPr>
              <a:t>序幕。</a:t>
            </a:r>
            <a:endParaRPr lang="zh-CN" altLang="en-US" sz="1400">
              <a:solidFill>
                <a:schemeClr val="tx1"/>
              </a:solidFill>
            </a:endParaRPr>
          </a:p>
          <a:p>
            <a:pPr algn="l"/>
            <a:r>
              <a:rPr lang="zh-CN" altLang="en-US" sz="1400">
                <a:solidFill>
                  <a:schemeClr val="tx1"/>
                </a:solidFill>
                <a:latin typeface="Calibri" panose="020F0502020204030204" charset="0"/>
              </a:rPr>
              <a:t>②</a:t>
            </a:r>
            <a:r>
              <a:rPr lang="zh-CN" altLang="en-US" sz="1400" b="1">
                <a:solidFill>
                  <a:schemeClr val="tx1"/>
                </a:solidFill>
              </a:rPr>
              <a:t>抗日民族统一战线</a:t>
            </a:r>
            <a:r>
              <a:rPr lang="zh-CN" altLang="en-US" sz="1400" b="1" u="sng">
                <a:solidFill>
                  <a:schemeClr val="tx1"/>
                </a:solidFill>
                <a:highlight>
                  <a:srgbClr val="FFFF00"/>
                </a:highlight>
              </a:rPr>
              <a:t>初步形成</a:t>
            </a:r>
            <a:endParaRPr lang="zh-CN" altLang="en-US" sz="1400" b="1" u="sng">
              <a:solidFill>
                <a:schemeClr val="tx1"/>
              </a:solidFill>
              <a:highlight>
                <a:srgbClr val="FFFF00"/>
              </a:highlight>
            </a:endParaRPr>
          </a:p>
        </p:txBody>
      </p:sp>
      <p:sp>
        <p:nvSpPr>
          <p:cNvPr id="43" name="文本框 42"/>
          <p:cNvSpPr txBox="1"/>
          <p:nvPr/>
        </p:nvSpPr>
        <p:spPr>
          <a:xfrm>
            <a:off x="276860" y="6082665"/>
            <a:ext cx="2120265" cy="368300"/>
          </a:xfrm>
          <a:prstGeom prst="rect">
            <a:avLst/>
          </a:prstGeom>
          <a:solidFill>
            <a:schemeClr val="accent4"/>
          </a:solidFill>
        </p:spPr>
        <p:txBody>
          <a:bodyPr wrap="square" rtlCol="0">
            <a:spAutoFit/>
          </a:bodyPr>
          <a:p>
            <a:pPr algn="ctr"/>
            <a:r>
              <a:rPr lang="zh-CN" altLang="en-US"/>
              <a:t>七七事变</a:t>
            </a:r>
            <a:endParaRPr lang="zh-CN" altLang="en-US"/>
          </a:p>
        </p:txBody>
      </p:sp>
      <p:sp>
        <p:nvSpPr>
          <p:cNvPr id="44" name="文本框 43"/>
          <p:cNvSpPr txBox="1"/>
          <p:nvPr/>
        </p:nvSpPr>
        <p:spPr>
          <a:xfrm>
            <a:off x="139065" y="4047490"/>
            <a:ext cx="2792730" cy="1383665"/>
          </a:xfrm>
          <a:prstGeom prst="rect">
            <a:avLst/>
          </a:prstGeom>
          <a:noFill/>
        </p:spPr>
        <p:txBody>
          <a:bodyPr wrap="square" rtlCol="0">
            <a:spAutoFit/>
          </a:bodyPr>
          <a:p>
            <a:r>
              <a:rPr lang="zh-CN" altLang="en-US" sz="1400" b="1">
                <a:solidFill>
                  <a:srgbClr val="FF0000"/>
                </a:solidFill>
              </a:rPr>
              <a:t>七七事变</a:t>
            </a:r>
            <a:r>
              <a:rPr lang="en-US" altLang="zh-CN" sz="1400" b="1">
                <a:solidFill>
                  <a:srgbClr val="FF0000"/>
                </a:solidFill>
              </a:rPr>
              <a:t>/</a:t>
            </a:r>
            <a:r>
              <a:rPr lang="zh-CN" altLang="en-US" sz="1400" b="1">
                <a:solidFill>
                  <a:srgbClr val="FF0000"/>
                </a:solidFill>
              </a:rPr>
              <a:t>卢沟桥事变</a:t>
            </a:r>
            <a:endParaRPr lang="zh-CN" altLang="en-US" sz="1400" b="1">
              <a:solidFill>
                <a:srgbClr val="FF0000"/>
              </a:solidFill>
            </a:endParaRPr>
          </a:p>
          <a:p>
            <a:r>
              <a:rPr lang="en-US" altLang="zh-CN" sz="1400" b="1">
                <a:solidFill>
                  <a:srgbClr val="FF0000"/>
                </a:solidFill>
              </a:rPr>
              <a:t> 1937.7.7</a:t>
            </a:r>
            <a:endParaRPr lang="zh-CN" altLang="en-US" sz="1400" b="1">
              <a:solidFill>
                <a:srgbClr val="FF0000"/>
              </a:solidFill>
            </a:endParaRPr>
          </a:p>
          <a:p>
            <a:r>
              <a:rPr lang="zh-CN" altLang="en-US" sz="1400" b="1"/>
              <a:t>中国军队：</a:t>
            </a:r>
            <a:r>
              <a:rPr lang="zh-CN" altLang="en-US" sz="1400"/>
              <a:t>二十九</a:t>
            </a:r>
            <a:r>
              <a:rPr lang="zh-CN" altLang="en-US" sz="1400"/>
              <a:t>军</a:t>
            </a:r>
            <a:endParaRPr lang="zh-CN" altLang="en-US" sz="1400"/>
          </a:p>
          <a:p>
            <a:r>
              <a:rPr lang="zh-CN" altLang="en-US" sz="1400" b="1"/>
              <a:t>地点：</a:t>
            </a:r>
            <a:r>
              <a:rPr lang="zh-CN" altLang="en-US" sz="1400"/>
              <a:t>北平</a:t>
            </a:r>
            <a:r>
              <a:rPr lang="en-US" altLang="zh-CN" sz="1400"/>
              <a:t>·</a:t>
            </a:r>
            <a:r>
              <a:rPr lang="zh-CN" altLang="en-US" sz="1400"/>
              <a:t>宛平县</a:t>
            </a:r>
            <a:endParaRPr lang="zh-CN" altLang="en-US" sz="1400"/>
          </a:p>
          <a:p>
            <a:r>
              <a:rPr lang="zh-CN" altLang="en-US" sz="1400" b="1"/>
              <a:t>牺牲将领：</a:t>
            </a:r>
            <a:r>
              <a:rPr lang="zh-CN" altLang="en-US" sz="1400"/>
              <a:t>佟麟阁、赵登</a:t>
            </a:r>
            <a:r>
              <a:rPr lang="zh-CN" altLang="en-US" sz="1400"/>
              <a:t>禹</a:t>
            </a:r>
            <a:endParaRPr lang="zh-CN" altLang="en-US" sz="1400"/>
          </a:p>
          <a:p>
            <a:r>
              <a:rPr lang="zh-CN" altLang="en-US" sz="1400" b="1">
                <a:solidFill>
                  <a:srgbClr val="C00000"/>
                </a:solidFill>
              </a:rPr>
              <a:t>地位</a:t>
            </a:r>
            <a:r>
              <a:rPr lang="zh-CN" altLang="en-US" sz="1400" b="1"/>
              <a:t>：</a:t>
            </a:r>
            <a:r>
              <a:rPr lang="zh-CN" altLang="en-US" sz="1400" u="sng"/>
              <a:t>中国全面抗战由此</a:t>
            </a:r>
            <a:r>
              <a:rPr lang="zh-CN" altLang="en-US" sz="1400" u="sng"/>
              <a:t>开始</a:t>
            </a:r>
            <a:endParaRPr lang="zh-CN" altLang="en-US" sz="1400" u="sng"/>
          </a:p>
        </p:txBody>
      </p:sp>
      <p:sp>
        <p:nvSpPr>
          <p:cNvPr id="45" name="文本框 44"/>
          <p:cNvSpPr txBox="1"/>
          <p:nvPr/>
        </p:nvSpPr>
        <p:spPr>
          <a:xfrm>
            <a:off x="2476500" y="6082665"/>
            <a:ext cx="3115310" cy="368300"/>
          </a:xfrm>
          <a:prstGeom prst="rect">
            <a:avLst/>
          </a:prstGeom>
          <a:solidFill>
            <a:schemeClr val="accent4"/>
          </a:solidFill>
        </p:spPr>
        <p:txBody>
          <a:bodyPr wrap="square" rtlCol="0">
            <a:spAutoFit/>
          </a:bodyPr>
          <a:p>
            <a:pPr algn="ctr"/>
            <a:r>
              <a:rPr lang="zh-CN" altLang="en-US"/>
              <a:t>日军侵略进程及</a:t>
            </a:r>
            <a:r>
              <a:rPr lang="zh-CN" altLang="en-US"/>
              <a:t>罪行</a:t>
            </a:r>
            <a:endParaRPr lang="zh-CN" altLang="en-US"/>
          </a:p>
        </p:txBody>
      </p:sp>
      <p:sp>
        <p:nvSpPr>
          <p:cNvPr id="46" name="文本框 45"/>
          <p:cNvSpPr txBox="1"/>
          <p:nvPr/>
        </p:nvSpPr>
        <p:spPr>
          <a:xfrm>
            <a:off x="5672455" y="6070600"/>
            <a:ext cx="2880995" cy="368300"/>
          </a:xfrm>
          <a:prstGeom prst="rect">
            <a:avLst/>
          </a:prstGeom>
          <a:solidFill>
            <a:schemeClr val="accent3"/>
          </a:solidFill>
        </p:spPr>
        <p:txBody>
          <a:bodyPr wrap="square" rtlCol="0">
            <a:spAutoFit/>
          </a:bodyPr>
          <a:p>
            <a:pPr algn="ctr"/>
            <a:r>
              <a:rPr lang="zh-CN" altLang="en-US"/>
              <a:t>国民党方面</a:t>
            </a:r>
            <a:r>
              <a:rPr lang="en-US" altLang="zh-CN"/>
              <a:t>·</a:t>
            </a:r>
            <a:r>
              <a:rPr lang="zh-CN" altLang="en-US"/>
              <a:t>正面</a:t>
            </a:r>
            <a:r>
              <a:rPr lang="zh-CN" altLang="en-US"/>
              <a:t>战场</a:t>
            </a:r>
            <a:endParaRPr lang="zh-CN" altLang="en-US"/>
          </a:p>
        </p:txBody>
      </p:sp>
      <p:sp>
        <p:nvSpPr>
          <p:cNvPr id="47" name="文本框 46"/>
          <p:cNvSpPr txBox="1"/>
          <p:nvPr/>
        </p:nvSpPr>
        <p:spPr>
          <a:xfrm>
            <a:off x="8642350" y="6082665"/>
            <a:ext cx="3192780" cy="368300"/>
          </a:xfrm>
          <a:prstGeom prst="rect">
            <a:avLst/>
          </a:prstGeom>
          <a:solidFill>
            <a:schemeClr val="accent2">
              <a:lumMod val="20000"/>
              <a:lumOff val="80000"/>
            </a:schemeClr>
          </a:solidFill>
        </p:spPr>
        <p:txBody>
          <a:bodyPr wrap="square" rtlCol="0">
            <a:spAutoFit/>
          </a:bodyPr>
          <a:p>
            <a:pPr algn="ctr"/>
            <a:r>
              <a:rPr lang="zh-CN" altLang="en-US"/>
              <a:t>共产党方面</a:t>
            </a:r>
            <a:r>
              <a:rPr lang="en-US" altLang="zh-CN"/>
              <a:t>·</a:t>
            </a:r>
            <a:r>
              <a:rPr lang="zh-CN" altLang="en-US"/>
              <a:t>敌后战场</a:t>
            </a:r>
            <a:endParaRPr lang="zh-CN" altLang="en-US"/>
          </a:p>
        </p:txBody>
      </p:sp>
      <p:sp>
        <p:nvSpPr>
          <p:cNvPr id="18" name="文本框 17"/>
          <p:cNvSpPr txBox="1"/>
          <p:nvPr/>
        </p:nvSpPr>
        <p:spPr>
          <a:xfrm>
            <a:off x="8642350" y="3794760"/>
            <a:ext cx="3096260" cy="2461260"/>
          </a:xfrm>
          <a:prstGeom prst="rect">
            <a:avLst/>
          </a:prstGeom>
          <a:noFill/>
        </p:spPr>
        <p:txBody>
          <a:bodyPr wrap="square" rtlCol="0">
            <a:spAutoFit/>
          </a:bodyPr>
          <a:p>
            <a:r>
              <a:rPr lang="en-US" sz="1400" b="1">
                <a:solidFill>
                  <a:srgbClr val="C00000"/>
                </a:solidFill>
              </a:rPr>
              <a:t>1</a:t>
            </a:r>
            <a:r>
              <a:rPr lang="zh-CN" altLang="en-US" sz="1400" b="1">
                <a:solidFill>
                  <a:srgbClr val="C00000"/>
                </a:solidFill>
              </a:rPr>
              <a:t>、抗日民族统一战线正式成立</a:t>
            </a:r>
            <a:endParaRPr lang="zh-CN" altLang="en-US" sz="1400" b="1">
              <a:solidFill>
                <a:srgbClr val="C00000"/>
              </a:solidFill>
            </a:endParaRPr>
          </a:p>
          <a:p>
            <a:r>
              <a:rPr lang="en-US" altLang="zh-CN" sz="1400" b="1">
                <a:solidFill>
                  <a:srgbClr val="C00000"/>
                </a:solidFill>
              </a:rPr>
              <a:t>2</a:t>
            </a:r>
            <a:r>
              <a:rPr lang="zh-CN" altLang="en-US" sz="1400" b="1">
                <a:solidFill>
                  <a:srgbClr val="C00000"/>
                </a:solidFill>
              </a:rPr>
              <a:t>、军队：</a:t>
            </a:r>
            <a:r>
              <a:rPr lang="zh-CN" altLang="en-US" sz="1400">
                <a:solidFill>
                  <a:schemeClr val="tx1"/>
                </a:solidFill>
              </a:rPr>
              <a:t>八路军、新四军</a:t>
            </a:r>
            <a:endParaRPr lang="zh-CN" altLang="en-US" sz="1400">
              <a:solidFill>
                <a:schemeClr val="tx1"/>
              </a:solidFill>
            </a:endParaRPr>
          </a:p>
          <a:p>
            <a:r>
              <a:rPr lang="en-US" altLang="zh-CN" sz="1400" b="1">
                <a:solidFill>
                  <a:srgbClr val="C00000"/>
                </a:solidFill>
              </a:rPr>
              <a:t>3</a:t>
            </a:r>
            <a:r>
              <a:rPr lang="zh-CN" altLang="en-US" sz="1400" b="1">
                <a:solidFill>
                  <a:srgbClr val="C00000"/>
                </a:solidFill>
              </a:rPr>
              <a:t>、理论：</a:t>
            </a:r>
            <a:r>
              <a:rPr lang="en-US" altLang="zh-CN" sz="1400">
                <a:solidFill>
                  <a:schemeClr val="tx1"/>
                </a:solidFill>
              </a:rPr>
              <a:t>1938</a:t>
            </a:r>
            <a:r>
              <a:rPr lang="zh-CN" altLang="en-US" sz="1400">
                <a:solidFill>
                  <a:schemeClr val="tx1"/>
                </a:solidFill>
              </a:rPr>
              <a:t>《论</a:t>
            </a:r>
            <a:r>
              <a:rPr lang="zh-CN" altLang="en-US" sz="1400">
                <a:solidFill>
                  <a:schemeClr val="tx1"/>
                </a:solidFill>
              </a:rPr>
              <a:t>持久战》</a:t>
            </a:r>
            <a:endParaRPr lang="zh-CN" altLang="en-US" sz="1400">
              <a:solidFill>
                <a:schemeClr val="tx1"/>
              </a:solidFill>
            </a:endParaRPr>
          </a:p>
          <a:p>
            <a:r>
              <a:rPr lang="en-US" altLang="zh-CN" sz="1400" b="1">
                <a:solidFill>
                  <a:srgbClr val="C00000"/>
                </a:solidFill>
              </a:rPr>
              <a:t>4</a:t>
            </a:r>
            <a:r>
              <a:rPr lang="zh-CN" altLang="en-US" sz="1400" b="1">
                <a:solidFill>
                  <a:srgbClr val="C00000"/>
                </a:solidFill>
              </a:rPr>
              <a:t>、战争</a:t>
            </a:r>
            <a:r>
              <a:rPr lang="zh-CN" altLang="en-US" sz="1400" b="1">
                <a:solidFill>
                  <a:srgbClr val="C00000"/>
                </a:solidFill>
              </a:rPr>
              <a:t>方式：</a:t>
            </a:r>
            <a:endParaRPr lang="zh-CN" altLang="en-US" sz="1400" b="1">
              <a:solidFill>
                <a:srgbClr val="C00000"/>
              </a:solidFill>
            </a:endParaRPr>
          </a:p>
          <a:p>
            <a:pPr marL="285750" indent="-285750">
              <a:buFont typeface="Arial" panose="020B0604020202020204" pitchFamily="34" charset="0"/>
              <a:buChar char="•"/>
            </a:pPr>
            <a:r>
              <a:rPr lang="zh-CN" altLang="en-US" sz="1400">
                <a:solidFill>
                  <a:schemeClr val="tx1"/>
                </a:solidFill>
              </a:rPr>
              <a:t>游击战，建立敌后抗日根据地</a:t>
            </a:r>
            <a:endParaRPr lang="zh-CN" altLang="en-US" sz="1400">
              <a:solidFill>
                <a:schemeClr val="tx1"/>
              </a:solidFill>
            </a:endParaRPr>
          </a:p>
          <a:p>
            <a:pPr marL="285750" indent="-285750">
              <a:buFont typeface="Arial" panose="020B0604020202020204" pitchFamily="34" charset="0"/>
              <a:buChar char="•"/>
            </a:pPr>
            <a:r>
              <a:rPr lang="en-US" altLang="zh-CN" sz="1400"/>
              <a:t>1937</a:t>
            </a:r>
            <a:r>
              <a:rPr lang="zh-CN" altLang="en-US" sz="1400"/>
              <a:t>年</a:t>
            </a:r>
            <a:r>
              <a:rPr lang="en-US" altLang="zh-CN" sz="1400"/>
              <a:t>  </a:t>
            </a:r>
            <a:r>
              <a:rPr lang="zh-CN" altLang="en-US" sz="1400">
                <a:sym typeface="+mn-ea"/>
              </a:rPr>
              <a:t>平型关战役</a:t>
            </a:r>
            <a:endParaRPr lang="zh-CN" altLang="en-US" sz="1400">
              <a:sym typeface="+mn-ea"/>
            </a:endParaRPr>
          </a:p>
          <a:p>
            <a:pPr marL="285750" indent="-285750">
              <a:buFont typeface="Arial" panose="020B0604020202020204" pitchFamily="34" charset="0"/>
              <a:buChar char="•"/>
            </a:pPr>
            <a:r>
              <a:rPr lang="en-US" altLang="zh-CN" sz="1400">
                <a:sym typeface="+mn-ea"/>
              </a:rPr>
              <a:t>1938</a:t>
            </a:r>
            <a:r>
              <a:rPr lang="zh-CN" altLang="en-US" sz="1400">
                <a:sym typeface="+mn-ea"/>
              </a:rPr>
              <a:t>年</a:t>
            </a:r>
            <a:r>
              <a:rPr lang="en-US" altLang="zh-CN" sz="1400">
                <a:sym typeface="+mn-ea"/>
              </a:rPr>
              <a:t> </a:t>
            </a:r>
            <a:r>
              <a:rPr lang="zh-CN" altLang="en-US" sz="1400">
                <a:sym typeface="+mn-ea"/>
              </a:rPr>
              <a:t>《论持久战》</a:t>
            </a:r>
            <a:endParaRPr lang="zh-CN" altLang="en-US" sz="1400">
              <a:sym typeface="+mn-ea"/>
            </a:endParaRPr>
          </a:p>
          <a:p>
            <a:pPr marL="285750" indent="-285750">
              <a:buFont typeface="Arial" panose="020B0604020202020204" pitchFamily="34" charset="0"/>
              <a:buChar char="•"/>
            </a:pPr>
            <a:r>
              <a:rPr lang="en-US" altLang="zh-CN" sz="1400">
                <a:solidFill>
                  <a:schemeClr val="tx1"/>
                </a:solidFill>
              </a:rPr>
              <a:t>1940</a:t>
            </a:r>
            <a:r>
              <a:rPr lang="zh-CN" altLang="en-US" sz="1400">
                <a:solidFill>
                  <a:schemeClr val="tx1"/>
                </a:solidFill>
              </a:rPr>
              <a:t>年</a:t>
            </a:r>
            <a:r>
              <a:rPr lang="en-US" altLang="zh-CN" sz="1400">
                <a:solidFill>
                  <a:schemeClr val="tx1"/>
                </a:solidFill>
              </a:rPr>
              <a:t> </a:t>
            </a:r>
            <a:r>
              <a:rPr lang="zh-CN" altLang="en-US" sz="1400">
                <a:solidFill>
                  <a:schemeClr val="tx1"/>
                </a:solidFill>
              </a:rPr>
              <a:t>百团大战</a:t>
            </a:r>
            <a:endParaRPr lang="zh-CN" altLang="en-US" sz="1400">
              <a:solidFill>
                <a:schemeClr val="tx1"/>
              </a:solidFill>
            </a:endParaRPr>
          </a:p>
          <a:p>
            <a:r>
              <a:rPr lang="en-US" altLang="zh-CN" sz="1400" b="1">
                <a:solidFill>
                  <a:srgbClr val="C00000"/>
                </a:solidFill>
                <a:sym typeface="+mn-ea"/>
              </a:rPr>
              <a:t>5</a:t>
            </a:r>
            <a:r>
              <a:rPr lang="zh-CN" altLang="en-US" sz="1400" b="1">
                <a:solidFill>
                  <a:srgbClr val="C00000"/>
                </a:solidFill>
                <a:sym typeface="+mn-ea"/>
              </a:rPr>
              <a:t>、地位：</a:t>
            </a:r>
            <a:r>
              <a:rPr lang="zh-CN" altLang="en-US" sz="1400" b="1">
                <a:solidFill>
                  <a:schemeClr val="tx1"/>
                </a:solidFill>
                <a:sym typeface="+mn-ea"/>
              </a:rPr>
              <a:t>牵制和消灭了大量日军，歼灭伪军，全民族抗战的中流砥柱。</a:t>
            </a:r>
            <a:endParaRPr lang="zh-CN" altLang="en-US" sz="1400" b="1">
              <a:solidFill>
                <a:schemeClr val="tx1"/>
              </a:solidFill>
            </a:endParaRPr>
          </a:p>
          <a:p>
            <a:endParaRPr lang="zh-CN" altLang="en-US" sz="1400" b="1">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 y="0"/>
            <a:ext cx="12191365" cy="521970"/>
          </a:xfrm>
          <a:prstGeom prst="rect">
            <a:avLst/>
          </a:prstGeom>
          <a:noFill/>
        </p:spPr>
        <p:txBody>
          <a:bodyPr wrap="square" rtlCol="0">
            <a:spAutoFit/>
          </a:bodyPr>
          <a:p>
            <a:pPr algn="ctr"/>
            <a:r>
              <a:rPr lang="zh-CN" altLang="en-US" sz="2800" b="1"/>
              <a:t>抗日战争的结束与解放战争的开始</a:t>
            </a:r>
            <a:endParaRPr lang="zh-CN" altLang="en-US" sz="2800" b="1"/>
          </a:p>
        </p:txBody>
      </p:sp>
      <p:cxnSp>
        <p:nvCxnSpPr>
          <p:cNvPr id="5" name="直接箭头连接符 4"/>
          <p:cNvCxnSpPr/>
          <p:nvPr/>
        </p:nvCxnSpPr>
        <p:spPr>
          <a:xfrm>
            <a:off x="139065" y="267081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34010" y="6372225"/>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159000" y="4088130"/>
            <a:ext cx="2640330" cy="2153285"/>
          </a:xfrm>
          <a:prstGeom prst="rect">
            <a:avLst/>
          </a:prstGeom>
          <a:noFill/>
        </p:spPr>
        <p:txBody>
          <a:bodyPr wrap="square" rtlCol="0">
            <a:spAutoFit/>
          </a:bodyPr>
          <a:p>
            <a:r>
              <a:rPr lang="en-US" altLang="zh-CN" sz="1400" b="1">
                <a:solidFill>
                  <a:srgbClr val="FF0000"/>
                </a:solidFill>
              </a:rPr>
              <a:t>1946.6 </a:t>
            </a:r>
            <a:r>
              <a:rPr lang="zh-CN" altLang="en-US" sz="1400" b="1">
                <a:solidFill>
                  <a:srgbClr val="FF0000"/>
                </a:solidFill>
              </a:rPr>
              <a:t>全面进攻</a:t>
            </a:r>
            <a:endParaRPr lang="en-US" altLang="zh-CN" sz="1400" b="1">
              <a:solidFill>
                <a:srgbClr val="FF0000"/>
              </a:solidFill>
            </a:endParaRPr>
          </a:p>
          <a:p>
            <a:r>
              <a:rPr lang="zh-CN" altLang="en-US" sz="1400">
                <a:solidFill>
                  <a:schemeClr val="tx1"/>
                </a:solidFill>
              </a:rPr>
              <a:t>蒋介石公然撕毁</a:t>
            </a:r>
            <a:r>
              <a:rPr lang="en-US" altLang="zh-CN" sz="1400">
                <a:solidFill>
                  <a:schemeClr val="tx1"/>
                </a:solidFill>
              </a:rPr>
              <a:t>“</a:t>
            </a:r>
            <a:r>
              <a:rPr lang="zh-CN" altLang="en-US" sz="1400">
                <a:solidFill>
                  <a:schemeClr val="tx1"/>
                </a:solidFill>
              </a:rPr>
              <a:t>双十协定</a:t>
            </a:r>
            <a:r>
              <a:rPr lang="en-US" altLang="zh-CN" sz="1400">
                <a:solidFill>
                  <a:schemeClr val="tx1"/>
                </a:solidFill>
              </a:rPr>
              <a:t>”</a:t>
            </a:r>
            <a:r>
              <a:rPr lang="zh-CN" altLang="en-US" sz="1400">
                <a:solidFill>
                  <a:schemeClr val="tx1"/>
                </a:solidFill>
              </a:rPr>
              <a:t>以中原解放区为起点，向解放区发动进攻。</a:t>
            </a:r>
            <a:endParaRPr lang="zh-CN" altLang="en-US" sz="1400">
              <a:solidFill>
                <a:schemeClr val="tx1"/>
              </a:solidFill>
            </a:endParaRPr>
          </a:p>
          <a:p>
            <a:r>
              <a:rPr lang="zh-CN" altLang="en-US" sz="1400" b="1">
                <a:solidFill>
                  <a:srgbClr val="C00000"/>
                </a:solidFill>
              </a:rPr>
              <a:t>方针：</a:t>
            </a:r>
            <a:r>
              <a:rPr lang="en-US" altLang="zh-CN" sz="1400" b="1">
                <a:solidFill>
                  <a:srgbClr val="C00000"/>
                </a:solidFill>
              </a:rPr>
              <a:t>“</a:t>
            </a:r>
            <a:r>
              <a:rPr lang="zh-CN" altLang="en-US" sz="1400" b="1">
                <a:solidFill>
                  <a:srgbClr val="C00000"/>
                </a:solidFill>
              </a:rPr>
              <a:t>全面进攻，速战速决</a:t>
            </a:r>
            <a:r>
              <a:rPr lang="en-US" altLang="zh-CN" sz="1400" b="1">
                <a:solidFill>
                  <a:srgbClr val="C00000"/>
                </a:solidFill>
              </a:rPr>
              <a:t>”</a:t>
            </a:r>
            <a:endParaRPr lang="en-US" altLang="zh-CN" sz="1400" b="1">
              <a:solidFill>
                <a:srgbClr val="C00000"/>
              </a:solidFill>
            </a:endParaRPr>
          </a:p>
          <a:p>
            <a:r>
              <a:rPr lang="en-US" altLang="zh-CN" sz="1400" b="1">
                <a:solidFill>
                  <a:srgbClr val="FF0000"/>
                </a:solidFill>
                <a:sym typeface="+mn-ea"/>
              </a:rPr>
              <a:t>194</a:t>
            </a:r>
            <a:r>
              <a:rPr lang="en-US" sz="1400" b="1">
                <a:solidFill>
                  <a:srgbClr val="FF0000"/>
                </a:solidFill>
                <a:sym typeface="+mn-ea"/>
              </a:rPr>
              <a:t>7.2 </a:t>
            </a:r>
            <a:r>
              <a:rPr lang="zh-CN" altLang="en-US" sz="1400" b="1">
                <a:solidFill>
                  <a:srgbClr val="FF0000"/>
                </a:solidFill>
                <a:sym typeface="+mn-ea"/>
              </a:rPr>
              <a:t>重点进攻</a:t>
            </a:r>
            <a:endParaRPr lang="zh-CN" altLang="en-US" sz="1400" b="1">
              <a:solidFill>
                <a:srgbClr val="C00000"/>
              </a:solidFill>
            </a:endParaRPr>
          </a:p>
          <a:p>
            <a:r>
              <a:rPr lang="zh-CN" altLang="en-US" sz="1400" b="1">
                <a:solidFill>
                  <a:srgbClr val="C00000"/>
                </a:solidFill>
              </a:rPr>
              <a:t>共产党（灵活机动的战略</a:t>
            </a:r>
            <a:r>
              <a:rPr lang="zh-CN" altLang="en-US" sz="1400" b="1">
                <a:solidFill>
                  <a:srgbClr val="C00000"/>
                </a:solidFill>
              </a:rPr>
              <a:t>战术）</a:t>
            </a:r>
            <a:endParaRPr lang="zh-CN" altLang="en-US" sz="1400" b="1">
              <a:solidFill>
                <a:srgbClr val="C00000"/>
              </a:solidFill>
            </a:endParaRPr>
          </a:p>
          <a:p>
            <a:r>
              <a:rPr lang="zh-CN" altLang="en-US" sz="1200" b="1"/>
              <a:t>主要目标：</a:t>
            </a:r>
            <a:r>
              <a:rPr lang="zh-CN" altLang="en-US" sz="1200"/>
              <a:t>歼灭敌人有生</a:t>
            </a:r>
            <a:r>
              <a:rPr lang="zh-CN" altLang="en-US" sz="1200"/>
              <a:t>力量</a:t>
            </a:r>
            <a:endParaRPr lang="zh-CN" altLang="en-US" sz="1200"/>
          </a:p>
          <a:p>
            <a:r>
              <a:rPr lang="zh-CN" altLang="en-US" sz="1200" b="1"/>
              <a:t>原则：</a:t>
            </a:r>
            <a:r>
              <a:rPr lang="zh-CN" altLang="en-US" sz="1200"/>
              <a:t>集中优势兵力，各个歼灭</a:t>
            </a:r>
            <a:r>
              <a:rPr lang="zh-CN" altLang="en-US" sz="1200"/>
              <a:t>敌人</a:t>
            </a:r>
            <a:endParaRPr lang="zh-CN" altLang="en-US" sz="1200"/>
          </a:p>
          <a:p>
            <a:r>
              <a:rPr lang="zh-CN" altLang="en-US" sz="1200" b="1"/>
              <a:t>作战方式：</a:t>
            </a:r>
            <a:r>
              <a:rPr lang="zh-CN" altLang="en-US" sz="1200"/>
              <a:t>运动战</a:t>
            </a:r>
            <a:endParaRPr lang="zh-CN" altLang="en-US" sz="1200"/>
          </a:p>
        </p:txBody>
      </p:sp>
      <p:sp>
        <p:nvSpPr>
          <p:cNvPr id="32" name="文本框 31"/>
          <p:cNvSpPr txBox="1"/>
          <p:nvPr/>
        </p:nvSpPr>
        <p:spPr>
          <a:xfrm>
            <a:off x="635" y="477520"/>
            <a:ext cx="12191365"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抗战</a:t>
            </a:r>
            <a:r>
              <a:rPr lang="zh-CN" altLang="en-US" b="1">
                <a:solidFill>
                  <a:srgbClr val="FF0000"/>
                </a:solidFill>
              </a:rPr>
              <a:t>结束</a:t>
            </a:r>
            <a:endParaRPr lang="zh-CN" altLang="en-US" b="1">
              <a:solidFill>
                <a:srgbClr val="FF0000"/>
              </a:solidFill>
            </a:endParaRPr>
          </a:p>
        </p:txBody>
      </p:sp>
      <p:sp>
        <p:nvSpPr>
          <p:cNvPr id="2" name="文本框 1"/>
          <p:cNvSpPr txBox="1"/>
          <p:nvPr/>
        </p:nvSpPr>
        <p:spPr>
          <a:xfrm>
            <a:off x="191135" y="2929255"/>
            <a:ext cx="11702415"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解放战争（</a:t>
            </a:r>
            <a:r>
              <a:rPr lang="en-US" altLang="zh-CN" b="1">
                <a:solidFill>
                  <a:srgbClr val="FF0000"/>
                </a:solidFill>
              </a:rPr>
              <a:t>1945-1949</a:t>
            </a:r>
            <a:r>
              <a:rPr lang="zh-CN" altLang="en-US" b="1">
                <a:solidFill>
                  <a:srgbClr val="FF0000"/>
                </a:solidFill>
              </a:rPr>
              <a:t>）</a:t>
            </a:r>
            <a:endParaRPr lang="zh-CN" altLang="en-US" b="1">
              <a:solidFill>
                <a:srgbClr val="FF0000"/>
              </a:solidFill>
            </a:endParaRPr>
          </a:p>
        </p:txBody>
      </p:sp>
      <p:sp>
        <p:nvSpPr>
          <p:cNvPr id="6" name="文本框 5"/>
          <p:cNvSpPr txBox="1"/>
          <p:nvPr/>
        </p:nvSpPr>
        <p:spPr>
          <a:xfrm>
            <a:off x="245110" y="6514465"/>
            <a:ext cx="11245215" cy="368300"/>
          </a:xfrm>
          <a:prstGeom prst="rect">
            <a:avLst/>
          </a:prstGeom>
          <a:noFill/>
        </p:spPr>
        <p:txBody>
          <a:bodyPr wrap="square" rtlCol="0">
            <a:spAutoFit/>
          </a:bodyPr>
          <a:p>
            <a:r>
              <a:rPr lang="en-US" altLang="zh-CN" b="1">
                <a:solidFill>
                  <a:schemeClr val="accent3">
                    <a:lumMod val="50000"/>
                  </a:schemeClr>
                </a:solidFill>
              </a:rPr>
              <a:t>1945</a:t>
            </a:r>
            <a:r>
              <a:rPr lang="zh-CN" altLang="en-US" b="1">
                <a:solidFill>
                  <a:schemeClr val="accent3">
                    <a:lumMod val="50000"/>
                  </a:schemeClr>
                </a:solidFill>
              </a:rPr>
              <a:t>年</a:t>
            </a:r>
            <a:r>
              <a:rPr lang="en-US" altLang="zh-CN" b="1">
                <a:solidFill>
                  <a:schemeClr val="accent3">
                    <a:lumMod val="50000"/>
                  </a:schemeClr>
                </a:solidFill>
              </a:rPr>
              <a:t>                  1946</a:t>
            </a:r>
            <a:r>
              <a:rPr lang="zh-CN" altLang="en-US" b="1">
                <a:solidFill>
                  <a:schemeClr val="accent3">
                    <a:lumMod val="50000"/>
                  </a:schemeClr>
                </a:solidFill>
              </a:rPr>
              <a:t>年</a:t>
            </a:r>
            <a:r>
              <a:rPr lang="en-US" altLang="zh-CN" b="1">
                <a:solidFill>
                  <a:schemeClr val="accent3">
                    <a:lumMod val="50000"/>
                  </a:schemeClr>
                </a:solidFill>
              </a:rPr>
              <a:t>                             1947</a:t>
            </a:r>
            <a:r>
              <a:rPr lang="zh-CN" altLang="en-US" b="1">
                <a:solidFill>
                  <a:schemeClr val="accent3">
                    <a:lumMod val="50000"/>
                  </a:schemeClr>
                </a:solidFill>
              </a:rPr>
              <a:t>年</a:t>
            </a:r>
            <a:r>
              <a:rPr lang="en-US" altLang="zh-CN" b="1">
                <a:solidFill>
                  <a:schemeClr val="accent3">
                    <a:lumMod val="50000"/>
                  </a:schemeClr>
                </a:solidFill>
              </a:rPr>
              <a:t>                     1948</a:t>
            </a:r>
            <a:r>
              <a:rPr lang="zh-CN" altLang="en-US" b="1">
                <a:solidFill>
                  <a:schemeClr val="accent3">
                    <a:lumMod val="50000"/>
                  </a:schemeClr>
                </a:solidFill>
              </a:rPr>
              <a:t>年</a:t>
            </a:r>
            <a:r>
              <a:rPr lang="en-US" altLang="zh-CN" b="1">
                <a:solidFill>
                  <a:schemeClr val="accent3">
                    <a:lumMod val="50000"/>
                  </a:schemeClr>
                </a:solidFill>
              </a:rPr>
              <a:t>                          1949</a:t>
            </a:r>
            <a:r>
              <a:rPr lang="zh-CN" altLang="en-US" b="1">
                <a:solidFill>
                  <a:schemeClr val="accent3">
                    <a:lumMod val="50000"/>
                  </a:schemeClr>
                </a:solidFill>
              </a:rPr>
              <a:t>年</a:t>
            </a:r>
            <a:r>
              <a:rPr lang="en-US" altLang="zh-CN" b="1">
                <a:solidFill>
                  <a:schemeClr val="accent3">
                    <a:lumMod val="50000"/>
                  </a:schemeClr>
                </a:solidFill>
              </a:rPr>
              <a:t>                                </a:t>
            </a:r>
            <a:r>
              <a:rPr lang="en-US" altLang="zh-CN"/>
              <a:t>                                                                                         </a:t>
            </a:r>
            <a:endParaRPr lang="zh-CN" altLang="en-US"/>
          </a:p>
        </p:txBody>
      </p:sp>
      <p:sp>
        <p:nvSpPr>
          <p:cNvPr id="16" name="文本框 15"/>
          <p:cNvSpPr txBox="1"/>
          <p:nvPr/>
        </p:nvSpPr>
        <p:spPr>
          <a:xfrm>
            <a:off x="4667250" y="5287010"/>
            <a:ext cx="2225040" cy="737235"/>
          </a:xfrm>
          <a:prstGeom prst="rect">
            <a:avLst/>
          </a:prstGeom>
          <a:noFill/>
        </p:spPr>
        <p:txBody>
          <a:bodyPr wrap="square" rtlCol="0">
            <a:spAutoFit/>
          </a:bodyPr>
          <a:p>
            <a:r>
              <a:rPr lang="en-US" sz="1400" b="1">
                <a:solidFill>
                  <a:srgbClr val="C00000"/>
                </a:solidFill>
              </a:rPr>
              <a:t>1947.6</a:t>
            </a:r>
            <a:endParaRPr lang="en-US" sz="1400" b="1">
              <a:solidFill>
                <a:srgbClr val="C00000"/>
              </a:solidFill>
            </a:endParaRPr>
          </a:p>
          <a:p>
            <a:r>
              <a:rPr lang="zh-CN" altLang="en-US" sz="1400" b="1">
                <a:solidFill>
                  <a:schemeClr val="tx1"/>
                </a:solidFill>
              </a:rPr>
              <a:t>刘邓大军挺进</a:t>
            </a:r>
            <a:r>
              <a:rPr lang="zh-CN" altLang="en-US" sz="1400" b="1">
                <a:solidFill>
                  <a:schemeClr val="tx1"/>
                </a:solidFill>
              </a:rPr>
              <a:t>大别山</a:t>
            </a:r>
            <a:endParaRPr lang="zh-CN" altLang="en-US" sz="1400" b="1">
              <a:solidFill>
                <a:schemeClr val="tx1"/>
              </a:solidFill>
            </a:endParaRPr>
          </a:p>
          <a:p>
            <a:r>
              <a:rPr lang="zh-CN" altLang="en-US" sz="1400">
                <a:solidFill>
                  <a:schemeClr val="tx1"/>
                </a:solidFill>
              </a:rPr>
              <a:t>（</a:t>
            </a:r>
            <a:r>
              <a:rPr lang="zh-CN" altLang="en-US" sz="1400" u="sng">
                <a:solidFill>
                  <a:schemeClr val="tx1"/>
                </a:solidFill>
              </a:rPr>
              <a:t>揭开了战略反攻的序幕</a:t>
            </a:r>
            <a:r>
              <a:rPr lang="zh-CN" altLang="en-US" sz="1400">
                <a:solidFill>
                  <a:schemeClr val="tx1"/>
                </a:solidFill>
              </a:rPr>
              <a:t>）</a:t>
            </a:r>
            <a:endParaRPr lang="zh-CN" altLang="en-US" sz="1400">
              <a:solidFill>
                <a:schemeClr val="tx1"/>
              </a:solidFill>
            </a:endParaRPr>
          </a:p>
        </p:txBody>
      </p:sp>
      <p:sp>
        <p:nvSpPr>
          <p:cNvPr id="15" name="文本框 14"/>
          <p:cNvSpPr txBox="1"/>
          <p:nvPr/>
        </p:nvSpPr>
        <p:spPr>
          <a:xfrm>
            <a:off x="191135" y="871220"/>
            <a:ext cx="3058795" cy="1599565"/>
          </a:xfrm>
          <a:prstGeom prst="rect">
            <a:avLst/>
          </a:prstGeom>
          <a:noFill/>
        </p:spPr>
        <p:txBody>
          <a:bodyPr wrap="square" rtlCol="0">
            <a:spAutoFit/>
          </a:bodyPr>
          <a:p>
            <a:r>
              <a:rPr lang="en-US" altLang="zh-CN" sz="1400" b="1">
                <a:solidFill>
                  <a:srgbClr val="FF0000"/>
                </a:solidFill>
              </a:rPr>
              <a:t>1</a:t>
            </a:r>
            <a:r>
              <a:rPr lang="zh-CN" altLang="en-US" sz="1400" b="1">
                <a:solidFill>
                  <a:srgbClr val="FF0000"/>
                </a:solidFill>
              </a:rPr>
              <a:t>、根据敌军民</a:t>
            </a:r>
            <a:endParaRPr lang="zh-CN" altLang="en-US" sz="1400" b="1">
              <a:solidFill>
                <a:srgbClr val="FF0000"/>
              </a:solidFill>
            </a:endParaRPr>
          </a:p>
          <a:p>
            <a:r>
              <a:rPr lang="zh-CN" altLang="en-US" sz="1400"/>
              <a:t>伏击战、地雷战、地道战【游击战】</a:t>
            </a:r>
            <a:endParaRPr lang="zh-CN" altLang="en-US" sz="1400"/>
          </a:p>
          <a:p>
            <a:r>
              <a:rPr lang="en-US" altLang="zh-CN" sz="1400" b="1">
                <a:solidFill>
                  <a:srgbClr val="FF0000"/>
                </a:solidFill>
              </a:rPr>
              <a:t>2</a:t>
            </a:r>
            <a:r>
              <a:rPr lang="zh-CN" altLang="en-US" sz="1400" b="1">
                <a:solidFill>
                  <a:srgbClr val="FF0000"/>
                </a:solidFill>
              </a:rPr>
              <a:t>、海外华侨、港澳同胞</a:t>
            </a:r>
            <a:endParaRPr lang="zh-CN" altLang="en-US" sz="1400" b="1">
              <a:solidFill>
                <a:srgbClr val="FF0000"/>
              </a:solidFill>
            </a:endParaRPr>
          </a:p>
          <a:p>
            <a:r>
              <a:rPr lang="zh-CN" altLang="en-US" sz="1400">
                <a:solidFill>
                  <a:schemeClr val="tx1"/>
                </a:solidFill>
              </a:rPr>
              <a:t>积极捐款，华侨青年回国</a:t>
            </a:r>
            <a:r>
              <a:rPr lang="zh-CN" altLang="en-US" sz="1400">
                <a:solidFill>
                  <a:schemeClr val="tx1"/>
                </a:solidFill>
              </a:rPr>
              <a:t>参战</a:t>
            </a:r>
            <a:endParaRPr lang="zh-CN" altLang="en-US" sz="1400">
              <a:solidFill>
                <a:schemeClr val="tx1"/>
              </a:solidFill>
            </a:endParaRPr>
          </a:p>
          <a:p>
            <a:r>
              <a:rPr lang="en-US" altLang="zh-CN" sz="1400" b="1">
                <a:solidFill>
                  <a:srgbClr val="FF0000"/>
                </a:solidFill>
              </a:rPr>
              <a:t>3</a:t>
            </a:r>
            <a:r>
              <a:rPr lang="zh-CN" altLang="en-US" sz="1400" b="1">
                <a:solidFill>
                  <a:srgbClr val="FF0000"/>
                </a:solidFill>
              </a:rPr>
              <a:t>、回民支队</a:t>
            </a:r>
            <a:endParaRPr lang="zh-CN" altLang="en-US" sz="1400" b="1">
              <a:solidFill>
                <a:srgbClr val="FF0000"/>
              </a:solidFill>
            </a:endParaRPr>
          </a:p>
          <a:p>
            <a:r>
              <a:rPr lang="zh-CN" altLang="en-US" sz="1400">
                <a:solidFill>
                  <a:schemeClr val="tx1"/>
                </a:solidFill>
              </a:rPr>
              <a:t>活跃于冀中平原的抗日</a:t>
            </a:r>
            <a:r>
              <a:rPr lang="zh-CN" altLang="en-US" sz="1400">
                <a:solidFill>
                  <a:schemeClr val="tx1"/>
                </a:solidFill>
              </a:rPr>
              <a:t>武装</a:t>
            </a:r>
            <a:endParaRPr lang="zh-CN" altLang="en-US" sz="1400">
              <a:solidFill>
                <a:schemeClr val="tx1"/>
              </a:solidFill>
            </a:endParaRPr>
          </a:p>
          <a:p>
            <a:r>
              <a:rPr lang="en-US" altLang="zh-CN" sz="1400" b="1">
                <a:solidFill>
                  <a:srgbClr val="FF0000"/>
                </a:solidFill>
              </a:rPr>
              <a:t>4</a:t>
            </a:r>
            <a:r>
              <a:rPr lang="zh-CN" altLang="en-US" sz="1400" b="1">
                <a:solidFill>
                  <a:srgbClr val="FF0000"/>
                </a:solidFill>
              </a:rPr>
              <a:t>、东北抗日联军</a:t>
            </a:r>
            <a:r>
              <a:rPr lang="zh-CN" altLang="en-US" sz="1400">
                <a:solidFill>
                  <a:schemeClr val="tx1"/>
                </a:solidFill>
              </a:rPr>
              <a:t>（杨靖</a:t>
            </a:r>
            <a:r>
              <a:rPr lang="zh-CN" altLang="en-US" sz="1400">
                <a:solidFill>
                  <a:schemeClr val="tx1"/>
                </a:solidFill>
              </a:rPr>
              <a:t>宇）</a:t>
            </a:r>
            <a:endParaRPr lang="zh-CN" altLang="en-US" sz="1400">
              <a:solidFill>
                <a:schemeClr val="tx1"/>
              </a:solidFill>
            </a:endParaRPr>
          </a:p>
        </p:txBody>
      </p:sp>
      <p:sp>
        <p:nvSpPr>
          <p:cNvPr id="19" name="文本框 18"/>
          <p:cNvSpPr txBox="1"/>
          <p:nvPr/>
        </p:nvSpPr>
        <p:spPr>
          <a:xfrm>
            <a:off x="245110" y="2486660"/>
            <a:ext cx="2745740" cy="368300"/>
          </a:xfrm>
          <a:prstGeom prst="rect">
            <a:avLst/>
          </a:prstGeom>
          <a:solidFill>
            <a:schemeClr val="bg2">
              <a:lumMod val="85000"/>
            </a:schemeClr>
          </a:solidFill>
        </p:spPr>
        <p:txBody>
          <a:bodyPr wrap="square" rtlCol="0">
            <a:spAutoFit/>
          </a:bodyPr>
          <a:p>
            <a:pPr algn="ctr"/>
            <a:r>
              <a:rPr lang="zh-CN" altLang="en-US" b="1"/>
              <a:t>全民族的</a:t>
            </a:r>
            <a:r>
              <a:rPr lang="zh-CN" altLang="en-US" b="1"/>
              <a:t>帮助</a:t>
            </a:r>
            <a:endParaRPr lang="zh-CN" altLang="en-US" b="1"/>
          </a:p>
        </p:txBody>
      </p:sp>
      <p:sp>
        <p:nvSpPr>
          <p:cNvPr id="23" name="文本框 22"/>
          <p:cNvSpPr txBox="1"/>
          <p:nvPr/>
        </p:nvSpPr>
        <p:spPr>
          <a:xfrm>
            <a:off x="3158490" y="2468880"/>
            <a:ext cx="3566160" cy="368300"/>
          </a:xfrm>
          <a:prstGeom prst="rect">
            <a:avLst/>
          </a:prstGeom>
          <a:solidFill>
            <a:schemeClr val="accent4"/>
          </a:solidFill>
        </p:spPr>
        <p:txBody>
          <a:bodyPr wrap="square" rtlCol="0">
            <a:spAutoFit/>
          </a:bodyPr>
          <a:p>
            <a:pPr algn="ctr"/>
            <a:r>
              <a:rPr lang="zh-CN" altLang="en-US" b="1"/>
              <a:t>国际上的</a:t>
            </a:r>
            <a:r>
              <a:rPr lang="zh-CN" altLang="en-US" b="1"/>
              <a:t>帮助</a:t>
            </a:r>
            <a:endParaRPr lang="zh-CN" altLang="en-US" b="1"/>
          </a:p>
        </p:txBody>
      </p:sp>
      <p:sp>
        <p:nvSpPr>
          <p:cNvPr id="39" name="文本框 38"/>
          <p:cNvSpPr txBox="1"/>
          <p:nvPr/>
        </p:nvSpPr>
        <p:spPr>
          <a:xfrm>
            <a:off x="3158490" y="1277620"/>
            <a:ext cx="3395345" cy="1168400"/>
          </a:xfrm>
          <a:prstGeom prst="rect">
            <a:avLst/>
          </a:prstGeom>
          <a:noFill/>
        </p:spPr>
        <p:txBody>
          <a:bodyPr wrap="square" rtlCol="0">
            <a:spAutoFit/>
          </a:bodyPr>
          <a:p>
            <a:pPr algn="l"/>
            <a:r>
              <a:rPr lang="en-US" altLang="zh-CN" sz="1400" b="1">
                <a:solidFill>
                  <a:srgbClr val="FF0000"/>
                </a:solidFill>
              </a:rPr>
              <a:t>1</a:t>
            </a:r>
            <a:r>
              <a:rPr lang="zh-CN" altLang="en-US" sz="1400" b="1">
                <a:solidFill>
                  <a:srgbClr val="FF0000"/>
                </a:solidFill>
              </a:rPr>
              <a:t>、</a:t>
            </a:r>
            <a:r>
              <a:rPr lang="en-US" altLang="zh-CN" sz="1400" b="1">
                <a:solidFill>
                  <a:srgbClr val="FF0000"/>
                </a:solidFill>
              </a:rPr>
              <a:t>1942</a:t>
            </a:r>
            <a:r>
              <a:rPr lang="zh-CN" altLang="en-US" sz="1400" b="1">
                <a:solidFill>
                  <a:srgbClr val="FF0000"/>
                </a:solidFill>
              </a:rPr>
              <a:t>年《联合国家宣言</a:t>
            </a:r>
            <a:r>
              <a:rPr lang="zh-CN" altLang="en-US" sz="1400">
                <a:solidFill>
                  <a:srgbClr val="FF0000"/>
                </a:solidFill>
              </a:rPr>
              <a:t>》</a:t>
            </a:r>
            <a:endParaRPr lang="zh-CN" altLang="en-US" sz="1400">
              <a:solidFill>
                <a:srgbClr val="FF0000"/>
              </a:solidFill>
            </a:endParaRPr>
          </a:p>
          <a:p>
            <a:pPr algn="l"/>
            <a:r>
              <a:rPr lang="en-US" altLang="zh-CN" sz="1400" b="1">
                <a:solidFill>
                  <a:srgbClr val="FF0000"/>
                </a:solidFill>
              </a:rPr>
              <a:t>2</a:t>
            </a:r>
            <a:r>
              <a:rPr lang="zh-CN" altLang="en-US" sz="1400" b="1">
                <a:solidFill>
                  <a:srgbClr val="FF0000"/>
                </a:solidFill>
              </a:rPr>
              <a:t>、苏联：</a:t>
            </a:r>
            <a:endParaRPr lang="zh-CN" altLang="en-US" sz="1400" b="1">
              <a:solidFill>
                <a:srgbClr val="FF0000"/>
              </a:solidFill>
            </a:endParaRPr>
          </a:p>
          <a:p>
            <a:pPr algn="l"/>
            <a:r>
              <a:rPr lang="en-US" altLang="zh-CN" sz="1400">
                <a:solidFill>
                  <a:schemeClr val="tx1"/>
                </a:solidFill>
              </a:rPr>
              <a:t>2000</a:t>
            </a:r>
            <a:r>
              <a:rPr lang="zh-CN" altLang="en-US" sz="1400">
                <a:solidFill>
                  <a:schemeClr val="tx1"/>
                </a:solidFill>
              </a:rPr>
              <a:t>多名空军志愿军参加中国抗战</a:t>
            </a:r>
            <a:endParaRPr lang="zh-CN" altLang="en-US" sz="1400">
              <a:solidFill>
                <a:schemeClr val="tx1"/>
              </a:solidFill>
            </a:endParaRPr>
          </a:p>
          <a:p>
            <a:pPr algn="l"/>
            <a:r>
              <a:rPr lang="en-US" altLang="zh-CN" sz="1400" b="1">
                <a:solidFill>
                  <a:srgbClr val="FF0000"/>
                </a:solidFill>
              </a:rPr>
              <a:t>3</a:t>
            </a:r>
            <a:r>
              <a:rPr lang="zh-CN" altLang="en-US" sz="1400" b="1">
                <a:solidFill>
                  <a:srgbClr val="FF0000"/>
                </a:solidFill>
              </a:rPr>
              <a:t>、美国：</a:t>
            </a:r>
            <a:endParaRPr lang="zh-CN" altLang="en-US" sz="1400" b="1">
              <a:solidFill>
                <a:srgbClr val="FF0000"/>
              </a:solidFill>
            </a:endParaRPr>
          </a:p>
          <a:p>
            <a:pPr algn="l"/>
            <a:r>
              <a:rPr lang="zh-CN" altLang="en-US" sz="1400">
                <a:solidFill>
                  <a:schemeClr val="tx1"/>
                </a:solidFill>
              </a:rPr>
              <a:t>驼峰航线运输物资</a:t>
            </a:r>
            <a:endParaRPr lang="zh-CN" altLang="en-US" sz="1400">
              <a:solidFill>
                <a:schemeClr val="tx1"/>
              </a:solidFill>
            </a:endParaRPr>
          </a:p>
        </p:txBody>
      </p:sp>
      <p:sp>
        <p:nvSpPr>
          <p:cNvPr id="40" name="文本框 39"/>
          <p:cNvSpPr txBox="1"/>
          <p:nvPr/>
        </p:nvSpPr>
        <p:spPr>
          <a:xfrm>
            <a:off x="6892290" y="425450"/>
            <a:ext cx="2406650" cy="2245360"/>
          </a:xfrm>
          <a:prstGeom prst="rect">
            <a:avLst/>
          </a:prstGeom>
          <a:noFill/>
        </p:spPr>
        <p:txBody>
          <a:bodyPr wrap="square" rtlCol="0">
            <a:spAutoFit/>
          </a:bodyPr>
          <a:p>
            <a:pPr algn="l"/>
            <a:r>
              <a:rPr lang="en-US" altLang="zh-CN" sz="1400" b="1">
                <a:solidFill>
                  <a:srgbClr val="C00000"/>
                </a:solidFill>
              </a:rPr>
              <a:t>1945.8.6/8.9</a:t>
            </a:r>
            <a:endParaRPr lang="en-US" altLang="zh-CN" sz="1400" b="1">
              <a:solidFill>
                <a:srgbClr val="C00000"/>
              </a:solidFill>
            </a:endParaRPr>
          </a:p>
          <a:p>
            <a:pPr algn="l"/>
            <a:r>
              <a:rPr lang="zh-CN" altLang="en-US" sz="1400">
                <a:solidFill>
                  <a:schemeClr val="tx1"/>
                </a:solidFill>
              </a:rPr>
              <a:t>日本广岛长崎投下原子弹</a:t>
            </a:r>
            <a:endParaRPr lang="zh-CN" altLang="en-US" sz="1400">
              <a:solidFill>
                <a:schemeClr val="tx1"/>
              </a:solidFill>
            </a:endParaRPr>
          </a:p>
          <a:p>
            <a:pPr algn="l"/>
            <a:r>
              <a:rPr lang="en-US" altLang="zh-CN" sz="1400" b="1">
                <a:solidFill>
                  <a:srgbClr val="C00000"/>
                </a:solidFill>
              </a:rPr>
              <a:t>1945.8.8</a:t>
            </a:r>
            <a:endParaRPr lang="en-US" altLang="zh-CN" sz="1400" b="1">
              <a:solidFill>
                <a:srgbClr val="C00000"/>
              </a:solidFill>
            </a:endParaRPr>
          </a:p>
          <a:p>
            <a:pPr algn="l"/>
            <a:r>
              <a:rPr lang="zh-CN" altLang="en-US" sz="1400">
                <a:solidFill>
                  <a:schemeClr val="tx1"/>
                </a:solidFill>
              </a:rPr>
              <a:t>苏联对日</a:t>
            </a:r>
            <a:r>
              <a:rPr lang="zh-CN" altLang="en-US" sz="1400">
                <a:solidFill>
                  <a:schemeClr val="tx1"/>
                </a:solidFill>
              </a:rPr>
              <a:t>宣战</a:t>
            </a:r>
            <a:endParaRPr lang="zh-CN" altLang="en-US" sz="1400">
              <a:solidFill>
                <a:schemeClr val="tx1"/>
              </a:solidFill>
            </a:endParaRPr>
          </a:p>
          <a:p>
            <a:pPr algn="l"/>
            <a:r>
              <a:rPr lang="en-US" altLang="zh-CN" sz="1400" b="1">
                <a:solidFill>
                  <a:srgbClr val="C00000"/>
                </a:solidFill>
              </a:rPr>
              <a:t>1945.8.15</a:t>
            </a:r>
            <a:endParaRPr lang="zh-CN" altLang="en-US" sz="1400" b="1">
              <a:solidFill>
                <a:srgbClr val="C00000"/>
              </a:solidFill>
            </a:endParaRPr>
          </a:p>
          <a:p>
            <a:pPr algn="l"/>
            <a:r>
              <a:rPr lang="zh-CN" altLang="en-US" sz="1400">
                <a:solidFill>
                  <a:schemeClr val="tx1"/>
                </a:solidFill>
              </a:rPr>
              <a:t>日本宣布无条件投降</a:t>
            </a:r>
            <a:endParaRPr lang="zh-CN" altLang="en-US" sz="1400">
              <a:solidFill>
                <a:schemeClr val="tx1"/>
              </a:solidFill>
            </a:endParaRPr>
          </a:p>
          <a:p>
            <a:pPr algn="l"/>
            <a:r>
              <a:rPr lang="en-US" altLang="zh-CN" sz="1400" b="1">
                <a:solidFill>
                  <a:srgbClr val="C00000"/>
                </a:solidFill>
              </a:rPr>
              <a:t>1945.9.2</a:t>
            </a:r>
            <a:r>
              <a:rPr lang="zh-CN" altLang="en-US" sz="1400" b="1">
                <a:solidFill>
                  <a:srgbClr val="C00000"/>
                </a:solidFill>
                <a:sym typeface="+mn-ea"/>
              </a:rPr>
              <a:t>【以此为标志】</a:t>
            </a:r>
            <a:endParaRPr lang="zh-CN" altLang="en-US" sz="1400">
              <a:solidFill>
                <a:schemeClr val="tx1"/>
              </a:solidFill>
            </a:endParaRPr>
          </a:p>
          <a:p>
            <a:pPr algn="l"/>
            <a:r>
              <a:rPr lang="zh-CN" altLang="en-US" sz="1400">
                <a:solidFill>
                  <a:schemeClr val="tx1"/>
                </a:solidFill>
              </a:rPr>
              <a:t>（密苏里号）中国代表</a:t>
            </a:r>
            <a:r>
              <a:rPr lang="zh-CN" altLang="en-US" sz="1400">
                <a:solidFill>
                  <a:schemeClr val="tx1"/>
                </a:solidFill>
              </a:rPr>
              <a:t>参加</a:t>
            </a:r>
            <a:endParaRPr lang="zh-CN" altLang="en-US" sz="1400">
              <a:solidFill>
                <a:schemeClr val="tx1"/>
              </a:solidFill>
            </a:endParaRPr>
          </a:p>
          <a:p>
            <a:pPr algn="l"/>
            <a:r>
              <a:rPr lang="en-US" altLang="zh-CN" sz="1400" b="1">
                <a:solidFill>
                  <a:srgbClr val="C00000"/>
                </a:solidFill>
              </a:rPr>
              <a:t>1945.9.9</a:t>
            </a:r>
            <a:endParaRPr lang="en-US" altLang="zh-CN" sz="1400" b="1">
              <a:solidFill>
                <a:srgbClr val="C00000"/>
              </a:solidFill>
            </a:endParaRPr>
          </a:p>
          <a:p>
            <a:pPr algn="l"/>
            <a:r>
              <a:rPr lang="zh-CN" altLang="en-US" sz="1400">
                <a:solidFill>
                  <a:schemeClr val="tx1"/>
                </a:solidFill>
              </a:rPr>
              <a:t>中国战区</a:t>
            </a:r>
            <a:r>
              <a:rPr lang="zh-CN" altLang="en-US" sz="1400">
                <a:solidFill>
                  <a:schemeClr val="tx1"/>
                </a:solidFill>
              </a:rPr>
              <a:t>受降</a:t>
            </a:r>
            <a:endParaRPr lang="zh-CN" altLang="en-US" sz="1400">
              <a:solidFill>
                <a:schemeClr val="tx1"/>
              </a:solidFill>
            </a:endParaRPr>
          </a:p>
        </p:txBody>
      </p:sp>
      <p:sp>
        <p:nvSpPr>
          <p:cNvPr id="42" name="文本框 41"/>
          <p:cNvSpPr txBox="1"/>
          <p:nvPr/>
        </p:nvSpPr>
        <p:spPr>
          <a:xfrm>
            <a:off x="9120505" y="1087755"/>
            <a:ext cx="3110230" cy="1383665"/>
          </a:xfrm>
          <a:prstGeom prst="rect">
            <a:avLst/>
          </a:prstGeom>
          <a:noFill/>
        </p:spPr>
        <p:txBody>
          <a:bodyPr wrap="square" rtlCol="0">
            <a:spAutoFit/>
          </a:bodyPr>
          <a:p>
            <a:pPr algn="l"/>
            <a:r>
              <a:rPr lang="zh-CN" altLang="en-US" sz="1400" b="1">
                <a:solidFill>
                  <a:srgbClr val="C00000"/>
                </a:solidFill>
              </a:rPr>
              <a:t>意义：</a:t>
            </a:r>
            <a:endParaRPr lang="zh-CN" altLang="en-US" sz="1400" b="1">
              <a:solidFill>
                <a:srgbClr val="C00000"/>
              </a:solidFill>
            </a:endParaRPr>
          </a:p>
          <a:p>
            <a:pPr algn="l"/>
            <a:r>
              <a:rPr lang="zh-CN" altLang="en-US" sz="1400">
                <a:solidFill>
                  <a:schemeClr val="tx1"/>
                </a:solidFill>
                <a:latin typeface="Calibri" panose="020F0502020204030204" charset="0"/>
              </a:rPr>
              <a:t>①</a:t>
            </a:r>
            <a:r>
              <a:rPr lang="zh-CN" altLang="en-US" sz="1400">
                <a:solidFill>
                  <a:schemeClr val="tx1"/>
                </a:solidFill>
              </a:rPr>
              <a:t>抗日战争的胜利是近代以来中国抗击外敌入侵取得的第一次完全</a:t>
            </a:r>
            <a:r>
              <a:rPr lang="zh-CN" altLang="en-US" sz="1400">
                <a:solidFill>
                  <a:schemeClr val="tx1"/>
                </a:solidFill>
              </a:rPr>
              <a:t>胜利。</a:t>
            </a:r>
            <a:endParaRPr lang="zh-CN" altLang="en-US" sz="1400">
              <a:solidFill>
                <a:schemeClr val="tx1"/>
              </a:solidFill>
            </a:endParaRPr>
          </a:p>
          <a:p>
            <a:pPr algn="l"/>
            <a:r>
              <a:rPr lang="zh-CN" altLang="en-US" sz="1400">
                <a:solidFill>
                  <a:schemeClr val="tx1"/>
                </a:solidFill>
                <a:latin typeface="Calibri" panose="020F0502020204030204" charset="0"/>
              </a:rPr>
              <a:t>②</a:t>
            </a:r>
            <a:r>
              <a:rPr lang="zh-CN" altLang="en-US" sz="1400">
                <a:solidFill>
                  <a:schemeClr val="tx1"/>
                </a:solidFill>
              </a:rPr>
              <a:t>为世界反反法西斯作出</a:t>
            </a:r>
            <a:r>
              <a:rPr lang="zh-CN" altLang="en-US" sz="1400">
                <a:solidFill>
                  <a:schemeClr val="tx1"/>
                </a:solidFill>
              </a:rPr>
              <a:t>巨大贡献；</a:t>
            </a:r>
            <a:endParaRPr lang="zh-CN" altLang="en-US" sz="1400">
              <a:solidFill>
                <a:schemeClr val="tx1"/>
              </a:solidFill>
            </a:endParaRPr>
          </a:p>
          <a:p>
            <a:pPr algn="l"/>
            <a:r>
              <a:rPr lang="zh-CN" altLang="en-US" sz="1400">
                <a:solidFill>
                  <a:schemeClr val="tx1"/>
                </a:solidFill>
                <a:latin typeface="Calibri" panose="020F0502020204030204" charset="0"/>
              </a:rPr>
              <a:t>③</a:t>
            </a:r>
            <a:r>
              <a:rPr lang="zh-CN" altLang="en-US" sz="1400">
                <a:solidFill>
                  <a:schemeClr val="tx1"/>
                </a:solidFill>
              </a:rPr>
              <a:t>作为东方主战场，得到世界人民的</a:t>
            </a:r>
            <a:r>
              <a:rPr lang="zh-CN" altLang="en-US" sz="1400">
                <a:solidFill>
                  <a:schemeClr val="tx1"/>
                </a:solidFill>
              </a:rPr>
              <a:t>支持帮助</a:t>
            </a:r>
            <a:endParaRPr lang="zh-CN" altLang="en-US" sz="1400">
              <a:solidFill>
                <a:schemeClr val="tx1"/>
              </a:solidFill>
            </a:endParaRPr>
          </a:p>
        </p:txBody>
      </p:sp>
      <p:sp>
        <p:nvSpPr>
          <p:cNvPr id="43" name="文本框 42"/>
          <p:cNvSpPr txBox="1"/>
          <p:nvPr/>
        </p:nvSpPr>
        <p:spPr>
          <a:xfrm>
            <a:off x="276860" y="6194425"/>
            <a:ext cx="1827530" cy="368300"/>
          </a:xfrm>
          <a:prstGeom prst="rect">
            <a:avLst/>
          </a:prstGeom>
          <a:solidFill>
            <a:schemeClr val="accent4"/>
          </a:solidFill>
        </p:spPr>
        <p:txBody>
          <a:bodyPr wrap="square" rtlCol="0">
            <a:spAutoFit/>
          </a:bodyPr>
          <a:p>
            <a:pPr algn="ctr"/>
            <a:r>
              <a:rPr lang="zh-CN" altLang="en-US"/>
              <a:t>背景</a:t>
            </a:r>
            <a:endParaRPr lang="zh-CN" altLang="en-US"/>
          </a:p>
        </p:txBody>
      </p:sp>
      <p:sp>
        <p:nvSpPr>
          <p:cNvPr id="44" name="文本框 43"/>
          <p:cNvSpPr txBox="1"/>
          <p:nvPr/>
        </p:nvSpPr>
        <p:spPr>
          <a:xfrm>
            <a:off x="191135" y="4159885"/>
            <a:ext cx="1882775" cy="2030095"/>
          </a:xfrm>
          <a:prstGeom prst="rect">
            <a:avLst/>
          </a:prstGeom>
          <a:noFill/>
        </p:spPr>
        <p:txBody>
          <a:bodyPr wrap="square" rtlCol="0">
            <a:spAutoFit/>
          </a:bodyPr>
          <a:p>
            <a:r>
              <a:rPr lang="en-US" altLang="zh-CN" sz="1400" b="1">
                <a:solidFill>
                  <a:srgbClr val="FF0000"/>
                </a:solidFill>
              </a:rPr>
              <a:t> 1945.10.10</a:t>
            </a:r>
            <a:endParaRPr lang="zh-CN" altLang="en-US" sz="1400" b="1">
              <a:solidFill>
                <a:srgbClr val="FF0000"/>
              </a:solidFill>
            </a:endParaRPr>
          </a:p>
          <a:p>
            <a:r>
              <a:rPr lang="zh-CN" altLang="en-US" sz="1400"/>
              <a:t>重庆谈判</a:t>
            </a:r>
            <a:endParaRPr lang="zh-CN" altLang="en-US" sz="1400"/>
          </a:p>
          <a:p>
            <a:r>
              <a:rPr lang="en-US" altLang="zh-CN" sz="1400"/>
              <a:t>“</a:t>
            </a:r>
            <a:r>
              <a:rPr lang="zh-CN" altLang="en-US" sz="1400"/>
              <a:t>双十协定</a:t>
            </a:r>
            <a:r>
              <a:rPr lang="en-US" altLang="zh-CN" sz="1400"/>
              <a:t>”</a:t>
            </a:r>
            <a:endParaRPr lang="zh-CN" altLang="en-US" sz="1200" u="sng"/>
          </a:p>
          <a:p>
            <a:r>
              <a:rPr lang="en-US" altLang="zh-CN" sz="1400" b="1">
                <a:solidFill>
                  <a:srgbClr val="FF0000"/>
                </a:solidFill>
              </a:rPr>
              <a:t>1946.1.10</a:t>
            </a:r>
            <a:endParaRPr lang="en-US" altLang="zh-CN" sz="1400" b="1">
              <a:solidFill>
                <a:srgbClr val="FF0000"/>
              </a:solidFill>
            </a:endParaRPr>
          </a:p>
          <a:p>
            <a:r>
              <a:rPr lang="zh-CN" altLang="en-US" sz="1400"/>
              <a:t>重庆政治协商会议</a:t>
            </a:r>
            <a:endParaRPr lang="zh-CN" altLang="en-US" sz="1400"/>
          </a:p>
          <a:p>
            <a:endParaRPr lang="zh-CN" altLang="en-US" sz="1400"/>
          </a:p>
          <a:p>
            <a:r>
              <a:rPr lang="zh-CN" altLang="en-US" sz="1400" u="sng"/>
              <a:t>为中国实现民主统一、和平建国带来了一线曙光。</a:t>
            </a:r>
            <a:endParaRPr lang="zh-CN" altLang="en-US" sz="1400" u="sng"/>
          </a:p>
        </p:txBody>
      </p:sp>
      <p:sp>
        <p:nvSpPr>
          <p:cNvPr id="45" name="文本框 44"/>
          <p:cNvSpPr txBox="1"/>
          <p:nvPr/>
        </p:nvSpPr>
        <p:spPr>
          <a:xfrm>
            <a:off x="2209800" y="6194425"/>
            <a:ext cx="2429510" cy="368300"/>
          </a:xfrm>
          <a:prstGeom prst="rect">
            <a:avLst/>
          </a:prstGeom>
          <a:solidFill>
            <a:schemeClr val="accent2">
              <a:lumMod val="20000"/>
              <a:lumOff val="80000"/>
            </a:schemeClr>
          </a:solidFill>
        </p:spPr>
        <p:txBody>
          <a:bodyPr wrap="square" rtlCol="0">
            <a:spAutoFit/>
          </a:bodyPr>
          <a:p>
            <a:pPr algn="ctr"/>
            <a:r>
              <a:rPr lang="zh-CN" altLang="en-US" b="1"/>
              <a:t>战略</a:t>
            </a:r>
            <a:r>
              <a:rPr lang="zh-CN" altLang="en-US" b="1"/>
              <a:t>防御</a:t>
            </a:r>
            <a:endParaRPr lang="zh-CN" altLang="en-US" b="1"/>
          </a:p>
        </p:txBody>
      </p:sp>
      <p:sp>
        <p:nvSpPr>
          <p:cNvPr id="46" name="文本框 45"/>
          <p:cNvSpPr txBox="1"/>
          <p:nvPr/>
        </p:nvSpPr>
        <p:spPr>
          <a:xfrm>
            <a:off x="4744720" y="6188075"/>
            <a:ext cx="1980565" cy="368300"/>
          </a:xfrm>
          <a:prstGeom prst="rect">
            <a:avLst/>
          </a:prstGeom>
          <a:solidFill>
            <a:schemeClr val="accent1">
              <a:lumMod val="20000"/>
              <a:lumOff val="80000"/>
            </a:schemeClr>
          </a:solidFill>
        </p:spPr>
        <p:txBody>
          <a:bodyPr wrap="square" rtlCol="0">
            <a:spAutoFit/>
          </a:bodyPr>
          <a:p>
            <a:pPr algn="ctr"/>
            <a:r>
              <a:rPr lang="zh-CN" altLang="en-US" b="1"/>
              <a:t>战略</a:t>
            </a:r>
            <a:r>
              <a:rPr lang="zh-CN" altLang="en-US" b="1"/>
              <a:t>反攻</a:t>
            </a:r>
            <a:endParaRPr lang="zh-CN" altLang="en-US" b="1"/>
          </a:p>
        </p:txBody>
      </p:sp>
      <p:sp>
        <p:nvSpPr>
          <p:cNvPr id="47" name="文本框 46"/>
          <p:cNvSpPr txBox="1"/>
          <p:nvPr/>
        </p:nvSpPr>
        <p:spPr>
          <a:xfrm>
            <a:off x="6830695" y="6194425"/>
            <a:ext cx="2202180" cy="368300"/>
          </a:xfrm>
          <a:prstGeom prst="rect">
            <a:avLst/>
          </a:prstGeom>
          <a:solidFill>
            <a:schemeClr val="accent2">
              <a:lumMod val="20000"/>
              <a:lumOff val="80000"/>
            </a:schemeClr>
          </a:solidFill>
        </p:spPr>
        <p:txBody>
          <a:bodyPr wrap="square" rtlCol="0">
            <a:spAutoFit/>
          </a:bodyPr>
          <a:p>
            <a:pPr algn="ctr"/>
            <a:r>
              <a:rPr lang="zh-CN" altLang="en-US" b="1"/>
              <a:t>战略</a:t>
            </a:r>
            <a:r>
              <a:rPr lang="zh-CN" altLang="en-US" b="1"/>
              <a:t>决战</a:t>
            </a:r>
            <a:endParaRPr lang="zh-CN" altLang="en-US" b="1"/>
          </a:p>
        </p:txBody>
      </p:sp>
      <p:sp>
        <p:nvSpPr>
          <p:cNvPr id="18" name="文本框 17"/>
          <p:cNvSpPr txBox="1"/>
          <p:nvPr/>
        </p:nvSpPr>
        <p:spPr>
          <a:xfrm>
            <a:off x="6576695" y="3587750"/>
            <a:ext cx="2995295" cy="2461260"/>
          </a:xfrm>
          <a:prstGeom prst="rect">
            <a:avLst/>
          </a:prstGeom>
          <a:noFill/>
        </p:spPr>
        <p:txBody>
          <a:bodyPr wrap="square" rtlCol="0">
            <a:spAutoFit/>
          </a:bodyPr>
          <a:p>
            <a:r>
              <a:rPr lang="en-US" sz="1400" b="1">
                <a:solidFill>
                  <a:srgbClr val="C00000"/>
                </a:solidFill>
              </a:rPr>
              <a:t>1</a:t>
            </a:r>
            <a:r>
              <a:rPr lang="zh-CN" altLang="en-US" sz="1400" b="1">
                <a:solidFill>
                  <a:srgbClr val="C00000"/>
                </a:solidFill>
              </a:rPr>
              <a:t>、辽沈战役（</a:t>
            </a:r>
            <a:r>
              <a:rPr lang="en-US" altLang="zh-CN" sz="1400" b="1">
                <a:solidFill>
                  <a:srgbClr val="C00000"/>
                </a:solidFill>
              </a:rPr>
              <a:t>1948.9-11</a:t>
            </a:r>
            <a:r>
              <a:rPr lang="zh-CN" altLang="en-US" sz="1400" b="1">
                <a:solidFill>
                  <a:srgbClr val="C00000"/>
                </a:solidFill>
              </a:rPr>
              <a:t>）</a:t>
            </a:r>
            <a:endParaRPr lang="zh-CN" altLang="en-US" sz="1400" b="1">
              <a:solidFill>
                <a:srgbClr val="C00000"/>
              </a:solidFill>
            </a:endParaRPr>
          </a:p>
          <a:p>
            <a:r>
              <a:rPr lang="en-US" altLang="zh-CN" sz="1400">
                <a:solidFill>
                  <a:schemeClr val="tx1"/>
                </a:solidFill>
              </a:rPr>
              <a:t>      </a:t>
            </a:r>
            <a:r>
              <a:rPr lang="zh-CN" altLang="en-US" sz="1400">
                <a:solidFill>
                  <a:schemeClr val="tx1"/>
                </a:solidFill>
              </a:rPr>
              <a:t>解放了东北全境</a:t>
            </a:r>
            <a:endParaRPr lang="zh-CN" altLang="en-US" sz="1400">
              <a:solidFill>
                <a:schemeClr val="tx1"/>
              </a:solidFill>
            </a:endParaRPr>
          </a:p>
          <a:p>
            <a:r>
              <a:rPr lang="zh-CN" altLang="en-US" sz="1400">
                <a:solidFill>
                  <a:schemeClr val="tx1"/>
                </a:solidFill>
              </a:rPr>
              <a:t> </a:t>
            </a:r>
            <a:r>
              <a:rPr lang="en-US" altLang="zh-CN" sz="1400">
                <a:solidFill>
                  <a:schemeClr val="tx1"/>
                </a:solidFill>
              </a:rPr>
              <a:t>     </a:t>
            </a:r>
            <a:r>
              <a:rPr lang="zh-CN" altLang="en-US" sz="1400">
                <a:solidFill>
                  <a:schemeClr val="tx1"/>
                </a:solidFill>
              </a:rPr>
              <a:t>重点城市：锦州、</a:t>
            </a:r>
            <a:r>
              <a:rPr lang="zh-CN" altLang="en-US" sz="1400">
                <a:solidFill>
                  <a:schemeClr val="tx1"/>
                </a:solidFill>
              </a:rPr>
              <a:t>沈阳</a:t>
            </a:r>
            <a:endParaRPr lang="zh-CN" altLang="en-US" sz="1400">
              <a:solidFill>
                <a:schemeClr val="tx1"/>
              </a:solidFill>
            </a:endParaRPr>
          </a:p>
          <a:p>
            <a:r>
              <a:rPr lang="zh-CN" altLang="en-US" sz="1400">
                <a:solidFill>
                  <a:schemeClr val="tx1"/>
                </a:solidFill>
              </a:rPr>
              <a:t> </a:t>
            </a:r>
            <a:r>
              <a:rPr lang="en-US" altLang="zh-CN" sz="1400">
                <a:solidFill>
                  <a:schemeClr val="tx1"/>
                </a:solidFill>
              </a:rPr>
              <a:t>     </a:t>
            </a:r>
            <a:r>
              <a:rPr lang="zh-CN" altLang="en-US" sz="1400">
                <a:solidFill>
                  <a:schemeClr val="tx1"/>
                </a:solidFill>
              </a:rPr>
              <a:t>华北全境基本全境</a:t>
            </a:r>
            <a:r>
              <a:rPr lang="zh-CN" altLang="en-US" sz="1400">
                <a:solidFill>
                  <a:schemeClr val="tx1"/>
                </a:solidFill>
              </a:rPr>
              <a:t>解放</a:t>
            </a:r>
            <a:endParaRPr lang="zh-CN" altLang="en-US" sz="1400">
              <a:solidFill>
                <a:schemeClr val="tx1"/>
              </a:solidFill>
            </a:endParaRPr>
          </a:p>
          <a:p>
            <a:r>
              <a:rPr lang="en-US" altLang="zh-CN" sz="1400" b="1">
                <a:solidFill>
                  <a:srgbClr val="C00000"/>
                </a:solidFill>
              </a:rPr>
              <a:t>2</a:t>
            </a:r>
            <a:r>
              <a:rPr lang="zh-CN" altLang="en-US" sz="1400" b="1">
                <a:solidFill>
                  <a:srgbClr val="C00000"/>
                </a:solidFill>
              </a:rPr>
              <a:t>、平津战役（</a:t>
            </a:r>
            <a:r>
              <a:rPr lang="en-US" altLang="zh-CN" sz="1400" b="1">
                <a:solidFill>
                  <a:srgbClr val="C00000"/>
                </a:solidFill>
              </a:rPr>
              <a:t>1948.11-1949.1</a:t>
            </a:r>
            <a:r>
              <a:rPr lang="zh-CN" altLang="en-US" sz="1400" b="1">
                <a:solidFill>
                  <a:srgbClr val="C00000"/>
                </a:solidFill>
              </a:rPr>
              <a:t>）</a:t>
            </a:r>
            <a:endParaRPr lang="zh-CN" altLang="en-US" sz="1400" b="1">
              <a:solidFill>
                <a:srgbClr val="C00000"/>
              </a:solidFill>
            </a:endParaRPr>
          </a:p>
          <a:p>
            <a:r>
              <a:rPr lang="en-US" altLang="zh-CN" sz="1400">
                <a:solidFill>
                  <a:schemeClr val="tx1"/>
                </a:solidFill>
              </a:rPr>
              <a:t>      </a:t>
            </a:r>
            <a:r>
              <a:rPr lang="zh-CN" altLang="en-US" sz="1400">
                <a:solidFill>
                  <a:schemeClr val="tx1"/>
                </a:solidFill>
              </a:rPr>
              <a:t>傅作义和平</a:t>
            </a:r>
            <a:r>
              <a:rPr lang="zh-CN" altLang="en-US" sz="1400">
                <a:solidFill>
                  <a:schemeClr val="tx1"/>
                </a:solidFill>
              </a:rPr>
              <a:t>改编</a:t>
            </a:r>
            <a:endParaRPr lang="zh-CN" altLang="en-US" sz="1400">
              <a:solidFill>
                <a:schemeClr val="tx1"/>
              </a:solidFill>
            </a:endParaRPr>
          </a:p>
          <a:p>
            <a:r>
              <a:rPr lang="zh-CN" altLang="en-US" sz="1400">
                <a:solidFill>
                  <a:schemeClr val="tx1"/>
                </a:solidFill>
              </a:rPr>
              <a:t> </a:t>
            </a:r>
            <a:r>
              <a:rPr lang="en-US" altLang="zh-CN" sz="1400">
                <a:solidFill>
                  <a:schemeClr val="tx1"/>
                </a:solidFill>
              </a:rPr>
              <a:t>     </a:t>
            </a:r>
            <a:r>
              <a:rPr lang="zh-CN" altLang="en-US" sz="1400">
                <a:solidFill>
                  <a:schemeClr val="tx1"/>
                </a:solidFill>
              </a:rPr>
              <a:t>重点城市：北平、</a:t>
            </a:r>
            <a:r>
              <a:rPr lang="zh-CN" altLang="en-US" sz="1400">
                <a:solidFill>
                  <a:schemeClr val="tx1"/>
                </a:solidFill>
              </a:rPr>
              <a:t>天津</a:t>
            </a:r>
            <a:endParaRPr lang="zh-CN" altLang="en-US" sz="1400">
              <a:solidFill>
                <a:schemeClr val="tx1"/>
              </a:solidFill>
            </a:endParaRPr>
          </a:p>
          <a:p>
            <a:r>
              <a:rPr lang="en-US" altLang="zh-CN" sz="1400" b="1">
                <a:solidFill>
                  <a:srgbClr val="C00000"/>
                </a:solidFill>
                <a:sym typeface="+mn-ea"/>
              </a:rPr>
              <a:t>3</a:t>
            </a:r>
            <a:r>
              <a:rPr lang="zh-CN" altLang="en-US" sz="1400" b="1">
                <a:solidFill>
                  <a:srgbClr val="C00000"/>
                </a:solidFill>
                <a:sym typeface="+mn-ea"/>
              </a:rPr>
              <a:t>、</a:t>
            </a:r>
            <a:r>
              <a:rPr lang="zh-CN" altLang="en-US" sz="1400" b="1">
                <a:solidFill>
                  <a:srgbClr val="C00000"/>
                </a:solidFill>
                <a:sym typeface="+mn-ea"/>
              </a:rPr>
              <a:t>淮海战役（</a:t>
            </a:r>
            <a:r>
              <a:rPr lang="en-US" altLang="zh-CN" sz="1400" b="1">
                <a:solidFill>
                  <a:srgbClr val="C00000"/>
                </a:solidFill>
                <a:sym typeface="+mn-ea"/>
              </a:rPr>
              <a:t>1948.11-1949.1</a:t>
            </a:r>
            <a:r>
              <a:rPr lang="zh-CN" altLang="en-US" sz="1400" b="1">
                <a:solidFill>
                  <a:srgbClr val="C00000"/>
                </a:solidFill>
                <a:sym typeface="+mn-ea"/>
              </a:rPr>
              <a:t>）</a:t>
            </a:r>
            <a:endParaRPr lang="zh-CN" altLang="en-US" sz="1400" b="1">
              <a:solidFill>
                <a:srgbClr val="C00000"/>
              </a:solidFill>
            </a:endParaRPr>
          </a:p>
          <a:p>
            <a:r>
              <a:rPr lang="en-US" altLang="zh-CN" sz="1400">
                <a:sym typeface="+mn-ea"/>
              </a:rPr>
              <a:t>      </a:t>
            </a:r>
            <a:r>
              <a:rPr lang="zh-CN" altLang="en-US" sz="1400">
                <a:sym typeface="+mn-ea"/>
              </a:rPr>
              <a:t>解放长江以北的华东和中原地区</a:t>
            </a:r>
            <a:endParaRPr lang="zh-CN" altLang="en-US" sz="1400">
              <a:solidFill>
                <a:schemeClr val="tx1"/>
              </a:solidFill>
            </a:endParaRPr>
          </a:p>
          <a:p>
            <a:r>
              <a:rPr lang="zh-CN" altLang="en-US" sz="1400">
                <a:sym typeface="+mn-ea"/>
              </a:rPr>
              <a:t> </a:t>
            </a:r>
            <a:r>
              <a:rPr lang="en-US" altLang="zh-CN" sz="1400">
                <a:sym typeface="+mn-ea"/>
              </a:rPr>
              <a:t>     </a:t>
            </a:r>
            <a:r>
              <a:rPr lang="zh-CN" altLang="en-US" sz="1400">
                <a:sym typeface="+mn-ea"/>
              </a:rPr>
              <a:t>重点城市：徐州（进行</a:t>
            </a:r>
            <a:r>
              <a:rPr lang="zh-CN" altLang="en-US" sz="1400">
                <a:sym typeface="+mn-ea"/>
              </a:rPr>
              <a:t>决战）</a:t>
            </a:r>
            <a:endParaRPr lang="zh-CN" altLang="en-US" sz="1400">
              <a:sym typeface="+mn-ea"/>
            </a:endParaRPr>
          </a:p>
          <a:p>
            <a:r>
              <a:rPr lang="en-US" altLang="zh-CN" sz="1400">
                <a:sym typeface="+mn-ea"/>
              </a:rPr>
              <a:t>     “</a:t>
            </a:r>
            <a:r>
              <a:rPr lang="zh-CN" altLang="en-US" sz="1400">
                <a:sym typeface="+mn-ea"/>
              </a:rPr>
              <a:t>小车推出来的战役</a:t>
            </a:r>
            <a:r>
              <a:rPr lang="en-US" altLang="zh-CN" sz="1400">
                <a:sym typeface="+mn-ea"/>
              </a:rPr>
              <a:t>”</a:t>
            </a:r>
            <a:endParaRPr lang="en-US" altLang="zh-CN" sz="1400">
              <a:sym typeface="+mn-ea"/>
            </a:endParaRPr>
          </a:p>
        </p:txBody>
      </p:sp>
      <p:sp>
        <p:nvSpPr>
          <p:cNvPr id="3" name="文本框 2"/>
          <p:cNvSpPr txBox="1"/>
          <p:nvPr/>
        </p:nvSpPr>
        <p:spPr>
          <a:xfrm>
            <a:off x="9121140" y="10795"/>
            <a:ext cx="3070860" cy="798830"/>
          </a:xfrm>
          <a:prstGeom prst="rect">
            <a:avLst/>
          </a:prstGeom>
          <a:solidFill>
            <a:schemeClr val="bg2">
              <a:lumMod val="95000"/>
            </a:schemeClr>
          </a:solidFill>
        </p:spPr>
        <p:txBody>
          <a:bodyPr wrap="square" rtlCol="0">
            <a:spAutoFit/>
          </a:bodyPr>
          <a:p>
            <a:pPr algn="l"/>
            <a:r>
              <a:rPr lang="zh-CN" altLang="en-US" b="1">
                <a:solidFill>
                  <a:srgbClr val="FF0000"/>
                </a:solidFill>
              </a:rPr>
              <a:t>特别注意：</a:t>
            </a:r>
            <a:endParaRPr lang="zh-CN" altLang="en-US" b="1">
              <a:solidFill>
                <a:srgbClr val="FF0000"/>
              </a:solidFill>
            </a:endParaRPr>
          </a:p>
          <a:p>
            <a:pPr algn="l"/>
            <a:r>
              <a:rPr lang="en-US" sz="1400" b="1"/>
              <a:t>9.3   </a:t>
            </a:r>
            <a:r>
              <a:rPr lang="zh-CN" altLang="en-US" sz="1400" b="1"/>
              <a:t>中国人民抗日战争胜利</a:t>
            </a:r>
            <a:r>
              <a:rPr lang="zh-CN" altLang="en-US" sz="1400" b="1"/>
              <a:t>纪念日</a:t>
            </a:r>
            <a:endParaRPr lang="zh-CN" altLang="en-US" sz="1400" b="1"/>
          </a:p>
          <a:p>
            <a:pPr algn="l"/>
            <a:r>
              <a:rPr lang="en-US" altLang="zh-CN" sz="1400" b="1"/>
              <a:t>12.13  </a:t>
            </a:r>
            <a:r>
              <a:rPr lang="zh-CN" altLang="en-US" sz="1400" b="1"/>
              <a:t>南京大屠杀死难者</a:t>
            </a:r>
            <a:r>
              <a:rPr lang="zh-CN" altLang="en-US" sz="1400" b="1"/>
              <a:t>公祭日</a:t>
            </a:r>
            <a:endParaRPr lang="zh-CN" altLang="en-US" sz="1400" b="1"/>
          </a:p>
        </p:txBody>
      </p:sp>
      <p:cxnSp>
        <p:nvCxnSpPr>
          <p:cNvPr id="7" name="直接箭头连接符 6"/>
          <p:cNvCxnSpPr/>
          <p:nvPr/>
        </p:nvCxnSpPr>
        <p:spPr>
          <a:xfrm flipH="1">
            <a:off x="8070850" y="469900"/>
            <a:ext cx="1130300" cy="156210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8" name="文本框 7"/>
          <p:cNvSpPr txBox="1"/>
          <p:nvPr/>
        </p:nvSpPr>
        <p:spPr>
          <a:xfrm>
            <a:off x="9180195" y="6146165"/>
            <a:ext cx="2202180" cy="368300"/>
          </a:xfrm>
          <a:prstGeom prst="rect">
            <a:avLst/>
          </a:prstGeom>
          <a:solidFill>
            <a:schemeClr val="accent2">
              <a:lumMod val="20000"/>
              <a:lumOff val="80000"/>
            </a:schemeClr>
          </a:solidFill>
        </p:spPr>
        <p:txBody>
          <a:bodyPr wrap="square" rtlCol="0">
            <a:spAutoFit/>
          </a:bodyPr>
          <a:p>
            <a:pPr algn="ctr"/>
            <a:r>
              <a:rPr lang="zh-CN" altLang="en-US" b="1"/>
              <a:t>决定性</a:t>
            </a:r>
            <a:r>
              <a:rPr lang="zh-CN" altLang="en-US" b="1"/>
              <a:t>战役</a:t>
            </a:r>
            <a:endParaRPr lang="zh-CN" altLang="en-US" b="1"/>
          </a:p>
        </p:txBody>
      </p:sp>
      <p:sp>
        <p:nvSpPr>
          <p:cNvPr id="9" name="文本框 8"/>
          <p:cNvSpPr txBox="1"/>
          <p:nvPr/>
        </p:nvSpPr>
        <p:spPr>
          <a:xfrm>
            <a:off x="9485630" y="5121275"/>
            <a:ext cx="2225040" cy="737235"/>
          </a:xfrm>
          <a:prstGeom prst="rect">
            <a:avLst/>
          </a:prstGeom>
          <a:noFill/>
        </p:spPr>
        <p:txBody>
          <a:bodyPr wrap="square" rtlCol="0">
            <a:spAutoFit/>
          </a:bodyPr>
          <a:p>
            <a:r>
              <a:rPr lang="en-US" sz="1400" b="1">
                <a:solidFill>
                  <a:srgbClr val="C00000"/>
                </a:solidFill>
              </a:rPr>
              <a:t>1949.4.20-6.2</a:t>
            </a:r>
            <a:endParaRPr lang="en-US" sz="1400" b="1">
              <a:solidFill>
                <a:srgbClr val="C00000"/>
              </a:solidFill>
            </a:endParaRPr>
          </a:p>
          <a:p>
            <a:r>
              <a:rPr lang="zh-CN" altLang="en-US" sz="1400" b="1">
                <a:solidFill>
                  <a:schemeClr val="tx1"/>
                </a:solidFill>
              </a:rPr>
              <a:t>渡江战役</a:t>
            </a:r>
            <a:endParaRPr lang="zh-CN" altLang="en-US" sz="1400" b="1">
              <a:solidFill>
                <a:schemeClr val="tx1"/>
              </a:solidFill>
            </a:endParaRPr>
          </a:p>
          <a:p>
            <a:r>
              <a:rPr lang="zh-CN" altLang="en-US" sz="1400">
                <a:solidFill>
                  <a:schemeClr val="tx1"/>
                </a:solidFill>
              </a:rPr>
              <a:t>（</a:t>
            </a:r>
            <a:r>
              <a:rPr lang="zh-CN" altLang="en-US" sz="1400" u="sng">
                <a:solidFill>
                  <a:schemeClr val="tx1"/>
                </a:solidFill>
              </a:rPr>
              <a:t>揭开了战略反攻的序幕</a:t>
            </a:r>
            <a:r>
              <a:rPr lang="zh-CN" altLang="en-US" sz="1400">
                <a:solidFill>
                  <a:schemeClr val="tx1"/>
                </a:solidFill>
              </a:rPr>
              <a:t>）</a:t>
            </a:r>
            <a:endParaRPr lang="zh-CN" altLang="en-US" sz="1400">
              <a:solidFill>
                <a:schemeClr val="tx1"/>
              </a:solidFill>
            </a:endParaRPr>
          </a:p>
        </p:txBody>
      </p:sp>
      <p:sp>
        <p:nvSpPr>
          <p:cNvPr id="25" name="文本框 24"/>
          <p:cNvSpPr txBox="1"/>
          <p:nvPr/>
        </p:nvSpPr>
        <p:spPr>
          <a:xfrm>
            <a:off x="9256395" y="3547745"/>
            <a:ext cx="2684145" cy="1599565"/>
          </a:xfrm>
          <a:prstGeom prst="rect">
            <a:avLst/>
          </a:prstGeom>
          <a:solidFill>
            <a:schemeClr val="accent3">
              <a:lumMod val="20000"/>
              <a:lumOff val="80000"/>
            </a:schemeClr>
          </a:solidFill>
        </p:spPr>
        <p:txBody>
          <a:bodyPr wrap="square" rtlCol="0">
            <a:spAutoFit/>
          </a:bodyPr>
          <a:p>
            <a:r>
              <a:rPr lang="en-US" altLang="zh-CN" sz="1400" b="1">
                <a:solidFill>
                  <a:srgbClr val="FF0000"/>
                </a:solidFill>
              </a:rPr>
              <a:t>1949.3</a:t>
            </a:r>
            <a:endParaRPr lang="zh-CN" altLang="en-US" sz="1400" b="1">
              <a:solidFill>
                <a:srgbClr val="FF0000"/>
              </a:solidFill>
            </a:endParaRPr>
          </a:p>
          <a:p>
            <a:r>
              <a:rPr lang="zh-CN" altLang="en-US" sz="1400" b="1">
                <a:solidFill>
                  <a:srgbClr val="FF0000"/>
                </a:solidFill>
              </a:rPr>
              <a:t>七届二中全会（西柏坡</a:t>
            </a:r>
            <a:r>
              <a:rPr lang="zh-CN" altLang="en-US" sz="1400" b="1">
                <a:solidFill>
                  <a:srgbClr val="FF0000"/>
                </a:solidFill>
              </a:rPr>
              <a:t>会议）</a:t>
            </a:r>
            <a:endParaRPr lang="zh-CN" altLang="en-US" sz="1400" b="1">
              <a:solidFill>
                <a:srgbClr val="FF0000"/>
              </a:solidFill>
            </a:endParaRPr>
          </a:p>
          <a:p>
            <a:r>
              <a:rPr lang="zh-CN" altLang="en-US" sz="1400" b="1"/>
              <a:t>工作重心：</a:t>
            </a:r>
            <a:r>
              <a:rPr lang="zh-CN" altLang="en-US" sz="1400"/>
              <a:t>由</a:t>
            </a:r>
            <a:r>
              <a:rPr lang="zh-CN" altLang="en-US" sz="1400" u="sng"/>
              <a:t>乡村走向城市</a:t>
            </a:r>
            <a:endParaRPr lang="zh-CN" altLang="en-US" sz="1400"/>
          </a:p>
          <a:p>
            <a:r>
              <a:rPr lang="zh-CN" altLang="en-US" sz="1400" b="1"/>
              <a:t>总任务：</a:t>
            </a:r>
            <a:r>
              <a:rPr lang="zh-CN" altLang="en-US" sz="1400"/>
              <a:t>迅速地恢复和发展生产，使中国稳步地由</a:t>
            </a:r>
            <a:r>
              <a:rPr lang="zh-CN" altLang="en-US" sz="1400" u="sng"/>
              <a:t>农业国转变为工业国</a:t>
            </a:r>
            <a:r>
              <a:rPr lang="zh-CN" altLang="en-US" sz="1400"/>
              <a:t>，由</a:t>
            </a:r>
            <a:r>
              <a:rPr lang="zh-CN" altLang="en-US" sz="1400" u="sng"/>
              <a:t>新民主主义社会转变为社会主义社会</a:t>
            </a:r>
            <a:r>
              <a:rPr lang="zh-CN" altLang="en-US" sz="1400"/>
              <a:t>。</a:t>
            </a:r>
            <a:endParaRPr lang="zh-CN" altLang="en-US" sz="1400"/>
          </a:p>
        </p:txBody>
      </p:sp>
      <p:sp>
        <p:nvSpPr>
          <p:cNvPr id="10" name="文本框 9"/>
          <p:cNvSpPr txBox="1"/>
          <p:nvPr/>
        </p:nvSpPr>
        <p:spPr>
          <a:xfrm>
            <a:off x="276860" y="3152775"/>
            <a:ext cx="2787015" cy="953135"/>
          </a:xfrm>
          <a:prstGeom prst="rect">
            <a:avLst/>
          </a:prstGeom>
          <a:solidFill>
            <a:schemeClr val="accent3">
              <a:lumMod val="20000"/>
              <a:lumOff val="80000"/>
            </a:schemeClr>
          </a:solidFill>
        </p:spPr>
        <p:txBody>
          <a:bodyPr wrap="square" rtlCol="0">
            <a:spAutoFit/>
          </a:bodyPr>
          <a:p>
            <a:r>
              <a:rPr lang="zh-CN" altLang="en-US" sz="1400" b="1">
                <a:solidFill>
                  <a:srgbClr val="FF0000"/>
                </a:solidFill>
              </a:rPr>
              <a:t>国</a:t>
            </a:r>
            <a:r>
              <a:rPr lang="zh-CN" altLang="en-US" sz="1400" b="1">
                <a:solidFill>
                  <a:srgbClr val="FF0000"/>
                </a:solidFill>
              </a:rPr>
              <a:t>民党：</a:t>
            </a:r>
            <a:endParaRPr lang="zh-CN" altLang="en-US" sz="1400" b="1">
              <a:solidFill>
                <a:srgbClr val="FF0000"/>
              </a:solidFill>
            </a:endParaRPr>
          </a:p>
          <a:p>
            <a:r>
              <a:rPr lang="zh-CN" altLang="en-US" sz="1400"/>
              <a:t>通货膨胀、物价飞涨、工厂</a:t>
            </a:r>
            <a:r>
              <a:rPr lang="zh-CN" altLang="en-US" sz="1400"/>
              <a:t>倒闭。</a:t>
            </a:r>
            <a:endParaRPr lang="zh-CN" altLang="en-US" sz="1400"/>
          </a:p>
          <a:p>
            <a:r>
              <a:rPr lang="zh-CN" altLang="en-US" sz="1400" b="1">
                <a:solidFill>
                  <a:srgbClr val="FF0000"/>
                </a:solidFill>
              </a:rPr>
              <a:t>“反饥饿、反内战、反迫害”</a:t>
            </a:r>
            <a:endParaRPr lang="zh-CN" altLang="en-US" sz="1400" b="1">
              <a:solidFill>
                <a:srgbClr val="FF0000"/>
              </a:solidFill>
            </a:endParaRPr>
          </a:p>
          <a:p>
            <a:r>
              <a:rPr lang="en-US" altLang="zh-CN" sz="1400" b="1">
                <a:solidFill>
                  <a:srgbClr val="FF0000"/>
                </a:solidFill>
              </a:rPr>
              <a:t>    </a:t>
            </a:r>
            <a:r>
              <a:rPr lang="en-US" altLang="zh-CN" sz="1400" b="1">
                <a:solidFill>
                  <a:srgbClr val="FF0000"/>
                </a:solidFill>
                <a:highlight>
                  <a:srgbClr val="FFFF00"/>
                </a:highlight>
              </a:rPr>
              <a:t> </a:t>
            </a:r>
            <a:r>
              <a:rPr lang="zh-CN" altLang="en-US" sz="1400" b="1">
                <a:solidFill>
                  <a:srgbClr val="FF0000"/>
                </a:solidFill>
                <a:highlight>
                  <a:srgbClr val="FFFF00"/>
                </a:highlight>
              </a:rPr>
              <a:t>解放战争中第二条战线</a:t>
            </a:r>
            <a:endParaRPr lang="zh-CN" altLang="en-US" sz="1400" b="1">
              <a:solidFill>
                <a:srgbClr val="FF0000"/>
              </a:solidFill>
              <a:highlight>
                <a:srgbClr val="FFFF00"/>
              </a:highlight>
            </a:endParaRPr>
          </a:p>
        </p:txBody>
      </p:sp>
      <p:sp>
        <p:nvSpPr>
          <p:cNvPr id="11" name="文本框 10"/>
          <p:cNvSpPr txBox="1"/>
          <p:nvPr/>
        </p:nvSpPr>
        <p:spPr>
          <a:xfrm>
            <a:off x="3158490" y="3331210"/>
            <a:ext cx="3307080" cy="737235"/>
          </a:xfrm>
          <a:prstGeom prst="rect">
            <a:avLst/>
          </a:prstGeom>
          <a:solidFill>
            <a:schemeClr val="accent3">
              <a:lumMod val="20000"/>
              <a:lumOff val="80000"/>
            </a:schemeClr>
          </a:solidFill>
        </p:spPr>
        <p:txBody>
          <a:bodyPr wrap="square" rtlCol="0">
            <a:spAutoFit/>
          </a:bodyPr>
          <a:p>
            <a:r>
              <a:rPr lang="zh-CN" altLang="en-US" sz="1400" b="1">
                <a:solidFill>
                  <a:srgbClr val="FF0000"/>
                </a:solidFill>
              </a:rPr>
              <a:t>共产党：</a:t>
            </a:r>
            <a:endParaRPr lang="zh-CN" altLang="en-US" sz="1400" b="1">
              <a:solidFill>
                <a:srgbClr val="FF0000"/>
              </a:solidFill>
            </a:endParaRPr>
          </a:p>
          <a:p>
            <a:r>
              <a:rPr lang="en-US" altLang="zh-CN" sz="1400" b="1">
                <a:solidFill>
                  <a:srgbClr val="FF0000"/>
                </a:solidFill>
              </a:rPr>
              <a:t>1947 </a:t>
            </a:r>
            <a:r>
              <a:rPr lang="en-US" altLang="zh-CN" sz="1400" b="1">
                <a:solidFill>
                  <a:srgbClr val="FF0000"/>
                </a:solidFill>
                <a:highlight>
                  <a:srgbClr val="FFFF00"/>
                </a:highlight>
              </a:rPr>
              <a:t> </a:t>
            </a:r>
            <a:r>
              <a:rPr lang="zh-CN" altLang="en-US" sz="1400" b="1">
                <a:solidFill>
                  <a:srgbClr val="FF0000"/>
                </a:solidFill>
                <a:highlight>
                  <a:srgbClr val="FFFF00"/>
                </a:highlight>
              </a:rPr>
              <a:t>土地改革</a:t>
            </a:r>
            <a:r>
              <a:rPr lang="en-US" altLang="zh-CN" sz="1400" b="1">
                <a:solidFill>
                  <a:srgbClr val="FF0000"/>
                </a:solidFill>
              </a:rPr>
              <a:t>  </a:t>
            </a:r>
            <a:r>
              <a:rPr lang="zh-CN" altLang="en-US" sz="1400" b="1">
                <a:solidFill>
                  <a:srgbClr val="FF0000"/>
                </a:solidFill>
                <a:highlight>
                  <a:srgbClr val="FFFF00"/>
                </a:highlight>
              </a:rPr>
              <a:t>《中国土地法大纲》</a:t>
            </a:r>
            <a:endParaRPr lang="zh-CN" altLang="en-US" sz="1400" b="1">
              <a:solidFill>
                <a:srgbClr val="FF0000"/>
              </a:solidFill>
            </a:endParaRPr>
          </a:p>
          <a:p>
            <a:r>
              <a:rPr lang="zh-CN" altLang="en-US" sz="1400"/>
              <a:t>彻底消灭封建剥削制度，</a:t>
            </a:r>
            <a:r>
              <a:rPr lang="zh-CN" altLang="en-US" sz="1400"/>
              <a:t>耕者有其田</a:t>
            </a:r>
            <a:endParaRPr lang="zh-CN" altLang="en-US" sz="1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 y="0"/>
            <a:ext cx="12191365" cy="583565"/>
          </a:xfrm>
          <a:prstGeom prst="rect">
            <a:avLst/>
          </a:prstGeom>
          <a:noFill/>
        </p:spPr>
        <p:txBody>
          <a:bodyPr wrap="square" rtlCol="0">
            <a:spAutoFit/>
          </a:bodyPr>
          <a:p>
            <a:pPr algn="ctr"/>
            <a:r>
              <a:rPr lang="zh-CN" altLang="en-US" sz="3200" b="1"/>
              <a:t>新中国的诞生</a:t>
            </a:r>
            <a:endParaRPr lang="zh-CN" altLang="en-US" sz="3200" b="1"/>
          </a:p>
        </p:txBody>
      </p:sp>
      <p:cxnSp>
        <p:nvCxnSpPr>
          <p:cNvPr id="5" name="直接箭头连接符 4"/>
          <p:cNvCxnSpPr/>
          <p:nvPr/>
        </p:nvCxnSpPr>
        <p:spPr>
          <a:xfrm>
            <a:off x="139065" y="342265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35" y="629920"/>
            <a:ext cx="12191365" cy="368300"/>
          </a:xfrm>
          <a:prstGeom prst="rect">
            <a:avLst/>
          </a:prstGeom>
          <a:solidFill>
            <a:schemeClr val="accent4">
              <a:lumMod val="20000"/>
              <a:lumOff val="80000"/>
            </a:schemeClr>
          </a:solidFill>
        </p:spPr>
        <p:txBody>
          <a:bodyPr wrap="square" rtlCol="0">
            <a:spAutoFit/>
          </a:bodyPr>
          <a:p>
            <a:pPr algn="ctr"/>
            <a:r>
              <a:rPr lang="zh-CN" altLang="en-US" b="1">
                <a:solidFill>
                  <a:srgbClr val="FF0000"/>
                </a:solidFill>
              </a:rPr>
              <a:t>抗战</a:t>
            </a:r>
            <a:r>
              <a:rPr lang="zh-CN" altLang="en-US" b="1">
                <a:solidFill>
                  <a:srgbClr val="FF0000"/>
                </a:solidFill>
              </a:rPr>
              <a:t>结束</a:t>
            </a:r>
            <a:endParaRPr lang="zh-CN" altLang="en-US" b="1">
              <a:solidFill>
                <a:srgbClr val="FF0000"/>
              </a:solidFill>
            </a:endParaRPr>
          </a:p>
        </p:txBody>
      </p:sp>
      <p:sp>
        <p:nvSpPr>
          <p:cNvPr id="15" name="文本框 14"/>
          <p:cNvSpPr txBox="1"/>
          <p:nvPr/>
        </p:nvSpPr>
        <p:spPr>
          <a:xfrm>
            <a:off x="139065" y="1345565"/>
            <a:ext cx="3618865" cy="1814830"/>
          </a:xfrm>
          <a:prstGeom prst="rect">
            <a:avLst/>
          </a:prstGeom>
          <a:noFill/>
        </p:spPr>
        <p:txBody>
          <a:bodyPr wrap="square" rtlCol="0">
            <a:spAutoFit/>
          </a:bodyPr>
          <a:p>
            <a:pPr fontAlgn="auto">
              <a:lnSpc>
                <a:spcPct val="100000"/>
              </a:lnSpc>
            </a:pPr>
            <a:r>
              <a:rPr lang="en-US" sz="1400" b="1">
                <a:solidFill>
                  <a:srgbClr val="FF0000"/>
                </a:solidFill>
              </a:rPr>
              <a:t>1</a:t>
            </a:r>
            <a:r>
              <a:rPr lang="zh-CN" altLang="en-US" sz="1400" b="1">
                <a:solidFill>
                  <a:srgbClr val="FF0000"/>
                </a:solidFill>
              </a:rPr>
              <a:t>、</a:t>
            </a:r>
            <a:r>
              <a:rPr lang="en-US" sz="1400" b="1">
                <a:solidFill>
                  <a:srgbClr val="FF0000"/>
                </a:solidFill>
              </a:rPr>
              <a:t>1949.3 </a:t>
            </a:r>
            <a:r>
              <a:rPr lang="zh-CN" altLang="en-US" sz="1400" b="1">
                <a:solidFill>
                  <a:srgbClr val="FF0000"/>
                </a:solidFill>
              </a:rPr>
              <a:t>七届二中全会（</a:t>
            </a:r>
            <a:r>
              <a:rPr lang="zh-CN" altLang="en-US" sz="1400" b="1">
                <a:solidFill>
                  <a:srgbClr val="FF0000"/>
                </a:solidFill>
              </a:rPr>
              <a:t>西柏坡会议）</a:t>
            </a:r>
            <a:endParaRPr lang="en-US" sz="1400" b="1">
              <a:solidFill>
                <a:srgbClr val="FF0000"/>
              </a:solidFill>
            </a:endParaRPr>
          </a:p>
          <a:p>
            <a:pPr fontAlgn="auto">
              <a:lnSpc>
                <a:spcPct val="100000"/>
              </a:lnSpc>
            </a:pPr>
            <a:r>
              <a:rPr lang="en-US" altLang="zh-CN" sz="1400"/>
              <a:t>      </a:t>
            </a:r>
            <a:r>
              <a:rPr lang="zh-CN" altLang="en-US" sz="1400"/>
              <a:t>重心从乡村到</a:t>
            </a:r>
            <a:r>
              <a:rPr lang="zh-CN" altLang="en-US" sz="1400"/>
              <a:t>城市</a:t>
            </a:r>
            <a:endParaRPr lang="zh-CN" altLang="en-US" sz="1400"/>
          </a:p>
          <a:p>
            <a:pPr fontAlgn="auto">
              <a:lnSpc>
                <a:spcPct val="100000"/>
              </a:lnSpc>
            </a:pPr>
            <a:r>
              <a:rPr lang="en-US" altLang="zh-CN" sz="1400" b="1">
                <a:solidFill>
                  <a:srgbClr val="FF0000"/>
                </a:solidFill>
              </a:rPr>
              <a:t>2</a:t>
            </a:r>
            <a:r>
              <a:rPr lang="zh-CN" altLang="en-US" sz="1400" b="1">
                <a:solidFill>
                  <a:srgbClr val="FF0000"/>
                </a:solidFill>
              </a:rPr>
              <a:t>、</a:t>
            </a:r>
            <a:r>
              <a:rPr lang="en-US" altLang="zh-CN" sz="1400" b="1">
                <a:solidFill>
                  <a:srgbClr val="FF0000"/>
                </a:solidFill>
              </a:rPr>
              <a:t>1949.4 </a:t>
            </a:r>
            <a:r>
              <a:rPr lang="zh-CN" altLang="en-US" sz="1400" b="1">
                <a:solidFill>
                  <a:srgbClr val="FF0000"/>
                </a:solidFill>
              </a:rPr>
              <a:t>北平</a:t>
            </a:r>
            <a:r>
              <a:rPr lang="zh-CN" altLang="en-US" sz="1400" b="1">
                <a:solidFill>
                  <a:srgbClr val="FF0000"/>
                </a:solidFill>
              </a:rPr>
              <a:t>和谈</a:t>
            </a:r>
            <a:endParaRPr lang="zh-CN" altLang="en-US" sz="1400" b="1">
              <a:solidFill>
                <a:srgbClr val="FF0000"/>
              </a:solidFill>
            </a:endParaRPr>
          </a:p>
          <a:p>
            <a:pPr fontAlgn="auto">
              <a:lnSpc>
                <a:spcPct val="100000"/>
              </a:lnSpc>
            </a:pPr>
            <a:r>
              <a:rPr lang="en-US" altLang="zh-CN" sz="1400">
                <a:solidFill>
                  <a:schemeClr val="tx1"/>
                </a:solidFill>
              </a:rPr>
              <a:t>      </a:t>
            </a:r>
            <a:r>
              <a:rPr lang="zh-CN" altLang="en-US" sz="1400">
                <a:solidFill>
                  <a:schemeClr val="tx1"/>
                </a:solidFill>
              </a:rPr>
              <a:t>国民党代表拒绝</a:t>
            </a:r>
            <a:r>
              <a:rPr lang="zh-CN" altLang="en-US" sz="1400">
                <a:solidFill>
                  <a:schemeClr val="tx1"/>
                </a:solidFill>
              </a:rPr>
              <a:t>签字</a:t>
            </a:r>
            <a:endParaRPr lang="zh-CN" altLang="en-US" sz="1400">
              <a:solidFill>
                <a:schemeClr val="tx1"/>
              </a:solidFill>
            </a:endParaRPr>
          </a:p>
          <a:p>
            <a:pPr fontAlgn="auto">
              <a:lnSpc>
                <a:spcPct val="100000"/>
              </a:lnSpc>
            </a:pPr>
            <a:r>
              <a:rPr lang="en-US" altLang="zh-CN" sz="1400" b="1">
                <a:solidFill>
                  <a:srgbClr val="FF0000"/>
                </a:solidFill>
              </a:rPr>
              <a:t>3</a:t>
            </a:r>
            <a:r>
              <a:rPr lang="zh-CN" altLang="en-US" sz="1400" b="1">
                <a:solidFill>
                  <a:srgbClr val="FF0000"/>
                </a:solidFill>
              </a:rPr>
              <a:t>、</a:t>
            </a:r>
            <a:r>
              <a:rPr lang="zh-CN" altLang="en-US" sz="1400" b="1">
                <a:solidFill>
                  <a:srgbClr val="FF0000"/>
                </a:solidFill>
                <a:sym typeface="+mn-ea"/>
              </a:rPr>
              <a:t>1949.4.20-6.2</a:t>
            </a:r>
            <a:r>
              <a:rPr lang="en-US" altLang="zh-CN" sz="1400" b="1">
                <a:solidFill>
                  <a:srgbClr val="FF0000"/>
                </a:solidFill>
                <a:sym typeface="+mn-ea"/>
              </a:rPr>
              <a:t> </a:t>
            </a:r>
            <a:r>
              <a:rPr lang="zh-CN" altLang="en-US" sz="1400" b="1">
                <a:solidFill>
                  <a:srgbClr val="FF0000"/>
                </a:solidFill>
                <a:sym typeface="+mn-ea"/>
              </a:rPr>
              <a:t>渡江战役</a:t>
            </a:r>
            <a:endParaRPr lang="zh-CN" altLang="en-US" sz="1400" b="1">
              <a:solidFill>
                <a:srgbClr val="FF0000"/>
              </a:solidFill>
              <a:sym typeface="+mn-ea"/>
            </a:endParaRPr>
          </a:p>
          <a:p>
            <a:pPr algn="l" fontAlgn="auto">
              <a:lnSpc>
                <a:spcPct val="100000"/>
              </a:lnSpc>
            </a:pPr>
            <a:r>
              <a:rPr lang="en-US" altLang="zh-CN" sz="1400">
                <a:solidFill>
                  <a:schemeClr val="tx1"/>
                </a:solidFill>
              </a:rPr>
              <a:t>      </a:t>
            </a:r>
            <a:r>
              <a:rPr lang="zh-CN" altLang="en-US" sz="1400">
                <a:solidFill>
                  <a:schemeClr val="tx1"/>
                </a:solidFill>
              </a:rPr>
              <a:t>决定性战役</a:t>
            </a:r>
            <a:endParaRPr lang="zh-CN" altLang="en-US" sz="1400">
              <a:solidFill>
                <a:schemeClr val="tx1"/>
              </a:solidFill>
            </a:endParaRPr>
          </a:p>
          <a:p>
            <a:pPr algn="l" fontAlgn="auto">
              <a:lnSpc>
                <a:spcPct val="100000"/>
              </a:lnSpc>
            </a:pPr>
            <a:r>
              <a:rPr lang="en-US" altLang="zh-CN" sz="1400" b="1">
                <a:solidFill>
                  <a:srgbClr val="FF0000"/>
                </a:solidFill>
                <a:sym typeface="+mn-ea"/>
              </a:rPr>
              <a:t>4</a:t>
            </a:r>
            <a:r>
              <a:rPr lang="zh-CN" altLang="en-US" sz="1400" b="1">
                <a:solidFill>
                  <a:srgbClr val="FF0000"/>
                </a:solidFill>
                <a:sym typeface="+mn-ea"/>
              </a:rPr>
              <a:t>、</a:t>
            </a:r>
            <a:r>
              <a:rPr lang="zh-CN" altLang="en-US" sz="1400" b="1">
                <a:solidFill>
                  <a:srgbClr val="FF0000"/>
                </a:solidFill>
                <a:sym typeface="+mn-ea"/>
              </a:rPr>
              <a:t>1949.</a:t>
            </a:r>
            <a:r>
              <a:rPr lang="en-US" altLang="zh-CN" sz="1400" b="1">
                <a:solidFill>
                  <a:srgbClr val="FF0000"/>
                </a:solidFill>
                <a:sym typeface="+mn-ea"/>
              </a:rPr>
              <a:t>9  </a:t>
            </a:r>
            <a:r>
              <a:rPr lang="zh-CN" altLang="en-US" sz="1400" b="1">
                <a:solidFill>
                  <a:srgbClr val="FF0000"/>
                </a:solidFill>
                <a:sym typeface="+mn-ea"/>
              </a:rPr>
              <a:t>中国人民政治协商会议</a:t>
            </a:r>
            <a:endParaRPr lang="zh-CN" altLang="en-US" sz="1400" b="1">
              <a:solidFill>
                <a:srgbClr val="FF0000"/>
              </a:solidFill>
              <a:sym typeface="+mn-ea"/>
            </a:endParaRPr>
          </a:p>
          <a:p>
            <a:pPr fontAlgn="auto">
              <a:lnSpc>
                <a:spcPct val="100000"/>
              </a:lnSpc>
            </a:pPr>
            <a:r>
              <a:rPr lang="en-US" altLang="zh-CN" sz="1400">
                <a:sym typeface="+mn-ea"/>
              </a:rPr>
              <a:t>     </a:t>
            </a:r>
            <a:r>
              <a:rPr lang="zh-CN" altLang="en-US" sz="1400">
                <a:sym typeface="+mn-ea"/>
              </a:rPr>
              <a:t>通过</a:t>
            </a:r>
            <a:r>
              <a:rPr lang="zh-CN" altLang="en-US" sz="1400" b="1">
                <a:solidFill>
                  <a:srgbClr val="FF0000"/>
                </a:solidFill>
                <a:sym typeface="+mn-ea"/>
              </a:rPr>
              <a:t>《共同纲领》</a:t>
            </a:r>
            <a:r>
              <a:rPr lang="zh-CN" altLang="en-US" sz="1200">
                <a:solidFill>
                  <a:schemeClr val="tx1"/>
                </a:solidFill>
                <a:sym typeface="+mn-ea"/>
              </a:rPr>
              <a:t>（临时宪法性质）</a:t>
            </a:r>
            <a:endParaRPr lang="zh-CN" altLang="en-US" sz="1200">
              <a:solidFill>
                <a:schemeClr val="tx1"/>
              </a:solidFill>
              <a:sym typeface="+mn-ea"/>
            </a:endParaRPr>
          </a:p>
        </p:txBody>
      </p:sp>
      <p:sp>
        <p:nvSpPr>
          <p:cNvPr id="19" name="文本框 18"/>
          <p:cNvSpPr txBox="1"/>
          <p:nvPr/>
        </p:nvSpPr>
        <p:spPr>
          <a:xfrm>
            <a:off x="245110" y="3238500"/>
            <a:ext cx="2745740" cy="368300"/>
          </a:xfrm>
          <a:prstGeom prst="rect">
            <a:avLst/>
          </a:prstGeom>
          <a:solidFill>
            <a:schemeClr val="bg2">
              <a:lumMod val="85000"/>
            </a:schemeClr>
          </a:solidFill>
        </p:spPr>
        <p:txBody>
          <a:bodyPr wrap="square" rtlCol="0">
            <a:spAutoFit/>
          </a:bodyPr>
          <a:p>
            <a:pPr algn="ctr"/>
            <a:r>
              <a:rPr lang="zh-CN" altLang="en-US" b="1"/>
              <a:t>建国前的准备</a:t>
            </a:r>
            <a:endParaRPr lang="zh-CN" altLang="en-US" b="1"/>
          </a:p>
        </p:txBody>
      </p:sp>
      <p:sp>
        <p:nvSpPr>
          <p:cNvPr id="23" name="文本框 22"/>
          <p:cNvSpPr txBox="1"/>
          <p:nvPr/>
        </p:nvSpPr>
        <p:spPr>
          <a:xfrm>
            <a:off x="3158490" y="3220720"/>
            <a:ext cx="5963285" cy="368300"/>
          </a:xfrm>
          <a:prstGeom prst="rect">
            <a:avLst/>
          </a:prstGeom>
          <a:solidFill>
            <a:schemeClr val="accent4"/>
          </a:solidFill>
        </p:spPr>
        <p:txBody>
          <a:bodyPr wrap="square" rtlCol="0">
            <a:spAutoFit/>
          </a:bodyPr>
          <a:p>
            <a:pPr algn="ctr"/>
            <a:r>
              <a:rPr lang="zh-CN" altLang="en-US" b="1"/>
              <a:t>中华人民共和国成立</a:t>
            </a:r>
            <a:endParaRPr lang="zh-CN" altLang="en-US" b="1"/>
          </a:p>
        </p:txBody>
      </p:sp>
      <p:sp>
        <p:nvSpPr>
          <p:cNvPr id="39" name="文本框 38"/>
          <p:cNvSpPr txBox="1"/>
          <p:nvPr/>
        </p:nvSpPr>
        <p:spPr>
          <a:xfrm>
            <a:off x="3158490" y="2171700"/>
            <a:ext cx="2963545" cy="953135"/>
          </a:xfrm>
          <a:prstGeom prst="rect">
            <a:avLst/>
          </a:prstGeom>
          <a:noFill/>
        </p:spPr>
        <p:txBody>
          <a:bodyPr wrap="square" rtlCol="0">
            <a:spAutoFit/>
          </a:bodyPr>
          <a:p>
            <a:pPr algn="l"/>
            <a:r>
              <a:rPr lang="en-US" altLang="zh-CN" sz="1400" b="1">
                <a:solidFill>
                  <a:srgbClr val="FF0000"/>
                </a:solidFill>
              </a:rPr>
              <a:t>1</a:t>
            </a:r>
            <a:r>
              <a:rPr lang="zh-CN" altLang="en-US" sz="1400" b="1">
                <a:solidFill>
                  <a:srgbClr val="FF0000"/>
                </a:solidFill>
              </a:rPr>
              <a:t>、临时宪法：</a:t>
            </a:r>
            <a:r>
              <a:rPr lang="en-US" altLang="zh-CN" sz="1400">
                <a:solidFill>
                  <a:schemeClr val="tx1"/>
                </a:solidFill>
              </a:rPr>
              <a:t>1949 </a:t>
            </a:r>
            <a:r>
              <a:rPr lang="zh-CN" altLang="en-US" sz="1400">
                <a:solidFill>
                  <a:schemeClr val="tx1"/>
                </a:solidFill>
              </a:rPr>
              <a:t>《共同纲领》</a:t>
            </a:r>
            <a:endParaRPr lang="zh-CN" altLang="en-US" sz="1400">
              <a:solidFill>
                <a:schemeClr val="tx1"/>
              </a:solidFill>
            </a:endParaRPr>
          </a:p>
          <a:p>
            <a:pPr algn="l"/>
            <a:r>
              <a:rPr lang="en-US" altLang="zh-CN" sz="1400" b="1">
                <a:solidFill>
                  <a:srgbClr val="FF0000"/>
                </a:solidFill>
              </a:rPr>
              <a:t>2</a:t>
            </a:r>
            <a:r>
              <a:rPr lang="zh-CN" altLang="en-US" sz="1400" b="1">
                <a:solidFill>
                  <a:srgbClr val="FF0000"/>
                </a:solidFill>
              </a:rPr>
              <a:t>、临时人大：</a:t>
            </a:r>
            <a:r>
              <a:rPr lang="zh-CN" altLang="en-US" sz="1400">
                <a:solidFill>
                  <a:schemeClr val="tx1"/>
                </a:solidFill>
              </a:rPr>
              <a:t>政治协商会议</a:t>
            </a:r>
            <a:endParaRPr lang="zh-CN" altLang="en-US" sz="1400">
              <a:solidFill>
                <a:schemeClr val="tx1"/>
              </a:solidFill>
            </a:endParaRPr>
          </a:p>
          <a:p>
            <a:pPr algn="l"/>
            <a:r>
              <a:rPr lang="en-US" altLang="zh-CN" sz="1400" b="1">
                <a:solidFill>
                  <a:srgbClr val="FF0000"/>
                </a:solidFill>
              </a:rPr>
              <a:t>3</a:t>
            </a:r>
            <a:r>
              <a:rPr lang="zh-CN" altLang="en-US" sz="1400" b="1">
                <a:solidFill>
                  <a:srgbClr val="FF0000"/>
                </a:solidFill>
              </a:rPr>
              <a:t>、首都改名：</a:t>
            </a:r>
            <a:r>
              <a:rPr lang="zh-CN" altLang="en-US" sz="1400">
                <a:solidFill>
                  <a:schemeClr val="tx1"/>
                </a:solidFill>
              </a:rPr>
              <a:t>北平</a:t>
            </a:r>
            <a:r>
              <a:rPr lang="zh-CN" altLang="en-US" sz="1400">
                <a:solidFill>
                  <a:schemeClr val="tx1"/>
                </a:solidFill>
                <a:latin typeface="Arial" panose="020B0604020202020204" pitchFamily="34" charset="0"/>
                <a:cs typeface="Arial" panose="020B0604020202020204" pitchFamily="34" charset="0"/>
              </a:rPr>
              <a:t>→北京</a:t>
            </a:r>
            <a:endParaRPr lang="zh-CN" altLang="en-US" sz="1400" b="1">
              <a:solidFill>
                <a:srgbClr val="FF0000"/>
              </a:solidFill>
            </a:endParaRPr>
          </a:p>
          <a:p>
            <a:pPr algn="l"/>
            <a:r>
              <a:rPr lang="en-US" sz="1400">
                <a:solidFill>
                  <a:schemeClr val="tx1"/>
                </a:solidFill>
              </a:rPr>
              <a:t>4</a:t>
            </a:r>
            <a:r>
              <a:rPr lang="zh-CN" altLang="en-US" sz="1400">
                <a:solidFill>
                  <a:schemeClr val="tx1"/>
                </a:solidFill>
              </a:rPr>
              <a:t>、领导人、国歌、国旗</a:t>
            </a:r>
            <a:r>
              <a:rPr lang="en-US" altLang="zh-CN" sz="1400">
                <a:solidFill>
                  <a:schemeClr val="tx1"/>
                </a:solidFill>
              </a:rPr>
              <a:t>.......</a:t>
            </a:r>
            <a:endParaRPr lang="en-US" altLang="zh-CN" sz="1400">
              <a:solidFill>
                <a:schemeClr val="tx1"/>
              </a:solidFill>
            </a:endParaRPr>
          </a:p>
        </p:txBody>
      </p:sp>
      <p:sp>
        <p:nvSpPr>
          <p:cNvPr id="42" name="文本框 41"/>
          <p:cNvSpPr txBox="1"/>
          <p:nvPr/>
        </p:nvSpPr>
        <p:spPr>
          <a:xfrm>
            <a:off x="5945505" y="1130300"/>
            <a:ext cx="3363595" cy="2030095"/>
          </a:xfrm>
          <a:prstGeom prst="rect">
            <a:avLst/>
          </a:prstGeom>
          <a:noFill/>
        </p:spPr>
        <p:txBody>
          <a:bodyPr wrap="square" rtlCol="0">
            <a:spAutoFit/>
          </a:bodyPr>
          <a:p>
            <a:pPr algn="l"/>
            <a:r>
              <a:rPr lang="zh-CN" altLang="en-US" sz="1400" b="1">
                <a:solidFill>
                  <a:srgbClr val="C00000"/>
                </a:solidFill>
              </a:rPr>
              <a:t>意义：</a:t>
            </a:r>
            <a:endParaRPr lang="zh-CN" altLang="en-US" sz="1400" b="1">
              <a:solidFill>
                <a:srgbClr val="C00000"/>
              </a:solidFill>
            </a:endParaRPr>
          </a:p>
          <a:p>
            <a:pPr algn="l"/>
            <a:r>
              <a:rPr lang="zh-CN" altLang="en-US" sz="1400">
                <a:solidFill>
                  <a:schemeClr val="tx1"/>
                </a:solidFill>
                <a:latin typeface="Calibri" panose="020F0502020204030204" charset="0"/>
              </a:rPr>
              <a:t>①</a:t>
            </a:r>
            <a:r>
              <a:rPr lang="zh-CN" altLang="en-US" sz="1400">
                <a:solidFill>
                  <a:schemeClr val="tx1"/>
                </a:solidFill>
              </a:rPr>
              <a:t>中华人民共和国成立开辟了中国历史的</a:t>
            </a:r>
            <a:r>
              <a:rPr lang="zh-CN" altLang="en-US" sz="1400">
                <a:solidFill>
                  <a:schemeClr val="tx1"/>
                </a:solidFill>
              </a:rPr>
              <a:t>新纪元。</a:t>
            </a:r>
            <a:endParaRPr lang="zh-CN" altLang="en-US" sz="1400">
              <a:solidFill>
                <a:schemeClr val="tx1"/>
              </a:solidFill>
            </a:endParaRPr>
          </a:p>
          <a:p>
            <a:pPr algn="l"/>
            <a:r>
              <a:rPr lang="zh-CN" altLang="en-US" sz="1400">
                <a:solidFill>
                  <a:schemeClr val="tx1"/>
                </a:solidFill>
                <a:latin typeface="Calibri" panose="020F0502020204030204" charset="0"/>
              </a:rPr>
              <a:t>②</a:t>
            </a:r>
            <a:r>
              <a:rPr lang="zh-CN" altLang="en-US" sz="1400">
                <a:solidFill>
                  <a:schemeClr val="tx1"/>
                </a:solidFill>
              </a:rPr>
              <a:t>终于推翻了帝国主义、封建主义和官僚主义的</a:t>
            </a:r>
            <a:r>
              <a:rPr lang="zh-CN" altLang="en-US" sz="1400">
                <a:solidFill>
                  <a:schemeClr val="tx1"/>
                </a:solidFill>
              </a:rPr>
              <a:t>统治。</a:t>
            </a:r>
            <a:endParaRPr lang="zh-CN" altLang="en-US" sz="1400">
              <a:solidFill>
                <a:schemeClr val="tx1"/>
              </a:solidFill>
            </a:endParaRPr>
          </a:p>
          <a:p>
            <a:pPr algn="l"/>
            <a:r>
              <a:rPr lang="zh-CN" altLang="en-US" sz="1400">
                <a:solidFill>
                  <a:schemeClr val="tx1"/>
                </a:solidFill>
                <a:latin typeface="Calibri" panose="020F0502020204030204" charset="0"/>
              </a:rPr>
              <a:t>③</a:t>
            </a:r>
            <a:r>
              <a:rPr lang="zh-CN" altLang="en-US" sz="1400">
                <a:solidFill>
                  <a:schemeClr val="tx1"/>
                </a:solidFill>
              </a:rPr>
              <a:t>中国真正成为独立自主的国家，占人类总数四分之一的中国人从此</a:t>
            </a:r>
            <a:r>
              <a:rPr lang="zh-CN" altLang="en-US" sz="1400">
                <a:solidFill>
                  <a:schemeClr val="tx1"/>
                </a:solidFill>
              </a:rPr>
              <a:t>站起来了</a:t>
            </a:r>
            <a:endParaRPr lang="zh-CN" altLang="en-US" sz="1400">
              <a:solidFill>
                <a:schemeClr val="tx1"/>
              </a:solidFill>
            </a:endParaRPr>
          </a:p>
          <a:p>
            <a:pPr algn="l">
              <a:buClrTx/>
              <a:buSzTx/>
              <a:buNone/>
            </a:pPr>
            <a:r>
              <a:rPr lang="zh-CN" altLang="en-US" sz="1400">
                <a:solidFill>
                  <a:schemeClr val="tx1"/>
                </a:solidFill>
              </a:rPr>
              <a:t>④壮大了世界和平民主与社会主义的力量。</a:t>
            </a:r>
            <a:endParaRPr lang="zh-CN" altLang="en-US" sz="1400">
              <a:solidFill>
                <a:schemeClr val="tx1"/>
              </a:solidFill>
            </a:endParaRPr>
          </a:p>
        </p:txBody>
      </p:sp>
      <p:sp>
        <p:nvSpPr>
          <p:cNvPr id="3" name="文本框 2"/>
          <p:cNvSpPr txBox="1"/>
          <p:nvPr/>
        </p:nvSpPr>
        <p:spPr>
          <a:xfrm>
            <a:off x="9121140" y="10795"/>
            <a:ext cx="3070860" cy="798830"/>
          </a:xfrm>
          <a:prstGeom prst="rect">
            <a:avLst/>
          </a:prstGeom>
          <a:solidFill>
            <a:schemeClr val="bg2">
              <a:lumMod val="95000"/>
            </a:schemeClr>
          </a:solidFill>
        </p:spPr>
        <p:txBody>
          <a:bodyPr wrap="square" rtlCol="0">
            <a:spAutoFit/>
          </a:bodyPr>
          <a:p>
            <a:pPr algn="l"/>
            <a:r>
              <a:rPr lang="zh-CN" altLang="en-US" b="1">
                <a:solidFill>
                  <a:srgbClr val="FF0000"/>
                </a:solidFill>
              </a:rPr>
              <a:t>特别注意：</a:t>
            </a:r>
            <a:endParaRPr lang="zh-CN" altLang="en-US" b="1">
              <a:solidFill>
                <a:srgbClr val="FF0000"/>
              </a:solidFill>
            </a:endParaRPr>
          </a:p>
          <a:p>
            <a:pPr algn="l"/>
            <a:r>
              <a:rPr lang="en-US" sz="1400" b="1"/>
              <a:t>9.3   </a:t>
            </a:r>
            <a:r>
              <a:rPr lang="zh-CN" altLang="en-US" sz="1400" b="1"/>
              <a:t>中国人民抗日战争胜利</a:t>
            </a:r>
            <a:r>
              <a:rPr lang="zh-CN" altLang="en-US" sz="1400" b="1"/>
              <a:t>纪念日</a:t>
            </a:r>
            <a:endParaRPr lang="zh-CN" altLang="en-US" sz="1400" b="1"/>
          </a:p>
          <a:p>
            <a:pPr algn="l"/>
            <a:r>
              <a:rPr lang="en-US" altLang="zh-CN" sz="1400" b="1"/>
              <a:t>12.13  </a:t>
            </a:r>
            <a:r>
              <a:rPr lang="zh-CN" altLang="en-US" sz="1400" b="1"/>
              <a:t>南京大屠杀死难者</a:t>
            </a:r>
            <a:r>
              <a:rPr lang="zh-CN" altLang="en-US" sz="1400" b="1"/>
              <a:t>公祭日</a:t>
            </a:r>
            <a:endParaRPr lang="zh-CN" altLang="en-US" sz="1400" b="1"/>
          </a:p>
        </p:txBody>
      </p:sp>
      <p:cxnSp>
        <p:nvCxnSpPr>
          <p:cNvPr id="7" name="直接箭头连接符 6"/>
          <p:cNvCxnSpPr/>
          <p:nvPr/>
        </p:nvCxnSpPr>
        <p:spPr>
          <a:xfrm flipH="1">
            <a:off x="8178800" y="-970915"/>
            <a:ext cx="1130300" cy="156210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10" name="文本框 9"/>
          <p:cNvSpPr txBox="1"/>
          <p:nvPr/>
        </p:nvSpPr>
        <p:spPr>
          <a:xfrm>
            <a:off x="245110" y="3684905"/>
            <a:ext cx="11245215" cy="368300"/>
          </a:xfrm>
          <a:prstGeom prst="rect">
            <a:avLst/>
          </a:prstGeom>
          <a:noFill/>
        </p:spPr>
        <p:txBody>
          <a:bodyPr wrap="square" rtlCol="0">
            <a:spAutoFit/>
          </a:bodyPr>
          <a:p>
            <a:r>
              <a:rPr lang="en-US" altLang="zh-CN" b="1">
                <a:solidFill>
                  <a:schemeClr val="accent3">
                    <a:lumMod val="50000"/>
                  </a:schemeClr>
                </a:solidFill>
              </a:rPr>
              <a:t>1945</a:t>
            </a:r>
            <a:r>
              <a:rPr lang="zh-CN" altLang="en-US" b="1">
                <a:solidFill>
                  <a:schemeClr val="accent3">
                    <a:lumMod val="50000"/>
                  </a:schemeClr>
                </a:solidFill>
              </a:rPr>
              <a:t>年</a:t>
            </a:r>
            <a:r>
              <a:rPr lang="en-US" altLang="zh-CN" b="1">
                <a:solidFill>
                  <a:schemeClr val="accent3">
                    <a:lumMod val="50000"/>
                  </a:schemeClr>
                </a:solidFill>
              </a:rPr>
              <a:t>                                                                                                                                    </a:t>
            </a:r>
            <a:r>
              <a:rPr lang="en-US" b="1">
                <a:solidFill>
                  <a:schemeClr val="accent3">
                    <a:lumMod val="50000"/>
                  </a:schemeClr>
                </a:solidFill>
              </a:rPr>
              <a:t>1951</a:t>
            </a:r>
            <a:r>
              <a:rPr lang="zh-CN" altLang="en-US" b="1">
                <a:solidFill>
                  <a:schemeClr val="accent3">
                    <a:lumMod val="50000"/>
                  </a:schemeClr>
                </a:solidFill>
              </a:rPr>
              <a:t>年</a:t>
            </a:r>
            <a:r>
              <a:rPr lang="en-US" altLang="zh-CN" b="1">
                <a:solidFill>
                  <a:schemeClr val="accent3">
                    <a:lumMod val="50000"/>
                  </a:schemeClr>
                </a:solidFill>
              </a:rPr>
              <a:t>                                                            </a:t>
            </a:r>
            <a:r>
              <a:rPr lang="en-US" altLang="zh-CN"/>
              <a:t>                                              </a:t>
            </a:r>
            <a:endParaRPr lang="zh-CN" altLang="en-US"/>
          </a:p>
        </p:txBody>
      </p:sp>
      <p:sp>
        <p:nvSpPr>
          <p:cNvPr id="11" name="文本框 10"/>
          <p:cNvSpPr txBox="1"/>
          <p:nvPr/>
        </p:nvSpPr>
        <p:spPr>
          <a:xfrm>
            <a:off x="9228455" y="2374265"/>
            <a:ext cx="2963545" cy="737235"/>
          </a:xfrm>
          <a:prstGeom prst="rect">
            <a:avLst/>
          </a:prstGeom>
          <a:noFill/>
        </p:spPr>
        <p:txBody>
          <a:bodyPr wrap="square" rtlCol="0">
            <a:spAutoFit/>
          </a:bodyPr>
          <a:p>
            <a:pPr algn="l"/>
            <a:r>
              <a:rPr lang="en-US" sz="1400" b="1">
                <a:solidFill>
                  <a:srgbClr val="FF0000"/>
                </a:solidFill>
              </a:rPr>
              <a:t>1951</a:t>
            </a:r>
            <a:r>
              <a:rPr lang="zh-CN" altLang="en-US" sz="1400" b="1">
                <a:solidFill>
                  <a:srgbClr val="FF0000"/>
                </a:solidFill>
              </a:rPr>
              <a:t>年</a:t>
            </a:r>
            <a:r>
              <a:rPr lang="en-US" altLang="zh-CN" sz="1400" b="1">
                <a:solidFill>
                  <a:srgbClr val="FF0000"/>
                </a:solidFill>
              </a:rPr>
              <a:t>   </a:t>
            </a:r>
            <a:r>
              <a:rPr lang="zh-CN" altLang="en-US" sz="1400" b="1">
                <a:solidFill>
                  <a:srgbClr val="FF0000"/>
                </a:solidFill>
              </a:rPr>
              <a:t>西藏和平</a:t>
            </a:r>
            <a:r>
              <a:rPr lang="zh-CN" altLang="en-US" sz="1400" b="1">
                <a:solidFill>
                  <a:srgbClr val="FF0000"/>
                </a:solidFill>
              </a:rPr>
              <a:t>解放</a:t>
            </a:r>
            <a:endParaRPr lang="zh-CN" altLang="en-US" sz="1400" b="1">
              <a:solidFill>
                <a:srgbClr val="FF0000"/>
              </a:solidFill>
            </a:endParaRPr>
          </a:p>
          <a:p>
            <a:pPr algn="l"/>
            <a:r>
              <a:rPr lang="zh-CN" altLang="en-US" sz="1400">
                <a:solidFill>
                  <a:schemeClr val="tx1"/>
                </a:solidFill>
              </a:rPr>
              <a:t>祖国大陆获得统一，实现各族人民大团结。</a:t>
            </a:r>
            <a:endParaRPr lang="zh-CN" altLang="en-US" sz="1400">
              <a:solidFill>
                <a:schemeClr val="tx1"/>
              </a:solidFill>
            </a:endParaRPr>
          </a:p>
        </p:txBody>
      </p:sp>
      <p:sp>
        <p:nvSpPr>
          <p:cNvPr id="12" name="文本框 11"/>
          <p:cNvSpPr txBox="1"/>
          <p:nvPr/>
        </p:nvSpPr>
        <p:spPr>
          <a:xfrm>
            <a:off x="9289415" y="3213735"/>
            <a:ext cx="2395855" cy="368300"/>
          </a:xfrm>
          <a:prstGeom prst="rect">
            <a:avLst/>
          </a:prstGeom>
          <a:solidFill>
            <a:schemeClr val="accent4"/>
          </a:solidFill>
        </p:spPr>
        <p:txBody>
          <a:bodyPr wrap="square" rtlCol="0">
            <a:spAutoFit/>
          </a:bodyPr>
          <a:p>
            <a:pPr algn="ctr"/>
            <a:r>
              <a:rPr lang="zh-CN" altLang="en-US" b="1"/>
              <a:t>西藏解放</a:t>
            </a:r>
            <a:endParaRPr lang="zh-CN" altLang="en-US" b="1"/>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4630" y="1658620"/>
            <a:ext cx="11814810" cy="3153410"/>
          </a:xfrm>
          <a:prstGeom prst="rect">
            <a:avLst/>
          </a:prstGeom>
          <a:noFill/>
        </p:spPr>
        <p:txBody>
          <a:bodyPr wrap="square" rtlCol="0">
            <a:spAutoFit/>
          </a:bodyPr>
          <a:p>
            <a:pPr algn="ctr"/>
            <a:r>
              <a:rPr lang="zh-CN" altLang="en-US" sz="19900" b="1"/>
              <a:t>世界史</a:t>
            </a:r>
            <a:endParaRPr lang="zh-CN" altLang="en-US" sz="19900" b="1"/>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220345" y="145796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802130" y="434975"/>
            <a:ext cx="1254760" cy="953135"/>
          </a:xfrm>
          <a:prstGeom prst="rect">
            <a:avLst/>
          </a:prstGeom>
          <a:noFill/>
        </p:spPr>
        <p:txBody>
          <a:bodyPr wrap="square" rtlCol="0">
            <a:spAutoFit/>
          </a:bodyPr>
          <a:p>
            <a:pPr algn="ctr"/>
            <a:r>
              <a:rPr lang="en-US" altLang="zh-CN" sz="1400" b="1">
                <a:solidFill>
                  <a:srgbClr val="FF0000"/>
                </a:solidFill>
              </a:rPr>
              <a:t>1914.9</a:t>
            </a:r>
            <a:endParaRPr lang="en-US" altLang="zh-CN" sz="1400" b="1">
              <a:solidFill>
                <a:srgbClr val="FF0000"/>
              </a:solidFill>
            </a:endParaRPr>
          </a:p>
          <a:p>
            <a:pPr algn="ctr"/>
            <a:r>
              <a:rPr lang="zh-CN" altLang="en-US" sz="1400"/>
              <a:t>马恩河战役</a:t>
            </a:r>
            <a:endParaRPr lang="zh-CN" altLang="en-US" sz="1400"/>
          </a:p>
          <a:p>
            <a:pPr algn="ctr"/>
            <a:r>
              <a:rPr lang="en-US" altLang="zh-CN" sz="1400" b="1">
                <a:solidFill>
                  <a:srgbClr val="FF0000"/>
                </a:solidFill>
              </a:rPr>
              <a:t>1916.2</a:t>
            </a:r>
            <a:endParaRPr lang="en-US" altLang="zh-CN" sz="1400" b="1">
              <a:solidFill>
                <a:srgbClr val="FF0000"/>
              </a:solidFill>
            </a:endParaRPr>
          </a:p>
          <a:p>
            <a:pPr algn="ctr"/>
            <a:r>
              <a:rPr lang="zh-CN" altLang="en-US" sz="1400"/>
              <a:t>凡尔登战役</a:t>
            </a:r>
            <a:endParaRPr lang="zh-CN" altLang="en-US" sz="1400"/>
          </a:p>
        </p:txBody>
      </p:sp>
      <p:sp>
        <p:nvSpPr>
          <p:cNvPr id="7" name="文本框 6"/>
          <p:cNvSpPr txBox="1"/>
          <p:nvPr/>
        </p:nvSpPr>
        <p:spPr>
          <a:xfrm>
            <a:off x="509270" y="3659505"/>
            <a:ext cx="11245215" cy="368300"/>
          </a:xfrm>
          <a:prstGeom prst="rect">
            <a:avLst/>
          </a:prstGeom>
          <a:noFill/>
        </p:spPr>
        <p:txBody>
          <a:bodyPr wrap="square" rtlCol="0">
            <a:spAutoFit/>
          </a:bodyPr>
          <a:p>
            <a:r>
              <a:rPr lang="en-US" b="1">
                <a:solidFill>
                  <a:schemeClr val="accent3">
                    <a:lumMod val="50000"/>
                  </a:schemeClr>
                </a:solidFill>
              </a:rPr>
              <a:t>20</a:t>
            </a:r>
            <a:r>
              <a:rPr lang="zh-CN" altLang="en-US" b="1">
                <a:solidFill>
                  <a:schemeClr val="accent3">
                    <a:lumMod val="50000"/>
                  </a:schemeClr>
                </a:solidFill>
              </a:rPr>
              <a:t>世纪</a:t>
            </a:r>
            <a:r>
              <a:rPr lang="en-US" altLang="zh-CN" b="1">
                <a:solidFill>
                  <a:schemeClr val="accent3">
                    <a:lumMod val="50000"/>
                  </a:schemeClr>
                </a:solidFill>
              </a:rPr>
              <a:t>20</a:t>
            </a:r>
            <a:r>
              <a:rPr lang="zh-CN" altLang="en-US" b="1">
                <a:solidFill>
                  <a:schemeClr val="accent3">
                    <a:lumMod val="50000"/>
                  </a:schemeClr>
                </a:solidFill>
              </a:rPr>
              <a:t>年</a:t>
            </a:r>
            <a:r>
              <a:rPr lang="en-US" altLang="zh-CN" b="1">
                <a:solidFill>
                  <a:schemeClr val="accent3">
                    <a:lumMod val="50000"/>
                  </a:schemeClr>
                </a:solidFill>
              </a:rPr>
              <a:t>           1929</a:t>
            </a:r>
            <a:r>
              <a:rPr lang="zh-CN" altLang="en-US" b="1">
                <a:solidFill>
                  <a:schemeClr val="accent3">
                    <a:lumMod val="50000"/>
                  </a:schemeClr>
                </a:solidFill>
              </a:rPr>
              <a:t>年</a:t>
            </a:r>
            <a:r>
              <a:rPr lang="en-US" altLang="zh-CN" b="1">
                <a:solidFill>
                  <a:schemeClr val="accent3">
                    <a:lumMod val="50000"/>
                  </a:schemeClr>
                </a:solidFill>
              </a:rPr>
              <a:t>     </a:t>
            </a:r>
            <a:r>
              <a:rPr lang="en-US" altLang="zh-CN" b="1">
                <a:solidFill>
                  <a:schemeClr val="tx1"/>
                </a:solidFill>
              </a:rPr>
              <a:t>       </a:t>
            </a:r>
            <a:r>
              <a:rPr lang="zh-CN" altLang="en-US" b="1" u="sng">
                <a:solidFill>
                  <a:schemeClr val="tx1"/>
                </a:solidFill>
                <a:highlight>
                  <a:srgbClr val="FFFF00"/>
                </a:highlight>
              </a:rPr>
              <a:t>经济危机</a:t>
            </a:r>
            <a:r>
              <a:rPr lang="en-US" altLang="zh-CN" b="1">
                <a:solidFill>
                  <a:schemeClr val="tx1"/>
                </a:solidFill>
              </a:rPr>
              <a:t>   </a:t>
            </a:r>
            <a:r>
              <a:rPr lang="en-US" altLang="zh-CN" b="1">
                <a:solidFill>
                  <a:schemeClr val="accent3">
                    <a:lumMod val="50000"/>
                  </a:schemeClr>
                </a:solidFill>
              </a:rPr>
              <a:t>       1933</a:t>
            </a:r>
            <a:r>
              <a:rPr lang="zh-CN" altLang="en-US" b="1">
                <a:solidFill>
                  <a:schemeClr val="accent3">
                    <a:lumMod val="50000"/>
                  </a:schemeClr>
                </a:solidFill>
              </a:rPr>
              <a:t>年</a:t>
            </a:r>
            <a:r>
              <a:rPr lang="en-US" altLang="zh-CN" b="1">
                <a:solidFill>
                  <a:schemeClr val="accent3">
                    <a:lumMod val="50000"/>
                  </a:schemeClr>
                </a:solidFill>
              </a:rPr>
              <a:t>   </a:t>
            </a:r>
            <a:r>
              <a:rPr lang="en-US" altLang="zh-CN" b="1">
                <a:solidFill>
                  <a:schemeClr val="tx1"/>
                </a:solidFill>
              </a:rPr>
              <a:t>         </a:t>
            </a:r>
            <a:r>
              <a:rPr lang="zh-CN" altLang="en-US" b="1" u="sng">
                <a:solidFill>
                  <a:schemeClr val="tx1"/>
                </a:solidFill>
                <a:highlight>
                  <a:srgbClr val="FFFF00"/>
                </a:highlight>
              </a:rPr>
              <a:t>罗斯福新政</a:t>
            </a:r>
            <a:r>
              <a:rPr lang="en-US" altLang="zh-CN" b="1">
                <a:solidFill>
                  <a:schemeClr val="accent3">
                    <a:lumMod val="50000"/>
                  </a:schemeClr>
                </a:solidFill>
              </a:rPr>
              <a:t>             1939</a:t>
            </a:r>
            <a:r>
              <a:rPr lang="zh-CN" altLang="en-US" b="1">
                <a:solidFill>
                  <a:schemeClr val="accent3">
                    <a:lumMod val="50000"/>
                  </a:schemeClr>
                </a:solidFill>
              </a:rPr>
              <a:t>年</a:t>
            </a:r>
            <a:r>
              <a:rPr lang="en-US" altLang="zh-CN" b="1">
                <a:solidFill>
                  <a:schemeClr val="accent3">
                    <a:lumMod val="50000"/>
                  </a:schemeClr>
                </a:solidFill>
              </a:rPr>
              <a:t>       </a:t>
            </a:r>
            <a:endParaRPr lang="en-US" altLang="zh-CN" b="1">
              <a:solidFill>
                <a:schemeClr val="accent3">
                  <a:lumMod val="50000"/>
                </a:schemeClr>
              </a:solidFill>
            </a:endParaRPr>
          </a:p>
        </p:txBody>
      </p:sp>
      <p:sp>
        <p:nvSpPr>
          <p:cNvPr id="8" name="文本框 7"/>
          <p:cNvSpPr txBox="1"/>
          <p:nvPr/>
        </p:nvSpPr>
        <p:spPr>
          <a:xfrm>
            <a:off x="244475" y="845820"/>
            <a:ext cx="1690370" cy="521970"/>
          </a:xfrm>
          <a:prstGeom prst="rect">
            <a:avLst/>
          </a:prstGeom>
          <a:noFill/>
        </p:spPr>
        <p:txBody>
          <a:bodyPr wrap="square" rtlCol="0">
            <a:spAutoFit/>
          </a:bodyPr>
          <a:p>
            <a:r>
              <a:rPr lang="zh-CN" altLang="en-US" sz="1400" b="1">
                <a:solidFill>
                  <a:srgbClr val="FF0000"/>
                </a:solidFill>
              </a:rPr>
              <a:t>直接原因</a:t>
            </a:r>
            <a:r>
              <a:rPr lang="en-US" altLang="zh-CN" sz="1400" b="1">
                <a:solidFill>
                  <a:srgbClr val="FF0000"/>
                </a:solidFill>
              </a:rPr>
              <a:t>/</a:t>
            </a:r>
            <a:r>
              <a:rPr lang="zh-CN" altLang="en-US" sz="1400" b="1">
                <a:solidFill>
                  <a:srgbClr val="FF0000"/>
                </a:solidFill>
              </a:rPr>
              <a:t>导火线</a:t>
            </a:r>
            <a:endParaRPr lang="zh-CN" altLang="en-US" sz="1400" b="1">
              <a:solidFill>
                <a:srgbClr val="FF0000"/>
              </a:solidFill>
            </a:endParaRPr>
          </a:p>
          <a:p>
            <a:r>
              <a:rPr lang="zh-CN" altLang="en-US" sz="1400"/>
              <a:t>萨拉热窝</a:t>
            </a:r>
            <a:r>
              <a:rPr lang="zh-CN" altLang="en-US" sz="1400"/>
              <a:t>时间</a:t>
            </a:r>
            <a:endParaRPr lang="zh-CN" altLang="en-US" sz="1400"/>
          </a:p>
        </p:txBody>
      </p:sp>
      <p:sp>
        <p:nvSpPr>
          <p:cNvPr id="9" name="文本框 8"/>
          <p:cNvSpPr txBox="1"/>
          <p:nvPr/>
        </p:nvSpPr>
        <p:spPr>
          <a:xfrm>
            <a:off x="3056890" y="835025"/>
            <a:ext cx="1466215" cy="521970"/>
          </a:xfrm>
          <a:prstGeom prst="rect">
            <a:avLst/>
          </a:prstGeom>
          <a:noFill/>
        </p:spPr>
        <p:txBody>
          <a:bodyPr wrap="square" rtlCol="0">
            <a:spAutoFit/>
          </a:bodyPr>
          <a:p>
            <a:pPr algn="ctr"/>
            <a:r>
              <a:rPr lang="en-US" altLang="zh-CN" sz="1400" b="1">
                <a:solidFill>
                  <a:srgbClr val="FF0000"/>
                </a:solidFill>
              </a:rPr>
              <a:t>1917</a:t>
            </a:r>
            <a:endParaRPr lang="en-US" altLang="zh-CN" sz="1400" b="1">
              <a:solidFill>
                <a:srgbClr val="FF0000"/>
              </a:solidFill>
            </a:endParaRPr>
          </a:p>
          <a:p>
            <a:pPr algn="ctr"/>
            <a:r>
              <a:rPr lang="zh-CN" altLang="en-US" sz="1400"/>
              <a:t>美国对德</a:t>
            </a:r>
            <a:r>
              <a:rPr lang="zh-CN" altLang="en-US" sz="1400"/>
              <a:t>宣战</a:t>
            </a:r>
            <a:endParaRPr lang="zh-CN" altLang="en-US" sz="1400"/>
          </a:p>
        </p:txBody>
      </p:sp>
      <p:cxnSp>
        <p:nvCxnSpPr>
          <p:cNvPr id="11" name="直接箭头连接符 10"/>
          <p:cNvCxnSpPr/>
          <p:nvPr/>
        </p:nvCxnSpPr>
        <p:spPr>
          <a:xfrm>
            <a:off x="191135" y="364744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44475" y="2416175"/>
            <a:ext cx="2092325" cy="1014730"/>
          </a:xfrm>
          <a:prstGeom prst="rect">
            <a:avLst/>
          </a:prstGeom>
          <a:noFill/>
        </p:spPr>
        <p:txBody>
          <a:bodyPr wrap="square" rtlCol="0">
            <a:spAutoFit/>
          </a:bodyPr>
          <a:p>
            <a:r>
              <a:rPr lang="zh-CN" altLang="en-US" sz="1200" b="1">
                <a:solidFill>
                  <a:srgbClr val="FF0000"/>
                </a:solidFill>
              </a:rPr>
              <a:t>1、根本原因：</a:t>
            </a:r>
            <a:endParaRPr lang="zh-CN" altLang="en-US" sz="1200" b="1">
              <a:solidFill>
                <a:srgbClr val="FF0000"/>
              </a:solidFill>
            </a:endParaRPr>
          </a:p>
          <a:p>
            <a:r>
              <a:rPr lang="zh-CN" altLang="en-US" sz="1200">
                <a:solidFill>
                  <a:schemeClr val="tx1"/>
                </a:solidFill>
              </a:rPr>
              <a:t>生产社会化与生产资料私人占有之间的矛盾；</a:t>
            </a:r>
            <a:endParaRPr lang="zh-CN" altLang="en-US" sz="1200">
              <a:solidFill>
                <a:schemeClr val="tx1"/>
              </a:solidFill>
            </a:endParaRPr>
          </a:p>
          <a:p>
            <a:r>
              <a:rPr lang="en-US" altLang="zh-CN" sz="1200" b="1">
                <a:solidFill>
                  <a:srgbClr val="FF0000"/>
                </a:solidFill>
              </a:rPr>
              <a:t>2</a:t>
            </a:r>
            <a:r>
              <a:rPr lang="zh-CN" altLang="en-US" sz="1200" b="1">
                <a:solidFill>
                  <a:srgbClr val="FF0000"/>
                </a:solidFill>
              </a:rPr>
              <a:t>、其他原因：</a:t>
            </a:r>
            <a:endParaRPr lang="zh-CN" altLang="en-US" sz="1200" b="1">
              <a:solidFill>
                <a:srgbClr val="FF0000"/>
              </a:solidFill>
            </a:endParaRPr>
          </a:p>
          <a:p>
            <a:r>
              <a:rPr lang="zh-CN" altLang="en-US" sz="1200">
                <a:solidFill>
                  <a:schemeClr val="tx1"/>
                </a:solidFill>
              </a:rPr>
              <a:t>分期付款；股票投机</a:t>
            </a:r>
            <a:endParaRPr lang="zh-CN" altLang="en-US" sz="1200" b="1">
              <a:solidFill>
                <a:srgbClr val="FF0000"/>
              </a:solidFill>
            </a:endParaRPr>
          </a:p>
        </p:txBody>
      </p:sp>
      <p:sp>
        <p:nvSpPr>
          <p:cNvPr id="13" name="文本框 12"/>
          <p:cNvSpPr txBox="1"/>
          <p:nvPr/>
        </p:nvSpPr>
        <p:spPr>
          <a:xfrm>
            <a:off x="2336800" y="2205990"/>
            <a:ext cx="3863340" cy="1198880"/>
          </a:xfrm>
          <a:prstGeom prst="rect">
            <a:avLst/>
          </a:prstGeom>
          <a:noFill/>
        </p:spPr>
        <p:txBody>
          <a:bodyPr wrap="square" rtlCol="0">
            <a:spAutoFit/>
          </a:bodyPr>
          <a:p>
            <a:r>
              <a:rPr lang="en-US" altLang="zh-CN" sz="1200" b="1">
                <a:solidFill>
                  <a:srgbClr val="FF0000"/>
                </a:solidFill>
              </a:rPr>
              <a:t>1</a:t>
            </a:r>
            <a:r>
              <a:rPr lang="zh-CN" altLang="en-US" sz="1200" b="1">
                <a:solidFill>
                  <a:srgbClr val="FF0000"/>
                </a:solidFill>
              </a:rPr>
              <a:t>、爆发时间：1929-1933</a:t>
            </a:r>
            <a:endParaRPr lang="zh-CN" altLang="en-US" sz="1200" b="1">
              <a:solidFill>
                <a:srgbClr val="FF0000"/>
              </a:solidFill>
            </a:endParaRPr>
          </a:p>
          <a:p>
            <a:r>
              <a:rPr lang="en-US" altLang="zh-CN" sz="1200" b="1">
                <a:solidFill>
                  <a:srgbClr val="FF0000"/>
                </a:solidFill>
              </a:rPr>
              <a:t>2</a:t>
            </a:r>
            <a:r>
              <a:rPr lang="zh-CN" altLang="en-US" sz="1200" b="1">
                <a:solidFill>
                  <a:srgbClr val="FF0000"/>
                </a:solidFill>
              </a:rPr>
              <a:t>、特点：</a:t>
            </a:r>
            <a:endParaRPr lang="zh-CN" altLang="en-US" sz="1200" b="1">
              <a:solidFill>
                <a:srgbClr val="FF0000"/>
              </a:solidFill>
            </a:endParaRPr>
          </a:p>
          <a:p>
            <a:r>
              <a:rPr lang="zh-CN" altLang="en-US" sz="1200">
                <a:solidFill>
                  <a:schemeClr val="tx1"/>
                </a:solidFill>
              </a:rPr>
              <a:t>①持续时间长；②波及范围广；③破坏性大</a:t>
            </a:r>
            <a:endParaRPr lang="zh-CN" altLang="en-US" sz="1200">
              <a:solidFill>
                <a:schemeClr val="tx1"/>
              </a:solidFill>
            </a:endParaRPr>
          </a:p>
          <a:p>
            <a:r>
              <a:rPr lang="en-US" altLang="zh-CN" sz="1200" b="1">
                <a:solidFill>
                  <a:srgbClr val="FF0000"/>
                </a:solidFill>
              </a:rPr>
              <a:t>3</a:t>
            </a:r>
            <a:r>
              <a:rPr lang="zh-CN" altLang="en-US" sz="1200" b="1">
                <a:solidFill>
                  <a:srgbClr val="FF0000"/>
                </a:solidFill>
              </a:rPr>
              <a:t>、影响：</a:t>
            </a:r>
            <a:endParaRPr lang="zh-CN" altLang="en-US" sz="1200" b="1">
              <a:solidFill>
                <a:srgbClr val="FF0000"/>
              </a:solidFill>
            </a:endParaRPr>
          </a:p>
          <a:p>
            <a:r>
              <a:rPr lang="zh-CN" altLang="en-US" sz="1200">
                <a:solidFill>
                  <a:schemeClr val="tx1"/>
                </a:solidFill>
              </a:rPr>
              <a:t>①世界贸易总额减少，各地提高关税，破坏国家关系；</a:t>
            </a:r>
            <a:endParaRPr lang="zh-CN" altLang="en-US" sz="1200">
              <a:solidFill>
                <a:schemeClr val="tx1"/>
              </a:solidFill>
            </a:endParaRPr>
          </a:p>
          <a:p>
            <a:r>
              <a:rPr lang="zh-CN" altLang="en-US" sz="1200">
                <a:solidFill>
                  <a:schemeClr val="tx1"/>
                </a:solidFill>
              </a:rPr>
              <a:t>②引发了社会危机和政治危机。</a:t>
            </a:r>
            <a:endParaRPr lang="zh-CN" altLang="en-US" sz="1200">
              <a:solidFill>
                <a:schemeClr val="tx1"/>
              </a:solidFill>
            </a:endParaRPr>
          </a:p>
        </p:txBody>
      </p:sp>
      <p:sp>
        <p:nvSpPr>
          <p:cNvPr id="15" name="文本框 14"/>
          <p:cNvSpPr txBox="1"/>
          <p:nvPr/>
        </p:nvSpPr>
        <p:spPr>
          <a:xfrm>
            <a:off x="6295390" y="2124710"/>
            <a:ext cx="5896610" cy="1383665"/>
          </a:xfrm>
          <a:prstGeom prst="rect">
            <a:avLst/>
          </a:prstGeom>
          <a:noFill/>
        </p:spPr>
        <p:txBody>
          <a:bodyPr wrap="square" rtlCol="0">
            <a:spAutoFit/>
          </a:bodyPr>
          <a:p>
            <a:r>
              <a:rPr lang="zh-CN" altLang="en-US" sz="1200" b="1">
                <a:solidFill>
                  <a:srgbClr val="FF0000"/>
                </a:solidFill>
              </a:rPr>
              <a:t>1、特点：</a:t>
            </a:r>
            <a:r>
              <a:rPr lang="zh-CN" altLang="en-US" sz="1200">
                <a:solidFill>
                  <a:schemeClr val="tx1"/>
                </a:solidFill>
              </a:rPr>
              <a:t>政府干预经济/国家宏观调控</a:t>
            </a:r>
            <a:endParaRPr lang="zh-CN" altLang="en-US" sz="1200">
              <a:solidFill>
                <a:schemeClr val="tx1"/>
              </a:solidFill>
            </a:endParaRPr>
          </a:p>
          <a:p>
            <a:r>
              <a:rPr lang="zh-CN" altLang="en-US" sz="1200" b="1">
                <a:solidFill>
                  <a:srgbClr val="FF0000"/>
                </a:solidFill>
              </a:rPr>
              <a:t>2、主要内容（重点写出几个方面）：</a:t>
            </a:r>
            <a:r>
              <a:rPr lang="en-US" altLang="zh-CN" sz="1200" b="1">
                <a:solidFill>
                  <a:schemeClr val="tx1"/>
                </a:solidFill>
                <a:highlight>
                  <a:srgbClr val="FFFF00"/>
                </a:highlight>
              </a:rPr>
              <a:t>P58</a:t>
            </a:r>
            <a:r>
              <a:rPr lang="en-US" altLang="zh-CN" sz="1200" b="1">
                <a:solidFill>
                  <a:schemeClr val="tx1"/>
                </a:solidFill>
              </a:rPr>
              <a:t> </a:t>
            </a:r>
            <a:r>
              <a:rPr lang="zh-CN" altLang="en-US" sz="1200">
                <a:solidFill>
                  <a:schemeClr val="tx1"/>
                </a:solidFill>
              </a:rPr>
              <a:t>整顿金融体系；加强对工业的计划指导；调整农业政策；推行</a:t>
            </a:r>
            <a:r>
              <a:rPr lang="en-US" altLang="zh-CN" sz="1200">
                <a:solidFill>
                  <a:schemeClr val="tx1"/>
                </a:solidFill>
              </a:rPr>
              <a:t>“</a:t>
            </a:r>
            <a:r>
              <a:rPr lang="zh-CN" altLang="en-US" sz="1200">
                <a:solidFill>
                  <a:schemeClr val="tx1"/>
                </a:solidFill>
              </a:rPr>
              <a:t>以工代赈</a:t>
            </a:r>
            <a:r>
              <a:rPr lang="en-US" altLang="zh-CN" sz="1200">
                <a:solidFill>
                  <a:schemeClr val="tx1"/>
                </a:solidFill>
              </a:rPr>
              <a:t>”</a:t>
            </a:r>
            <a:r>
              <a:rPr lang="zh-CN" altLang="en-US" sz="1200">
                <a:solidFill>
                  <a:schemeClr val="tx1"/>
                </a:solidFill>
              </a:rPr>
              <a:t>；社会福利</a:t>
            </a:r>
            <a:endParaRPr lang="zh-CN" altLang="en-US" sz="1200">
              <a:solidFill>
                <a:srgbClr val="FF0000"/>
              </a:solidFill>
            </a:endParaRPr>
          </a:p>
          <a:p>
            <a:r>
              <a:rPr lang="zh-CN" altLang="en-US" sz="1200" b="1">
                <a:solidFill>
                  <a:srgbClr val="FF0000"/>
                </a:solidFill>
              </a:rPr>
              <a:t>3、综合开发项目的名称：</a:t>
            </a:r>
            <a:r>
              <a:rPr lang="zh-CN" altLang="en-US" sz="1200">
                <a:solidFill>
                  <a:schemeClr val="tx1"/>
                </a:solidFill>
              </a:rPr>
              <a:t>田纳西河流域整体开发</a:t>
            </a:r>
            <a:endParaRPr lang="zh-CN" altLang="en-US" sz="1200">
              <a:solidFill>
                <a:schemeClr val="tx1"/>
              </a:solidFill>
            </a:endParaRPr>
          </a:p>
          <a:p>
            <a:r>
              <a:rPr lang="zh-CN" altLang="en-US" sz="1200" b="1">
                <a:solidFill>
                  <a:srgbClr val="FF0000"/>
                </a:solidFill>
              </a:rPr>
              <a:t>4、评价：</a:t>
            </a:r>
            <a:endParaRPr lang="zh-CN" altLang="en-US" sz="1200" b="1">
              <a:solidFill>
                <a:srgbClr val="FF0000"/>
              </a:solidFill>
            </a:endParaRPr>
          </a:p>
          <a:p>
            <a:r>
              <a:rPr lang="zh-CN" altLang="en-US" sz="1200" b="1">
                <a:solidFill>
                  <a:srgbClr val="FF0000"/>
                </a:solidFill>
              </a:rPr>
              <a:t>【积极】</a:t>
            </a:r>
            <a:r>
              <a:rPr lang="zh-CN" altLang="en-US" sz="1200">
                <a:solidFill>
                  <a:schemeClr val="tx1"/>
                </a:solidFill>
              </a:rPr>
              <a:t>经济复苏；政府宏观调控能力上升；人民信心；对资本主义事业深远影响。</a:t>
            </a:r>
            <a:endParaRPr lang="zh-CN" altLang="en-US" sz="1200">
              <a:solidFill>
                <a:schemeClr val="tx1"/>
              </a:solidFill>
            </a:endParaRPr>
          </a:p>
          <a:p>
            <a:r>
              <a:rPr lang="zh-CN" altLang="en-US" sz="1200" b="1">
                <a:solidFill>
                  <a:srgbClr val="FF0000"/>
                </a:solidFill>
              </a:rPr>
              <a:t>【消极】</a:t>
            </a:r>
            <a:r>
              <a:rPr lang="zh-CN" altLang="en-US" sz="1200">
                <a:solidFill>
                  <a:schemeClr val="tx1"/>
                </a:solidFill>
              </a:rPr>
              <a:t>没有改变资本主义的本质，无法解决美国社会根本矛盾。</a:t>
            </a:r>
            <a:endParaRPr lang="zh-CN" altLang="en-US" sz="1200">
              <a:solidFill>
                <a:schemeClr val="tx1"/>
              </a:solidFill>
            </a:endParaRPr>
          </a:p>
        </p:txBody>
      </p:sp>
      <p:cxnSp>
        <p:nvCxnSpPr>
          <p:cNvPr id="17" name="直接箭头连接符 16"/>
          <p:cNvCxnSpPr/>
          <p:nvPr/>
        </p:nvCxnSpPr>
        <p:spPr>
          <a:xfrm>
            <a:off x="244475" y="6470650"/>
            <a:ext cx="1170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44475" y="4044950"/>
            <a:ext cx="11702415" cy="368300"/>
          </a:xfrm>
          <a:prstGeom prst="rect">
            <a:avLst/>
          </a:prstGeom>
          <a:solidFill>
            <a:schemeClr val="accent4">
              <a:lumMod val="20000"/>
              <a:lumOff val="80000"/>
            </a:schemeClr>
          </a:solidFill>
        </p:spPr>
        <p:txBody>
          <a:bodyPr wrap="square" rtlCol="0">
            <a:spAutoFit/>
          </a:bodyPr>
          <a:p>
            <a:pPr algn="ctr"/>
            <a:r>
              <a:rPr lang="en-US" altLang="zh-CN" b="1"/>
              <a:t>2.1 </a:t>
            </a:r>
            <a:r>
              <a:rPr lang="zh-CN" altLang="en-US" b="1"/>
              <a:t>社会主义国家</a:t>
            </a:r>
            <a:endParaRPr lang="zh-CN" altLang="en-US" b="1"/>
          </a:p>
        </p:txBody>
      </p:sp>
      <p:sp>
        <p:nvSpPr>
          <p:cNvPr id="19" name="文本框 18"/>
          <p:cNvSpPr txBox="1"/>
          <p:nvPr/>
        </p:nvSpPr>
        <p:spPr>
          <a:xfrm>
            <a:off x="191135" y="5611495"/>
            <a:ext cx="1690370" cy="521970"/>
          </a:xfrm>
          <a:prstGeom prst="rect">
            <a:avLst/>
          </a:prstGeom>
          <a:noFill/>
        </p:spPr>
        <p:txBody>
          <a:bodyPr wrap="square" rtlCol="0">
            <a:spAutoFit/>
          </a:bodyPr>
          <a:p>
            <a:r>
              <a:rPr lang="zh-CN" altLang="en-US" sz="1400" b="1">
                <a:solidFill>
                  <a:srgbClr val="FF0000"/>
                </a:solidFill>
              </a:rPr>
              <a:t>背景：</a:t>
            </a:r>
            <a:endParaRPr lang="zh-CN" altLang="en-US" sz="1400" b="1">
              <a:solidFill>
                <a:srgbClr val="FF0000"/>
              </a:solidFill>
            </a:endParaRPr>
          </a:p>
          <a:p>
            <a:r>
              <a:rPr lang="en-US" altLang="zh-CN" sz="1400"/>
              <a:t>1861</a:t>
            </a:r>
            <a:r>
              <a:rPr lang="zh-CN" altLang="en-US" sz="1400"/>
              <a:t>年农奴制</a:t>
            </a:r>
            <a:r>
              <a:rPr lang="zh-CN" altLang="en-US" sz="1400"/>
              <a:t>改革</a:t>
            </a:r>
            <a:endParaRPr lang="zh-CN" altLang="en-US" sz="1400"/>
          </a:p>
        </p:txBody>
      </p:sp>
      <p:sp>
        <p:nvSpPr>
          <p:cNvPr id="21" name="文本框 20"/>
          <p:cNvSpPr txBox="1"/>
          <p:nvPr/>
        </p:nvSpPr>
        <p:spPr>
          <a:xfrm>
            <a:off x="5755005" y="4413250"/>
            <a:ext cx="2033905" cy="1906905"/>
          </a:xfrm>
          <a:prstGeom prst="rect">
            <a:avLst/>
          </a:prstGeom>
          <a:noFill/>
        </p:spPr>
        <p:txBody>
          <a:bodyPr wrap="square" rtlCol="0">
            <a:spAutoFit/>
          </a:bodyPr>
          <a:p>
            <a:r>
              <a:rPr lang="zh-CN" altLang="en-US" sz="1600" b="1">
                <a:solidFill>
                  <a:srgbClr val="FF0000"/>
                </a:solidFill>
              </a:rPr>
              <a:t>1917-1920</a:t>
            </a:r>
            <a:endParaRPr lang="zh-CN" altLang="en-US" sz="1600" b="1">
              <a:solidFill>
                <a:srgbClr val="FF0000"/>
              </a:solidFill>
            </a:endParaRPr>
          </a:p>
          <a:p>
            <a:r>
              <a:rPr lang="zh-CN" altLang="en-US" sz="1400" b="1">
                <a:solidFill>
                  <a:srgbClr val="FF0000"/>
                </a:solidFill>
              </a:rPr>
              <a:t>三年国内战争时期</a:t>
            </a:r>
            <a:endParaRPr lang="zh-CN" altLang="en-US" sz="1400" b="1">
              <a:solidFill>
                <a:srgbClr val="FF0000"/>
              </a:solidFill>
            </a:endParaRPr>
          </a:p>
          <a:p>
            <a:r>
              <a:rPr lang="zh-CN" altLang="en-US" sz="1400"/>
              <a:t>战时共产主义政策</a:t>
            </a:r>
            <a:endParaRPr lang="zh-CN" altLang="en-US" sz="1400"/>
          </a:p>
          <a:p>
            <a:r>
              <a:rPr lang="zh-CN" altLang="en-US" sz="1400"/>
              <a:t>（余粮征集制）</a:t>
            </a:r>
            <a:endParaRPr lang="zh-CN" altLang="en-US" sz="1400"/>
          </a:p>
          <a:p>
            <a:r>
              <a:rPr lang="zh-CN" altLang="en-US" sz="1600" b="1">
                <a:solidFill>
                  <a:srgbClr val="FF0000"/>
                </a:solidFill>
              </a:rPr>
              <a:t>1921-1924年</a:t>
            </a:r>
            <a:endParaRPr lang="zh-CN" altLang="en-US" sz="1600" b="1">
              <a:solidFill>
                <a:srgbClr val="FF0000"/>
              </a:solidFill>
            </a:endParaRPr>
          </a:p>
          <a:p>
            <a:r>
              <a:rPr lang="zh-CN" altLang="en-US" sz="1400"/>
              <a:t>新经济政策（粮食税）</a:t>
            </a:r>
            <a:endParaRPr lang="zh-CN" altLang="en-US" sz="1400"/>
          </a:p>
          <a:p>
            <a:r>
              <a:rPr lang="zh-CN" altLang="en-US" sz="1600" b="1">
                <a:solidFill>
                  <a:srgbClr val="FF0000"/>
                </a:solidFill>
              </a:rPr>
              <a:t>1922年</a:t>
            </a:r>
            <a:r>
              <a:rPr lang="en-US" altLang="zh-CN" sz="1600"/>
              <a:t>  </a:t>
            </a:r>
            <a:endParaRPr lang="en-US" altLang="zh-CN" sz="1600"/>
          </a:p>
          <a:p>
            <a:r>
              <a:rPr lang="zh-CN" altLang="en-US" sz="1400"/>
              <a:t>苏联成立</a:t>
            </a:r>
            <a:endParaRPr lang="zh-CN" altLang="en-US" sz="1400"/>
          </a:p>
        </p:txBody>
      </p:sp>
      <p:sp>
        <p:nvSpPr>
          <p:cNvPr id="22" name="文本框 21"/>
          <p:cNvSpPr txBox="1"/>
          <p:nvPr/>
        </p:nvSpPr>
        <p:spPr>
          <a:xfrm>
            <a:off x="374015" y="6485255"/>
            <a:ext cx="11380470" cy="368300"/>
          </a:xfrm>
          <a:prstGeom prst="rect">
            <a:avLst/>
          </a:prstGeom>
          <a:noFill/>
        </p:spPr>
        <p:txBody>
          <a:bodyPr wrap="square" rtlCol="0">
            <a:spAutoFit/>
          </a:bodyPr>
          <a:p>
            <a:r>
              <a:rPr lang="en-US" altLang="zh-CN" b="1">
                <a:solidFill>
                  <a:schemeClr val="accent3">
                    <a:lumMod val="50000"/>
                  </a:schemeClr>
                </a:solidFill>
              </a:rPr>
              <a:t>1861</a:t>
            </a:r>
            <a:r>
              <a:rPr lang="zh-CN" altLang="en-US" b="1">
                <a:solidFill>
                  <a:schemeClr val="accent3">
                    <a:lumMod val="50000"/>
                  </a:schemeClr>
                </a:solidFill>
              </a:rPr>
              <a:t>年</a:t>
            </a:r>
            <a:r>
              <a:rPr lang="en-US" altLang="zh-CN" b="1">
                <a:solidFill>
                  <a:schemeClr val="accent3">
                    <a:lumMod val="50000"/>
                  </a:schemeClr>
                </a:solidFill>
              </a:rPr>
              <a:t>                  1917</a:t>
            </a:r>
            <a:r>
              <a:rPr lang="zh-CN" altLang="en-US" b="1">
                <a:solidFill>
                  <a:schemeClr val="accent3">
                    <a:lumMod val="50000"/>
                  </a:schemeClr>
                </a:solidFill>
              </a:rPr>
              <a:t>年</a:t>
            </a:r>
            <a:r>
              <a:rPr lang="en-US" altLang="zh-CN" b="1">
                <a:solidFill>
                  <a:schemeClr val="accent3">
                    <a:lumMod val="50000"/>
                  </a:schemeClr>
                </a:solidFill>
              </a:rPr>
              <a:t>                             </a:t>
            </a:r>
            <a:r>
              <a:rPr lang="zh-CN" altLang="en-US" b="1" u="sng">
                <a:solidFill>
                  <a:schemeClr val="accent3">
                    <a:lumMod val="50000"/>
                  </a:schemeClr>
                </a:solidFill>
                <a:highlight>
                  <a:srgbClr val="FFFF00"/>
                </a:highlight>
              </a:rPr>
              <a:t>列宁时期</a:t>
            </a:r>
            <a:r>
              <a:rPr lang="en-US" altLang="zh-CN" b="1">
                <a:solidFill>
                  <a:schemeClr val="accent3">
                    <a:lumMod val="50000"/>
                  </a:schemeClr>
                </a:solidFill>
              </a:rPr>
              <a:t>                             1924</a:t>
            </a:r>
            <a:r>
              <a:rPr lang="zh-CN" altLang="en-US" b="1">
                <a:solidFill>
                  <a:schemeClr val="accent3">
                    <a:lumMod val="50000"/>
                  </a:schemeClr>
                </a:solidFill>
              </a:rPr>
              <a:t>年</a:t>
            </a:r>
            <a:r>
              <a:rPr lang="en-US" altLang="zh-CN" b="1">
                <a:solidFill>
                  <a:schemeClr val="accent3">
                    <a:lumMod val="50000"/>
                  </a:schemeClr>
                </a:solidFill>
              </a:rPr>
              <a:t>            </a:t>
            </a:r>
            <a:r>
              <a:rPr lang="zh-CN" altLang="en-US" b="1" u="sng">
                <a:solidFill>
                  <a:schemeClr val="accent3">
                    <a:lumMod val="50000"/>
                  </a:schemeClr>
                </a:solidFill>
                <a:highlight>
                  <a:srgbClr val="FFFF00"/>
                </a:highlight>
              </a:rPr>
              <a:t>斯大林时期</a:t>
            </a:r>
            <a:r>
              <a:rPr lang="en-US" altLang="zh-CN" b="1">
                <a:solidFill>
                  <a:schemeClr val="accent3">
                    <a:lumMod val="50000"/>
                  </a:schemeClr>
                </a:solidFill>
              </a:rPr>
              <a:t>         1953</a:t>
            </a:r>
            <a:r>
              <a:rPr lang="zh-CN" altLang="en-US" b="1">
                <a:solidFill>
                  <a:schemeClr val="accent3">
                    <a:lumMod val="50000"/>
                  </a:schemeClr>
                </a:solidFill>
              </a:rPr>
              <a:t>年</a:t>
            </a:r>
            <a:endParaRPr lang="zh-CN" altLang="en-US" b="1">
              <a:solidFill>
                <a:schemeClr val="accent3">
                  <a:lumMod val="50000"/>
                </a:schemeClr>
              </a:solidFill>
            </a:endParaRPr>
          </a:p>
        </p:txBody>
      </p:sp>
      <p:sp>
        <p:nvSpPr>
          <p:cNvPr id="24" name="左大括号 23"/>
          <p:cNvSpPr/>
          <p:nvPr/>
        </p:nvSpPr>
        <p:spPr>
          <a:xfrm rot="5400000">
            <a:off x="5130800" y="3749040"/>
            <a:ext cx="295910" cy="513905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左大括号 24"/>
          <p:cNvSpPr/>
          <p:nvPr/>
        </p:nvSpPr>
        <p:spPr>
          <a:xfrm rot="5400000">
            <a:off x="9682480" y="4855210"/>
            <a:ext cx="295910" cy="290830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7" name="左大括号 26"/>
          <p:cNvSpPr/>
          <p:nvPr/>
        </p:nvSpPr>
        <p:spPr>
          <a:xfrm rot="5400000">
            <a:off x="4272915" y="1856105"/>
            <a:ext cx="295910" cy="3261995"/>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左大括号 27"/>
          <p:cNvSpPr/>
          <p:nvPr/>
        </p:nvSpPr>
        <p:spPr>
          <a:xfrm rot="5400000">
            <a:off x="7611110" y="1802765"/>
            <a:ext cx="295910" cy="3413760"/>
          </a:xfrm>
          <a:prstGeom prst="leftBrace">
            <a:avLst>
              <a:gd name="adj1" fmla="val 525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文本框 28"/>
          <p:cNvSpPr txBox="1"/>
          <p:nvPr/>
        </p:nvSpPr>
        <p:spPr>
          <a:xfrm>
            <a:off x="191135" y="1772285"/>
            <a:ext cx="11702415" cy="368300"/>
          </a:xfrm>
          <a:prstGeom prst="rect">
            <a:avLst/>
          </a:prstGeom>
          <a:solidFill>
            <a:schemeClr val="accent4">
              <a:lumMod val="20000"/>
              <a:lumOff val="80000"/>
            </a:schemeClr>
          </a:solidFill>
        </p:spPr>
        <p:txBody>
          <a:bodyPr wrap="square" rtlCol="0">
            <a:spAutoFit/>
          </a:bodyPr>
          <a:p>
            <a:pPr algn="ctr" defTabSz="914400">
              <a:tabLst>
                <a:tab pos="5819775" algn="l"/>
              </a:tabLst>
            </a:pPr>
            <a:r>
              <a:rPr lang="en-US" altLang="zh-CN" b="1"/>
              <a:t>3.1 </a:t>
            </a:r>
            <a:r>
              <a:rPr lang="zh-CN" altLang="en-US" b="1"/>
              <a:t>美国经济危机与罗斯福</a:t>
            </a:r>
            <a:r>
              <a:rPr lang="zh-CN" altLang="en-US" b="1"/>
              <a:t>新政</a:t>
            </a:r>
            <a:endParaRPr lang="zh-CN" altLang="en-US" b="1"/>
          </a:p>
        </p:txBody>
      </p:sp>
      <p:sp>
        <p:nvSpPr>
          <p:cNvPr id="31" name="文本框 30"/>
          <p:cNvSpPr txBox="1"/>
          <p:nvPr/>
        </p:nvSpPr>
        <p:spPr>
          <a:xfrm>
            <a:off x="334010" y="1459865"/>
            <a:ext cx="11245215" cy="368300"/>
          </a:xfrm>
          <a:prstGeom prst="rect">
            <a:avLst/>
          </a:prstGeom>
          <a:noFill/>
        </p:spPr>
        <p:txBody>
          <a:bodyPr wrap="square" rtlCol="0">
            <a:spAutoFit/>
          </a:bodyPr>
          <a:p>
            <a:r>
              <a:rPr lang="en-US" b="1">
                <a:solidFill>
                  <a:schemeClr val="accent3">
                    <a:lumMod val="50000"/>
                  </a:schemeClr>
                </a:solidFill>
              </a:rPr>
              <a:t>1914</a:t>
            </a:r>
            <a:r>
              <a:rPr lang="zh-CN" altLang="en-US" b="1">
                <a:solidFill>
                  <a:schemeClr val="accent3">
                    <a:lumMod val="50000"/>
                  </a:schemeClr>
                </a:solidFill>
              </a:rPr>
              <a:t>年</a:t>
            </a:r>
            <a:r>
              <a:rPr lang="en-US" altLang="zh-CN" b="1">
                <a:solidFill>
                  <a:schemeClr val="accent3">
                    <a:lumMod val="50000"/>
                  </a:schemeClr>
                </a:solidFill>
              </a:rPr>
              <a:t>               1916</a:t>
            </a:r>
            <a:r>
              <a:rPr lang="zh-CN" altLang="en-US" b="1">
                <a:solidFill>
                  <a:schemeClr val="accent3">
                    <a:lumMod val="50000"/>
                  </a:schemeClr>
                </a:solidFill>
              </a:rPr>
              <a:t>年</a:t>
            </a:r>
            <a:r>
              <a:rPr lang="en-US" altLang="zh-CN" b="1">
                <a:solidFill>
                  <a:schemeClr val="accent3">
                    <a:lumMod val="50000"/>
                  </a:schemeClr>
                </a:solidFill>
              </a:rPr>
              <a:t>       1917</a:t>
            </a:r>
            <a:r>
              <a:rPr lang="zh-CN" altLang="en-US" b="1">
                <a:solidFill>
                  <a:schemeClr val="accent3">
                    <a:lumMod val="50000"/>
                  </a:schemeClr>
                </a:solidFill>
              </a:rPr>
              <a:t>年</a:t>
            </a:r>
            <a:r>
              <a:rPr lang="en-US" altLang="zh-CN" b="1">
                <a:solidFill>
                  <a:schemeClr val="accent3">
                    <a:lumMod val="50000"/>
                  </a:schemeClr>
                </a:solidFill>
              </a:rPr>
              <a:t>                   1918</a:t>
            </a:r>
            <a:r>
              <a:rPr lang="zh-CN" altLang="en-US" b="1">
                <a:solidFill>
                  <a:schemeClr val="accent3">
                    <a:lumMod val="50000"/>
                  </a:schemeClr>
                </a:solidFill>
              </a:rPr>
              <a:t>年</a:t>
            </a:r>
            <a:r>
              <a:rPr lang="en-US" altLang="zh-CN" b="1">
                <a:solidFill>
                  <a:schemeClr val="accent3">
                    <a:lumMod val="50000"/>
                  </a:schemeClr>
                </a:solidFill>
              </a:rPr>
              <a:t>                       1919</a:t>
            </a:r>
            <a:r>
              <a:rPr lang="zh-CN" altLang="en-US" b="1">
                <a:solidFill>
                  <a:schemeClr val="accent3">
                    <a:lumMod val="50000"/>
                  </a:schemeClr>
                </a:solidFill>
              </a:rPr>
              <a:t>年</a:t>
            </a:r>
            <a:r>
              <a:rPr lang="en-US" altLang="zh-CN" b="1">
                <a:solidFill>
                  <a:schemeClr val="accent3">
                    <a:lumMod val="50000"/>
                  </a:schemeClr>
                </a:solidFill>
              </a:rPr>
              <a:t>                  1921</a:t>
            </a:r>
            <a:r>
              <a:rPr lang="zh-CN" altLang="en-US" b="1">
                <a:solidFill>
                  <a:schemeClr val="accent3">
                    <a:lumMod val="50000"/>
                  </a:schemeClr>
                </a:solidFill>
              </a:rPr>
              <a:t>年</a:t>
            </a:r>
            <a:r>
              <a:rPr lang="en-US" altLang="zh-CN" b="1">
                <a:solidFill>
                  <a:schemeClr val="accent3">
                    <a:lumMod val="50000"/>
                  </a:schemeClr>
                </a:solidFill>
              </a:rPr>
              <a:t>       </a:t>
            </a:r>
            <a:endParaRPr lang="en-US" altLang="zh-CN" b="1">
              <a:solidFill>
                <a:schemeClr val="accent3">
                  <a:lumMod val="50000"/>
                </a:schemeClr>
              </a:solidFill>
            </a:endParaRPr>
          </a:p>
        </p:txBody>
      </p:sp>
      <p:sp>
        <p:nvSpPr>
          <p:cNvPr id="32" name="文本框 31"/>
          <p:cNvSpPr txBox="1"/>
          <p:nvPr/>
        </p:nvSpPr>
        <p:spPr>
          <a:xfrm>
            <a:off x="191135" y="111760"/>
            <a:ext cx="11702415" cy="368300"/>
          </a:xfrm>
          <a:prstGeom prst="rect">
            <a:avLst/>
          </a:prstGeom>
          <a:solidFill>
            <a:schemeClr val="accent4"/>
          </a:solidFill>
        </p:spPr>
        <p:txBody>
          <a:bodyPr wrap="square" rtlCol="0">
            <a:spAutoFit/>
          </a:bodyPr>
          <a:p>
            <a:pPr algn="ctr"/>
            <a:r>
              <a:rPr lang="en-US" altLang="zh-CN" b="1"/>
              <a:t>1.1 </a:t>
            </a:r>
            <a:r>
              <a:rPr lang="zh-CN" altLang="en-US" b="1"/>
              <a:t>第一次世界战争</a:t>
            </a:r>
            <a:endParaRPr lang="zh-CN" altLang="en-US" b="1"/>
          </a:p>
        </p:txBody>
      </p:sp>
      <p:sp>
        <p:nvSpPr>
          <p:cNvPr id="34" name="文本框 33"/>
          <p:cNvSpPr txBox="1"/>
          <p:nvPr/>
        </p:nvSpPr>
        <p:spPr>
          <a:xfrm>
            <a:off x="8435340" y="4749800"/>
            <a:ext cx="3651885" cy="1383665"/>
          </a:xfrm>
          <a:prstGeom prst="rect">
            <a:avLst/>
          </a:prstGeom>
          <a:noFill/>
        </p:spPr>
        <p:txBody>
          <a:bodyPr wrap="square" rtlCol="0">
            <a:spAutoFit/>
          </a:bodyPr>
          <a:p>
            <a:pPr algn="l"/>
            <a:r>
              <a:rPr lang="zh-CN" altLang="en-US" sz="1400" b="1">
                <a:solidFill>
                  <a:srgbClr val="FF0000"/>
                </a:solidFill>
              </a:rPr>
              <a:t>1、经济体制的转变：</a:t>
            </a:r>
            <a:endParaRPr lang="zh-CN" altLang="en-US" sz="1400" b="1">
              <a:solidFill>
                <a:srgbClr val="FF0000"/>
              </a:solidFill>
            </a:endParaRPr>
          </a:p>
          <a:p>
            <a:pPr algn="l"/>
            <a:r>
              <a:rPr lang="zh-CN" altLang="en-US" sz="1400"/>
              <a:t>【工业】社会主义工业化（一五</a:t>
            </a:r>
            <a:r>
              <a:rPr lang="en-US" altLang="zh-CN" sz="1400"/>
              <a:t>/</a:t>
            </a:r>
            <a:r>
              <a:rPr lang="zh-CN" altLang="en-US" sz="1400"/>
              <a:t>二五计划）【农业】农业集体化</a:t>
            </a:r>
            <a:endParaRPr lang="zh-CN" altLang="en-US" sz="1400"/>
          </a:p>
          <a:p>
            <a:pPr algn="l"/>
            <a:r>
              <a:rPr lang="zh-CN" altLang="en-US" sz="1400" b="1">
                <a:solidFill>
                  <a:srgbClr val="FF0000"/>
                </a:solidFill>
              </a:rPr>
              <a:t>2、斯大林模式的特点：</a:t>
            </a:r>
            <a:endParaRPr lang="zh-CN" altLang="en-US" sz="1400" b="1">
              <a:solidFill>
                <a:srgbClr val="FF0000"/>
              </a:solidFill>
            </a:endParaRPr>
          </a:p>
          <a:p>
            <a:pPr algn="l"/>
            <a:r>
              <a:rPr lang="zh-CN" altLang="en-US" sz="1400"/>
              <a:t>高度集中，实行单一的公有制，用行政命令的方式管理经济。</a:t>
            </a:r>
            <a:endParaRPr lang="zh-CN" altLang="en-US" sz="1400"/>
          </a:p>
        </p:txBody>
      </p:sp>
      <p:sp>
        <p:nvSpPr>
          <p:cNvPr id="2" name="文本框 1"/>
          <p:cNvSpPr txBox="1"/>
          <p:nvPr/>
        </p:nvSpPr>
        <p:spPr>
          <a:xfrm>
            <a:off x="4936490" y="803275"/>
            <a:ext cx="1832610" cy="521970"/>
          </a:xfrm>
          <a:prstGeom prst="rect">
            <a:avLst/>
          </a:prstGeom>
          <a:noFill/>
        </p:spPr>
        <p:txBody>
          <a:bodyPr wrap="square" rtlCol="0">
            <a:spAutoFit/>
          </a:bodyPr>
          <a:p>
            <a:pPr algn="ctr"/>
            <a:r>
              <a:rPr lang="en-US" altLang="zh-CN" sz="1400" b="1">
                <a:solidFill>
                  <a:srgbClr val="FF0000"/>
                </a:solidFill>
              </a:rPr>
              <a:t>1918</a:t>
            </a:r>
            <a:endParaRPr lang="en-US" altLang="zh-CN" sz="1400" b="1">
              <a:solidFill>
                <a:srgbClr val="FF0000"/>
              </a:solidFill>
            </a:endParaRPr>
          </a:p>
          <a:p>
            <a:pPr algn="ctr"/>
            <a:r>
              <a:rPr lang="zh-CN" altLang="en-US" sz="1400"/>
              <a:t>奥匈帝国</a:t>
            </a:r>
            <a:r>
              <a:rPr lang="zh-CN" altLang="en-US" sz="1400"/>
              <a:t>土崩瓦解</a:t>
            </a:r>
            <a:endParaRPr lang="zh-CN" altLang="en-US" sz="1400"/>
          </a:p>
        </p:txBody>
      </p:sp>
      <p:sp>
        <p:nvSpPr>
          <p:cNvPr id="3" name="文本框 2"/>
          <p:cNvSpPr txBox="1"/>
          <p:nvPr/>
        </p:nvSpPr>
        <p:spPr>
          <a:xfrm>
            <a:off x="7052945" y="448945"/>
            <a:ext cx="1832610" cy="953135"/>
          </a:xfrm>
          <a:prstGeom prst="rect">
            <a:avLst/>
          </a:prstGeom>
          <a:noFill/>
        </p:spPr>
        <p:txBody>
          <a:bodyPr wrap="square" rtlCol="0">
            <a:spAutoFit/>
          </a:bodyPr>
          <a:p>
            <a:pPr algn="ctr"/>
            <a:r>
              <a:rPr lang="en-US" altLang="zh-CN" sz="1400" b="1">
                <a:solidFill>
                  <a:srgbClr val="FF0000"/>
                </a:solidFill>
              </a:rPr>
              <a:t>1919.1</a:t>
            </a:r>
            <a:endParaRPr lang="en-US" altLang="zh-CN" sz="1400" b="1">
              <a:solidFill>
                <a:srgbClr val="FF0000"/>
              </a:solidFill>
            </a:endParaRPr>
          </a:p>
          <a:p>
            <a:pPr algn="ctr"/>
            <a:r>
              <a:rPr lang="zh-CN" altLang="en-US" sz="1400"/>
              <a:t>巴黎</a:t>
            </a:r>
            <a:r>
              <a:rPr lang="zh-CN" altLang="en-US" sz="1400"/>
              <a:t>和会</a:t>
            </a:r>
            <a:endParaRPr lang="zh-CN" altLang="en-US" sz="1400"/>
          </a:p>
          <a:p>
            <a:pPr algn="ctr"/>
            <a:r>
              <a:rPr lang="en-US" altLang="zh-CN" sz="1400" b="1">
                <a:solidFill>
                  <a:srgbClr val="FF0000"/>
                </a:solidFill>
              </a:rPr>
              <a:t>1919.6</a:t>
            </a:r>
            <a:endParaRPr lang="en-US" altLang="zh-CN" sz="1400" b="1">
              <a:solidFill>
                <a:srgbClr val="FF0000"/>
              </a:solidFill>
            </a:endParaRPr>
          </a:p>
          <a:p>
            <a:pPr algn="ctr"/>
            <a:r>
              <a:rPr lang="zh-CN" altLang="en-US" sz="1400"/>
              <a:t>《凡尔赛</a:t>
            </a:r>
            <a:r>
              <a:rPr lang="zh-CN" altLang="en-US" sz="1400"/>
              <a:t>和约》</a:t>
            </a:r>
            <a:endParaRPr lang="zh-CN" altLang="en-US" sz="1400"/>
          </a:p>
        </p:txBody>
      </p:sp>
      <p:sp>
        <p:nvSpPr>
          <p:cNvPr id="14" name="文本框 13"/>
          <p:cNvSpPr txBox="1"/>
          <p:nvPr/>
        </p:nvSpPr>
        <p:spPr>
          <a:xfrm>
            <a:off x="8818245" y="630555"/>
            <a:ext cx="1832610" cy="737235"/>
          </a:xfrm>
          <a:prstGeom prst="rect">
            <a:avLst/>
          </a:prstGeom>
          <a:noFill/>
        </p:spPr>
        <p:txBody>
          <a:bodyPr wrap="square" rtlCol="0">
            <a:spAutoFit/>
          </a:bodyPr>
          <a:p>
            <a:pPr algn="ctr"/>
            <a:r>
              <a:rPr lang="en-US" altLang="zh-CN" sz="1400" b="1">
                <a:solidFill>
                  <a:srgbClr val="FF0000"/>
                </a:solidFill>
              </a:rPr>
              <a:t>1921.11</a:t>
            </a:r>
            <a:endParaRPr lang="en-US" altLang="zh-CN" sz="1400" b="1">
              <a:solidFill>
                <a:srgbClr val="FF0000"/>
              </a:solidFill>
            </a:endParaRPr>
          </a:p>
          <a:p>
            <a:pPr algn="ctr"/>
            <a:r>
              <a:rPr lang="zh-CN" altLang="en-US" sz="1400"/>
              <a:t>华盛顿</a:t>
            </a:r>
            <a:r>
              <a:rPr lang="zh-CN" altLang="en-US" sz="1400"/>
              <a:t>会议</a:t>
            </a:r>
            <a:endParaRPr lang="zh-CN" altLang="en-US" sz="1400"/>
          </a:p>
          <a:p>
            <a:pPr algn="ctr"/>
            <a:r>
              <a:rPr lang="zh-CN" altLang="en-US" sz="1400"/>
              <a:t>《九国</a:t>
            </a:r>
            <a:r>
              <a:rPr lang="zh-CN" altLang="en-US" sz="1400"/>
              <a:t>公约》</a:t>
            </a:r>
            <a:endParaRPr lang="zh-CN" altLang="en-US" sz="1400"/>
          </a:p>
        </p:txBody>
      </p:sp>
      <p:sp>
        <p:nvSpPr>
          <p:cNvPr id="10" name="文本框 9"/>
          <p:cNvSpPr txBox="1"/>
          <p:nvPr/>
        </p:nvSpPr>
        <p:spPr>
          <a:xfrm>
            <a:off x="1802130" y="3989070"/>
            <a:ext cx="4050665" cy="2522855"/>
          </a:xfrm>
          <a:prstGeom prst="rect">
            <a:avLst/>
          </a:prstGeom>
          <a:noFill/>
        </p:spPr>
        <p:txBody>
          <a:bodyPr wrap="square" rtlCol="0">
            <a:spAutoFit/>
          </a:bodyPr>
          <a:p>
            <a:r>
              <a:rPr lang="en-US" altLang="zh-CN" sz="1600" b="1">
                <a:solidFill>
                  <a:srgbClr val="FF0000"/>
                </a:solidFill>
              </a:rPr>
              <a:t>1917</a:t>
            </a:r>
            <a:r>
              <a:rPr lang="zh-CN" altLang="en-US" sz="1600" b="1">
                <a:solidFill>
                  <a:srgbClr val="FF0000"/>
                </a:solidFill>
              </a:rPr>
              <a:t>年</a:t>
            </a:r>
            <a:r>
              <a:rPr lang="en-US" altLang="zh-CN" sz="1600" b="1">
                <a:solidFill>
                  <a:srgbClr val="FF0000"/>
                </a:solidFill>
              </a:rPr>
              <a:t>3</a:t>
            </a:r>
            <a:r>
              <a:rPr lang="zh-CN" altLang="en-US" sz="1600" b="1">
                <a:solidFill>
                  <a:srgbClr val="FF0000"/>
                </a:solidFill>
              </a:rPr>
              <a:t>月</a:t>
            </a:r>
            <a:r>
              <a:rPr lang="en-US" altLang="zh-CN" sz="1600" b="1">
                <a:solidFill>
                  <a:srgbClr val="FF0000"/>
                </a:solidFill>
              </a:rPr>
              <a:t>  </a:t>
            </a:r>
            <a:r>
              <a:rPr lang="zh-CN" altLang="en-US" sz="1600" b="1">
                <a:solidFill>
                  <a:srgbClr val="FF0000"/>
                </a:solidFill>
              </a:rPr>
              <a:t>二月革命</a:t>
            </a:r>
            <a:endParaRPr lang="zh-CN" altLang="en-US" sz="1600" b="1">
              <a:solidFill>
                <a:srgbClr val="FF0000"/>
              </a:solidFill>
            </a:endParaRPr>
          </a:p>
          <a:p>
            <a:r>
              <a:rPr lang="zh-CN" altLang="en-US" sz="1400" b="1">
                <a:solidFill>
                  <a:srgbClr val="FF0000"/>
                </a:solidFill>
              </a:rPr>
              <a:t>口号：</a:t>
            </a:r>
            <a:r>
              <a:rPr lang="en-US" altLang="zh-CN" sz="1400"/>
              <a:t>“</a:t>
            </a:r>
            <a:r>
              <a:rPr lang="zh-CN" altLang="en-US" sz="1400"/>
              <a:t>打倒沙皇</a:t>
            </a:r>
            <a:r>
              <a:rPr lang="en-US" altLang="zh-CN" sz="1400"/>
              <a:t>”“</a:t>
            </a:r>
            <a:r>
              <a:rPr lang="zh-CN" altLang="en-US" sz="1400"/>
              <a:t>和平、土地、面包</a:t>
            </a:r>
            <a:r>
              <a:rPr lang="en-US" altLang="zh-CN" sz="1400"/>
              <a:t>”</a:t>
            </a:r>
            <a:endParaRPr lang="en-US" altLang="zh-CN" sz="1400"/>
          </a:p>
          <a:p>
            <a:r>
              <a:rPr lang="zh-CN" altLang="en-US" sz="1400" b="1">
                <a:solidFill>
                  <a:srgbClr val="FF0000"/>
                </a:solidFill>
              </a:rPr>
              <a:t>性质：</a:t>
            </a:r>
            <a:r>
              <a:rPr lang="zh-CN" altLang="en-US" sz="1400"/>
              <a:t>资产阶级革命</a:t>
            </a:r>
            <a:endParaRPr lang="zh-CN" altLang="en-US" sz="1400"/>
          </a:p>
          <a:p>
            <a:r>
              <a:rPr lang="zh-CN" altLang="en-US" sz="1400" b="1">
                <a:solidFill>
                  <a:srgbClr val="FF0000"/>
                </a:solidFill>
              </a:rPr>
              <a:t>意义：</a:t>
            </a:r>
            <a:r>
              <a:rPr lang="zh-CN" altLang="en-US" sz="1400"/>
              <a:t>推翻沙皇专制统治</a:t>
            </a:r>
            <a:endParaRPr lang="zh-CN" altLang="en-US" sz="1400"/>
          </a:p>
          <a:p>
            <a:r>
              <a:rPr lang="en-US" altLang="zh-CN" sz="1600" b="1">
                <a:solidFill>
                  <a:srgbClr val="FF0000"/>
                </a:solidFill>
                <a:sym typeface="+mn-ea"/>
              </a:rPr>
              <a:t>1917</a:t>
            </a:r>
            <a:r>
              <a:rPr lang="zh-CN" altLang="en-US" sz="1600" b="1">
                <a:solidFill>
                  <a:srgbClr val="FF0000"/>
                </a:solidFill>
                <a:sym typeface="+mn-ea"/>
              </a:rPr>
              <a:t>年</a:t>
            </a:r>
            <a:r>
              <a:rPr lang="en-US" altLang="zh-CN" sz="1600" b="1">
                <a:solidFill>
                  <a:srgbClr val="FF0000"/>
                </a:solidFill>
                <a:sym typeface="+mn-ea"/>
              </a:rPr>
              <a:t>11</a:t>
            </a:r>
            <a:r>
              <a:rPr lang="zh-CN" altLang="en-US" sz="1600" b="1">
                <a:solidFill>
                  <a:srgbClr val="FF0000"/>
                </a:solidFill>
                <a:sym typeface="+mn-ea"/>
              </a:rPr>
              <a:t>月</a:t>
            </a:r>
            <a:r>
              <a:rPr lang="en-US" altLang="zh-CN" sz="1600" b="1">
                <a:solidFill>
                  <a:srgbClr val="FF0000"/>
                </a:solidFill>
                <a:sym typeface="+mn-ea"/>
              </a:rPr>
              <a:t>  </a:t>
            </a:r>
            <a:r>
              <a:rPr lang="zh-CN" altLang="en-US" sz="1600" b="1">
                <a:solidFill>
                  <a:srgbClr val="FF0000"/>
                </a:solidFill>
                <a:sym typeface="+mn-ea"/>
              </a:rPr>
              <a:t>十月革命</a:t>
            </a:r>
            <a:endParaRPr lang="zh-CN" altLang="en-US" sz="1600" b="1">
              <a:solidFill>
                <a:srgbClr val="FF0000"/>
              </a:solidFill>
            </a:endParaRPr>
          </a:p>
          <a:p>
            <a:r>
              <a:rPr sz="1400" b="1">
                <a:solidFill>
                  <a:srgbClr val="FF0000"/>
                </a:solidFill>
                <a:sym typeface="+mn-ea"/>
              </a:rPr>
              <a:t>性质：</a:t>
            </a:r>
            <a:r>
              <a:rPr sz="1400">
                <a:sym typeface="+mn-ea"/>
              </a:rPr>
              <a:t>无产阶级革命</a:t>
            </a:r>
            <a:endParaRPr sz="1400">
              <a:sym typeface="+mn-ea"/>
            </a:endParaRPr>
          </a:p>
          <a:p>
            <a:r>
              <a:rPr sz="1400" b="1">
                <a:solidFill>
                  <a:srgbClr val="FF0000"/>
                </a:solidFill>
                <a:sym typeface="+mn-ea"/>
              </a:rPr>
              <a:t>成果：</a:t>
            </a:r>
            <a:r>
              <a:rPr sz="1400">
                <a:sym typeface="+mn-ea"/>
              </a:rPr>
              <a:t>①建立代表工人、农民和士兵苏维埃政府；</a:t>
            </a:r>
            <a:endParaRPr sz="1400">
              <a:sym typeface="+mn-ea"/>
            </a:endParaRPr>
          </a:p>
          <a:p>
            <a:r>
              <a:rPr sz="1400">
                <a:sym typeface="+mn-ea"/>
              </a:rPr>
              <a:t> </a:t>
            </a:r>
            <a:r>
              <a:rPr lang="en-US" sz="1400">
                <a:sym typeface="+mn-ea"/>
              </a:rPr>
              <a:t>          </a:t>
            </a:r>
            <a:r>
              <a:rPr sz="1400">
                <a:sym typeface="+mn-ea"/>
              </a:rPr>
              <a:t>②退出一战；③土地分给人民</a:t>
            </a:r>
            <a:r>
              <a:rPr lang="zh-CN" sz="1400">
                <a:sym typeface="+mn-ea"/>
              </a:rPr>
              <a:t>《土地法令》</a:t>
            </a:r>
            <a:endParaRPr sz="1400">
              <a:sym typeface="+mn-ea"/>
            </a:endParaRPr>
          </a:p>
          <a:p>
            <a:r>
              <a:rPr sz="1400" b="1">
                <a:solidFill>
                  <a:srgbClr val="FF0000"/>
                </a:solidFill>
                <a:sym typeface="+mn-ea"/>
              </a:rPr>
              <a:t>意义：</a:t>
            </a:r>
            <a:r>
              <a:rPr sz="1400">
                <a:sym typeface="+mn-ea"/>
              </a:rPr>
              <a:t>①【国内】改变了俄国的历史发展方向；</a:t>
            </a:r>
            <a:endParaRPr sz="1400">
              <a:sym typeface="+mn-ea"/>
            </a:endParaRPr>
          </a:p>
          <a:p>
            <a:r>
              <a:rPr sz="1400">
                <a:sym typeface="+mn-ea"/>
              </a:rPr>
              <a:t> </a:t>
            </a:r>
            <a:r>
              <a:rPr lang="en-US" sz="1400">
                <a:sym typeface="+mn-ea"/>
              </a:rPr>
              <a:t>          </a:t>
            </a:r>
            <a:r>
              <a:rPr sz="1400">
                <a:sym typeface="+mn-ea"/>
              </a:rPr>
              <a:t>②世界上第一个社会主义国家诞生；</a:t>
            </a:r>
            <a:endParaRPr sz="1400">
              <a:sym typeface="+mn-ea"/>
            </a:endParaRPr>
          </a:p>
          <a:p>
            <a:r>
              <a:rPr sz="1400">
                <a:sym typeface="+mn-ea"/>
              </a:rPr>
              <a:t>           ③马克思主义的第一次成功实践</a:t>
            </a:r>
            <a:endParaRPr sz="1400">
              <a:sym typeface="+mn-ea"/>
            </a:endParaRPr>
          </a:p>
        </p:txBody>
      </p:sp>
      <p:sp>
        <p:nvSpPr>
          <p:cNvPr id="30" name="文本框 29"/>
          <p:cNvSpPr txBox="1"/>
          <p:nvPr/>
        </p:nvSpPr>
        <p:spPr>
          <a:xfrm>
            <a:off x="7882255" y="4428490"/>
            <a:ext cx="459740" cy="2022475"/>
          </a:xfrm>
          <a:prstGeom prst="rect">
            <a:avLst/>
          </a:prstGeom>
          <a:solidFill>
            <a:schemeClr val="accent3">
              <a:lumMod val="20000"/>
              <a:lumOff val="80000"/>
            </a:schemeClr>
          </a:solidFill>
        </p:spPr>
        <p:txBody>
          <a:bodyPr vert="eaVert" wrap="square" rtlCol="0">
            <a:spAutoFit/>
          </a:bodyPr>
          <a:p>
            <a:pPr algn="ctr"/>
            <a:r>
              <a:rPr lang="zh-CN" altLang="en-US" b="1"/>
              <a:t>列宁逝世</a:t>
            </a:r>
            <a:endParaRPr lang="zh-CN" altLang="en-US" b="1"/>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TABLE_BEAUTIFY" val="smartTable{0c9236bc-b3d2-4fb7-8619-d99d2f722d0a}"/>
  <p:tag name="TABLE_ENDDRAG_ORIGIN_RECT" val="194*155"/>
  <p:tag name="TABLE_ENDDRAG_RECT" val="757*49*194*155"/>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10315</Words>
  <Application>WPS 演示</Application>
  <PresentationFormat>宽屏</PresentationFormat>
  <Paragraphs>808</Paragraphs>
  <Slides>12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微软雅黑</vt:lpstr>
      <vt:lpstr>Wingdings</vt:lpstr>
      <vt:lpstr>Calibri</vt:lpstr>
      <vt:lpstr>Arial Unicode MS</vt:lpstr>
      <vt:lpstr>方正大黑简体</vt:lpstr>
      <vt:lpstr>方正清刻本悦宋简体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Olivia</cp:lastModifiedBy>
  <cp:revision>158</cp:revision>
  <dcterms:created xsi:type="dcterms:W3CDTF">2019-06-19T02:08:00Z</dcterms:created>
  <dcterms:modified xsi:type="dcterms:W3CDTF">2022-01-18T03:33:26Z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4F448B7F862449FBAD93303BE32879AB</vt:lpwstr>
  </property>
</Properties>
</file>