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1" r:id="rId3"/>
    <p:sldId id="265" r:id="rId4"/>
    <p:sldId id="264" r:id="rId5"/>
    <p:sldId id="263" r:id="rId6"/>
    <p:sldId id="259" r:id="rId7"/>
    <p:sldId id="260" r:id="rId8"/>
    <p:sldId id="267" r:id="rId9"/>
    <p:sldId id="266" r:id="rId10"/>
    <p:sldId id="268" r:id="rId1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7676"/>
    <a:srgbClr val="29A4D0"/>
    <a:srgbClr val="EE0F68"/>
    <a:srgbClr val="FAFAFA"/>
    <a:srgbClr val="E6E6E6"/>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14" autoAdjust="0"/>
  </p:normalViewPr>
  <p:slideViewPr>
    <p:cSldViewPr>
      <p:cViewPr varScale="1">
        <p:scale>
          <a:sx n="98" d="100"/>
          <a:sy n="98" d="100"/>
        </p:scale>
        <p:origin x="-102" y="-2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80B821-444D-4194-9974-068682AEC239}" type="datetimeFigureOut">
              <a:rPr lang="zh-CN" altLang="en-US" smtClean="0"/>
              <a:t>2016/3/18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1B9BBA-F59A-41FC-80D8-0DBBBE4C51E9}" type="slidenum">
              <a:rPr lang="zh-CN" altLang="en-US" smtClean="0"/>
              <a:t>‹#›</a:t>
            </a:fld>
            <a:endParaRPr lang="zh-CN" altLang="en-US"/>
          </a:p>
        </p:txBody>
      </p:sp>
    </p:spTree>
    <p:extLst>
      <p:ext uri="{BB962C8B-B14F-4D97-AF65-F5344CB8AC3E}">
        <p14:creationId xmlns:p14="http://schemas.microsoft.com/office/powerpoint/2010/main" val="3508829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1B9BBA-F59A-41FC-80D8-0DBBBE4C51E9}" type="slidenum">
              <a:rPr lang="zh-CN" altLang="en-US" smtClean="0"/>
              <a:t>1</a:t>
            </a:fld>
            <a:endParaRPr lang="zh-CN" altLang="en-US"/>
          </a:p>
        </p:txBody>
      </p:sp>
    </p:spTree>
    <p:extLst>
      <p:ext uri="{BB962C8B-B14F-4D97-AF65-F5344CB8AC3E}">
        <p14:creationId xmlns:p14="http://schemas.microsoft.com/office/powerpoint/2010/main" val="2285242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2E7ABC6-8DE9-497E-B13B-CF0BA07D8BC9}" type="datetimeFigureOut">
              <a:rPr lang="zh-CN" altLang="en-US" smtClean="0"/>
              <a:t>2016/3/18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3A6EBB-1038-47E9-B68D-4633EA71E5B5}" type="slidenum">
              <a:rPr lang="zh-CN" altLang="en-US" smtClean="0"/>
              <a:t>‹#›</a:t>
            </a:fld>
            <a:endParaRPr lang="zh-CN" altLang="en-US"/>
          </a:p>
        </p:txBody>
      </p:sp>
    </p:spTree>
    <p:extLst>
      <p:ext uri="{BB962C8B-B14F-4D97-AF65-F5344CB8AC3E}">
        <p14:creationId xmlns:p14="http://schemas.microsoft.com/office/powerpoint/2010/main" val="103950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E7ABC6-8DE9-497E-B13B-CF0BA07D8BC9}" type="datetimeFigureOut">
              <a:rPr lang="zh-CN" altLang="en-US" smtClean="0"/>
              <a:t>2016/3/18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3A6EBB-1038-47E9-B68D-4633EA71E5B5}" type="slidenum">
              <a:rPr lang="zh-CN" altLang="en-US" smtClean="0"/>
              <a:t>‹#›</a:t>
            </a:fld>
            <a:endParaRPr lang="zh-CN" altLang="en-US"/>
          </a:p>
        </p:txBody>
      </p:sp>
    </p:spTree>
    <p:extLst>
      <p:ext uri="{BB962C8B-B14F-4D97-AF65-F5344CB8AC3E}">
        <p14:creationId xmlns:p14="http://schemas.microsoft.com/office/powerpoint/2010/main" val="2602006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E7ABC6-8DE9-497E-B13B-CF0BA07D8BC9}" type="datetimeFigureOut">
              <a:rPr lang="zh-CN" altLang="en-US" smtClean="0"/>
              <a:t>2016/3/18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3A6EBB-1038-47E9-B68D-4633EA71E5B5}" type="slidenum">
              <a:rPr lang="zh-CN" altLang="en-US" smtClean="0"/>
              <a:t>‹#›</a:t>
            </a:fld>
            <a:endParaRPr lang="zh-CN" altLang="en-US"/>
          </a:p>
        </p:txBody>
      </p:sp>
    </p:spTree>
    <p:extLst>
      <p:ext uri="{BB962C8B-B14F-4D97-AF65-F5344CB8AC3E}">
        <p14:creationId xmlns:p14="http://schemas.microsoft.com/office/powerpoint/2010/main" val="3256303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E7ABC6-8DE9-497E-B13B-CF0BA07D8BC9}" type="datetimeFigureOut">
              <a:rPr lang="zh-CN" altLang="en-US" smtClean="0"/>
              <a:t>2016/3/18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3A6EBB-1038-47E9-B68D-4633EA71E5B5}" type="slidenum">
              <a:rPr lang="zh-CN" altLang="en-US" smtClean="0"/>
              <a:t>‹#›</a:t>
            </a:fld>
            <a:endParaRPr lang="zh-CN" altLang="en-US"/>
          </a:p>
        </p:txBody>
      </p:sp>
    </p:spTree>
    <p:extLst>
      <p:ext uri="{BB962C8B-B14F-4D97-AF65-F5344CB8AC3E}">
        <p14:creationId xmlns:p14="http://schemas.microsoft.com/office/powerpoint/2010/main" val="305786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2E7ABC6-8DE9-497E-B13B-CF0BA07D8BC9}" type="datetimeFigureOut">
              <a:rPr lang="zh-CN" altLang="en-US" smtClean="0"/>
              <a:t>2016/3/18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3A6EBB-1038-47E9-B68D-4633EA71E5B5}" type="slidenum">
              <a:rPr lang="zh-CN" altLang="en-US" smtClean="0"/>
              <a:t>‹#›</a:t>
            </a:fld>
            <a:endParaRPr lang="zh-CN" altLang="en-US"/>
          </a:p>
        </p:txBody>
      </p:sp>
    </p:spTree>
    <p:extLst>
      <p:ext uri="{BB962C8B-B14F-4D97-AF65-F5344CB8AC3E}">
        <p14:creationId xmlns:p14="http://schemas.microsoft.com/office/powerpoint/2010/main" val="112932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2E7ABC6-8DE9-497E-B13B-CF0BA07D8BC9}" type="datetimeFigureOut">
              <a:rPr lang="zh-CN" altLang="en-US" smtClean="0"/>
              <a:t>2016/3/18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3A6EBB-1038-47E9-B68D-4633EA71E5B5}" type="slidenum">
              <a:rPr lang="zh-CN" altLang="en-US" smtClean="0"/>
              <a:t>‹#›</a:t>
            </a:fld>
            <a:endParaRPr lang="zh-CN" altLang="en-US"/>
          </a:p>
        </p:txBody>
      </p:sp>
    </p:spTree>
    <p:extLst>
      <p:ext uri="{BB962C8B-B14F-4D97-AF65-F5344CB8AC3E}">
        <p14:creationId xmlns:p14="http://schemas.microsoft.com/office/powerpoint/2010/main" val="2459605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2E7ABC6-8DE9-497E-B13B-CF0BA07D8BC9}" type="datetimeFigureOut">
              <a:rPr lang="zh-CN" altLang="en-US" smtClean="0"/>
              <a:t>2016/3/18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3A6EBB-1038-47E9-B68D-4633EA71E5B5}" type="slidenum">
              <a:rPr lang="zh-CN" altLang="en-US" smtClean="0"/>
              <a:t>‹#›</a:t>
            </a:fld>
            <a:endParaRPr lang="zh-CN" altLang="en-US"/>
          </a:p>
        </p:txBody>
      </p:sp>
    </p:spTree>
    <p:extLst>
      <p:ext uri="{BB962C8B-B14F-4D97-AF65-F5344CB8AC3E}">
        <p14:creationId xmlns:p14="http://schemas.microsoft.com/office/powerpoint/2010/main" val="1414978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2E7ABC6-8DE9-497E-B13B-CF0BA07D8BC9}" type="datetimeFigureOut">
              <a:rPr lang="zh-CN" altLang="en-US" smtClean="0"/>
              <a:t>2016/3/18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3A6EBB-1038-47E9-B68D-4633EA71E5B5}" type="slidenum">
              <a:rPr lang="zh-CN" altLang="en-US" smtClean="0"/>
              <a:t>‹#›</a:t>
            </a:fld>
            <a:endParaRPr lang="zh-CN" altLang="en-US"/>
          </a:p>
        </p:txBody>
      </p:sp>
    </p:spTree>
    <p:extLst>
      <p:ext uri="{BB962C8B-B14F-4D97-AF65-F5344CB8AC3E}">
        <p14:creationId xmlns:p14="http://schemas.microsoft.com/office/powerpoint/2010/main" val="113916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E7ABC6-8DE9-497E-B13B-CF0BA07D8BC9}" type="datetimeFigureOut">
              <a:rPr lang="zh-CN" altLang="en-US" smtClean="0"/>
              <a:t>2016/3/18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3A6EBB-1038-47E9-B68D-4633EA71E5B5}" type="slidenum">
              <a:rPr lang="zh-CN" altLang="en-US" smtClean="0"/>
              <a:t>‹#›</a:t>
            </a:fld>
            <a:endParaRPr lang="zh-CN" altLang="en-US"/>
          </a:p>
        </p:txBody>
      </p:sp>
    </p:spTree>
    <p:extLst>
      <p:ext uri="{BB962C8B-B14F-4D97-AF65-F5344CB8AC3E}">
        <p14:creationId xmlns:p14="http://schemas.microsoft.com/office/powerpoint/2010/main" val="1841527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2E7ABC6-8DE9-497E-B13B-CF0BA07D8BC9}" type="datetimeFigureOut">
              <a:rPr lang="zh-CN" altLang="en-US" smtClean="0"/>
              <a:t>2016/3/18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3A6EBB-1038-47E9-B68D-4633EA71E5B5}" type="slidenum">
              <a:rPr lang="zh-CN" altLang="en-US" smtClean="0"/>
              <a:t>‹#›</a:t>
            </a:fld>
            <a:endParaRPr lang="zh-CN" altLang="en-US"/>
          </a:p>
        </p:txBody>
      </p:sp>
    </p:spTree>
    <p:extLst>
      <p:ext uri="{BB962C8B-B14F-4D97-AF65-F5344CB8AC3E}">
        <p14:creationId xmlns:p14="http://schemas.microsoft.com/office/powerpoint/2010/main" val="2374985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2E7ABC6-8DE9-497E-B13B-CF0BA07D8BC9}" type="datetimeFigureOut">
              <a:rPr lang="zh-CN" altLang="en-US" smtClean="0"/>
              <a:t>2016/3/18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3A6EBB-1038-47E9-B68D-4633EA71E5B5}" type="slidenum">
              <a:rPr lang="zh-CN" altLang="en-US" smtClean="0"/>
              <a:t>‹#›</a:t>
            </a:fld>
            <a:endParaRPr lang="zh-CN" altLang="en-US"/>
          </a:p>
        </p:txBody>
      </p:sp>
    </p:spTree>
    <p:extLst>
      <p:ext uri="{BB962C8B-B14F-4D97-AF65-F5344CB8AC3E}">
        <p14:creationId xmlns:p14="http://schemas.microsoft.com/office/powerpoint/2010/main" val="3021690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30">
          <a:fgClr>
            <a:srgbClr val="E6E6E6"/>
          </a:fgClr>
          <a:bgClr>
            <a:srgbClr val="FAFAFA"/>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2E7ABC6-8DE9-497E-B13B-CF0BA07D8BC9}" type="datetimeFigureOut">
              <a:rPr lang="zh-CN" altLang="en-US" smtClean="0"/>
              <a:t>2016/3/18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83A6EBB-1038-47E9-B68D-4633EA71E5B5}" type="slidenum">
              <a:rPr lang="zh-CN" altLang="en-US" smtClean="0"/>
              <a:t>‹#›</a:t>
            </a:fld>
            <a:endParaRPr lang="zh-CN" altLang="en-US"/>
          </a:p>
        </p:txBody>
      </p:sp>
    </p:spTree>
    <p:extLst>
      <p:ext uri="{BB962C8B-B14F-4D97-AF65-F5344CB8AC3E}">
        <p14:creationId xmlns:p14="http://schemas.microsoft.com/office/powerpoint/2010/main" val="1485029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www.koo.cn/" TargetMode="External"/><Relationship Id="rId18" Type="http://schemas.openxmlformats.org/officeDocument/2006/relationships/image" Target="../media/image15.png"/><Relationship Id="rId3" Type="http://schemas.openxmlformats.org/officeDocument/2006/relationships/hyperlink" Target="http://www.higher-edu.cn/" TargetMode="External"/><Relationship Id="rId21" Type="http://schemas.openxmlformats.org/officeDocument/2006/relationships/image" Target="../media/image17.png"/><Relationship Id="rId7" Type="http://schemas.openxmlformats.org/officeDocument/2006/relationships/hyperlink" Target="http://www.ucai.cn/" TargetMode="External"/><Relationship Id="rId12" Type="http://schemas.openxmlformats.org/officeDocument/2006/relationships/image" Target="../media/image12.png"/><Relationship Id="rId17" Type="http://schemas.openxmlformats.org/officeDocument/2006/relationships/hyperlink" Target="http://www.pingushi.cn/" TargetMode="External"/><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hyperlink" Target="http://www.feochina.com/" TargetMode="Externa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hyperlink" Target="http://www.yipong.com/index.php?app=classroom&amp;mod=Index&amp;act=index" TargetMode="External"/><Relationship Id="rId24" Type="http://schemas.openxmlformats.org/officeDocument/2006/relationships/image" Target="../media/image19.png"/><Relationship Id="rId5" Type="http://schemas.openxmlformats.org/officeDocument/2006/relationships/hyperlink" Target="http://www.gymboree.com.cn/" TargetMode="External"/><Relationship Id="rId15" Type="http://schemas.openxmlformats.org/officeDocument/2006/relationships/hyperlink" Target="http://cd.houxue.com/" TargetMode="External"/><Relationship Id="rId23" Type="http://schemas.openxmlformats.org/officeDocument/2006/relationships/hyperlink" Target="http://www.risecenter.com/index.html" TargetMode="External"/><Relationship Id="rId10" Type="http://schemas.openxmlformats.org/officeDocument/2006/relationships/image" Target="../media/image11.png"/><Relationship Id="rId19"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hyperlink" Target="http://www.riselinkedu.com/" TargetMode="External"/><Relationship Id="rId14" Type="http://schemas.openxmlformats.org/officeDocument/2006/relationships/image" Target="../media/image13.pn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11"/>
          <p:cNvSpPr/>
          <p:nvPr/>
        </p:nvSpPr>
        <p:spPr>
          <a:xfrm rot="13558710">
            <a:off x="7777765" y="-623661"/>
            <a:ext cx="1198993" cy="3096344"/>
          </a:xfrm>
          <a:prstGeom prst="triangle">
            <a:avLst>
              <a:gd name="adj" fmla="val 65111"/>
            </a:avLst>
          </a:prstGeom>
          <a:solidFill>
            <a:srgbClr val="2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677037" y="2159977"/>
            <a:ext cx="4533900" cy="2997200"/>
          </a:xfrm>
          <a:custGeom>
            <a:avLst/>
            <a:gdLst>
              <a:gd name="connsiteX0" fmla="*/ 1638300 w 4533900"/>
              <a:gd name="connsiteY0" fmla="*/ 0 h 2997200"/>
              <a:gd name="connsiteX1" fmla="*/ 4533900 w 4533900"/>
              <a:gd name="connsiteY1" fmla="*/ 762000 h 2997200"/>
              <a:gd name="connsiteX2" fmla="*/ 0 w 4533900"/>
              <a:gd name="connsiteY2" fmla="*/ 2997200 h 2997200"/>
              <a:gd name="connsiteX3" fmla="*/ 1638300 w 4533900"/>
              <a:gd name="connsiteY3" fmla="*/ 0 h 2997200"/>
            </a:gdLst>
            <a:ahLst/>
            <a:cxnLst>
              <a:cxn ang="0">
                <a:pos x="connsiteX0" y="connsiteY0"/>
              </a:cxn>
              <a:cxn ang="0">
                <a:pos x="connsiteX1" y="connsiteY1"/>
              </a:cxn>
              <a:cxn ang="0">
                <a:pos x="connsiteX2" y="connsiteY2"/>
              </a:cxn>
              <a:cxn ang="0">
                <a:pos x="connsiteX3" y="connsiteY3"/>
              </a:cxn>
            </a:cxnLst>
            <a:rect l="l" t="t" r="r" b="b"/>
            <a:pathLst>
              <a:path w="4533900" h="2997200">
                <a:moveTo>
                  <a:pt x="1638300" y="0"/>
                </a:moveTo>
                <a:lnTo>
                  <a:pt x="4533900" y="762000"/>
                </a:lnTo>
                <a:lnTo>
                  <a:pt x="0" y="2997200"/>
                </a:lnTo>
                <a:lnTo>
                  <a:pt x="1638300" y="0"/>
                </a:lnTo>
                <a:close/>
              </a:path>
            </a:pathLst>
          </a:custGeom>
          <a:solidFill>
            <a:srgbClr val="2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0" y="1461187"/>
            <a:ext cx="3435179" cy="3682313"/>
          </a:xfrm>
          <a:custGeom>
            <a:avLst/>
            <a:gdLst>
              <a:gd name="connsiteX0" fmla="*/ 0 w 3435179"/>
              <a:gd name="connsiteY0" fmla="*/ 3657600 h 3682313"/>
              <a:gd name="connsiteX1" fmla="*/ 1754660 w 3435179"/>
              <a:gd name="connsiteY1" fmla="*/ 3682313 h 3682313"/>
              <a:gd name="connsiteX2" fmla="*/ 3385752 w 3435179"/>
              <a:gd name="connsiteY2" fmla="*/ 630194 h 3682313"/>
              <a:gd name="connsiteX3" fmla="*/ 3435179 w 3435179"/>
              <a:gd name="connsiteY3" fmla="*/ 0 h 3682313"/>
              <a:gd name="connsiteX4" fmla="*/ 12357 w 3435179"/>
              <a:gd name="connsiteY4" fmla="*/ 2792627 h 3682313"/>
              <a:gd name="connsiteX5" fmla="*/ 0 w 3435179"/>
              <a:gd name="connsiteY5" fmla="*/ 3657600 h 36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35179" h="3682313">
                <a:moveTo>
                  <a:pt x="0" y="3657600"/>
                </a:moveTo>
                <a:lnTo>
                  <a:pt x="1754660" y="3682313"/>
                </a:lnTo>
                <a:lnTo>
                  <a:pt x="3385752" y="630194"/>
                </a:lnTo>
                <a:lnTo>
                  <a:pt x="3435179" y="0"/>
                </a:lnTo>
                <a:lnTo>
                  <a:pt x="12357" y="2792627"/>
                </a:lnTo>
                <a:lnTo>
                  <a:pt x="0" y="3657600"/>
                </a:lnTo>
                <a:close/>
              </a:path>
            </a:pathLst>
          </a:custGeom>
          <a:solidFill>
            <a:srgbClr val="EE0F68"/>
          </a:solidFill>
          <a:ln>
            <a:noFill/>
          </a:ln>
          <a:effectLst>
            <a:outerShdw blurRad="76200" dist="50800" dir="2700000" sx="100500" sy="100500" algn="tl" rotWithShape="0">
              <a:prstClr val="black">
                <a:alpha val="9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5512631" y="-259493"/>
            <a:ext cx="3303573" cy="2100649"/>
          </a:xfrm>
          <a:custGeom>
            <a:avLst/>
            <a:gdLst>
              <a:gd name="connsiteX0" fmla="*/ 0 w 3225113"/>
              <a:gd name="connsiteY0" fmla="*/ 1692876 h 2100649"/>
              <a:gd name="connsiteX1" fmla="*/ 1556951 w 3225113"/>
              <a:gd name="connsiteY1" fmla="*/ 2100649 h 2100649"/>
              <a:gd name="connsiteX2" fmla="*/ 3225113 w 3225113"/>
              <a:gd name="connsiteY2" fmla="*/ 0 h 2100649"/>
              <a:gd name="connsiteX3" fmla="*/ 0 w 3225113"/>
              <a:gd name="connsiteY3" fmla="*/ 1692876 h 2100649"/>
            </a:gdLst>
            <a:ahLst/>
            <a:cxnLst>
              <a:cxn ang="0">
                <a:pos x="connsiteX0" y="connsiteY0"/>
              </a:cxn>
              <a:cxn ang="0">
                <a:pos x="connsiteX1" y="connsiteY1"/>
              </a:cxn>
              <a:cxn ang="0">
                <a:pos x="connsiteX2" y="connsiteY2"/>
              </a:cxn>
              <a:cxn ang="0">
                <a:pos x="connsiteX3" y="connsiteY3"/>
              </a:cxn>
            </a:cxnLst>
            <a:rect l="l" t="t" r="r" b="b"/>
            <a:pathLst>
              <a:path w="3225113" h="2100649">
                <a:moveTo>
                  <a:pt x="0" y="1692876"/>
                </a:moveTo>
                <a:lnTo>
                  <a:pt x="1556951" y="2100649"/>
                </a:lnTo>
                <a:lnTo>
                  <a:pt x="3225113" y="0"/>
                </a:lnTo>
                <a:lnTo>
                  <a:pt x="0" y="1692876"/>
                </a:lnTo>
                <a:close/>
              </a:path>
            </a:pathLst>
          </a:custGeom>
          <a:solidFill>
            <a:srgbClr val="EE0F68"/>
          </a:solidFill>
          <a:ln>
            <a:noFill/>
          </a:ln>
          <a:effectLst>
            <a:outerShdw blurRad="76200" dist="50800" dir="2700000" sx="100500" sy="100500" algn="tl" rotWithShape="0">
              <a:prstClr val="black">
                <a:alpha val="9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rot="1077411">
            <a:off x="2210870" y="1585678"/>
            <a:ext cx="7199148" cy="769441"/>
          </a:xfrm>
          <a:prstGeom prst="rect">
            <a:avLst/>
          </a:prstGeom>
          <a:noFill/>
        </p:spPr>
        <p:txBody>
          <a:bodyPr wrap="square" rtlCol="0">
            <a:spAutoFit/>
          </a:bodyPr>
          <a:lstStyle/>
          <a:p>
            <a:r>
              <a:rPr lang="zh-CN" altLang="en-US" sz="4400" b="1" dirty="0" smtClean="0">
                <a:solidFill>
                  <a:schemeClr val="tx2">
                    <a:lumMod val="60000"/>
                    <a:lumOff val="40000"/>
                  </a:schemeClr>
                </a:solidFill>
                <a:latin typeface="微软雅黑" pitchFamily="34" charset="-122"/>
                <a:ea typeface="微软雅黑" pitchFamily="34" charset="-122"/>
              </a:rPr>
              <a:t>成都赛新科技有限公司</a:t>
            </a:r>
            <a:endParaRPr lang="zh-CN" altLang="en-US" sz="4800" b="1" dirty="0" smtClean="0">
              <a:solidFill>
                <a:schemeClr val="tx2">
                  <a:lumMod val="60000"/>
                  <a:lumOff val="40000"/>
                </a:schemeClr>
              </a:solidFill>
              <a:latin typeface="微软雅黑" pitchFamily="34" charset="-122"/>
              <a:ea typeface="微软雅黑" pitchFamily="34" charset="-122"/>
            </a:endParaRPr>
          </a:p>
        </p:txBody>
      </p:sp>
      <p:sp>
        <p:nvSpPr>
          <p:cNvPr id="2" name="TextBox 1"/>
          <p:cNvSpPr txBox="1"/>
          <p:nvPr/>
        </p:nvSpPr>
        <p:spPr>
          <a:xfrm rot="1085437">
            <a:off x="4346845" y="2422271"/>
            <a:ext cx="3796745" cy="338554"/>
          </a:xfrm>
          <a:prstGeom prst="rect">
            <a:avLst/>
          </a:prstGeom>
          <a:noFill/>
        </p:spPr>
        <p:txBody>
          <a:bodyPr wrap="none" rtlCol="0">
            <a:spAutoFit/>
          </a:bodyPr>
          <a:lstStyle/>
          <a:p>
            <a:r>
              <a:rPr lang="en-US" altLang="zh-CN" sz="1600" b="1" dirty="0" smtClean="0">
                <a:solidFill>
                  <a:schemeClr val="tx2">
                    <a:lumMod val="60000"/>
                    <a:lumOff val="40000"/>
                  </a:schemeClr>
                </a:solidFill>
                <a:latin typeface="微软雅黑" pitchFamily="34" charset="-122"/>
                <a:ea typeface="微软雅黑" pitchFamily="34" charset="-122"/>
              </a:rPr>
              <a:t>-----------www.section.com---------</a:t>
            </a:r>
            <a:endParaRPr lang="zh-CN" altLang="en-US" sz="1600" b="1" dirty="0" smtClean="0">
              <a:solidFill>
                <a:schemeClr val="tx2">
                  <a:lumMod val="60000"/>
                  <a:lumOff val="40000"/>
                </a:schemeClr>
              </a:solidFill>
              <a:latin typeface="微软雅黑" pitchFamily="34" charset="-122"/>
              <a:ea typeface="微软雅黑" pitchFamily="34" charset="-122"/>
            </a:endParaRPr>
          </a:p>
        </p:txBody>
      </p:sp>
      <p:pic>
        <p:nvPicPr>
          <p:cNvPr id="1027" name="Picture 3" descr="C:\Users\Administrator\Desktop\赛新科技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51470"/>
            <a:ext cx="864096" cy="944576"/>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127000"/>
          </a:effectLst>
          <a:extLst/>
        </p:spPr>
      </p:pic>
    </p:spTree>
    <p:extLst>
      <p:ext uri="{BB962C8B-B14F-4D97-AF65-F5344CB8AC3E}">
        <p14:creationId xmlns:p14="http://schemas.microsoft.com/office/powerpoint/2010/main" val="22211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fltVal val="0"/>
                                          </p:val>
                                        </p:tav>
                                        <p:tav tm="100000">
                                          <p:val>
                                            <p:strVal val="#ppt_w"/>
                                          </p:val>
                                        </p:tav>
                                      </p:tavLst>
                                    </p:anim>
                                    <p:anim calcmode="lin" valueType="num">
                                      <p:cBhvr>
                                        <p:cTn id="20" dur="1000" fill="hold"/>
                                        <p:tgtEl>
                                          <p:spTgt spid="11"/>
                                        </p:tgtEl>
                                        <p:attrNameLst>
                                          <p:attrName>ppt_h</p:attrName>
                                        </p:attrNameLst>
                                      </p:cBhvr>
                                      <p:tavLst>
                                        <p:tav tm="0">
                                          <p:val>
                                            <p:fltVal val="0"/>
                                          </p:val>
                                        </p:tav>
                                        <p:tav tm="100000">
                                          <p:val>
                                            <p:strVal val="#ppt_h"/>
                                          </p:val>
                                        </p:tav>
                                      </p:tavLst>
                                    </p:anim>
                                    <p:anim calcmode="lin" valueType="num">
                                      <p:cBhvr>
                                        <p:cTn id="21" dur="1000" fill="hold"/>
                                        <p:tgtEl>
                                          <p:spTgt spid="11"/>
                                        </p:tgtEl>
                                        <p:attrNameLst>
                                          <p:attrName>style.rotation</p:attrName>
                                        </p:attrNameLst>
                                      </p:cBhvr>
                                      <p:tavLst>
                                        <p:tav tm="0">
                                          <p:val>
                                            <p:fltVal val="90"/>
                                          </p:val>
                                        </p:tav>
                                        <p:tav tm="100000">
                                          <p:val>
                                            <p:fltVal val="0"/>
                                          </p:val>
                                        </p:tav>
                                      </p:tavLst>
                                    </p:anim>
                                    <p:animEffect transition="in" filter="fade">
                                      <p:cBhvr>
                                        <p:cTn id="22" dur="1000"/>
                                        <p:tgtEl>
                                          <p:spTgt spid="11"/>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fltVal val="0"/>
                                          </p:val>
                                        </p:tav>
                                        <p:tav tm="100000">
                                          <p:val>
                                            <p:strVal val="#ppt_w"/>
                                          </p:val>
                                        </p:tav>
                                      </p:tavLst>
                                    </p:anim>
                                    <p:anim calcmode="lin" valueType="num">
                                      <p:cBhvr>
                                        <p:cTn id="26" dur="1000" fill="hold"/>
                                        <p:tgtEl>
                                          <p:spTgt spid="12"/>
                                        </p:tgtEl>
                                        <p:attrNameLst>
                                          <p:attrName>ppt_h</p:attrName>
                                        </p:attrNameLst>
                                      </p:cBhvr>
                                      <p:tavLst>
                                        <p:tav tm="0">
                                          <p:val>
                                            <p:fltVal val="0"/>
                                          </p:val>
                                        </p:tav>
                                        <p:tav tm="100000">
                                          <p:val>
                                            <p:strVal val="#ppt_h"/>
                                          </p:val>
                                        </p:tav>
                                      </p:tavLst>
                                    </p:anim>
                                    <p:anim calcmode="lin" valueType="num">
                                      <p:cBhvr>
                                        <p:cTn id="27" dur="1000" fill="hold"/>
                                        <p:tgtEl>
                                          <p:spTgt spid="12"/>
                                        </p:tgtEl>
                                        <p:attrNameLst>
                                          <p:attrName>style.rotation</p:attrName>
                                        </p:attrNameLst>
                                      </p:cBhvr>
                                      <p:tavLst>
                                        <p:tav tm="0">
                                          <p:val>
                                            <p:fltVal val="90"/>
                                          </p:val>
                                        </p:tav>
                                        <p:tav tm="100000">
                                          <p:val>
                                            <p:fltVal val="0"/>
                                          </p:val>
                                        </p:tav>
                                      </p:tavLst>
                                    </p:anim>
                                    <p:animEffect transition="in" filter="fade">
                                      <p:cBhvr>
                                        <p:cTn id="28" dur="10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circle(in)">
                                      <p:cBhvr>
                                        <p:cTn id="33" dur="2000"/>
                                        <p:tgtEl>
                                          <p:spTgt spid="13"/>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circle(in)">
                                      <p:cBhvr>
                                        <p:cTn id="36" dur="2000"/>
                                        <p:tgtEl>
                                          <p:spTgt spid="2"/>
                                        </p:tgtEl>
                                      </p:cBhvr>
                                    </p:animEffect>
                                  </p:childTnLst>
                                </p:cTn>
                              </p:par>
                              <p:par>
                                <p:cTn id="37" presetID="1" presetClass="entr" presetSubtype="0" fill="hold" nodeType="withEffect">
                                  <p:stCondLst>
                                    <p:cond delay="0"/>
                                  </p:stCondLst>
                                  <p:childTnLst>
                                    <p:set>
                                      <p:cBhvr>
                                        <p:cTn id="38"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5" grpId="0" animBg="1"/>
      <p:bldP spid="11" grpId="0" animBg="1"/>
      <p:bldP spid="13"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2501900" y="2768600"/>
            <a:ext cx="5168900" cy="2400300"/>
          </a:xfrm>
          <a:custGeom>
            <a:avLst/>
            <a:gdLst>
              <a:gd name="connsiteX0" fmla="*/ 0 w 5168900"/>
              <a:gd name="connsiteY0" fmla="*/ 203200 h 2400300"/>
              <a:gd name="connsiteX1" fmla="*/ 3136900 w 5168900"/>
              <a:gd name="connsiteY1" fmla="*/ 0 h 2400300"/>
              <a:gd name="connsiteX2" fmla="*/ 5168900 w 5168900"/>
              <a:gd name="connsiteY2" fmla="*/ 2400300 h 2400300"/>
              <a:gd name="connsiteX3" fmla="*/ 0 w 5168900"/>
              <a:gd name="connsiteY3" fmla="*/ 203200 h 2400300"/>
            </a:gdLst>
            <a:ahLst/>
            <a:cxnLst>
              <a:cxn ang="0">
                <a:pos x="connsiteX0" y="connsiteY0"/>
              </a:cxn>
              <a:cxn ang="0">
                <a:pos x="connsiteX1" y="connsiteY1"/>
              </a:cxn>
              <a:cxn ang="0">
                <a:pos x="connsiteX2" y="connsiteY2"/>
              </a:cxn>
              <a:cxn ang="0">
                <a:pos x="connsiteX3" y="connsiteY3"/>
              </a:cxn>
            </a:cxnLst>
            <a:rect l="l" t="t" r="r" b="b"/>
            <a:pathLst>
              <a:path w="5168900" h="2400300">
                <a:moveTo>
                  <a:pt x="0" y="203200"/>
                </a:moveTo>
                <a:lnTo>
                  <a:pt x="3136900" y="0"/>
                </a:lnTo>
                <a:lnTo>
                  <a:pt x="5168900" y="2400300"/>
                </a:lnTo>
                <a:lnTo>
                  <a:pt x="0" y="203200"/>
                </a:lnTo>
                <a:close/>
              </a:path>
            </a:pathLst>
          </a:custGeom>
          <a:solidFill>
            <a:srgbClr val="2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5486400" y="1536700"/>
            <a:ext cx="3708400" cy="3624580"/>
          </a:xfrm>
          <a:custGeom>
            <a:avLst/>
            <a:gdLst>
              <a:gd name="connsiteX0" fmla="*/ 0 w 3708400"/>
              <a:gd name="connsiteY0" fmla="*/ 0 h 3670300"/>
              <a:gd name="connsiteX1" fmla="*/ 139700 w 3708400"/>
              <a:gd name="connsiteY1" fmla="*/ 1206500 h 3670300"/>
              <a:gd name="connsiteX2" fmla="*/ 2184400 w 3708400"/>
              <a:gd name="connsiteY2" fmla="*/ 3670300 h 3670300"/>
              <a:gd name="connsiteX3" fmla="*/ 3708400 w 3708400"/>
              <a:gd name="connsiteY3" fmla="*/ 3670300 h 3670300"/>
              <a:gd name="connsiteX4" fmla="*/ 0 w 3708400"/>
              <a:gd name="connsiteY4" fmla="*/ 0 h 3670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8400" h="3670300">
                <a:moveTo>
                  <a:pt x="0" y="0"/>
                </a:moveTo>
                <a:lnTo>
                  <a:pt x="139700" y="1206500"/>
                </a:lnTo>
                <a:lnTo>
                  <a:pt x="2184400" y="3670300"/>
                </a:lnTo>
                <a:lnTo>
                  <a:pt x="3708400" y="3670300"/>
                </a:lnTo>
                <a:lnTo>
                  <a:pt x="0" y="0"/>
                </a:lnTo>
                <a:close/>
              </a:path>
            </a:pathLst>
          </a:custGeom>
          <a:solidFill>
            <a:srgbClr val="EE0F68"/>
          </a:solidFill>
          <a:ln>
            <a:noFill/>
          </a:ln>
          <a:effectLst>
            <a:outerShdw blurRad="76200" dist="38100" dir="8100000" sx="100500" sy="1005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rot="21360000">
            <a:off x="2118844" y="1679307"/>
            <a:ext cx="3204454" cy="830997"/>
          </a:xfrm>
          <a:prstGeom prst="rect">
            <a:avLst/>
          </a:prstGeom>
          <a:noFill/>
        </p:spPr>
        <p:txBody>
          <a:bodyPr wrap="square" rtlCol="0">
            <a:spAutoFit/>
          </a:bodyPr>
          <a:lstStyle/>
          <a:p>
            <a:pPr algn="r"/>
            <a:r>
              <a:rPr lang="zh-CN" altLang="en-US" sz="4800" b="1" dirty="0" smtClean="0">
                <a:solidFill>
                  <a:schemeClr val="accent1">
                    <a:lumMod val="75000"/>
                  </a:schemeClr>
                </a:solidFill>
                <a:latin typeface="微软雅黑" pitchFamily="34" charset="-122"/>
                <a:ea typeface="微软雅黑" pitchFamily="34" charset="-122"/>
              </a:rPr>
              <a:t>谢谢观赏</a:t>
            </a:r>
          </a:p>
        </p:txBody>
      </p:sp>
      <p:sp>
        <p:nvSpPr>
          <p:cNvPr id="10" name="TextBox 9"/>
          <p:cNvSpPr txBox="1"/>
          <p:nvPr/>
        </p:nvSpPr>
        <p:spPr>
          <a:xfrm rot="21351901">
            <a:off x="3799384" y="2411547"/>
            <a:ext cx="1629734" cy="400110"/>
          </a:xfrm>
          <a:prstGeom prst="rect">
            <a:avLst/>
          </a:prstGeom>
          <a:noFill/>
        </p:spPr>
        <p:txBody>
          <a:bodyPr wrap="square" rtlCol="0">
            <a:spAutoFit/>
          </a:bodyPr>
          <a:lstStyle/>
          <a:p>
            <a:pPr algn="r"/>
            <a:r>
              <a:rPr lang="en-US" altLang="zh-CN" sz="2000" dirty="0" smtClean="0">
                <a:solidFill>
                  <a:schemeClr val="accent1">
                    <a:lumMod val="75000"/>
                  </a:schemeClr>
                </a:solidFill>
                <a:latin typeface="微软雅黑" pitchFamily="34" charset="-122"/>
                <a:ea typeface="微软雅黑" pitchFamily="34" charset="-122"/>
              </a:rPr>
              <a:t>Thank You</a:t>
            </a:r>
            <a:endParaRPr lang="zh-CN" altLang="en-US" sz="2000" dirty="0" smtClean="0">
              <a:solidFill>
                <a:schemeClr val="accent1">
                  <a:lumMod val="75000"/>
                </a:schemeClr>
              </a:solidFill>
              <a:latin typeface="微软雅黑" pitchFamily="34" charset="-122"/>
              <a:ea typeface="微软雅黑" pitchFamily="34" charset="-122"/>
            </a:endParaRPr>
          </a:p>
        </p:txBody>
      </p:sp>
      <p:pic>
        <p:nvPicPr>
          <p:cNvPr id="8" name="Picture 3" descr="C:\Users\Administrator\Desktop\赛新科技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1470"/>
            <a:ext cx="864096" cy="944576"/>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127000"/>
          </a:effectLst>
          <a:extLst/>
        </p:spPr>
      </p:pic>
      <p:sp>
        <p:nvSpPr>
          <p:cNvPr id="12" name="TextBox 11"/>
          <p:cNvSpPr txBox="1"/>
          <p:nvPr/>
        </p:nvSpPr>
        <p:spPr>
          <a:xfrm>
            <a:off x="959157" y="288160"/>
            <a:ext cx="2749471" cy="707886"/>
          </a:xfrm>
          <a:prstGeom prst="rect">
            <a:avLst/>
          </a:prstGeom>
          <a:noFill/>
        </p:spPr>
        <p:txBody>
          <a:bodyPr wrap="none" rtlCol="0">
            <a:spAutoFit/>
          </a:bodyPr>
          <a:lstStyle/>
          <a:p>
            <a:r>
              <a:rPr lang="zh-CN" altLang="en-US" sz="2000" b="1" dirty="0" smtClean="0">
                <a:solidFill>
                  <a:schemeClr val="tx2">
                    <a:lumMod val="60000"/>
                    <a:lumOff val="40000"/>
                  </a:schemeClr>
                </a:solidFill>
                <a:latin typeface="微软雅黑" pitchFamily="34" charset="-122"/>
                <a:ea typeface="微软雅黑" pitchFamily="34" charset="-122"/>
              </a:rPr>
              <a:t>成都赛新科技有限公司</a:t>
            </a:r>
            <a:endParaRPr lang="en-US" altLang="zh-CN" sz="2000" b="1" dirty="0" smtClean="0">
              <a:solidFill>
                <a:schemeClr val="tx2">
                  <a:lumMod val="60000"/>
                  <a:lumOff val="40000"/>
                </a:schemeClr>
              </a:solidFill>
              <a:latin typeface="微软雅黑" pitchFamily="34" charset="-122"/>
              <a:ea typeface="微软雅黑" pitchFamily="34" charset="-122"/>
            </a:endParaRPr>
          </a:p>
          <a:p>
            <a:r>
              <a:rPr lang="en-US" altLang="zh-CN" sz="2000" b="1" dirty="0" smtClean="0">
                <a:solidFill>
                  <a:schemeClr val="tx2">
                    <a:lumMod val="60000"/>
                    <a:lumOff val="40000"/>
                  </a:schemeClr>
                </a:solidFill>
                <a:latin typeface="微软雅黑" pitchFamily="34" charset="-122"/>
                <a:ea typeface="微软雅黑" pitchFamily="34" charset="-122"/>
              </a:rPr>
              <a:t>www.section.com</a:t>
            </a:r>
          </a:p>
        </p:txBody>
      </p:sp>
    </p:spTree>
    <p:extLst>
      <p:ext uri="{BB962C8B-B14F-4D97-AF65-F5344CB8AC3E}">
        <p14:creationId xmlns:p14="http://schemas.microsoft.com/office/powerpoint/2010/main" val="13548226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style.rotation</p:attrName>
                                        </p:attrNameLst>
                                      </p:cBhvr>
                                      <p:tavLst>
                                        <p:tav tm="0">
                                          <p:val>
                                            <p:fltVal val="90"/>
                                          </p:val>
                                        </p:tav>
                                        <p:tav tm="100000">
                                          <p:val>
                                            <p:fltVal val="0"/>
                                          </p:val>
                                        </p:tav>
                                      </p:tavLst>
                                    </p:anim>
                                    <p:animEffect transition="in" filter="fade">
                                      <p:cBhvr>
                                        <p:cTn id="15" dur="1000"/>
                                        <p:tgtEl>
                                          <p:spTgt spid="7"/>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1000" fill="hold"/>
                                        <p:tgtEl>
                                          <p:spTgt spid="6"/>
                                        </p:tgtEl>
                                        <p:attrNameLst>
                                          <p:attrName>ppt_w</p:attrName>
                                        </p:attrNameLst>
                                      </p:cBhvr>
                                      <p:tavLst>
                                        <p:tav tm="0">
                                          <p:val>
                                            <p:fltVal val="0"/>
                                          </p:val>
                                        </p:tav>
                                        <p:tav tm="100000">
                                          <p:val>
                                            <p:strVal val="#ppt_w"/>
                                          </p:val>
                                        </p:tav>
                                      </p:tavLst>
                                    </p:anim>
                                    <p:anim calcmode="lin" valueType="num">
                                      <p:cBhvr>
                                        <p:cTn id="19" dur="1000" fill="hold"/>
                                        <p:tgtEl>
                                          <p:spTgt spid="6"/>
                                        </p:tgtEl>
                                        <p:attrNameLst>
                                          <p:attrName>ppt_h</p:attrName>
                                        </p:attrNameLst>
                                      </p:cBhvr>
                                      <p:tavLst>
                                        <p:tav tm="0">
                                          <p:val>
                                            <p:fltVal val="0"/>
                                          </p:val>
                                        </p:tav>
                                        <p:tav tm="100000">
                                          <p:val>
                                            <p:strVal val="#ppt_h"/>
                                          </p:val>
                                        </p:tav>
                                      </p:tavLst>
                                    </p:anim>
                                    <p:anim calcmode="lin" valueType="num">
                                      <p:cBhvr>
                                        <p:cTn id="20" dur="1000" fill="hold"/>
                                        <p:tgtEl>
                                          <p:spTgt spid="6"/>
                                        </p:tgtEl>
                                        <p:attrNameLst>
                                          <p:attrName>style.rotation</p:attrName>
                                        </p:attrNameLst>
                                      </p:cBhvr>
                                      <p:tavLst>
                                        <p:tav tm="0">
                                          <p:val>
                                            <p:fltVal val="90"/>
                                          </p:val>
                                        </p:tav>
                                        <p:tav tm="100000">
                                          <p:val>
                                            <p:fltVal val="0"/>
                                          </p:val>
                                        </p:tav>
                                      </p:tavLst>
                                    </p:anim>
                                    <p:animEffect transition="in" filter="fade">
                                      <p:cBhvr>
                                        <p:cTn id="21" dur="1000"/>
                                        <p:tgtEl>
                                          <p:spTgt spid="6"/>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1000"/>
                                        <p:tgtEl>
                                          <p:spTgt spid="9"/>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1000"/>
                                        <p:tgtEl>
                                          <p:spTgt spid="10"/>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9" grpId="0"/>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742303" y="2286001"/>
            <a:ext cx="1989438" cy="2866768"/>
          </a:xfrm>
          <a:custGeom>
            <a:avLst/>
            <a:gdLst>
              <a:gd name="connsiteX0" fmla="*/ 1989438 w 1989438"/>
              <a:gd name="connsiteY0" fmla="*/ 0 h 2866768"/>
              <a:gd name="connsiteX1" fmla="*/ 0 w 1989438"/>
              <a:gd name="connsiteY1" fmla="*/ 2866768 h 2866768"/>
              <a:gd name="connsiteX2" fmla="*/ 1495168 w 1989438"/>
              <a:gd name="connsiteY2" fmla="*/ 0 h 2866768"/>
              <a:gd name="connsiteX3" fmla="*/ 1989438 w 1989438"/>
              <a:gd name="connsiteY3" fmla="*/ 0 h 2866768"/>
            </a:gdLst>
            <a:ahLst/>
            <a:cxnLst>
              <a:cxn ang="0">
                <a:pos x="connsiteX0" y="connsiteY0"/>
              </a:cxn>
              <a:cxn ang="0">
                <a:pos x="connsiteX1" y="connsiteY1"/>
              </a:cxn>
              <a:cxn ang="0">
                <a:pos x="connsiteX2" y="connsiteY2"/>
              </a:cxn>
              <a:cxn ang="0">
                <a:pos x="connsiteX3" y="connsiteY3"/>
              </a:cxn>
            </a:cxnLst>
            <a:rect l="l" t="t" r="r" b="b"/>
            <a:pathLst>
              <a:path w="1989438" h="2866768">
                <a:moveTo>
                  <a:pt x="1989438" y="0"/>
                </a:moveTo>
                <a:lnTo>
                  <a:pt x="0" y="2866768"/>
                </a:lnTo>
                <a:lnTo>
                  <a:pt x="1495168" y="0"/>
                </a:lnTo>
                <a:lnTo>
                  <a:pt x="1989438" y="0"/>
                </a:lnTo>
                <a:close/>
              </a:path>
            </a:pathLst>
          </a:custGeom>
          <a:solidFill>
            <a:srgbClr val="2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任意多边形 1"/>
          <p:cNvSpPr/>
          <p:nvPr/>
        </p:nvSpPr>
        <p:spPr>
          <a:xfrm>
            <a:off x="0" y="37071"/>
            <a:ext cx="3447535" cy="5115698"/>
          </a:xfrm>
          <a:custGeom>
            <a:avLst/>
            <a:gdLst>
              <a:gd name="connsiteX0" fmla="*/ 0 w 3447535"/>
              <a:gd name="connsiteY0" fmla="*/ 5103341 h 5115698"/>
              <a:gd name="connsiteX1" fmla="*/ 1705233 w 3447535"/>
              <a:gd name="connsiteY1" fmla="*/ 5115698 h 5115698"/>
              <a:gd name="connsiteX2" fmla="*/ 3249827 w 3447535"/>
              <a:gd name="connsiteY2" fmla="*/ 2224216 h 5115698"/>
              <a:gd name="connsiteX3" fmla="*/ 3447535 w 3447535"/>
              <a:gd name="connsiteY3" fmla="*/ 0 h 5115698"/>
              <a:gd name="connsiteX4" fmla="*/ 24714 w 3447535"/>
              <a:gd name="connsiteY4" fmla="*/ 3892379 h 5115698"/>
              <a:gd name="connsiteX5" fmla="*/ 0 w 3447535"/>
              <a:gd name="connsiteY5" fmla="*/ 5103341 h 511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535" h="5115698">
                <a:moveTo>
                  <a:pt x="0" y="5103341"/>
                </a:moveTo>
                <a:lnTo>
                  <a:pt x="1705233" y="5115698"/>
                </a:lnTo>
                <a:lnTo>
                  <a:pt x="3249827" y="2224216"/>
                </a:lnTo>
                <a:lnTo>
                  <a:pt x="3447535" y="0"/>
                </a:lnTo>
                <a:lnTo>
                  <a:pt x="24714" y="3892379"/>
                </a:lnTo>
                <a:lnTo>
                  <a:pt x="0" y="5103341"/>
                </a:lnTo>
                <a:close/>
              </a:path>
            </a:pathLst>
          </a:custGeom>
          <a:solidFill>
            <a:srgbClr val="EE0F68"/>
          </a:solidFill>
          <a:ln>
            <a:noFill/>
          </a:ln>
          <a:effectLst>
            <a:outerShdw blurRad="63500" dist="38100" dir="2700000" sx="100500" sy="100500" algn="tl" rotWithShape="0">
              <a:prstClr val="black">
                <a:alpha val="9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rot="18331084">
            <a:off x="1997162" y="4127729"/>
            <a:ext cx="2146409" cy="523220"/>
          </a:xfrm>
          <a:prstGeom prst="rect">
            <a:avLst/>
          </a:prstGeom>
          <a:noFill/>
        </p:spPr>
        <p:txBody>
          <a:bodyPr wrap="square" rtlCol="0">
            <a:spAutoFit/>
          </a:bodyPr>
          <a:lstStyle/>
          <a:p>
            <a:pPr algn="ctr"/>
            <a:r>
              <a:rPr lang="zh-CN" altLang="en-US" sz="2800" b="1" dirty="0" smtClean="0">
                <a:solidFill>
                  <a:srgbClr val="767676"/>
                </a:solidFill>
                <a:latin typeface="微软雅黑" pitchFamily="34" charset="-122"/>
                <a:ea typeface="微软雅黑" pitchFamily="34" charset="-122"/>
              </a:rPr>
              <a:t>目   录</a:t>
            </a:r>
            <a:endParaRPr lang="zh-CN" altLang="en-US" sz="2800" b="1" dirty="0">
              <a:solidFill>
                <a:srgbClr val="767676"/>
              </a:solidFill>
              <a:latin typeface="微软雅黑" pitchFamily="34" charset="-122"/>
              <a:ea typeface="微软雅黑" pitchFamily="34" charset="-122"/>
            </a:endParaRPr>
          </a:p>
        </p:txBody>
      </p:sp>
      <p:sp>
        <p:nvSpPr>
          <p:cNvPr id="20" name="任意多边形 19"/>
          <p:cNvSpPr/>
          <p:nvPr/>
        </p:nvSpPr>
        <p:spPr>
          <a:xfrm>
            <a:off x="3432880" y="853431"/>
            <a:ext cx="1231900" cy="647700"/>
          </a:xfrm>
          <a:custGeom>
            <a:avLst/>
            <a:gdLst>
              <a:gd name="connsiteX0" fmla="*/ 0 w 1231900"/>
              <a:gd name="connsiteY0" fmla="*/ 647700 h 647700"/>
              <a:gd name="connsiteX1" fmla="*/ 419100 w 1231900"/>
              <a:gd name="connsiteY1" fmla="*/ 0 h 647700"/>
              <a:gd name="connsiteX2" fmla="*/ 1231900 w 1231900"/>
              <a:gd name="connsiteY2" fmla="*/ 0 h 647700"/>
            </a:gdLst>
            <a:ahLst/>
            <a:cxnLst>
              <a:cxn ang="0">
                <a:pos x="connsiteX0" y="connsiteY0"/>
              </a:cxn>
              <a:cxn ang="0">
                <a:pos x="connsiteX1" y="connsiteY1"/>
              </a:cxn>
              <a:cxn ang="0">
                <a:pos x="connsiteX2" y="connsiteY2"/>
              </a:cxn>
            </a:cxnLst>
            <a:rect l="l" t="t" r="r" b="b"/>
            <a:pathLst>
              <a:path w="1231900" h="647700">
                <a:moveTo>
                  <a:pt x="0" y="647700"/>
                </a:moveTo>
                <a:lnTo>
                  <a:pt x="419100" y="0"/>
                </a:lnTo>
                <a:lnTo>
                  <a:pt x="1231900" y="0"/>
                </a:lnTo>
              </a:path>
            </a:pathLst>
          </a:cu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130656" y="3050717"/>
            <a:ext cx="1881504" cy="1681273"/>
          </a:xfrm>
          <a:custGeom>
            <a:avLst/>
            <a:gdLst>
              <a:gd name="connsiteX0" fmla="*/ 0 w 2362200"/>
              <a:gd name="connsiteY0" fmla="*/ 2423160 h 2423160"/>
              <a:gd name="connsiteX1" fmla="*/ 1546860 w 2362200"/>
              <a:gd name="connsiteY1" fmla="*/ 0 h 2423160"/>
              <a:gd name="connsiteX2" fmla="*/ 2362200 w 2362200"/>
              <a:gd name="connsiteY2" fmla="*/ 0 h 2423160"/>
            </a:gdLst>
            <a:ahLst/>
            <a:cxnLst>
              <a:cxn ang="0">
                <a:pos x="connsiteX0" y="connsiteY0"/>
              </a:cxn>
              <a:cxn ang="0">
                <a:pos x="connsiteX1" y="connsiteY1"/>
              </a:cxn>
              <a:cxn ang="0">
                <a:pos x="connsiteX2" y="connsiteY2"/>
              </a:cxn>
            </a:cxnLst>
            <a:rect l="l" t="t" r="r" b="b"/>
            <a:pathLst>
              <a:path w="2362200" h="2423160">
                <a:moveTo>
                  <a:pt x="0" y="2423160"/>
                </a:moveTo>
                <a:lnTo>
                  <a:pt x="1546860" y="0"/>
                </a:lnTo>
                <a:lnTo>
                  <a:pt x="2362200" y="0"/>
                </a:lnTo>
              </a:path>
            </a:pathLst>
          </a:cu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815410" y="2502025"/>
            <a:ext cx="2073889" cy="1653901"/>
          </a:xfrm>
          <a:custGeom>
            <a:avLst/>
            <a:gdLst>
              <a:gd name="connsiteX0" fmla="*/ 0 w 1760220"/>
              <a:gd name="connsiteY0" fmla="*/ 1554480 h 1554480"/>
              <a:gd name="connsiteX1" fmla="*/ 960120 w 1760220"/>
              <a:gd name="connsiteY1" fmla="*/ 0 h 1554480"/>
              <a:gd name="connsiteX2" fmla="*/ 1760220 w 1760220"/>
              <a:gd name="connsiteY2" fmla="*/ 0 h 1554480"/>
              <a:gd name="connsiteX3" fmla="*/ 1760220 w 1760220"/>
              <a:gd name="connsiteY3" fmla="*/ 0 h 1554480"/>
            </a:gdLst>
            <a:ahLst/>
            <a:cxnLst>
              <a:cxn ang="0">
                <a:pos x="connsiteX0" y="connsiteY0"/>
              </a:cxn>
              <a:cxn ang="0">
                <a:pos x="connsiteX1" y="connsiteY1"/>
              </a:cxn>
              <a:cxn ang="0">
                <a:pos x="connsiteX2" y="connsiteY2"/>
              </a:cxn>
              <a:cxn ang="0">
                <a:pos x="connsiteX3" y="connsiteY3"/>
              </a:cxn>
            </a:cxnLst>
            <a:rect l="l" t="t" r="r" b="b"/>
            <a:pathLst>
              <a:path w="1760220" h="1554480">
                <a:moveTo>
                  <a:pt x="0" y="1554480"/>
                </a:moveTo>
                <a:lnTo>
                  <a:pt x="960120" y="0"/>
                </a:lnTo>
                <a:lnTo>
                  <a:pt x="1760220" y="0"/>
                </a:lnTo>
                <a:lnTo>
                  <a:pt x="1760220" y="0"/>
                </a:lnTo>
              </a:path>
            </a:pathLst>
          </a:cu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419588" y="1967097"/>
            <a:ext cx="2067960" cy="1718225"/>
          </a:xfrm>
          <a:custGeom>
            <a:avLst/>
            <a:gdLst>
              <a:gd name="connsiteX0" fmla="*/ 1692875 w 1692875"/>
              <a:gd name="connsiteY0" fmla="*/ 0 h 1396314"/>
              <a:gd name="connsiteX1" fmla="*/ 902043 w 1692875"/>
              <a:gd name="connsiteY1" fmla="*/ 0 h 1396314"/>
              <a:gd name="connsiteX2" fmla="*/ 0 w 1692875"/>
              <a:gd name="connsiteY2" fmla="*/ 1396314 h 1396314"/>
            </a:gdLst>
            <a:ahLst/>
            <a:cxnLst>
              <a:cxn ang="0">
                <a:pos x="connsiteX0" y="connsiteY0"/>
              </a:cxn>
              <a:cxn ang="0">
                <a:pos x="connsiteX1" y="connsiteY1"/>
              </a:cxn>
              <a:cxn ang="0">
                <a:pos x="connsiteX2" y="connsiteY2"/>
              </a:cxn>
            </a:cxnLst>
            <a:rect l="l" t="t" r="r" b="b"/>
            <a:pathLst>
              <a:path w="1692875" h="1396314">
                <a:moveTo>
                  <a:pt x="1692875" y="0"/>
                </a:moveTo>
                <a:lnTo>
                  <a:pt x="902043" y="0"/>
                </a:lnTo>
                <a:lnTo>
                  <a:pt x="0" y="1396314"/>
                </a:lnTo>
              </a:path>
            </a:pathLst>
          </a:cu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5374811" y="1245422"/>
            <a:ext cx="2077509" cy="307777"/>
          </a:xfrm>
          <a:prstGeom prst="rect">
            <a:avLst/>
          </a:prstGeom>
          <a:noFill/>
        </p:spPr>
        <p:txBody>
          <a:bodyPr wrap="square" rtlCol="0">
            <a:spAutoFit/>
          </a:bodyPr>
          <a:lstStyle/>
          <a:p>
            <a:r>
              <a:rPr lang="zh-CN" altLang="en-US" sz="1400" b="1" dirty="0" smtClean="0">
                <a:solidFill>
                  <a:srgbClr val="767676"/>
                </a:solidFill>
                <a:latin typeface="微软雅黑" pitchFamily="34" charset="-122"/>
                <a:ea typeface="微软雅黑" pitchFamily="34" charset="-122"/>
              </a:rPr>
              <a:t>关于我们</a:t>
            </a:r>
            <a:r>
              <a:rPr lang="en-US" altLang="zh-CN" sz="1400" b="1" dirty="0" smtClean="0">
                <a:solidFill>
                  <a:srgbClr val="767676"/>
                </a:solidFill>
                <a:latin typeface="微软雅黑" pitchFamily="34" charset="-122"/>
                <a:ea typeface="微软雅黑" pitchFamily="34" charset="-122"/>
              </a:rPr>
              <a:t>-History</a:t>
            </a:r>
          </a:p>
        </p:txBody>
      </p:sp>
      <p:sp>
        <p:nvSpPr>
          <p:cNvPr id="27" name="TextBox 26"/>
          <p:cNvSpPr txBox="1"/>
          <p:nvPr/>
        </p:nvSpPr>
        <p:spPr>
          <a:xfrm>
            <a:off x="4716016" y="699542"/>
            <a:ext cx="1651421" cy="307777"/>
          </a:xfrm>
          <a:prstGeom prst="rect">
            <a:avLst/>
          </a:prstGeom>
          <a:noFill/>
        </p:spPr>
        <p:txBody>
          <a:bodyPr wrap="square" rtlCol="0">
            <a:spAutoFit/>
          </a:bodyPr>
          <a:lstStyle/>
          <a:p>
            <a:r>
              <a:rPr lang="zh-CN" altLang="en-US" sz="1400" b="1" dirty="0" smtClean="0">
                <a:solidFill>
                  <a:srgbClr val="767676"/>
                </a:solidFill>
                <a:latin typeface="微软雅黑" pitchFamily="34" charset="-122"/>
                <a:ea typeface="微软雅黑" pitchFamily="34" charset="-122"/>
              </a:rPr>
              <a:t>关于我们</a:t>
            </a:r>
            <a:r>
              <a:rPr lang="en-US" altLang="zh-CN" sz="1400" b="1" dirty="0" smtClean="0">
                <a:solidFill>
                  <a:srgbClr val="767676"/>
                </a:solidFill>
                <a:latin typeface="微软雅黑" pitchFamily="34" charset="-122"/>
                <a:ea typeface="微软雅黑" pitchFamily="34" charset="-122"/>
              </a:rPr>
              <a:t>-</a:t>
            </a:r>
            <a:r>
              <a:rPr lang="zh-CN" altLang="en-US" sz="1400" b="1" dirty="0" smtClean="0">
                <a:solidFill>
                  <a:srgbClr val="767676"/>
                </a:solidFill>
                <a:latin typeface="微软雅黑" pitchFamily="34" charset="-122"/>
                <a:ea typeface="微软雅黑" pitchFamily="34" charset="-122"/>
              </a:rPr>
              <a:t>简介</a:t>
            </a:r>
            <a:endParaRPr lang="en-US" altLang="zh-CN" sz="1400" b="1" dirty="0" smtClean="0">
              <a:solidFill>
                <a:srgbClr val="767676"/>
              </a:solidFill>
              <a:latin typeface="微软雅黑" pitchFamily="34" charset="-122"/>
              <a:ea typeface="微软雅黑" pitchFamily="34" charset="-122"/>
            </a:endParaRPr>
          </a:p>
        </p:txBody>
      </p:sp>
      <p:sp>
        <p:nvSpPr>
          <p:cNvPr id="28" name="TextBox 27"/>
          <p:cNvSpPr txBox="1"/>
          <p:nvPr/>
        </p:nvSpPr>
        <p:spPr>
          <a:xfrm>
            <a:off x="6088931" y="2348136"/>
            <a:ext cx="1651421" cy="307777"/>
          </a:xfrm>
          <a:prstGeom prst="rect">
            <a:avLst/>
          </a:prstGeom>
          <a:noFill/>
        </p:spPr>
        <p:txBody>
          <a:bodyPr wrap="square" rtlCol="0">
            <a:spAutoFit/>
          </a:bodyPr>
          <a:lstStyle/>
          <a:p>
            <a:r>
              <a:rPr lang="zh-CN" altLang="en-US" sz="1400" b="1" dirty="0" smtClean="0">
                <a:solidFill>
                  <a:srgbClr val="767676"/>
                </a:solidFill>
                <a:latin typeface="微软雅黑" pitchFamily="34" charset="-122"/>
                <a:ea typeface="微软雅黑" pitchFamily="34" charset="-122"/>
              </a:rPr>
              <a:t>公司战略</a:t>
            </a:r>
            <a:endParaRPr lang="en-US" altLang="zh-CN" sz="1400" b="1" dirty="0" smtClean="0">
              <a:solidFill>
                <a:srgbClr val="767676"/>
              </a:solidFill>
              <a:latin typeface="微软雅黑" pitchFamily="34" charset="-122"/>
              <a:ea typeface="微软雅黑" pitchFamily="34" charset="-122"/>
            </a:endParaRPr>
          </a:p>
        </p:txBody>
      </p:sp>
      <p:sp>
        <p:nvSpPr>
          <p:cNvPr id="29" name="TextBox 28"/>
          <p:cNvSpPr txBox="1"/>
          <p:nvPr/>
        </p:nvSpPr>
        <p:spPr>
          <a:xfrm>
            <a:off x="6376963" y="2896829"/>
            <a:ext cx="1651421" cy="307777"/>
          </a:xfrm>
          <a:prstGeom prst="rect">
            <a:avLst/>
          </a:prstGeom>
          <a:noFill/>
        </p:spPr>
        <p:txBody>
          <a:bodyPr wrap="square" rtlCol="0">
            <a:spAutoFit/>
          </a:bodyPr>
          <a:lstStyle/>
          <a:p>
            <a:r>
              <a:rPr lang="en-US" altLang="zh-CN" sz="1400" b="1" dirty="0" err="1" smtClean="0">
                <a:solidFill>
                  <a:srgbClr val="767676"/>
                </a:solidFill>
                <a:latin typeface="微软雅黑" pitchFamily="34" charset="-122"/>
                <a:ea typeface="微软雅黑" pitchFamily="34" charset="-122"/>
              </a:rPr>
              <a:t>Eduline</a:t>
            </a:r>
            <a:r>
              <a:rPr lang="zh-CN" altLang="en-US" sz="1400" b="1" dirty="0" smtClean="0">
                <a:solidFill>
                  <a:srgbClr val="767676"/>
                </a:solidFill>
                <a:latin typeface="微软雅黑" pitchFamily="34" charset="-122"/>
                <a:ea typeface="微软雅黑" pitchFamily="34" charset="-122"/>
              </a:rPr>
              <a:t>产品展示</a:t>
            </a:r>
            <a:endParaRPr lang="en-US" altLang="zh-CN" sz="1400" b="1" dirty="0" smtClean="0">
              <a:solidFill>
                <a:srgbClr val="767676"/>
              </a:solidFill>
              <a:latin typeface="微软雅黑" pitchFamily="34" charset="-122"/>
              <a:ea typeface="微软雅黑" pitchFamily="34" charset="-122"/>
            </a:endParaRPr>
          </a:p>
        </p:txBody>
      </p:sp>
      <p:pic>
        <p:nvPicPr>
          <p:cNvPr id="15" name="Picture 3" descr="C:\Users\Administrator\Desktop\赛新科技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1470"/>
            <a:ext cx="864096" cy="944576"/>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127000"/>
          </a:effectLst>
          <a:extLst/>
        </p:spPr>
      </p:pic>
      <p:sp>
        <p:nvSpPr>
          <p:cNvPr id="18" name="TextBox 17"/>
          <p:cNvSpPr txBox="1"/>
          <p:nvPr/>
        </p:nvSpPr>
        <p:spPr>
          <a:xfrm>
            <a:off x="7496721" y="4701418"/>
            <a:ext cx="1595309" cy="430887"/>
          </a:xfrm>
          <a:prstGeom prst="rect">
            <a:avLst/>
          </a:prstGeom>
          <a:noFill/>
        </p:spPr>
        <p:txBody>
          <a:bodyPr wrap="none" rtlCol="0">
            <a:spAutoFit/>
          </a:bodyPr>
          <a:lstStyle/>
          <a:p>
            <a:r>
              <a:rPr lang="zh-CN" altLang="en-US" sz="1100" b="1" dirty="0" smtClean="0">
                <a:solidFill>
                  <a:schemeClr val="tx2">
                    <a:lumMod val="60000"/>
                    <a:lumOff val="40000"/>
                  </a:schemeClr>
                </a:solidFill>
                <a:latin typeface="微软雅黑" pitchFamily="34" charset="-122"/>
                <a:ea typeface="微软雅黑" pitchFamily="34" charset="-122"/>
              </a:rPr>
              <a:t>成都赛新科技有限公司</a:t>
            </a:r>
            <a:endParaRPr lang="en-US" altLang="zh-CN" sz="1100" b="1" dirty="0" smtClean="0">
              <a:solidFill>
                <a:schemeClr val="tx2">
                  <a:lumMod val="60000"/>
                  <a:lumOff val="40000"/>
                </a:schemeClr>
              </a:solidFill>
              <a:latin typeface="微软雅黑" pitchFamily="34" charset="-122"/>
              <a:ea typeface="微软雅黑" pitchFamily="34" charset="-122"/>
            </a:endParaRPr>
          </a:p>
          <a:p>
            <a:r>
              <a:rPr lang="en-US" altLang="zh-CN" sz="1100" b="1" dirty="0" smtClean="0">
                <a:solidFill>
                  <a:schemeClr val="tx2">
                    <a:lumMod val="60000"/>
                    <a:lumOff val="40000"/>
                  </a:schemeClr>
                </a:solidFill>
                <a:latin typeface="微软雅黑" pitchFamily="34" charset="-122"/>
                <a:ea typeface="微软雅黑" pitchFamily="34" charset="-122"/>
              </a:rPr>
              <a:t>www.section.com</a:t>
            </a:r>
            <a:endParaRPr lang="zh-CN" altLang="en-US" sz="1100" b="1" dirty="0" smtClean="0">
              <a:solidFill>
                <a:schemeClr val="tx2">
                  <a:lumMod val="60000"/>
                  <a:lumOff val="40000"/>
                </a:schemeClr>
              </a:solidFill>
              <a:latin typeface="微软雅黑" pitchFamily="34" charset="-122"/>
              <a:ea typeface="微软雅黑" pitchFamily="34" charset="-122"/>
            </a:endParaRPr>
          </a:p>
        </p:txBody>
      </p:sp>
      <p:sp>
        <p:nvSpPr>
          <p:cNvPr id="19" name="TextBox 18"/>
          <p:cNvSpPr txBox="1"/>
          <p:nvPr/>
        </p:nvSpPr>
        <p:spPr>
          <a:xfrm>
            <a:off x="937583" y="539594"/>
            <a:ext cx="1061509" cy="307777"/>
          </a:xfrm>
          <a:prstGeom prst="rect">
            <a:avLst/>
          </a:prstGeom>
          <a:noFill/>
        </p:spPr>
        <p:txBody>
          <a:bodyPr wrap="none" rtlCol="0">
            <a:spAutoFit/>
          </a:bodyPr>
          <a:lstStyle/>
          <a:p>
            <a:r>
              <a:rPr lang="zh-CN" altLang="en-US" sz="1400" b="1" dirty="0" smtClean="0">
                <a:solidFill>
                  <a:schemeClr val="tx2">
                    <a:lumMod val="60000"/>
                    <a:lumOff val="40000"/>
                  </a:schemeClr>
                </a:solidFill>
                <a:latin typeface="微软雅黑" pitchFamily="34" charset="-122"/>
                <a:ea typeface="微软雅黑" pitchFamily="34" charset="-122"/>
              </a:rPr>
              <a:t>赛 新 科 技</a:t>
            </a:r>
            <a:endParaRPr lang="en-US" altLang="zh-CN" sz="1400" b="1" dirty="0" smtClean="0">
              <a:solidFill>
                <a:schemeClr val="tx2">
                  <a:lumMod val="60000"/>
                  <a:lumOff val="40000"/>
                </a:schemeClr>
              </a:solidFill>
              <a:latin typeface="微软雅黑" pitchFamily="34" charset="-122"/>
              <a:ea typeface="微软雅黑" pitchFamily="34" charset="-122"/>
            </a:endParaRPr>
          </a:p>
        </p:txBody>
      </p:sp>
      <p:sp>
        <p:nvSpPr>
          <p:cNvPr id="21" name="任意多边形 20"/>
          <p:cNvSpPr/>
          <p:nvPr/>
        </p:nvSpPr>
        <p:spPr>
          <a:xfrm>
            <a:off x="3616063" y="1380586"/>
            <a:ext cx="1584176" cy="759116"/>
          </a:xfrm>
          <a:custGeom>
            <a:avLst/>
            <a:gdLst>
              <a:gd name="connsiteX0" fmla="*/ 0 w 1231900"/>
              <a:gd name="connsiteY0" fmla="*/ 647700 h 647700"/>
              <a:gd name="connsiteX1" fmla="*/ 419100 w 1231900"/>
              <a:gd name="connsiteY1" fmla="*/ 0 h 647700"/>
              <a:gd name="connsiteX2" fmla="*/ 1231900 w 1231900"/>
              <a:gd name="connsiteY2" fmla="*/ 0 h 647700"/>
            </a:gdLst>
            <a:ahLst/>
            <a:cxnLst>
              <a:cxn ang="0">
                <a:pos x="connsiteX0" y="connsiteY0"/>
              </a:cxn>
              <a:cxn ang="0">
                <a:pos x="connsiteX1" y="connsiteY1"/>
              </a:cxn>
              <a:cxn ang="0">
                <a:pos x="connsiteX2" y="connsiteY2"/>
              </a:cxn>
            </a:cxnLst>
            <a:rect l="l" t="t" r="r" b="b"/>
            <a:pathLst>
              <a:path w="1231900" h="647700">
                <a:moveTo>
                  <a:pt x="0" y="647700"/>
                </a:moveTo>
                <a:lnTo>
                  <a:pt x="419100" y="0"/>
                </a:lnTo>
                <a:lnTo>
                  <a:pt x="1231900" y="0"/>
                </a:lnTo>
              </a:path>
            </a:pathLst>
          </a:cu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5761016" y="1851670"/>
            <a:ext cx="2077509" cy="307777"/>
          </a:xfrm>
          <a:prstGeom prst="rect">
            <a:avLst/>
          </a:prstGeom>
          <a:noFill/>
        </p:spPr>
        <p:txBody>
          <a:bodyPr wrap="square" rtlCol="0">
            <a:spAutoFit/>
          </a:bodyPr>
          <a:lstStyle/>
          <a:p>
            <a:r>
              <a:rPr lang="zh-CN" altLang="en-US" sz="1400" b="1" dirty="0" smtClean="0">
                <a:solidFill>
                  <a:srgbClr val="767676"/>
                </a:solidFill>
                <a:latin typeface="微软雅黑" pitchFamily="34" charset="-122"/>
                <a:ea typeface="微软雅黑" pitchFamily="34" charset="-122"/>
              </a:rPr>
              <a:t>关于我们</a:t>
            </a:r>
            <a:r>
              <a:rPr lang="en-US" altLang="zh-CN" sz="1400" b="1" dirty="0" smtClean="0">
                <a:solidFill>
                  <a:srgbClr val="767676"/>
                </a:solidFill>
                <a:latin typeface="微软雅黑" pitchFamily="34" charset="-122"/>
                <a:ea typeface="微软雅黑" pitchFamily="34" charset="-122"/>
              </a:rPr>
              <a:t>-</a:t>
            </a:r>
            <a:r>
              <a:rPr lang="zh-CN" altLang="en-US" sz="1400" b="1" dirty="0" smtClean="0">
                <a:solidFill>
                  <a:srgbClr val="767676"/>
                </a:solidFill>
                <a:latin typeface="微软雅黑" pitchFamily="34" charset="-122"/>
                <a:ea typeface="微软雅黑" pitchFamily="34" charset="-122"/>
              </a:rPr>
              <a:t>公司架构</a:t>
            </a:r>
            <a:endParaRPr lang="en-US" altLang="zh-CN" sz="1400" b="1" dirty="0" smtClean="0">
              <a:solidFill>
                <a:srgbClr val="767676"/>
              </a:solidFill>
              <a:latin typeface="微软雅黑" pitchFamily="34" charset="-122"/>
              <a:ea typeface="微软雅黑" pitchFamily="34" charset="-122"/>
            </a:endParaRPr>
          </a:p>
        </p:txBody>
      </p:sp>
    </p:spTree>
    <p:extLst>
      <p:ext uri="{BB962C8B-B14F-4D97-AF65-F5344CB8AC3E}">
        <p14:creationId xmlns:p14="http://schemas.microsoft.com/office/powerpoint/2010/main" val="172727702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randombar(horizontal)">
                                      <p:cBhvr>
                                        <p:cTn id="21" dur="500"/>
                                        <p:tgtEl>
                                          <p:spTgt spid="17"/>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1000"/>
                                        <p:tgtEl>
                                          <p:spTgt spid="26"/>
                                        </p:tgtEl>
                                      </p:cBhvr>
                                    </p:animEffect>
                                    <p:anim calcmode="lin" valueType="num">
                                      <p:cBhvr>
                                        <p:cTn id="25" dur="1000" fill="hold"/>
                                        <p:tgtEl>
                                          <p:spTgt spid="26"/>
                                        </p:tgtEl>
                                        <p:attrNameLst>
                                          <p:attrName>ppt_x</p:attrName>
                                        </p:attrNameLst>
                                      </p:cBhvr>
                                      <p:tavLst>
                                        <p:tav tm="0">
                                          <p:val>
                                            <p:strVal val="#ppt_x"/>
                                          </p:val>
                                        </p:tav>
                                        <p:tav tm="100000">
                                          <p:val>
                                            <p:strVal val="#ppt_x"/>
                                          </p:val>
                                        </p:tav>
                                      </p:tavLst>
                                    </p:anim>
                                    <p:anim calcmode="lin" valueType="num">
                                      <p:cBhvr>
                                        <p:cTn id="26" dur="1000" fill="hold"/>
                                        <p:tgtEl>
                                          <p:spTgt spid="2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1000"/>
                                        <p:tgtEl>
                                          <p:spTgt spid="27"/>
                                        </p:tgtEl>
                                      </p:cBhvr>
                                    </p:animEffect>
                                    <p:anim calcmode="lin" valueType="num">
                                      <p:cBhvr>
                                        <p:cTn id="30" dur="1000" fill="hold"/>
                                        <p:tgtEl>
                                          <p:spTgt spid="27"/>
                                        </p:tgtEl>
                                        <p:attrNameLst>
                                          <p:attrName>ppt_x</p:attrName>
                                        </p:attrNameLst>
                                      </p:cBhvr>
                                      <p:tavLst>
                                        <p:tav tm="0">
                                          <p:val>
                                            <p:strVal val="#ppt_x"/>
                                          </p:val>
                                        </p:tav>
                                        <p:tav tm="100000">
                                          <p:val>
                                            <p:strVal val="#ppt_x"/>
                                          </p:val>
                                        </p:tav>
                                      </p:tavLst>
                                    </p:anim>
                                    <p:anim calcmode="lin" valueType="num">
                                      <p:cBhvr>
                                        <p:cTn id="31" dur="1000" fill="hold"/>
                                        <p:tgtEl>
                                          <p:spTgt spid="2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1000"/>
                                        <p:tgtEl>
                                          <p:spTgt spid="28"/>
                                        </p:tgtEl>
                                      </p:cBhvr>
                                    </p:animEffect>
                                    <p:anim calcmode="lin" valueType="num">
                                      <p:cBhvr>
                                        <p:cTn id="35" dur="1000" fill="hold"/>
                                        <p:tgtEl>
                                          <p:spTgt spid="28"/>
                                        </p:tgtEl>
                                        <p:attrNameLst>
                                          <p:attrName>ppt_x</p:attrName>
                                        </p:attrNameLst>
                                      </p:cBhvr>
                                      <p:tavLst>
                                        <p:tav tm="0">
                                          <p:val>
                                            <p:strVal val="#ppt_x"/>
                                          </p:val>
                                        </p:tav>
                                        <p:tav tm="100000">
                                          <p:val>
                                            <p:strVal val="#ppt_x"/>
                                          </p:val>
                                        </p:tav>
                                      </p:tavLst>
                                    </p:anim>
                                    <p:anim calcmode="lin" valueType="num">
                                      <p:cBhvr>
                                        <p:cTn id="36" dur="1000" fill="hold"/>
                                        <p:tgtEl>
                                          <p:spTgt spid="2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0"/>
                                        <p:tgtEl>
                                          <p:spTgt spid="29"/>
                                        </p:tgtEl>
                                      </p:cBhvr>
                                    </p:animEffect>
                                    <p:anim calcmode="lin" valueType="num">
                                      <p:cBhvr>
                                        <p:cTn id="40" dur="1000" fill="hold"/>
                                        <p:tgtEl>
                                          <p:spTgt spid="29"/>
                                        </p:tgtEl>
                                        <p:attrNameLst>
                                          <p:attrName>ppt_x</p:attrName>
                                        </p:attrNameLst>
                                      </p:cBhvr>
                                      <p:tavLst>
                                        <p:tav tm="0">
                                          <p:val>
                                            <p:strVal val="#ppt_x"/>
                                          </p:val>
                                        </p:tav>
                                        <p:tav tm="100000">
                                          <p:val>
                                            <p:strVal val="#ppt_x"/>
                                          </p:val>
                                        </p:tav>
                                      </p:tavLst>
                                    </p:anim>
                                    <p:anim calcmode="lin" valueType="num">
                                      <p:cBhvr>
                                        <p:cTn id="41" dur="1000" fill="hold"/>
                                        <p:tgtEl>
                                          <p:spTgt spid="2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1000"/>
                                        <p:tgtEl>
                                          <p:spTgt spid="25"/>
                                        </p:tgtEl>
                                      </p:cBhvr>
                                    </p:animEffect>
                                    <p:anim calcmode="lin" valueType="num">
                                      <p:cBhvr>
                                        <p:cTn id="50" dur="1000" fill="hold"/>
                                        <p:tgtEl>
                                          <p:spTgt spid="25"/>
                                        </p:tgtEl>
                                        <p:attrNameLst>
                                          <p:attrName>ppt_x</p:attrName>
                                        </p:attrNameLst>
                                      </p:cBhvr>
                                      <p:tavLst>
                                        <p:tav tm="0">
                                          <p:val>
                                            <p:strVal val="#ppt_x"/>
                                          </p:val>
                                        </p:tav>
                                        <p:tav tm="100000">
                                          <p:val>
                                            <p:strVal val="#ppt_x"/>
                                          </p:val>
                                        </p:tav>
                                      </p:tavLst>
                                    </p:anim>
                                    <p:anim calcmode="lin" valueType="num">
                                      <p:cBhvr>
                                        <p:cTn id="51" dur="1000" fill="hold"/>
                                        <p:tgtEl>
                                          <p:spTgt spid="2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1000"/>
                                        <p:tgtEl>
                                          <p:spTgt spid="23"/>
                                        </p:tgtEl>
                                      </p:cBhvr>
                                    </p:animEffect>
                                    <p:anim calcmode="lin" valueType="num">
                                      <p:cBhvr>
                                        <p:cTn id="55" dur="1000" fill="hold"/>
                                        <p:tgtEl>
                                          <p:spTgt spid="23"/>
                                        </p:tgtEl>
                                        <p:attrNameLst>
                                          <p:attrName>ppt_x</p:attrName>
                                        </p:attrNameLst>
                                      </p:cBhvr>
                                      <p:tavLst>
                                        <p:tav tm="0">
                                          <p:val>
                                            <p:strVal val="#ppt_x"/>
                                          </p:val>
                                        </p:tav>
                                        <p:tav tm="100000">
                                          <p:val>
                                            <p:strVal val="#ppt_x"/>
                                          </p:val>
                                        </p:tav>
                                      </p:tavLst>
                                    </p:anim>
                                    <p:anim calcmode="lin" valueType="num">
                                      <p:cBhvr>
                                        <p:cTn id="56" dur="1000" fill="hold"/>
                                        <p:tgtEl>
                                          <p:spTgt spid="23"/>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1000"/>
                                        <p:tgtEl>
                                          <p:spTgt spid="24"/>
                                        </p:tgtEl>
                                      </p:cBhvr>
                                    </p:animEffect>
                                    <p:anim calcmode="lin" valueType="num">
                                      <p:cBhvr>
                                        <p:cTn id="60" dur="1000" fill="hold"/>
                                        <p:tgtEl>
                                          <p:spTgt spid="24"/>
                                        </p:tgtEl>
                                        <p:attrNameLst>
                                          <p:attrName>ppt_x</p:attrName>
                                        </p:attrNameLst>
                                      </p:cBhvr>
                                      <p:tavLst>
                                        <p:tav tm="0">
                                          <p:val>
                                            <p:strVal val="#ppt_x"/>
                                          </p:val>
                                        </p:tav>
                                        <p:tav tm="100000">
                                          <p:val>
                                            <p:strVal val="#ppt_x"/>
                                          </p:val>
                                        </p:tav>
                                      </p:tavLst>
                                    </p:anim>
                                    <p:anim calcmode="lin" valueType="num">
                                      <p:cBhvr>
                                        <p:cTn id="61" dur="1000" fill="hold"/>
                                        <p:tgtEl>
                                          <p:spTgt spid="24"/>
                                        </p:tgtEl>
                                        <p:attrNameLst>
                                          <p:attrName>ppt_y</p:attrName>
                                        </p:attrNameLst>
                                      </p:cBhvr>
                                      <p:tavLst>
                                        <p:tav tm="0">
                                          <p:val>
                                            <p:strVal val="#ppt_y+.1"/>
                                          </p:val>
                                        </p:tav>
                                        <p:tav tm="100000">
                                          <p:val>
                                            <p:strVal val="#ppt_y"/>
                                          </p:val>
                                        </p:tav>
                                      </p:tavLst>
                                    </p:anim>
                                  </p:childTnLst>
                                </p:cTn>
                              </p:par>
                              <p:par>
                                <p:cTn id="62" presetID="1" presetClass="entr" presetSubtype="0" fill="hold" nodeType="withEffect">
                                  <p:stCondLst>
                                    <p:cond delay="0"/>
                                  </p:stCondLst>
                                  <p:childTnLst>
                                    <p:set>
                                      <p:cBhvr>
                                        <p:cTn id="63" dur="1" fill="hold">
                                          <p:stCondLst>
                                            <p:cond delay="0"/>
                                          </p:stCondLst>
                                        </p:cTn>
                                        <p:tgtEl>
                                          <p:spTgt spid="15"/>
                                        </p:tgtEl>
                                        <p:attrNameLst>
                                          <p:attrName>style.visibility</p:attrName>
                                        </p:attrNameLst>
                                      </p:cBhvr>
                                      <p:to>
                                        <p:strVal val="visible"/>
                                      </p:to>
                                    </p:set>
                                  </p:childTnLst>
                                </p:cTn>
                              </p:par>
                              <p:par>
                                <p:cTn id="64" presetID="42"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1000"/>
                                        <p:tgtEl>
                                          <p:spTgt spid="21"/>
                                        </p:tgtEl>
                                      </p:cBhvr>
                                    </p:animEffect>
                                    <p:anim calcmode="lin" valueType="num">
                                      <p:cBhvr>
                                        <p:cTn id="67" dur="1000" fill="hold"/>
                                        <p:tgtEl>
                                          <p:spTgt spid="21"/>
                                        </p:tgtEl>
                                        <p:attrNameLst>
                                          <p:attrName>ppt_x</p:attrName>
                                        </p:attrNameLst>
                                      </p:cBhvr>
                                      <p:tavLst>
                                        <p:tav tm="0">
                                          <p:val>
                                            <p:strVal val="#ppt_x"/>
                                          </p:val>
                                        </p:tav>
                                        <p:tav tm="100000">
                                          <p:val>
                                            <p:strVal val="#ppt_x"/>
                                          </p:val>
                                        </p:tav>
                                      </p:tavLst>
                                    </p:anim>
                                    <p:anim calcmode="lin" valueType="num">
                                      <p:cBhvr>
                                        <p:cTn id="68" dur="1000" fill="hold"/>
                                        <p:tgtEl>
                                          <p:spTgt spid="2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1000"/>
                                        <p:tgtEl>
                                          <p:spTgt spid="22"/>
                                        </p:tgtEl>
                                      </p:cBhvr>
                                    </p:animEffect>
                                    <p:anim calcmode="lin" valueType="num">
                                      <p:cBhvr>
                                        <p:cTn id="72" dur="1000" fill="hold"/>
                                        <p:tgtEl>
                                          <p:spTgt spid="22"/>
                                        </p:tgtEl>
                                        <p:attrNameLst>
                                          <p:attrName>ppt_x</p:attrName>
                                        </p:attrNameLst>
                                      </p:cBhvr>
                                      <p:tavLst>
                                        <p:tav tm="0">
                                          <p:val>
                                            <p:strVal val="#ppt_x"/>
                                          </p:val>
                                        </p:tav>
                                        <p:tav tm="100000">
                                          <p:val>
                                            <p:strVal val="#ppt_x"/>
                                          </p:val>
                                        </p:tav>
                                      </p:tavLst>
                                    </p:anim>
                                    <p:anim calcmode="lin" valueType="num">
                                      <p:cBhvr>
                                        <p:cTn id="73" dur="1000" fill="hold"/>
                                        <p:tgtEl>
                                          <p:spTgt spid="22"/>
                                        </p:tgtEl>
                                        <p:attrNameLst>
                                          <p:attrName>ppt_y</p:attrName>
                                        </p:attrNameLst>
                                      </p:cBhvr>
                                      <p:tavLst>
                                        <p:tav tm="0">
                                          <p:val>
                                            <p:strVal val="#ppt_y+.1"/>
                                          </p:val>
                                        </p:tav>
                                        <p:tav tm="100000">
                                          <p:val>
                                            <p:strVal val="#ppt_y"/>
                                          </p:val>
                                        </p:tav>
                                      </p:tavLst>
                                    </p:anim>
                                  </p:childTnLst>
                                </p:cTn>
                              </p:par>
                              <p:par>
                                <p:cTn id="74" presetID="1" presetClass="entr" presetSubtype="0"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17" grpId="0"/>
      <p:bldP spid="20" grpId="0" animBg="1"/>
      <p:bldP spid="23" grpId="0" animBg="1"/>
      <p:bldP spid="24" grpId="0" animBg="1"/>
      <p:bldP spid="25" grpId="0" animBg="1"/>
      <p:bldP spid="26" grpId="0"/>
      <p:bldP spid="27" grpId="0"/>
      <p:bldP spid="28" grpId="0"/>
      <p:bldP spid="29" grpId="0"/>
      <p:bldP spid="18" grpId="0"/>
      <p:bldP spid="19" grpId="0"/>
      <p:bldP spid="21" grpId="0" animBg="1"/>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7505700" y="628650"/>
            <a:ext cx="3124200" cy="1162050"/>
          </a:xfrm>
          <a:custGeom>
            <a:avLst/>
            <a:gdLst>
              <a:gd name="connsiteX0" fmla="*/ 0 w 3124200"/>
              <a:gd name="connsiteY0" fmla="*/ 0 h 1162050"/>
              <a:gd name="connsiteX1" fmla="*/ 1123950 w 3124200"/>
              <a:gd name="connsiteY1" fmla="*/ 1162050 h 1162050"/>
              <a:gd name="connsiteX2" fmla="*/ 3124200 w 3124200"/>
              <a:gd name="connsiteY2" fmla="*/ 781050 h 1162050"/>
              <a:gd name="connsiteX3" fmla="*/ 0 w 3124200"/>
              <a:gd name="connsiteY3" fmla="*/ 0 h 1162050"/>
            </a:gdLst>
            <a:ahLst/>
            <a:cxnLst>
              <a:cxn ang="0">
                <a:pos x="connsiteX0" y="connsiteY0"/>
              </a:cxn>
              <a:cxn ang="0">
                <a:pos x="connsiteX1" y="connsiteY1"/>
              </a:cxn>
              <a:cxn ang="0">
                <a:pos x="connsiteX2" y="connsiteY2"/>
              </a:cxn>
              <a:cxn ang="0">
                <a:pos x="connsiteX3" y="connsiteY3"/>
              </a:cxn>
            </a:cxnLst>
            <a:rect l="l" t="t" r="r" b="b"/>
            <a:pathLst>
              <a:path w="3124200" h="1162050">
                <a:moveTo>
                  <a:pt x="0" y="0"/>
                </a:moveTo>
                <a:lnTo>
                  <a:pt x="1123950" y="1162050"/>
                </a:lnTo>
                <a:lnTo>
                  <a:pt x="3124200" y="781050"/>
                </a:lnTo>
                <a:lnTo>
                  <a:pt x="0" y="0"/>
                </a:lnTo>
                <a:close/>
              </a:path>
            </a:pathLst>
          </a:custGeom>
          <a:solidFill>
            <a:srgbClr val="2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flipV="1">
            <a:off x="5129010" y="-21716"/>
            <a:ext cx="4024792" cy="1116000"/>
          </a:xfrm>
          <a:prstGeom prst="rtTriangle">
            <a:avLst/>
          </a:prstGeom>
          <a:solidFill>
            <a:srgbClr val="EE0F68"/>
          </a:solidFill>
          <a:ln>
            <a:noFill/>
          </a:ln>
          <a:effectLst>
            <a:outerShdw blurRad="76200" dist="38100" dir="8100000" sx="100500" sy="100500" algn="tr" rotWithShape="0">
              <a:prstClr val="black">
                <a:alpha val="9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rot="951325">
            <a:off x="6660461" y="837374"/>
            <a:ext cx="2664296" cy="369332"/>
          </a:xfrm>
          <a:prstGeom prst="rect">
            <a:avLst/>
          </a:prstGeom>
          <a:noFill/>
        </p:spPr>
        <p:txBody>
          <a:bodyPr wrap="square" rtlCol="0">
            <a:spAutoFit/>
          </a:bodyPr>
          <a:lstStyle/>
          <a:p>
            <a:r>
              <a:rPr lang="zh-CN" altLang="en-US" b="1" dirty="0" smtClean="0">
                <a:solidFill>
                  <a:srgbClr val="767676"/>
                </a:solidFill>
                <a:latin typeface="微软雅黑" pitchFamily="34" charset="-122"/>
                <a:ea typeface="微软雅黑" pitchFamily="34" charset="-122"/>
              </a:rPr>
              <a:t>公司简介</a:t>
            </a:r>
            <a:endParaRPr lang="en-US" altLang="zh-CN" b="1" dirty="0" smtClean="0">
              <a:solidFill>
                <a:srgbClr val="767676"/>
              </a:solidFill>
              <a:latin typeface="微软雅黑" pitchFamily="34" charset="-122"/>
              <a:ea typeface="微软雅黑" pitchFamily="34" charset="-122"/>
            </a:endParaRPr>
          </a:p>
        </p:txBody>
      </p:sp>
      <p:pic>
        <p:nvPicPr>
          <p:cNvPr id="8" name="Picture 3" descr="C:\Users\Administrator\Desktop\赛新科技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1470"/>
            <a:ext cx="864096" cy="944576"/>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127000"/>
          </a:effectLst>
          <a:extLst/>
        </p:spPr>
      </p:pic>
      <p:sp>
        <p:nvSpPr>
          <p:cNvPr id="2" name="TextBox 1"/>
          <p:cNvSpPr txBox="1"/>
          <p:nvPr/>
        </p:nvSpPr>
        <p:spPr>
          <a:xfrm>
            <a:off x="971599" y="567334"/>
            <a:ext cx="1061509" cy="307777"/>
          </a:xfrm>
          <a:prstGeom prst="rect">
            <a:avLst/>
          </a:prstGeom>
          <a:noFill/>
        </p:spPr>
        <p:txBody>
          <a:bodyPr wrap="none" rtlCol="0">
            <a:spAutoFit/>
          </a:bodyPr>
          <a:lstStyle/>
          <a:p>
            <a:r>
              <a:rPr lang="zh-CN" altLang="en-US" sz="1400" b="1" dirty="0" smtClean="0">
                <a:solidFill>
                  <a:schemeClr val="tx2">
                    <a:lumMod val="60000"/>
                    <a:lumOff val="40000"/>
                  </a:schemeClr>
                </a:solidFill>
                <a:latin typeface="微软雅黑" pitchFamily="34" charset="-122"/>
                <a:ea typeface="微软雅黑" pitchFamily="34" charset="-122"/>
              </a:rPr>
              <a:t>关 于 我 们</a:t>
            </a:r>
          </a:p>
        </p:txBody>
      </p:sp>
      <p:sp>
        <p:nvSpPr>
          <p:cNvPr id="3" name="TextBox 2"/>
          <p:cNvSpPr txBox="1"/>
          <p:nvPr/>
        </p:nvSpPr>
        <p:spPr>
          <a:xfrm>
            <a:off x="708720" y="1209675"/>
            <a:ext cx="6893282" cy="3323987"/>
          </a:xfrm>
          <a:prstGeom prst="rect">
            <a:avLst/>
          </a:prstGeom>
          <a:noFill/>
        </p:spPr>
        <p:txBody>
          <a:bodyPr wrap="square" rtlCol="0">
            <a:spAutoFit/>
          </a:bodyPr>
          <a:lstStyle/>
          <a:p>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成都赛新科技有限公司是一家专业从事在线教育系统研发、软件开发的科技公司，成立于</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2015</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年。经过不断的发展，赛新科技已经建立了一个</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30</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人左右的从事</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UI</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设计、前端开发、服务端开发及移动应用开发的服务团队。</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
            </a:r>
            <a:b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b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我们致力于为广大企业提供系统开发、技术支持、运营推广等一体化解决方案服务。可靠的技术保障、良好的售后服务和灵活的问题处理办法，让赛新科技成为您值得信赖的伙伴。</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
            </a:r>
            <a:b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b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我们的使命是为互联网创造更优秀的模式，为企业创造持续的价值，基于团队丰富的研发经验创造卓越的产品平台服务社会。</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
            </a:r>
            <a:b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b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我们</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热爱在线教育，我们热爱互联网，我们追求极致。</a:t>
            </a:r>
          </a:p>
          <a:p>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我们为</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您打造一款顶尖的在线教育平台，是我们永恒的目标。 愿您和我们一起，并肩作战，共同革新网络教育！</a:t>
            </a:r>
            <a:endPar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7496721" y="4701418"/>
            <a:ext cx="1595309" cy="430887"/>
          </a:xfrm>
          <a:prstGeom prst="rect">
            <a:avLst/>
          </a:prstGeom>
          <a:noFill/>
        </p:spPr>
        <p:txBody>
          <a:bodyPr wrap="none" rtlCol="0">
            <a:spAutoFit/>
          </a:bodyPr>
          <a:lstStyle/>
          <a:p>
            <a:r>
              <a:rPr lang="zh-CN" altLang="en-US" sz="1100" b="1" dirty="0" smtClean="0">
                <a:solidFill>
                  <a:schemeClr val="tx2">
                    <a:lumMod val="60000"/>
                    <a:lumOff val="40000"/>
                  </a:schemeClr>
                </a:solidFill>
                <a:latin typeface="微软雅黑" pitchFamily="34" charset="-122"/>
                <a:ea typeface="微软雅黑" pitchFamily="34" charset="-122"/>
              </a:rPr>
              <a:t>成都赛新科技有限公司</a:t>
            </a:r>
            <a:endParaRPr lang="en-US" altLang="zh-CN" sz="1100" b="1" dirty="0" smtClean="0">
              <a:solidFill>
                <a:schemeClr val="tx2">
                  <a:lumMod val="60000"/>
                  <a:lumOff val="40000"/>
                </a:schemeClr>
              </a:solidFill>
              <a:latin typeface="微软雅黑" pitchFamily="34" charset="-122"/>
              <a:ea typeface="微软雅黑" pitchFamily="34" charset="-122"/>
            </a:endParaRPr>
          </a:p>
          <a:p>
            <a:r>
              <a:rPr lang="en-US" altLang="zh-CN" sz="1100" b="1" dirty="0" smtClean="0">
                <a:solidFill>
                  <a:schemeClr val="tx2">
                    <a:lumMod val="60000"/>
                    <a:lumOff val="40000"/>
                  </a:schemeClr>
                </a:solidFill>
                <a:latin typeface="微软雅黑" pitchFamily="34" charset="-122"/>
                <a:ea typeface="微软雅黑" pitchFamily="34" charset="-122"/>
              </a:rPr>
              <a:t>www.section.com</a:t>
            </a:r>
            <a:endParaRPr lang="zh-CN" altLang="en-US" sz="1100" b="1" dirty="0" smtClean="0">
              <a:solidFill>
                <a:schemeClr val="tx2">
                  <a:lumMod val="60000"/>
                  <a:lumOff val="40000"/>
                </a:schemeClr>
              </a:solidFill>
              <a:latin typeface="微软雅黑" pitchFamily="34" charset="-122"/>
              <a:ea typeface="微软雅黑" pitchFamily="34" charset="-122"/>
            </a:endParaRPr>
          </a:p>
        </p:txBody>
      </p:sp>
      <p:pic>
        <p:nvPicPr>
          <p:cNvPr id="10" name="Picture 2" descr="C:\Users\Administrator\Desktop\f1c8691d1012e3bb0068770db9e4791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962945">
            <a:off x="458297" y="1275447"/>
            <a:ext cx="172054" cy="17205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Administrator\Desktop\f1c8691d1012e3bb0068770db9e4791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962945">
            <a:off x="458297" y="2113989"/>
            <a:ext cx="172054" cy="17205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Administrator\Desktop\f1c8691d1012e3bb0068770db9e4791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962945">
            <a:off x="458297" y="2986623"/>
            <a:ext cx="172054" cy="17205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dministrator\Desktop\f1c8691d1012e3bb0068770db9e4791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962945">
            <a:off x="453525" y="3594240"/>
            <a:ext cx="172054" cy="17205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Administrator\Desktop\f1c8691d1012e3bb0068770db9e4791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962945">
            <a:off x="458298" y="4032596"/>
            <a:ext cx="172054" cy="172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00483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par>
                                <p:cTn id="25" presetID="42"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par>
                                <p:cTn id="55" presetID="22" presetClass="entr" presetSubtype="4" fill="hold" grpId="0" nodeType="with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down)">
                                      <p:cBhvr>
                                        <p:cTn id="57" dur="500"/>
                                        <p:tgtEl>
                                          <p:spTgt spid="2"/>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barn(inVertical)">
                                      <p:cBhvr>
                                        <p:cTn id="6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2" grpId="0"/>
      <p:bldP spid="3"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4151516" y="2020010"/>
            <a:ext cx="3997225" cy="1966828"/>
          </a:xfrm>
          <a:custGeom>
            <a:avLst/>
            <a:gdLst>
              <a:gd name="connsiteX0" fmla="*/ 3472249 w 3472249"/>
              <a:gd name="connsiteY0" fmla="*/ 2001794 h 2001794"/>
              <a:gd name="connsiteX1" fmla="*/ 3064476 w 3472249"/>
              <a:gd name="connsiteY1" fmla="*/ 0 h 2001794"/>
              <a:gd name="connsiteX2" fmla="*/ 0 w 3472249"/>
              <a:gd name="connsiteY2" fmla="*/ 568411 h 2001794"/>
              <a:gd name="connsiteX3" fmla="*/ 395416 w 3472249"/>
              <a:gd name="connsiteY3" fmla="*/ 1977081 h 2001794"/>
              <a:gd name="connsiteX4" fmla="*/ 3472249 w 3472249"/>
              <a:gd name="connsiteY4" fmla="*/ 2001794 h 2001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2249" h="2001794">
                <a:moveTo>
                  <a:pt x="3472249" y="2001794"/>
                </a:moveTo>
                <a:lnTo>
                  <a:pt x="3064476" y="0"/>
                </a:lnTo>
                <a:lnTo>
                  <a:pt x="0" y="568411"/>
                </a:lnTo>
                <a:lnTo>
                  <a:pt x="395416" y="1977081"/>
                </a:lnTo>
                <a:lnTo>
                  <a:pt x="3472249" y="2001794"/>
                </a:lnTo>
                <a:close/>
              </a:path>
            </a:pathLst>
          </a:custGeom>
          <a:solidFill>
            <a:srgbClr val="29A4D0"/>
          </a:solidFill>
          <a:ln>
            <a:noFill/>
          </a:ln>
          <a:effectLst>
            <a:outerShdw blurRad="63500" dist="38100" dir="2700000" sx="100500" sy="100500" algn="tl" rotWithShape="0">
              <a:prstClr val="black">
                <a:alpha val="9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759984">
            <a:off x="1711243" y="534999"/>
            <a:ext cx="3545913" cy="2329514"/>
          </a:xfrm>
          <a:custGeom>
            <a:avLst/>
            <a:gdLst>
              <a:gd name="connsiteX0" fmla="*/ 630194 w 3262183"/>
              <a:gd name="connsiteY0" fmla="*/ 0 h 2001795"/>
              <a:gd name="connsiteX1" fmla="*/ 0 w 3262183"/>
              <a:gd name="connsiteY1" fmla="*/ 1618735 h 2001795"/>
              <a:gd name="connsiteX2" fmla="*/ 3262183 w 3262183"/>
              <a:gd name="connsiteY2" fmla="*/ 2001795 h 2001795"/>
              <a:gd name="connsiteX3" fmla="*/ 3150973 w 3262183"/>
              <a:gd name="connsiteY3" fmla="*/ 840260 h 2001795"/>
              <a:gd name="connsiteX4" fmla="*/ 630194 w 3262183"/>
              <a:gd name="connsiteY4" fmla="*/ 0 h 2001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2183" h="2001795">
                <a:moveTo>
                  <a:pt x="630194" y="0"/>
                </a:moveTo>
                <a:lnTo>
                  <a:pt x="0" y="1618735"/>
                </a:lnTo>
                <a:lnTo>
                  <a:pt x="3262183" y="2001795"/>
                </a:lnTo>
                <a:lnTo>
                  <a:pt x="3150973" y="840260"/>
                </a:lnTo>
                <a:lnTo>
                  <a:pt x="630194" y="0"/>
                </a:lnTo>
                <a:close/>
              </a:path>
            </a:pathLst>
          </a:custGeom>
          <a:solidFill>
            <a:srgbClr val="EE0F68"/>
          </a:solidFill>
          <a:ln>
            <a:noFill/>
          </a:ln>
          <a:effectLst>
            <a:outerShdw blurRad="63500" dist="38100" dir="2700000" sx="100500" sy="100500" algn="tl" rotWithShape="0">
              <a:prstClr val="black">
                <a:alpha val="9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rot="20929775">
            <a:off x="3935891" y="208058"/>
            <a:ext cx="2736304" cy="461665"/>
          </a:xfrm>
          <a:prstGeom prst="rect">
            <a:avLst/>
          </a:prstGeom>
          <a:noFill/>
        </p:spPr>
        <p:txBody>
          <a:bodyPr wrap="square" rtlCol="0">
            <a:spAutoFit/>
          </a:bodyPr>
          <a:lstStyle/>
          <a:p>
            <a:r>
              <a:rPr lang="en-US" altLang="zh-CN" sz="1200" dirty="0" smtClean="0">
                <a:solidFill>
                  <a:schemeClr val="tx1">
                    <a:lumMod val="65000"/>
                    <a:lumOff val="35000"/>
                  </a:schemeClr>
                </a:solidFill>
                <a:latin typeface="微软雅黑" pitchFamily="34" charset="-122"/>
                <a:ea typeface="微软雅黑" pitchFamily="34" charset="-122"/>
              </a:rPr>
              <a:t>2013</a:t>
            </a:r>
            <a:r>
              <a:rPr lang="zh-CN" altLang="en-US" sz="1200" dirty="0" smtClean="0">
                <a:solidFill>
                  <a:schemeClr val="tx1">
                    <a:lumMod val="65000"/>
                    <a:lumOff val="35000"/>
                  </a:schemeClr>
                </a:solidFill>
                <a:latin typeface="微软雅黑" pitchFamily="34" charset="-122"/>
                <a:ea typeface="微软雅黑" pitchFamily="34" charset="-122"/>
              </a:rPr>
              <a:t>年</a:t>
            </a:r>
            <a:r>
              <a:rPr lang="en-US" altLang="zh-CN" sz="1200" dirty="0" smtClean="0">
                <a:solidFill>
                  <a:schemeClr val="tx1">
                    <a:lumMod val="65000"/>
                    <a:lumOff val="35000"/>
                  </a:schemeClr>
                </a:solidFill>
                <a:latin typeface="微软雅黑" pitchFamily="34" charset="-122"/>
                <a:ea typeface="微软雅黑" pitchFamily="34" charset="-122"/>
              </a:rPr>
              <a:t>2</a:t>
            </a:r>
            <a:r>
              <a:rPr lang="zh-CN" altLang="en-US" sz="1200" dirty="0" smtClean="0">
                <a:solidFill>
                  <a:schemeClr val="tx1">
                    <a:lumMod val="65000"/>
                    <a:lumOff val="35000"/>
                  </a:schemeClr>
                </a:solidFill>
                <a:latin typeface="微软雅黑" pitchFamily="34" charset="-122"/>
                <a:ea typeface="微软雅黑" pitchFamily="34" charset="-122"/>
              </a:rPr>
              <a:t>月成都智艺创想科技有限公司正式成立；</a:t>
            </a:r>
          </a:p>
        </p:txBody>
      </p:sp>
      <p:pic>
        <p:nvPicPr>
          <p:cNvPr id="11" name="Picture 3" descr="C:\Users\Administrator\Desktop\赛新科技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1470"/>
            <a:ext cx="864096" cy="944576"/>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127000"/>
          </a:effectLst>
          <a:extLst/>
        </p:spPr>
      </p:pic>
      <p:sp>
        <p:nvSpPr>
          <p:cNvPr id="12" name="TextBox 11"/>
          <p:cNvSpPr txBox="1"/>
          <p:nvPr/>
        </p:nvSpPr>
        <p:spPr>
          <a:xfrm rot="20929775">
            <a:off x="4603846" y="535142"/>
            <a:ext cx="3533648" cy="461665"/>
          </a:xfrm>
          <a:prstGeom prst="rect">
            <a:avLst/>
          </a:prstGeom>
          <a:noFill/>
        </p:spPr>
        <p:txBody>
          <a:bodyPr wrap="square" rtlCol="0">
            <a:spAutoFit/>
          </a:bodyPr>
          <a:lstStyle/>
          <a:p>
            <a:r>
              <a:rPr lang="en-US" altLang="zh-CN" sz="1200" dirty="0" smtClean="0">
                <a:solidFill>
                  <a:schemeClr val="tx1">
                    <a:lumMod val="65000"/>
                    <a:lumOff val="35000"/>
                  </a:schemeClr>
                </a:solidFill>
                <a:latin typeface="微软雅黑" pitchFamily="34" charset="-122"/>
                <a:ea typeface="微软雅黑" pitchFamily="34" charset="-122"/>
              </a:rPr>
              <a:t>2013</a:t>
            </a:r>
            <a:r>
              <a:rPr lang="zh-CN" altLang="en-US" sz="1200" dirty="0" smtClean="0">
                <a:solidFill>
                  <a:schemeClr val="tx1">
                    <a:lumMod val="65000"/>
                    <a:lumOff val="35000"/>
                  </a:schemeClr>
                </a:solidFill>
                <a:latin typeface="微软雅黑" pitchFamily="34" charset="-122"/>
                <a:ea typeface="微软雅黑" pitchFamily="34" charset="-122"/>
              </a:rPr>
              <a:t>年</a:t>
            </a:r>
            <a:r>
              <a:rPr lang="en-US" altLang="zh-CN" sz="1200" dirty="0">
                <a:solidFill>
                  <a:schemeClr val="tx1">
                    <a:lumMod val="65000"/>
                    <a:lumOff val="35000"/>
                  </a:schemeClr>
                </a:solidFill>
                <a:latin typeface="微软雅黑" pitchFamily="34" charset="-122"/>
                <a:ea typeface="微软雅黑" pitchFamily="34" charset="-122"/>
              </a:rPr>
              <a:t>8</a:t>
            </a:r>
            <a:r>
              <a:rPr lang="zh-CN" altLang="en-US" sz="1200" dirty="0" smtClean="0">
                <a:solidFill>
                  <a:schemeClr val="tx1">
                    <a:lumMod val="65000"/>
                    <a:lumOff val="35000"/>
                  </a:schemeClr>
                </a:solidFill>
                <a:latin typeface="微软雅黑" pitchFamily="34" charset="-122"/>
                <a:ea typeface="微软雅黑" pitchFamily="34" charset="-122"/>
              </a:rPr>
              <a:t>月，赛新科技前身出右云课堂项目组在成都智艺创想科技有限公司正式成立；</a:t>
            </a:r>
          </a:p>
        </p:txBody>
      </p:sp>
      <p:pic>
        <p:nvPicPr>
          <p:cNvPr id="1026" name="Picture 2" descr="C:\Users\Administrator\Desktop\f1c8691d1012e3bb0068770db9e4791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962945">
            <a:off x="3746891" y="538136"/>
            <a:ext cx="172054" cy="17205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dministrator\Desktop\f1c8691d1012e3bb0068770db9e4791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962945">
            <a:off x="4406168" y="924993"/>
            <a:ext cx="172054" cy="17205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rot="20929775">
            <a:off x="5357447" y="921714"/>
            <a:ext cx="3533648" cy="276999"/>
          </a:xfrm>
          <a:prstGeom prst="rect">
            <a:avLst/>
          </a:prstGeom>
          <a:noFill/>
        </p:spPr>
        <p:txBody>
          <a:bodyPr wrap="square" rtlCol="0">
            <a:spAutoFit/>
          </a:bodyPr>
          <a:lstStyle/>
          <a:p>
            <a:r>
              <a:rPr lang="en-US" altLang="zh-CN" sz="1200" dirty="0" smtClean="0">
                <a:solidFill>
                  <a:schemeClr val="tx1">
                    <a:lumMod val="65000"/>
                    <a:lumOff val="35000"/>
                  </a:schemeClr>
                </a:solidFill>
                <a:latin typeface="微软雅黑" pitchFamily="34" charset="-122"/>
                <a:ea typeface="微软雅黑" pitchFamily="34" charset="-122"/>
              </a:rPr>
              <a:t>2014</a:t>
            </a:r>
            <a:r>
              <a:rPr lang="zh-CN" altLang="en-US" sz="1200" dirty="0" smtClean="0">
                <a:solidFill>
                  <a:schemeClr val="tx1">
                    <a:lumMod val="65000"/>
                    <a:lumOff val="35000"/>
                  </a:schemeClr>
                </a:solidFill>
                <a:latin typeface="微软雅黑" pitchFamily="34" charset="-122"/>
                <a:ea typeface="微软雅黑" pitchFamily="34" charset="-122"/>
              </a:rPr>
              <a:t>年</a:t>
            </a:r>
            <a:r>
              <a:rPr lang="en-US" altLang="zh-CN" sz="1200" dirty="0" smtClean="0">
                <a:solidFill>
                  <a:schemeClr val="tx1">
                    <a:lumMod val="65000"/>
                    <a:lumOff val="35000"/>
                  </a:schemeClr>
                </a:solidFill>
                <a:latin typeface="微软雅黑" pitchFamily="34" charset="-122"/>
                <a:ea typeface="微软雅黑" pitchFamily="34" charset="-122"/>
              </a:rPr>
              <a:t>10</a:t>
            </a:r>
            <a:r>
              <a:rPr lang="zh-CN" altLang="en-US" sz="1200" dirty="0" smtClean="0">
                <a:solidFill>
                  <a:schemeClr val="tx1">
                    <a:lumMod val="65000"/>
                    <a:lumOff val="35000"/>
                  </a:schemeClr>
                </a:solidFill>
                <a:latin typeface="微软雅黑" pitchFamily="34" charset="-122"/>
                <a:ea typeface="微软雅黑" pitchFamily="34" charset="-122"/>
              </a:rPr>
              <a:t>月出右云课堂</a:t>
            </a:r>
            <a:r>
              <a:rPr lang="en-US" altLang="zh-CN" sz="1200" dirty="0" smtClean="0">
                <a:solidFill>
                  <a:schemeClr val="tx1">
                    <a:lumMod val="65000"/>
                    <a:lumOff val="35000"/>
                  </a:schemeClr>
                </a:solidFill>
                <a:latin typeface="微软雅黑" pitchFamily="34" charset="-122"/>
                <a:ea typeface="微软雅黑" pitchFamily="34" charset="-122"/>
              </a:rPr>
              <a:t>V1.0</a:t>
            </a:r>
            <a:r>
              <a:rPr lang="zh-CN" altLang="en-US" sz="1200" dirty="0" smtClean="0">
                <a:solidFill>
                  <a:schemeClr val="tx1">
                    <a:lumMod val="65000"/>
                    <a:lumOff val="35000"/>
                  </a:schemeClr>
                </a:solidFill>
                <a:latin typeface="微软雅黑" pitchFamily="34" charset="-122"/>
                <a:ea typeface="微软雅黑" pitchFamily="34" charset="-122"/>
              </a:rPr>
              <a:t>正式上线；</a:t>
            </a:r>
          </a:p>
        </p:txBody>
      </p:sp>
      <p:pic>
        <p:nvPicPr>
          <p:cNvPr id="15" name="Picture 2" descr="C:\Users\Administrator\Desktop\f1c8691d1012e3bb0068770db9e4791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962945">
            <a:off x="5117613" y="1349094"/>
            <a:ext cx="172054" cy="17205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Administrator\Desktop\f1c8691d1012e3bb0068770db9e4791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962945">
            <a:off x="5681712" y="1665238"/>
            <a:ext cx="172054" cy="17205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rot="20929775">
            <a:off x="5938892" y="1276185"/>
            <a:ext cx="3533648" cy="646331"/>
          </a:xfrm>
          <a:prstGeom prst="rect">
            <a:avLst/>
          </a:prstGeom>
          <a:noFill/>
        </p:spPr>
        <p:txBody>
          <a:bodyPr wrap="square" rtlCol="0">
            <a:spAutoFit/>
          </a:bodyPr>
          <a:lstStyle/>
          <a:p>
            <a:r>
              <a:rPr lang="en-US" altLang="zh-CN" sz="1200" dirty="0" smtClean="0">
                <a:solidFill>
                  <a:schemeClr val="tx1">
                    <a:lumMod val="65000"/>
                    <a:lumOff val="35000"/>
                  </a:schemeClr>
                </a:solidFill>
                <a:latin typeface="微软雅黑" pitchFamily="34" charset="-122"/>
                <a:ea typeface="微软雅黑" pitchFamily="34" charset="-122"/>
              </a:rPr>
              <a:t>2015</a:t>
            </a:r>
            <a:r>
              <a:rPr lang="zh-CN" altLang="en-US" sz="1200" dirty="0" smtClean="0">
                <a:solidFill>
                  <a:schemeClr val="tx1">
                    <a:lumMod val="65000"/>
                    <a:lumOff val="35000"/>
                  </a:schemeClr>
                </a:solidFill>
                <a:latin typeface="微软雅黑" pitchFamily="34" charset="-122"/>
                <a:ea typeface="微软雅黑" pitchFamily="34" charset="-122"/>
              </a:rPr>
              <a:t>年</a:t>
            </a:r>
            <a:r>
              <a:rPr lang="en-US" altLang="zh-CN" sz="1200" dirty="0" smtClean="0">
                <a:solidFill>
                  <a:schemeClr val="tx1">
                    <a:lumMod val="65000"/>
                    <a:lumOff val="35000"/>
                  </a:schemeClr>
                </a:solidFill>
                <a:latin typeface="微软雅黑" pitchFamily="34" charset="-122"/>
                <a:ea typeface="微软雅黑" pitchFamily="34" charset="-122"/>
              </a:rPr>
              <a:t>5</a:t>
            </a:r>
            <a:r>
              <a:rPr lang="zh-CN" altLang="en-US" sz="1200" dirty="0" smtClean="0">
                <a:solidFill>
                  <a:schemeClr val="tx1">
                    <a:lumMod val="65000"/>
                    <a:lumOff val="35000"/>
                  </a:schemeClr>
                </a:solidFill>
                <a:latin typeface="微软雅黑" pitchFamily="34" charset="-122"/>
                <a:ea typeface="微软雅黑" pitchFamily="34" charset="-122"/>
              </a:rPr>
              <a:t>月经过长期的用户体验测试和项</a:t>
            </a:r>
            <a:endParaRPr lang="en-US" altLang="zh-CN" sz="1200" dirty="0" smtClean="0">
              <a:solidFill>
                <a:schemeClr val="tx1">
                  <a:lumMod val="65000"/>
                  <a:lumOff val="35000"/>
                </a:schemeClr>
              </a:solidFill>
              <a:latin typeface="微软雅黑" pitchFamily="34" charset="-122"/>
              <a:ea typeface="微软雅黑" pitchFamily="34" charset="-122"/>
            </a:endParaRPr>
          </a:p>
          <a:p>
            <a:r>
              <a:rPr lang="zh-CN" altLang="en-US" sz="1200" dirty="0" smtClean="0">
                <a:solidFill>
                  <a:schemeClr val="tx1">
                    <a:lumMod val="65000"/>
                    <a:lumOff val="35000"/>
                  </a:schemeClr>
                </a:solidFill>
                <a:latin typeface="微软雅黑" pitchFamily="34" charset="-122"/>
                <a:ea typeface="微软雅黑" pitchFamily="34" charset="-122"/>
              </a:rPr>
              <a:t>目组人员的挑灯夜战，出右云</a:t>
            </a:r>
            <a:r>
              <a:rPr lang="en-US" altLang="zh-CN" sz="1200" dirty="0" smtClean="0">
                <a:solidFill>
                  <a:schemeClr val="tx1">
                    <a:lumMod val="65000"/>
                    <a:lumOff val="35000"/>
                  </a:schemeClr>
                </a:solidFill>
                <a:latin typeface="微软雅黑" pitchFamily="34" charset="-122"/>
                <a:ea typeface="微软雅黑" pitchFamily="34" charset="-122"/>
              </a:rPr>
              <a:t>V2.0</a:t>
            </a:r>
            <a:r>
              <a:rPr lang="zh-CN" altLang="en-US" sz="1200" dirty="0" smtClean="0">
                <a:solidFill>
                  <a:schemeClr val="tx1">
                    <a:lumMod val="65000"/>
                    <a:lumOff val="35000"/>
                  </a:schemeClr>
                </a:solidFill>
                <a:latin typeface="微软雅黑" pitchFamily="34" charset="-122"/>
                <a:ea typeface="微软雅黑" pitchFamily="34" charset="-122"/>
              </a:rPr>
              <a:t>正式更</a:t>
            </a:r>
            <a:endParaRPr lang="en-US" altLang="zh-CN" sz="1200" dirty="0" smtClean="0">
              <a:solidFill>
                <a:schemeClr val="tx1">
                  <a:lumMod val="65000"/>
                  <a:lumOff val="35000"/>
                </a:schemeClr>
              </a:solidFill>
              <a:latin typeface="微软雅黑" pitchFamily="34" charset="-122"/>
              <a:ea typeface="微软雅黑" pitchFamily="34" charset="-122"/>
            </a:endParaRPr>
          </a:p>
          <a:p>
            <a:r>
              <a:rPr lang="zh-CN" altLang="en-US" sz="1200" dirty="0" smtClean="0">
                <a:solidFill>
                  <a:schemeClr val="tx1">
                    <a:lumMod val="65000"/>
                    <a:lumOff val="35000"/>
                  </a:schemeClr>
                </a:solidFill>
                <a:latin typeface="微软雅黑" pitchFamily="34" charset="-122"/>
                <a:ea typeface="微软雅黑" pitchFamily="34" charset="-122"/>
              </a:rPr>
              <a:t>新上线；</a:t>
            </a:r>
          </a:p>
        </p:txBody>
      </p:sp>
      <p:pic>
        <p:nvPicPr>
          <p:cNvPr id="19" name="Picture 2" descr="C:\Users\Administrator\Desktop\f1c8691d1012e3bb0068770db9e4791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962945">
            <a:off x="542065" y="1995076"/>
            <a:ext cx="172054" cy="17205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rot="1253394">
            <a:off x="571153" y="2619814"/>
            <a:ext cx="3483411" cy="646331"/>
          </a:xfrm>
          <a:prstGeom prst="rect">
            <a:avLst/>
          </a:prstGeom>
          <a:noFill/>
        </p:spPr>
        <p:txBody>
          <a:bodyPr wrap="square" rtlCol="0">
            <a:spAutoFit/>
          </a:bodyPr>
          <a:lstStyle/>
          <a:p>
            <a:r>
              <a:rPr lang="en-US" altLang="zh-CN" sz="1200" dirty="0" smtClean="0">
                <a:solidFill>
                  <a:schemeClr val="tx1">
                    <a:lumMod val="65000"/>
                    <a:lumOff val="35000"/>
                  </a:schemeClr>
                </a:solidFill>
                <a:latin typeface="微软雅黑" pitchFamily="34" charset="-122"/>
                <a:ea typeface="微软雅黑" pitchFamily="34" charset="-122"/>
              </a:rPr>
              <a:t>2015</a:t>
            </a:r>
            <a:r>
              <a:rPr lang="zh-CN" altLang="en-US" sz="1200" dirty="0" smtClean="0">
                <a:solidFill>
                  <a:schemeClr val="tx1">
                    <a:lumMod val="65000"/>
                    <a:lumOff val="35000"/>
                  </a:schemeClr>
                </a:solidFill>
                <a:latin typeface="微软雅黑" pitchFamily="34" charset="-122"/>
                <a:ea typeface="微软雅黑" pitchFamily="34" charset="-122"/>
              </a:rPr>
              <a:t>年</a:t>
            </a:r>
            <a:r>
              <a:rPr lang="en-US" altLang="zh-CN" sz="1200" dirty="0" smtClean="0">
                <a:solidFill>
                  <a:schemeClr val="tx1">
                    <a:lumMod val="65000"/>
                    <a:lumOff val="35000"/>
                  </a:schemeClr>
                </a:solidFill>
                <a:latin typeface="微软雅黑" pitchFamily="34" charset="-122"/>
                <a:ea typeface="微软雅黑" pitchFamily="34" charset="-122"/>
              </a:rPr>
              <a:t>6</a:t>
            </a:r>
            <a:r>
              <a:rPr lang="zh-CN" altLang="en-US" sz="1200" dirty="0" smtClean="0">
                <a:solidFill>
                  <a:schemeClr val="tx1">
                    <a:lumMod val="65000"/>
                    <a:lumOff val="35000"/>
                  </a:schemeClr>
                </a:solidFill>
                <a:latin typeface="微软雅黑" pitchFamily="34" charset="-122"/>
                <a:ea typeface="微软雅黑" pitchFamily="34" charset="-122"/>
              </a:rPr>
              <a:t>月出右云课堂项目组通过股东大会的一致同意，正式独立，成为成都智艺创想科技有限公司子公司，取名为成都赛新科技有限公司；</a:t>
            </a:r>
          </a:p>
        </p:txBody>
      </p:sp>
      <p:sp>
        <p:nvSpPr>
          <p:cNvPr id="21" name="TextBox 20"/>
          <p:cNvSpPr txBox="1"/>
          <p:nvPr/>
        </p:nvSpPr>
        <p:spPr>
          <a:xfrm rot="1253394">
            <a:off x="554205" y="3335320"/>
            <a:ext cx="3483411" cy="646331"/>
          </a:xfrm>
          <a:prstGeom prst="rect">
            <a:avLst/>
          </a:prstGeom>
          <a:noFill/>
        </p:spPr>
        <p:txBody>
          <a:bodyPr wrap="square" rtlCol="0">
            <a:spAutoFit/>
          </a:bodyPr>
          <a:lstStyle/>
          <a:p>
            <a:r>
              <a:rPr lang="en-US" altLang="zh-CN" sz="1200" dirty="0" smtClean="0">
                <a:solidFill>
                  <a:schemeClr val="tx1">
                    <a:lumMod val="65000"/>
                    <a:lumOff val="35000"/>
                  </a:schemeClr>
                </a:solidFill>
                <a:latin typeface="微软雅黑" pitchFamily="34" charset="-122"/>
                <a:ea typeface="微软雅黑" pitchFamily="34" charset="-122"/>
              </a:rPr>
              <a:t>2015</a:t>
            </a:r>
            <a:r>
              <a:rPr lang="zh-CN" altLang="en-US" sz="1200" dirty="0" smtClean="0">
                <a:solidFill>
                  <a:schemeClr val="tx1">
                    <a:lumMod val="65000"/>
                    <a:lumOff val="35000"/>
                  </a:schemeClr>
                </a:solidFill>
                <a:latin typeface="微软雅黑" pitchFamily="34" charset="-122"/>
                <a:ea typeface="微软雅黑" pitchFamily="34" charset="-122"/>
              </a:rPr>
              <a:t>年</a:t>
            </a:r>
            <a:r>
              <a:rPr lang="en-US" altLang="zh-CN" sz="1200" dirty="0" smtClean="0">
                <a:solidFill>
                  <a:schemeClr val="tx1">
                    <a:lumMod val="65000"/>
                    <a:lumOff val="35000"/>
                  </a:schemeClr>
                </a:solidFill>
                <a:latin typeface="微软雅黑" pitchFamily="34" charset="-122"/>
                <a:ea typeface="微软雅黑" pitchFamily="34" charset="-122"/>
              </a:rPr>
              <a:t>6</a:t>
            </a:r>
            <a:r>
              <a:rPr lang="zh-CN" altLang="en-US" sz="1200" dirty="0" smtClean="0">
                <a:solidFill>
                  <a:schemeClr val="tx1">
                    <a:lumMod val="65000"/>
                    <a:lumOff val="35000"/>
                  </a:schemeClr>
                </a:solidFill>
                <a:latin typeface="微软雅黑" pitchFamily="34" charset="-122"/>
                <a:ea typeface="微软雅黑" pitchFamily="34" charset="-122"/>
              </a:rPr>
              <a:t>月出右云课堂项目组通过股东大会的一致同意，正式独立，成为成都智艺创想科技有限公司子公司，取名为成都赛新科技有限公司；</a:t>
            </a:r>
          </a:p>
        </p:txBody>
      </p:sp>
      <p:pic>
        <p:nvPicPr>
          <p:cNvPr id="22" name="Picture 2" descr="C:\Users\Administrator\Desktop\f1c8691d1012e3bb0068770db9e4791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962945">
            <a:off x="547463" y="2725759"/>
            <a:ext cx="172054" cy="17205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rot="1253394">
            <a:off x="601312" y="4091787"/>
            <a:ext cx="3483411" cy="461665"/>
          </a:xfrm>
          <a:prstGeom prst="rect">
            <a:avLst/>
          </a:prstGeom>
          <a:noFill/>
        </p:spPr>
        <p:txBody>
          <a:bodyPr wrap="square" rtlCol="0">
            <a:spAutoFit/>
          </a:bodyPr>
          <a:lstStyle/>
          <a:p>
            <a:r>
              <a:rPr lang="en-US" altLang="zh-CN" sz="1200" dirty="0" smtClean="0">
                <a:solidFill>
                  <a:schemeClr val="tx1">
                    <a:lumMod val="65000"/>
                    <a:lumOff val="35000"/>
                  </a:schemeClr>
                </a:solidFill>
                <a:latin typeface="微软雅黑" pitchFamily="34" charset="-122"/>
                <a:ea typeface="微软雅黑" pitchFamily="34" charset="-122"/>
              </a:rPr>
              <a:t>2015</a:t>
            </a:r>
            <a:r>
              <a:rPr lang="zh-CN" altLang="en-US" sz="1200" dirty="0" smtClean="0">
                <a:solidFill>
                  <a:schemeClr val="tx1">
                    <a:lumMod val="65000"/>
                    <a:lumOff val="35000"/>
                  </a:schemeClr>
                </a:solidFill>
                <a:latin typeface="微软雅黑" pitchFamily="34" charset="-122"/>
                <a:ea typeface="微软雅黑" pitchFamily="34" charset="-122"/>
              </a:rPr>
              <a:t>年</a:t>
            </a:r>
            <a:r>
              <a:rPr lang="en-US" altLang="zh-CN" sz="1200" dirty="0" smtClean="0">
                <a:solidFill>
                  <a:schemeClr val="tx1">
                    <a:lumMod val="65000"/>
                    <a:lumOff val="35000"/>
                  </a:schemeClr>
                </a:solidFill>
                <a:latin typeface="微软雅黑" pitchFamily="34" charset="-122"/>
                <a:ea typeface="微软雅黑" pitchFamily="34" charset="-122"/>
              </a:rPr>
              <a:t>12</a:t>
            </a:r>
            <a:r>
              <a:rPr lang="zh-CN" altLang="en-US" sz="1200" dirty="0" smtClean="0">
                <a:solidFill>
                  <a:schemeClr val="tx1">
                    <a:lumMod val="65000"/>
                    <a:lumOff val="35000"/>
                  </a:schemeClr>
                </a:solidFill>
                <a:latin typeface="微软雅黑" pitchFamily="34" charset="-122"/>
                <a:ea typeface="微软雅黑" pitchFamily="34" charset="-122"/>
              </a:rPr>
              <a:t>月注册公司成功，正式入住环球中心</a:t>
            </a:r>
            <a:r>
              <a:rPr lang="en-US" altLang="zh-CN" sz="1200" dirty="0" smtClean="0">
                <a:solidFill>
                  <a:schemeClr val="tx1">
                    <a:lumMod val="65000"/>
                    <a:lumOff val="35000"/>
                  </a:schemeClr>
                </a:solidFill>
                <a:latin typeface="微软雅黑" pitchFamily="34" charset="-122"/>
                <a:ea typeface="微软雅黑" pitchFamily="34" charset="-122"/>
              </a:rPr>
              <a:t>S2-7-1-739</a:t>
            </a:r>
            <a:r>
              <a:rPr lang="zh-CN" altLang="en-US" sz="1200" dirty="0" smtClean="0">
                <a:solidFill>
                  <a:schemeClr val="tx1">
                    <a:lumMod val="65000"/>
                    <a:lumOff val="35000"/>
                  </a:schemeClr>
                </a:solidFill>
                <a:latin typeface="微软雅黑" pitchFamily="34" charset="-122"/>
                <a:ea typeface="微软雅黑" pitchFamily="34" charset="-122"/>
              </a:rPr>
              <a:t>；</a:t>
            </a:r>
          </a:p>
        </p:txBody>
      </p:sp>
      <p:pic>
        <p:nvPicPr>
          <p:cNvPr id="24" name="Picture 2" descr="C:\Users\Administrator\Desktop\f1c8691d1012e3bb0068770db9e4791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962945">
            <a:off x="564011" y="3463434"/>
            <a:ext cx="172054" cy="17205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Administrator\Desktop\f1c8691d1012e3bb0068770db9e4791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962945">
            <a:off x="584785" y="4096849"/>
            <a:ext cx="172054" cy="172054"/>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rot="1253394">
            <a:off x="743787" y="4459419"/>
            <a:ext cx="2039142" cy="461665"/>
          </a:xfrm>
          <a:prstGeom prst="rect">
            <a:avLst/>
          </a:prstGeom>
          <a:noFill/>
        </p:spPr>
        <p:txBody>
          <a:bodyPr wrap="square" rtlCol="0">
            <a:spAutoFit/>
          </a:bodyPr>
          <a:lstStyle/>
          <a:p>
            <a:r>
              <a:rPr lang="en-US" altLang="zh-CN" sz="1200" dirty="0" smtClean="0">
                <a:solidFill>
                  <a:schemeClr val="tx1">
                    <a:lumMod val="65000"/>
                    <a:lumOff val="35000"/>
                  </a:schemeClr>
                </a:solidFill>
                <a:latin typeface="微软雅黑" pitchFamily="34" charset="-122"/>
                <a:ea typeface="微软雅黑" pitchFamily="34" charset="-122"/>
              </a:rPr>
              <a:t>2016</a:t>
            </a:r>
            <a:r>
              <a:rPr lang="zh-CN" altLang="en-US" sz="1200" dirty="0" smtClean="0">
                <a:solidFill>
                  <a:schemeClr val="tx1">
                    <a:lumMod val="65000"/>
                    <a:lumOff val="35000"/>
                  </a:schemeClr>
                </a:solidFill>
                <a:latin typeface="微软雅黑" pitchFamily="34" charset="-122"/>
                <a:ea typeface="微软雅黑" pitchFamily="34" charset="-122"/>
              </a:rPr>
              <a:t>年</a:t>
            </a:r>
            <a:r>
              <a:rPr lang="en-US" altLang="zh-CN" sz="1200" dirty="0" smtClean="0">
                <a:solidFill>
                  <a:schemeClr val="tx1">
                    <a:lumMod val="65000"/>
                    <a:lumOff val="35000"/>
                  </a:schemeClr>
                </a:solidFill>
                <a:latin typeface="微软雅黑" pitchFamily="34" charset="-122"/>
                <a:ea typeface="微软雅黑" pitchFamily="34" charset="-122"/>
              </a:rPr>
              <a:t>1</a:t>
            </a:r>
            <a:r>
              <a:rPr lang="zh-CN" altLang="en-US" sz="1200" dirty="0" smtClean="0">
                <a:solidFill>
                  <a:schemeClr val="tx1">
                    <a:lumMod val="65000"/>
                    <a:lumOff val="35000"/>
                  </a:schemeClr>
                </a:solidFill>
                <a:latin typeface="微软雅黑" pitchFamily="34" charset="-122"/>
                <a:ea typeface="微软雅黑" pitchFamily="34" charset="-122"/>
              </a:rPr>
              <a:t>月出右云课程正式更名为</a:t>
            </a:r>
            <a:r>
              <a:rPr lang="en-US" altLang="zh-CN" sz="1200" dirty="0" err="1" smtClean="0">
                <a:solidFill>
                  <a:schemeClr val="tx1">
                    <a:lumMod val="65000"/>
                    <a:lumOff val="35000"/>
                  </a:schemeClr>
                </a:solidFill>
                <a:latin typeface="微软雅黑" pitchFamily="34" charset="-122"/>
                <a:ea typeface="微软雅黑" pitchFamily="34" charset="-122"/>
              </a:rPr>
              <a:t>Eduline</a:t>
            </a:r>
            <a:r>
              <a:rPr lang="zh-CN" altLang="en-US" sz="1200" dirty="0" smtClean="0">
                <a:solidFill>
                  <a:schemeClr val="tx1">
                    <a:lumMod val="65000"/>
                    <a:lumOff val="35000"/>
                  </a:schemeClr>
                </a:solidFill>
                <a:latin typeface="微软雅黑" pitchFamily="34" charset="-122"/>
                <a:ea typeface="微软雅黑" pitchFamily="34" charset="-122"/>
              </a:rPr>
              <a:t>。</a:t>
            </a:r>
          </a:p>
        </p:txBody>
      </p:sp>
      <p:sp>
        <p:nvSpPr>
          <p:cNvPr id="2" name="TextBox 1"/>
          <p:cNvSpPr txBox="1"/>
          <p:nvPr/>
        </p:nvSpPr>
        <p:spPr>
          <a:xfrm>
            <a:off x="7504966" y="4634413"/>
            <a:ext cx="1595309" cy="430887"/>
          </a:xfrm>
          <a:prstGeom prst="rect">
            <a:avLst/>
          </a:prstGeom>
          <a:noFill/>
        </p:spPr>
        <p:txBody>
          <a:bodyPr wrap="none" rtlCol="0">
            <a:spAutoFit/>
          </a:bodyPr>
          <a:lstStyle/>
          <a:p>
            <a:r>
              <a:rPr lang="zh-CN" altLang="en-US" sz="1100" b="1" dirty="0" smtClean="0">
                <a:solidFill>
                  <a:schemeClr val="tx2">
                    <a:lumMod val="60000"/>
                    <a:lumOff val="40000"/>
                  </a:schemeClr>
                </a:solidFill>
                <a:latin typeface="微软雅黑" pitchFamily="34" charset="-122"/>
                <a:ea typeface="微软雅黑" pitchFamily="34" charset="-122"/>
              </a:rPr>
              <a:t>成都赛新科技有限公司</a:t>
            </a:r>
            <a:endParaRPr lang="en-US" altLang="zh-CN" sz="1100" b="1" dirty="0" smtClean="0">
              <a:solidFill>
                <a:schemeClr val="tx2">
                  <a:lumMod val="60000"/>
                  <a:lumOff val="40000"/>
                </a:schemeClr>
              </a:solidFill>
              <a:latin typeface="微软雅黑" pitchFamily="34" charset="-122"/>
              <a:ea typeface="微软雅黑" pitchFamily="34" charset="-122"/>
            </a:endParaRPr>
          </a:p>
          <a:p>
            <a:r>
              <a:rPr lang="en-US" altLang="zh-CN" sz="1100" b="1" dirty="0" smtClean="0">
                <a:solidFill>
                  <a:schemeClr val="tx2">
                    <a:lumMod val="60000"/>
                    <a:lumOff val="40000"/>
                  </a:schemeClr>
                </a:solidFill>
                <a:latin typeface="微软雅黑" pitchFamily="34" charset="-122"/>
                <a:ea typeface="微软雅黑" pitchFamily="34" charset="-122"/>
              </a:rPr>
              <a:t>www.section.com</a:t>
            </a:r>
            <a:endParaRPr lang="zh-CN" altLang="en-US" sz="1100" b="1" dirty="0" smtClean="0">
              <a:solidFill>
                <a:schemeClr val="tx2">
                  <a:lumMod val="60000"/>
                  <a:lumOff val="40000"/>
                </a:schemeClr>
              </a:solidFill>
              <a:latin typeface="微软雅黑" pitchFamily="34" charset="-122"/>
              <a:ea typeface="微软雅黑" pitchFamily="34" charset="-122"/>
            </a:endParaRPr>
          </a:p>
        </p:txBody>
      </p:sp>
      <p:sp>
        <p:nvSpPr>
          <p:cNvPr id="3" name="TextBox 2"/>
          <p:cNvSpPr txBox="1"/>
          <p:nvPr/>
        </p:nvSpPr>
        <p:spPr>
          <a:xfrm>
            <a:off x="899404" y="546081"/>
            <a:ext cx="947632" cy="338554"/>
          </a:xfrm>
          <a:prstGeom prst="rect">
            <a:avLst/>
          </a:prstGeom>
          <a:noFill/>
        </p:spPr>
        <p:txBody>
          <a:bodyPr wrap="none" rtlCol="0">
            <a:spAutoFit/>
          </a:bodyPr>
          <a:lstStyle/>
          <a:p>
            <a:r>
              <a:rPr lang="en-US" altLang="zh-CN" sz="1600" b="1" dirty="0" smtClean="0">
                <a:solidFill>
                  <a:schemeClr val="tx2">
                    <a:lumMod val="60000"/>
                    <a:lumOff val="40000"/>
                  </a:schemeClr>
                </a:solidFill>
                <a:latin typeface="微软雅黑" pitchFamily="34" charset="-122"/>
                <a:ea typeface="微软雅黑" pitchFamily="34" charset="-122"/>
              </a:rPr>
              <a:t>History</a:t>
            </a:r>
            <a:endParaRPr lang="zh-CN" altLang="en-US" sz="1600" b="1" dirty="0" smtClean="0">
              <a:solidFill>
                <a:schemeClr val="tx2">
                  <a:lumMod val="60000"/>
                  <a:lumOff val="40000"/>
                </a:schemeClr>
              </a:solidFill>
              <a:latin typeface="微软雅黑" pitchFamily="34" charset="-122"/>
              <a:ea typeface="微软雅黑" pitchFamily="34" charset="-122"/>
            </a:endParaRPr>
          </a:p>
        </p:txBody>
      </p:sp>
      <p:pic>
        <p:nvPicPr>
          <p:cNvPr id="1028" name="Picture 4" descr="C:\Users\Administrator\Desktop\QQ截图2016020315353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47778">
            <a:off x="2706822" y="1501841"/>
            <a:ext cx="16668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istrator\Desktop\QQ截图201602031535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149759">
            <a:off x="5805354" y="2829373"/>
            <a:ext cx="1464646" cy="415891"/>
          </a:xfrm>
          <a:prstGeom prst="rect">
            <a:avLst/>
          </a:prstGeom>
          <a:noFill/>
          <a:extLst>
            <a:ext uri="{909E8E84-426E-40DD-AFC4-6F175D3DCCD1}">
              <a14:hiddenFill xmlns:a14="http://schemas.microsoft.com/office/drawing/2010/main">
                <a:solidFill>
                  <a:srgbClr val="FFFFFF"/>
                </a:solidFill>
              </a14:hiddenFill>
            </a:ext>
          </a:extLst>
        </p:spPr>
      </p:pic>
      <p:sp>
        <p:nvSpPr>
          <p:cNvPr id="4" name="右箭头 3"/>
          <p:cNvSpPr/>
          <p:nvPr/>
        </p:nvSpPr>
        <p:spPr>
          <a:xfrm rot="1465642">
            <a:off x="4473488" y="2413671"/>
            <a:ext cx="1074735" cy="45270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218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fltVal val="0"/>
                                          </p:val>
                                        </p:tav>
                                        <p:tav tm="100000">
                                          <p:val>
                                            <p:strVal val="#ppt_w"/>
                                          </p:val>
                                        </p:tav>
                                      </p:tavLst>
                                    </p:anim>
                                    <p:anim calcmode="lin" valueType="num">
                                      <p:cBhvr>
                                        <p:cTn id="11" dur="1000" fill="hold"/>
                                        <p:tgtEl>
                                          <p:spTgt spid="6"/>
                                        </p:tgtEl>
                                        <p:attrNameLst>
                                          <p:attrName>ppt_h</p:attrName>
                                        </p:attrNameLst>
                                      </p:cBhvr>
                                      <p:tavLst>
                                        <p:tav tm="0">
                                          <p:val>
                                            <p:fltVal val="0"/>
                                          </p:val>
                                        </p:tav>
                                        <p:tav tm="100000">
                                          <p:val>
                                            <p:strVal val="#ppt_h"/>
                                          </p:val>
                                        </p:tav>
                                      </p:tavLst>
                                    </p:anim>
                                    <p:anim calcmode="lin" valueType="num">
                                      <p:cBhvr>
                                        <p:cTn id="12" dur="1000" fill="hold"/>
                                        <p:tgtEl>
                                          <p:spTgt spid="6"/>
                                        </p:tgtEl>
                                        <p:attrNameLst>
                                          <p:attrName>style.rotation</p:attrName>
                                        </p:attrNameLst>
                                      </p:cBhvr>
                                      <p:tavLst>
                                        <p:tav tm="0">
                                          <p:val>
                                            <p:fltVal val="90"/>
                                          </p:val>
                                        </p:tav>
                                        <p:tav tm="100000">
                                          <p:val>
                                            <p:fltVal val="0"/>
                                          </p:val>
                                        </p:tav>
                                      </p:tavLst>
                                    </p:anim>
                                    <p:animEffect transition="in" filter="fade">
                                      <p:cBhvr>
                                        <p:cTn id="13" dur="1000"/>
                                        <p:tgtEl>
                                          <p:spTgt spid="6"/>
                                        </p:tgtEl>
                                      </p:cBhvr>
                                    </p:animEffect>
                                  </p:childTnLst>
                                </p:cTn>
                              </p:par>
                              <p:par>
                                <p:cTn id="14" presetID="31" presetClass="entr" presetSubtype="0" fill="hold" nodeType="withEffect">
                                  <p:stCondLst>
                                    <p:cond delay="0"/>
                                  </p:stCondLst>
                                  <p:childTnLst>
                                    <p:set>
                                      <p:cBhvr>
                                        <p:cTn id="15" dur="1" fill="hold">
                                          <p:stCondLst>
                                            <p:cond delay="0"/>
                                          </p:stCondLst>
                                        </p:cTn>
                                        <p:tgtEl>
                                          <p:spTgt spid="1028"/>
                                        </p:tgtEl>
                                        <p:attrNameLst>
                                          <p:attrName>style.visibility</p:attrName>
                                        </p:attrNameLst>
                                      </p:cBhvr>
                                      <p:to>
                                        <p:strVal val="visible"/>
                                      </p:to>
                                    </p:set>
                                    <p:anim calcmode="lin" valueType="num">
                                      <p:cBhvr>
                                        <p:cTn id="16" dur="1000" fill="hold"/>
                                        <p:tgtEl>
                                          <p:spTgt spid="1028"/>
                                        </p:tgtEl>
                                        <p:attrNameLst>
                                          <p:attrName>ppt_w</p:attrName>
                                        </p:attrNameLst>
                                      </p:cBhvr>
                                      <p:tavLst>
                                        <p:tav tm="0">
                                          <p:val>
                                            <p:fltVal val="0"/>
                                          </p:val>
                                        </p:tav>
                                        <p:tav tm="100000">
                                          <p:val>
                                            <p:strVal val="#ppt_w"/>
                                          </p:val>
                                        </p:tav>
                                      </p:tavLst>
                                    </p:anim>
                                    <p:anim calcmode="lin" valueType="num">
                                      <p:cBhvr>
                                        <p:cTn id="17" dur="1000" fill="hold"/>
                                        <p:tgtEl>
                                          <p:spTgt spid="1028"/>
                                        </p:tgtEl>
                                        <p:attrNameLst>
                                          <p:attrName>ppt_h</p:attrName>
                                        </p:attrNameLst>
                                      </p:cBhvr>
                                      <p:tavLst>
                                        <p:tav tm="0">
                                          <p:val>
                                            <p:fltVal val="0"/>
                                          </p:val>
                                        </p:tav>
                                        <p:tav tm="100000">
                                          <p:val>
                                            <p:strVal val="#ppt_h"/>
                                          </p:val>
                                        </p:tav>
                                      </p:tavLst>
                                    </p:anim>
                                    <p:anim calcmode="lin" valueType="num">
                                      <p:cBhvr>
                                        <p:cTn id="18" dur="1000" fill="hold"/>
                                        <p:tgtEl>
                                          <p:spTgt spid="1028"/>
                                        </p:tgtEl>
                                        <p:attrNameLst>
                                          <p:attrName>style.rotation</p:attrName>
                                        </p:attrNameLst>
                                      </p:cBhvr>
                                      <p:tavLst>
                                        <p:tav tm="0">
                                          <p:val>
                                            <p:fltVal val="90"/>
                                          </p:val>
                                        </p:tav>
                                        <p:tav tm="100000">
                                          <p:val>
                                            <p:fltVal val="0"/>
                                          </p:val>
                                        </p:tav>
                                      </p:tavLst>
                                    </p:anim>
                                    <p:animEffect transition="in" filter="fade">
                                      <p:cBhvr>
                                        <p:cTn id="19" dur="1000"/>
                                        <p:tgtEl>
                                          <p:spTgt spid="1028"/>
                                        </p:tgtEl>
                                      </p:cBhvr>
                                    </p:animEffect>
                                  </p:childTnLst>
                                </p:cTn>
                              </p:par>
                              <p:par>
                                <p:cTn id="20" presetID="31" presetClass="entr" presetSubtype="0" fill="hold" nodeType="withEffect">
                                  <p:stCondLst>
                                    <p:cond delay="0"/>
                                  </p:stCondLst>
                                  <p:childTnLst>
                                    <p:set>
                                      <p:cBhvr>
                                        <p:cTn id="21" dur="1" fill="hold">
                                          <p:stCondLst>
                                            <p:cond delay="0"/>
                                          </p:stCondLst>
                                        </p:cTn>
                                        <p:tgtEl>
                                          <p:spTgt spid="1029"/>
                                        </p:tgtEl>
                                        <p:attrNameLst>
                                          <p:attrName>style.visibility</p:attrName>
                                        </p:attrNameLst>
                                      </p:cBhvr>
                                      <p:to>
                                        <p:strVal val="visible"/>
                                      </p:to>
                                    </p:set>
                                    <p:anim calcmode="lin" valueType="num">
                                      <p:cBhvr>
                                        <p:cTn id="22" dur="1000" fill="hold"/>
                                        <p:tgtEl>
                                          <p:spTgt spid="1029"/>
                                        </p:tgtEl>
                                        <p:attrNameLst>
                                          <p:attrName>ppt_w</p:attrName>
                                        </p:attrNameLst>
                                      </p:cBhvr>
                                      <p:tavLst>
                                        <p:tav tm="0">
                                          <p:val>
                                            <p:fltVal val="0"/>
                                          </p:val>
                                        </p:tav>
                                        <p:tav tm="100000">
                                          <p:val>
                                            <p:strVal val="#ppt_w"/>
                                          </p:val>
                                        </p:tav>
                                      </p:tavLst>
                                    </p:anim>
                                    <p:anim calcmode="lin" valueType="num">
                                      <p:cBhvr>
                                        <p:cTn id="23" dur="1000" fill="hold"/>
                                        <p:tgtEl>
                                          <p:spTgt spid="1029"/>
                                        </p:tgtEl>
                                        <p:attrNameLst>
                                          <p:attrName>ppt_h</p:attrName>
                                        </p:attrNameLst>
                                      </p:cBhvr>
                                      <p:tavLst>
                                        <p:tav tm="0">
                                          <p:val>
                                            <p:fltVal val="0"/>
                                          </p:val>
                                        </p:tav>
                                        <p:tav tm="100000">
                                          <p:val>
                                            <p:strVal val="#ppt_h"/>
                                          </p:val>
                                        </p:tav>
                                      </p:tavLst>
                                    </p:anim>
                                    <p:anim calcmode="lin" valueType="num">
                                      <p:cBhvr>
                                        <p:cTn id="24" dur="1000" fill="hold"/>
                                        <p:tgtEl>
                                          <p:spTgt spid="1029"/>
                                        </p:tgtEl>
                                        <p:attrNameLst>
                                          <p:attrName>style.rotation</p:attrName>
                                        </p:attrNameLst>
                                      </p:cBhvr>
                                      <p:tavLst>
                                        <p:tav tm="0">
                                          <p:val>
                                            <p:fltVal val="90"/>
                                          </p:val>
                                        </p:tav>
                                        <p:tav tm="100000">
                                          <p:val>
                                            <p:fltVal val="0"/>
                                          </p:val>
                                        </p:tav>
                                      </p:tavLst>
                                    </p:anim>
                                    <p:animEffect transition="in" filter="fade">
                                      <p:cBhvr>
                                        <p:cTn id="25" dur="1000"/>
                                        <p:tgtEl>
                                          <p:spTgt spid="1029"/>
                                        </p:tgtEl>
                                      </p:cBhvr>
                                    </p:animEffect>
                                  </p:childTnLst>
                                </p:cTn>
                              </p:par>
                              <p:par>
                                <p:cTn id="26" presetID="31"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 calcmode="lin" valueType="num">
                                      <p:cBhvr>
                                        <p:cTn id="30" dur="1000" fill="hold"/>
                                        <p:tgtEl>
                                          <p:spTgt spid="7"/>
                                        </p:tgtEl>
                                        <p:attrNameLst>
                                          <p:attrName>style.rotation</p:attrName>
                                        </p:attrNameLst>
                                      </p:cBhvr>
                                      <p:tavLst>
                                        <p:tav tm="0">
                                          <p:val>
                                            <p:fltVal val="90"/>
                                          </p:val>
                                        </p:tav>
                                        <p:tav tm="100000">
                                          <p:val>
                                            <p:fltVal val="0"/>
                                          </p:val>
                                        </p:tav>
                                      </p:tavLst>
                                    </p:anim>
                                    <p:animEffect transition="in" filter="fade">
                                      <p:cBhvr>
                                        <p:cTn id="31" dur="1000"/>
                                        <p:tgtEl>
                                          <p:spTgt spid="7"/>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arn(inVertical)">
                                      <p:cBhvr>
                                        <p:cTn id="34" dur="500"/>
                                        <p:tgtEl>
                                          <p:spTgt spid="3"/>
                                        </p:tgtEl>
                                      </p:cBhvr>
                                    </p:animEffect>
                                  </p:childTnLst>
                                </p:cTn>
                              </p:par>
                            </p:childTnLst>
                          </p:cTn>
                        </p:par>
                        <p:par>
                          <p:cTn id="35" fill="hold">
                            <p:stCondLst>
                              <p:cond delay="1000"/>
                            </p:stCondLst>
                            <p:childTnLst>
                              <p:par>
                                <p:cTn id="36" presetID="21" presetClass="entr" presetSubtype="1"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heel(1)">
                                      <p:cBhvr>
                                        <p:cTn id="38" dur="1000"/>
                                        <p:tgtEl>
                                          <p:spTgt spid="9"/>
                                        </p:tgtEl>
                                      </p:cBhvr>
                                    </p:animEffect>
                                  </p:childTnLst>
                                </p:cTn>
                              </p:par>
                              <p:par>
                                <p:cTn id="39" presetID="21" presetClass="entr" presetSubtype="1" fill="hold" nodeType="withEffect">
                                  <p:stCondLst>
                                    <p:cond delay="0"/>
                                  </p:stCondLst>
                                  <p:childTnLst>
                                    <p:set>
                                      <p:cBhvr>
                                        <p:cTn id="40" dur="1" fill="hold">
                                          <p:stCondLst>
                                            <p:cond delay="0"/>
                                          </p:stCondLst>
                                        </p:cTn>
                                        <p:tgtEl>
                                          <p:spTgt spid="1026"/>
                                        </p:tgtEl>
                                        <p:attrNameLst>
                                          <p:attrName>style.visibility</p:attrName>
                                        </p:attrNameLst>
                                      </p:cBhvr>
                                      <p:to>
                                        <p:strVal val="visible"/>
                                      </p:to>
                                    </p:set>
                                    <p:animEffect transition="in" filter="wheel(1)">
                                      <p:cBhvr>
                                        <p:cTn id="41" dur="1000"/>
                                        <p:tgtEl>
                                          <p:spTgt spid="1026"/>
                                        </p:tgtEl>
                                      </p:cBhvr>
                                    </p:animEffect>
                                  </p:childTnLst>
                                </p:cTn>
                              </p:par>
                              <p:par>
                                <p:cTn id="42" presetID="21" presetClass="entr" presetSubtype="1"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heel(1)">
                                      <p:cBhvr>
                                        <p:cTn id="44" dur="1000"/>
                                        <p:tgtEl>
                                          <p:spTgt spid="13"/>
                                        </p:tgtEl>
                                      </p:cBhvr>
                                    </p:animEffect>
                                  </p:childTnLst>
                                </p:cTn>
                              </p:par>
                              <p:par>
                                <p:cTn id="45" presetID="21" presetClass="entr" presetSubtype="1"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heel(1)">
                                      <p:cBhvr>
                                        <p:cTn id="47" dur="1000"/>
                                        <p:tgtEl>
                                          <p:spTgt spid="12"/>
                                        </p:tgtEl>
                                      </p:cBhvr>
                                    </p:animEffect>
                                  </p:childTnLst>
                                </p:cTn>
                              </p:par>
                              <p:par>
                                <p:cTn id="48" presetID="21" presetClass="entr" presetSubtype="1"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heel(1)">
                                      <p:cBhvr>
                                        <p:cTn id="50" dur="1000"/>
                                        <p:tgtEl>
                                          <p:spTgt spid="15"/>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heel(1)">
                                      <p:cBhvr>
                                        <p:cTn id="53" dur="1000"/>
                                        <p:tgtEl>
                                          <p:spTgt spid="14"/>
                                        </p:tgtEl>
                                      </p:cBhvr>
                                    </p:animEffect>
                                  </p:childTnLst>
                                </p:cTn>
                              </p:par>
                              <p:par>
                                <p:cTn id="54" presetID="21" presetClass="entr" presetSubtype="1"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heel(1)">
                                      <p:cBhvr>
                                        <p:cTn id="56" dur="1000"/>
                                        <p:tgtEl>
                                          <p:spTgt spid="16"/>
                                        </p:tgtEl>
                                      </p:cBhvr>
                                    </p:animEffect>
                                  </p:childTnLst>
                                </p:cTn>
                              </p:par>
                              <p:par>
                                <p:cTn id="57" presetID="21" presetClass="entr" presetSubtype="1"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heel(1)">
                                      <p:cBhvr>
                                        <p:cTn id="59" dur="1500"/>
                                        <p:tgtEl>
                                          <p:spTgt spid="17"/>
                                        </p:tgtEl>
                                      </p:cBhvr>
                                    </p:animEffect>
                                  </p:childTnLst>
                                </p:cTn>
                              </p:par>
                              <p:par>
                                <p:cTn id="60" presetID="21" presetClass="entr" presetSubtype="1"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heel(1)">
                                      <p:cBhvr>
                                        <p:cTn id="62" dur="1500"/>
                                        <p:tgtEl>
                                          <p:spTgt spid="20"/>
                                        </p:tgtEl>
                                      </p:cBhvr>
                                    </p:animEffect>
                                  </p:childTnLst>
                                </p:cTn>
                              </p:par>
                              <p:par>
                                <p:cTn id="63" presetID="21" presetClass="entr" presetSubtype="1"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heel(1)">
                                      <p:cBhvr>
                                        <p:cTn id="65" dur="1500"/>
                                        <p:tgtEl>
                                          <p:spTgt spid="19"/>
                                        </p:tgtEl>
                                      </p:cBhvr>
                                    </p:animEffect>
                                  </p:childTnLst>
                                </p:cTn>
                              </p:par>
                              <p:par>
                                <p:cTn id="66" presetID="21" presetClass="entr" presetSubtype="1" fill="hold"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heel(1)">
                                      <p:cBhvr>
                                        <p:cTn id="68" dur="1500"/>
                                        <p:tgtEl>
                                          <p:spTgt spid="22"/>
                                        </p:tgtEl>
                                      </p:cBhvr>
                                    </p:animEffect>
                                  </p:childTnLst>
                                </p:cTn>
                              </p:par>
                              <p:par>
                                <p:cTn id="69" presetID="21" presetClass="entr" presetSubtype="1"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heel(1)">
                                      <p:cBhvr>
                                        <p:cTn id="71" dur="1500"/>
                                        <p:tgtEl>
                                          <p:spTgt spid="21"/>
                                        </p:tgtEl>
                                      </p:cBhvr>
                                    </p:animEffect>
                                  </p:childTnLst>
                                </p:cTn>
                              </p:par>
                              <p:par>
                                <p:cTn id="72" presetID="21" presetClass="entr" presetSubtype="1" fill="hold"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wheel(1)">
                                      <p:cBhvr>
                                        <p:cTn id="74" dur="1500"/>
                                        <p:tgtEl>
                                          <p:spTgt spid="24"/>
                                        </p:tgtEl>
                                      </p:cBhvr>
                                    </p:animEffect>
                                  </p:childTnLst>
                                </p:cTn>
                              </p:par>
                              <p:par>
                                <p:cTn id="75" presetID="21" presetClass="entr" presetSubtype="1"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heel(1)">
                                      <p:cBhvr>
                                        <p:cTn id="77" dur="1500"/>
                                        <p:tgtEl>
                                          <p:spTgt spid="23"/>
                                        </p:tgtEl>
                                      </p:cBhvr>
                                    </p:animEffect>
                                  </p:childTnLst>
                                </p:cTn>
                              </p:par>
                              <p:par>
                                <p:cTn id="78" presetID="21" presetClass="entr" presetSubtype="1"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wheel(1)">
                                      <p:cBhvr>
                                        <p:cTn id="80" dur="1500"/>
                                        <p:tgtEl>
                                          <p:spTgt spid="25"/>
                                        </p:tgtEl>
                                      </p:cBhvr>
                                    </p:animEffect>
                                  </p:childTnLst>
                                </p:cTn>
                              </p:par>
                              <p:par>
                                <p:cTn id="81" presetID="21" presetClass="entr" presetSubtype="1"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wheel(1)">
                                      <p:cBhvr>
                                        <p:cTn id="83" dur="1500"/>
                                        <p:tgtEl>
                                          <p:spTgt spid="26"/>
                                        </p:tgtEl>
                                      </p:cBhvr>
                                    </p:animEffect>
                                  </p:childTnLst>
                                </p:cTn>
                              </p:par>
                            </p:childTnLst>
                          </p:cTn>
                        </p:par>
                      </p:childTnLst>
                    </p:cTn>
                  </p:par>
                  <p:par>
                    <p:cTn id="84" fill="hold">
                      <p:stCondLst>
                        <p:cond delay="indefinite"/>
                      </p:stCondLst>
                      <p:childTnLst>
                        <p:par>
                          <p:cTn id="85" fill="hold">
                            <p:stCondLst>
                              <p:cond delay="0"/>
                            </p:stCondLst>
                            <p:childTnLst>
                              <p:par>
                                <p:cTn id="86" presetID="14" presetClass="entr" presetSubtype="10" fill="hold" grpId="0" nodeType="clickEffect">
                                  <p:stCondLst>
                                    <p:cond delay="0"/>
                                  </p:stCondLst>
                                  <p:childTnLst>
                                    <p:set>
                                      <p:cBhvr>
                                        <p:cTn id="87" dur="1" fill="hold">
                                          <p:stCondLst>
                                            <p:cond delay="0"/>
                                          </p:stCondLst>
                                        </p:cTn>
                                        <p:tgtEl>
                                          <p:spTgt spid="4"/>
                                        </p:tgtEl>
                                        <p:attrNameLst>
                                          <p:attrName>style.visibility</p:attrName>
                                        </p:attrNameLst>
                                      </p:cBhvr>
                                      <p:to>
                                        <p:strVal val="visible"/>
                                      </p:to>
                                    </p:set>
                                    <p:animEffect transition="in" filter="randombar(horizontal)">
                                      <p:cBhvr>
                                        <p:cTn id="8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9" grpId="0"/>
      <p:bldP spid="12" grpId="0"/>
      <p:bldP spid="14" grpId="0"/>
      <p:bldP spid="17" grpId="0"/>
      <p:bldP spid="20" grpId="0"/>
      <p:bldP spid="21" grpId="0"/>
      <p:bldP spid="23" grpId="0"/>
      <p:bldP spid="26" grpId="0"/>
      <p:bldP spid="3"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7505700" y="628650"/>
            <a:ext cx="3124200" cy="1162050"/>
          </a:xfrm>
          <a:custGeom>
            <a:avLst/>
            <a:gdLst>
              <a:gd name="connsiteX0" fmla="*/ 0 w 3124200"/>
              <a:gd name="connsiteY0" fmla="*/ 0 h 1162050"/>
              <a:gd name="connsiteX1" fmla="*/ 1123950 w 3124200"/>
              <a:gd name="connsiteY1" fmla="*/ 1162050 h 1162050"/>
              <a:gd name="connsiteX2" fmla="*/ 3124200 w 3124200"/>
              <a:gd name="connsiteY2" fmla="*/ 781050 h 1162050"/>
              <a:gd name="connsiteX3" fmla="*/ 0 w 3124200"/>
              <a:gd name="connsiteY3" fmla="*/ 0 h 1162050"/>
            </a:gdLst>
            <a:ahLst/>
            <a:cxnLst>
              <a:cxn ang="0">
                <a:pos x="connsiteX0" y="connsiteY0"/>
              </a:cxn>
              <a:cxn ang="0">
                <a:pos x="connsiteX1" y="connsiteY1"/>
              </a:cxn>
              <a:cxn ang="0">
                <a:pos x="connsiteX2" y="connsiteY2"/>
              </a:cxn>
              <a:cxn ang="0">
                <a:pos x="connsiteX3" y="connsiteY3"/>
              </a:cxn>
            </a:cxnLst>
            <a:rect l="l" t="t" r="r" b="b"/>
            <a:pathLst>
              <a:path w="3124200" h="1162050">
                <a:moveTo>
                  <a:pt x="0" y="0"/>
                </a:moveTo>
                <a:lnTo>
                  <a:pt x="1123950" y="1162050"/>
                </a:lnTo>
                <a:lnTo>
                  <a:pt x="3124200" y="781050"/>
                </a:lnTo>
                <a:lnTo>
                  <a:pt x="0" y="0"/>
                </a:lnTo>
                <a:close/>
              </a:path>
            </a:pathLst>
          </a:custGeom>
          <a:solidFill>
            <a:srgbClr val="2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flipV="1">
            <a:off x="5129010" y="-21716"/>
            <a:ext cx="4024792" cy="1116000"/>
          </a:xfrm>
          <a:prstGeom prst="rtTriangle">
            <a:avLst/>
          </a:prstGeom>
          <a:solidFill>
            <a:srgbClr val="EE0F68"/>
          </a:solidFill>
          <a:ln>
            <a:noFill/>
          </a:ln>
          <a:effectLst>
            <a:outerShdw blurRad="76200" dist="38100" dir="8100000" sx="100500" sy="100500" algn="tr" rotWithShape="0">
              <a:prstClr val="black">
                <a:alpha val="9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rot="951325">
            <a:off x="6660461" y="837374"/>
            <a:ext cx="2664296" cy="369332"/>
          </a:xfrm>
          <a:prstGeom prst="rect">
            <a:avLst/>
          </a:prstGeom>
          <a:noFill/>
        </p:spPr>
        <p:txBody>
          <a:bodyPr wrap="square" rtlCol="0">
            <a:spAutoFit/>
          </a:bodyPr>
          <a:lstStyle/>
          <a:p>
            <a:r>
              <a:rPr lang="zh-CN" altLang="en-US" b="1" dirty="0" smtClean="0">
                <a:solidFill>
                  <a:srgbClr val="767676"/>
                </a:solidFill>
                <a:latin typeface="微软雅黑" pitchFamily="34" charset="-122"/>
                <a:ea typeface="微软雅黑" pitchFamily="34" charset="-122"/>
              </a:rPr>
              <a:t>公司构架</a:t>
            </a:r>
            <a:endParaRPr lang="en-US" altLang="zh-CN" b="1" dirty="0" smtClean="0">
              <a:solidFill>
                <a:srgbClr val="767676"/>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5566"/>
            <a:ext cx="7141406" cy="4244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descr="C:\Users\Administrator\Desktop\赛新科技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51470"/>
            <a:ext cx="864096" cy="944576"/>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127000"/>
          </a:effectLst>
          <a:extLst/>
        </p:spPr>
      </p:pic>
      <p:sp>
        <p:nvSpPr>
          <p:cNvPr id="2" name="TextBox 1"/>
          <p:cNvSpPr txBox="1"/>
          <p:nvPr/>
        </p:nvSpPr>
        <p:spPr>
          <a:xfrm>
            <a:off x="971599" y="567334"/>
            <a:ext cx="1061509" cy="307777"/>
          </a:xfrm>
          <a:prstGeom prst="rect">
            <a:avLst/>
          </a:prstGeom>
          <a:noFill/>
        </p:spPr>
        <p:txBody>
          <a:bodyPr wrap="none" rtlCol="0">
            <a:spAutoFit/>
          </a:bodyPr>
          <a:lstStyle/>
          <a:p>
            <a:r>
              <a:rPr lang="zh-CN" altLang="en-US" sz="1400" b="1" dirty="0" smtClean="0">
                <a:solidFill>
                  <a:schemeClr val="tx2">
                    <a:lumMod val="60000"/>
                    <a:lumOff val="40000"/>
                  </a:schemeClr>
                </a:solidFill>
                <a:latin typeface="微软雅黑" pitchFamily="34" charset="-122"/>
                <a:ea typeface="微软雅黑" pitchFamily="34" charset="-122"/>
              </a:rPr>
              <a:t>关 于 我 们</a:t>
            </a:r>
          </a:p>
        </p:txBody>
      </p:sp>
      <p:sp>
        <p:nvSpPr>
          <p:cNvPr id="9" name="TextBox 8"/>
          <p:cNvSpPr txBox="1"/>
          <p:nvPr/>
        </p:nvSpPr>
        <p:spPr>
          <a:xfrm>
            <a:off x="7496721" y="4701418"/>
            <a:ext cx="1595309" cy="430887"/>
          </a:xfrm>
          <a:prstGeom prst="rect">
            <a:avLst/>
          </a:prstGeom>
          <a:noFill/>
        </p:spPr>
        <p:txBody>
          <a:bodyPr wrap="none" rtlCol="0">
            <a:spAutoFit/>
          </a:bodyPr>
          <a:lstStyle/>
          <a:p>
            <a:r>
              <a:rPr lang="zh-CN" altLang="en-US" sz="1100" b="1" dirty="0" smtClean="0">
                <a:solidFill>
                  <a:schemeClr val="tx2">
                    <a:lumMod val="60000"/>
                    <a:lumOff val="40000"/>
                  </a:schemeClr>
                </a:solidFill>
                <a:latin typeface="微软雅黑" pitchFamily="34" charset="-122"/>
                <a:ea typeface="微软雅黑" pitchFamily="34" charset="-122"/>
              </a:rPr>
              <a:t>成都赛新科技有限公司</a:t>
            </a:r>
            <a:endParaRPr lang="en-US" altLang="zh-CN" sz="1100" b="1" dirty="0" smtClean="0">
              <a:solidFill>
                <a:schemeClr val="tx2">
                  <a:lumMod val="60000"/>
                  <a:lumOff val="40000"/>
                </a:schemeClr>
              </a:solidFill>
              <a:latin typeface="微软雅黑" pitchFamily="34" charset="-122"/>
              <a:ea typeface="微软雅黑" pitchFamily="34" charset="-122"/>
            </a:endParaRPr>
          </a:p>
          <a:p>
            <a:r>
              <a:rPr lang="en-US" altLang="zh-CN" sz="1100" b="1" dirty="0" smtClean="0">
                <a:solidFill>
                  <a:schemeClr val="tx2">
                    <a:lumMod val="60000"/>
                    <a:lumOff val="40000"/>
                  </a:schemeClr>
                </a:solidFill>
                <a:latin typeface="微软雅黑" pitchFamily="34" charset="-122"/>
                <a:ea typeface="微软雅黑" pitchFamily="34" charset="-122"/>
              </a:rPr>
              <a:t>www.section.com</a:t>
            </a:r>
            <a:endParaRPr lang="zh-CN" altLang="en-US" sz="1100" b="1" dirty="0" smtClean="0">
              <a:solidFill>
                <a:schemeClr val="tx2">
                  <a:lumMod val="60000"/>
                  <a:lumOff val="4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2223576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par>
                                <p:cTn id="20" presetID="1"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2" presetClass="entr" presetSubtype="4" fill="hold" nodeType="withEffect">
                                  <p:stCondLst>
                                    <p:cond delay="0"/>
                                  </p:stCondLst>
                                  <p:childTnLst>
                                    <p:set>
                                      <p:cBhvr>
                                        <p:cTn id="23" dur="1" fill="hold">
                                          <p:stCondLst>
                                            <p:cond delay="0"/>
                                          </p:stCondLst>
                                        </p:cTn>
                                        <p:tgtEl>
                                          <p:spTgt spid="1026"/>
                                        </p:tgtEl>
                                        <p:attrNameLst>
                                          <p:attrName>style.visibility</p:attrName>
                                        </p:attrNameLst>
                                      </p:cBhvr>
                                      <p:to>
                                        <p:strVal val="visible"/>
                                      </p:to>
                                    </p:set>
                                    <p:anim calcmode="lin" valueType="num">
                                      <p:cBhvr additive="base">
                                        <p:cTn id="24" dur="500" fill="hold"/>
                                        <p:tgtEl>
                                          <p:spTgt spid="1026"/>
                                        </p:tgtEl>
                                        <p:attrNameLst>
                                          <p:attrName>ppt_x</p:attrName>
                                        </p:attrNameLst>
                                      </p:cBhvr>
                                      <p:tavLst>
                                        <p:tav tm="0">
                                          <p:val>
                                            <p:strVal val="#ppt_x"/>
                                          </p:val>
                                        </p:tav>
                                        <p:tav tm="100000">
                                          <p:val>
                                            <p:strVal val="#ppt_x"/>
                                          </p:val>
                                        </p:tav>
                                      </p:tavLst>
                                    </p:anim>
                                    <p:anim calcmode="lin" valueType="num">
                                      <p:cBhvr additive="base">
                                        <p:cTn id="25" dur="500" fill="hold"/>
                                        <p:tgtEl>
                                          <p:spTgt spid="1026"/>
                                        </p:tgtEl>
                                        <p:attrNameLst>
                                          <p:attrName>ppt_y</p:attrName>
                                        </p:attrNameLst>
                                      </p:cBhvr>
                                      <p:tavLst>
                                        <p:tav tm="0">
                                          <p:val>
                                            <p:strVal val="1+#ppt_h/2"/>
                                          </p:val>
                                        </p:tav>
                                        <p:tav tm="100000">
                                          <p:val>
                                            <p:strVal val="#ppt_y"/>
                                          </p:val>
                                        </p:tav>
                                      </p:tavLst>
                                    </p:anim>
                                  </p:childTnLst>
                                </p:cTn>
                              </p:par>
                              <p:par>
                                <p:cTn id="26" presetID="1"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2"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7677254" y="714376"/>
            <a:ext cx="3124200" cy="1162050"/>
          </a:xfrm>
          <a:custGeom>
            <a:avLst/>
            <a:gdLst>
              <a:gd name="connsiteX0" fmla="*/ 0 w 3124200"/>
              <a:gd name="connsiteY0" fmla="*/ 0 h 1162050"/>
              <a:gd name="connsiteX1" fmla="*/ 1123950 w 3124200"/>
              <a:gd name="connsiteY1" fmla="*/ 1162050 h 1162050"/>
              <a:gd name="connsiteX2" fmla="*/ 3124200 w 3124200"/>
              <a:gd name="connsiteY2" fmla="*/ 781050 h 1162050"/>
              <a:gd name="connsiteX3" fmla="*/ 0 w 3124200"/>
              <a:gd name="connsiteY3" fmla="*/ 0 h 1162050"/>
            </a:gdLst>
            <a:ahLst/>
            <a:cxnLst>
              <a:cxn ang="0">
                <a:pos x="connsiteX0" y="connsiteY0"/>
              </a:cxn>
              <a:cxn ang="0">
                <a:pos x="connsiteX1" y="connsiteY1"/>
              </a:cxn>
              <a:cxn ang="0">
                <a:pos x="connsiteX2" y="connsiteY2"/>
              </a:cxn>
              <a:cxn ang="0">
                <a:pos x="connsiteX3" y="connsiteY3"/>
              </a:cxn>
            </a:cxnLst>
            <a:rect l="l" t="t" r="r" b="b"/>
            <a:pathLst>
              <a:path w="3124200" h="1162050">
                <a:moveTo>
                  <a:pt x="0" y="0"/>
                </a:moveTo>
                <a:lnTo>
                  <a:pt x="1123950" y="1162050"/>
                </a:lnTo>
                <a:lnTo>
                  <a:pt x="3124200" y="781050"/>
                </a:lnTo>
                <a:lnTo>
                  <a:pt x="0" y="0"/>
                </a:lnTo>
                <a:close/>
              </a:path>
            </a:pathLst>
          </a:custGeom>
          <a:solidFill>
            <a:srgbClr val="2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flipV="1">
            <a:off x="5129010" y="-21716"/>
            <a:ext cx="4024792" cy="1116000"/>
          </a:xfrm>
          <a:prstGeom prst="rtTriangle">
            <a:avLst/>
          </a:prstGeom>
          <a:solidFill>
            <a:srgbClr val="EE0F68"/>
          </a:solidFill>
          <a:ln>
            <a:noFill/>
          </a:ln>
          <a:effectLst>
            <a:outerShdw blurRad="76200" dist="38100" dir="8100000" sx="100500" sy="100500" algn="tr" rotWithShape="0">
              <a:prstClr val="black">
                <a:alpha val="9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3" descr="C:\Users\Administrator\Desktop\赛新科技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1470"/>
            <a:ext cx="864096" cy="944576"/>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127000"/>
          </a:effectLst>
          <a:extLst/>
        </p:spPr>
      </p:pic>
      <p:sp>
        <p:nvSpPr>
          <p:cNvPr id="14" name="TextBox 13"/>
          <p:cNvSpPr txBox="1"/>
          <p:nvPr/>
        </p:nvSpPr>
        <p:spPr>
          <a:xfrm>
            <a:off x="971599" y="567334"/>
            <a:ext cx="1061509" cy="307777"/>
          </a:xfrm>
          <a:prstGeom prst="rect">
            <a:avLst/>
          </a:prstGeom>
          <a:noFill/>
        </p:spPr>
        <p:txBody>
          <a:bodyPr wrap="none" rtlCol="0">
            <a:spAutoFit/>
          </a:bodyPr>
          <a:lstStyle/>
          <a:p>
            <a:r>
              <a:rPr lang="zh-CN" altLang="en-US" sz="1400" b="1" dirty="0" smtClean="0">
                <a:solidFill>
                  <a:schemeClr val="tx2">
                    <a:lumMod val="60000"/>
                    <a:lumOff val="40000"/>
                  </a:schemeClr>
                </a:solidFill>
                <a:latin typeface="微软雅黑" pitchFamily="34" charset="-122"/>
                <a:ea typeface="微软雅黑" pitchFamily="34" charset="-122"/>
              </a:rPr>
              <a:t>公 司 战 略</a:t>
            </a:r>
          </a:p>
        </p:txBody>
      </p:sp>
      <p:sp>
        <p:nvSpPr>
          <p:cNvPr id="2" name="矩形 1"/>
          <p:cNvSpPr/>
          <p:nvPr/>
        </p:nvSpPr>
        <p:spPr>
          <a:xfrm>
            <a:off x="107504" y="4731990"/>
            <a:ext cx="2896468" cy="286420"/>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400" b="1" dirty="0" smtClean="0">
                <a:solidFill>
                  <a:schemeClr val="bg1"/>
                </a:solidFill>
              </a:rPr>
              <a:t>做专业的在线教育系统</a:t>
            </a:r>
            <a:endParaRPr lang="zh-CN" altLang="en-US" sz="1400" b="1" dirty="0">
              <a:solidFill>
                <a:schemeClr val="bg1"/>
              </a:solidFill>
            </a:endParaRPr>
          </a:p>
        </p:txBody>
      </p:sp>
      <p:sp>
        <p:nvSpPr>
          <p:cNvPr id="15" name="TextBox 14"/>
          <p:cNvSpPr txBox="1"/>
          <p:nvPr/>
        </p:nvSpPr>
        <p:spPr>
          <a:xfrm>
            <a:off x="7496721" y="4701418"/>
            <a:ext cx="1595309" cy="430887"/>
          </a:xfrm>
          <a:prstGeom prst="rect">
            <a:avLst/>
          </a:prstGeom>
          <a:noFill/>
        </p:spPr>
        <p:txBody>
          <a:bodyPr wrap="none" rtlCol="0">
            <a:spAutoFit/>
          </a:bodyPr>
          <a:lstStyle/>
          <a:p>
            <a:r>
              <a:rPr lang="zh-CN" altLang="en-US" sz="1100" b="1" dirty="0" smtClean="0">
                <a:solidFill>
                  <a:schemeClr val="tx2">
                    <a:lumMod val="60000"/>
                    <a:lumOff val="40000"/>
                  </a:schemeClr>
                </a:solidFill>
                <a:latin typeface="微软雅黑" pitchFamily="34" charset="-122"/>
                <a:ea typeface="微软雅黑" pitchFamily="34" charset="-122"/>
              </a:rPr>
              <a:t>成都赛新科技有限公司</a:t>
            </a:r>
            <a:endParaRPr lang="en-US" altLang="zh-CN" sz="1100" b="1" dirty="0" smtClean="0">
              <a:solidFill>
                <a:schemeClr val="tx2">
                  <a:lumMod val="60000"/>
                  <a:lumOff val="40000"/>
                </a:schemeClr>
              </a:solidFill>
              <a:latin typeface="微软雅黑" pitchFamily="34" charset="-122"/>
              <a:ea typeface="微软雅黑" pitchFamily="34" charset="-122"/>
            </a:endParaRPr>
          </a:p>
          <a:p>
            <a:r>
              <a:rPr lang="en-US" altLang="zh-CN" sz="1100" b="1" dirty="0" smtClean="0">
                <a:solidFill>
                  <a:schemeClr val="tx2">
                    <a:lumMod val="60000"/>
                    <a:lumOff val="40000"/>
                  </a:schemeClr>
                </a:solidFill>
                <a:latin typeface="微软雅黑" pitchFamily="34" charset="-122"/>
                <a:ea typeface="微软雅黑" pitchFamily="34" charset="-122"/>
              </a:rPr>
              <a:t>www.section.com</a:t>
            </a:r>
            <a:endParaRPr lang="zh-CN" altLang="en-US" sz="1100" b="1" dirty="0" smtClean="0">
              <a:solidFill>
                <a:schemeClr val="tx2">
                  <a:lumMod val="60000"/>
                  <a:lumOff val="40000"/>
                </a:schemeClr>
              </a:solidFill>
              <a:latin typeface="微软雅黑" pitchFamily="34" charset="-122"/>
              <a:ea typeface="微软雅黑" pitchFamily="34" charset="-122"/>
            </a:endParaRPr>
          </a:p>
        </p:txBody>
      </p:sp>
      <p:sp>
        <p:nvSpPr>
          <p:cNvPr id="4" name="TextBox 3"/>
          <p:cNvSpPr txBox="1"/>
          <p:nvPr/>
        </p:nvSpPr>
        <p:spPr>
          <a:xfrm>
            <a:off x="611560" y="1295401"/>
            <a:ext cx="8084264" cy="307777"/>
          </a:xfrm>
          <a:prstGeom prst="rect">
            <a:avLst/>
          </a:prstGeom>
          <a:noFill/>
        </p:spPr>
        <p:txBody>
          <a:bodyPr wrap="none" rtlCol="0">
            <a:spAutoFit/>
          </a:bodyPr>
          <a:lstStyle/>
          <a:p>
            <a:r>
              <a:rPr lang="zh-CN" altLang="en-US" sz="1400" b="1" dirty="0" smtClean="0">
                <a:solidFill>
                  <a:srgbClr val="767676"/>
                </a:solidFill>
                <a:latin typeface="微软雅黑" pitchFamily="34" charset="-122"/>
                <a:ea typeface="微软雅黑" pitchFamily="34" charset="-122"/>
              </a:rPr>
              <a:t>我们以“不断创新，与互联网赛跑”为宗旨，去发现在线教育的突破点，发现互联网的创新需求点。</a:t>
            </a:r>
          </a:p>
        </p:txBody>
      </p:sp>
      <p:sp>
        <p:nvSpPr>
          <p:cNvPr id="16" name="TextBox 15"/>
          <p:cNvSpPr txBox="1"/>
          <p:nvPr/>
        </p:nvSpPr>
        <p:spPr>
          <a:xfrm>
            <a:off x="242410" y="1603178"/>
            <a:ext cx="8443337" cy="523220"/>
          </a:xfrm>
          <a:prstGeom prst="rect">
            <a:avLst/>
          </a:prstGeom>
          <a:noFill/>
        </p:spPr>
        <p:txBody>
          <a:bodyPr wrap="none" rtlCol="0">
            <a:spAutoFit/>
          </a:bodyPr>
          <a:lstStyle/>
          <a:p>
            <a:r>
              <a:rPr lang="zh-CN" altLang="en-US" sz="1400" b="1" dirty="0" smtClean="0">
                <a:solidFill>
                  <a:srgbClr val="767676"/>
                </a:solidFill>
                <a:latin typeface="微软雅黑" pitchFamily="34" charset="-122"/>
                <a:ea typeface="微软雅黑" pitchFamily="34" charset="-122"/>
              </a:rPr>
              <a:t>随着国家对教育的投入以及支持，在线教育也迅速的发展。在线教育的需求量也日益增加，而我公司不断</a:t>
            </a:r>
            <a:endParaRPr lang="en-US" altLang="zh-CN" sz="1400" b="1" dirty="0" smtClean="0">
              <a:solidFill>
                <a:srgbClr val="767676"/>
              </a:solidFill>
              <a:latin typeface="微软雅黑" pitchFamily="34" charset="-122"/>
              <a:ea typeface="微软雅黑" pitchFamily="34" charset="-122"/>
            </a:endParaRPr>
          </a:p>
          <a:p>
            <a:r>
              <a:rPr lang="zh-CN" altLang="en-US" sz="1400" b="1" dirty="0" smtClean="0">
                <a:solidFill>
                  <a:srgbClr val="767676"/>
                </a:solidFill>
                <a:latin typeface="微软雅黑" pitchFamily="34" charset="-122"/>
                <a:ea typeface="微软雅黑" pitchFamily="34" charset="-122"/>
              </a:rPr>
              <a:t>改进我们的产品，不断的完善系统功能，满足市场的需求。</a:t>
            </a:r>
          </a:p>
        </p:txBody>
      </p:sp>
      <p:sp>
        <p:nvSpPr>
          <p:cNvPr id="8" name="TextBox 7"/>
          <p:cNvSpPr txBox="1"/>
          <p:nvPr/>
        </p:nvSpPr>
        <p:spPr>
          <a:xfrm>
            <a:off x="261054" y="2211710"/>
            <a:ext cx="6838732" cy="738664"/>
          </a:xfrm>
          <a:prstGeom prst="rect">
            <a:avLst/>
          </a:prstGeom>
          <a:noFill/>
        </p:spPr>
        <p:txBody>
          <a:bodyPr wrap="none" rtlCol="0">
            <a:spAutoFit/>
          </a:bodyPr>
          <a:lstStyle>
            <a:defPPr>
              <a:defRPr lang="zh-CN"/>
            </a:defPPr>
            <a:lvl1pPr>
              <a:defRPr sz="1400" b="1">
                <a:solidFill>
                  <a:srgbClr val="767676"/>
                </a:solidFill>
                <a:latin typeface="微软雅黑" pitchFamily="34" charset="-122"/>
                <a:ea typeface="微软雅黑" pitchFamily="34" charset="-122"/>
              </a:defRPr>
            </a:lvl1pPr>
          </a:lstStyle>
          <a:p>
            <a:r>
              <a:rPr lang="zh-CN" altLang="en-US" dirty="0" smtClean="0"/>
              <a:t>       我们</a:t>
            </a:r>
            <a:r>
              <a:rPr lang="zh-CN" altLang="en-US" dirty="0"/>
              <a:t>擅长用与众不同的方式将您的想法和品牌思维传递给您想吸引的网络用户</a:t>
            </a:r>
            <a:r>
              <a:rPr lang="zh-CN" altLang="en-US" dirty="0" smtClean="0"/>
              <a:t>。</a:t>
            </a:r>
            <a:endParaRPr lang="en-US" altLang="zh-CN" dirty="0" smtClean="0"/>
          </a:p>
          <a:p>
            <a:endParaRPr lang="en-US" altLang="zh-CN" dirty="0"/>
          </a:p>
          <a:p>
            <a:r>
              <a:rPr lang="en-US" altLang="zh-CN" dirty="0" smtClean="0"/>
              <a:t>       </a:t>
            </a:r>
            <a:r>
              <a:rPr lang="zh-CN" altLang="en-US" dirty="0" smtClean="0"/>
              <a:t>关于</a:t>
            </a:r>
            <a:r>
              <a:rPr lang="zh-CN" altLang="en-US" dirty="0"/>
              <a:t>教育，您是专家；在线教育技术，我们在行。</a:t>
            </a:r>
          </a:p>
        </p:txBody>
      </p:sp>
      <p:sp>
        <p:nvSpPr>
          <p:cNvPr id="17" name="TextBox 16"/>
          <p:cNvSpPr txBox="1"/>
          <p:nvPr/>
        </p:nvSpPr>
        <p:spPr>
          <a:xfrm>
            <a:off x="3690585" y="3601348"/>
            <a:ext cx="1188146" cy="338554"/>
          </a:xfrm>
          <a:prstGeom prst="rect">
            <a:avLst/>
          </a:prstGeom>
          <a:noFill/>
        </p:spPr>
        <p:txBody>
          <a:bodyPr wrap="none" rtlCol="0">
            <a:spAutoFit/>
          </a:bodyPr>
          <a:lstStyle/>
          <a:p>
            <a:r>
              <a:rPr lang="zh-CN" altLang="en-US" sz="1600" b="1" dirty="0" smtClean="0">
                <a:solidFill>
                  <a:schemeClr val="tx2">
                    <a:lumMod val="60000"/>
                    <a:lumOff val="40000"/>
                  </a:schemeClr>
                </a:solidFill>
                <a:latin typeface="微软雅黑" pitchFamily="34" charset="-122"/>
                <a:ea typeface="微软雅黑" pitchFamily="34" charset="-122"/>
              </a:rPr>
              <a:t>重 点 战 略</a:t>
            </a:r>
          </a:p>
        </p:txBody>
      </p:sp>
      <p:sp>
        <p:nvSpPr>
          <p:cNvPr id="18" name="流程图: 联系 17"/>
          <p:cNvSpPr/>
          <p:nvPr/>
        </p:nvSpPr>
        <p:spPr>
          <a:xfrm>
            <a:off x="1158462" y="3216649"/>
            <a:ext cx="1845510" cy="1299317"/>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b="1" dirty="0" err="1" smtClean="0"/>
              <a:t>Eduline</a:t>
            </a:r>
            <a:r>
              <a:rPr lang="zh-CN" altLang="en-US" b="1" dirty="0" smtClean="0"/>
              <a:t>不断强大</a:t>
            </a:r>
            <a:endParaRPr lang="zh-CN" altLang="en-US" b="1" dirty="0"/>
          </a:p>
        </p:txBody>
      </p:sp>
      <p:sp>
        <p:nvSpPr>
          <p:cNvPr id="19" name="流程图: 联系 18"/>
          <p:cNvSpPr/>
          <p:nvPr/>
        </p:nvSpPr>
        <p:spPr>
          <a:xfrm>
            <a:off x="5646429" y="3144641"/>
            <a:ext cx="1845510" cy="1299317"/>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b="1" dirty="0" err="1" smtClean="0"/>
              <a:t>Eduline</a:t>
            </a:r>
            <a:r>
              <a:rPr lang="zh-CN" altLang="en-US" b="1" dirty="0" smtClean="0"/>
              <a:t>衍生产品</a:t>
            </a:r>
            <a:endParaRPr lang="zh-CN" altLang="en-US" b="1" dirty="0"/>
          </a:p>
        </p:txBody>
      </p:sp>
      <p:sp>
        <p:nvSpPr>
          <p:cNvPr id="20" name="左箭头 19"/>
          <p:cNvSpPr/>
          <p:nvPr/>
        </p:nvSpPr>
        <p:spPr>
          <a:xfrm>
            <a:off x="3248845" y="3736286"/>
            <a:ext cx="360040" cy="130021"/>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 name="左箭头 21"/>
          <p:cNvSpPr/>
          <p:nvPr/>
        </p:nvSpPr>
        <p:spPr>
          <a:xfrm rot="10800000">
            <a:off x="4948990" y="3737872"/>
            <a:ext cx="360040" cy="130021"/>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92445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80">
                                          <p:stCondLst>
                                            <p:cond delay="0"/>
                                          </p:stCondLst>
                                        </p:cTn>
                                        <p:tgtEl>
                                          <p:spTgt spid="6"/>
                                        </p:tgtEl>
                                      </p:cBhvr>
                                    </p:animEffect>
                                    <p:anim calcmode="lin" valueType="num">
                                      <p:cBhvr>
                                        <p:cTn id="1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7" dur="26">
                                          <p:stCondLst>
                                            <p:cond delay="650"/>
                                          </p:stCondLst>
                                        </p:cTn>
                                        <p:tgtEl>
                                          <p:spTgt spid="6"/>
                                        </p:tgtEl>
                                      </p:cBhvr>
                                      <p:to x="100000" y="60000"/>
                                    </p:animScale>
                                    <p:animScale>
                                      <p:cBhvr>
                                        <p:cTn id="18" dur="166" decel="50000">
                                          <p:stCondLst>
                                            <p:cond delay="676"/>
                                          </p:stCondLst>
                                        </p:cTn>
                                        <p:tgtEl>
                                          <p:spTgt spid="6"/>
                                        </p:tgtEl>
                                      </p:cBhvr>
                                      <p:to x="100000" y="100000"/>
                                    </p:animScale>
                                    <p:animScale>
                                      <p:cBhvr>
                                        <p:cTn id="19" dur="26">
                                          <p:stCondLst>
                                            <p:cond delay="1312"/>
                                          </p:stCondLst>
                                        </p:cTn>
                                        <p:tgtEl>
                                          <p:spTgt spid="6"/>
                                        </p:tgtEl>
                                      </p:cBhvr>
                                      <p:to x="100000" y="80000"/>
                                    </p:animScale>
                                    <p:animScale>
                                      <p:cBhvr>
                                        <p:cTn id="20" dur="166" decel="50000">
                                          <p:stCondLst>
                                            <p:cond delay="1338"/>
                                          </p:stCondLst>
                                        </p:cTn>
                                        <p:tgtEl>
                                          <p:spTgt spid="6"/>
                                        </p:tgtEl>
                                      </p:cBhvr>
                                      <p:to x="100000" y="100000"/>
                                    </p:animScale>
                                    <p:animScale>
                                      <p:cBhvr>
                                        <p:cTn id="21" dur="26">
                                          <p:stCondLst>
                                            <p:cond delay="1642"/>
                                          </p:stCondLst>
                                        </p:cTn>
                                        <p:tgtEl>
                                          <p:spTgt spid="6"/>
                                        </p:tgtEl>
                                      </p:cBhvr>
                                      <p:to x="100000" y="90000"/>
                                    </p:animScale>
                                    <p:animScale>
                                      <p:cBhvr>
                                        <p:cTn id="22" dur="166" decel="50000">
                                          <p:stCondLst>
                                            <p:cond delay="1668"/>
                                          </p:stCondLst>
                                        </p:cTn>
                                        <p:tgtEl>
                                          <p:spTgt spid="6"/>
                                        </p:tgtEl>
                                      </p:cBhvr>
                                      <p:to x="100000" y="100000"/>
                                    </p:animScale>
                                    <p:animScale>
                                      <p:cBhvr>
                                        <p:cTn id="23" dur="26">
                                          <p:stCondLst>
                                            <p:cond delay="1808"/>
                                          </p:stCondLst>
                                        </p:cTn>
                                        <p:tgtEl>
                                          <p:spTgt spid="6"/>
                                        </p:tgtEl>
                                      </p:cBhvr>
                                      <p:to x="100000" y="95000"/>
                                    </p:animScale>
                                    <p:animScale>
                                      <p:cBhvr>
                                        <p:cTn id="24" dur="166" decel="50000">
                                          <p:stCondLst>
                                            <p:cond delay="1834"/>
                                          </p:stCondLst>
                                        </p:cTn>
                                        <p:tgtEl>
                                          <p:spTgt spid="6"/>
                                        </p:tgtEl>
                                      </p:cBhvr>
                                      <p:to x="100000" y="100000"/>
                                    </p:animScale>
                                  </p:childTnLst>
                                </p:cTn>
                              </p:par>
                              <p:par>
                                <p:cTn id="25" presetID="26"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80">
                                          <p:stCondLst>
                                            <p:cond delay="0"/>
                                          </p:stCondLst>
                                        </p:cTn>
                                        <p:tgtEl>
                                          <p:spTgt spid="7"/>
                                        </p:tgtEl>
                                      </p:cBhvr>
                                    </p:animEffect>
                                    <p:anim calcmode="lin" valueType="num">
                                      <p:cBhvr>
                                        <p:cTn id="2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3" dur="26">
                                          <p:stCondLst>
                                            <p:cond delay="650"/>
                                          </p:stCondLst>
                                        </p:cTn>
                                        <p:tgtEl>
                                          <p:spTgt spid="7"/>
                                        </p:tgtEl>
                                      </p:cBhvr>
                                      <p:to x="100000" y="60000"/>
                                    </p:animScale>
                                    <p:animScale>
                                      <p:cBhvr>
                                        <p:cTn id="34" dur="166" decel="50000">
                                          <p:stCondLst>
                                            <p:cond delay="676"/>
                                          </p:stCondLst>
                                        </p:cTn>
                                        <p:tgtEl>
                                          <p:spTgt spid="7"/>
                                        </p:tgtEl>
                                      </p:cBhvr>
                                      <p:to x="100000" y="100000"/>
                                    </p:animScale>
                                    <p:animScale>
                                      <p:cBhvr>
                                        <p:cTn id="35" dur="26">
                                          <p:stCondLst>
                                            <p:cond delay="1312"/>
                                          </p:stCondLst>
                                        </p:cTn>
                                        <p:tgtEl>
                                          <p:spTgt spid="7"/>
                                        </p:tgtEl>
                                      </p:cBhvr>
                                      <p:to x="100000" y="80000"/>
                                    </p:animScale>
                                    <p:animScale>
                                      <p:cBhvr>
                                        <p:cTn id="36" dur="166" decel="50000">
                                          <p:stCondLst>
                                            <p:cond delay="1338"/>
                                          </p:stCondLst>
                                        </p:cTn>
                                        <p:tgtEl>
                                          <p:spTgt spid="7"/>
                                        </p:tgtEl>
                                      </p:cBhvr>
                                      <p:to x="100000" y="100000"/>
                                    </p:animScale>
                                    <p:animScale>
                                      <p:cBhvr>
                                        <p:cTn id="37" dur="26">
                                          <p:stCondLst>
                                            <p:cond delay="1642"/>
                                          </p:stCondLst>
                                        </p:cTn>
                                        <p:tgtEl>
                                          <p:spTgt spid="7"/>
                                        </p:tgtEl>
                                      </p:cBhvr>
                                      <p:to x="100000" y="90000"/>
                                    </p:animScale>
                                    <p:animScale>
                                      <p:cBhvr>
                                        <p:cTn id="38" dur="166" decel="50000">
                                          <p:stCondLst>
                                            <p:cond delay="1668"/>
                                          </p:stCondLst>
                                        </p:cTn>
                                        <p:tgtEl>
                                          <p:spTgt spid="7"/>
                                        </p:tgtEl>
                                      </p:cBhvr>
                                      <p:to x="100000" y="100000"/>
                                    </p:animScale>
                                    <p:animScale>
                                      <p:cBhvr>
                                        <p:cTn id="39" dur="26">
                                          <p:stCondLst>
                                            <p:cond delay="1808"/>
                                          </p:stCondLst>
                                        </p:cTn>
                                        <p:tgtEl>
                                          <p:spTgt spid="7"/>
                                        </p:tgtEl>
                                      </p:cBhvr>
                                      <p:to x="100000" y="95000"/>
                                    </p:animScale>
                                    <p:animScale>
                                      <p:cBhvr>
                                        <p:cTn id="40" dur="166" decel="50000">
                                          <p:stCondLst>
                                            <p:cond delay="1834"/>
                                          </p:stCondLst>
                                        </p:cTn>
                                        <p:tgtEl>
                                          <p:spTgt spid="7"/>
                                        </p:tgtEl>
                                      </p:cBhvr>
                                      <p:to x="100000" y="100000"/>
                                    </p:animScale>
                                  </p:childTnLst>
                                </p:cTn>
                              </p:par>
                              <p:par>
                                <p:cTn id="41" presetID="1" presetClass="entr" presetSubtype="0"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2000"/>
                            </p:stCondLst>
                            <p:childTnLst>
                              <p:par>
                                <p:cTn id="48" presetID="42" presetClass="entr" presetSubtype="0" fill="hold" grpId="0"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1000"/>
                                        <p:tgtEl>
                                          <p:spTgt spid="4"/>
                                        </p:tgtEl>
                                      </p:cBhvr>
                                    </p:animEffect>
                                    <p:anim calcmode="lin" valueType="num">
                                      <p:cBhvr>
                                        <p:cTn id="51" dur="1000" fill="hold"/>
                                        <p:tgtEl>
                                          <p:spTgt spid="4"/>
                                        </p:tgtEl>
                                        <p:attrNameLst>
                                          <p:attrName>ppt_x</p:attrName>
                                        </p:attrNameLst>
                                      </p:cBhvr>
                                      <p:tavLst>
                                        <p:tav tm="0">
                                          <p:val>
                                            <p:strVal val="#ppt_x"/>
                                          </p:val>
                                        </p:tav>
                                        <p:tav tm="100000">
                                          <p:val>
                                            <p:strVal val="#ppt_x"/>
                                          </p:val>
                                        </p:tav>
                                      </p:tavLst>
                                    </p:anim>
                                    <p:anim calcmode="lin" valueType="num">
                                      <p:cBhvr>
                                        <p:cTn id="52" dur="1000" fill="hold"/>
                                        <p:tgtEl>
                                          <p:spTgt spid="4"/>
                                        </p:tgtEl>
                                        <p:attrNameLst>
                                          <p:attrName>ppt_y</p:attrName>
                                        </p:attrNameLst>
                                      </p:cBhvr>
                                      <p:tavLst>
                                        <p:tav tm="0">
                                          <p:val>
                                            <p:strVal val="#ppt_y+.1"/>
                                          </p:val>
                                        </p:tav>
                                        <p:tav tm="100000">
                                          <p:val>
                                            <p:strVal val="#ppt_y"/>
                                          </p:val>
                                        </p:tav>
                                      </p:tavLst>
                                    </p:anim>
                                  </p:childTnLst>
                                </p:cTn>
                              </p:par>
                            </p:childTnLst>
                          </p:cTn>
                        </p:par>
                        <p:par>
                          <p:cTn id="53" fill="hold">
                            <p:stCondLst>
                              <p:cond delay="3000"/>
                            </p:stCondLst>
                            <p:childTnLst>
                              <p:par>
                                <p:cTn id="54" presetID="42"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childTnLst>
                          </p:cTn>
                        </p:par>
                        <p:par>
                          <p:cTn id="59" fill="hold">
                            <p:stCondLst>
                              <p:cond delay="4000"/>
                            </p:stCondLst>
                            <p:childTnLst>
                              <p:par>
                                <p:cTn id="60" presetID="42" presetClass="entr" presetSubtype="0" fill="hold" grpId="0" nodeType="after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1000"/>
                                        <p:tgtEl>
                                          <p:spTgt spid="8"/>
                                        </p:tgtEl>
                                      </p:cBhvr>
                                    </p:animEffect>
                                    <p:anim calcmode="lin" valueType="num">
                                      <p:cBhvr>
                                        <p:cTn id="63" dur="1000" fill="hold"/>
                                        <p:tgtEl>
                                          <p:spTgt spid="8"/>
                                        </p:tgtEl>
                                        <p:attrNameLst>
                                          <p:attrName>ppt_x</p:attrName>
                                        </p:attrNameLst>
                                      </p:cBhvr>
                                      <p:tavLst>
                                        <p:tav tm="0">
                                          <p:val>
                                            <p:strVal val="#ppt_x"/>
                                          </p:val>
                                        </p:tav>
                                        <p:tav tm="100000">
                                          <p:val>
                                            <p:strVal val="#ppt_x"/>
                                          </p:val>
                                        </p:tav>
                                      </p:tavLst>
                                    </p:anim>
                                    <p:anim calcmode="lin" valueType="num">
                                      <p:cBhvr>
                                        <p:cTn id="64" dur="1000" fill="hold"/>
                                        <p:tgtEl>
                                          <p:spTgt spid="8"/>
                                        </p:tgtEl>
                                        <p:attrNameLst>
                                          <p:attrName>ppt_y</p:attrName>
                                        </p:attrNameLst>
                                      </p:cBhvr>
                                      <p:tavLst>
                                        <p:tav tm="0">
                                          <p:val>
                                            <p:strVal val="#ppt_y+.1"/>
                                          </p:val>
                                        </p:tav>
                                        <p:tav tm="100000">
                                          <p:val>
                                            <p:strVal val="#ppt_y"/>
                                          </p:val>
                                        </p:tav>
                                      </p:tavLst>
                                    </p:anim>
                                  </p:childTnLst>
                                </p:cTn>
                              </p:par>
                              <p:par>
                                <p:cTn id="65" presetID="14" presetClass="entr" presetSubtype="1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randombar(horizontal)">
                                      <p:cBhvr>
                                        <p:cTn id="67" dur="1000"/>
                                        <p:tgtEl>
                                          <p:spTgt spid="17"/>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randombar(horizontal)">
                                      <p:cBhvr>
                                        <p:cTn id="70" dur="1000"/>
                                        <p:tgtEl>
                                          <p:spTgt spid="20"/>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randombar(horizontal)">
                                      <p:cBhvr>
                                        <p:cTn id="73" dur="1000"/>
                                        <p:tgtEl>
                                          <p:spTgt spid="18"/>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randombar(horizontal)">
                                      <p:cBhvr>
                                        <p:cTn id="76" dur="1000"/>
                                        <p:tgtEl>
                                          <p:spTgt spid="22"/>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randombar(horizontal)">
                                      <p:cBhvr>
                                        <p:cTn id="7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14" grpId="0"/>
      <p:bldP spid="2" grpId="0" animBg="1"/>
      <p:bldP spid="15" grpId="0"/>
      <p:bldP spid="4" grpId="0"/>
      <p:bldP spid="16" grpId="0"/>
      <p:bldP spid="8" grpId="0"/>
      <p:bldP spid="17" grpId="0"/>
      <p:bldP spid="18" grpId="0" animBg="1"/>
      <p:bldP spid="19" grpId="0" animBg="1"/>
      <p:bldP spid="20"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C:\Users\Administrator\Desktop\赛新科技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1470"/>
            <a:ext cx="864096" cy="944576"/>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127000"/>
          </a:effectLst>
          <a:extLst/>
        </p:spPr>
      </p:pic>
      <p:sp>
        <p:nvSpPr>
          <p:cNvPr id="11" name="TextBox 10"/>
          <p:cNvSpPr txBox="1"/>
          <p:nvPr/>
        </p:nvSpPr>
        <p:spPr>
          <a:xfrm>
            <a:off x="107504" y="999709"/>
            <a:ext cx="1154483" cy="461665"/>
          </a:xfrm>
          <a:prstGeom prst="rect">
            <a:avLst/>
          </a:prstGeom>
          <a:noFill/>
        </p:spPr>
        <p:txBody>
          <a:bodyPr wrap="none" rtlCol="0">
            <a:spAutoFit/>
          </a:bodyPr>
          <a:lstStyle/>
          <a:p>
            <a:r>
              <a:rPr lang="en-US" altLang="zh-CN" sz="1200" b="1" dirty="0" err="1">
                <a:solidFill>
                  <a:schemeClr val="tx2">
                    <a:lumMod val="60000"/>
                    <a:lumOff val="40000"/>
                  </a:schemeClr>
                </a:solidFill>
                <a:latin typeface="微软雅黑" pitchFamily="34" charset="-122"/>
                <a:ea typeface="微软雅黑" pitchFamily="34" charset="-122"/>
              </a:rPr>
              <a:t>Eduline</a:t>
            </a:r>
            <a:r>
              <a:rPr lang="zh-CN" altLang="en-US" sz="1200" b="1" dirty="0" smtClean="0">
                <a:solidFill>
                  <a:schemeClr val="tx2">
                    <a:lumMod val="60000"/>
                    <a:lumOff val="40000"/>
                  </a:schemeClr>
                </a:solidFill>
                <a:latin typeface="微软雅黑" pitchFamily="34" charset="-122"/>
                <a:ea typeface="微软雅黑" pitchFamily="34" charset="-122"/>
              </a:rPr>
              <a:t> 展 </a:t>
            </a:r>
            <a:r>
              <a:rPr lang="zh-CN" altLang="en-US" sz="1200" b="1" dirty="0" smtClean="0">
                <a:solidFill>
                  <a:schemeClr val="tx2">
                    <a:lumMod val="60000"/>
                    <a:lumOff val="40000"/>
                  </a:schemeClr>
                </a:solidFill>
                <a:latin typeface="微软雅黑" pitchFamily="34" charset="-122"/>
                <a:ea typeface="微软雅黑" pitchFamily="34" charset="-122"/>
              </a:rPr>
              <a:t>示</a:t>
            </a:r>
            <a:endParaRPr lang="en-US" altLang="zh-CN" sz="1200" b="1" dirty="0" smtClean="0">
              <a:solidFill>
                <a:schemeClr val="tx2">
                  <a:lumMod val="60000"/>
                  <a:lumOff val="40000"/>
                </a:schemeClr>
              </a:solidFill>
              <a:latin typeface="微软雅黑" pitchFamily="34" charset="-122"/>
              <a:ea typeface="微软雅黑" pitchFamily="34" charset="-122"/>
            </a:endParaRPr>
          </a:p>
          <a:p>
            <a:r>
              <a:rPr lang="en-US" altLang="zh-CN" sz="1200" b="1" dirty="0" smtClean="0">
                <a:solidFill>
                  <a:schemeClr val="tx2">
                    <a:lumMod val="60000"/>
                    <a:lumOff val="40000"/>
                  </a:schemeClr>
                </a:solidFill>
                <a:latin typeface="微软雅黑" pitchFamily="34" charset="-122"/>
                <a:ea typeface="微软雅黑" pitchFamily="34" charset="-122"/>
              </a:rPr>
              <a:t>-</a:t>
            </a:r>
            <a:r>
              <a:rPr lang="en-US" altLang="zh-CN" sz="1200" b="1" dirty="0" smtClean="0">
                <a:solidFill>
                  <a:schemeClr val="tx2">
                    <a:lumMod val="60000"/>
                    <a:lumOff val="40000"/>
                  </a:schemeClr>
                </a:solidFill>
                <a:latin typeface="微软雅黑" pitchFamily="34" charset="-122"/>
                <a:ea typeface="微软雅黑" pitchFamily="34" charset="-122"/>
              </a:rPr>
              <a:t>PC</a:t>
            </a:r>
            <a:r>
              <a:rPr lang="zh-CN" altLang="en-US" sz="1200" b="1" dirty="0" smtClean="0">
                <a:solidFill>
                  <a:schemeClr val="tx2">
                    <a:lumMod val="60000"/>
                    <a:lumOff val="40000"/>
                  </a:schemeClr>
                </a:solidFill>
                <a:latin typeface="微软雅黑" pitchFamily="34" charset="-122"/>
                <a:ea typeface="微软雅黑" pitchFamily="34" charset="-122"/>
              </a:rPr>
              <a:t>端</a:t>
            </a:r>
          </a:p>
        </p:txBody>
      </p:sp>
      <p:sp>
        <p:nvSpPr>
          <p:cNvPr id="12" name="TextBox 11"/>
          <p:cNvSpPr txBox="1"/>
          <p:nvPr/>
        </p:nvSpPr>
        <p:spPr>
          <a:xfrm>
            <a:off x="7496721" y="4701418"/>
            <a:ext cx="1595309" cy="430887"/>
          </a:xfrm>
          <a:prstGeom prst="rect">
            <a:avLst/>
          </a:prstGeom>
          <a:noFill/>
        </p:spPr>
        <p:txBody>
          <a:bodyPr wrap="none" rtlCol="0">
            <a:spAutoFit/>
          </a:bodyPr>
          <a:lstStyle/>
          <a:p>
            <a:r>
              <a:rPr lang="zh-CN" altLang="en-US" sz="1100" b="1" dirty="0" smtClean="0">
                <a:solidFill>
                  <a:schemeClr val="tx2">
                    <a:lumMod val="60000"/>
                    <a:lumOff val="40000"/>
                  </a:schemeClr>
                </a:solidFill>
                <a:latin typeface="微软雅黑" pitchFamily="34" charset="-122"/>
                <a:ea typeface="微软雅黑" pitchFamily="34" charset="-122"/>
              </a:rPr>
              <a:t>成都赛新科技有限公司</a:t>
            </a:r>
            <a:endParaRPr lang="en-US" altLang="zh-CN" sz="1100" b="1" dirty="0" smtClean="0">
              <a:solidFill>
                <a:schemeClr val="tx2">
                  <a:lumMod val="60000"/>
                  <a:lumOff val="40000"/>
                </a:schemeClr>
              </a:solidFill>
              <a:latin typeface="微软雅黑" pitchFamily="34" charset="-122"/>
              <a:ea typeface="微软雅黑" pitchFamily="34" charset="-122"/>
            </a:endParaRPr>
          </a:p>
          <a:p>
            <a:r>
              <a:rPr lang="en-US" altLang="zh-CN" sz="1100" b="1" dirty="0" smtClean="0">
                <a:solidFill>
                  <a:schemeClr val="tx2">
                    <a:lumMod val="60000"/>
                    <a:lumOff val="40000"/>
                  </a:schemeClr>
                </a:solidFill>
                <a:latin typeface="微软雅黑" pitchFamily="34" charset="-122"/>
                <a:ea typeface="微软雅黑" pitchFamily="34" charset="-122"/>
              </a:rPr>
              <a:t>www.section.com</a:t>
            </a:r>
            <a:endParaRPr lang="zh-CN" altLang="en-US" sz="1100" b="1" dirty="0" smtClean="0">
              <a:solidFill>
                <a:schemeClr val="tx2">
                  <a:lumMod val="60000"/>
                  <a:lumOff val="40000"/>
                </a:schemeClr>
              </a:solidFill>
              <a:latin typeface="微软雅黑" pitchFamily="34" charset="-122"/>
              <a:ea typeface="微软雅黑" pitchFamily="34" charset="-122"/>
            </a:endParaRPr>
          </a:p>
        </p:txBody>
      </p:sp>
      <p:pic>
        <p:nvPicPr>
          <p:cNvPr id="17" name="Picture 2" descr="C:\Users\Administrator\Desktop\eduline_demo_png\dem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2" y="8"/>
            <a:ext cx="7524328" cy="4706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8364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1000"/>
                                        <p:tgtEl>
                                          <p:spTgt spid="17"/>
                                        </p:tgtEl>
                                      </p:cBhvr>
                                    </p:animEffect>
                                    <p:anim calcmode="lin" valueType="num">
                                      <p:cBhvr>
                                        <p:cTn id="11" dur="1000" fill="hold"/>
                                        <p:tgtEl>
                                          <p:spTgt spid="17"/>
                                        </p:tgtEl>
                                        <p:attrNameLst>
                                          <p:attrName>ppt_x</p:attrName>
                                        </p:attrNameLst>
                                      </p:cBhvr>
                                      <p:tavLst>
                                        <p:tav tm="0">
                                          <p:val>
                                            <p:strVal val="#ppt_x"/>
                                          </p:val>
                                        </p:tav>
                                        <p:tav tm="100000">
                                          <p:val>
                                            <p:strVal val="#ppt_x"/>
                                          </p:val>
                                        </p:tav>
                                      </p:tavLst>
                                    </p:anim>
                                    <p:anim calcmode="lin" valueType="num">
                                      <p:cBhvr>
                                        <p:cTn id="1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C:\Users\Administrator\Desktop\赛新科技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1470"/>
            <a:ext cx="864096" cy="944576"/>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127000"/>
          </a:effectLst>
          <a:extLst/>
        </p:spPr>
      </p:pic>
      <p:sp>
        <p:nvSpPr>
          <p:cNvPr id="11" name="TextBox 10"/>
          <p:cNvSpPr txBox="1"/>
          <p:nvPr/>
        </p:nvSpPr>
        <p:spPr>
          <a:xfrm>
            <a:off x="121687" y="915566"/>
            <a:ext cx="849913" cy="523220"/>
          </a:xfrm>
          <a:prstGeom prst="rect">
            <a:avLst/>
          </a:prstGeom>
          <a:noFill/>
        </p:spPr>
        <p:txBody>
          <a:bodyPr wrap="none" rtlCol="0">
            <a:spAutoFit/>
          </a:bodyPr>
          <a:lstStyle/>
          <a:p>
            <a:r>
              <a:rPr lang="en-US" altLang="zh-CN" sz="1400" b="1" dirty="0" err="1" smtClean="0">
                <a:solidFill>
                  <a:schemeClr val="tx2">
                    <a:lumMod val="60000"/>
                    <a:lumOff val="40000"/>
                  </a:schemeClr>
                </a:solidFill>
                <a:latin typeface="微软雅黑" pitchFamily="34" charset="-122"/>
                <a:ea typeface="微软雅黑" pitchFamily="34" charset="-122"/>
              </a:rPr>
              <a:t>Eduline</a:t>
            </a:r>
            <a:endParaRPr lang="en-US" altLang="zh-CN" sz="1400" b="1" dirty="0" smtClean="0">
              <a:solidFill>
                <a:schemeClr val="tx2">
                  <a:lumMod val="60000"/>
                  <a:lumOff val="40000"/>
                </a:schemeClr>
              </a:solidFill>
              <a:latin typeface="微软雅黑" pitchFamily="34" charset="-122"/>
              <a:ea typeface="微软雅黑" pitchFamily="34" charset="-122"/>
            </a:endParaRPr>
          </a:p>
          <a:p>
            <a:r>
              <a:rPr lang="en-US" altLang="zh-CN" sz="1400" b="1" dirty="0" smtClean="0">
                <a:solidFill>
                  <a:schemeClr val="tx2">
                    <a:lumMod val="60000"/>
                    <a:lumOff val="40000"/>
                  </a:schemeClr>
                </a:solidFill>
                <a:latin typeface="微软雅黑" pitchFamily="34" charset="-122"/>
                <a:ea typeface="微软雅黑" pitchFamily="34" charset="-122"/>
              </a:rPr>
              <a:t>-</a:t>
            </a:r>
            <a:r>
              <a:rPr lang="zh-CN" altLang="en-US" sz="1400" b="1" dirty="0" smtClean="0">
                <a:solidFill>
                  <a:schemeClr val="tx2">
                    <a:lumMod val="60000"/>
                    <a:lumOff val="40000"/>
                  </a:schemeClr>
                </a:solidFill>
                <a:latin typeface="微软雅黑" pitchFamily="34" charset="-122"/>
                <a:ea typeface="微软雅黑" pitchFamily="34" charset="-122"/>
              </a:rPr>
              <a:t>手机端</a:t>
            </a:r>
          </a:p>
        </p:txBody>
      </p:sp>
      <p:sp>
        <p:nvSpPr>
          <p:cNvPr id="12" name="TextBox 11"/>
          <p:cNvSpPr txBox="1"/>
          <p:nvPr/>
        </p:nvSpPr>
        <p:spPr>
          <a:xfrm>
            <a:off x="7594494" y="4701418"/>
            <a:ext cx="1595309" cy="430887"/>
          </a:xfrm>
          <a:prstGeom prst="rect">
            <a:avLst/>
          </a:prstGeom>
          <a:noFill/>
        </p:spPr>
        <p:txBody>
          <a:bodyPr wrap="none" rtlCol="0">
            <a:spAutoFit/>
          </a:bodyPr>
          <a:lstStyle/>
          <a:p>
            <a:r>
              <a:rPr lang="zh-CN" altLang="en-US" sz="1100" b="1" dirty="0" smtClean="0">
                <a:solidFill>
                  <a:schemeClr val="tx2">
                    <a:lumMod val="60000"/>
                    <a:lumOff val="40000"/>
                  </a:schemeClr>
                </a:solidFill>
                <a:latin typeface="微软雅黑" pitchFamily="34" charset="-122"/>
                <a:ea typeface="微软雅黑" pitchFamily="34" charset="-122"/>
              </a:rPr>
              <a:t>成都赛新科技有限公司</a:t>
            </a:r>
            <a:endParaRPr lang="en-US" altLang="zh-CN" sz="1100" b="1" dirty="0" smtClean="0">
              <a:solidFill>
                <a:schemeClr val="tx2">
                  <a:lumMod val="60000"/>
                  <a:lumOff val="40000"/>
                </a:schemeClr>
              </a:solidFill>
              <a:latin typeface="微软雅黑" pitchFamily="34" charset="-122"/>
              <a:ea typeface="微软雅黑" pitchFamily="34" charset="-122"/>
            </a:endParaRPr>
          </a:p>
          <a:p>
            <a:r>
              <a:rPr lang="en-US" altLang="zh-CN" sz="1100" b="1" dirty="0" smtClean="0">
                <a:solidFill>
                  <a:schemeClr val="tx2">
                    <a:lumMod val="60000"/>
                    <a:lumOff val="40000"/>
                  </a:schemeClr>
                </a:solidFill>
                <a:latin typeface="微软雅黑" pitchFamily="34" charset="-122"/>
                <a:ea typeface="微软雅黑" pitchFamily="34" charset="-122"/>
              </a:rPr>
              <a:t>www.section.com</a:t>
            </a:r>
            <a:endParaRPr lang="zh-CN" altLang="en-US" sz="1100" b="1" dirty="0" smtClean="0">
              <a:solidFill>
                <a:schemeClr val="tx2">
                  <a:lumMod val="60000"/>
                  <a:lumOff val="40000"/>
                </a:schemeClr>
              </a:solidFill>
              <a:latin typeface="微软雅黑" pitchFamily="34" charset="-122"/>
              <a:ea typeface="微软雅黑" pitchFamily="34" charset="-122"/>
            </a:endParaRPr>
          </a:p>
        </p:txBody>
      </p:sp>
      <p:pic>
        <p:nvPicPr>
          <p:cNvPr id="13" name="Picture 2" descr="C:\Users\Administrator\Desktop\eduline_demo_png\eduli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0917" y="0"/>
            <a:ext cx="7753083" cy="4701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1596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6" presetClass="entr" presetSubtype="21"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C:\Users\Administrator\Desktop\赛新科技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1470"/>
            <a:ext cx="864096" cy="944576"/>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127000"/>
          </a:effectLst>
          <a:extLst/>
        </p:spPr>
      </p:pic>
      <p:sp>
        <p:nvSpPr>
          <p:cNvPr id="12" name="TextBox 11"/>
          <p:cNvSpPr txBox="1"/>
          <p:nvPr/>
        </p:nvSpPr>
        <p:spPr>
          <a:xfrm>
            <a:off x="875152" y="567334"/>
            <a:ext cx="2005677" cy="307777"/>
          </a:xfrm>
          <a:prstGeom prst="rect">
            <a:avLst/>
          </a:prstGeom>
          <a:noFill/>
        </p:spPr>
        <p:txBody>
          <a:bodyPr wrap="none" rtlCol="0">
            <a:spAutoFit/>
          </a:bodyPr>
          <a:lstStyle/>
          <a:p>
            <a:r>
              <a:rPr lang="en-US" altLang="zh-CN" sz="1400" b="1" dirty="0" err="1" smtClean="0">
                <a:solidFill>
                  <a:schemeClr val="tx2">
                    <a:lumMod val="60000"/>
                    <a:lumOff val="40000"/>
                  </a:schemeClr>
                </a:solidFill>
                <a:latin typeface="微软雅黑" pitchFamily="34" charset="-122"/>
                <a:ea typeface="微软雅黑" pitchFamily="34" charset="-122"/>
              </a:rPr>
              <a:t>Eduline</a:t>
            </a:r>
            <a:r>
              <a:rPr lang="en-US" altLang="zh-CN" sz="1400" b="1" dirty="0" smtClean="0">
                <a:solidFill>
                  <a:schemeClr val="tx2">
                    <a:lumMod val="60000"/>
                    <a:lumOff val="40000"/>
                  </a:schemeClr>
                </a:solidFill>
                <a:latin typeface="微软雅黑" pitchFamily="34" charset="-122"/>
                <a:ea typeface="微软雅黑" pitchFamily="34" charset="-122"/>
              </a:rPr>
              <a:t>-</a:t>
            </a:r>
            <a:r>
              <a:rPr lang="zh-CN" altLang="en-US" sz="1400" b="1" dirty="0" smtClean="0">
                <a:solidFill>
                  <a:schemeClr val="tx2">
                    <a:lumMod val="60000"/>
                    <a:lumOff val="40000"/>
                  </a:schemeClr>
                </a:solidFill>
                <a:latin typeface="微软雅黑" pitchFamily="34" charset="-122"/>
                <a:ea typeface="微软雅黑" pitchFamily="34" charset="-122"/>
              </a:rPr>
              <a:t>我们合作伙伴</a:t>
            </a:r>
          </a:p>
        </p:txBody>
      </p:sp>
      <p:pic>
        <p:nvPicPr>
          <p:cNvPr id="3" name="图片 2">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1137295"/>
            <a:ext cx="1838325" cy="714375"/>
          </a:xfrm>
          <a:prstGeom prst="rect">
            <a:avLst/>
          </a:prstGeom>
        </p:spPr>
      </p:pic>
      <p:pic>
        <p:nvPicPr>
          <p:cNvPr id="5" name="图片 4">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3768" y="1137295"/>
            <a:ext cx="1800225" cy="714375"/>
          </a:xfrm>
          <a:prstGeom prst="rect">
            <a:avLst/>
          </a:prstGeom>
        </p:spPr>
      </p:pic>
      <p:pic>
        <p:nvPicPr>
          <p:cNvPr id="13" name="图片 12">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6016" y="1137295"/>
            <a:ext cx="1800200" cy="714375"/>
          </a:xfrm>
          <a:prstGeom prst="rect">
            <a:avLst/>
          </a:prstGeom>
        </p:spPr>
      </p:pic>
      <p:pic>
        <p:nvPicPr>
          <p:cNvPr id="14" name="图片 13">
            <a:hlinkClick r:id="rId9"/>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00938" y="1137295"/>
            <a:ext cx="1703510" cy="714375"/>
          </a:xfrm>
          <a:prstGeom prst="rect">
            <a:avLst/>
          </a:prstGeom>
        </p:spPr>
      </p:pic>
      <p:pic>
        <p:nvPicPr>
          <p:cNvPr id="15" name="图片 14">
            <a:hlinkClick r:id="rId11"/>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1520" y="2283719"/>
            <a:ext cx="1838325" cy="720079"/>
          </a:xfrm>
          <a:prstGeom prst="rect">
            <a:avLst/>
          </a:prstGeom>
        </p:spPr>
      </p:pic>
      <p:pic>
        <p:nvPicPr>
          <p:cNvPr id="16" name="图片 15">
            <a:hlinkClick r:id="rId13"/>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483767" y="2283719"/>
            <a:ext cx="1800225" cy="720079"/>
          </a:xfrm>
          <a:prstGeom prst="rect">
            <a:avLst/>
          </a:prstGeom>
        </p:spPr>
      </p:pic>
      <p:pic>
        <p:nvPicPr>
          <p:cNvPr id="17" name="图片 16">
            <a:hlinkClick r:id="rId15"/>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16016" y="2283718"/>
            <a:ext cx="1800200" cy="720079"/>
          </a:xfrm>
          <a:prstGeom prst="rect">
            <a:avLst/>
          </a:prstGeom>
        </p:spPr>
      </p:pic>
      <p:pic>
        <p:nvPicPr>
          <p:cNvPr id="18" name="图片 17">
            <a:hlinkClick r:id="rId17"/>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900938" y="2283719"/>
            <a:ext cx="1703510" cy="720078"/>
          </a:xfrm>
          <a:prstGeom prst="rect">
            <a:avLst/>
          </a:prstGeom>
        </p:spPr>
      </p:pic>
      <p:pic>
        <p:nvPicPr>
          <p:cNvPr id="19" name="图片 1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51520" y="3435846"/>
            <a:ext cx="1838325" cy="720080"/>
          </a:xfrm>
          <a:prstGeom prst="rect">
            <a:avLst/>
          </a:prstGeom>
        </p:spPr>
      </p:pic>
      <p:pic>
        <p:nvPicPr>
          <p:cNvPr id="20" name="图片 19">
            <a:hlinkClick r:id="rId20"/>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483768" y="3435847"/>
            <a:ext cx="4032448" cy="720080"/>
          </a:xfrm>
          <a:prstGeom prst="rect">
            <a:avLst/>
          </a:prstGeom>
        </p:spPr>
      </p:pic>
      <p:pic>
        <p:nvPicPr>
          <p:cNvPr id="21" name="图片 2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879467" y="3435846"/>
            <a:ext cx="1724981" cy="666750"/>
          </a:xfrm>
          <a:prstGeom prst="rect">
            <a:avLst/>
          </a:prstGeom>
        </p:spPr>
      </p:pic>
      <p:pic>
        <p:nvPicPr>
          <p:cNvPr id="22" name="图片 21">
            <a:hlinkClick r:id="rId23"/>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51520" y="4403186"/>
            <a:ext cx="2419350" cy="637670"/>
          </a:xfrm>
          <a:prstGeom prst="rect">
            <a:avLst/>
          </a:prstGeom>
        </p:spPr>
      </p:pic>
      <p:sp>
        <p:nvSpPr>
          <p:cNvPr id="23" name="矩形 22"/>
          <p:cNvSpPr/>
          <p:nvPr/>
        </p:nvSpPr>
        <p:spPr>
          <a:xfrm>
            <a:off x="2880829" y="4436371"/>
            <a:ext cx="4104456" cy="52322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28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我们</a:t>
            </a:r>
            <a:r>
              <a:rPr lang="zh-CN" altLang="en-US" sz="28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期待您的加入。。。</a:t>
            </a:r>
            <a:endParaRPr lang="zh-CN" altLang="en-US" sz="28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4" name="TextBox 23"/>
          <p:cNvSpPr txBox="1"/>
          <p:nvPr/>
        </p:nvSpPr>
        <p:spPr>
          <a:xfrm>
            <a:off x="7496721" y="4701418"/>
            <a:ext cx="1595309" cy="430887"/>
          </a:xfrm>
          <a:prstGeom prst="rect">
            <a:avLst/>
          </a:prstGeom>
          <a:noFill/>
        </p:spPr>
        <p:txBody>
          <a:bodyPr wrap="none" rtlCol="0">
            <a:spAutoFit/>
          </a:bodyPr>
          <a:lstStyle/>
          <a:p>
            <a:r>
              <a:rPr lang="zh-CN" altLang="en-US" sz="1100" b="1" dirty="0" smtClean="0">
                <a:solidFill>
                  <a:schemeClr val="tx2">
                    <a:lumMod val="60000"/>
                    <a:lumOff val="40000"/>
                  </a:schemeClr>
                </a:solidFill>
                <a:latin typeface="微软雅黑" pitchFamily="34" charset="-122"/>
                <a:ea typeface="微软雅黑" pitchFamily="34" charset="-122"/>
              </a:rPr>
              <a:t>成都赛新科技有限公司</a:t>
            </a:r>
            <a:endParaRPr lang="en-US" altLang="zh-CN" sz="1100" b="1" dirty="0" smtClean="0">
              <a:solidFill>
                <a:schemeClr val="tx2">
                  <a:lumMod val="60000"/>
                  <a:lumOff val="40000"/>
                </a:schemeClr>
              </a:solidFill>
              <a:latin typeface="微软雅黑" pitchFamily="34" charset="-122"/>
              <a:ea typeface="微软雅黑" pitchFamily="34" charset="-122"/>
            </a:endParaRPr>
          </a:p>
          <a:p>
            <a:r>
              <a:rPr lang="en-US" altLang="zh-CN" sz="1100" b="1" dirty="0" smtClean="0">
                <a:solidFill>
                  <a:schemeClr val="tx2">
                    <a:lumMod val="60000"/>
                    <a:lumOff val="40000"/>
                  </a:schemeClr>
                </a:solidFill>
                <a:latin typeface="微软雅黑" pitchFamily="34" charset="-122"/>
                <a:ea typeface="微软雅黑" pitchFamily="34" charset="-122"/>
              </a:rPr>
              <a:t>www.section.com</a:t>
            </a:r>
            <a:endParaRPr lang="zh-CN" altLang="en-US" sz="1100" b="1" dirty="0" smtClean="0">
              <a:solidFill>
                <a:schemeClr val="tx2">
                  <a:lumMod val="60000"/>
                  <a:lumOff val="4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4979954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1000"/>
                                        <p:tgtEl>
                                          <p:spTgt spid="5"/>
                                        </p:tgtEl>
                                      </p:cBhvr>
                                    </p:animEffect>
                                    <p:anim calcmode="lin" valueType="num">
                                      <p:cBhvr>
                                        <p:cTn id="10" dur="1000" fill="hold"/>
                                        <p:tgtEl>
                                          <p:spTgt spid="5"/>
                                        </p:tgtEl>
                                        <p:attrNameLst>
                                          <p:attrName>ppt_x</p:attrName>
                                        </p:attrNameLst>
                                      </p:cBhvr>
                                      <p:tavLst>
                                        <p:tav tm="0">
                                          <p:val>
                                            <p:strVal val="#ppt_x"/>
                                          </p:val>
                                        </p:tav>
                                        <p:tav tm="100000">
                                          <p:val>
                                            <p:strVal val="#ppt_x"/>
                                          </p:val>
                                        </p:tav>
                                      </p:tavLst>
                                    </p:anim>
                                    <p:anim calcmode="lin" valueType="num">
                                      <p:cBhvr>
                                        <p:cTn id="11" dur="1000" fill="hold"/>
                                        <p:tgtEl>
                                          <p:spTgt spid="5"/>
                                        </p:tgtEl>
                                        <p:attrNameLst>
                                          <p:attrName>ppt_y</p:attrName>
                                        </p:attrNameLst>
                                      </p:cBhvr>
                                      <p:tavLst>
                                        <p:tav tm="0">
                                          <p:val>
                                            <p:strVal val="#ppt_y+.1"/>
                                          </p:val>
                                        </p:tav>
                                        <p:tav tm="100000">
                                          <p:val>
                                            <p:strVal val="#ppt_y"/>
                                          </p:val>
                                        </p:tav>
                                      </p:tavLst>
                                    </p:anim>
                                  </p:childTnLst>
                                </p:cTn>
                              </p:par>
                              <p:par>
                                <p:cTn id="12" presetID="42"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1000"/>
                                        <p:tgtEl>
                                          <p:spTgt spid="18"/>
                                        </p:tgtEl>
                                      </p:cBhvr>
                                    </p:animEffect>
                                    <p:anim calcmode="lin" valueType="num">
                                      <p:cBhvr>
                                        <p:cTn id="45" dur="1000" fill="hold"/>
                                        <p:tgtEl>
                                          <p:spTgt spid="18"/>
                                        </p:tgtEl>
                                        <p:attrNameLst>
                                          <p:attrName>ppt_x</p:attrName>
                                        </p:attrNameLst>
                                      </p:cBhvr>
                                      <p:tavLst>
                                        <p:tav tm="0">
                                          <p:val>
                                            <p:strVal val="#ppt_x"/>
                                          </p:val>
                                        </p:tav>
                                        <p:tav tm="100000">
                                          <p:val>
                                            <p:strVal val="#ppt_x"/>
                                          </p:val>
                                        </p:tav>
                                      </p:tavLst>
                                    </p:anim>
                                    <p:anim calcmode="lin" valueType="num">
                                      <p:cBhvr>
                                        <p:cTn id="46" dur="1000" fill="hold"/>
                                        <p:tgtEl>
                                          <p:spTgt spid="18"/>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anim calcmode="lin" valueType="num">
                                      <p:cBhvr>
                                        <p:cTn id="50" dur="1000" fill="hold"/>
                                        <p:tgtEl>
                                          <p:spTgt spid="21"/>
                                        </p:tgtEl>
                                        <p:attrNameLst>
                                          <p:attrName>ppt_x</p:attrName>
                                        </p:attrNameLst>
                                      </p:cBhvr>
                                      <p:tavLst>
                                        <p:tav tm="0">
                                          <p:val>
                                            <p:strVal val="#ppt_x"/>
                                          </p:val>
                                        </p:tav>
                                        <p:tav tm="100000">
                                          <p:val>
                                            <p:strVal val="#ppt_x"/>
                                          </p:val>
                                        </p:tav>
                                      </p:tavLst>
                                    </p:anim>
                                    <p:anim calcmode="lin" valueType="num">
                                      <p:cBhvr>
                                        <p:cTn id="51" dur="1000" fill="hold"/>
                                        <p:tgtEl>
                                          <p:spTgt spid="2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anim calcmode="lin" valueType="num">
                                      <p:cBhvr>
                                        <p:cTn id="55" dur="1000" fill="hold"/>
                                        <p:tgtEl>
                                          <p:spTgt spid="20"/>
                                        </p:tgtEl>
                                        <p:attrNameLst>
                                          <p:attrName>ppt_x</p:attrName>
                                        </p:attrNameLst>
                                      </p:cBhvr>
                                      <p:tavLst>
                                        <p:tav tm="0">
                                          <p:val>
                                            <p:strVal val="#ppt_x"/>
                                          </p:val>
                                        </p:tav>
                                        <p:tav tm="100000">
                                          <p:val>
                                            <p:strVal val="#ppt_x"/>
                                          </p:val>
                                        </p:tav>
                                      </p:tavLst>
                                    </p:anim>
                                    <p:anim calcmode="lin" valueType="num">
                                      <p:cBhvr>
                                        <p:cTn id="56" dur="1000" fill="hold"/>
                                        <p:tgtEl>
                                          <p:spTgt spid="20"/>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1000"/>
                                        <p:tgtEl>
                                          <p:spTgt spid="19"/>
                                        </p:tgtEl>
                                      </p:cBhvr>
                                    </p:animEffect>
                                    <p:anim calcmode="lin" valueType="num">
                                      <p:cBhvr>
                                        <p:cTn id="60" dur="1000" fill="hold"/>
                                        <p:tgtEl>
                                          <p:spTgt spid="19"/>
                                        </p:tgtEl>
                                        <p:attrNameLst>
                                          <p:attrName>ppt_x</p:attrName>
                                        </p:attrNameLst>
                                      </p:cBhvr>
                                      <p:tavLst>
                                        <p:tav tm="0">
                                          <p:val>
                                            <p:strVal val="#ppt_x"/>
                                          </p:val>
                                        </p:tav>
                                        <p:tav tm="100000">
                                          <p:val>
                                            <p:strVal val="#ppt_x"/>
                                          </p:val>
                                        </p:tav>
                                      </p:tavLst>
                                    </p:anim>
                                    <p:anim calcmode="lin" valueType="num">
                                      <p:cBhvr>
                                        <p:cTn id="61" dur="1000" fill="hold"/>
                                        <p:tgtEl>
                                          <p:spTgt spid="19"/>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1000"/>
                                        <p:tgtEl>
                                          <p:spTgt spid="22"/>
                                        </p:tgtEl>
                                      </p:cBhvr>
                                    </p:animEffect>
                                    <p:anim calcmode="lin" valueType="num">
                                      <p:cBhvr>
                                        <p:cTn id="65" dur="1000" fill="hold"/>
                                        <p:tgtEl>
                                          <p:spTgt spid="22"/>
                                        </p:tgtEl>
                                        <p:attrNameLst>
                                          <p:attrName>ppt_x</p:attrName>
                                        </p:attrNameLst>
                                      </p:cBhvr>
                                      <p:tavLst>
                                        <p:tav tm="0">
                                          <p:val>
                                            <p:strVal val="#ppt_x"/>
                                          </p:val>
                                        </p:tav>
                                        <p:tav tm="100000">
                                          <p:val>
                                            <p:strVal val="#ppt_x"/>
                                          </p:val>
                                        </p:tav>
                                      </p:tavLst>
                                    </p:anim>
                                    <p:anim calcmode="lin" valueType="num">
                                      <p:cBhvr>
                                        <p:cTn id="6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6" presetClass="entr" presetSubtype="0" fill="hold" grpId="1"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down)">
                                      <p:cBhvr>
                                        <p:cTn id="71" dur="580">
                                          <p:stCondLst>
                                            <p:cond delay="0"/>
                                          </p:stCondLst>
                                        </p:cTn>
                                        <p:tgtEl>
                                          <p:spTgt spid="23"/>
                                        </p:tgtEl>
                                      </p:cBhvr>
                                    </p:animEffect>
                                    <p:anim calcmode="lin" valueType="num">
                                      <p:cBhvr>
                                        <p:cTn id="72"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77" dur="26">
                                          <p:stCondLst>
                                            <p:cond delay="650"/>
                                          </p:stCondLst>
                                        </p:cTn>
                                        <p:tgtEl>
                                          <p:spTgt spid="23"/>
                                        </p:tgtEl>
                                      </p:cBhvr>
                                      <p:to x="100000" y="60000"/>
                                    </p:animScale>
                                    <p:animScale>
                                      <p:cBhvr>
                                        <p:cTn id="78" dur="166" decel="50000">
                                          <p:stCondLst>
                                            <p:cond delay="676"/>
                                          </p:stCondLst>
                                        </p:cTn>
                                        <p:tgtEl>
                                          <p:spTgt spid="23"/>
                                        </p:tgtEl>
                                      </p:cBhvr>
                                      <p:to x="100000" y="100000"/>
                                    </p:animScale>
                                    <p:animScale>
                                      <p:cBhvr>
                                        <p:cTn id="79" dur="26">
                                          <p:stCondLst>
                                            <p:cond delay="1312"/>
                                          </p:stCondLst>
                                        </p:cTn>
                                        <p:tgtEl>
                                          <p:spTgt spid="23"/>
                                        </p:tgtEl>
                                      </p:cBhvr>
                                      <p:to x="100000" y="80000"/>
                                    </p:animScale>
                                    <p:animScale>
                                      <p:cBhvr>
                                        <p:cTn id="80" dur="166" decel="50000">
                                          <p:stCondLst>
                                            <p:cond delay="1338"/>
                                          </p:stCondLst>
                                        </p:cTn>
                                        <p:tgtEl>
                                          <p:spTgt spid="23"/>
                                        </p:tgtEl>
                                      </p:cBhvr>
                                      <p:to x="100000" y="100000"/>
                                    </p:animScale>
                                    <p:animScale>
                                      <p:cBhvr>
                                        <p:cTn id="81" dur="26">
                                          <p:stCondLst>
                                            <p:cond delay="1642"/>
                                          </p:stCondLst>
                                        </p:cTn>
                                        <p:tgtEl>
                                          <p:spTgt spid="23"/>
                                        </p:tgtEl>
                                      </p:cBhvr>
                                      <p:to x="100000" y="90000"/>
                                    </p:animScale>
                                    <p:animScale>
                                      <p:cBhvr>
                                        <p:cTn id="82" dur="166" decel="50000">
                                          <p:stCondLst>
                                            <p:cond delay="1668"/>
                                          </p:stCondLst>
                                        </p:cTn>
                                        <p:tgtEl>
                                          <p:spTgt spid="23"/>
                                        </p:tgtEl>
                                      </p:cBhvr>
                                      <p:to x="100000" y="100000"/>
                                    </p:animScale>
                                    <p:animScale>
                                      <p:cBhvr>
                                        <p:cTn id="83" dur="26">
                                          <p:stCondLst>
                                            <p:cond delay="1808"/>
                                          </p:stCondLst>
                                        </p:cTn>
                                        <p:tgtEl>
                                          <p:spTgt spid="23"/>
                                        </p:tgtEl>
                                      </p:cBhvr>
                                      <p:to x="100000" y="95000"/>
                                    </p:animScale>
                                    <p:animScale>
                                      <p:cBhvr>
                                        <p:cTn id="84" dur="166" decel="50000">
                                          <p:stCondLst>
                                            <p:cond delay="1834"/>
                                          </p:stCondLst>
                                        </p:cTn>
                                        <p:tgtEl>
                                          <p:spTgt spid="23"/>
                                        </p:tgtEl>
                                      </p:cBhvr>
                                      <p:to x="100000" y="100000"/>
                                    </p:animScale>
                                  </p:childTnLst>
                                </p:cTn>
                              </p:par>
                            </p:childTnLst>
                          </p:cTn>
                        </p:par>
                        <p:par>
                          <p:cTn id="85" fill="hold">
                            <p:stCondLst>
                              <p:cond delay="2000"/>
                            </p:stCondLst>
                            <p:childTnLst>
                              <p:par>
                                <p:cTn id="86" presetID="6" presetClass="emph" presetSubtype="0" fill="hold" grpId="0" nodeType="afterEffect">
                                  <p:stCondLst>
                                    <p:cond delay="0"/>
                                  </p:stCondLst>
                                  <p:childTnLst>
                                    <p:animScale>
                                      <p:cBhvr>
                                        <p:cTn id="87" dur="2000" fill="hold"/>
                                        <p:tgtEl>
                                          <p:spTgt spid="2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5400" b="1" dirty="0" smtClean="0">
            <a:solidFill>
              <a:srgbClr val="76767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TotalTime>
  <Words>408</Words>
  <Application>Microsoft Office PowerPoint</Application>
  <PresentationFormat>全屏显示(16:9)</PresentationFormat>
  <Paragraphs>68</Paragraphs>
  <Slides>10</Slides>
  <Notes>1</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chenzhilei</dc:creator>
  <cp:lastModifiedBy>zhiyi</cp:lastModifiedBy>
  <cp:revision>41</cp:revision>
  <dcterms:created xsi:type="dcterms:W3CDTF">2012-11-28T02:45:16Z</dcterms:created>
  <dcterms:modified xsi:type="dcterms:W3CDTF">2016-03-18T03:17:59Z</dcterms:modified>
</cp:coreProperties>
</file>