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59" r:id="rId5"/>
    <p:sldId id="260" r:id="rId6"/>
    <p:sldId id="268" r:id="rId7"/>
    <p:sldId id="261" r:id="rId8"/>
    <p:sldId id="266" r:id="rId9"/>
    <p:sldId id="267" r:id="rId10"/>
    <p:sldId id="269" r:id="rId11"/>
    <p:sldId id="270" r:id="rId12"/>
    <p:sldId id="262" r:id="rId13"/>
    <p:sldId id="271" r:id="rId14"/>
    <p:sldId id="272" r:id="rId15"/>
    <p:sldId id="264"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FCA8B-B372-4B28-87FE-8F2F27760906}" type="datetimeFigureOut">
              <a:rPr lang="zh-CN" altLang="en-US" smtClean="0"/>
              <a:t>2022/11/25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CA0F0-C30A-44AC-8142-5EB217BDFF8A}" type="slidenum">
              <a:rPr lang="zh-CN" altLang="en-US" smtClean="0"/>
              <a:t>‹#›</a:t>
            </a:fld>
            <a:endParaRPr lang="zh-CN" altLang="en-US"/>
          </a:p>
        </p:txBody>
      </p:sp>
    </p:spTree>
    <p:extLst>
      <p:ext uri="{BB962C8B-B14F-4D97-AF65-F5344CB8AC3E}">
        <p14:creationId xmlns:p14="http://schemas.microsoft.com/office/powerpoint/2010/main" val="18826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ltLang="zh-CN"/>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F10A7C-C162-4FD8-A196-EB193A10A539}" type="datetimeFigureOut">
              <a:rPr lang="zh-CN" altLang="en-US" smtClean="0"/>
              <a:t>2022/11/25</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247460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ltLang="zh-CN"/>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255310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242180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BBEE32-1970-4D4B-ABD3-B616265F82D0}"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4961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106277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3827491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ltLang="zh-CN"/>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ltLang="zh-CN"/>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ltLang="zh-CN"/>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384823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1659061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417554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301909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ltLang="zh-CN"/>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69340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253591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196612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40206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354806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46004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EF10A7C-C162-4FD8-A196-EB193A10A539}" type="datetimeFigureOut">
              <a:rPr lang="zh-CN" altLang="en-US" smtClean="0"/>
              <a:t>2022/11/25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347070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F10A7C-C162-4FD8-A196-EB193A10A539}" type="datetimeFigureOut">
              <a:rPr lang="zh-CN" altLang="en-US" smtClean="0"/>
              <a:t>2022/11/25</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BBEE32-1970-4D4B-ABD3-B616265F82D0}" type="slidenum">
              <a:rPr lang="zh-CN" altLang="en-US" smtClean="0"/>
              <a:t>‹#›</a:t>
            </a:fld>
            <a:endParaRPr lang="zh-CN" altLang="en-US"/>
          </a:p>
        </p:txBody>
      </p:sp>
    </p:spTree>
    <p:extLst>
      <p:ext uri="{BB962C8B-B14F-4D97-AF65-F5344CB8AC3E}">
        <p14:creationId xmlns:p14="http://schemas.microsoft.com/office/powerpoint/2010/main" val="7661358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i2e3g/Coursera/tree/main/Applied%20Data%20Science%20Capston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oursera.org/learn/applied-data-science-capstone/home/week/1" TargetMode="External"/><Relationship Id="rId2" Type="http://schemas.openxmlformats.org/officeDocument/2006/relationships/hyperlink" Target="https://github.com/hi2e3g/Coursera/tree/main/Applied%20Data%20Science%20Capsto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38AA-0260-4FF8-AFCE-1A1DA41B9F35}"/>
              </a:ext>
            </a:extLst>
          </p:cNvPr>
          <p:cNvSpPr>
            <a:spLocks noGrp="1"/>
          </p:cNvSpPr>
          <p:nvPr>
            <p:ph type="ctrTitle"/>
          </p:nvPr>
        </p:nvSpPr>
        <p:spPr/>
        <p:txBody>
          <a:bodyPr>
            <a:normAutofit/>
          </a:bodyPr>
          <a:lstStyle/>
          <a:p>
            <a:r>
              <a:rPr lang="en-US" altLang="zh-CN" sz="6000" dirty="0"/>
              <a:t>Applied data science capstone</a:t>
            </a:r>
            <a:endParaRPr lang="zh-CN" altLang="en-US" sz="6000" dirty="0"/>
          </a:p>
        </p:txBody>
      </p:sp>
      <p:sp>
        <p:nvSpPr>
          <p:cNvPr id="3" name="Subtitle 2">
            <a:extLst>
              <a:ext uri="{FF2B5EF4-FFF2-40B4-BE49-F238E27FC236}">
                <a16:creationId xmlns:a16="http://schemas.microsoft.com/office/drawing/2014/main" id="{3D2FC5F7-583A-46F0-9193-79165063F0AF}"/>
              </a:ext>
            </a:extLst>
          </p:cNvPr>
          <p:cNvSpPr>
            <a:spLocks noGrp="1"/>
          </p:cNvSpPr>
          <p:nvPr>
            <p:ph type="subTitle" idx="1"/>
          </p:nvPr>
        </p:nvSpPr>
        <p:spPr/>
        <p:txBody>
          <a:bodyPr>
            <a:noAutofit/>
          </a:bodyPr>
          <a:lstStyle/>
          <a:p>
            <a:r>
              <a:rPr lang="en-US" altLang="zh-CN" sz="1600" dirty="0"/>
              <a:t>Peiwen Guan </a:t>
            </a:r>
          </a:p>
          <a:p>
            <a:r>
              <a:rPr lang="en-US" altLang="zh-CN" sz="1600"/>
              <a:t>November 24, </a:t>
            </a:r>
            <a:r>
              <a:rPr lang="en-US" altLang="zh-CN" sz="1600" dirty="0"/>
              <a:t>2022</a:t>
            </a:r>
          </a:p>
          <a:p>
            <a:r>
              <a:rPr lang="en-US" altLang="zh-CN" sz="1600" dirty="0" err="1"/>
              <a:t>Github</a:t>
            </a:r>
            <a:r>
              <a:rPr lang="en-US" altLang="zh-CN" sz="1600" dirty="0"/>
              <a:t> link: </a:t>
            </a:r>
            <a:r>
              <a:rPr lang="en-US" altLang="zh-CN" sz="1600" dirty="0">
                <a:hlinkClick r:id="rId2"/>
              </a:rPr>
              <a:t>Coursera/Applied Data Science Capstone at main · hi2e3g/Coursera (github.com)</a:t>
            </a:r>
            <a:endParaRPr lang="zh-CN" altLang="en-US" sz="1600" dirty="0"/>
          </a:p>
        </p:txBody>
      </p:sp>
    </p:spTree>
    <p:extLst>
      <p:ext uri="{BB962C8B-B14F-4D97-AF65-F5344CB8AC3E}">
        <p14:creationId xmlns:p14="http://schemas.microsoft.com/office/powerpoint/2010/main" val="126167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DB22-9F7E-4D81-8272-25EE5EBCD8DD}"/>
              </a:ext>
            </a:extLst>
          </p:cNvPr>
          <p:cNvSpPr>
            <a:spLocks noGrp="1"/>
          </p:cNvSpPr>
          <p:nvPr>
            <p:ph type="title"/>
          </p:nvPr>
        </p:nvSpPr>
        <p:spPr/>
        <p:txBody>
          <a:bodyPr/>
          <a:lstStyle/>
          <a:p>
            <a:r>
              <a:rPr lang="en-US" altLang="zh-CN" dirty="0"/>
              <a:t>Interactive map with folium</a:t>
            </a:r>
            <a:endParaRPr lang="zh-CN" altLang="en-US" dirty="0"/>
          </a:p>
        </p:txBody>
      </p:sp>
      <p:pic>
        <p:nvPicPr>
          <p:cNvPr id="15" name="Content Placeholder 14">
            <a:extLst>
              <a:ext uri="{FF2B5EF4-FFF2-40B4-BE49-F238E27FC236}">
                <a16:creationId xmlns:a16="http://schemas.microsoft.com/office/drawing/2014/main" id="{A72350B1-AD17-4ECA-8FFA-FFA936675749}"/>
              </a:ext>
            </a:extLst>
          </p:cNvPr>
          <p:cNvPicPr>
            <a:picLocks noGrp="1" noChangeAspect="1"/>
          </p:cNvPicPr>
          <p:nvPr>
            <p:ph sz="half" idx="2"/>
          </p:nvPr>
        </p:nvPicPr>
        <p:blipFill>
          <a:blip r:embed="rId2"/>
          <a:stretch>
            <a:fillRect/>
          </a:stretch>
        </p:blipFill>
        <p:spPr>
          <a:xfrm>
            <a:off x="6172200" y="2493208"/>
            <a:ext cx="4875213" cy="3054272"/>
          </a:xfrm>
        </p:spPr>
      </p:pic>
      <p:sp>
        <p:nvSpPr>
          <p:cNvPr id="7" name="TextBox 6">
            <a:extLst>
              <a:ext uri="{FF2B5EF4-FFF2-40B4-BE49-F238E27FC236}">
                <a16:creationId xmlns:a16="http://schemas.microsoft.com/office/drawing/2014/main" id="{217F8256-78FD-4C5D-91E5-996407D3ECAF}"/>
              </a:ext>
            </a:extLst>
          </p:cNvPr>
          <p:cNvSpPr txBox="1"/>
          <p:nvPr/>
        </p:nvSpPr>
        <p:spPr>
          <a:xfrm>
            <a:off x="1141413" y="5766149"/>
            <a:ext cx="3848100" cy="369332"/>
          </a:xfrm>
          <a:prstGeom prst="rect">
            <a:avLst/>
          </a:prstGeom>
          <a:noFill/>
        </p:spPr>
        <p:txBody>
          <a:bodyPr wrap="square" rtlCol="0">
            <a:spAutoFit/>
          </a:bodyPr>
          <a:lstStyle/>
          <a:p>
            <a:r>
              <a:rPr lang="en-US" altLang="zh-CN" dirty="0"/>
              <a:t>Launch Site Locations in the U.S.</a:t>
            </a:r>
            <a:endParaRPr lang="zh-CN" altLang="en-US" dirty="0"/>
          </a:p>
        </p:txBody>
      </p:sp>
      <p:pic>
        <p:nvPicPr>
          <p:cNvPr id="13" name="Content Placeholder 12">
            <a:extLst>
              <a:ext uri="{FF2B5EF4-FFF2-40B4-BE49-F238E27FC236}">
                <a16:creationId xmlns:a16="http://schemas.microsoft.com/office/drawing/2014/main" id="{62378328-6138-4A63-A189-1712C230C5B4}"/>
              </a:ext>
            </a:extLst>
          </p:cNvPr>
          <p:cNvPicPr>
            <a:picLocks noGrp="1" noChangeAspect="1"/>
          </p:cNvPicPr>
          <p:nvPr>
            <p:ph sz="half" idx="1"/>
          </p:nvPr>
        </p:nvPicPr>
        <p:blipFill>
          <a:blip r:embed="rId3"/>
          <a:stretch>
            <a:fillRect/>
          </a:stretch>
        </p:blipFill>
        <p:spPr>
          <a:xfrm>
            <a:off x="1141413" y="2570094"/>
            <a:ext cx="4878387" cy="2900499"/>
          </a:xfrm>
        </p:spPr>
      </p:pic>
      <p:sp>
        <p:nvSpPr>
          <p:cNvPr id="16" name="TextBox 15">
            <a:extLst>
              <a:ext uri="{FF2B5EF4-FFF2-40B4-BE49-F238E27FC236}">
                <a16:creationId xmlns:a16="http://schemas.microsoft.com/office/drawing/2014/main" id="{915BC193-B960-4972-8F96-06A5D0C6FBF3}"/>
              </a:ext>
            </a:extLst>
          </p:cNvPr>
          <p:cNvSpPr txBox="1"/>
          <p:nvPr/>
        </p:nvSpPr>
        <p:spPr>
          <a:xfrm>
            <a:off x="6133306" y="5750342"/>
            <a:ext cx="4952999" cy="646331"/>
          </a:xfrm>
          <a:prstGeom prst="rect">
            <a:avLst/>
          </a:prstGeom>
          <a:noFill/>
        </p:spPr>
        <p:txBody>
          <a:bodyPr wrap="square" rtlCol="0">
            <a:spAutoFit/>
          </a:bodyPr>
          <a:lstStyle/>
          <a:p>
            <a:r>
              <a:rPr lang="en-US" altLang="zh-CN" sz="1800" b="0" i="0" u="none" strike="noStrike" baseline="0" dirty="0">
                <a:latin typeface="Calibri" panose="020F0502020204030204" pitchFamily="34" charset="0"/>
              </a:rPr>
              <a:t>VAFBSLC-4E shows 4 times successful landings and 6 failed landings.</a:t>
            </a:r>
            <a:endParaRPr lang="zh-CN" altLang="en-US" dirty="0"/>
          </a:p>
        </p:txBody>
      </p:sp>
    </p:spTree>
    <p:extLst>
      <p:ext uri="{BB962C8B-B14F-4D97-AF65-F5344CB8AC3E}">
        <p14:creationId xmlns:p14="http://schemas.microsoft.com/office/powerpoint/2010/main" val="286220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B715-93DE-45DB-A320-1CD611A43220}"/>
              </a:ext>
            </a:extLst>
          </p:cNvPr>
          <p:cNvSpPr>
            <a:spLocks noGrp="1"/>
          </p:cNvSpPr>
          <p:nvPr>
            <p:ph type="title"/>
          </p:nvPr>
        </p:nvSpPr>
        <p:spPr/>
        <p:txBody>
          <a:bodyPr/>
          <a:lstStyle/>
          <a:p>
            <a:r>
              <a:rPr lang="en-US" altLang="zh-CN" sz="3600" dirty="0"/>
              <a:t>Interactive Visual Analytics and Dashboard</a:t>
            </a:r>
            <a:endParaRPr lang="zh-CN" altLang="en-US" dirty="0"/>
          </a:p>
        </p:txBody>
      </p:sp>
      <p:pic>
        <p:nvPicPr>
          <p:cNvPr id="6" name="Content Placeholder 5">
            <a:extLst>
              <a:ext uri="{FF2B5EF4-FFF2-40B4-BE49-F238E27FC236}">
                <a16:creationId xmlns:a16="http://schemas.microsoft.com/office/drawing/2014/main" id="{D526BBFF-05EB-46FD-8EB8-3EF066FFA6F8}"/>
              </a:ext>
            </a:extLst>
          </p:cNvPr>
          <p:cNvPicPr>
            <a:picLocks noGrp="1" noChangeAspect="1"/>
          </p:cNvPicPr>
          <p:nvPr>
            <p:ph sz="half" idx="1"/>
          </p:nvPr>
        </p:nvPicPr>
        <p:blipFill rotWithShape="1">
          <a:blip r:embed="rId2"/>
          <a:srcRect t="3249"/>
          <a:stretch/>
        </p:blipFill>
        <p:spPr>
          <a:xfrm>
            <a:off x="1141413" y="2387599"/>
            <a:ext cx="4878387" cy="337898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Content Placeholder 3">
            <a:extLst>
              <a:ext uri="{FF2B5EF4-FFF2-40B4-BE49-F238E27FC236}">
                <a16:creationId xmlns:a16="http://schemas.microsoft.com/office/drawing/2014/main" id="{199AEDDF-B3EA-4818-8ECB-8355E3736CEE}"/>
              </a:ext>
            </a:extLst>
          </p:cNvPr>
          <p:cNvSpPr>
            <a:spLocks noGrp="1"/>
          </p:cNvSpPr>
          <p:nvPr>
            <p:ph sz="half" idx="2"/>
          </p:nvPr>
        </p:nvSpPr>
        <p:spPr/>
        <p:txBody>
          <a:bodyPr/>
          <a:lstStyle/>
          <a:p>
            <a:pPr algn="l"/>
            <a:endParaRPr lang="zh-CN" altLang="en-US" sz="1800" b="0" i="0" u="none" strike="noStrike" baseline="0" dirty="0">
              <a:solidFill>
                <a:srgbClr val="000000"/>
              </a:solidFill>
              <a:latin typeface="Calibri" panose="020F0502020204030204" pitchFamily="34" charset="0"/>
            </a:endParaRPr>
          </a:p>
          <a:p>
            <a:pPr marL="0" indent="0">
              <a:buNone/>
            </a:pPr>
            <a:r>
              <a:rPr lang="en-US" altLang="zh-CN" b="0" i="0" u="none" strike="noStrike" baseline="0" dirty="0">
                <a:latin typeface="Calibri" panose="020F0502020204030204" pitchFamily="34" charset="0"/>
              </a:rPr>
              <a:t>From the left pie chart, we can see KSC LC-39A has the highest success rate with 10 successful landings and 3 failed landings.</a:t>
            </a:r>
            <a:endParaRPr lang="zh-CN" altLang="en-US" sz="3200" dirty="0"/>
          </a:p>
        </p:txBody>
      </p:sp>
    </p:spTree>
    <p:extLst>
      <p:ext uri="{BB962C8B-B14F-4D97-AF65-F5344CB8AC3E}">
        <p14:creationId xmlns:p14="http://schemas.microsoft.com/office/powerpoint/2010/main" val="58395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7D48-2EE0-457D-89EF-CEE868EA7408}"/>
              </a:ext>
            </a:extLst>
          </p:cNvPr>
          <p:cNvSpPr>
            <a:spLocks noGrp="1"/>
          </p:cNvSpPr>
          <p:nvPr>
            <p:ph type="title"/>
          </p:nvPr>
        </p:nvSpPr>
        <p:spPr/>
        <p:txBody>
          <a:bodyPr/>
          <a:lstStyle/>
          <a:p>
            <a:r>
              <a:rPr lang="en-US" altLang="zh-CN" sz="3600" dirty="0"/>
              <a:t>Predictive Analysis (Classification)</a:t>
            </a:r>
            <a:endParaRPr lang="zh-CN" altLang="en-US" dirty="0"/>
          </a:p>
        </p:txBody>
      </p:sp>
      <p:sp>
        <p:nvSpPr>
          <p:cNvPr id="3" name="Content Placeholder 2">
            <a:extLst>
              <a:ext uri="{FF2B5EF4-FFF2-40B4-BE49-F238E27FC236}">
                <a16:creationId xmlns:a16="http://schemas.microsoft.com/office/drawing/2014/main" id="{C75A8C64-C244-4EC0-AB00-0A0B9DC6767D}"/>
              </a:ext>
            </a:extLst>
          </p:cNvPr>
          <p:cNvSpPr>
            <a:spLocks noGrp="1"/>
          </p:cNvSpPr>
          <p:nvPr>
            <p:ph idx="1"/>
          </p:nvPr>
        </p:nvSpPr>
        <p:spPr/>
        <p:txBody>
          <a:bodyPr/>
          <a:lstStyle/>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Split the data into training testing data.</a:t>
            </a:r>
          </a:p>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Train different classification models.</a:t>
            </a:r>
          </a:p>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Hyperparameter grid search.</a:t>
            </a:r>
          </a:p>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Use your machine learning skills to build a predictive model to help a business function more efficiently.</a:t>
            </a:r>
          </a:p>
        </p:txBody>
      </p:sp>
    </p:spTree>
    <p:extLst>
      <p:ext uri="{BB962C8B-B14F-4D97-AF65-F5344CB8AC3E}">
        <p14:creationId xmlns:p14="http://schemas.microsoft.com/office/powerpoint/2010/main" val="256194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1F98-8674-4DD7-9C7C-F73EEB3EDBF5}"/>
              </a:ext>
            </a:extLst>
          </p:cNvPr>
          <p:cNvSpPr>
            <a:spLocks noGrp="1"/>
          </p:cNvSpPr>
          <p:nvPr>
            <p:ph type="title"/>
          </p:nvPr>
        </p:nvSpPr>
        <p:spPr/>
        <p:txBody>
          <a:bodyPr/>
          <a:lstStyle/>
          <a:p>
            <a:r>
              <a:rPr lang="en-US" altLang="zh-CN" sz="3600" dirty="0"/>
              <a:t>Predictive Analysis (Classification)</a:t>
            </a:r>
            <a:endParaRPr lang="zh-CN" altLang="en-US" dirty="0"/>
          </a:p>
        </p:txBody>
      </p:sp>
      <p:sp>
        <p:nvSpPr>
          <p:cNvPr id="3" name="Content Placeholder 2">
            <a:extLst>
              <a:ext uri="{FF2B5EF4-FFF2-40B4-BE49-F238E27FC236}">
                <a16:creationId xmlns:a16="http://schemas.microsoft.com/office/drawing/2014/main" id="{5F16A193-D7BE-4ABA-BBE2-6CFF1053A59A}"/>
              </a:ext>
            </a:extLst>
          </p:cNvPr>
          <p:cNvSpPr>
            <a:spLocks noGrp="1"/>
          </p:cNvSpPr>
          <p:nvPr>
            <p:ph sz="half" idx="1"/>
          </p:nvPr>
        </p:nvSpPr>
        <p:spPr/>
        <p:txBody>
          <a:bodyPr>
            <a:normAutofit/>
          </a:bodyPr>
          <a:lstStyle/>
          <a:p>
            <a:pPr algn="l"/>
            <a:endParaRPr lang="zh-CN" altLang="en-US" sz="2000" b="0" i="0" u="none" strike="noStrike" baseline="0" dirty="0">
              <a:solidFill>
                <a:srgbClr val="000000"/>
              </a:solidFill>
              <a:latin typeface="Calibri" panose="020F0502020204030204" pitchFamily="34" charset="0"/>
            </a:endParaRPr>
          </a:p>
          <a:p>
            <a:r>
              <a:rPr lang="en-US" altLang="zh-CN" sz="2000" b="0" i="0" u="none" strike="noStrike" baseline="0" dirty="0">
                <a:latin typeface="Calibri" panose="020F0502020204030204" pitchFamily="34" charset="0"/>
              </a:rPr>
              <a:t>The models had virtually the same accuracy on the test set at 83.33% accuracy, except the decision tree classifier with 72,23%.</a:t>
            </a:r>
          </a:p>
          <a:p>
            <a:r>
              <a:rPr lang="en-US" altLang="zh-CN" sz="2000" dirty="0">
                <a:latin typeface="Calibri" panose="020F0502020204030204" pitchFamily="34" charset="0"/>
              </a:rPr>
              <a:t>For more accurate prediction, we need more data for analyzing and train our models. </a:t>
            </a:r>
            <a:endParaRPr lang="en-US" altLang="zh-CN" sz="2000" b="0" i="0" u="none" strike="noStrike" baseline="0" dirty="0">
              <a:latin typeface="Calibri" panose="020F0502020204030204" pitchFamily="34" charset="0"/>
            </a:endParaRPr>
          </a:p>
        </p:txBody>
      </p:sp>
      <p:pic>
        <p:nvPicPr>
          <p:cNvPr id="6" name="Content Placeholder 5">
            <a:extLst>
              <a:ext uri="{FF2B5EF4-FFF2-40B4-BE49-F238E27FC236}">
                <a16:creationId xmlns:a16="http://schemas.microsoft.com/office/drawing/2014/main" id="{6B40B244-916B-4F99-BFF4-7466E17D7EF6}"/>
              </a:ext>
            </a:extLst>
          </p:cNvPr>
          <p:cNvPicPr>
            <a:picLocks noGrp="1" noChangeAspect="1"/>
          </p:cNvPicPr>
          <p:nvPr>
            <p:ph sz="half" idx="2"/>
          </p:nvPr>
        </p:nvPicPr>
        <p:blipFill>
          <a:blip r:embed="rId2"/>
          <a:stretch>
            <a:fillRect/>
          </a:stretch>
        </p:blipFill>
        <p:spPr>
          <a:xfrm>
            <a:off x="6172200" y="2668861"/>
            <a:ext cx="4875213" cy="2702966"/>
          </a:xfrm>
        </p:spPr>
      </p:pic>
    </p:spTree>
    <p:extLst>
      <p:ext uri="{BB962C8B-B14F-4D97-AF65-F5344CB8AC3E}">
        <p14:creationId xmlns:p14="http://schemas.microsoft.com/office/powerpoint/2010/main" val="227541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2434-089B-4B56-A4A8-AC7992ADF6BE}"/>
              </a:ext>
            </a:extLst>
          </p:cNvPr>
          <p:cNvSpPr>
            <a:spLocks noGrp="1"/>
          </p:cNvSpPr>
          <p:nvPr>
            <p:ph type="title"/>
          </p:nvPr>
        </p:nvSpPr>
        <p:spPr/>
        <p:txBody>
          <a:bodyPr/>
          <a:lstStyle/>
          <a:p>
            <a:r>
              <a:rPr lang="en-US" altLang="zh-CN" sz="3600" dirty="0"/>
              <a:t>Predictive Analysis (Classification)</a:t>
            </a:r>
            <a:endParaRPr lang="zh-CN" altLang="en-US" dirty="0"/>
          </a:p>
        </p:txBody>
      </p:sp>
      <p:pic>
        <p:nvPicPr>
          <p:cNvPr id="6" name="Content Placeholder 5">
            <a:extLst>
              <a:ext uri="{FF2B5EF4-FFF2-40B4-BE49-F238E27FC236}">
                <a16:creationId xmlns:a16="http://schemas.microsoft.com/office/drawing/2014/main" id="{E66E8072-656F-4A0F-B34D-F3DCF4FCB204}"/>
              </a:ext>
            </a:extLst>
          </p:cNvPr>
          <p:cNvPicPr>
            <a:picLocks noGrp="1" noChangeAspect="1"/>
          </p:cNvPicPr>
          <p:nvPr>
            <p:ph sz="half" idx="1"/>
          </p:nvPr>
        </p:nvPicPr>
        <p:blipFill>
          <a:blip r:embed="rId2"/>
          <a:stretch>
            <a:fillRect/>
          </a:stretch>
        </p:blipFill>
        <p:spPr>
          <a:xfrm>
            <a:off x="1141413" y="2264545"/>
            <a:ext cx="4878387" cy="3511597"/>
          </a:xfrm>
        </p:spPr>
      </p:pic>
      <p:sp>
        <p:nvSpPr>
          <p:cNvPr id="4" name="Content Placeholder 3">
            <a:extLst>
              <a:ext uri="{FF2B5EF4-FFF2-40B4-BE49-F238E27FC236}">
                <a16:creationId xmlns:a16="http://schemas.microsoft.com/office/drawing/2014/main" id="{DF8E0853-38E4-41DD-9204-5117AAC870A4}"/>
              </a:ext>
            </a:extLst>
          </p:cNvPr>
          <p:cNvSpPr>
            <a:spLocks noGrp="1"/>
          </p:cNvSpPr>
          <p:nvPr>
            <p:ph sz="half" idx="2"/>
          </p:nvPr>
        </p:nvSpPr>
        <p:spPr/>
        <p:txBody>
          <a:bodyPr>
            <a:normAutofit/>
          </a:bodyPr>
          <a:lstStyle/>
          <a:p>
            <a:pPr algn="l"/>
            <a:endParaRPr lang="zh-CN" altLang="en-US" sz="1800" b="0" i="0" u="none" strike="noStrike" baseline="0" dirty="0">
              <a:solidFill>
                <a:srgbClr val="000000"/>
              </a:solidFill>
              <a:latin typeface="Calibri" panose="020F0502020204030204" pitchFamily="34" charset="0"/>
            </a:endParaRPr>
          </a:p>
          <a:p>
            <a:r>
              <a:rPr lang="en-US" altLang="zh-CN" sz="1800" dirty="0">
                <a:latin typeface="Calibri" panose="020F0502020204030204" pitchFamily="34" charset="0"/>
              </a:rPr>
              <a:t>A confusion matrix is a tabular summary of the number of correct and incorrect predictions made by a classifier. </a:t>
            </a:r>
          </a:p>
          <a:p>
            <a:r>
              <a:rPr lang="en-US" altLang="zh-CN" sz="1800" dirty="0">
                <a:latin typeface="Calibri" panose="020F0502020204030204" pitchFamily="34" charset="0"/>
              </a:rPr>
              <a:t>The model predicted 12 successful landings when the true label was successful landing</a:t>
            </a:r>
            <a:r>
              <a:rPr lang="en-US" altLang="zh-CN" sz="1800" b="0" i="0" u="none" strike="noStrike" baseline="0" dirty="0">
                <a:latin typeface="Calibri" panose="020F0502020204030204" pitchFamily="34" charset="0"/>
              </a:rPr>
              <a:t>.</a:t>
            </a:r>
          </a:p>
        </p:txBody>
      </p:sp>
    </p:spTree>
    <p:extLst>
      <p:ext uri="{BB962C8B-B14F-4D97-AF65-F5344CB8AC3E}">
        <p14:creationId xmlns:p14="http://schemas.microsoft.com/office/powerpoint/2010/main" val="2451246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7848-7153-4A0D-9A70-112508C2F95F}"/>
              </a:ext>
            </a:extLst>
          </p:cNvPr>
          <p:cNvSpPr>
            <a:spLocks noGrp="1"/>
          </p:cNvSpPr>
          <p:nvPr>
            <p:ph type="title"/>
          </p:nvPr>
        </p:nvSpPr>
        <p:spPr/>
        <p:txBody>
          <a:bodyPr/>
          <a:lstStyle/>
          <a:p>
            <a:r>
              <a:rPr lang="en-US" altLang="zh-CN" dirty="0"/>
              <a:t>CONCLUSION</a:t>
            </a:r>
            <a:endParaRPr lang="zh-CN" altLang="en-US" dirty="0"/>
          </a:p>
        </p:txBody>
      </p:sp>
      <p:sp>
        <p:nvSpPr>
          <p:cNvPr id="3" name="Content Placeholder 2">
            <a:extLst>
              <a:ext uri="{FF2B5EF4-FFF2-40B4-BE49-F238E27FC236}">
                <a16:creationId xmlns:a16="http://schemas.microsoft.com/office/drawing/2014/main" id="{E3FBCF0F-1A25-4659-B574-4D77832D4283}"/>
              </a:ext>
            </a:extLst>
          </p:cNvPr>
          <p:cNvSpPr>
            <a:spLocks noGrp="1"/>
          </p:cNvSpPr>
          <p:nvPr>
            <p:ph idx="1"/>
          </p:nvPr>
        </p:nvSpPr>
        <p:spPr/>
        <p:txBody>
          <a:bodyPr/>
          <a:lstStyle/>
          <a:p>
            <a:r>
              <a:rPr lang="en-US" altLang="zh-CN" b="0" i="0" dirty="0">
                <a:effectLst/>
                <a:latin typeface="OpenSans"/>
              </a:rPr>
              <a:t>In this course I am trying to be a data scientist by using the </a:t>
            </a:r>
            <a:r>
              <a:rPr lang="en-US" altLang="zh-CN" b="0" i="0">
                <a:effectLst/>
                <a:latin typeface="OpenSans"/>
              </a:rPr>
              <a:t>data from SpaceX</a:t>
            </a:r>
            <a:r>
              <a:rPr lang="en-US" altLang="zh-CN" b="0" i="0" dirty="0">
                <a:effectLst/>
                <a:latin typeface="OpenSans"/>
              </a:rPr>
              <a:t>, and in the process follow the Data Science methodology involving data collection, data wrangling, exploratory data analysis, data visualization, model development, model evaluation. </a:t>
            </a:r>
            <a:endParaRPr lang="zh-CN" altLang="en-US" dirty="0"/>
          </a:p>
          <a:p>
            <a:endParaRPr lang="zh-CN" altLang="en-US" dirty="0"/>
          </a:p>
        </p:txBody>
      </p:sp>
    </p:spTree>
    <p:extLst>
      <p:ext uri="{BB962C8B-B14F-4D97-AF65-F5344CB8AC3E}">
        <p14:creationId xmlns:p14="http://schemas.microsoft.com/office/powerpoint/2010/main" val="243350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66BB-BB7E-4007-A8F3-7B97FE92AA9A}"/>
              </a:ext>
            </a:extLst>
          </p:cNvPr>
          <p:cNvSpPr>
            <a:spLocks noGrp="1"/>
          </p:cNvSpPr>
          <p:nvPr>
            <p:ph type="title"/>
          </p:nvPr>
        </p:nvSpPr>
        <p:spPr/>
        <p:txBody>
          <a:bodyPr/>
          <a:lstStyle/>
          <a:p>
            <a:r>
              <a:rPr lang="en-US" altLang="zh-CN" dirty="0"/>
              <a:t>reference</a:t>
            </a:r>
            <a:endParaRPr lang="zh-CN" altLang="en-US" dirty="0"/>
          </a:p>
        </p:txBody>
      </p:sp>
      <p:sp>
        <p:nvSpPr>
          <p:cNvPr id="3" name="Content Placeholder 2">
            <a:extLst>
              <a:ext uri="{FF2B5EF4-FFF2-40B4-BE49-F238E27FC236}">
                <a16:creationId xmlns:a16="http://schemas.microsoft.com/office/drawing/2014/main" id="{90D29602-CCC2-4B57-B065-23ED24E957F6}"/>
              </a:ext>
            </a:extLst>
          </p:cNvPr>
          <p:cNvSpPr>
            <a:spLocks noGrp="1"/>
          </p:cNvSpPr>
          <p:nvPr>
            <p:ph idx="1"/>
          </p:nvPr>
        </p:nvSpPr>
        <p:spPr/>
        <p:txBody>
          <a:bodyPr/>
          <a:lstStyle/>
          <a:p>
            <a:r>
              <a:rPr lang="en-US" altLang="zh-CN" dirty="0">
                <a:hlinkClick r:id="rId2">
                  <a:extLst>
                    <a:ext uri="{A12FA001-AC4F-418D-AE19-62706E023703}">
                      <ahyp:hlinkClr xmlns:ahyp="http://schemas.microsoft.com/office/drawing/2018/hyperlinkcolor" val="tx"/>
                    </a:ext>
                  </a:extLst>
                </a:hlinkClick>
              </a:rPr>
              <a:t>Coursera/Applied Data Science Capstone at main · hi2e3g/Coursera (github.com)</a:t>
            </a:r>
            <a:endParaRPr lang="en-US" altLang="zh-CN" dirty="0"/>
          </a:p>
          <a:p>
            <a:r>
              <a:rPr lang="en-US" altLang="zh-CN" dirty="0">
                <a:hlinkClick r:id="rId3">
                  <a:extLst>
                    <a:ext uri="{A12FA001-AC4F-418D-AE19-62706E023703}">
                      <ahyp:hlinkClr xmlns:ahyp="http://schemas.microsoft.com/office/drawing/2018/hyperlinkcolor" val="tx"/>
                    </a:ext>
                  </a:extLst>
                </a:hlinkClick>
              </a:rPr>
              <a:t>Applied Data Science Capstone - Introduction | Coursera</a:t>
            </a:r>
            <a:endParaRPr lang="zh-CN" altLang="en-US" dirty="0"/>
          </a:p>
        </p:txBody>
      </p:sp>
    </p:spTree>
    <p:extLst>
      <p:ext uri="{BB962C8B-B14F-4D97-AF65-F5344CB8AC3E}">
        <p14:creationId xmlns:p14="http://schemas.microsoft.com/office/powerpoint/2010/main" val="149458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54EC-ED78-40F8-BE0E-5D8A4AA4F956}"/>
              </a:ext>
            </a:extLst>
          </p:cNvPr>
          <p:cNvSpPr>
            <a:spLocks noGrp="1"/>
          </p:cNvSpPr>
          <p:nvPr>
            <p:ph type="title"/>
          </p:nvPr>
        </p:nvSpPr>
        <p:spPr/>
        <p:txBody>
          <a:bodyPr>
            <a:normAutofit/>
          </a:bodyPr>
          <a:lstStyle/>
          <a:p>
            <a:r>
              <a:rPr lang="en-US" altLang="zh-CN" sz="4000" b="1" i="0" dirty="0">
                <a:solidFill>
                  <a:srgbClr val="333333"/>
                </a:solidFill>
                <a:effectLst/>
                <a:latin typeface="Arial" panose="020B0604020202020204" pitchFamily="34" charset="0"/>
              </a:rPr>
              <a:t>table of contents</a:t>
            </a:r>
            <a:endParaRPr lang="zh-CN" altLang="en-US" sz="4000" b="1" dirty="0"/>
          </a:p>
        </p:txBody>
      </p:sp>
      <p:sp>
        <p:nvSpPr>
          <p:cNvPr id="3" name="Content Placeholder 2">
            <a:extLst>
              <a:ext uri="{FF2B5EF4-FFF2-40B4-BE49-F238E27FC236}">
                <a16:creationId xmlns:a16="http://schemas.microsoft.com/office/drawing/2014/main" id="{25136947-9CCC-45DD-9AC3-104DF7F03091}"/>
              </a:ext>
            </a:extLst>
          </p:cNvPr>
          <p:cNvSpPr>
            <a:spLocks noGrp="1"/>
          </p:cNvSpPr>
          <p:nvPr>
            <p:ph idx="1"/>
          </p:nvPr>
        </p:nvSpPr>
        <p:spPr/>
        <p:txBody>
          <a:bodyPr>
            <a:normAutofit fontScale="62500" lnSpcReduction="20000"/>
          </a:bodyPr>
          <a:lstStyle/>
          <a:p>
            <a:r>
              <a:rPr lang="en-US" altLang="zh-CN" sz="3900" dirty="0"/>
              <a:t>Project Introduction</a:t>
            </a:r>
          </a:p>
          <a:p>
            <a:r>
              <a:rPr lang="en-US" altLang="zh-CN" sz="3900" dirty="0"/>
              <a:t>Data Collection and Data Wrangling</a:t>
            </a:r>
          </a:p>
          <a:p>
            <a:r>
              <a:rPr lang="en-US" altLang="zh-CN" sz="3900" dirty="0"/>
              <a:t>Exploratory Data Analysis (EDA)</a:t>
            </a:r>
          </a:p>
          <a:p>
            <a:r>
              <a:rPr lang="en-US" altLang="zh-CN" sz="3900" dirty="0"/>
              <a:t>Interactive Visual Analytics and Dashboard</a:t>
            </a:r>
          </a:p>
          <a:p>
            <a:r>
              <a:rPr lang="en-US" altLang="zh-CN" sz="3900" dirty="0"/>
              <a:t>Predictive Analysis (Classification)</a:t>
            </a:r>
          </a:p>
          <a:p>
            <a:r>
              <a:rPr lang="en-US" altLang="zh-CN" sz="3900" dirty="0"/>
              <a:t>Conclusion</a:t>
            </a:r>
          </a:p>
          <a:p>
            <a:r>
              <a:rPr lang="en-US" altLang="zh-CN" sz="3900" dirty="0"/>
              <a:t>Reference</a:t>
            </a:r>
          </a:p>
          <a:p>
            <a:endParaRPr lang="zh-CN" altLang="en-US" dirty="0"/>
          </a:p>
        </p:txBody>
      </p:sp>
    </p:spTree>
    <p:extLst>
      <p:ext uri="{BB962C8B-B14F-4D97-AF65-F5344CB8AC3E}">
        <p14:creationId xmlns:p14="http://schemas.microsoft.com/office/powerpoint/2010/main" val="73260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7882-F36D-4A4C-B69D-032359E7C3DC}"/>
              </a:ext>
            </a:extLst>
          </p:cNvPr>
          <p:cNvSpPr>
            <a:spLocks noGrp="1"/>
          </p:cNvSpPr>
          <p:nvPr>
            <p:ph type="title"/>
          </p:nvPr>
        </p:nvSpPr>
        <p:spPr/>
        <p:txBody>
          <a:bodyPr>
            <a:normAutofit/>
          </a:bodyPr>
          <a:lstStyle/>
          <a:p>
            <a:r>
              <a:rPr lang="en-US" altLang="zh-CN" b="0" i="0" dirty="0">
                <a:solidFill>
                  <a:srgbClr val="333333"/>
                </a:solidFill>
                <a:effectLst/>
                <a:latin typeface="Merriweather" panose="020B0604020202020204" pitchFamily="2" charset="0"/>
              </a:rPr>
              <a:t>Applied Data Science Capstone</a:t>
            </a:r>
            <a:br>
              <a:rPr lang="en-US" altLang="zh-CN" b="0" i="0" dirty="0">
                <a:solidFill>
                  <a:srgbClr val="333333"/>
                </a:solidFill>
                <a:effectLst/>
                <a:latin typeface="Merriweather" panose="020B0604020202020204" pitchFamily="2" charset="0"/>
              </a:rPr>
            </a:br>
            <a:r>
              <a:rPr lang="en-US" altLang="zh-CN" sz="2400" b="0" i="0" dirty="0">
                <a:effectLst/>
                <a:latin typeface="OpenSans"/>
              </a:rPr>
              <a:t>by IBM Skills Network</a:t>
            </a:r>
            <a:endParaRPr lang="zh-CN" altLang="en-US" dirty="0"/>
          </a:p>
        </p:txBody>
      </p:sp>
      <p:sp>
        <p:nvSpPr>
          <p:cNvPr id="3" name="Content Placeholder 2">
            <a:extLst>
              <a:ext uri="{FF2B5EF4-FFF2-40B4-BE49-F238E27FC236}">
                <a16:creationId xmlns:a16="http://schemas.microsoft.com/office/drawing/2014/main" id="{9ACD5291-B97E-45BB-B947-82B127F43F9F}"/>
              </a:ext>
            </a:extLst>
          </p:cNvPr>
          <p:cNvSpPr>
            <a:spLocks noGrp="1"/>
          </p:cNvSpPr>
          <p:nvPr>
            <p:ph idx="1"/>
          </p:nvPr>
        </p:nvSpPr>
        <p:spPr/>
        <p:txBody>
          <a:bodyPr>
            <a:normAutofit lnSpcReduction="10000"/>
          </a:bodyPr>
          <a:lstStyle/>
          <a:p>
            <a:pPr marL="0" indent="0">
              <a:buNone/>
            </a:pPr>
            <a:r>
              <a:rPr lang="en-US" altLang="zh-CN" b="0" i="0" dirty="0">
                <a:solidFill>
                  <a:srgbClr val="333333"/>
                </a:solidFill>
                <a:effectLst/>
                <a:latin typeface="OpenSans"/>
              </a:rPr>
              <a:t>This is the final course in the IBM Data Science Professional Certificate as well as the Applied Data Science with Python Specialization. Student will practice the work that data scientists do in real life when working with datasets. </a:t>
            </a:r>
          </a:p>
          <a:p>
            <a:pPr marL="0" indent="0">
              <a:buNone/>
            </a:pPr>
            <a:r>
              <a:rPr lang="en-US" altLang="zh-CN" b="0" i="0" dirty="0">
                <a:solidFill>
                  <a:srgbClr val="333333"/>
                </a:solidFill>
                <a:effectLst/>
                <a:latin typeface="OpenSans"/>
              </a:rPr>
              <a:t>In this course student will assume the role of a Data Scientist working for a startup intending to compete with SpaceX, and in the process follow the Data Science methodology involving data collection, data wrangling, exploratory data analysis, data visualization, model development, model evaluation, and reporting your results to stakeholders. </a:t>
            </a:r>
            <a:endParaRPr lang="zh-CN" altLang="en-US" dirty="0"/>
          </a:p>
        </p:txBody>
      </p:sp>
    </p:spTree>
    <p:extLst>
      <p:ext uri="{BB962C8B-B14F-4D97-AF65-F5344CB8AC3E}">
        <p14:creationId xmlns:p14="http://schemas.microsoft.com/office/powerpoint/2010/main" val="132230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5D0C-C09F-402C-81B9-447C7DB30624}"/>
              </a:ext>
            </a:extLst>
          </p:cNvPr>
          <p:cNvSpPr>
            <a:spLocks noGrp="1"/>
          </p:cNvSpPr>
          <p:nvPr>
            <p:ph type="title"/>
          </p:nvPr>
        </p:nvSpPr>
        <p:spPr/>
        <p:txBody>
          <a:bodyPr/>
          <a:lstStyle/>
          <a:p>
            <a:r>
              <a:rPr lang="en-US" altLang="zh-CN" dirty="0"/>
              <a:t>Data collection and data wrangling</a:t>
            </a:r>
            <a:endParaRPr lang="zh-CN" altLang="en-US" dirty="0"/>
          </a:p>
        </p:txBody>
      </p:sp>
      <p:sp>
        <p:nvSpPr>
          <p:cNvPr id="3" name="Content Placeholder 2">
            <a:extLst>
              <a:ext uri="{FF2B5EF4-FFF2-40B4-BE49-F238E27FC236}">
                <a16:creationId xmlns:a16="http://schemas.microsoft.com/office/drawing/2014/main" id="{E5FEA18E-E374-449F-8B5D-AC9464A952C0}"/>
              </a:ext>
            </a:extLst>
          </p:cNvPr>
          <p:cNvSpPr>
            <a:spLocks noGrp="1"/>
          </p:cNvSpPr>
          <p:nvPr>
            <p:ph idx="1"/>
          </p:nvPr>
        </p:nvSpPr>
        <p:spPr>
          <a:xfrm>
            <a:off x="1141412" y="2249486"/>
            <a:ext cx="9905999" cy="2510267"/>
          </a:xfrm>
        </p:spPr>
        <p:txBody>
          <a:bodyPr>
            <a:normAutofit fontScale="92500" lnSpcReduction="10000"/>
          </a:bodyPr>
          <a:lstStyle/>
          <a:p>
            <a:pPr>
              <a:buFont typeface="Wingdings" panose="05000000000000000000" pitchFamily="2" charset="2"/>
              <a:buChar char="Ø"/>
            </a:pPr>
            <a:r>
              <a:rPr lang="en-US" altLang="zh-CN" sz="2800" dirty="0"/>
              <a:t>Public API: API requests from Space X </a:t>
            </a:r>
          </a:p>
          <a:p>
            <a:pPr>
              <a:buFont typeface="Wingdings" panose="05000000000000000000" pitchFamily="2" charset="2"/>
              <a:buChar char="Ø"/>
            </a:pPr>
            <a:r>
              <a:rPr lang="en-US" altLang="zh-CN" sz="2800" dirty="0"/>
              <a:t>Web Scraping: Wikipedia page about Space X</a:t>
            </a:r>
          </a:p>
          <a:p>
            <a:pPr>
              <a:buFont typeface="Wingdings" panose="05000000000000000000" pitchFamily="2" charset="2"/>
              <a:buChar char="Ø"/>
            </a:pPr>
            <a:r>
              <a:rPr lang="en-US" altLang="zh-CN" sz="2800" dirty="0"/>
              <a:t>Data Wrangling: Land outcomes to be converted to Classes y(either 0 or 1). 0 is a bad outcome, that is, the booster did not land. 1 is a good outcome, that is, the booster did land. </a:t>
            </a:r>
            <a:endParaRPr lang="zh-CN" altLang="en-US" sz="2800" dirty="0"/>
          </a:p>
        </p:txBody>
      </p:sp>
      <p:sp>
        <p:nvSpPr>
          <p:cNvPr id="4" name="Content Placeholder 2">
            <a:extLst>
              <a:ext uri="{FF2B5EF4-FFF2-40B4-BE49-F238E27FC236}">
                <a16:creationId xmlns:a16="http://schemas.microsoft.com/office/drawing/2014/main" id="{2D3D4AA2-027F-4529-BAC9-4E13452EEE72}"/>
              </a:ext>
            </a:extLst>
          </p:cNvPr>
          <p:cNvSpPr txBox="1">
            <a:spLocks/>
          </p:cNvSpPr>
          <p:nvPr/>
        </p:nvSpPr>
        <p:spPr>
          <a:xfrm>
            <a:off x="1141411" y="5082126"/>
            <a:ext cx="9905999" cy="209824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l"/>
            </a:pPr>
            <a:r>
              <a:rPr lang="en-US" altLang="zh-CN" sz="3200" dirty="0">
                <a:solidFill>
                  <a:schemeClr val="accent1">
                    <a:lumMod val="60000"/>
                    <a:lumOff val="40000"/>
                  </a:schemeClr>
                </a:solidFill>
              </a:rPr>
              <a:t> Public API Methodology: Request (API) </a:t>
            </a:r>
            <a:r>
              <a:rPr lang="en-US" altLang="zh-CN" sz="3200" dirty="0">
                <a:solidFill>
                  <a:schemeClr val="accent1">
                    <a:lumMod val="60000"/>
                    <a:lumOff val="40000"/>
                  </a:schemeClr>
                </a:solidFill>
                <a:sym typeface="Wingdings" panose="05000000000000000000" pitchFamily="2" charset="2"/>
              </a:rPr>
              <a:t> Json Data Frame  Data filtering ( Falcon 9)  Data cleaning (using mean value for missing Payload Mass values)</a:t>
            </a:r>
          </a:p>
          <a:p>
            <a:pPr>
              <a:buFont typeface="Wingdings" panose="05000000000000000000" pitchFamily="2" charset="2"/>
              <a:buChar char="l"/>
            </a:pPr>
            <a:r>
              <a:rPr lang="en-US" altLang="zh-CN" sz="3200" dirty="0">
                <a:solidFill>
                  <a:schemeClr val="accent1">
                    <a:lumMod val="60000"/>
                    <a:lumOff val="40000"/>
                  </a:schemeClr>
                </a:solidFill>
                <a:sym typeface="Wingdings" panose="05000000000000000000" pitchFamily="2" charset="2"/>
              </a:rPr>
              <a:t> Web scraping Methodology: Request (html)HTML parse  Extract key values  Dictionary format </a:t>
            </a:r>
          </a:p>
          <a:p>
            <a:endParaRPr lang="en-US" altLang="zh-CN" dirty="0"/>
          </a:p>
        </p:txBody>
      </p:sp>
      <p:pic>
        <p:nvPicPr>
          <p:cNvPr id="11" name="Picture 10">
            <a:extLst>
              <a:ext uri="{FF2B5EF4-FFF2-40B4-BE49-F238E27FC236}">
                <a16:creationId xmlns:a16="http://schemas.microsoft.com/office/drawing/2014/main" id="{42EDFA6C-6142-4608-8743-9C570C40C4F2}"/>
              </a:ext>
            </a:extLst>
          </p:cNvPr>
          <p:cNvPicPr>
            <a:picLocks noChangeAspect="1"/>
          </p:cNvPicPr>
          <p:nvPr/>
        </p:nvPicPr>
        <p:blipFill>
          <a:blip r:embed="rId2"/>
          <a:stretch>
            <a:fillRect/>
          </a:stretch>
        </p:blipFill>
        <p:spPr>
          <a:xfrm>
            <a:off x="8054939" y="1892709"/>
            <a:ext cx="2656682" cy="1461175"/>
          </a:xfrm>
          <a:prstGeom prst="rect">
            <a:avLst/>
          </a:prstGeom>
        </p:spPr>
      </p:pic>
    </p:spTree>
    <p:extLst>
      <p:ext uri="{BB962C8B-B14F-4D97-AF65-F5344CB8AC3E}">
        <p14:creationId xmlns:p14="http://schemas.microsoft.com/office/powerpoint/2010/main" val="206611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5B69-2B5C-4A63-83D6-7A584FA114A8}"/>
              </a:ext>
            </a:extLst>
          </p:cNvPr>
          <p:cNvSpPr>
            <a:spLocks noGrp="1"/>
          </p:cNvSpPr>
          <p:nvPr>
            <p:ph type="title"/>
          </p:nvPr>
        </p:nvSpPr>
        <p:spPr/>
        <p:txBody>
          <a:bodyPr/>
          <a:lstStyle/>
          <a:p>
            <a:r>
              <a:rPr lang="en-US" altLang="zh-CN" sz="3600" dirty="0"/>
              <a:t>Exploratory Data Analysis (EDA)</a:t>
            </a:r>
          </a:p>
        </p:txBody>
      </p:sp>
      <p:sp>
        <p:nvSpPr>
          <p:cNvPr id="3" name="Content Placeholder 2">
            <a:extLst>
              <a:ext uri="{FF2B5EF4-FFF2-40B4-BE49-F238E27FC236}">
                <a16:creationId xmlns:a16="http://schemas.microsoft.com/office/drawing/2014/main" id="{D326F019-F8E7-4FC6-BBAC-613DC9030A1D}"/>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altLang="zh-CN" b="1" dirty="0">
                <a:solidFill>
                  <a:schemeClr val="bg1">
                    <a:lumMod val="85000"/>
                    <a:lumOff val="15000"/>
                  </a:schemeClr>
                </a:solidFill>
                <a:latin typeface="Source Sans Pro" panose="020B0503030403020204" pitchFamily="34" charset="0"/>
              </a:rPr>
              <a:t>C</a:t>
            </a:r>
            <a:r>
              <a:rPr lang="en-US" altLang="zh-CN" b="1" i="0" dirty="0">
                <a:solidFill>
                  <a:schemeClr val="bg1">
                    <a:lumMod val="85000"/>
                    <a:lumOff val="15000"/>
                  </a:schemeClr>
                </a:solidFill>
                <a:effectLst/>
                <a:latin typeface="Source Sans Pro" panose="020B0503030403020204" pitchFamily="34" charset="0"/>
              </a:rPr>
              <a:t>ollect data on the Falcon 9 first-stage landings</a:t>
            </a:r>
          </a:p>
          <a:p>
            <a:pPr algn="l">
              <a:buFont typeface="Wingdings" panose="05000000000000000000" pitchFamily="2" charset="2"/>
              <a:buChar char="Ø"/>
            </a:pPr>
            <a:r>
              <a:rPr lang="en-US" altLang="zh-CN" b="1" i="0" dirty="0">
                <a:solidFill>
                  <a:schemeClr val="bg1">
                    <a:lumMod val="85000"/>
                    <a:lumOff val="15000"/>
                  </a:schemeClr>
                </a:solidFill>
                <a:effectLst/>
                <a:latin typeface="Source Sans Pro" panose="020B0503030403020204" pitchFamily="34" charset="0"/>
              </a:rPr>
              <a:t>Create scatter plots and bar charts by writing Python code to analyze data in a Pandas data frame</a:t>
            </a:r>
          </a:p>
          <a:p>
            <a:pPr algn="l">
              <a:buFont typeface="Wingdings" panose="05000000000000000000" pitchFamily="2" charset="2"/>
              <a:buChar char="Ø"/>
            </a:pPr>
            <a:r>
              <a:rPr lang="en-US" altLang="zh-CN" b="1" i="0" dirty="0">
                <a:solidFill>
                  <a:schemeClr val="bg1">
                    <a:lumMod val="85000"/>
                    <a:lumOff val="15000"/>
                  </a:schemeClr>
                </a:solidFill>
                <a:effectLst/>
                <a:latin typeface="Source Sans Pro" panose="020B0503030403020204" pitchFamily="34" charset="0"/>
              </a:rPr>
              <a:t>Write Python code to conduct exploratory data analysis by manipulating data in a Pandas data frame</a:t>
            </a:r>
          </a:p>
          <a:p>
            <a:pPr algn="l">
              <a:buFont typeface="Wingdings" panose="05000000000000000000" pitchFamily="2" charset="2"/>
              <a:buChar char="Ø"/>
            </a:pPr>
            <a:r>
              <a:rPr lang="en-US" altLang="zh-CN" b="1" i="0" dirty="0">
                <a:solidFill>
                  <a:schemeClr val="bg1">
                    <a:lumMod val="85000"/>
                    <a:lumOff val="15000"/>
                  </a:schemeClr>
                </a:solidFill>
                <a:effectLst/>
                <a:latin typeface="Source Sans Pro" panose="020B0503030403020204" pitchFamily="34" charset="0"/>
              </a:rPr>
              <a:t>Write and execute SQL queries to select and sort data</a:t>
            </a:r>
          </a:p>
          <a:p>
            <a:pPr algn="l">
              <a:buFont typeface="Wingdings" panose="05000000000000000000" pitchFamily="2" charset="2"/>
              <a:buChar char="Ø"/>
            </a:pPr>
            <a:r>
              <a:rPr lang="en-US" altLang="zh-CN" b="1" i="0" dirty="0">
                <a:solidFill>
                  <a:schemeClr val="bg1">
                    <a:lumMod val="85000"/>
                    <a:lumOff val="15000"/>
                  </a:schemeClr>
                </a:solidFill>
                <a:effectLst/>
                <a:latin typeface="Source Sans Pro" panose="020B0503030403020204" pitchFamily="34" charset="0"/>
              </a:rPr>
              <a:t>Use your data visualization skills to visualize the data and extract meaningful patterns to guide the modeling process.</a:t>
            </a:r>
          </a:p>
        </p:txBody>
      </p:sp>
    </p:spTree>
    <p:extLst>
      <p:ext uri="{BB962C8B-B14F-4D97-AF65-F5344CB8AC3E}">
        <p14:creationId xmlns:p14="http://schemas.microsoft.com/office/powerpoint/2010/main" val="301373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EB95-1850-40A3-B166-9184D5F19454}"/>
              </a:ext>
            </a:extLst>
          </p:cNvPr>
          <p:cNvSpPr>
            <a:spLocks noGrp="1"/>
          </p:cNvSpPr>
          <p:nvPr>
            <p:ph type="title"/>
          </p:nvPr>
        </p:nvSpPr>
        <p:spPr/>
        <p:txBody>
          <a:bodyPr/>
          <a:lstStyle/>
          <a:p>
            <a:r>
              <a:rPr lang="en-US" altLang="zh-CN" sz="3600" dirty="0"/>
              <a:t>Exploratory Data Analysis (EDA) results</a:t>
            </a:r>
            <a:endParaRPr lang="zh-CN" altLang="en-US" dirty="0"/>
          </a:p>
        </p:txBody>
      </p:sp>
      <p:pic>
        <p:nvPicPr>
          <p:cNvPr id="8" name="Picture 7">
            <a:extLst>
              <a:ext uri="{FF2B5EF4-FFF2-40B4-BE49-F238E27FC236}">
                <a16:creationId xmlns:a16="http://schemas.microsoft.com/office/drawing/2014/main" id="{8DAFE446-6762-4793-B1AD-67B2F8E60D90}"/>
              </a:ext>
            </a:extLst>
          </p:cNvPr>
          <p:cNvPicPr>
            <a:picLocks noChangeAspect="1"/>
          </p:cNvPicPr>
          <p:nvPr/>
        </p:nvPicPr>
        <p:blipFill rotWithShape="1">
          <a:blip r:embed="rId2"/>
          <a:srcRect t="14118"/>
          <a:stretch/>
        </p:blipFill>
        <p:spPr>
          <a:xfrm>
            <a:off x="548933" y="1811051"/>
            <a:ext cx="2702267" cy="1927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C4282082-FC98-45B6-894A-79CF68ED82FD}"/>
              </a:ext>
            </a:extLst>
          </p:cNvPr>
          <p:cNvPicPr>
            <a:picLocks noChangeAspect="1"/>
          </p:cNvPicPr>
          <p:nvPr/>
        </p:nvPicPr>
        <p:blipFill rotWithShape="1">
          <a:blip r:embed="rId3"/>
          <a:srcRect t="7059"/>
          <a:stretch/>
        </p:blipFill>
        <p:spPr>
          <a:xfrm>
            <a:off x="3616850" y="1811051"/>
            <a:ext cx="3152250" cy="2086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8608E1A6-82BD-480B-90A8-B210E6C615A7}"/>
              </a:ext>
            </a:extLst>
          </p:cNvPr>
          <p:cNvPicPr>
            <a:picLocks noChangeAspect="1"/>
          </p:cNvPicPr>
          <p:nvPr/>
        </p:nvPicPr>
        <p:blipFill rotWithShape="1">
          <a:blip r:embed="rId4"/>
          <a:srcRect t="13303"/>
          <a:stretch/>
        </p:blipFill>
        <p:spPr>
          <a:xfrm>
            <a:off x="548933" y="4064834"/>
            <a:ext cx="4056010" cy="2174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DD6BECCC-0A6F-4983-8FF7-5D61BEE54A9B}"/>
              </a:ext>
            </a:extLst>
          </p:cNvPr>
          <p:cNvPicPr>
            <a:picLocks noChangeAspect="1"/>
          </p:cNvPicPr>
          <p:nvPr/>
        </p:nvPicPr>
        <p:blipFill>
          <a:blip r:embed="rId5"/>
          <a:stretch>
            <a:fillRect/>
          </a:stretch>
        </p:blipFill>
        <p:spPr>
          <a:xfrm>
            <a:off x="7134750" y="1811051"/>
            <a:ext cx="4189620" cy="1861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227AAE57-86D5-4DC3-9F88-1DAFB5FACBE9}"/>
              </a:ext>
            </a:extLst>
          </p:cNvPr>
          <p:cNvPicPr>
            <a:picLocks noChangeAspect="1"/>
          </p:cNvPicPr>
          <p:nvPr/>
        </p:nvPicPr>
        <p:blipFill>
          <a:blip r:embed="rId6"/>
          <a:stretch>
            <a:fillRect/>
          </a:stretch>
        </p:blipFill>
        <p:spPr>
          <a:xfrm>
            <a:off x="4939377" y="4064834"/>
            <a:ext cx="3466835" cy="2174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7A2BDCEE-3C56-4D1D-BEC1-0CDB847E104A}"/>
              </a:ext>
            </a:extLst>
          </p:cNvPr>
          <p:cNvPicPr>
            <a:picLocks noChangeAspect="1"/>
          </p:cNvPicPr>
          <p:nvPr/>
        </p:nvPicPr>
        <p:blipFill>
          <a:blip r:embed="rId7"/>
          <a:stretch>
            <a:fillRect/>
          </a:stretch>
        </p:blipFill>
        <p:spPr>
          <a:xfrm>
            <a:off x="8913230" y="4014195"/>
            <a:ext cx="2411140" cy="22246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656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31CF-FF1C-43AE-8600-6231217160DF}"/>
              </a:ext>
            </a:extLst>
          </p:cNvPr>
          <p:cNvSpPr>
            <a:spLocks noGrp="1"/>
          </p:cNvSpPr>
          <p:nvPr>
            <p:ph type="title"/>
          </p:nvPr>
        </p:nvSpPr>
        <p:spPr/>
        <p:txBody>
          <a:bodyPr/>
          <a:lstStyle/>
          <a:p>
            <a:r>
              <a:rPr lang="en-US" altLang="zh-CN" sz="3600" dirty="0"/>
              <a:t>Interactive Visual Analytics and Dashboard</a:t>
            </a:r>
            <a:endParaRPr lang="zh-CN" altLang="en-US" dirty="0"/>
          </a:p>
        </p:txBody>
      </p:sp>
      <p:sp>
        <p:nvSpPr>
          <p:cNvPr id="3" name="Content Placeholder 2">
            <a:extLst>
              <a:ext uri="{FF2B5EF4-FFF2-40B4-BE49-F238E27FC236}">
                <a16:creationId xmlns:a16="http://schemas.microsoft.com/office/drawing/2014/main" id="{CCE4F569-8FF1-4CFC-9893-FBAB110ECDB8}"/>
              </a:ext>
            </a:extLst>
          </p:cNvPr>
          <p:cNvSpPr>
            <a:spLocks noGrp="1"/>
          </p:cNvSpPr>
          <p:nvPr>
            <p:ph idx="1"/>
          </p:nvPr>
        </p:nvSpPr>
        <p:spPr>
          <a:xfrm>
            <a:off x="1141412" y="2249486"/>
            <a:ext cx="9905999" cy="4202685"/>
          </a:xfrm>
        </p:spPr>
        <p:txBody>
          <a:bodyPr>
            <a:normAutofit/>
          </a:bodyPr>
          <a:lstStyle/>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Build an interactive dashboard that contains pie charts and scatter plots to analyze data with the </a:t>
            </a:r>
            <a:r>
              <a:rPr lang="en-US" altLang="zh-CN" b="0" i="0" dirty="0" err="1">
                <a:solidFill>
                  <a:srgbClr val="333333"/>
                </a:solidFill>
                <a:effectLst/>
                <a:latin typeface="Source Sans Pro" panose="020B0503030403020204" pitchFamily="34" charset="0"/>
              </a:rPr>
              <a:t>Plotly</a:t>
            </a:r>
            <a:r>
              <a:rPr lang="en-US" altLang="zh-CN" b="0" i="0" dirty="0">
                <a:solidFill>
                  <a:srgbClr val="333333"/>
                </a:solidFill>
                <a:effectLst/>
                <a:latin typeface="Source Sans Pro" panose="020B0503030403020204" pitchFamily="34" charset="0"/>
              </a:rPr>
              <a:t> Dash Python library</a:t>
            </a:r>
          </a:p>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Calculate distances on an interactive map by writing Python code using the Folium library</a:t>
            </a:r>
          </a:p>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Generate interactive maps, plot coordinates, and mark clusters by writing Python code using the Folium library</a:t>
            </a:r>
          </a:p>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Build a dashboard to analyze launch records interactively with </a:t>
            </a:r>
            <a:r>
              <a:rPr lang="en-US" altLang="zh-CN" b="0" i="0" dirty="0" err="1">
                <a:solidFill>
                  <a:srgbClr val="333333"/>
                </a:solidFill>
                <a:effectLst/>
                <a:latin typeface="Source Sans Pro" panose="020B0503030403020204" pitchFamily="34" charset="0"/>
              </a:rPr>
              <a:t>Plotly</a:t>
            </a:r>
            <a:r>
              <a:rPr lang="en-US" altLang="zh-CN" b="0" i="0" dirty="0">
                <a:solidFill>
                  <a:srgbClr val="333333"/>
                </a:solidFill>
                <a:effectLst/>
                <a:latin typeface="Source Sans Pro" panose="020B0503030403020204" pitchFamily="34" charset="0"/>
              </a:rPr>
              <a:t> Dash.</a:t>
            </a:r>
          </a:p>
          <a:p>
            <a:pPr algn="l">
              <a:buFont typeface="Wingdings" panose="05000000000000000000" pitchFamily="2" charset="2"/>
              <a:buChar char="Ø"/>
            </a:pPr>
            <a:r>
              <a:rPr lang="en-US" altLang="zh-CN" b="0" i="0" dirty="0">
                <a:solidFill>
                  <a:srgbClr val="333333"/>
                </a:solidFill>
                <a:effectLst/>
                <a:latin typeface="Source Sans Pro" panose="020B0503030403020204" pitchFamily="34" charset="0"/>
              </a:rPr>
              <a:t>Build an interactive map to analyze the launch site proximity with Folium.</a:t>
            </a: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02529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D468-D328-4666-89DA-493AA61EA41D}"/>
              </a:ext>
            </a:extLst>
          </p:cNvPr>
          <p:cNvSpPr>
            <a:spLocks noGrp="1"/>
          </p:cNvSpPr>
          <p:nvPr>
            <p:ph type="title"/>
          </p:nvPr>
        </p:nvSpPr>
        <p:spPr>
          <a:xfrm>
            <a:off x="1141411" y="609600"/>
            <a:ext cx="9905999" cy="901700"/>
          </a:xfrm>
        </p:spPr>
        <p:txBody>
          <a:bodyPr/>
          <a:lstStyle/>
          <a:p>
            <a:r>
              <a:rPr lang="en-US" altLang="zh-CN" sz="3600" dirty="0"/>
              <a:t>Interactive Visual Analytics and Dashboard</a:t>
            </a:r>
            <a:endParaRPr lang="zh-CN" altLang="en-US" dirty="0"/>
          </a:p>
        </p:txBody>
      </p:sp>
      <p:sp>
        <p:nvSpPr>
          <p:cNvPr id="3" name="Text Placeholder 2">
            <a:extLst>
              <a:ext uri="{FF2B5EF4-FFF2-40B4-BE49-F238E27FC236}">
                <a16:creationId xmlns:a16="http://schemas.microsoft.com/office/drawing/2014/main" id="{D63B9EC8-8520-4D60-BC98-BA3D730A011A}"/>
              </a:ext>
            </a:extLst>
          </p:cNvPr>
          <p:cNvSpPr>
            <a:spLocks noGrp="1"/>
          </p:cNvSpPr>
          <p:nvPr>
            <p:ph type="body" idx="1"/>
          </p:nvPr>
        </p:nvSpPr>
        <p:spPr>
          <a:xfrm>
            <a:off x="1141413" y="3594255"/>
            <a:ext cx="3195240" cy="576262"/>
          </a:xfrm>
        </p:spPr>
        <p:txBody>
          <a:bodyPr/>
          <a:lstStyle/>
          <a:p>
            <a:r>
              <a:rPr lang="en-US" altLang="zh-CN" sz="1600" b="0" i="0" u="none" strike="noStrike" baseline="0" dirty="0">
                <a:latin typeface="Trebuchet MS" panose="020B0603020202020204" pitchFamily="34" charset="0"/>
              </a:rPr>
              <a:t>Flight Number vs. Launch Site</a:t>
            </a:r>
            <a:endParaRPr lang="zh-CN" altLang="en-US" sz="1600" dirty="0"/>
          </a:p>
        </p:txBody>
      </p:sp>
      <p:pic>
        <p:nvPicPr>
          <p:cNvPr id="13" name="Picture Placeholder 12">
            <a:extLst>
              <a:ext uri="{FF2B5EF4-FFF2-40B4-BE49-F238E27FC236}">
                <a16:creationId xmlns:a16="http://schemas.microsoft.com/office/drawing/2014/main" id="{F6D9EF2B-9D81-4EE6-AC73-0580FFCD44BA}"/>
              </a:ext>
            </a:extLst>
          </p:cNvPr>
          <p:cNvPicPr>
            <a:picLocks noGrp="1" noChangeAspect="1"/>
          </p:cNvPicPr>
          <p:nvPr>
            <p:ph type="pic" idx="15"/>
          </p:nvPr>
        </p:nvPicPr>
        <p:blipFill rotWithShape="1">
          <a:blip r:embed="rId2"/>
          <a:srcRect l="25004" r="25004"/>
          <a:stretch/>
        </p:blipFill>
        <p:spPr>
          <a:xfrm>
            <a:off x="1141413" y="1856657"/>
            <a:ext cx="3195240" cy="1524000"/>
          </a:xfrm>
        </p:spPr>
      </p:pic>
      <p:sp>
        <p:nvSpPr>
          <p:cNvPr id="5" name="Text Placeholder 4">
            <a:extLst>
              <a:ext uri="{FF2B5EF4-FFF2-40B4-BE49-F238E27FC236}">
                <a16:creationId xmlns:a16="http://schemas.microsoft.com/office/drawing/2014/main" id="{C88396E9-BEBE-4682-9FDC-99169A6297F6}"/>
              </a:ext>
            </a:extLst>
          </p:cNvPr>
          <p:cNvSpPr>
            <a:spLocks noGrp="1"/>
          </p:cNvSpPr>
          <p:nvPr>
            <p:ph type="body" sz="half" idx="18"/>
          </p:nvPr>
        </p:nvSpPr>
        <p:spPr>
          <a:xfrm>
            <a:off x="1127904" y="4170513"/>
            <a:ext cx="3195240" cy="1635842"/>
          </a:xfrm>
        </p:spPr>
        <p:txBody>
          <a:bodyPr>
            <a:normAutofit lnSpcReduction="10000"/>
          </a:bodyPr>
          <a:lstStyle/>
          <a:p>
            <a:r>
              <a:rPr lang="en-US" altLang="zh-CN" sz="1800" b="0" i="0" u="none" strike="noStrike" baseline="0" dirty="0">
                <a:latin typeface="Calibri" panose="020F0502020204030204" pitchFamily="34" charset="0"/>
              </a:rPr>
              <a:t>Orange indicates successful launch, and blue indicates unsuccessful launch. </a:t>
            </a:r>
            <a:r>
              <a:rPr lang="en-US" altLang="zh-CN" sz="1600" b="0" i="0" u="none" strike="noStrike" baseline="0" dirty="0">
                <a:latin typeface="Calibri" panose="020F0502020204030204" pitchFamily="34" charset="0"/>
              </a:rPr>
              <a:t>CCAFS appears to be the main launch site as it has the most volume.</a:t>
            </a:r>
            <a:endParaRPr lang="zh-CN" altLang="en-US" sz="1600" dirty="0"/>
          </a:p>
        </p:txBody>
      </p:sp>
      <p:sp>
        <p:nvSpPr>
          <p:cNvPr id="6" name="Text Placeholder 5">
            <a:extLst>
              <a:ext uri="{FF2B5EF4-FFF2-40B4-BE49-F238E27FC236}">
                <a16:creationId xmlns:a16="http://schemas.microsoft.com/office/drawing/2014/main" id="{41853BD7-84BA-479C-806E-E690F6CC7442}"/>
              </a:ext>
            </a:extLst>
          </p:cNvPr>
          <p:cNvSpPr>
            <a:spLocks noGrp="1"/>
          </p:cNvSpPr>
          <p:nvPr>
            <p:ph type="body" sz="quarter" idx="3"/>
          </p:nvPr>
        </p:nvSpPr>
        <p:spPr>
          <a:xfrm>
            <a:off x="4489053" y="3594255"/>
            <a:ext cx="3200400" cy="406245"/>
          </a:xfrm>
        </p:spPr>
        <p:txBody>
          <a:bodyPr/>
          <a:lstStyle/>
          <a:p>
            <a:r>
              <a:rPr lang="en-US" altLang="zh-CN" sz="1600" b="0" i="0" u="none" strike="noStrike" baseline="0" dirty="0">
                <a:latin typeface="Trebuchet MS" panose="020B0603020202020204" pitchFamily="34" charset="0"/>
              </a:rPr>
              <a:t>Payload vs. Launch Site</a:t>
            </a:r>
            <a:endParaRPr lang="zh-CN" altLang="en-US" sz="1800" dirty="0"/>
          </a:p>
        </p:txBody>
      </p:sp>
      <p:pic>
        <p:nvPicPr>
          <p:cNvPr id="15" name="Picture Placeholder 14">
            <a:extLst>
              <a:ext uri="{FF2B5EF4-FFF2-40B4-BE49-F238E27FC236}">
                <a16:creationId xmlns:a16="http://schemas.microsoft.com/office/drawing/2014/main" id="{4F0A1B6A-53B3-4E2B-BFED-00E2A06978A7}"/>
              </a:ext>
            </a:extLst>
          </p:cNvPr>
          <p:cNvPicPr>
            <a:picLocks noGrp="1" noChangeAspect="1"/>
          </p:cNvPicPr>
          <p:nvPr>
            <p:ph type="pic" idx="21"/>
          </p:nvPr>
        </p:nvPicPr>
        <p:blipFill rotWithShape="1">
          <a:blip r:embed="rId3"/>
          <a:srcRect l="26284" r="26284"/>
          <a:stretch/>
        </p:blipFill>
        <p:spPr>
          <a:xfrm>
            <a:off x="4489450" y="1857375"/>
            <a:ext cx="3198813" cy="1524000"/>
          </a:xfrm>
        </p:spPr>
      </p:pic>
      <p:sp>
        <p:nvSpPr>
          <p:cNvPr id="8" name="Text Placeholder 7">
            <a:extLst>
              <a:ext uri="{FF2B5EF4-FFF2-40B4-BE49-F238E27FC236}">
                <a16:creationId xmlns:a16="http://schemas.microsoft.com/office/drawing/2014/main" id="{5BE93464-A4AB-4B34-BB66-EA1E8F7F8FB5}"/>
              </a:ext>
            </a:extLst>
          </p:cNvPr>
          <p:cNvSpPr>
            <a:spLocks noGrp="1"/>
          </p:cNvSpPr>
          <p:nvPr>
            <p:ph type="body" sz="half" idx="19"/>
          </p:nvPr>
        </p:nvSpPr>
        <p:spPr>
          <a:xfrm>
            <a:off x="4487593" y="4170516"/>
            <a:ext cx="3200400" cy="2077884"/>
          </a:xfrm>
        </p:spPr>
        <p:txBody>
          <a:bodyPr>
            <a:noAutofit/>
          </a:bodyPr>
          <a:lstStyle/>
          <a:p>
            <a:pPr algn="l"/>
            <a:r>
              <a:rPr lang="en-US" altLang="zh-CN" sz="1600" b="0" i="0" u="none" strike="noStrike" baseline="0" dirty="0">
                <a:latin typeface="Calibri" panose="020F0502020204030204" pitchFamily="34" charset="0"/>
              </a:rPr>
              <a:t>Orange indicates successful launch, and blue indicates unsuccessful launch. Payload mass appears to fall mostly between 0-7000kg. Different launch sites seems to use different pay load mass.</a:t>
            </a:r>
            <a:endParaRPr lang="zh-CN" altLang="en-US" sz="1600" dirty="0"/>
          </a:p>
        </p:txBody>
      </p:sp>
      <p:sp>
        <p:nvSpPr>
          <p:cNvPr id="9" name="Text Placeholder 8">
            <a:extLst>
              <a:ext uri="{FF2B5EF4-FFF2-40B4-BE49-F238E27FC236}">
                <a16:creationId xmlns:a16="http://schemas.microsoft.com/office/drawing/2014/main" id="{D27CBCF1-131D-4A54-9CF0-8AF5CE0F57F1}"/>
              </a:ext>
            </a:extLst>
          </p:cNvPr>
          <p:cNvSpPr>
            <a:spLocks noGrp="1"/>
          </p:cNvSpPr>
          <p:nvPr>
            <p:ph type="body" sz="quarter" idx="13"/>
          </p:nvPr>
        </p:nvSpPr>
        <p:spPr>
          <a:xfrm>
            <a:off x="7852567" y="3594254"/>
            <a:ext cx="3190741" cy="406245"/>
          </a:xfrm>
        </p:spPr>
        <p:txBody>
          <a:bodyPr/>
          <a:lstStyle/>
          <a:p>
            <a:pPr algn="l"/>
            <a:endParaRPr lang="zh-CN" altLang="en-US" sz="1600" b="0" i="0" u="none" strike="noStrike" baseline="0" dirty="0">
              <a:solidFill>
                <a:srgbClr val="000000"/>
              </a:solidFill>
              <a:latin typeface="Trebuchet MS" panose="020B0603020202020204" pitchFamily="34" charset="0"/>
            </a:endParaRPr>
          </a:p>
          <a:p>
            <a:r>
              <a:rPr lang="en-US" altLang="zh-CN" sz="1600" b="0" i="0" u="none" strike="noStrike" baseline="0" dirty="0">
                <a:latin typeface="Trebuchet MS" panose="020B0603020202020204" pitchFamily="34" charset="0"/>
              </a:rPr>
              <a:t>Success rate vs. Orbit type</a:t>
            </a:r>
            <a:endParaRPr lang="zh-CN" altLang="en-US" sz="1800" dirty="0"/>
          </a:p>
        </p:txBody>
      </p:sp>
      <p:pic>
        <p:nvPicPr>
          <p:cNvPr id="17" name="Picture Placeholder 16">
            <a:extLst>
              <a:ext uri="{FF2B5EF4-FFF2-40B4-BE49-F238E27FC236}">
                <a16:creationId xmlns:a16="http://schemas.microsoft.com/office/drawing/2014/main" id="{D511E409-7A83-4C30-AB52-411353E8B3D3}"/>
              </a:ext>
            </a:extLst>
          </p:cNvPr>
          <p:cNvPicPr>
            <a:picLocks noGrp="1" noChangeAspect="1"/>
          </p:cNvPicPr>
          <p:nvPr>
            <p:ph type="pic" idx="22"/>
          </p:nvPr>
        </p:nvPicPr>
        <p:blipFill rotWithShape="1">
          <a:blip r:embed="rId4"/>
          <a:srcRect l="112" t="5672" r="128" b="3933"/>
          <a:stretch/>
        </p:blipFill>
        <p:spPr>
          <a:xfrm>
            <a:off x="8058549" y="1731525"/>
            <a:ext cx="2838051" cy="1702977"/>
          </a:xfrm>
        </p:spPr>
      </p:pic>
      <p:sp>
        <p:nvSpPr>
          <p:cNvPr id="11" name="Text Placeholder 10">
            <a:extLst>
              <a:ext uri="{FF2B5EF4-FFF2-40B4-BE49-F238E27FC236}">
                <a16:creationId xmlns:a16="http://schemas.microsoft.com/office/drawing/2014/main" id="{37695565-B199-4EF2-A2A5-5AE1BB5FF8BA}"/>
              </a:ext>
            </a:extLst>
          </p:cNvPr>
          <p:cNvSpPr>
            <a:spLocks noGrp="1"/>
          </p:cNvSpPr>
          <p:nvPr>
            <p:ph type="body" sz="half" idx="20"/>
          </p:nvPr>
        </p:nvSpPr>
        <p:spPr>
          <a:xfrm>
            <a:off x="7852442" y="4170513"/>
            <a:ext cx="3194968" cy="1912940"/>
          </a:xfrm>
        </p:spPr>
        <p:txBody>
          <a:bodyPr>
            <a:normAutofit/>
          </a:bodyPr>
          <a:lstStyle/>
          <a:p>
            <a:r>
              <a:rPr lang="en-US" altLang="zh-CN" sz="1600" dirty="0">
                <a:latin typeface="Calibri" panose="020F0502020204030204" pitchFamily="34" charset="0"/>
                <a:cs typeface="Calibri" panose="020F0502020204030204" pitchFamily="34" charset="0"/>
              </a:rPr>
              <a:t>Based on the graphic , we can know ES-L1(1) ,GEO(1), HEO(1) have 100% success rate.</a:t>
            </a:r>
            <a:endParaRPr lang="zh-CN" alt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808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D468-D328-4666-89DA-493AA61EA41D}"/>
              </a:ext>
            </a:extLst>
          </p:cNvPr>
          <p:cNvSpPr>
            <a:spLocks noGrp="1"/>
          </p:cNvSpPr>
          <p:nvPr>
            <p:ph type="title"/>
          </p:nvPr>
        </p:nvSpPr>
        <p:spPr>
          <a:xfrm>
            <a:off x="1141411" y="609600"/>
            <a:ext cx="9905999" cy="901700"/>
          </a:xfrm>
        </p:spPr>
        <p:txBody>
          <a:bodyPr/>
          <a:lstStyle/>
          <a:p>
            <a:r>
              <a:rPr lang="en-US" altLang="zh-CN" sz="3600" dirty="0"/>
              <a:t>Interactive Visual Analytics and Dashboard</a:t>
            </a:r>
            <a:endParaRPr lang="zh-CN" altLang="en-US" dirty="0"/>
          </a:p>
        </p:txBody>
      </p:sp>
      <p:sp>
        <p:nvSpPr>
          <p:cNvPr id="3" name="Text Placeholder 2">
            <a:extLst>
              <a:ext uri="{FF2B5EF4-FFF2-40B4-BE49-F238E27FC236}">
                <a16:creationId xmlns:a16="http://schemas.microsoft.com/office/drawing/2014/main" id="{D63B9EC8-8520-4D60-BC98-BA3D730A011A}"/>
              </a:ext>
            </a:extLst>
          </p:cNvPr>
          <p:cNvSpPr>
            <a:spLocks noGrp="1"/>
          </p:cNvSpPr>
          <p:nvPr>
            <p:ph type="body" idx="1"/>
          </p:nvPr>
        </p:nvSpPr>
        <p:spPr>
          <a:xfrm>
            <a:off x="1141413" y="3594255"/>
            <a:ext cx="3195240" cy="406244"/>
          </a:xfrm>
        </p:spPr>
        <p:txBody>
          <a:bodyPr/>
          <a:lstStyle/>
          <a:p>
            <a:r>
              <a:rPr lang="en-US" altLang="zh-CN" sz="1600" b="0" i="0" u="none" strike="noStrike" baseline="0" dirty="0">
                <a:latin typeface="Trebuchet MS" panose="020B0603020202020204" pitchFamily="34" charset="0"/>
              </a:rPr>
              <a:t>Flight Number vs. Orbit type</a:t>
            </a:r>
            <a:endParaRPr lang="zh-CN" altLang="en-US" sz="1600" dirty="0"/>
          </a:p>
        </p:txBody>
      </p:sp>
      <p:pic>
        <p:nvPicPr>
          <p:cNvPr id="13" name="Picture Placeholder 12">
            <a:extLst>
              <a:ext uri="{FF2B5EF4-FFF2-40B4-BE49-F238E27FC236}">
                <a16:creationId xmlns:a16="http://schemas.microsoft.com/office/drawing/2014/main" id="{F6D9EF2B-9D81-4EE6-AC73-0580FFCD44BA}"/>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l="1600" t="-2943" r="55098" b="49"/>
          <a:stretch/>
        </p:blipFill>
        <p:spPr>
          <a:xfrm>
            <a:off x="1141413" y="1856657"/>
            <a:ext cx="3195240" cy="1524000"/>
          </a:xfrm>
        </p:spPr>
      </p:pic>
      <p:sp>
        <p:nvSpPr>
          <p:cNvPr id="5" name="Text Placeholder 4">
            <a:extLst>
              <a:ext uri="{FF2B5EF4-FFF2-40B4-BE49-F238E27FC236}">
                <a16:creationId xmlns:a16="http://schemas.microsoft.com/office/drawing/2014/main" id="{C88396E9-BEBE-4682-9FDC-99169A6297F6}"/>
              </a:ext>
            </a:extLst>
          </p:cNvPr>
          <p:cNvSpPr>
            <a:spLocks noGrp="1"/>
          </p:cNvSpPr>
          <p:nvPr>
            <p:ph type="body" sz="half" idx="18"/>
          </p:nvPr>
        </p:nvSpPr>
        <p:spPr>
          <a:xfrm>
            <a:off x="1127904" y="4170513"/>
            <a:ext cx="3195240" cy="1635842"/>
          </a:xfrm>
        </p:spPr>
        <p:txBody>
          <a:bodyPr>
            <a:normAutofit lnSpcReduction="10000"/>
          </a:bodyPr>
          <a:lstStyle/>
          <a:p>
            <a:pPr algn="l"/>
            <a:r>
              <a:rPr lang="en-US" altLang="zh-CN" sz="1800" b="0" i="0" u="none" strike="noStrike" baseline="0" dirty="0">
                <a:latin typeface="Calibri" panose="020F0502020204030204" pitchFamily="34" charset="0"/>
              </a:rPr>
              <a:t>Launch Outcome  seems to correlate with this preferen</a:t>
            </a:r>
            <a:r>
              <a:rPr lang="en-US" altLang="zh-CN" sz="1800" dirty="0">
                <a:latin typeface="Calibri" panose="020F0502020204030204" pitchFamily="34" charset="0"/>
              </a:rPr>
              <a:t>ce. </a:t>
            </a:r>
            <a:r>
              <a:rPr lang="en-US" altLang="zh-CN" sz="1800" b="0" i="0" u="none" strike="noStrike" baseline="0" dirty="0">
                <a:latin typeface="Calibri" panose="020F0502020204030204" pitchFamily="34" charset="0"/>
              </a:rPr>
              <a:t>SpaceX appears to perform better in lower orbits or Sun-</a:t>
            </a:r>
            <a:r>
              <a:rPr lang="en-US" altLang="zh-CN" sz="1800" b="0" i="0" u="none" strike="noStrike" baseline="0" dirty="0" err="1">
                <a:latin typeface="Calibri" panose="020F0502020204030204" pitchFamily="34" charset="0"/>
              </a:rPr>
              <a:t>synchronousorbits</a:t>
            </a:r>
            <a:r>
              <a:rPr lang="en-US" altLang="zh-CN" sz="1800" b="0" i="0" u="none" strike="noStrike" baseline="0" dirty="0">
                <a:latin typeface="Calibri" panose="020F0502020204030204" pitchFamily="34" charset="0"/>
              </a:rPr>
              <a:t>.</a:t>
            </a:r>
            <a:endParaRPr lang="zh-CN" altLang="en-US" sz="1600" dirty="0"/>
          </a:p>
        </p:txBody>
      </p:sp>
      <p:sp>
        <p:nvSpPr>
          <p:cNvPr id="6" name="Text Placeholder 5">
            <a:extLst>
              <a:ext uri="{FF2B5EF4-FFF2-40B4-BE49-F238E27FC236}">
                <a16:creationId xmlns:a16="http://schemas.microsoft.com/office/drawing/2014/main" id="{41853BD7-84BA-479C-806E-E690F6CC7442}"/>
              </a:ext>
            </a:extLst>
          </p:cNvPr>
          <p:cNvSpPr>
            <a:spLocks noGrp="1"/>
          </p:cNvSpPr>
          <p:nvPr>
            <p:ph type="body" sz="quarter" idx="3"/>
          </p:nvPr>
        </p:nvSpPr>
        <p:spPr>
          <a:xfrm>
            <a:off x="4489053" y="3594255"/>
            <a:ext cx="3200400" cy="406245"/>
          </a:xfrm>
        </p:spPr>
        <p:txBody>
          <a:bodyPr/>
          <a:lstStyle/>
          <a:p>
            <a:r>
              <a:rPr lang="en-US" altLang="zh-CN" sz="1600" b="0" i="0" u="none" strike="noStrike" baseline="0" dirty="0">
                <a:latin typeface="Trebuchet MS" panose="020B0603020202020204" pitchFamily="34" charset="0"/>
              </a:rPr>
              <a:t>Payload vs. Launch Site</a:t>
            </a:r>
            <a:endParaRPr lang="zh-CN" altLang="en-US" sz="1800" dirty="0"/>
          </a:p>
        </p:txBody>
      </p:sp>
      <p:pic>
        <p:nvPicPr>
          <p:cNvPr id="15" name="Picture Placeholder 14">
            <a:extLst>
              <a:ext uri="{FF2B5EF4-FFF2-40B4-BE49-F238E27FC236}">
                <a16:creationId xmlns:a16="http://schemas.microsoft.com/office/drawing/2014/main" id="{4F0A1B6A-53B3-4E2B-BFED-00E2A06978A7}"/>
              </a:ext>
            </a:extLst>
          </p:cNvPr>
          <p:cNvPicPr>
            <a:picLocks noGrp="1" noChangeAspect="1"/>
          </p:cNvPicPr>
          <p:nvPr>
            <p:ph type="pic" idx="21"/>
          </p:nvPr>
        </p:nvPicPr>
        <p:blipFill rotWithShape="1">
          <a:blip r:embed="rId3">
            <a:extLst>
              <a:ext uri="{28A0092B-C50C-407E-A947-70E740481C1C}">
                <a14:useLocalDpi xmlns:a14="http://schemas.microsoft.com/office/drawing/2010/main" val="0"/>
              </a:ext>
            </a:extLst>
          </a:blip>
          <a:srcRect l="13690" r="13690"/>
          <a:stretch/>
        </p:blipFill>
        <p:spPr>
          <a:xfrm>
            <a:off x="4489450" y="1857375"/>
            <a:ext cx="3198813" cy="1524000"/>
          </a:xfrm>
        </p:spPr>
      </p:pic>
      <p:sp>
        <p:nvSpPr>
          <p:cNvPr id="8" name="Text Placeholder 7">
            <a:extLst>
              <a:ext uri="{FF2B5EF4-FFF2-40B4-BE49-F238E27FC236}">
                <a16:creationId xmlns:a16="http://schemas.microsoft.com/office/drawing/2014/main" id="{5BE93464-A4AB-4B34-BB66-EA1E8F7F8FB5}"/>
              </a:ext>
            </a:extLst>
          </p:cNvPr>
          <p:cNvSpPr>
            <a:spLocks noGrp="1"/>
          </p:cNvSpPr>
          <p:nvPr>
            <p:ph type="body" sz="half" idx="19"/>
          </p:nvPr>
        </p:nvSpPr>
        <p:spPr>
          <a:xfrm>
            <a:off x="4487593" y="4170516"/>
            <a:ext cx="3200400" cy="2077884"/>
          </a:xfrm>
        </p:spPr>
        <p:txBody>
          <a:bodyPr>
            <a:noAutofit/>
          </a:bodyPr>
          <a:lstStyle/>
          <a:p>
            <a:r>
              <a:rPr lang="en-US" altLang="zh-CN" sz="1800" b="0" i="0" u="none" strike="noStrike" baseline="0" dirty="0">
                <a:latin typeface="Calibri" panose="020F0502020204030204" pitchFamily="34" charset="0"/>
              </a:rPr>
              <a:t>Payload mass seems to correlate with orbit. LEO and SSO seem to have relatively low pay load mass</a:t>
            </a:r>
            <a:endParaRPr lang="zh-CN" altLang="en-US" sz="1600" dirty="0"/>
          </a:p>
        </p:txBody>
      </p:sp>
      <p:sp>
        <p:nvSpPr>
          <p:cNvPr id="9" name="Text Placeholder 8">
            <a:extLst>
              <a:ext uri="{FF2B5EF4-FFF2-40B4-BE49-F238E27FC236}">
                <a16:creationId xmlns:a16="http://schemas.microsoft.com/office/drawing/2014/main" id="{D27CBCF1-131D-4A54-9CF0-8AF5CE0F57F1}"/>
              </a:ext>
            </a:extLst>
          </p:cNvPr>
          <p:cNvSpPr>
            <a:spLocks noGrp="1"/>
          </p:cNvSpPr>
          <p:nvPr>
            <p:ph type="body" sz="quarter" idx="13"/>
          </p:nvPr>
        </p:nvSpPr>
        <p:spPr>
          <a:xfrm>
            <a:off x="7882203" y="3612097"/>
            <a:ext cx="3190741" cy="406245"/>
          </a:xfrm>
        </p:spPr>
        <p:txBody>
          <a:bodyPr/>
          <a:lstStyle/>
          <a:p>
            <a:pPr algn="l"/>
            <a:endParaRPr lang="zh-CN" altLang="en-US" sz="1600" b="0" i="0" u="none" strike="noStrike" baseline="0" dirty="0">
              <a:solidFill>
                <a:srgbClr val="000000"/>
              </a:solidFill>
              <a:latin typeface="Trebuchet MS" panose="020B0603020202020204" pitchFamily="34" charset="0"/>
            </a:endParaRPr>
          </a:p>
          <a:p>
            <a:pPr algn="l"/>
            <a:endParaRPr lang="zh-CN" altLang="en-US" sz="1800" b="0" i="0" u="none" strike="noStrike" baseline="0" dirty="0">
              <a:solidFill>
                <a:srgbClr val="000000"/>
              </a:solidFill>
              <a:latin typeface="Trebuchet MS" panose="020B0603020202020204" pitchFamily="34" charset="0"/>
            </a:endParaRPr>
          </a:p>
          <a:p>
            <a:r>
              <a:rPr lang="en-US" altLang="zh-CN" sz="1600" b="0" i="0" u="none" strike="noStrike" baseline="0" dirty="0">
                <a:latin typeface="Trebuchet MS" panose="020B0603020202020204" pitchFamily="34" charset="0"/>
              </a:rPr>
              <a:t>Launch Success Yearly Trend</a:t>
            </a:r>
            <a:endParaRPr lang="zh-CN" altLang="en-US" sz="1600" dirty="0"/>
          </a:p>
        </p:txBody>
      </p:sp>
      <p:pic>
        <p:nvPicPr>
          <p:cNvPr id="17" name="Picture Placeholder 16">
            <a:extLst>
              <a:ext uri="{FF2B5EF4-FFF2-40B4-BE49-F238E27FC236}">
                <a16:creationId xmlns:a16="http://schemas.microsoft.com/office/drawing/2014/main" id="{D511E409-7A83-4C30-AB52-411353E8B3D3}"/>
              </a:ext>
            </a:extLst>
          </p:cNvPr>
          <p:cNvPicPr>
            <a:picLocks noGrp="1" noChangeAspect="1"/>
          </p:cNvPicPr>
          <p:nvPr>
            <p:ph type="pic" idx="22"/>
          </p:nvPr>
        </p:nvPicPr>
        <p:blipFill rotWithShape="1">
          <a:blip r:embed="rId4">
            <a:extLst>
              <a:ext uri="{28A0092B-C50C-407E-A947-70E740481C1C}">
                <a14:useLocalDpi xmlns:a14="http://schemas.microsoft.com/office/drawing/2010/main" val="0"/>
              </a:ext>
            </a:extLst>
          </a:blip>
          <a:srcRect t="5268" b="5268"/>
          <a:stretch/>
        </p:blipFill>
        <p:spPr>
          <a:xfrm>
            <a:off x="8058549" y="1731525"/>
            <a:ext cx="2838051" cy="1702977"/>
          </a:xfrm>
        </p:spPr>
      </p:pic>
      <p:sp>
        <p:nvSpPr>
          <p:cNvPr id="16" name="Text Placeholder 7">
            <a:extLst>
              <a:ext uri="{FF2B5EF4-FFF2-40B4-BE49-F238E27FC236}">
                <a16:creationId xmlns:a16="http://schemas.microsoft.com/office/drawing/2014/main" id="{5E308BF6-A1FF-41BE-9983-EC32ABE76231}"/>
              </a:ext>
            </a:extLst>
          </p:cNvPr>
          <p:cNvSpPr txBox="1">
            <a:spLocks/>
          </p:cNvSpPr>
          <p:nvPr/>
        </p:nvSpPr>
        <p:spPr>
          <a:xfrm>
            <a:off x="7913660" y="4170513"/>
            <a:ext cx="3200400" cy="2077884"/>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altLang="zh-CN" sz="1800" dirty="0">
                <a:latin typeface="Calibri" panose="020F0502020204030204" pitchFamily="34" charset="0"/>
              </a:rPr>
              <a:t>After 2013, launch success generally increasing, which rate is almost 85%. </a:t>
            </a:r>
            <a:endParaRPr lang="zh-CN" altLang="en-US" sz="1600" dirty="0"/>
          </a:p>
        </p:txBody>
      </p:sp>
    </p:spTree>
    <p:extLst>
      <p:ext uri="{BB962C8B-B14F-4D97-AF65-F5344CB8AC3E}">
        <p14:creationId xmlns:p14="http://schemas.microsoft.com/office/powerpoint/2010/main" val="48374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880</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OpenSans</vt:lpstr>
      <vt:lpstr>等线</vt:lpstr>
      <vt:lpstr>Arial</vt:lpstr>
      <vt:lpstr>Calibri</vt:lpstr>
      <vt:lpstr>Merriweather</vt:lpstr>
      <vt:lpstr>Source Sans Pro</vt:lpstr>
      <vt:lpstr>Trebuchet MS</vt:lpstr>
      <vt:lpstr>Tw Cen MT</vt:lpstr>
      <vt:lpstr>Wingdings</vt:lpstr>
      <vt:lpstr>Circuit</vt:lpstr>
      <vt:lpstr>Applied data science capstone</vt:lpstr>
      <vt:lpstr>table of contents</vt:lpstr>
      <vt:lpstr>Applied Data Science Capstone by IBM Skills Network</vt:lpstr>
      <vt:lpstr>Data collection and data wrangling</vt:lpstr>
      <vt:lpstr>Exploratory Data Analysis (EDA)</vt:lpstr>
      <vt:lpstr>Exploratory Data Analysis (EDA) results</vt:lpstr>
      <vt:lpstr>Interactive Visual Analytics and Dashboard</vt:lpstr>
      <vt:lpstr>Interactive Visual Analytics and Dashboard</vt:lpstr>
      <vt:lpstr>Interactive Visual Analytics and Dashboard</vt:lpstr>
      <vt:lpstr>Interactive map with folium</vt:lpstr>
      <vt:lpstr>Interactive Visual Analytics and Dashboard</vt:lpstr>
      <vt:lpstr>Predictive Analysis (Classification)</vt:lpstr>
      <vt:lpstr>Predictive Analysis (Classification)</vt:lpstr>
      <vt:lpstr>Predictive Analysis (Classification)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Guan, Peiwen (uiv01770)</dc:creator>
  <cp:lastModifiedBy>Guan, Peiwen (uiv01770)</cp:lastModifiedBy>
  <cp:revision>49</cp:revision>
  <dcterms:created xsi:type="dcterms:W3CDTF">2022-11-23T06:07:01Z</dcterms:created>
  <dcterms:modified xsi:type="dcterms:W3CDTF">2022-11-25T05:59:36Z</dcterms:modified>
</cp:coreProperties>
</file>