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57" r:id="rId9"/>
    <p:sldId id="264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3"/>
  </p:normalViewPr>
  <p:slideViewPr>
    <p:cSldViewPr snapToGrid="0">
      <p:cViewPr>
        <p:scale>
          <a:sx n="150" d="100"/>
          <a:sy n="150" d="100"/>
        </p:scale>
        <p:origin x="9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F578-96B0-E040-81D9-2C89AA000EC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0E2F-0A33-5B46-984E-106D7881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10E2F-0A33-5B46-984E-106D7881A2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0BEF-598D-E7BD-8322-2D7BDACB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0136-BFFE-13DC-3B82-BE21327B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1C7A-BB92-4DC9-C19C-45740735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F9B2-5D35-850D-9ECA-8F544334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68CC-7E17-98EF-8F61-1C3C11C9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3BDE-7442-A608-8CB2-FBB404E5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047E6-6A83-0087-54F5-B553E239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BB4A-4386-1DE5-2CDD-98C027A2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5FCD-C1F6-FF09-247B-EE030CBD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7CF8-BBC2-39A6-FC18-DCFD5791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6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7C342-71E2-900E-64A6-FE830BB4A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47EBC-5576-1D69-4155-7E5CF661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9CA4-4592-40CB-8533-EE5EEAF5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DC46-14D1-49AD-202C-56FEC53D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97CA-CDB6-3E1D-19F3-12990D4C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3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EFF3-692F-EFF5-E6B4-1FDECF2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35FD-3271-F01E-60D6-C7252074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7323-55AB-7149-8261-DF7ACB90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EC90-E3F9-5130-C97C-FDB5B8CE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BAB6-2E89-8CA1-C61A-5C2E2C00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6096-3DD0-319A-F4FC-F7897747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ED3D-55A9-3730-610B-7AFFA976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E64B-3FD3-6C54-C93F-83672D02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6F30-B23A-204C-B773-DDBA8150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61AA-3396-2346-1B97-E42B2059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1EE0-ABF7-0FF8-4AC1-96C8A425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395F-811E-879A-416E-1A7B3B2E8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F5172-B893-D678-5682-9E1B8C59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0299B-B6D7-4DDD-8684-2E2C86F6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1EBD4-1A63-46F4-6AA4-B2A71DDC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C59D-B6D5-1009-2FE9-F286A7AB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EDFE-3240-2052-68F5-1226B864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7A11-C0DE-D901-C2A9-7F4910F3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AFCB9-90D0-5EC1-8AF3-3B33FA135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2F77B-D355-51EA-B4EF-EA4130AB9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781EC-FE9C-472C-A305-EB43B10ED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A41BB-0CD5-81C7-FED4-C8F57491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6BED6-5BED-9943-9E89-9347ACC1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A9E92-8FF0-293E-646C-26AD0F34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23F9-0240-F42E-77AE-B261D55D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024F7-BC85-3D81-6DB6-BE362DC4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C16BC-264A-1C58-B948-0231E0E6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7AA29-ED41-BAA0-67CB-E9BB4E2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886F6-CCA7-43A6-A711-21C1BFD1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5BD16-F4E5-0AB9-8D4F-3E66D952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3A516-7B85-5513-202B-CD5FA5D3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B07E-9F51-A48C-783F-5C94C97E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1DBD-23C4-8D5A-51CC-B167A3DA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59586-41CE-A327-E22F-9B960C97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1A137-6E90-0AB8-1D0B-09CDDAB1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78493-E5D2-12A5-2418-4D117239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E3072-77FE-A770-2BCC-F843FC5A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5D12-AD68-82E2-DE47-8628C992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D3B2F-9BC6-6B2A-96D9-DFD438AC5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E6D0C-BC7F-C7FC-50B4-99DDD007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193BF-5E1C-E5E2-E1DA-8A35FDC5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E589D-4AB1-3448-71ED-7FDE0AA6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B84A7-EEA7-B6EA-4E6F-8E5FE583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5AF7E-9C6C-D12E-A3C1-026A95CE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DE6B5-5102-25E1-AFCC-955E4B4E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BAE0-91DA-533C-488E-31CC81299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5544-27B2-2743-99E5-F3B5E5601FDB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FB60-8F6C-10AA-312C-BC733671B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EFCA-24B1-C8D7-2228-3C4302819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C977-68B4-444B-9662-C599E024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7920-C1FA-C193-E30D-C8ED18F66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Bike Usage with </a:t>
            </a:r>
            <a:r>
              <a:rPr lang="en-US" dirty="0" err="1"/>
              <a:t>TransformerModel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8E95F-AA15-AF76-F359-BED925A8D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EIND 558 Comp Project</a:t>
            </a:r>
          </a:p>
          <a:p>
            <a:r>
              <a:rPr lang="en-US" dirty="0"/>
              <a:t>Gage Halverson</a:t>
            </a:r>
          </a:p>
        </p:txBody>
      </p:sp>
    </p:spTree>
    <p:extLst>
      <p:ext uri="{BB962C8B-B14F-4D97-AF65-F5344CB8AC3E}">
        <p14:creationId xmlns:p14="http://schemas.microsoft.com/office/powerpoint/2010/main" val="211515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E2AE-2E10-F618-3140-5796F08D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Before and After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9514D7D-A7B7-FEE3-DE63-7EE7ED43E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9" t="11660" r="12394" b="5381"/>
          <a:stretch/>
        </p:blipFill>
        <p:spPr>
          <a:xfrm>
            <a:off x="5528789" y="3901685"/>
            <a:ext cx="6073796" cy="253125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4B2EFD-65C6-9BDA-ED70-657EAD807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5" t="10306" r="11589" b="6734"/>
          <a:stretch/>
        </p:blipFill>
        <p:spPr>
          <a:xfrm>
            <a:off x="419353" y="1690688"/>
            <a:ext cx="6073796" cy="25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9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53BF-64E2-01ED-7A1F-A68969C7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1DAEC-34EE-05A8-D927-552D40552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20" t="6944" r="8696" b="3438"/>
          <a:stretch/>
        </p:blipFill>
        <p:spPr>
          <a:xfrm>
            <a:off x="1132114" y="1421265"/>
            <a:ext cx="8610600" cy="329837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9ADBB4-4447-BFB8-CDCC-2F8F89819B7B}"/>
              </a:ext>
            </a:extLst>
          </p:cNvPr>
          <p:cNvSpPr txBox="1">
            <a:spLocks/>
          </p:cNvSpPr>
          <p:nvPr/>
        </p:nvSpPr>
        <p:spPr>
          <a:xfrm>
            <a:off x="838200" y="4746171"/>
            <a:ext cx="10515600" cy="143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MAPE: 12.14</a:t>
            </a:r>
          </a:p>
          <a:p>
            <a:r>
              <a:rPr lang="en-US" dirty="0"/>
              <a:t>RSME: 1120.16</a:t>
            </a:r>
          </a:p>
        </p:txBody>
      </p:sp>
    </p:spTree>
    <p:extLst>
      <p:ext uri="{BB962C8B-B14F-4D97-AF65-F5344CB8AC3E}">
        <p14:creationId xmlns:p14="http://schemas.microsoft.com/office/powerpoint/2010/main" val="349089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B8C7-80C8-2BF2-D715-977B43F5A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489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E5F6-9313-008A-5D2E-838549B5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BA691-E9FA-9010-0DBE-FE9C66E3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Training Inputs are encoded</a:t>
            </a:r>
          </a:p>
          <a:p>
            <a:r>
              <a:rPr lang="en-US" dirty="0"/>
              <a:t>Training Outputs are encoded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856AF-BEE3-7138-E07E-CB1DAE7A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73" y="626403"/>
            <a:ext cx="4140127" cy="58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3F3E-65B6-6240-03A8-CFC353AB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D623-2F0C-080A-2C6F-AE06FC12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Updated goal: Use Transformer model to predict bike rental demand</a:t>
            </a:r>
          </a:p>
          <a:p>
            <a:pPr lvl="1"/>
            <a:r>
              <a:rPr lang="en-US" dirty="0"/>
              <a:t>Demand can then be used to determine bike rental rate</a:t>
            </a:r>
          </a:p>
          <a:p>
            <a:r>
              <a:rPr lang="en-US" dirty="0"/>
              <a:t>Many factors affect bike rental demand</a:t>
            </a:r>
          </a:p>
          <a:p>
            <a:pPr lvl="1"/>
            <a:r>
              <a:rPr lang="en-US" dirty="0"/>
              <a:t>Feels like temperature and season have the strongest effects on demand</a:t>
            </a:r>
          </a:p>
          <a:p>
            <a:pPr lvl="1"/>
            <a:r>
              <a:rPr lang="en-US" dirty="0"/>
              <a:t>By adjusting rental rates depending on weather and time of year, XYZ company can increase profits and rental fleet utilization</a:t>
            </a:r>
          </a:p>
          <a:p>
            <a:r>
              <a:rPr lang="en-US" dirty="0"/>
              <a:t>This project is an introduction to the possibilities of using machine learning in the future to optimize profits</a:t>
            </a:r>
          </a:p>
          <a:p>
            <a:r>
              <a:rPr lang="en-US" dirty="0"/>
              <a:t>Future model can be used to determine daily demand using weather forecasts and other public information.</a:t>
            </a:r>
          </a:p>
          <a:p>
            <a:pPr lvl="1"/>
            <a:r>
              <a:rPr lang="en-US" dirty="0"/>
              <a:t>Thus, reducing the risk of public scrutiny</a:t>
            </a:r>
          </a:p>
        </p:txBody>
      </p:sp>
    </p:spTree>
    <p:extLst>
      <p:ext uri="{BB962C8B-B14F-4D97-AF65-F5344CB8AC3E}">
        <p14:creationId xmlns:p14="http://schemas.microsoft.com/office/powerpoint/2010/main" val="396229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83DD-99B1-EA75-F54B-0B3F7D35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4B79-71EC-F7F5-F000-C5AAE2E1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Neural Network Forecaster: the Transformer model to predict bike rental demand</a:t>
            </a:r>
          </a:p>
          <a:p>
            <a:r>
              <a:rPr lang="en-US" dirty="0"/>
              <a:t>Data Source: Kaggle Bike Count Prediction Multivariate Data Set</a:t>
            </a:r>
          </a:p>
          <a:p>
            <a:pPr lvl="1"/>
            <a:r>
              <a:rPr lang="en-US" dirty="0"/>
              <a:t>Included weather related features</a:t>
            </a:r>
          </a:p>
          <a:p>
            <a:r>
              <a:rPr lang="en-US" dirty="0"/>
              <a:t>Examined the impact of non-time-series features on rental demand</a:t>
            </a:r>
          </a:p>
          <a:p>
            <a:r>
              <a:rPr lang="en-US" dirty="0"/>
              <a:t>Used Python and Darts to create model</a:t>
            </a:r>
          </a:p>
          <a:p>
            <a:r>
              <a:rPr lang="en-US" dirty="0"/>
              <a:t>Export Tensor Model to be deployed if applicable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F96A-F52F-4B7B-6419-7DB727E2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72EB-C8FC-F8B8-BEFE-092B415F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Overview of basic methodology: Predict the number of rides during the day using probabilistic forecast which wraps the central point between uncertainty bands (0.01, 0.05, 0.50, 0.95, 0.99)</a:t>
            </a:r>
          </a:p>
          <a:p>
            <a:r>
              <a:rPr lang="en-US" dirty="0"/>
              <a:t>Model: </a:t>
            </a:r>
            <a:r>
              <a:rPr lang="en-US" dirty="0" err="1"/>
              <a:t>TransformerModel</a:t>
            </a:r>
            <a:endParaRPr lang="en-US" dirty="0"/>
          </a:p>
          <a:p>
            <a:r>
              <a:rPr lang="en-US" dirty="0"/>
              <a:t>Dependent variable: Bike rental count (daily)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Bike rental company in unknown city with over 4,500+ daily rides</a:t>
            </a:r>
          </a:p>
          <a:p>
            <a:r>
              <a:rPr lang="en-US" dirty="0"/>
              <a:t>Sampling</a:t>
            </a:r>
          </a:p>
          <a:p>
            <a:pPr lvl="1"/>
            <a:r>
              <a:rPr lang="en-US" dirty="0"/>
              <a:t>training </a:t>
            </a:r>
          </a:p>
          <a:p>
            <a:pPr lvl="2"/>
            <a:r>
              <a:rPr lang="en-US" dirty="0"/>
              <a:t>start: 2011-01-01</a:t>
            </a:r>
          </a:p>
          <a:p>
            <a:pPr lvl="2"/>
            <a:r>
              <a:rPr lang="en-US" dirty="0"/>
              <a:t>end: 2012-08-21</a:t>
            </a:r>
          </a:p>
          <a:p>
            <a:pPr lvl="2"/>
            <a:r>
              <a:rPr lang="en-US" dirty="0"/>
              <a:t>duration: 598 days </a:t>
            </a:r>
          </a:p>
          <a:p>
            <a:pPr lvl="1"/>
            <a:r>
              <a:rPr lang="en-US" dirty="0"/>
              <a:t>test </a:t>
            </a:r>
          </a:p>
          <a:p>
            <a:pPr lvl="2"/>
            <a:r>
              <a:rPr lang="en-US" dirty="0"/>
              <a:t>start: 2012-08-22 </a:t>
            </a:r>
          </a:p>
          <a:p>
            <a:pPr lvl="2"/>
            <a:r>
              <a:rPr lang="en-US" dirty="0"/>
              <a:t>end: 2012-10-27 </a:t>
            </a:r>
          </a:p>
          <a:p>
            <a:pPr lvl="1"/>
            <a:r>
              <a:rPr lang="en-US" dirty="0"/>
              <a:t>duration: 66 days</a:t>
            </a:r>
          </a:p>
          <a:p>
            <a:r>
              <a:rPr lang="en-US" dirty="0"/>
              <a:t>The model takes 5+ minutes to train </a:t>
            </a:r>
          </a:p>
        </p:txBody>
      </p:sp>
    </p:spTree>
    <p:extLst>
      <p:ext uri="{BB962C8B-B14F-4D97-AF65-F5344CB8AC3E}">
        <p14:creationId xmlns:p14="http://schemas.microsoft.com/office/powerpoint/2010/main" val="285373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87C3-4208-600C-E6A0-DFAD23FB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D1B5-1441-98AF-06E0-52ACEEF2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Candidate variables: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feels like temp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temp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season
weather
wind speed</a:t>
            </a:r>
          </a:p>
          <a:p>
            <a:pPr lvl="1"/>
            <a:r>
              <a:rPr lang="en-US" dirty="0"/>
              <a:t>working day 
humidity
holiday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Drop features based on correlation to target feature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676938-4CAF-D316-A3EB-74DC4180FCF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Additional covariates added: 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Month</a:t>
            </a:r>
          </a:p>
          <a:p>
            <a:r>
              <a:rPr lang="en-US" dirty="0"/>
              <a:t>Model Parameters</a:t>
            </a:r>
          </a:p>
          <a:p>
            <a:pPr lvl="1"/>
            <a:r>
              <a:rPr lang="en-US" dirty="0"/>
              <a:t>EPOCHS = 200</a:t>
            </a:r>
          </a:p>
          <a:p>
            <a:pPr lvl="1"/>
            <a:r>
              <a:rPr lang="en-US" dirty="0"/>
              <a:t>likelihood=</a:t>
            </a:r>
            <a:r>
              <a:rPr lang="en-US" dirty="0" err="1"/>
              <a:t>QuantileRegression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Reduce computation usage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4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19DD-BBE3-F84E-AEB1-A6B49099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88E5-0D50-856A-D481-67669B24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Model is very complex and is not typically used for multivariate time series</a:t>
            </a:r>
          </a:p>
          <a:p>
            <a:pPr lvl="1"/>
            <a:r>
              <a:rPr lang="en-US" dirty="0"/>
              <a:t>Difficulty finding research using this technique</a:t>
            </a:r>
          </a:p>
          <a:p>
            <a:pPr lvl="1"/>
            <a:r>
              <a:rPr lang="en-US" dirty="0"/>
              <a:t>Difficulty finding help on stack overflow using this technique</a:t>
            </a:r>
          </a:p>
          <a:p>
            <a:pPr lvl="1"/>
            <a:r>
              <a:rPr lang="en-US" dirty="0"/>
              <a:t>Most explanations of Transformer Model were related to Natural Language Processing</a:t>
            </a:r>
          </a:p>
          <a:p>
            <a:r>
              <a:rPr lang="en-US" dirty="0"/>
              <a:t>I was not able to get the model to work using hourly data points</a:t>
            </a:r>
          </a:p>
          <a:p>
            <a:r>
              <a:rPr lang="en-US" dirty="0"/>
              <a:t>Feels like temp and temp are not independent but were </a:t>
            </a:r>
            <a:r>
              <a:rPr lang="en-US"/>
              <a:t>both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7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6AA2-A874-63AA-C927-29E80248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9A7B-0670-9A81-483A-DF7B5F5E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Begin using model to predict daily bike demand without changing price, tracking accuracy</a:t>
            </a:r>
          </a:p>
          <a:p>
            <a:r>
              <a:rPr lang="en-US" dirty="0"/>
              <a:t>Compare this model to models currently used at the company to determine accuracy</a:t>
            </a:r>
          </a:p>
          <a:p>
            <a:r>
              <a:rPr lang="en-US" dirty="0"/>
              <a:t>Use forecast in conjunction with revenue forecast to determine if variable pricing is the correct choice</a:t>
            </a:r>
          </a:p>
          <a:p>
            <a:r>
              <a:rPr lang="en-US" dirty="0"/>
              <a:t>Tune parameters to allow for hourly forecasts</a:t>
            </a:r>
          </a:p>
          <a:p>
            <a:r>
              <a:rPr lang="en-US" dirty="0"/>
              <a:t>Use PCA for dimension reduction</a:t>
            </a:r>
          </a:p>
          <a:p>
            <a:r>
              <a:rPr lang="en-US" dirty="0"/>
              <a:t>Compare model with other multivariate forecasting models such as Neural Basis Expansion Analysis for interpretable Time Series (N-BEATS), Temporal Fusion Transformer or </a:t>
            </a:r>
            <a:r>
              <a:rPr lang="en-US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SARIMAX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D0D4-958D-2D0A-3F52-2A2009B4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A978-49C1-D7C5-D77F-7120FAE8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2731"/>
          </a:xfrm>
        </p:spPr>
        <p:txBody>
          <a:bodyPr/>
          <a:lstStyle/>
          <a:p>
            <a:r>
              <a:rPr lang="en-US" dirty="0"/>
              <a:t>Never trust data integrity </a:t>
            </a:r>
          </a:p>
          <a:p>
            <a:r>
              <a:rPr lang="en-US" dirty="0"/>
              <a:t>Find and correct missing values</a:t>
            </a:r>
          </a:p>
          <a:p>
            <a:r>
              <a:rPr lang="en-US" dirty="0"/>
              <a:t>Transformer Model requires particular data types</a:t>
            </a:r>
          </a:p>
          <a:p>
            <a:r>
              <a:rPr lang="en-US" dirty="0"/>
              <a:t>All data must be scaled prior to model generation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10039-BC41-D55D-63BE-08483EC020C1}"/>
              </a:ext>
            </a:extLst>
          </p:cNvPr>
          <p:cNvSpPr/>
          <p:nvPr/>
        </p:nvSpPr>
        <p:spPr>
          <a:xfrm>
            <a:off x="1077186" y="3982391"/>
            <a:ext cx="963260" cy="1207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30767-8C14-C7B5-DB8F-D506B2159563}"/>
              </a:ext>
            </a:extLst>
          </p:cNvPr>
          <p:cNvSpPr/>
          <p:nvPr/>
        </p:nvSpPr>
        <p:spPr>
          <a:xfrm>
            <a:off x="4291179" y="4401861"/>
            <a:ext cx="963260" cy="1207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43F9D-135A-F32F-3529-0B28C1C71749}"/>
              </a:ext>
            </a:extLst>
          </p:cNvPr>
          <p:cNvSpPr/>
          <p:nvPr/>
        </p:nvSpPr>
        <p:spPr>
          <a:xfrm>
            <a:off x="7459369" y="4401861"/>
            <a:ext cx="1514688" cy="44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9CC72-089C-EC07-7F10-5C5E52481344}"/>
              </a:ext>
            </a:extLst>
          </p:cNvPr>
          <p:cNvSpPr/>
          <p:nvPr/>
        </p:nvSpPr>
        <p:spPr>
          <a:xfrm>
            <a:off x="5592180" y="4401861"/>
            <a:ext cx="1514688" cy="44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B65C1-9513-32E3-2187-92653FDF2951}"/>
              </a:ext>
            </a:extLst>
          </p:cNvPr>
          <p:cNvSpPr/>
          <p:nvPr/>
        </p:nvSpPr>
        <p:spPr>
          <a:xfrm>
            <a:off x="5592179" y="5694979"/>
            <a:ext cx="1514689" cy="617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252269-5F94-8C5F-838F-BBABDCE05338}"/>
              </a:ext>
            </a:extLst>
          </p:cNvPr>
          <p:cNvSpPr/>
          <p:nvPr/>
        </p:nvSpPr>
        <p:spPr>
          <a:xfrm>
            <a:off x="7476182" y="5694157"/>
            <a:ext cx="1493762" cy="617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B804E-BD1E-DD2E-56A2-D09F9C4D0F2A}"/>
              </a:ext>
            </a:extLst>
          </p:cNvPr>
          <p:cNvSpPr/>
          <p:nvPr/>
        </p:nvSpPr>
        <p:spPr>
          <a:xfrm>
            <a:off x="9831228" y="5694157"/>
            <a:ext cx="1389051" cy="617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C1BE035-23B4-60C7-711B-50A687D79360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5561166" y="3613504"/>
            <a:ext cx="12700" cy="157671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5AACACE-9638-4CEB-4FED-F7191D6CF38C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6494761" y="2679909"/>
            <a:ext cx="12700" cy="344390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C89E8A-A6EB-3E26-1523-8FBCFFEEBF04}"/>
              </a:ext>
            </a:extLst>
          </p:cNvPr>
          <p:cNvCxnSpPr>
            <a:cxnSpLocks/>
          </p:cNvCxnSpPr>
          <p:nvPr/>
        </p:nvCxnSpPr>
        <p:spPr>
          <a:xfrm>
            <a:off x="5825066" y="4850336"/>
            <a:ext cx="0" cy="843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5A704F-8EEC-4E83-2A87-0EB60F13B47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216713" y="4850336"/>
            <a:ext cx="6350" cy="843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142C36A-0A85-3C8A-557D-3C8D4CC8A8EC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8974057" y="4626099"/>
            <a:ext cx="1551697" cy="10680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2A4A1F-5657-B79A-17BD-7CDD06BC9C1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969944" y="6003029"/>
            <a:ext cx="8612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9704C1-B0CF-740D-92E1-22F87BAD2A3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106868" y="6003029"/>
            <a:ext cx="369314" cy="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45B1EF-F955-CC2E-BF62-3CF66B11F047}"/>
              </a:ext>
            </a:extLst>
          </p:cNvPr>
          <p:cNvSpPr txBox="1"/>
          <p:nvPr/>
        </p:nvSpPr>
        <p:spPr>
          <a:xfrm>
            <a:off x="9279118" y="4375481"/>
            <a:ext cx="778927" cy="52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Actual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5F124-EA17-9272-A12E-8E449F77736E}"/>
              </a:ext>
            </a:extLst>
          </p:cNvPr>
          <p:cNvSpPr txBox="1"/>
          <p:nvPr/>
        </p:nvSpPr>
        <p:spPr>
          <a:xfrm>
            <a:off x="9021344" y="5748867"/>
            <a:ext cx="778927" cy="52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Predicted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3D0FC8-A743-E94D-D88D-87348303F3C0}"/>
              </a:ext>
            </a:extLst>
          </p:cNvPr>
          <p:cNvSpPr txBox="1"/>
          <p:nvPr/>
        </p:nvSpPr>
        <p:spPr>
          <a:xfrm rot="5400000">
            <a:off x="5588633" y="5151845"/>
            <a:ext cx="778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Features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99D3DF-2680-5F61-C207-55219F464DD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349524" y="4850336"/>
            <a:ext cx="0" cy="844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E77382-C105-136C-BFE0-40847DC19933}"/>
              </a:ext>
            </a:extLst>
          </p:cNvPr>
          <p:cNvSpPr txBox="1"/>
          <p:nvPr/>
        </p:nvSpPr>
        <p:spPr>
          <a:xfrm rot="5400000">
            <a:off x="6054448" y="5159538"/>
            <a:ext cx="778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Covariates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D3FA1A-01C4-4D1E-800C-B0ED92C8A8D0}"/>
              </a:ext>
            </a:extLst>
          </p:cNvPr>
          <p:cNvCxnSpPr>
            <a:cxnSpLocks/>
          </p:cNvCxnSpPr>
          <p:nvPr/>
        </p:nvCxnSpPr>
        <p:spPr>
          <a:xfrm>
            <a:off x="6830462" y="4850336"/>
            <a:ext cx="0" cy="843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A2994B-B47E-7FCB-1D1B-59411FEBCF7F}"/>
              </a:ext>
            </a:extLst>
          </p:cNvPr>
          <p:cNvSpPr txBox="1"/>
          <p:nvPr/>
        </p:nvSpPr>
        <p:spPr>
          <a:xfrm rot="5400000">
            <a:off x="6579498" y="5166605"/>
            <a:ext cx="778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Predictor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4863D0-F4AC-3C36-F7F2-DEE34B7AD100}"/>
              </a:ext>
            </a:extLst>
          </p:cNvPr>
          <p:cNvCxnSpPr>
            <a:cxnSpLocks/>
          </p:cNvCxnSpPr>
          <p:nvPr/>
        </p:nvCxnSpPr>
        <p:spPr>
          <a:xfrm>
            <a:off x="7753062" y="4868432"/>
            <a:ext cx="0" cy="843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6E3B71-514A-2710-15CB-DE211AC4AF80}"/>
              </a:ext>
            </a:extLst>
          </p:cNvPr>
          <p:cNvSpPr txBox="1"/>
          <p:nvPr/>
        </p:nvSpPr>
        <p:spPr>
          <a:xfrm rot="5400000">
            <a:off x="7502099" y="5143379"/>
            <a:ext cx="778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D1EB18-8A7B-1DC9-5233-FEFCDD7F340E}"/>
              </a:ext>
            </a:extLst>
          </p:cNvPr>
          <p:cNvSpPr txBox="1"/>
          <p:nvPr/>
        </p:nvSpPr>
        <p:spPr>
          <a:xfrm rot="5400000">
            <a:off x="7967914" y="5151072"/>
            <a:ext cx="778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Covariates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3E5FBB-C0C0-FCA2-1F79-BB581F5AE03A}"/>
              </a:ext>
            </a:extLst>
          </p:cNvPr>
          <p:cNvSpPr/>
          <p:nvPr/>
        </p:nvSpPr>
        <p:spPr>
          <a:xfrm>
            <a:off x="2841918" y="4408211"/>
            <a:ext cx="963260" cy="1207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Training Split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00372-042E-43BA-41D7-060DFC554285}"/>
              </a:ext>
            </a:extLst>
          </p:cNvPr>
          <p:cNvSpPr/>
          <p:nvPr/>
        </p:nvSpPr>
        <p:spPr>
          <a:xfrm>
            <a:off x="1078191" y="5399246"/>
            <a:ext cx="963260" cy="1207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Covariates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24F849-6E67-99BD-2FEE-EC5846CD37B0}"/>
              </a:ext>
            </a:extLst>
          </p:cNvPr>
          <p:cNvCxnSpPr>
            <a:cxnSpLocks/>
            <a:stCxn id="4" idx="2"/>
            <a:endCxn id="47" idx="0"/>
          </p:cNvCxnSpPr>
          <p:nvPr/>
        </p:nvCxnSpPr>
        <p:spPr>
          <a:xfrm>
            <a:off x="1558816" y="5189957"/>
            <a:ext cx="1005" cy="20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E29956-728A-1A75-9269-BBA857A9DA5C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 flipV="1">
            <a:off x="3805178" y="5005644"/>
            <a:ext cx="486001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79977457-4FEA-780A-9780-C406A199678A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2040446" y="4586174"/>
            <a:ext cx="801472" cy="425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4EC4FDA6-59CF-ACE2-0218-6B255D0647A3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 flipV="1">
            <a:off x="2041451" y="5011994"/>
            <a:ext cx="800467" cy="991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1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3D12-16AF-AC35-DB8C-E2838CD9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Covariates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5170E-9011-D470-4F3B-27AD48A9A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305" t="8829" r="13662" b="6864"/>
          <a:stretch/>
        </p:blipFill>
        <p:spPr>
          <a:xfrm>
            <a:off x="838200" y="1465687"/>
            <a:ext cx="4027716" cy="50271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C8637-BF3D-10B4-477D-16BF793C6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051" t="9296" r="15814" b="7181"/>
          <a:stretch/>
        </p:blipFill>
        <p:spPr>
          <a:xfrm>
            <a:off x="8619067" y="288756"/>
            <a:ext cx="3141133" cy="64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539</Words>
  <Application>Microsoft Macintosh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source-serif-pro</vt:lpstr>
      <vt:lpstr>Office Theme</vt:lpstr>
      <vt:lpstr>Forecasting Bike Usage with TransformerModel</vt:lpstr>
      <vt:lpstr>Executive Summary</vt:lpstr>
      <vt:lpstr>Approach</vt:lpstr>
      <vt:lpstr>Model Description</vt:lpstr>
      <vt:lpstr>Model Details</vt:lpstr>
      <vt:lpstr>Challenges</vt:lpstr>
      <vt:lpstr>Recommendations and Future Research</vt:lpstr>
      <vt:lpstr>Data Wrangling</vt:lpstr>
      <vt:lpstr>Covariates Selection</vt:lpstr>
      <vt:lpstr>Data Before and After</vt:lpstr>
      <vt:lpstr>Prediction </vt:lpstr>
      <vt:lpstr>Thank you</vt:lpstr>
      <vt:lpstr>Transformer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Bike Usage with TransformerModel</dc:title>
  <dc:creator>Halverson, Gage</dc:creator>
  <cp:lastModifiedBy>Halverson, Gage</cp:lastModifiedBy>
  <cp:revision>8</cp:revision>
  <dcterms:created xsi:type="dcterms:W3CDTF">2022-12-07T01:19:29Z</dcterms:created>
  <dcterms:modified xsi:type="dcterms:W3CDTF">2022-12-08T15:38:13Z</dcterms:modified>
</cp:coreProperties>
</file>