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1"/>
    <p:restoredTop sz="94720"/>
  </p:normalViewPr>
  <p:slideViewPr>
    <p:cSldViewPr snapToGrid="0">
      <p:cViewPr varScale="1">
        <p:scale>
          <a:sx n="117" d="100"/>
          <a:sy n="117" d="100"/>
        </p:scale>
        <p:origin x="17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0BEF-598D-E7BD-8322-2D7BDACB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0136-BFFE-13DC-3B82-BE21327B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1C7A-BB92-4DC9-C19C-45740735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F9B2-5D35-850D-9ECA-8F544334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68CC-7E17-98EF-8F61-1C3C11C9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3BDE-7442-A608-8CB2-FBB404E5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047E6-6A83-0087-54F5-B553E239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BB4A-4386-1DE5-2CDD-98C027A2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5FCD-C1F6-FF09-247B-EE030CBD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7CF8-BBC2-39A6-FC18-DCFD5791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7C342-71E2-900E-64A6-FE830BB4A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47EBC-5576-1D69-4155-7E5CF661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9CA4-4592-40CB-8533-EE5EEAF5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DC46-14D1-49AD-202C-56FEC53D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97CA-CDB6-3E1D-19F3-12990D4C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3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EFF3-692F-EFF5-E6B4-1FDECF2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35FD-3271-F01E-60D6-C7252074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7323-55AB-7149-8261-DF7ACB90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EC90-E3F9-5130-C97C-FDB5B8CE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BAB6-2E89-8CA1-C61A-5C2E2C00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6096-3DD0-319A-F4FC-F7897747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ED3D-55A9-3730-610B-7AFFA976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E64B-3FD3-6C54-C93F-83672D02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6F30-B23A-204C-B773-DDBA8150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61AA-3396-2346-1B97-E42B2059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1EE0-ABF7-0FF8-4AC1-96C8A425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395F-811E-879A-416E-1A7B3B2E8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F5172-B893-D678-5682-9E1B8C59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299B-B6D7-4DDD-8684-2E2C86F6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1EBD4-1A63-46F4-6AA4-B2A71DDC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C59D-B6D5-1009-2FE9-F286A7AB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EDFE-3240-2052-68F5-1226B864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7A11-C0DE-D901-C2A9-7F4910F3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AFCB9-90D0-5EC1-8AF3-3B33FA135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2F77B-D355-51EA-B4EF-EA4130AB9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781EC-FE9C-472C-A305-EB43B10ED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A41BB-0CD5-81C7-FED4-C8F5749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6BED6-5BED-9943-9E89-9347ACC1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A9E92-8FF0-293E-646C-26AD0F34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23F9-0240-F42E-77AE-B261D55D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024F7-BC85-3D81-6DB6-BE362DC4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C16BC-264A-1C58-B948-0231E0E6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7AA29-ED41-BAA0-67CB-E9BB4E2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886F6-CCA7-43A6-A711-21C1BFD1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5BD16-F4E5-0AB9-8D4F-3E66D952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A516-7B85-5513-202B-CD5FA5D3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B07E-9F51-A48C-783F-5C94C97E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1DBD-23C4-8D5A-51CC-B167A3DA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9586-41CE-A327-E22F-9B960C97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1A137-6E90-0AB8-1D0B-09CDDAB1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8493-E5D2-12A5-2418-4D117239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E3072-77FE-A770-2BCC-F843FC5A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5D12-AD68-82E2-DE47-8628C992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D3B2F-9BC6-6B2A-96D9-DFD438AC5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E6D0C-BC7F-C7FC-50B4-99DDD007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193BF-5E1C-E5E2-E1DA-8A35FDC5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E589D-4AB1-3448-71ED-7FDE0AA6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B84A7-EEA7-B6EA-4E6F-8E5FE583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5AF7E-9C6C-D12E-A3C1-026A95CE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DE6B5-5102-25E1-AFCC-955E4B4E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BAE0-91DA-533C-488E-31CC81299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FB60-8F6C-10AA-312C-BC733671B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EFCA-24B1-C8D7-2228-3C4302819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7920-C1FA-C193-E30D-C8ED18F66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Bike Usage with </a:t>
            </a:r>
            <a:r>
              <a:rPr lang="en-US" dirty="0" err="1"/>
              <a:t>TransformerModel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8E95F-AA15-AF76-F359-BED925A8D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EIND 558 Comp Project</a:t>
            </a:r>
          </a:p>
          <a:p>
            <a:r>
              <a:rPr lang="en-US" dirty="0"/>
              <a:t>Gage Halverson</a:t>
            </a:r>
          </a:p>
        </p:txBody>
      </p:sp>
    </p:spTree>
    <p:extLst>
      <p:ext uri="{BB962C8B-B14F-4D97-AF65-F5344CB8AC3E}">
        <p14:creationId xmlns:p14="http://schemas.microsoft.com/office/powerpoint/2010/main" val="211515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3F3E-65B6-6240-03A8-CFC353AB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D623-2F0C-080A-2C6F-AE06FC12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</a:t>
            </a:r>
          </a:p>
        </p:txBody>
      </p:sp>
    </p:spTree>
    <p:extLst>
      <p:ext uri="{BB962C8B-B14F-4D97-AF65-F5344CB8AC3E}">
        <p14:creationId xmlns:p14="http://schemas.microsoft.com/office/powerpoint/2010/main" val="39622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83DD-99B1-EA75-F54B-0B3F7D35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4B79-71EC-F7F5-F000-C5AAE2E1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Kaggle Bike Count Prediction Multivariate Data Set</a:t>
            </a:r>
          </a:p>
          <a:p>
            <a:pPr lvl="1"/>
            <a:r>
              <a:rPr lang="en-US" dirty="0"/>
              <a:t>Included weather related features</a:t>
            </a:r>
          </a:p>
          <a:p>
            <a:r>
              <a:rPr lang="en-US" dirty="0"/>
              <a:t>Neural Network Forecaster: the Transformer model to predict bike rental demand</a:t>
            </a:r>
          </a:p>
          <a:p>
            <a:r>
              <a:rPr lang="en-US" dirty="0"/>
              <a:t>Examined the impact of non-time-series features on rental demand</a:t>
            </a:r>
          </a:p>
          <a:p>
            <a:r>
              <a:rPr lang="en-US" dirty="0"/>
              <a:t>Used Python and Darts to create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F96A-F52F-4B7B-6419-7DB727E2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72EB-C8FC-F8B8-BEFE-092B415F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Overview of basic methodology: </a:t>
            </a:r>
          </a:p>
          <a:p>
            <a:r>
              <a:rPr lang="en-US" dirty="0"/>
              <a:t>Model: </a:t>
            </a:r>
            <a:r>
              <a:rPr lang="en-US" dirty="0" err="1"/>
              <a:t>TransformerModel</a:t>
            </a:r>
            <a:endParaRPr lang="en-US" dirty="0"/>
          </a:p>
          <a:p>
            <a:r>
              <a:rPr lang="en-US" dirty="0"/>
              <a:t>Dependent variable: Bike rental count (daily)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Bike rental company in unknown city with over 4,500+ daily rides</a:t>
            </a:r>
          </a:p>
          <a:p>
            <a:r>
              <a:rPr lang="en-US" dirty="0"/>
              <a:t>Sampling</a:t>
            </a:r>
          </a:p>
          <a:p>
            <a:pPr lvl="1"/>
            <a:r>
              <a:rPr lang="en-US" dirty="0"/>
              <a:t>training </a:t>
            </a:r>
          </a:p>
          <a:p>
            <a:pPr lvl="2"/>
            <a:r>
              <a:rPr lang="en-US" dirty="0"/>
              <a:t>start: 2011-01-01</a:t>
            </a:r>
          </a:p>
          <a:p>
            <a:pPr lvl="2"/>
            <a:r>
              <a:rPr lang="en-US" dirty="0"/>
              <a:t>end: 2012-08-21</a:t>
            </a:r>
          </a:p>
          <a:p>
            <a:pPr lvl="2"/>
            <a:r>
              <a:rPr lang="en-US" dirty="0"/>
              <a:t>duration: 598 days </a:t>
            </a:r>
          </a:p>
          <a:p>
            <a:pPr lvl="1"/>
            <a:r>
              <a:rPr lang="en-US" dirty="0"/>
              <a:t>test </a:t>
            </a:r>
          </a:p>
          <a:p>
            <a:pPr lvl="2"/>
            <a:r>
              <a:rPr lang="en-US" dirty="0"/>
              <a:t>start: 2012-08-22 </a:t>
            </a:r>
          </a:p>
          <a:p>
            <a:pPr lvl="2"/>
            <a:r>
              <a:rPr lang="en-US" dirty="0"/>
              <a:t>end: 2012-10-27 </a:t>
            </a:r>
          </a:p>
          <a:p>
            <a:pPr lvl="1"/>
            <a:r>
              <a:rPr lang="en-US" dirty="0"/>
              <a:t>duration: 66 days</a:t>
            </a:r>
          </a:p>
          <a:p>
            <a:r>
              <a:rPr lang="en-US" dirty="0"/>
              <a:t>The model developed has the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285373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87C3-4208-600C-E6A0-DFAD23FB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D1B5-1441-98AF-06E0-52ACEEF2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Candidate variables: </a:t>
            </a:r>
          </a:p>
          <a:p>
            <a:pPr lvl="1"/>
            <a:r>
              <a:rPr lang="en-US" dirty="0"/>
              <a:t>season</a:t>
            </a:r>
          </a:p>
          <a:p>
            <a:pPr lvl="1"/>
            <a:r>
              <a:rPr lang="en-US" dirty="0"/>
              <a:t>holiday
working day
weather
temp
</a:t>
            </a:r>
            <a:r>
              <a:rPr lang="en-US" dirty="0" err="1"/>
              <a:t>atemp</a:t>
            </a:r>
            <a:r>
              <a:rPr lang="en-US" dirty="0"/>
              <a:t>
humidity
wind speed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Drop features based on correlation to </a:t>
            </a:r>
            <a:r>
              <a:rPr lang="en-US"/>
              <a:t>target feature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676938-4CAF-D316-A3EB-74DC4180FCF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Candidate variables: </a:t>
            </a:r>
          </a:p>
          <a:p>
            <a:pPr lvl="1"/>
            <a:r>
              <a:rPr lang="en-US" dirty="0"/>
              <a:t>season</a:t>
            </a:r>
          </a:p>
          <a:p>
            <a:pPr lvl="1"/>
            <a:r>
              <a:rPr lang="en-US" dirty="0"/>
              <a:t>holiday
working day
weather
temp
</a:t>
            </a:r>
            <a:r>
              <a:rPr lang="en-US" dirty="0" err="1"/>
              <a:t>atemp</a:t>
            </a:r>
            <a:r>
              <a:rPr lang="en-US" dirty="0"/>
              <a:t>
humidity
wind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4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6AA2-A874-63AA-C927-29E80248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9A7B-0670-9A81-483A-DF7B5F5E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D0D4-958D-2D0A-3F52-2A2009B4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A978-49C1-D7C5-D77F-7120FAE8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correct missing values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1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E2AE-2E10-F618-3140-5796F08D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Before and After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9514D7D-A7B7-FEE3-DE63-7EE7ED43E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9" t="11660" r="12394" b="5381"/>
          <a:stretch/>
        </p:blipFill>
        <p:spPr>
          <a:xfrm>
            <a:off x="5528789" y="3901685"/>
            <a:ext cx="6073796" cy="253125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4B2EFD-65C6-9BDA-ED70-657EAD807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5" t="10306" r="11589" b="6734"/>
          <a:stretch/>
        </p:blipFill>
        <p:spPr>
          <a:xfrm>
            <a:off x="419353" y="1690688"/>
            <a:ext cx="6073796" cy="25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9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3D12-16AF-AC35-DB8C-E2838CD9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57C5-93B5-4EEF-2D6B-03CAF43F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182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Forecasting Bike Usage with TransformerModel</vt:lpstr>
      <vt:lpstr>Executive Summary</vt:lpstr>
      <vt:lpstr>Approach</vt:lpstr>
      <vt:lpstr>Model Description</vt:lpstr>
      <vt:lpstr>Model Details</vt:lpstr>
      <vt:lpstr>Recommendations</vt:lpstr>
      <vt:lpstr>Data Wrangling</vt:lpstr>
      <vt:lpstr>Data Before and After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Bike Usage with TransformerModel</dc:title>
  <dc:creator>Halverson, Gage</dc:creator>
  <cp:lastModifiedBy>Halverson, Gage</cp:lastModifiedBy>
  <cp:revision>2</cp:revision>
  <dcterms:created xsi:type="dcterms:W3CDTF">2022-12-07T01:19:29Z</dcterms:created>
  <dcterms:modified xsi:type="dcterms:W3CDTF">2022-12-08T08:37:57Z</dcterms:modified>
</cp:coreProperties>
</file>