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7" r:id="rId4"/>
    <p:sldId id="872" r:id="rId5"/>
    <p:sldId id="877" r:id="rId6"/>
    <p:sldId id="873" r:id="rId7"/>
    <p:sldId id="878" r:id="rId8"/>
    <p:sldId id="875" r:id="rId9"/>
    <p:sldId id="879" r:id="rId10"/>
    <p:sldId id="876" r:id="rId11"/>
    <p:sldId id="880" r:id="rId12"/>
    <p:sldId id="881" r:id="rId13"/>
    <p:sldId id="874" r:id="rId14"/>
    <p:sldId id="882" r:id="rId15"/>
    <p:sldId id="26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803457-CFAD-40C5-803D-5F9FF462FE67}" v="325" dt="2024-09-07T21:18:41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9BB12-6123-492A-AB15-F58D16F57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A9FE6D-9D9C-478E-A5F3-C3E44149F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4DCFAE-AB33-4E76-A6E3-18A45D34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D1E442-0D6B-40BC-863F-6C152133693F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522F41-86D7-40B8-A779-587AE2BE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A6C9E-E7C4-4960-AA43-1D7F9626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A983-30AC-451F-BD43-2E32CB30D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1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2B216-5C65-4539-8993-4D7D249C8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F9FF4D-C4E4-4C47-8FFE-2371BCE7F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F928B3-D10B-4305-9007-D686A80B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D1E442-0D6B-40BC-863F-6C152133693F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33722-1B5C-4F90-B471-5099E4BE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3E4E94-0D10-4921-AE00-B6E5FD60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A983-30AC-451F-BD43-2E32CB30D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59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E83DBE-A04A-48B4-A7D8-ABEDB978A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7E3E19-72A7-4FCA-B1DD-AE6AAA025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85F979-8532-4C52-8B3A-9F50144B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D1E442-0D6B-40BC-863F-6C152133693F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515CF1-9F67-4126-9EC1-1AC50B66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C46EF-914D-4578-B53B-160340E7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A983-30AC-451F-BD43-2E32CB30D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60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535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4">
          <p15:clr>
            <a:srgbClr val="FBAE40"/>
          </p15:clr>
        </p15:guide>
        <p15:guide id="2" pos="32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00080-A3E7-4576-BC34-55D6CC37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D89AB-BAE6-40D4-BDAE-4E0338F80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65F06D-DE5B-474F-9458-A28F7307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D1E442-0D6B-40BC-863F-6C152133693F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A932B-CB27-4434-8507-850C3335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83FE8-19AB-44AD-94BA-B9FF21BD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A983-30AC-451F-BD43-2E32CB30D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80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6DA33-5338-4CFE-91DF-C2540C8E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067EAE-33F1-4881-BDB6-C04A0E3ED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BBDC9-F870-4E95-ABD5-FF86FFA9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D1E442-0D6B-40BC-863F-6C152133693F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851FE2-B56A-4CD5-9BFD-CE24C100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8AC57-8AAF-44CE-A536-A010A4D0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A983-30AC-451F-BD43-2E32CB30D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6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21F54-DB9C-4084-9365-27518DD9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CF1C7-0DD4-4090-AE2E-E3FCF6316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A5CDC3-03E6-47FD-81AF-68E514C99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C73D2B-1052-487F-B76E-D584592A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D1E442-0D6B-40BC-863F-6C152133693F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0540FA-07AD-464F-A287-160ED816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098269-9F67-4453-BCF0-B87113EC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A983-30AC-451F-BD43-2E32CB30D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10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FDC6D-5E18-4FFA-A029-61088B1F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99F5D6-E264-418A-9A57-C8A47DC16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1EF2E9-B358-436C-8D84-7E43340C4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05180A-3A1C-43CF-AE18-81D06310D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FD9950-4814-4502-894C-9613A2BC2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A7C9B4-5D04-4853-A47B-1CCFFC93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D1E442-0D6B-40BC-863F-6C152133693F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061E44-359C-48CD-9805-B9345B0D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7DBCE0-1AE3-4580-A91C-83992875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A983-30AC-451F-BD43-2E32CB30D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85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456DD-1F94-4CA9-828D-CF83436A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955A2C-2591-4B16-9583-D6D09EB4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D1E442-0D6B-40BC-863F-6C152133693F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7ED5DE-A927-419D-BEA9-9281FCA3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AD95E4-F3AA-47BE-9143-FABA607F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A983-30AC-451F-BD43-2E32CB30D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0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9D29CF-9681-404F-947A-B7DC0DD1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D1E442-0D6B-40BC-863F-6C152133693F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C96087-C8CB-4AE7-9AAA-FD582585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5F1EC4-60F1-408C-9FC5-A9AA127F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A983-30AC-451F-BD43-2E32CB30D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33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90202-736F-4F19-8D00-64B5C4D2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F6D05E-270B-4DC1-B8DF-12360957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F76A0C-25B6-44D1-B530-B639EBA99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95070E-4BEA-4E43-A08C-8EE5EFFE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D1E442-0D6B-40BC-863F-6C152133693F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CC0D2C-D6AE-4D15-B96F-9649908B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E7F604-546F-40D3-8D82-A44FBB54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A983-30AC-451F-BD43-2E32CB30D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2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FF070-D8CC-44A8-AA6A-3E616435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242B39-1CFE-4CE1-8FED-0428A0DD2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3AAEA2-E145-4A9C-9A81-898F5ADA8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683DD0-EC73-463B-B88C-C1BD533B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D1E442-0D6B-40BC-863F-6C152133693F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938CFD-0F5F-4165-9BD3-32B0E09C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3C14EE-2678-4029-8806-7135BFE8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A983-30AC-451F-BD43-2E32CB30D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33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3E2EDB-8625-494B-A66F-9F53C997E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D65612-F5A8-4ADF-A166-6631BF7FF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6A791C-CCFD-4ACA-8A8A-54A308CB6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45E20A-08EB-4D67-A941-65755718F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4A983-30AC-451F-BD43-2E32CB30D801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3AB1835-4212-4959-B657-EE571342A498}"/>
              </a:ext>
            </a:extLst>
          </p:cNvPr>
          <p:cNvGrpSpPr/>
          <p:nvPr userDrawn="1"/>
        </p:nvGrpSpPr>
        <p:grpSpPr>
          <a:xfrm>
            <a:off x="532015" y="465857"/>
            <a:ext cx="11078930" cy="66158"/>
            <a:chOff x="594992" y="555878"/>
            <a:chExt cx="9671882" cy="61200"/>
          </a:xfrm>
          <a:solidFill>
            <a:srgbClr val="F08010"/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72BE7D6-0CA5-42DD-99B9-826723CD6500}"/>
                </a:ext>
              </a:extLst>
            </p:cNvPr>
            <p:cNvSpPr/>
            <p:nvPr/>
          </p:nvSpPr>
          <p:spPr>
            <a:xfrm>
              <a:off x="654874" y="555878"/>
              <a:ext cx="9612000" cy="61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802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6B68D99D-2491-4B1F-A6CA-9BF32025C87C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94992" y="555878"/>
              <a:ext cx="61200" cy="612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5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1C46740-1E2D-40EE-847E-A6650126CC5E}"/>
              </a:ext>
            </a:extLst>
          </p:cNvPr>
          <p:cNvGrpSpPr/>
          <p:nvPr userDrawn="1"/>
        </p:nvGrpSpPr>
        <p:grpSpPr>
          <a:xfrm>
            <a:off x="532015" y="6278821"/>
            <a:ext cx="11046229" cy="57675"/>
            <a:chOff x="594992" y="555878"/>
            <a:chExt cx="9671882" cy="61200"/>
          </a:xfrm>
          <a:solidFill>
            <a:srgbClr val="92D050"/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34580CC-8022-43E7-8860-F8F1FB162AE1}"/>
                </a:ext>
              </a:extLst>
            </p:cNvPr>
            <p:cNvSpPr/>
            <p:nvPr/>
          </p:nvSpPr>
          <p:spPr>
            <a:xfrm>
              <a:off x="654874" y="555878"/>
              <a:ext cx="9612000" cy="61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802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6404E376-64C7-40B3-A0D6-8C8ECDC8164A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94992" y="555878"/>
              <a:ext cx="61200" cy="612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5" dirty="0"/>
            </a:p>
          </p:txBody>
        </p:sp>
      </p:grpSp>
      <p:pic>
        <p:nvPicPr>
          <p:cNvPr id="13" name="그림 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84E76A0-FD20-46D1-A8C5-8C1D2049801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485" y="6376203"/>
            <a:ext cx="1212446" cy="325418"/>
          </a:xfrm>
          <a:prstGeom prst="rect">
            <a:avLst/>
          </a:prstGeom>
        </p:spPr>
      </p:pic>
      <p:sp>
        <p:nvSpPr>
          <p:cNvPr id="14" name="Rectangle 170">
            <a:extLst>
              <a:ext uri="{FF2B5EF4-FFF2-40B4-BE49-F238E27FC236}">
                <a16:creationId xmlns:a16="http://schemas.microsoft.com/office/drawing/2014/main" id="{DC60EFE0-D941-41DD-A5BF-C74EEC25D1C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703840" y="6492875"/>
            <a:ext cx="243335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33450">
              <a:defRPr/>
            </a:pP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Total IT Service &amp; Solution Provider</a:t>
            </a:r>
            <a:endParaRPr lang="en-US" altLang="ko-KR" sz="1100" b="1" spc="0" baseline="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36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11487" y="5038237"/>
            <a:ext cx="312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</a:rPr>
              <a:t>개발 담당자 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</a:rPr>
              <a:t>이진서</a:t>
            </a:r>
            <a:endParaRPr lang="en-US" altLang="ko-KR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</a:rPr>
              <a:t>작성 날짜 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: 24.09.08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F9D7A-D7EC-7E1E-911E-D8DC74FE85D4}"/>
              </a:ext>
            </a:extLst>
          </p:cNvPr>
          <p:cNvSpPr txBox="1"/>
          <p:nvPr/>
        </p:nvSpPr>
        <p:spPr>
          <a:xfrm>
            <a:off x="2231472" y="2381825"/>
            <a:ext cx="61728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>
                <a:solidFill>
                  <a:schemeClr val="accent3">
                    <a:lumMod val="50000"/>
                  </a:schemeClr>
                </a:solidFill>
              </a:rPr>
              <a:t>이미지 분석 및 생성 요구사항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BAB167-EBEB-46DB-057C-4F0479DF2A85}"/>
              </a:ext>
            </a:extLst>
          </p:cNvPr>
          <p:cNvCxnSpPr/>
          <p:nvPr/>
        </p:nvCxnSpPr>
        <p:spPr>
          <a:xfrm>
            <a:off x="1719743" y="2994870"/>
            <a:ext cx="81037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65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16">
            <a:extLst>
              <a:ext uri="{FF2B5EF4-FFF2-40B4-BE49-F238E27FC236}">
                <a16:creationId xmlns:a16="http://schemas.microsoft.com/office/drawing/2014/main" id="{20725BEC-3B42-445C-BAA1-52B2A7A5F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979442"/>
              </p:ext>
            </p:extLst>
          </p:nvPr>
        </p:nvGraphicFramePr>
        <p:xfrm>
          <a:off x="587230" y="587230"/>
          <a:ext cx="10989578" cy="5572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5067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  <a:gridCol w="4781725">
                  <a:extLst>
                    <a:ext uri="{9D8B030D-6E8A-4147-A177-3AD203B41FA5}">
                      <a16:colId xmlns:a16="http://schemas.microsoft.com/office/drawing/2014/main" val="170707524"/>
                    </a:ext>
                  </a:extLst>
                </a:gridCol>
                <a:gridCol w="1022498">
                  <a:extLst>
                    <a:ext uri="{9D8B030D-6E8A-4147-A177-3AD203B41FA5}">
                      <a16:colId xmlns:a16="http://schemas.microsoft.com/office/drawing/2014/main" val="365190211"/>
                    </a:ext>
                  </a:extLst>
                </a:gridCol>
                <a:gridCol w="1292863">
                  <a:extLst>
                    <a:ext uri="{9D8B030D-6E8A-4147-A177-3AD203B41FA5}">
                      <a16:colId xmlns:a16="http://schemas.microsoft.com/office/drawing/2014/main" val="987199902"/>
                    </a:ext>
                  </a:extLst>
                </a:gridCol>
                <a:gridCol w="2877425">
                  <a:extLst>
                    <a:ext uri="{9D8B030D-6E8A-4147-A177-3AD203B41FA5}">
                      <a16:colId xmlns:a16="http://schemas.microsoft.com/office/drawing/2014/main" val="338014259"/>
                    </a:ext>
                  </a:extLst>
                </a:gridCol>
              </a:tblGrid>
              <a:tr h="2768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이미지 생성 작업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이미지 생성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API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요청 결과 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Chrome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305080">
                <a:tc rowSpan="4"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작업 상세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91980"/>
                  </a:ext>
                </a:extLst>
              </a:tr>
              <a:tr h="353241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 슬라이드에서 추출 받은 결과의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URL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열기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40724"/>
                  </a:ext>
                </a:extLst>
              </a:tr>
              <a:tr h="31133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비고 및 특이사항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30953"/>
                  </a:ext>
                </a:extLst>
              </a:tr>
              <a:tr h="113348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Key Input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이용하여 이미지 저장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6738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6C7BA0-8C2B-476D-928E-E2B61517A6A4}"/>
              </a:ext>
            </a:extLst>
          </p:cNvPr>
          <p:cNvSpPr txBox="1"/>
          <p:nvPr/>
        </p:nvSpPr>
        <p:spPr>
          <a:xfrm>
            <a:off x="556243" y="0"/>
            <a:ext cx="4692468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6" b="1" dirty="0">
                <a:solidFill>
                  <a:schemeClr val="accent3">
                    <a:lumMod val="50000"/>
                  </a:schemeClr>
                </a:solidFill>
              </a:rPr>
              <a:t>프로세스 수행 </a:t>
            </a:r>
            <a:r>
              <a:rPr lang="en-US" altLang="ko-KR" sz="2406" b="1" dirty="0">
                <a:solidFill>
                  <a:schemeClr val="accent3">
                    <a:lumMod val="50000"/>
                  </a:schemeClr>
                </a:solidFill>
              </a:rPr>
              <a:t>7</a:t>
            </a:r>
            <a:endParaRPr lang="ko-KR" altLang="en-US" sz="2406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8D362F-3124-B9A1-A8B5-6E267AA44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17" y="1333524"/>
            <a:ext cx="7006860" cy="419095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22570CF-28B5-11FF-9F69-3F202F43C219}"/>
              </a:ext>
            </a:extLst>
          </p:cNvPr>
          <p:cNvSpPr/>
          <p:nvPr/>
        </p:nvSpPr>
        <p:spPr>
          <a:xfrm>
            <a:off x="1160216" y="1333524"/>
            <a:ext cx="7006859" cy="41909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72E4FB8-63CC-8733-32F0-07133ED05B3D}"/>
              </a:ext>
            </a:extLst>
          </p:cNvPr>
          <p:cNvSpPr/>
          <p:nvPr/>
        </p:nvSpPr>
        <p:spPr>
          <a:xfrm>
            <a:off x="1048259" y="1236505"/>
            <a:ext cx="223916" cy="194034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99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16">
            <a:extLst>
              <a:ext uri="{FF2B5EF4-FFF2-40B4-BE49-F238E27FC236}">
                <a16:creationId xmlns:a16="http://schemas.microsoft.com/office/drawing/2014/main" id="{20725BEC-3B42-445C-BAA1-52B2A7A5F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987676"/>
              </p:ext>
            </p:extLst>
          </p:nvPr>
        </p:nvGraphicFramePr>
        <p:xfrm>
          <a:off x="587230" y="587230"/>
          <a:ext cx="10989578" cy="5572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5067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  <a:gridCol w="4781725">
                  <a:extLst>
                    <a:ext uri="{9D8B030D-6E8A-4147-A177-3AD203B41FA5}">
                      <a16:colId xmlns:a16="http://schemas.microsoft.com/office/drawing/2014/main" val="170707524"/>
                    </a:ext>
                  </a:extLst>
                </a:gridCol>
                <a:gridCol w="1022498">
                  <a:extLst>
                    <a:ext uri="{9D8B030D-6E8A-4147-A177-3AD203B41FA5}">
                      <a16:colId xmlns:a16="http://schemas.microsoft.com/office/drawing/2014/main" val="365190211"/>
                    </a:ext>
                  </a:extLst>
                </a:gridCol>
                <a:gridCol w="1292863">
                  <a:extLst>
                    <a:ext uri="{9D8B030D-6E8A-4147-A177-3AD203B41FA5}">
                      <a16:colId xmlns:a16="http://schemas.microsoft.com/office/drawing/2014/main" val="987199902"/>
                    </a:ext>
                  </a:extLst>
                </a:gridCol>
                <a:gridCol w="2877425">
                  <a:extLst>
                    <a:ext uri="{9D8B030D-6E8A-4147-A177-3AD203B41FA5}">
                      <a16:colId xmlns:a16="http://schemas.microsoft.com/office/drawing/2014/main" val="338014259"/>
                    </a:ext>
                  </a:extLst>
                </a:gridCol>
              </a:tblGrid>
              <a:tr h="2768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이미지 생성 작업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이미지 생성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API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요청 결과 다운로드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Chrome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305080">
                <a:tc rowSpan="4"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작업 상세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91980"/>
                  </a:ext>
                </a:extLst>
              </a:tr>
              <a:tr h="353241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 슬라이드에서 추출 받은 결과의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URL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열기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40724"/>
                  </a:ext>
                </a:extLst>
              </a:tr>
              <a:tr h="31133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비고 및 특이사항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30953"/>
                  </a:ext>
                </a:extLst>
              </a:tr>
              <a:tr h="113348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6738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6C7BA0-8C2B-476D-928E-E2B61517A6A4}"/>
              </a:ext>
            </a:extLst>
          </p:cNvPr>
          <p:cNvSpPr txBox="1"/>
          <p:nvPr/>
        </p:nvSpPr>
        <p:spPr>
          <a:xfrm>
            <a:off x="556243" y="0"/>
            <a:ext cx="4692468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6" b="1" dirty="0">
                <a:solidFill>
                  <a:schemeClr val="accent3">
                    <a:lumMod val="50000"/>
                  </a:schemeClr>
                </a:solidFill>
              </a:rPr>
              <a:t>프로세스 수행 </a:t>
            </a:r>
            <a:r>
              <a:rPr lang="en-US" altLang="ko-KR" sz="2406" b="1" dirty="0">
                <a:solidFill>
                  <a:schemeClr val="accent3">
                    <a:lumMod val="50000"/>
                  </a:schemeClr>
                </a:solidFill>
              </a:rPr>
              <a:t>8</a:t>
            </a:r>
            <a:endParaRPr lang="ko-KR" altLang="en-US" sz="2406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D07189-8022-EB93-00B0-F1B827397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151" y="1453079"/>
            <a:ext cx="6314447" cy="395184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22570CF-28B5-11FF-9F69-3F202F43C219}"/>
              </a:ext>
            </a:extLst>
          </p:cNvPr>
          <p:cNvSpPr/>
          <p:nvPr/>
        </p:nvSpPr>
        <p:spPr>
          <a:xfrm>
            <a:off x="1624797" y="4493846"/>
            <a:ext cx="6087801" cy="2266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72E4FB8-63CC-8733-32F0-07133ED05B3D}"/>
              </a:ext>
            </a:extLst>
          </p:cNvPr>
          <p:cNvSpPr/>
          <p:nvPr/>
        </p:nvSpPr>
        <p:spPr>
          <a:xfrm>
            <a:off x="1512838" y="4396829"/>
            <a:ext cx="224820" cy="22664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77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16">
            <a:extLst>
              <a:ext uri="{FF2B5EF4-FFF2-40B4-BE49-F238E27FC236}">
                <a16:creationId xmlns:a16="http://schemas.microsoft.com/office/drawing/2014/main" id="{20725BEC-3B42-445C-BAA1-52B2A7A5F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81924"/>
              </p:ext>
            </p:extLst>
          </p:nvPr>
        </p:nvGraphicFramePr>
        <p:xfrm>
          <a:off x="587230" y="587230"/>
          <a:ext cx="10989578" cy="5572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5067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  <a:gridCol w="4781725">
                  <a:extLst>
                    <a:ext uri="{9D8B030D-6E8A-4147-A177-3AD203B41FA5}">
                      <a16:colId xmlns:a16="http://schemas.microsoft.com/office/drawing/2014/main" val="170707524"/>
                    </a:ext>
                  </a:extLst>
                </a:gridCol>
                <a:gridCol w="1022498">
                  <a:extLst>
                    <a:ext uri="{9D8B030D-6E8A-4147-A177-3AD203B41FA5}">
                      <a16:colId xmlns:a16="http://schemas.microsoft.com/office/drawing/2014/main" val="365190211"/>
                    </a:ext>
                  </a:extLst>
                </a:gridCol>
                <a:gridCol w="1292863">
                  <a:extLst>
                    <a:ext uri="{9D8B030D-6E8A-4147-A177-3AD203B41FA5}">
                      <a16:colId xmlns:a16="http://schemas.microsoft.com/office/drawing/2014/main" val="987199902"/>
                    </a:ext>
                  </a:extLst>
                </a:gridCol>
                <a:gridCol w="2877425">
                  <a:extLst>
                    <a:ext uri="{9D8B030D-6E8A-4147-A177-3AD203B41FA5}">
                      <a16:colId xmlns:a16="http://schemas.microsoft.com/office/drawing/2014/main" val="338014259"/>
                    </a:ext>
                  </a:extLst>
                </a:gridCol>
              </a:tblGrid>
              <a:tr h="2768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이미지 분석 작업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이미지 생성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요청 결과 메일 발송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Email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305080">
                <a:tc rowSpan="4"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작업 상세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91980"/>
                  </a:ext>
                </a:extLst>
              </a:tr>
              <a:tr h="353241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생성 요청자에게 메일 발송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메일 제목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받는 사람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3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 슬라이드 이미지생성요청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內 메일주소 중 수신 값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참조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3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 슬라이드 이미지생성요청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內 메일주소 중 참조 값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첨부파일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11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 슬라이드에서 저장한 사진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메일 내용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40724"/>
                  </a:ext>
                </a:extLst>
              </a:tr>
              <a:tr h="31133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비고 및 특이사항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30953"/>
                  </a:ext>
                </a:extLst>
              </a:tr>
              <a:tr h="113348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dirty="0"/>
                        <a:t>추출 받은 이미지생성요청의 작업 수만큼 </a:t>
                      </a:r>
                      <a:r>
                        <a:rPr lang="en-US" altLang="ko-KR" sz="900" dirty="0"/>
                        <a:t>9</a:t>
                      </a:r>
                      <a:r>
                        <a:rPr lang="en-US" altLang="ko-KR" sz="900" baseline="0" dirty="0"/>
                        <a:t> ~ 12</a:t>
                      </a:r>
                      <a:r>
                        <a:rPr lang="ko-KR" altLang="en-US" sz="900" baseline="0" dirty="0"/>
                        <a:t>번 슬라이드 작업을 반복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6738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6C7BA0-8C2B-476D-928E-E2B61517A6A4}"/>
              </a:ext>
            </a:extLst>
          </p:cNvPr>
          <p:cNvSpPr txBox="1"/>
          <p:nvPr/>
        </p:nvSpPr>
        <p:spPr>
          <a:xfrm>
            <a:off x="556243" y="0"/>
            <a:ext cx="4692468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6" b="1" dirty="0">
                <a:solidFill>
                  <a:schemeClr val="accent3">
                    <a:lumMod val="50000"/>
                  </a:schemeClr>
                </a:solidFill>
              </a:rPr>
              <a:t>프로세스 수행 </a:t>
            </a:r>
            <a:r>
              <a:rPr lang="en-US" altLang="ko-KR" sz="2406" b="1" dirty="0">
                <a:solidFill>
                  <a:schemeClr val="accent3">
                    <a:lumMod val="50000"/>
                  </a:schemeClr>
                </a:solidFill>
              </a:rPr>
              <a:t>9</a:t>
            </a:r>
            <a:endParaRPr lang="ko-KR" altLang="en-US" sz="2406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61E3CA-B8F0-63B5-4DAD-DD247361C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773" y="1866956"/>
            <a:ext cx="6265847" cy="256469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22570CF-28B5-11FF-9F69-3F202F43C219}"/>
              </a:ext>
            </a:extLst>
          </p:cNvPr>
          <p:cNvSpPr/>
          <p:nvPr/>
        </p:nvSpPr>
        <p:spPr>
          <a:xfrm>
            <a:off x="1535323" y="1850650"/>
            <a:ext cx="6265846" cy="27033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72E4FB8-63CC-8733-32F0-07133ED05B3D}"/>
              </a:ext>
            </a:extLst>
          </p:cNvPr>
          <p:cNvSpPr/>
          <p:nvPr/>
        </p:nvSpPr>
        <p:spPr>
          <a:xfrm>
            <a:off x="1423363" y="1753633"/>
            <a:ext cx="224820" cy="226646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5FBD3B-2AD7-72A2-18C6-C6DD71B02BF7}"/>
              </a:ext>
            </a:extLst>
          </p:cNvPr>
          <p:cNvSpPr/>
          <p:nvPr/>
        </p:nvSpPr>
        <p:spPr>
          <a:xfrm>
            <a:off x="1648184" y="2413280"/>
            <a:ext cx="2623888" cy="2266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ED6F2E4-DA89-59C4-FA44-B6376DCD3BED}"/>
              </a:ext>
            </a:extLst>
          </p:cNvPr>
          <p:cNvSpPr/>
          <p:nvPr/>
        </p:nvSpPr>
        <p:spPr>
          <a:xfrm>
            <a:off x="1536224" y="2316263"/>
            <a:ext cx="224820" cy="226646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33D785-8E17-DA2D-B612-C9214BF83DDA}"/>
              </a:ext>
            </a:extLst>
          </p:cNvPr>
          <p:cNvSpPr/>
          <p:nvPr/>
        </p:nvSpPr>
        <p:spPr>
          <a:xfrm>
            <a:off x="1736756" y="1882326"/>
            <a:ext cx="2233460" cy="2266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5F3FD03-9204-B05B-E131-F0F58E022C92}"/>
              </a:ext>
            </a:extLst>
          </p:cNvPr>
          <p:cNvSpPr/>
          <p:nvPr/>
        </p:nvSpPr>
        <p:spPr>
          <a:xfrm>
            <a:off x="1624796" y="1785309"/>
            <a:ext cx="224820" cy="226646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C42DF9-068A-2741-062F-1A0153C6892A}"/>
              </a:ext>
            </a:extLst>
          </p:cNvPr>
          <p:cNvSpPr/>
          <p:nvPr/>
        </p:nvSpPr>
        <p:spPr>
          <a:xfrm>
            <a:off x="1624797" y="2681172"/>
            <a:ext cx="2647276" cy="2266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43967C6-2F0E-F98D-729D-6D86C5F081C3}"/>
              </a:ext>
            </a:extLst>
          </p:cNvPr>
          <p:cNvSpPr/>
          <p:nvPr/>
        </p:nvSpPr>
        <p:spPr>
          <a:xfrm>
            <a:off x="1512837" y="2584155"/>
            <a:ext cx="224820" cy="226646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18EB3C-8C96-5576-72E8-4FB0A077AC48}"/>
              </a:ext>
            </a:extLst>
          </p:cNvPr>
          <p:cNvSpPr/>
          <p:nvPr/>
        </p:nvSpPr>
        <p:spPr>
          <a:xfrm>
            <a:off x="1624345" y="3260005"/>
            <a:ext cx="5534547" cy="6901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EA653CE-A05F-86F4-647F-937E29505D13}"/>
              </a:ext>
            </a:extLst>
          </p:cNvPr>
          <p:cNvSpPr/>
          <p:nvPr/>
        </p:nvSpPr>
        <p:spPr>
          <a:xfrm>
            <a:off x="1500692" y="3108317"/>
            <a:ext cx="224820" cy="226646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4D8913-6C6F-7F53-7FFE-A97CDA5987A5}"/>
              </a:ext>
            </a:extLst>
          </p:cNvPr>
          <p:cNvSpPr/>
          <p:nvPr/>
        </p:nvSpPr>
        <p:spPr>
          <a:xfrm>
            <a:off x="1624345" y="3996055"/>
            <a:ext cx="2322857" cy="5009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5977163-DDCE-FCA9-9CC9-574652AD6457}"/>
              </a:ext>
            </a:extLst>
          </p:cNvPr>
          <p:cNvSpPr/>
          <p:nvPr/>
        </p:nvSpPr>
        <p:spPr>
          <a:xfrm>
            <a:off x="1528256" y="3869555"/>
            <a:ext cx="224820" cy="226646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90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16">
            <a:extLst>
              <a:ext uri="{FF2B5EF4-FFF2-40B4-BE49-F238E27FC236}">
                <a16:creationId xmlns:a16="http://schemas.microsoft.com/office/drawing/2014/main" id="{20725BEC-3B42-445C-BAA1-52B2A7A5F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07446"/>
              </p:ext>
            </p:extLst>
          </p:nvPr>
        </p:nvGraphicFramePr>
        <p:xfrm>
          <a:off x="587230" y="587230"/>
          <a:ext cx="10989578" cy="5572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5067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  <a:gridCol w="4781725">
                  <a:extLst>
                    <a:ext uri="{9D8B030D-6E8A-4147-A177-3AD203B41FA5}">
                      <a16:colId xmlns:a16="http://schemas.microsoft.com/office/drawing/2014/main" val="170707524"/>
                    </a:ext>
                  </a:extLst>
                </a:gridCol>
                <a:gridCol w="1022498">
                  <a:extLst>
                    <a:ext uri="{9D8B030D-6E8A-4147-A177-3AD203B41FA5}">
                      <a16:colId xmlns:a16="http://schemas.microsoft.com/office/drawing/2014/main" val="365190211"/>
                    </a:ext>
                  </a:extLst>
                </a:gridCol>
                <a:gridCol w="1292863">
                  <a:extLst>
                    <a:ext uri="{9D8B030D-6E8A-4147-A177-3AD203B41FA5}">
                      <a16:colId xmlns:a16="http://schemas.microsoft.com/office/drawing/2014/main" val="987199902"/>
                    </a:ext>
                  </a:extLst>
                </a:gridCol>
                <a:gridCol w="2877425">
                  <a:extLst>
                    <a:ext uri="{9D8B030D-6E8A-4147-A177-3AD203B41FA5}">
                      <a16:colId xmlns:a16="http://schemas.microsoft.com/office/drawing/2014/main" val="338014259"/>
                    </a:ext>
                  </a:extLst>
                </a:gridCol>
              </a:tblGrid>
              <a:tr h="2768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작업 폴더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C:\RPA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305080">
                <a:tc rowSpan="4"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작업 상세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91980"/>
                  </a:ext>
                </a:extLst>
              </a:tr>
              <a:tr h="353241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‘C:\RPA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\’+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과제명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Output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디렉토리 생성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40724"/>
                  </a:ext>
                </a:extLst>
              </a:tr>
              <a:tr h="31133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비고 및 특이사항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30953"/>
                  </a:ext>
                </a:extLst>
              </a:tr>
              <a:tr h="113348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6738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6C7BA0-8C2B-476D-928E-E2B61517A6A4}"/>
              </a:ext>
            </a:extLst>
          </p:cNvPr>
          <p:cNvSpPr txBox="1"/>
          <p:nvPr/>
        </p:nvSpPr>
        <p:spPr>
          <a:xfrm>
            <a:off x="556243" y="0"/>
            <a:ext cx="4692468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6" b="1" dirty="0">
                <a:solidFill>
                  <a:schemeClr val="accent3">
                    <a:lumMod val="50000"/>
                  </a:schemeClr>
                </a:solidFill>
              </a:rPr>
              <a:t>프로세스 수행 </a:t>
            </a:r>
            <a:r>
              <a:rPr lang="en-US" altLang="ko-KR" sz="2406" b="1" dirty="0">
                <a:solidFill>
                  <a:schemeClr val="accent3">
                    <a:lumMod val="50000"/>
                  </a:schemeClr>
                </a:solidFill>
              </a:rPr>
              <a:t>10</a:t>
            </a:r>
            <a:endParaRPr lang="ko-KR" altLang="en-US" sz="2406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C2AFA1-C4B7-FA6D-14F5-DA72E0152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52" y="1948036"/>
            <a:ext cx="7282382" cy="311633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E372E1A-7A1F-7913-DE80-B4DE8F87892D}"/>
              </a:ext>
            </a:extLst>
          </p:cNvPr>
          <p:cNvSpPr/>
          <p:nvPr/>
        </p:nvSpPr>
        <p:spPr>
          <a:xfrm>
            <a:off x="2213495" y="3202354"/>
            <a:ext cx="3796536" cy="2266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C23801E-B8BF-C452-BAE5-672660788083}"/>
              </a:ext>
            </a:extLst>
          </p:cNvPr>
          <p:cNvSpPr/>
          <p:nvPr/>
        </p:nvSpPr>
        <p:spPr>
          <a:xfrm>
            <a:off x="2101535" y="3105337"/>
            <a:ext cx="224820" cy="226646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41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16">
            <a:extLst>
              <a:ext uri="{FF2B5EF4-FFF2-40B4-BE49-F238E27FC236}">
                <a16:creationId xmlns:a16="http://schemas.microsoft.com/office/drawing/2014/main" id="{20725BEC-3B42-445C-BAA1-52B2A7A5F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187207"/>
              </p:ext>
            </p:extLst>
          </p:nvPr>
        </p:nvGraphicFramePr>
        <p:xfrm>
          <a:off x="587230" y="587230"/>
          <a:ext cx="10989578" cy="5572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5067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  <a:gridCol w="4781725">
                  <a:extLst>
                    <a:ext uri="{9D8B030D-6E8A-4147-A177-3AD203B41FA5}">
                      <a16:colId xmlns:a16="http://schemas.microsoft.com/office/drawing/2014/main" val="170707524"/>
                    </a:ext>
                  </a:extLst>
                </a:gridCol>
                <a:gridCol w="1022498">
                  <a:extLst>
                    <a:ext uri="{9D8B030D-6E8A-4147-A177-3AD203B41FA5}">
                      <a16:colId xmlns:a16="http://schemas.microsoft.com/office/drawing/2014/main" val="365190211"/>
                    </a:ext>
                  </a:extLst>
                </a:gridCol>
                <a:gridCol w="1292863">
                  <a:extLst>
                    <a:ext uri="{9D8B030D-6E8A-4147-A177-3AD203B41FA5}">
                      <a16:colId xmlns:a16="http://schemas.microsoft.com/office/drawing/2014/main" val="987199902"/>
                    </a:ext>
                  </a:extLst>
                </a:gridCol>
                <a:gridCol w="2877425">
                  <a:extLst>
                    <a:ext uri="{9D8B030D-6E8A-4147-A177-3AD203B41FA5}">
                      <a16:colId xmlns:a16="http://schemas.microsoft.com/office/drawing/2014/main" val="338014259"/>
                    </a:ext>
                  </a:extLst>
                </a:gridCol>
              </a:tblGrid>
              <a:tr h="2768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작업 추출물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C:\RPA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\Output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305080">
                <a:tc rowSpan="4"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작업 상세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91980"/>
                  </a:ext>
                </a:extLst>
              </a:tr>
              <a:tr h="353241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dirty="0"/>
                        <a:t>작업 폴더 內 </a:t>
                      </a:r>
                      <a:r>
                        <a:rPr lang="en-US" altLang="ko-KR" sz="900" dirty="0"/>
                        <a:t>＇</a:t>
                      </a:r>
                      <a:r>
                        <a:rPr lang="ko-KR" altLang="en-US" sz="900" dirty="0" err="1"/>
                        <a:t>이미지분석및생성요청사항</a:t>
                      </a:r>
                      <a:r>
                        <a:rPr lang="en-US" altLang="ko-KR" sz="900" dirty="0"/>
                        <a:t>_(＇</a:t>
                      </a:r>
                      <a:r>
                        <a:rPr lang="en-US" altLang="ko-KR" sz="900" dirty="0" err="1"/>
                        <a:t>yyyy</a:t>
                      </a:r>
                      <a:r>
                        <a:rPr lang="en-US" altLang="ko-KR" sz="900" dirty="0"/>
                        <a:t>-MM-dd’).xlsx’</a:t>
                      </a:r>
                      <a:r>
                        <a:rPr lang="ko-KR" altLang="en-US" sz="900" dirty="0"/>
                        <a:t>로 저장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40724"/>
                  </a:ext>
                </a:extLst>
              </a:tr>
              <a:tr h="31133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비고 및 특이사항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30953"/>
                  </a:ext>
                </a:extLst>
              </a:tr>
              <a:tr h="113348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6738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6C7BA0-8C2B-476D-928E-E2B61517A6A4}"/>
              </a:ext>
            </a:extLst>
          </p:cNvPr>
          <p:cNvSpPr txBox="1"/>
          <p:nvPr/>
        </p:nvSpPr>
        <p:spPr>
          <a:xfrm>
            <a:off x="556243" y="0"/>
            <a:ext cx="4692468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6" b="1" dirty="0">
                <a:solidFill>
                  <a:schemeClr val="accent3">
                    <a:lumMod val="50000"/>
                  </a:schemeClr>
                </a:solidFill>
              </a:rPr>
              <a:t>프로세스 수행 </a:t>
            </a:r>
            <a:r>
              <a:rPr lang="en-US" altLang="ko-KR" sz="2406" b="1" dirty="0">
                <a:solidFill>
                  <a:schemeClr val="accent3">
                    <a:lumMod val="50000"/>
                  </a:schemeClr>
                </a:solidFill>
              </a:rPr>
              <a:t>10</a:t>
            </a:r>
            <a:endParaRPr lang="ko-KR" altLang="en-US" sz="2406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396AC4-27E8-9B30-F5AF-DBAA79C55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911" y="1627584"/>
            <a:ext cx="6920419" cy="375913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E372E1A-7A1F-7913-DE80-B4DE8F87892D}"/>
              </a:ext>
            </a:extLst>
          </p:cNvPr>
          <p:cNvSpPr/>
          <p:nvPr/>
        </p:nvSpPr>
        <p:spPr>
          <a:xfrm>
            <a:off x="2580818" y="2952262"/>
            <a:ext cx="4890689" cy="2266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C23801E-B8BF-C452-BAE5-672660788083}"/>
              </a:ext>
            </a:extLst>
          </p:cNvPr>
          <p:cNvSpPr/>
          <p:nvPr/>
        </p:nvSpPr>
        <p:spPr>
          <a:xfrm>
            <a:off x="2468858" y="2855245"/>
            <a:ext cx="188373" cy="169309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69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1F9D7A-D7EC-7E1E-911E-D8DC74FE85D4}"/>
              </a:ext>
            </a:extLst>
          </p:cNvPr>
          <p:cNvSpPr txBox="1"/>
          <p:nvPr/>
        </p:nvSpPr>
        <p:spPr>
          <a:xfrm>
            <a:off x="788567" y="935599"/>
            <a:ext cx="102429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</a:rPr>
              <a:t>주요 요구 사항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altLang="ko-KR" sz="1000" dirty="0">
              <a:solidFill>
                <a:schemeClr val="accent3">
                  <a:lumMod val="50000"/>
                </a:schemeClr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chemeClr val="accent3">
                    <a:lumMod val="50000"/>
                  </a:schemeClr>
                </a:solidFill>
              </a:rPr>
              <a:t>요청사항에 있는 데이터를 기반으로 이미지 분석하고 이미지 생성 요청한 이미지를 요청자에게 메일 전송 후 결과 엑셀 파일 저장</a:t>
            </a:r>
            <a:endParaRPr lang="en-US" altLang="ko-KR" sz="10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altLang="ko-KR" sz="1000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000" dirty="0">
                <a:solidFill>
                  <a:schemeClr val="accent3">
                    <a:lumMod val="50000"/>
                  </a:schemeClr>
                </a:solidFill>
              </a:rPr>
              <a:t>RPA </a:t>
            </a: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</a:rPr>
              <a:t>업무 및 우선 순위</a:t>
            </a:r>
            <a:endParaRPr lang="en-US" altLang="ko-KR" sz="20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altLang="ko-KR" sz="1100" dirty="0">
              <a:solidFill>
                <a:schemeClr val="accent3">
                  <a:lumMod val="50000"/>
                </a:schemeClr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endParaRPr lang="en-US" altLang="ko-KR" sz="11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altLang="ko-KR" sz="1100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2000" dirty="0">
                <a:solidFill>
                  <a:schemeClr val="accent3">
                    <a:lumMod val="50000"/>
                  </a:schemeClr>
                </a:solidFill>
              </a:rPr>
              <a:t>비고</a:t>
            </a:r>
            <a:endParaRPr lang="en-US" altLang="ko-KR" sz="1100" dirty="0">
              <a:solidFill>
                <a:schemeClr val="accent3">
                  <a:lumMod val="50000"/>
                </a:schemeClr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REST API </a:t>
            </a:r>
            <a:r>
              <a:rPr lang="ko-KR" altLang="en-US" sz="1100" dirty="0">
                <a:solidFill>
                  <a:schemeClr val="accent3">
                    <a:lumMod val="50000"/>
                  </a:schemeClr>
                </a:solidFill>
              </a:rPr>
              <a:t>요청 시 인증키와 토큰 초과 문제로 오류가 발생할 수 있으니 오류 처리</a:t>
            </a:r>
            <a:b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</a:br>
            <a:endParaRPr lang="en-US" altLang="ko-KR" sz="1100" dirty="0">
              <a:solidFill>
                <a:schemeClr val="accent3">
                  <a:lumMod val="50000"/>
                </a:schemeClr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ko-KR" altLang="en-US" sz="1100" dirty="0">
                <a:solidFill>
                  <a:schemeClr val="accent3">
                    <a:lumMod val="50000"/>
                  </a:schemeClr>
                </a:solidFill>
              </a:rPr>
              <a:t>이미지 생성 요청은 횟수 제한이 있어 최대 </a:t>
            </a:r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r>
              <a:rPr lang="ko-KR" altLang="en-US" sz="1100" dirty="0">
                <a:solidFill>
                  <a:schemeClr val="accent3">
                    <a:lumMod val="50000"/>
                  </a:schemeClr>
                </a:solidFill>
              </a:rPr>
              <a:t>개까지 요청</a:t>
            </a:r>
            <a:endParaRPr lang="en-US" altLang="ko-KR" sz="1100" dirty="0">
              <a:solidFill>
                <a:schemeClr val="accent3">
                  <a:lumMod val="50000"/>
                </a:schemeClr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endParaRPr lang="en-US" altLang="ko-KR" sz="1100" dirty="0">
              <a:solidFill>
                <a:schemeClr val="accent3">
                  <a:lumMod val="50000"/>
                </a:schemeClr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ko-KR" altLang="en-US" sz="1100" dirty="0">
                <a:solidFill>
                  <a:schemeClr val="accent3">
                    <a:lumMod val="50000"/>
                  </a:schemeClr>
                </a:solidFill>
              </a:rPr>
              <a:t>이미지 분석 요청과 이미지 생성 요청 </a:t>
            </a:r>
            <a:r>
              <a:rPr lang="en-US" altLang="ko-KR" sz="1100" dirty="0">
                <a:solidFill>
                  <a:schemeClr val="accent3">
                    <a:lumMod val="50000"/>
                  </a:schemeClr>
                </a:solidFill>
              </a:rPr>
              <a:t>URL </a:t>
            </a:r>
            <a:r>
              <a:rPr lang="ko-KR" altLang="en-US" sz="1100" dirty="0">
                <a:solidFill>
                  <a:schemeClr val="accent3">
                    <a:lumMod val="50000"/>
                  </a:schemeClr>
                </a:solidFill>
              </a:rPr>
              <a:t>은 다름</a:t>
            </a:r>
            <a:endParaRPr lang="en-US" altLang="ko-KR" sz="1100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1100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95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표 16">
            <a:extLst>
              <a:ext uri="{FF2B5EF4-FFF2-40B4-BE49-F238E27FC236}">
                <a16:creationId xmlns:a16="http://schemas.microsoft.com/office/drawing/2014/main" id="{75A65192-D8C1-4900-9511-AB0EBECFF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281717"/>
              </p:ext>
            </p:extLst>
          </p:nvPr>
        </p:nvGraphicFramePr>
        <p:xfrm>
          <a:off x="578841" y="595618"/>
          <a:ext cx="11005013" cy="56038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6484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  <a:gridCol w="2498748">
                  <a:extLst>
                    <a:ext uri="{9D8B030D-6E8A-4147-A177-3AD203B41FA5}">
                      <a16:colId xmlns:a16="http://schemas.microsoft.com/office/drawing/2014/main" val="170707524"/>
                    </a:ext>
                  </a:extLst>
                </a:gridCol>
                <a:gridCol w="1431574">
                  <a:extLst>
                    <a:ext uri="{9D8B030D-6E8A-4147-A177-3AD203B41FA5}">
                      <a16:colId xmlns:a16="http://schemas.microsoft.com/office/drawing/2014/main" val="3392394867"/>
                    </a:ext>
                  </a:extLst>
                </a:gridCol>
                <a:gridCol w="2689623">
                  <a:extLst>
                    <a:ext uri="{9D8B030D-6E8A-4147-A177-3AD203B41FA5}">
                      <a16:colId xmlns:a16="http://schemas.microsoft.com/office/drawing/2014/main" val="3628893239"/>
                    </a:ext>
                  </a:extLst>
                </a:gridCol>
                <a:gridCol w="1198446">
                  <a:extLst>
                    <a:ext uri="{9D8B030D-6E8A-4147-A177-3AD203B41FA5}">
                      <a16:colId xmlns:a16="http://schemas.microsoft.com/office/drawing/2014/main" val="4202872511"/>
                    </a:ext>
                  </a:extLst>
                </a:gridCol>
                <a:gridCol w="285185">
                  <a:extLst>
                    <a:ext uri="{9D8B030D-6E8A-4147-A177-3AD203B41FA5}">
                      <a16:colId xmlns:a16="http://schemas.microsoft.com/office/drawing/2014/main" val="1833296149"/>
                    </a:ext>
                  </a:extLst>
                </a:gridCol>
                <a:gridCol w="1474953">
                  <a:extLst>
                    <a:ext uri="{9D8B030D-6E8A-4147-A177-3AD203B41FA5}">
                      <a16:colId xmlns:a16="http://schemas.microsoft.com/office/drawing/2014/main" val="338014259"/>
                    </a:ext>
                  </a:extLst>
                </a:gridCol>
              </a:tblGrid>
              <a:tr h="319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과제명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이미지분석및생성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요청사항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부서명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RPA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부서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현업담당자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신승환 과장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319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개발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사용시스템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Chrome, Excel, RPA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개발담당자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730559"/>
                  </a:ext>
                </a:extLst>
              </a:tr>
              <a:tr h="292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업무 요약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요청한 이미지에 대해 분석한 내용을 작성하고 요청한 이미지를 생성하여 이메일 전송 후 작업 파일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281679"/>
                  </a:ext>
                </a:extLst>
              </a:tr>
              <a:tr h="319037">
                <a:tc gridSpan="7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설계 순서도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업무 순서도 및 절차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업무 선순도 및 절차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584631"/>
                  </a:ext>
                </a:extLst>
              </a:tr>
              <a:tr h="263735">
                <a:tc rowSpan="2" gridSpan="5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비고 및 특이사항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완료 후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결과파일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91980"/>
                  </a:ext>
                </a:extLst>
              </a:tr>
              <a:tr h="4090371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900" dirty="0"/>
                        <a:t>1) </a:t>
                      </a:r>
                      <a:r>
                        <a:rPr lang="ko-KR" altLang="en-US" sz="900" dirty="0"/>
                        <a:t>이미지 분석과 이미지 요청 </a:t>
                      </a:r>
                      <a:r>
                        <a:rPr lang="en-US" altLang="ko-KR" sz="900" dirty="0"/>
                        <a:t>URL </a:t>
                      </a:r>
                      <a:r>
                        <a:rPr lang="ko-KR" altLang="en-US" sz="900" dirty="0"/>
                        <a:t>은 다름</a:t>
                      </a:r>
                      <a:endParaRPr lang="en-US" altLang="ko-KR" sz="900" dirty="0"/>
                    </a:p>
                    <a:p>
                      <a:pPr marL="0" indent="0" latinLnBrk="1">
                        <a:buFont typeface="+mj-lt"/>
                        <a:buNone/>
                      </a:pPr>
                      <a:endParaRPr lang="en-US" altLang="ko-KR" sz="900" dirty="0"/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900" dirty="0"/>
                        <a:t>2) </a:t>
                      </a:r>
                      <a:r>
                        <a:rPr lang="ko-KR" altLang="en-US" sz="900" dirty="0"/>
                        <a:t>이미지 생성 요청은 최대 </a:t>
                      </a:r>
                      <a:r>
                        <a:rPr lang="en-US" altLang="ko-KR" sz="900" dirty="0"/>
                        <a:t>3</a:t>
                      </a:r>
                      <a:r>
                        <a:rPr lang="ko-KR" altLang="en-US" sz="900" dirty="0"/>
                        <a:t>번까지</a:t>
                      </a:r>
                      <a:endParaRPr lang="en-US" altLang="ko-KR" sz="900" dirty="0"/>
                    </a:p>
                    <a:p>
                      <a:pPr marL="0" indent="0" latinLnBrk="1">
                        <a:buFont typeface="+mj-lt"/>
                        <a:buNone/>
                      </a:pPr>
                      <a:endParaRPr lang="en-US" altLang="ko-KR" sz="900" dirty="0"/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900" dirty="0"/>
                        <a:t>3)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REST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API</a:t>
                      </a:r>
                      <a:r>
                        <a:rPr lang="ko-KR" altLang="en-US" sz="900" dirty="0"/>
                        <a:t> 요청 시 요구사항에 내용이 없거나 인증키로 인해 발생하는 오류 처리</a:t>
                      </a:r>
                      <a:endParaRPr lang="en-US" altLang="ko-K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77339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7230" y="-1450"/>
            <a:ext cx="4692468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6" b="1" dirty="0">
                <a:solidFill>
                  <a:schemeClr val="accent3">
                    <a:lumMod val="50000"/>
                  </a:schemeClr>
                </a:solidFill>
              </a:rPr>
              <a:t>PDD – </a:t>
            </a:r>
            <a:r>
              <a:rPr lang="ko-KR" altLang="en-US" sz="2406" b="1" dirty="0">
                <a:solidFill>
                  <a:schemeClr val="accent3">
                    <a:lumMod val="50000"/>
                  </a:schemeClr>
                </a:solidFill>
              </a:rPr>
              <a:t>순서도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AB06CBC-0E89-48B7-A01B-596886C70681}"/>
              </a:ext>
            </a:extLst>
          </p:cNvPr>
          <p:cNvSpPr/>
          <p:nvPr/>
        </p:nvSpPr>
        <p:spPr>
          <a:xfrm>
            <a:off x="879846" y="2737978"/>
            <a:ext cx="385894" cy="352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시작</a:t>
            </a:r>
            <a:endParaRPr lang="ko-KR" altLang="en-US" sz="20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E598E2F-ED62-4F03-82F6-03B2F2EACEBB}"/>
              </a:ext>
            </a:extLst>
          </p:cNvPr>
          <p:cNvSpPr/>
          <p:nvPr/>
        </p:nvSpPr>
        <p:spPr>
          <a:xfrm>
            <a:off x="761491" y="4855722"/>
            <a:ext cx="387292" cy="336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종료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3DAF83E-A07B-4712-9727-93F563F66B00}"/>
              </a:ext>
            </a:extLst>
          </p:cNvPr>
          <p:cNvCxnSpPr>
            <a:cxnSpLocks/>
            <a:stCxn id="30" idx="6"/>
            <a:endCxn id="4" idx="1"/>
          </p:cNvCxnSpPr>
          <p:nvPr/>
        </p:nvCxnSpPr>
        <p:spPr>
          <a:xfrm flipV="1">
            <a:off x="1265740" y="2906142"/>
            <a:ext cx="310718" cy="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표 16">
            <a:extLst>
              <a:ext uri="{FF2B5EF4-FFF2-40B4-BE49-F238E27FC236}">
                <a16:creationId xmlns:a16="http://schemas.microsoft.com/office/drawing/2014/main" id="{12B77552-DD25-BD60-E42D-A5BE7DB87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996691"/>
              </p:ext>
            </p:extLst>
          </p:nvPr>
        </p:nvGraphicFramePr>
        <p:xfrm>
          <a:off x="1576458" y="2391289"/>
          <a:ext cx="1402052" cy="10297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2052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</a:tblGrid>
              <a:tr h="201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환경설정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5674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저장 경로 및 작업 파일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730559"/>
                  </a:ext>
                </a:extLst>
              </a:tr>
              <a:tr h="248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Excel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584631"/>
                  </a:ext>
                </a:extLst>
              </a:tr>
            </a:tbl>
          </a:graphicData>
        </a:graphic>
      </p:graphicFrame>
      <p:graphicFrame>
        <p:nvGraphicFramePr>
          <p:cNvPr id="6" name="표 16">
            <a:extLst>
              <a:ext uri="{FF2B5EF4-FFF2-40B4-BE49-F238E27FC236}">
                <a16:creationId xmlns:a16="http://schemas.microsoft.com/office/drawing/2014/main" id="{DC9ED013-55D5-4856-E15D-182FB9B33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423949"/>
              </p:ext>
            </p:extLst>
          </p:nvPr>
        </p:nvGraphicFramePr>
        <p:xfrm>
          <a:off x="3783225" y="2391289"/>
          <a:ext cx="1381425" cy="10377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1425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</a:tblGrid>
              <a:tr h="209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584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요청사항 파일에 작성된 요구사항 데이터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730559"/>
                  </a:ext>
                </a:extLst>
              </a:tr>
              <a:tr h="239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Excel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584631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A155AFE-85BA-021A-AFDF-1B1BCC0DB62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978510" y="2906142"/>
            <a:ext cx="804715" cy="4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FBBAEC7B-6143-4C65-B4D5-A1F314741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04012"/>
              </p:ext>
            </p:extLst>
          </p:nvPr>
        </p:nvGraphicFramePr>
        <p:xfrm>
          <a:off x="5836963" y="2391289"/>
          <a:ext cx="1344626" cy="10392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4626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</a:tblGrid>
              <a:tr h="215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이미지 분석 내용 추출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584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REST API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이미지 분석 요청 후 데이터 저장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730559"/>
                  </a:ext>
                </a:extLst>
              </a:tr>
              <a:tr h="239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RPA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584631"/>
                  </a:ext>
                </a:extLst>
              </a:tr>
            </a:tbl>
          </a:graphicData>
        </a:graphic>
      </p:graphicFrame>
      <p:graphicFrame>
        <p:nvGraphicFramePr>
          <p:cNvPr id="61" name="표 16">
            <a:extLst>
              <a:ext uri="{FF2B5EF4-FFF2-40B4-BE49-F238E27FC236}">
                <a16:creationId xmlns:a16="http://schemas.microsoft.com/office/drawing/2014/main" id="{4EF8C18C-8593-1467-8283-2FB2A4110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604375"/>
              </p:ext>
            </p:extLst>
          </p:nvPr>
        </p:nvGraphicFramePr>
        <p:xfrm>
          <a:off x="7986304" y="2391289"/>
          <a:ext cx="1344626" cy="10377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4626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분석 내용 입력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584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이미지 분석 결과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730559"/>
                  </a:ext>
                </a:extLst>
              </a:tr>
              <a:tr h="239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Excel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584631"/>
                  </a:ext>
                </a:extLst>
              </a:tr>
            </a:tbl>
          </a:graphicData>
        </a:graphic>
      </p:graphicFrame>
      <p:graphicFrame>
        <p:nvGraphicFramePr>
          <p:cNvPr id="145" name="표 16">
            <a:extLst>
              <a:ext uri="{FF2B5EF4-FFF2-40B4-BE49-F238E27FC236}">
                <a16:creationId xmlns:a16="http://schemas.microsoft.com/office/drawing/2014/main" id="{8749BAD5-46FE-6BEE-08D1-B04C79D46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6632"/>
              </p:ext>
            </p:extLst>
          </p:nvPr>
        </p:nvGraphicFramePr>
        <p:xfrm>
          <a:off x="7986304" y="4505346"/>
          <a:ext cx="1344516" cy="10377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4516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이미지 생성 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584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REST API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이미지 생성 요청 후 데이터 저장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730559"/>
                  </a:ext>
                </a:extLst>
              </a:tr>
              <a:tr h="239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REST API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584631"/>
                  </a:ext>
                </a:extLst>
              </a:tr>
            </a:tbl>
          </a:graphicData>
        </a:graphic>
      </p:graphicFrame>
      <p:graphicFrame>
        <p:nvGraphicFramePr>
          <p:cNvPr id="182" name="표 16">
            <a:extLst>
              <a:ext uri="{FF2B5EF4-FFF2-40B4-BE49-F238E27FC236}">
                <a16:creationId xmlns:a16="http://schemas.microsoft.com/office/drawing/2014/main" id="{9CF7EC65-FE6A-F20F-79D1-9D8DC4C04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784123"/>
              </p:ext>
            </p:extLst>
          </p:nvPr>
        </p:nvGraphicFramePr>
        <p:xfrm>
          <a:off x="3783115" y="4505346"/>
          <a:ext cx="1471178" cy="10377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1178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7.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이메일 전송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584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요청자에게 이미지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첨부하여 이메일 전송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730559"/>
                  </a:ext>
                </a:extLst>
              </a:tr>
              <a:tr h="239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solidFill>
                            <a:schemeClr val="tx1"/>
                          </a:solidFill>
                        </a:rPr>
                        <a:t>RPA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584631"/>
                  </a:ext>
                </a:extLst>
              </a:tr>
            </a:tbl>
          </a:graphicData>
        </a:graphic>
      </p:graphicFrame>
      <p:graphicFrame>
        <p:nvGraphicFramePr>
          <p:cNvPr id="8" name="표 16">
            <a:extLst>
              <a:ext uri="{FF2B5EF4-FFF2-40B4-BE49-F238E27FC236}">
                <a16:creationId xmlns:a16="http://schemas.microsoft.com/office/drawing/2014/main" id="{F3DEC552-7058-D634-7D26-717DC3EA4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46175"/>
              </p:ext>
            </p:extLst>
          </p:nvPr>
        </p:nvGraphicFramePr>
        <p:xfrm>
          <a:off x="1576348" y="4505346"/>
          <a:ext cx="1471178" cy="10377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1178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엑셀 정리 및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584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파일명 변경 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결과 엑셀 파일을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Output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폴더로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730559"/>
                  </a:ext>
                </a:extLst>
              </a:tr>
              <a:tr h="239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Excel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584631"/>
                  </a:ext>
                </a:extLst>
              </a:tr>
            </a:tbl>
          </a:graphicData>
        </a:graphic>
      </p:graphicFrame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F1F2122-F0A9-9DDC-A838-23B3E27DC351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5164650" y="2910144"/>
            <a:ext cx="672313" cy="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8C9D83D-E2A3-61E0-00E1-7CF99A170887}"/>
              </a:ext>
            </a:extLst>
          </p:cNvPr>
          <p:cNvCxnSpPr>
            <a:cxnSpLocks/>
            <a:stCxn id="16" idx="3"/>
            <a:endCxn id="61" idx="1"/>
          </p:cNvCxnSpPr>
          <p:nvPr/>
        </p:nvCxnSpPr>
        <p:spPr>
          <a:xfrm flipV="1">
            <a:off x="7181589" y="2910144"/>
            <a:ext cx="804715" cy="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49205E4-9D11-4314-1927-EFB397C18E7C}"/>
              </a:ext>
            </a:extLst>
          </p:cNvPr>
          <p:cNvCxnSpPr>
            <a:cxnSpLocks/>
            <a:stCxn id="61" idx="2"/>
            <a:endCxn id="145" idx="0"/>
          </p:cNvCxnSpPr>
          <p:nvPr/>
        </p:nvCxnSpPr>
        <p:spPr>
          <a:xfrm flipH="1">
            <a:off x="8658562" y="3429000"/>
            <a:ext cx="55" cy="1076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6411185C-2DFF-5383-32DE-CC1EA4E9327C}"/>
              </a:ext>
            </a:extLst>
          </p:cNvPr>
          <p:cNvCxnSpPr>
            <a:cxnSpLocks/>
            <a:stCxn id="53" idx="1"/>
            <a:endCxn id="182" idx="3"/>
          </p:cNvCxnSpPr>
          <p:nvPr/>
        </p:nvCxnSpPr>
        <p:spPr>
          <a:xfrm flipH="1">
            <a:off x="5254293" y="5024201"/>
            <a:ext cx="582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E06AEB63-6EB8-30A2-B131-C45C5677E0E3}"/>
              </a:ext>
            </a:extLst>
          </p:cNvPr>
          <p:cNvCxnSpPr>
            <a:cxnSpLocks/>
            <a:stCxn id="182" idx="1"/>
            <a:endCxn id="8" idx="3"/>
          </p:cNvCxnSpPr>
          <p:nvPr/>
        </p:nvCxnSpPr>
        <p:spPr>
          <a:xfrm flipH="1">
            <a:off x="3047526" y="5024201"/>
            <a:ext cx="735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3281A0AB-01D4-D4B5-E2A5-2605E9731A12}"/>
              </a:ext>
            </a:extLst>
          </p:cNvPr>
          <p:cNvCxnSpPr>
            <a:cxnSpLocks/>
            <a:stCxn id="8" idx="1"/>
            <a:endCxn id="31" idx="6"/>
          </p:cNvCxnSpPr>
          <p:nvPr/>
        </p:nvCxnSpPr>
        <p:spPr>
          <a:xfrm flipH="1">
            <a:off x="1148783" y="5024201"/>
            <a:ext cx="427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C8B9F79-86D0-28D1-538B-ADA5C45A12CE}"/>
              </a:ext>
            </a:extLst>
          </p:cNvPr>
          <p:cNvCxnSpPr>
            <a:cxnSpLocks/>
            <a:stCxn id="145" idx="1"/>
            <a:endCxn id="53" idx="3"/>
          </p:cNvCxnSpPr>
          <p:nvPr/>
        </p:nvCxnSpPr>
        <p:spPr>
          <a:xfrm flipH="1">
            <a:off x="7181478" y="5024201"/>
            <a:ext cx="804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표 16">
            <a:extLst>
              <a:ext uri="{FF2B5EF4-FFF2-40B4-BE49-F238E27FC236}">
                <a16:creationId xmlns:a16="http://schemas.microsoft.com/office/drawing/2014/main" id="{E818469A-B0B9-95D5-57E3-EFD169491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647321"/>
              </p:ext>
            </p:extLst>
          </p:nvPr>
        </p:nvGraphicFramePr>
        <p:xfrm>
          <a:off x="5836851" y="4505346"/>
          <a:ext cx="1344627" cy="10377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4627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이미지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584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Chrome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을 이용하여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로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이동 후 저장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730559"/>
                  </a:ext>
                </a:extLst>
              </a:tr>
              <a:tr h="239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Chrome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584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91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702530"/>
              </p:ext>
            </p:extLst>
          </p:nvPr>
        </p:nvGraphicFramePr>
        <p:xfrm>
          <a:off x="587230" y="644168"/>
          <a:ext cx="10740499" cy="4487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38">
                  <a:extLst>
                    <a:ext uri="{9D8B030D-6E8A-4147-A177-3AD203B41FA5}">
                      <a16:colId xmlns:a16="http://schemas.microsoft.com/office/drawing/2014/main" val="2949329046"/>
                    </a:ext>
                  </a:extLst>
                </a:gridCol>
                <a:gridCol w="1975418">
                  <a:extLst>
                    <a:ext uri="{9D8B030D-6E8A-4147-A177-3AD203B41FA5}">
                      <a16:colId xmlns:a16="http://schemas.microsoft.com/office/drawing/2014/main" val="4175160694"/>
                    </a:ext>
                  </a:extLst>
                </a:gridCol>
                <a:gridCol w="7251795">
                  <a:extLst>
                    <a:ext uri="{9D8B030D-6E8A-4147-A177-3AD203B41FA5}">
                      <a16:colId xmlns:a16="http://schemas.microsoft.com/office/drawing/2014/main" val="1017136227"/>
                    </a:ext>
                  </a:extLst>
                </a:gridCol>
                <a:gridCol w="1128548">
                  <a:extLst>
                    <a:ext uri="{9D8B030D-6E8A-4147-A177-3AD203B41FA5}">
                      <a16:colId xmlns:a16="http://schemas.microsoft.com/office/drawing/2014/main" val="845590638"/>
                    </a:ext>
                  </a:extLst>
                </a:gridCol>
              </a:tblGrid>
              <a:tr h="3704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상세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Activity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세부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시스템</a:t>
                      </a:r>
                    </a:p>
                  </a:txBody>
                  <a:tcPr marL="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059156"/>
                  </a:ext>
                </a:extLst>
              </a:tr>
              <a:tr h="513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</a:pPr>
                      <a:r>
                        <a:rPr lang="ko-KR" altLang="en-US" sz="105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환경설정</a:t>
                      </a:r>
                      <a:endParaRPr lang="en-US" altLang="ko-KR" sz="105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지정된 경로에 프로젝트 폴더 생성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이미지분석및생성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요청사항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(Template).xlsx 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파일로 설정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Excel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391235"/>
                  </a:ext>
                </a:extLst>
              </a:tr>
              <a:tr h="513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수집</a:t>
                      </a:r>
                      <a:endParaRPr lang="en-US" altLang="ko-KR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요청사항 작업 파일에 작성된 시트별 요구사항 데이터 수집</a:t>
                      </a:r>
                    </a:p>
                  </a:txBody>
                  <a:tcPr marL="108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Excel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846909"/>
                  </a:ext>
                </a:extLst>
              </a:tr>
              <a:tr h="513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분석 내용 추출</a:t>
                      </a:r>
                      <a:endParaRPr lang="en-US" altLang="ko-KR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#2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수집한 데이터를 기반으로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REST API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이미지 분석 요청 후 데이터 저장</a:t>
                      </a:r>
                    </a:p>
                  </a:txBody>
                  <a:tcPr marL="108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REST API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121662"/>
                  </a:ext>
                </a:extLst>
              </a:tr>
              <a:tr h="513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분석 내용 입력</a:t>
                      </a:r>
                      <a:endParaRPr lang="en-US" altLang="ko-KR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저장한 이미지 분석 내용 및 요약 내용을 엑셀에 입력</a:t>
                      </a:r>
                    </a:p>
                  </a:txBody>
                  <a:tcPr marL="108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Excel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904320"/>
                  </a:ext>
                </a:extLst>
              </a:tr>
              <a:tr h="513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생성 요청 추출</a:t>
                      </a:r>
                      <a:endParaRPr lang="en-US" altLang="ko-KR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#2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수집한 데이터를 기반으로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REST API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이미지 생성 요청 후 데이터 저장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REST API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43682"/>
                  </a:ext>
                </a:extLst>
              </a:tr>
              <a:tr h="513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이미지 저장</a:t>
                      </a:r>
                    </a:p>
                  </a:txBody>
                  <a:tcPr marL="108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생성 요청한 데이터의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프로젝트 폴더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\</a:t>
                      </a: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img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폴더에 이미지 저장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Chrome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753532"/>
                  </a:ext>
                </a:extLst>
              </a:tr>
              <a:tr h="513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이메일 전송</a:t>
                      </a:r>
                    </a:p>
                  </a:txBody>
                  <a:tcPr marL="108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저장한 이미지를 요청한 이메일 주소로 이메일 전송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smtp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206689"/>
                  </a:ext>
                </a:extLst>
              </a:tr>
              <a:tr h="513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엑셀 정리 및 저장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파일명 변경 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Output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폴더에 결과 파일 저장 후 종료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이미지분석및생성요청사항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_yyMMdd.xlsx)</a:t>
                      </a:r>
                    </a:p>
                  </a:txBody>
                  <a:tcPr marL="108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Excel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62269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7230" y="-1450"/>
            <a:ext cx="4692468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6" b="1" dirty="0">
                <a:solidFill>
                  <a:schemeClr val="accent3">
                    <a:lumMod val="50000"/>
                  </a:schemeClr>
                </a:solidFill>
              </a:rPr>
              <a:t>PDD – </a:t>
            </a:r>
            <a:r>
              <a:rPr lang="ko-KR" altLang="en-US" sz="2406" b="1" dirty="0">
                <a:solidFill>
                  <a:schemeClr val="accent3">
                    <a:lumMod val="50000"/>
                  </a:schemeClr>
                </a:solidFill>
              </a:rPr>
              <a:t>순서도 세부 사항</a:t>
            </a:r>
          </a:p>
        </p:txBody>
      </p:sp>
    </p:spTree>
    <p:extLst>
      <p:ext uri="{BB962C8B-B14F-4D97-AF65-F5344CB8AC3E}">
        <p14:creationId xmlns:p14="http://schemas.microsoft.com/office/powerpoint/2010/main" val="37050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16">
            <a:extLst>
              <a:ext uri="{FF2B5EF4-FFF2-40B4-BE49-F238E27FC236}">
                <a16:creationId xmlns:a16="http://schemas.microsoft.com/office/drawing/2014/main" id="{20725BEC-3B42-445C-BAA1-52B2A7A5F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358967"/>
              </p:ext>
            </p:extLst>
          </p:nvPr>
        </p:nvGraphicFramePr>
        <p:xfrm>
          <a:off x="587230" y="587230"/>
          <a:ext cx="10989578" cy="5572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5067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  <a:gridCol w="4781725">
                  <a:extLst>
                    <a:ext uri="{9D8B030D-6E8A-4147-A177-3AD203B41FA5}">
                      <a16:colId xmlns:a16="http://schemas.microsoft.com/office/drawing/2014/main" val="170707524"/>
                    </a:ext>
                  </a:extLst>
                </a:gridCol>
                <a:gridCol w="1022498">
                  <a:extLst>
                    <a:ext uri="{9D8B030D-6E8A-4147-A177-3AD203B41FA5}">
                      <a16:colId xmlns:a16="http://schemas.microsoft.com/office/drawing/2014/main" val="365190211"/>
                    </a:ext>
                  </a:extLst>
                </a:gridCol>
                <a:gridCol w="1292863">
                  <a:extLst>
                    <a:ext uri="{9D8B030D-6E8A-4147-A177-3AD203B41FA5}">
                      <a16:colId xmlns:a16="http://schemas.microsoft.com/office/drawing/2014/main" val="987199902"/>
                    </a:ext>
                  </a:extLst>
                </a:gridCol>
                <a:gridCol w="2877425">
                  <a:extLst>
                    <a:ext uri="{9D8B030D-6E8A-4147-A177-3AD203B41FA5}">
                      <a16:colId xmlns:a16="http://schemas.microsoft.com/office/drawing/2014/main" val="338014259"/>
                    </a:ext>
                  </a:extLst>
                </a:gridCol>
              </a:tblGrid>
              <a:tr h="2768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폴더 및 파일정리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C:\RPA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305080">
                <a:tc rowSpan="4"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작업 상세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91980"/>
                  </a:ext>
                </a:extLst>
              </a:tr>
              <a:tr h="353241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‘C:\RPA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\’+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과제명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디렉토리 생성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‘C:\RPA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\Temp’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內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이미지분석및생성요청사항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_Template.xlsx’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양식 파일 저장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40724"/>
                  </a:ext>
                </a:extLst>
              </a:tr>
              <a:tr h="31133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비고 및 특이사항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30953"/>
                  </a:ext>
                </a:extLst>
              </a:tr>
              <a:tr h="113348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dirty="0"/>
                        <a:t>경로는 변수로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6738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6C7BA0-8C2B-476D-928E-E2B61517A6A4}"/>
              </a:ext>
            </a:extLst>
          </p:cNvPr>
          <p:cNvSpPr txBox="1"/>
          <p:nvPr/>
        </p:nvSpPr>
        <p:spPr>
          <a:xfrm>
            <a:off x="556243" y="0"/>
            <a:ext cx="4692468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6" b="1" dirty="0">
                <a:solidFill>
                  <a:schemeClr val="accent3">
                    <a:lumMod val="50000"/>
                  </a:schemeClr>
                </a:solidFill>
              </a:rPr>
              <a:t>프로세스 수행 </a:t>
            </a:r>
            <a:r>
              <a:rPr lang="en-US" altLang="ko-KR" sz="2406" b="1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ko-KR" altLang="en-US" sz="2406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BD6EFA-8AF8-60CB-0899-BCCB5305E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794" y="1573669"/>
            <a:ext cx="6229467" cy="356448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ACE6CA2-647A-AF4F-5C60-D799F69A1B8C}"/>
              </a:ext>
            </a:extLst>
          </p:cNvPr>
          <p:cNvSpPr/>
          <p:nvPr/>
        </p:nvSpPr>
        <p:spPr>
          <a:xfrm>
            <a:off x="2488698" y="2497288"/>
            <a:ext cx="3708899" cy="1691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EA28E9D-0E0D-5FCB-DF81-969A81C8BF18}"/>
              </a:ext>
            </a:extLst>
          </p:cNvPr>
          <p:cNvSpPr/>
          <p:nvPr/>
        </p:nvSpPr>
        <p:spPr>
          <a:xfrm>
            <a:off x="2387129" y="2372902"/>
            <a:ext cx="203138" cy="194034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93C7CB-7F5F-54A6-1DE1-0CD96FE72C0C}"/>
              </a:ext>
            </a:extLst>
          </p:cNvPr>
          <p:cNvSpPr/>
          <p:nvPr/>
        </p:nvSpPr>
        <p:spPr>
          <a:xfrm>
            <a:off x="2488701" y="3310016"/>
            <a:ext cx="3708899" cy="1691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6F00E5F-4DB8-FA58-F4DD-A00EA410DE0B}"/>
              </a:ext>
            </a:extLst>
          </p:cNvPr>
          <p:cNvSpPr/>
          <p:nvPr/>
        </p:nvSpPr>
        <p:spPr>
          <a:xfrm>
            <a:off x="2389453" y="3172926"/>
            <a:ext cx="203138" cy="194034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57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16">
            <a:extLst>
              <a:ext uri="{FF2B5EF4-FFF2-40B4-BE49-F238E27FC236}">
                <a16:creationId xmlns:a16="http://schemas.microsoft.com/office/drawing/2014/main" id="{20725BEC-3B42-445C-BAA1-52B2A7A5F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422574"/>
              </p:ext>
            </p:extLst>
          </p:nvPr>
        </p:nvGraphicFramePr>
        <p:xfrm>
          <a:off x="587230" y="587230"/>
          <a:ext cx="10989578" cy="5572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5067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  <a:gridCol w="4781725">
                  <a:extLst>
                    <a:ext uri="{9D8B030D-6E8A-4147-A177-3AD203B41FA5}">
                      <a16:colId xmlns:a16="http://schemas.microsoft.com/office/drawing/2014/main" val="170707524"/>
                    </a:ext>
                  </a:extLst>
                </a:gridCol>
                <a:gridCol w="1022498">
                  <a:extLst>
                    <a:ext uri="{9D8B030D-6E8A-4147-A177-3AD203B41FA5}">
                      <a16:colId xmlns:a16="http://schemas.microsoft.com/office/drawing/2014/main" val="365190211"/>
                    </a:ext>
                  </a:extLst>
                </a:gridCol>
                <a:gridCol w="1292863">
                  <a:extLst>
                    <a:ext uri="{9D8B030D-6E8A-4147-A177-3AD203B41FA5}">
                      <a16:colId xmlns:a16="http://schemas.microsoft.com/office/drawing/2014/main" val="987199902"/>
                    </a:ext>
                  </a:extLst>
                </a:gridCol>
                <a:gridCol w="2877425">
                  <a:extLst>
                    <a:ext uri="{9D8B030D-6E8A-4147-A177-3AD203B41FA5}">
                      <a16:colId xmlns:a16="http://schemas.microsoft.com/office/drawing/2014/main" val="338014259"/>
                    </a:ext>
                  </a:extLst>
                </a:gridCol>
              </a:tblGrid>
              <a:tr h="2768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요청 파일 데이터화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C:\RPA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\Temp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305080">
                <a:tc rowSpan="4"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작업 상세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91980"/>
                  </a:ext>
                </a:extLst>
              </a:tr>
              <a:tr h="353241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파일 실행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이미지분석요청 시트 내 정보 추출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이미지생성요청 시트 내 정보 추출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40724"/>
                  </a:ext>
                </a:extLst>
              </a:tr>
              <a:tr h="31133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비고 및 특이사항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30953"/>
                  </a:ext>
                </a:extLst>
              </a:tr>
              <a:tr h="113348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6738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6C7BA0-8C2B-476D-928E-E2B61517A6A4}"/>
              </a:ext>
            </a:extLst>
          </p:cNvPr>
          <p:cNvSpPr txBox="1"/>
          <p:nvPr/>
        </p:nvSpPr>
        <p:spPr>
          <a:xfrm>
            <a:off x="556243" y="0"/>
            <a:ext cx="4692468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6" b="1" dirty="0">
                <a:solidFill>
                  <a:schemeClr val="accent3">
                    <a:lumMod val="50000"/>
                  </a:schemeClr>
                </a:solidFill>
              </a:rPr>
              <a:t>프로세스 수행 </a:t>
            </a:r>
            <a:r>
              <a:rPr lang="en-US" altLang="ko-KR" sz="2406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endParaRPr lang="ko-KR" altLang="en-US" sz="2406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7C7B672-32E9-FA21-00AA-E943AA064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859" y="1178651"/>
            <a:ext cx="6872313" cy="4451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993C7CB-7F5F-54A6-1DE1-0CD96FE72C0C}"/>
              </a:ext>
            </a:extLst>
          </p:cNvPr>
          <p:cNvSpPr/>
          <p:nvPr/>
        </p:nvSpPr>
        <p:spPr>
          <a:xfrm>
            <a:off x="1099230" y="1159330"/>
            <a:ext cx="6887941" cy="39001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6F00E5F-4DB8-FA58-F4DD-A00EA410DE0B}"/>
              </a:ext>
            </a:extLst>
          </p:cNvPr>
          <p:cNvSpPr/>
          <p:nvPr/>
        </p:nvSpPr>
        <p:spPr>
          <a:xfrm>
            <a:off x="1013291" y="1027489"/>
            <a:ext cx="203138" cy="194034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EC807F4-FCA7-DCC0-65E6-D33813CE6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858" y="1623790"/>
            <a:ext cx="6872313" cy="162277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ACE6CA2-647A-AF4F-5C60-D799F69A1B8C}"/>
              </a:ext>
            </a:extLst>
          </p:cNvPr>
          <p:cNvSpPr/>
          <p:nvPr/>
        </p:nvSpPr>
        <p:spPr>
          <a:xfrm>
            <a:off x="1317998" y="1978345"/>
            <a:ext cx="5872156" cy="12682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EA28E9D-0E0D-5FCB-DF81-969A81C8BF18}"/>
              </a:ext>
            </a:extLst>
          </p:cNvPr>
          <p:cNvSpPr/>
          <p:nvPr/>
        </p:nvSpPr>
        <p:spPr>
          <a:xfrm>
            <a:off x="1216429" y="1853959"/>
            <a:ext cx="203138" cy="194034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AFB7917-374C-2B6F-C070-82D80F0F0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857" y="3246567"/>
            <a:ext cx="6802128" cy="152867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4F52F57-9C48-4AA6-CAC6-653D6BE65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856" y="4754656"/>
            <a:ext cx="2257740" cy="30484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7B7BB1-D6B3-94FA-0B65-E44E9DB70AB1}"/>
              </a:ext>
            </a:extLst>
          </p:cNvPr>
          <p:cNvSpPr/>
          <p:nvPr/>
        </p:nvSpPr>
        <p:spPr>
          <a:xfrm>
            <a:off x="1099229" y="4746301"/>
            <a:ext cx="2273367" cy="299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EE22B8A-511A-FEB1-C798-564D0F77D9F9}"/>
              </a:ext>
            </a:extLst>
          </p:cNvPr>
          <p:cNvSpPr/>
          <p:nvPr/>
        </p:nvSpPr>
        <p:spPr>
          <a:xfrm>
            <a:off x="997660" y="4621915"/>
            <a:ext cx="203138" cy="194034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※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437030-1A63-D58E-F67E-2A1D5F410E97}"/>
              </a:ext>
            </a:extLst>
          </p:cNvPr>
          <p:cNvSpPr/>
          <p:nvPr/>
        </p:nvSpPr>
        <p:spPr>
          <a:xfrm>
            <a:off x="1317998" y="3392139"/>
            <a:ext cx="6598987" cy="13218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2551E48-C6B6-A664-CE64-82D86F0B05B0}"/>
              </a:ext>
            </a:extLst>
          </p:cNvPr>
          <p:cNvSpPr/>
          <p:nvPr/>
        </p:nvSpPr>
        <p:spPr>
          <a:xfrm>
            <a:off x="1216429" y="3267753"/>
            <a:ext cx="203138" cy="194034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42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16">
            <a:extLst>
              <a:ext uri="{FF2B5EF4-FFF2-40B4-BE49-F238E27FC236}">
                <a16:creationId xmlns:a16="http://schemas.microsoft.com/office/drawing/2014/main" id="{20725BEC-3B42-445C-BAA1-52B2A7A5F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972364"/>
              </p:ext>
            </p:extLst>
          </p:nvPr>
        </p:nvGraphicFramePr>
        <p:xfrm>
          <a:off x="587230" y="587230"/>
          <a:ext cx="10989578" cy="5572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5067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  <a:gridCol w="4781725">
                  <a:extLst>
                    <a:ext uri="{9D8B030D-6E8A-4147-A177-3AD203B41FA5}">
                      <a16:colId xmlns:a16="http://schemas.microsoft.com/office/drawing/2014/main" val="170707524"/>
                    </a:ext>
                  </a:extLst>
                </a:gridCol>
                <a:gridCol w="1022498">
                  <a:extLst>
                    <a:ext uri="{9D8B030D-6E8A-4147-A177-3AD203B41FA5}">
                      <a16:colId xmlns:a16="http://schemas.microsoft.com/office/drawing/2014/main" val="365190211"/>
                    </a:ext>
                  </a:extLst>
                </a:gridCol>
                <a:gridCol w="1292863">
                  <a:extLst>
                    <a:ext uri="{9D8B030D-6E8A-4147-A177-3AD203B41FA5}">
                      <a16:colId xmlns:a16="http://schemas.microsoft.com/office/drawing/2014/main" val="987199902"/>
                    </a:ext>
                  </a:extLst>
                </a:gridCol>
                <a:gridCol w="2877425">
                  <a:extLst>
                    <a:ext uri="{9D8B030D-6E8A-4147-A177-3AD203B41FA5}">
                      <a16:colId xmlns:a16="http://schemas.microsoft.com/office/drawing/2014/main" val="338014259"/>
                    </a:ext>
                  </a:extLst>
                </a:gridCol>
              </a:tblGrid>
              <a:tr h="2768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이미지 분석 작업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이미지 분석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API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정리내용 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OpenAI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305080">
                <a:tc rowSpan="4"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작업 상세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91980"/>
                  </a:ext>
                </a:extLst>
              </a:tr>
              <a:tr h="353241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 슬라이드에서 추출한 이미지분석요청 시트 내 데이터를 이용하여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ChatGPT API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통신을 수행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통신에 이용되는 내용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분석 요청 명령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이미지가 가지고 있는 정보를 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설명해줘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분석 요청 자료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內 사진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URL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열의 값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40724"/>
                  </a:ext>
                </a:extLst>
              </a:tr>
              <a:tr h="31133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비고 및 특이사항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30953"/>
                  </a:ext>
                </a:extLst>
              </a:tr>
              <a:tr h="113348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900" dirty="0"/>
                        <a:t>API</a:t>
                      </a:r>
                      <a:r>
                        <a:rPr lang="ko-KR" altLang="en-US" sz="900" dirty="0"/>
                        <a:t>주소 </a:t>
                      </a:r>
                      <a:r>
                        <a:rPr lang="en-US" altLang="ko-KR" sz="900" dirty="0"/>
                        <a:t>: </a:t>
                      </a:r>
                      <a:r>
                        <a:rPr lang="en-US" altLang="ko-KR" sz="900" dirty="0">
                          <a:effectLst/>
                        </a:rPr>
                        <a:t>https://api.openai.com/v1/chat/completions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dirty="0">
                          <a:effectLst/>
                        </a:rPr>
                        <a:t>통신 방법 </a:t>
                      </a:r>
                      <a:r>
                        <a:rPr lang="en-US" altLang="ko-KR" sz="900" dirty="0">
                          <a:effectLst/>
                        </a:rPr>
                        <a:t>: POST, application/</a:t>
                      </a:r>
                      <a:r>
                        <a:rPr lang="en-US" altLang="ko-KR" sz="900" dirty="0" err="1">
                          <a:effectLst/>
                        </a:rPr>
                        <a:t>json</a:t>
                      </a:r>
                      <a:endParaRPr lang="en-US" altLang="ko-KR" sz="900" dirty="0">
                        <a:effectLst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900" dirty="0">
                          <a:effectLst/>
                        </a:rPr>
                        <a:t>API</a:t>
                      </a:r>
                      <a:r>
                        <a:rPr lang="ko-KR" altLang="en-US" sz="900" dirty="0">
                          <a:effectLst/>
                        </a:rPr>
                        <a:t>키 </a:t>
                      </a:r>
                      <a:r>
                        <a:rPr lang="en-US" altLang="ko-KR" sz="900" dirty="0">
                          <a:effectLst/>
                        </a:rPr>
                        <a:t>: Bearer</a:t>
                      </a:r>
                      <a:r>
                        <a:rPr lang="en-US" altLang="ko-KR" sz="900" baseline="0" dirty="0">
                          <a:effectLst/>
                        </a:rPr>
                        <a:t> +</a:t>
                      </a:r>
                      <a:r>
                        <a:rPr lang="en-US" altLang="ko-KR" sz="900" dirty="0">
                          <a:effectLst/>
                        </a:rPr>
                        <a:t> </a:t>
                      </a:r>
                      <a:r>
                        <a:rPr lang="ko-KR" altLang="en-US" sz="900" dirty="0">
                          <a:effectLst/>
                        </a:rPr>
                        <a:t>제공받은 키 값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6738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6C7BA0-8C2B-476D-928E-E2B61517A6A4}"/>
              </a:ext>
            </a:extLst>
          </p:cNvPr>
          <p:cNvSpPr txBox="1"/>
          <p:nvPr/>
        </p:nvSpPr>
        <p:spPr>
          <a:xfrm>
            <a:off x="556243" y="0"/>
            <a:ext cx="4692468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6" b="1" dirty="0">
                <a:solidFill>
                  <a:schemeClr val="accent3">
                    <a:lumMod val="50000"/>
                  </a:schemeClr>
                </a:solidFill>
              </a:rPr>
              <a:t>프로세스 수행 </a:t>
            </a:r>
            <a:r>
              <a:rPr lang="en-US" altLang="ko-KR" sz="2406" b="1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endParaRPr lang="ko-KR" altLang="en-US" sz="2406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49C4B0-4550-5409-533F-B096C183D91D}"/>
              </a:ext>
            </a:extLst>
          </p:cNvPr>
          <p:cNvSpPr/>
          <p:nvPr/>
        </p:nvSpPr>
        <p:spPr>
          <a:xfrm>
            <a:off x="3368431" y="2829169"/>
            <a:ext cx="2977661" cy="1039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 동작 없음</a:t>
            </a:r>
          </a:p>
        </p:txBody>
      </p:sp>
    </p:spTree>
    <p:extLst>
      <p:ext uri="{BB962C8B-B14F-4D97-AF65-F5344CB8AC3E}">
        <p14:creationId xmlns:p14="http://schemas.microsoft.com/office/powerpoint/2010/main" val="161818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16">
            <a:extLst>
              <a:ext uri="{FF2B5EF4-FFF2-40B4-BE49-F238E27FC236}">
                <a16:creationId xmlns:a16="http://schemas.microsoft.com/office/drawing/2014/main" id="{20725BEC-3B42-445C-BAA1-52B2A7A5F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741084"/>
              </p:ext>
            </p:extLst>
          </p:nvPr>
        </p:nvGraphicFramePr>
        <p:xfrm>
          <a:off x="587230" y="587230"/>
          <a:ext cx="10989578" cy="5572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5067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  <a:gridCol w="4781725">
                  <a:extLst>
                    <a:ext uri="{9D8B030D-6E8A-4147-A177-3AD203B41FA5}">
                      <a16:colId xmlns:a16="http://schemas.microsoft.com/office/drawing/2014/main" val="170707524"/>
                    </a:ext>
                  </a:extLst>
                </a:gridCol>
                <a:gridCol w="1022498">
                  <a:extLst>
                    <a:ext uri="{9D8B030D-6E8A-4147-A177-3AD203B41FA5}">
                      <a16:colId xmlns:a16="http://schemas.microsoft.com/office/drawing/2014/main" val="365190211"/>
                    </a:ext>
                  </a:extLst>
                </a:gridCol>
                <a:gridCol w="1292863">
                  <a:extLst>
                    <a:ext uri="{9D8B030D-6E8A-4147-A177-3AD203B41FA5}">
                      <a16:colId xmlns:a16="http://schemas.microsoft.com/office/drawing/2014/main" val="987199902"/>
                    </a:ext>
                  </a:extLst>
                </a:gridCol>
                <a:gridCol w="2877425">
                  <a:extLst>
                    <a:ext uri="{9D8B030D-6E8A-4147-A177-3AD203B41FA5}">
                      <a16:colId xmlns:a16="http://schemas.microsoft.com/office/drawing/2014/main" val="338014259"/>
                    </a:ext>
                  </a:extLst>
                </a:gridCol>
              </a:tblGrid>
              <a:tr h="2768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이미지 분석 작업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이미지 분석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API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정리요약 내용 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OpenAI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305080">
                <a:tc rowSpan="4"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작업 상세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91980"/>
                  </a:ext>
                </a:extLst>
              </a:tr>
              <a:tr h="353241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 슬라이드에서 추출한 이미지분석요청 시트 내 데이터를 이용하여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ChatGPT API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통신을 수행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통신에 이용되는 내용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분석 요청 명령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이미지가 가진 정보를 주제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배경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 색상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가지 항목으로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 단어로 정리해줘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분석 요청 자료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內 사진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URL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열의 값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40724"/>
                  </a:ext>
                </a:extLst>
              </a:tr>
              <a:tr h="31133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비고 및 특이사항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30953"/>
                  </a:ext>
                </a:extLst>
              </a:tr>
              <a:tr h="113348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900" dirty="0"/>
                        <a:t>API</a:t>
                      </a:r>
                      <a:r>
                        <a:rPr lang="ko-KR" altLang="en-US" sz="900" dirty="0"/>
                        <a:t>주소 </a:t>
                      </a:r>
                      <a:r>
                        <a:rPr lang="en-US" altLang="ko-KR" sz="900" dirty="0"/>
                        <a:t>: </a:t>
                      </a:r>
                      <a:r>
                        <a:rPr lang="en-US" altLang="ko-KR" sz="900" dirty="0">
                          <a:effectLst/>
                        </a:rPr>
                        <a:t>https://api.openai.com/v1/chat/completions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dirty="0">
                          <a:effectLst/>
                        </a:rPr>
                        <a:t>통신 방법 </a:t>
                      </a:r>
                      <a:r>
                        <a:rPr lang="en-US" altLang="ko-KR" sz="900" dirty="0">
                          <a:effectLst/>
                        </a:rPr>
                        <a:t>: POST, application/</a:t>
                      </a:r>
                      <a:r>
                        <a:rPr lang="en-US" altLang="ko-KR" sz="900" dirty="0" err="1">
                          <a:effectLst/>
                        </a:rPr>
                        <a:t>json</a:t>
                      </a:r>
                      <a:endParaRPr lang="en-US" altLang="ko-KR" sz="900" dirty="0">
                        <a:effectLst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900" dirty="0">
                          <a:effectLst/>
                        </a:rPr>
                        <a:t>API</a:t>
                      </a:r>
                      <a:r>
                        <a:rPr lang="ko-KR" altLang="en-US" sz="900" dirty="0">
                          <a:effectLst/>
                        </a:rPr>
                        <a:t>키 </a:t>
                      </a:r>
                      <a:r>
                        <a:rPr lang="en-US" altLang="ko-KR" sz="900" dirty="0">
                          <a:effectLst/>
                        </a:rPr>
                        <a:t>: Bearer</a:t>
                      </a:r>
                      <a:r>
                        <a:rPr lang="en-US" altLang="ko-KR" sz="900" baseline="0" dirty="0">
                          <a:effectLst/>
                        </a:rPr>
                        <a:t> +</a:t>
                      </a:r>
                      <a:r>
                        <a:rPr lang="en-US" altLang="ko-KR" sz="900" dirty="0">
                          <a:effectLst/>
                        </a:rPr>
                        <a:t> </a:t>
                      </a:r>
                      <a:r>
                        <a:rPr lang="ko-KR" altLang="en-US" sz="900" dirty="0">
                          <a:effectLst/>
                        </a:rPr>
                        <a:t>제공받은 키 값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6738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6C7BA0-8C2B-476D-928E-E2B61517A6A4}"/>
              </a:ext>
            </a:extLst>
          </p:cNvPr>
          <p:cNvSpPr txBox="1"/>
          <p:nvPr/>
        </p:nvSpPr>
        <p:spPr>
          <a:xfrm>
            <a:off x="556243" y="0"/>
            <a:ext cx="4692468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6" b="1" dirty="0">
                <a:solidFill>
                  <a:schemeClr val="accent3">
                    <a:lumMod val="50000"/>
                  </a:schemeClr>
                </a:solidFill>
              </a:rPr>
              <a:t>프로세스 수행 </a:t>
            </a:r>
            <a:r>
              <a:rPr lang="en-US" altLang="ko-KR" sz="2406" b="1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endParaRPr lang="ko-KR" altLang="en-US" sz="2406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49C4B0-4550-5409-533F-B096C183D91D}"/>
              </a:ext>
            </a:extLst>
          </p:cNvPr>
          <p:cNvSpPr/>
          <p:nvPr/>
        </p:nvSpPr>
        <p:spPr>
          <a:xfrm>
            <a:off x="3368431" y="2829169"/>
            <a:ext cx="2977661" cy="1039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 동작 없음</a:t>
            </a:r>
          </a:p>
        </p:txBody>
      </p:sp>
    </p:spTree>
    <p:extLst>
      <p:ext uri="{BB962C8B-B14F-4D97-AF65-F5344CB8AC3E}">
        <p14:creationId xmlns:p14="http://schemas.microsoft.com/office/powerpoint/2010/main" val="177162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16">
            <a:extLst>
              <a:ext uri="{FF2B5EF4-FFF2-40B4-BE49-F238E27FC236}">
                <a16:creationId xmlns:a16="http://schemas.microsoft.com/office/drawing/2014/main" id="{20725BEC-3B42-445C-BAA1-52B2A7A5F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914997"/>
              </p:ext>
            </p:extLst>
          </p:nvPr>
        </p:nvGraphicFramePr>
        <p:xfrm>
          <a:off x="587230" y="587230"/>
          <a:ext cx="10989578" cy="5572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5067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  <a:gridCol w="4781725">
                  <a:extLst>
                    <a:ext uri="{9D8B030D-6E8A-4147-A177-3AD203B41FA5}">
                      <a16:colId xmlns:a16="http://schemas.microsoft.com/office/drawing/2014/main" val="170707524"/>
                    </a:ext>
                  </a:extLst>
                </a:gridCol>
                <a:gridCol w="1022498">
                  <a:extLst>
                    <a:ext uri="{9D8B030D-6E8A-4147-A177-3AD203B41FA5}">
                      <a16:colId xmlns:a16="http://schemas.microsoft.com/office/drawing/2014/main" val="365190211"/>
                    </a:ext>
                  </a:extLst>
                </a:gridCol>
                <a:gridCol w="1292863">
                  <a:extLst>
                    <a:ext uri="{9D8B030D-6E8A-4147-A177-3AD203B41FA5}">
                      <a16:colId xmlns:a16="http://schemas.microsoft.com/office/drawing/2014/main" val="987199902"/>
                    </a:ext>
                  </a:extLst>
                </a:gridCol>
                <a:gridCol w="2877425">
                  <a:extLst>
                    <a:ext uri="{9D8B030D-6E8A-4147-A177-3AD203B41FA5}">
                      <a16:colId xmlns:a16="http://schemas.microsoft.com/office/drawing/2014/main" val="338014259"/>
                    </a:ext>
                  </a:extLst>
                </a:gridCol>
              </a:tblGrid>
              <a:tr h="2768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이미지 분석 작업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이미지 분석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API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정리내용 및 요약내용 요청 결과 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Excel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305080">
                <a:tc rowSpan="4"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작업 상세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91980"/>
                  </a:ext>
                </a:extLst>
              </a:tr>
              <a:tr h="353241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3, 4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 슬라이드에서 추출 받은 결과를 요청파일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정리내용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정리 요약 열에 입력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40724"/>
                  </a:ext>
                </a:extLst>
              </a:tr>
              <a:tr h="31133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비고 및 특이사항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30953"/>
                  </a:ext>
                </a:extLst>
              </a:tr>
              <a:tr h="113348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dirty="0"/>
                        <a:t>7</a:t>
                      </a:r>
                      <a:r>
                        <a:rPr lang="ko-KR" altLang="en-US" sz="900" dirty="0"/>
                        <a:t>번에 저장한 변수를 이용해 정리내용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요약 열에 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6738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6C7BA0-8C2B-476D-928E-E2B61517A6A4}"/>
              </a:ext>
            </a:extLst>
          </p:cNvPr>
          <p:cNvSpPr txBox="1"/>
          <p:nvPr/>
        </p:nvSpPr>
        <p:spPr>
          <a:xfrm>
            <a:off x="556243" y="0"/>
            <a:ext cx="4692468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6" b="1" dirty="0">
                <a:solidFill>
                  <a:schemeClr val="accent3">
                    <a:lumMod val="50000"/>
                  </a:schemeClr>
                </a:solidFill>
              </a:rPr>
              <a:t>프로세스 수행 </a:t>
            </a:r>
            <a:r>
              <a:rPr lang="en-US" altLang="ko-KR" sz="2406" b="1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endParaRPr lang="ko-KR" altLang="en-US" sz="2406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3CB7E8-3E20-FE72-9522-D6D7F08A5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37" y="2514980"/>
            <a:ext cx="7592472" cy="121717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CD8570A-4AC7-E30E-86C5-B8167DB3CB4C}"/>
              </a:ext>
            </a:extLst>
          </p:cNvPr>
          <p:cNvSpPr/>
          <p:nvPr/>
        </p:nvSpPr>
        <p:spPr>
          <a:xfrm>
            <a:off x="5502031" y="2514981"/>
            <a:ext cx="2883878" cy="8378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0250891-4F9F-9BF5-4100-D148A1642CB7}"/>
              </a:ext>
            </a:extLst>
          </p:cNvPr>
          <p:cNvSpPr/>
          <p:nvPr/>
        </p:nvSpPr>
        <p:spPr>
          <a:xfrm>
            <a:off x="5390073" y="2417962"/>
            <a:ext cx="223916" cy="194034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00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16">
            <a:extLst>
              <a:ext uri="{FF2B5EF4-FFF2-40B4-BE49-F238E27FC236}">
                <a16:creationId xmlns:a16="http://schemas.microsoft.com/office/drawing/2014/main" id="{20725BEC-3B42-445C-BAA1-52B2A7A5F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602677"/>
              </p:ext>
            </p:extLst>
          </p:nvPr>
        </p:nvGraphicFramePr>
        <p:xfrm>
          <a:off x="587230" y="587230"/>
          <a:ext cx="10989578" cy="5572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5067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  <a:gridCol w="4781725">
                  <a:extLst>
                    <a:ext uri="{9D8B030D-6E8A-4147-A177-3AD203B41FA5}">
                      <a16:colId xmlns:a16="http://schemas.microsoft.com/office/drawing/2014/main" val="170707524"/>
                    </a:ext>
                  </a:extLst>
                </a:gridCol>
                <a:gridCol w="1022498">
                  <a:extLst>
                    <a:ext uri="{9D8B030D-6E8A-4147-A177-3AD203B41FA5}">
                      <a16:colId xmlns:a16="http://schemas.microsoft.com/office/drawing/2014/main" val="365190211"/>
                    </a:ext>
                  </a:extLst>
                </a:gridCol>
                <a:gridCol w="1292863">
                  <a:extLst>
                    <a:ext uri="{9D8B030D-6E8A-4147-A177-3AD203B41FA5}">
                      <a16:colId xmlns:a16="http://schemas.microsoft.com/office/drawing/2014/main" val="987199902"/>
                    </a:ext>
                  </a:extLst>
                </a:gridCol>
                <a:gridCol w="2877425">
                  <a:extLst>
                    <a:ext uri="{9D8B030D-6E8A-4147-A177-3AD203B41FA5}">
                      <a16:colId xmlns:a16="http://schemas.microsoft.com/office/drawing/2014/main" val="338014259"/>
                    </a:ext>
                  </a:extLst>
                </a:gridCol>
              </a:tblGrid>
              <a:tr h="2768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이미지 분석 작업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이미지 생성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API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OpenAI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305080">
                <a:tc rowSpan="4"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작업 상세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91980"/>
                  </a:ext>
                </a:extLst>
              </a:tr>
              <a:tr h="353241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 슬라이드에서 추출한 이미지생성요청 시트 내 데이터를 이용하여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ChatGPT API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통신을 수행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통신에 이용되는 내용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생성 요청 명령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데이터 內 요청내용 열의 값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40724"/>
                  </a:ext>
                </a:extLst>
              </a:tr>
              <a:tr h="31133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비고 및 특이사항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30953"/>
                  </a:ext>
                </a:extLst>
              </a:tr>
              <a:tr h="113348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900" dirty="0"/>
                        <a:t>API</a:t>
                      </a:r>
                      <a:r>
                        <a:rPr lang="ko-KR" altLang="en-US" sz="900" dirty="0"/>
                        <a:t>주소 </a:t>
                      </a:r>
                      <a:r>
                        <a:rPr lang="en-US" altLang="ko-KR" sz="900" dirty="0"/>
                        <a:t>: </a:t>
                      </a:r>
                      <a:r>
                        <a:rPr lang="en-US" altLang="ko-KR" sz="900" dirty="0">
                          <a:effectLst/>
                        </a:rPr>
                        <a:t>https://api.openai.com/v1/images/generations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dirty="0">
                          <a:effectLst/>
                        </a:rPr>
                        <a:t>통신 방법 </a:t>
                      </a:r>
                      <a:r>
                        <a:rPr lang="en-US" altLang="ko-KR" sz="900" dirty="0">
                          <a:effectLst/>
                        </a:rPr>
                        <a:t>: POST, application/</a:t>
                      </a:r>
                      <a:r>
                        <a:rPr lang="en-US" altLang="ko-KR" sz="900" dirty="0" err="1">
                          <a:effectLst/>
                        </a:rPr>
                        <a:t>json</a:t>
                      </a:r>
                      <a:endParaRPr lang="en-US" altLang="ko-KR" sz="900" dirty="0">
                        <a:effectLst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900" dirty="0">
                          <a:effectLst/>
                        </a:rPr>
                        <a:t>API</a:t>
                      </a:r>
                      <a:r>
                        <a:rPr lang="ko-KR" altLang="en-US" sz="900" dirty="0">
                          <a:effectLst/>
                        </a:rPr>
                        <a:t>키 </a:t>
                      </a:r>
                      <a:r>
                        <a:rPr lang="en-US" altLang="ko-KR" sz="900" dirty="0">
                          <a:effectLst/>
                        </a:rPr>
                        <a:t>: Bearer</a:t>
                      </a:r>
                      <a:r>
                        <a:rPr lang="en-US" altLang="ko-KR" sz="900" baseline="0" dirty="0">
                          <a:effectLst/>
                        </a:rPr>
                        <a:t> +</a:t>
                      </a:r>
                      <a:r>
                        <a:rPr lang="en-US" altLang="ko-KR" sz="900" dirty="0">
                          <a:effectLst/>
                        </a:rPr>
                        <a:t> </a:t>
                      </a:r>
                      <a:r>
                        <a:rPr lang="ko-KR" altLang="en-US" sz="900" dirty="0">
                          <a:effectLst/>
                        </a:rPr>
                        <a:t>제공받은 키 값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6738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6C7BA0-8C2B-476D-928E-E2B61517A6A4}"/>
              </a:ext>
            </a:extLst>
          </p:cNvPr>
          <p:cNvSpPr txBox="1"/>
          <p:nvPr/>
        </p:nvSpPr>
        <p:spPr>
          <a:xfrm>
            <a:off x="556243" y="0"/>
            <a:ext cx="4692468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6" b="1" dirty="0">
                <a:solidFill>
                  <a:schemeClr val="accent3">
                    <a:lumMod val="50000"/>
                  </a:schemeClr>
                </a:solidFill>
              </a:rPr>
              <a:t>프로세스 수행 </a:t>
            </a:r>
            <a:r>
              <a:rPr lang="en-US" altLang="ko-KR" sz="2406" b="1" dirty="0">
                <a:solidFill>
                  <a:schemeClr val="accent3">
                    <a:lumMod val="50000"/>
                  </a:schemeClr>
                </a:solidFill>
              </a:rPr>
              <a:t>6</a:t>
            </a:r>
            <a:endParaRPr lang="ko-KR" altLang="en-US" sz="2406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49C4B0-4550-5409-533F-B096C183D91D}"/>
              </a:ext>
            </a:extLst>
          </p:cNvPr>
          <p:cNvSpPr/>
          <p:nvPr/>
        </p:nvSpPr>
        <p:spPr>
          <a:xfrm>
            <a:off x="3368431" y="2829169"/>
            <a:ext cx="2977661" cy="1039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 동작 없음</a:t>
            </a:r>
          </a:p>
        </p:txBody>
      </p:sp>
    </p:spTree>
    <p:extLst>
      <p:ext uri="{BB962C8B-B14F-4D97-AF65-F5344CB8AC3E}">
        <p14:creationId xmlns:p14="http://schemas.microsoft.com/office/powerpoint/2010/main" val="211433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1086</Words>
  <Application>Microsoft Office PowerPoint</Application>
  <PresentationFormat>와이드스크린</PresentationFormat>
  <Paragraphs>239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Jin Woo</dc:creator>
  <cp:lastModifiedBy>JINSEO LEE</cp:lastModifiedBy>
  <cp:revision>66</cp:revision>
  <dcterms:created xsi:type="dcterms:W3CDTF">2021-12-22T08:41:27Z</dcterms:created>
  <dcterms:modified xsi:type="dcterms:W3CDTF">2024-09-10T02:53:35Z</dcterms:modified>
</cp:coreProperties>
</file>