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563" r:id="rId2"/>
    <p:sldId id="564" r:id="rId3"/>
    <p:sldId id="682" r:id="rId4"/>
    <p:sldId id="566" r:id="rId5"/>
    <p:sldId id="567" r:id="rId6"/>
    <p:sldId id="569" r:id="rId7"/>
    <p:sldId id="571" r:id="rId8"/>
    <p:sldId id="687" r:id="rId9"/>
    <p:sldId id="688" r:id="rId10"/>
    <p:sldId id="575" r:id="rId11"/>
    <p:sldId id="661" r:id="rId12"/>
    <p:sldId id="573" r:id="rId13"/>
    <p:sldId id="583" r:id="rId14"/>
    <p:sldId id="587" r:id="rId15"/>
    <p:sldId id="586" r:id="rId16"/>
    <p:sldId id="585" r:id="rId17"/>
    <p:sldId id="657" r:id="rId18"/>
    <p:sldId id="590" r:id="rId19"/>
    <p:sldId id="589" r:id="rId20"/>
    <p:sldId id="577" r:id="rId21"/>
    <p:sldId id="663" r:id="rId22"/>
    <p:sldId id="664" r:id="rId23"/>
    <p:sldId id="665" r:id="rId24"/>
    <p:sldId id="666" r:id="rId25"/>
    <p:sldId id="685" r:id="rId26"/>
    <p:sldId id="622" r:id="rId27"/>
    <p:sldId id="684" r:id="rId28"/>
    <p:sldId id="674" r:id="rId29"/>
    <p:sldId id="679" r:id="rId30"/>
    <p:sldId id="675" r:id="rId31"/>
    <p:sldId id="676" r:id="rId32"/>
    <p:sldId id="677" r:id="rId33"/>
    <p:sldId id="653" r:id="rId34"/>
    <p:sldId id="626" r:id="rId35"/>
    <p:sldId id="629" r:id="rId36"/>
    <p:sldId id="631" r:id="rId37"/>
    <p:sldId id="647" r:id="rId38"/>
    <p:sldId id="637" r:id="rId39"/>
    <p:sldId id="690" r:id="rId40"/>
    <p:sldId id="636" r:id="rId41"/>
    <p:sldId id="692" r:id="rId42"/>
    <p:sldId id="635" r:id="rId43"/>
    <p:sldId id="639" r:id="rId44"/>
    <p:sldId id="648" r:id="rId45"/>
    <p:sldId id="659" r:id="rId4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notesMaster" Target="notesMasters/notesMaster1.xml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45B229-743F-4D7E-9491-DDE7BA350A29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857317-F011-4D74-B88F-E6F22F937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843E-0BFA-407B-9039-7EC9A62D7A73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21E83-9144-4A16-8C5E-2893C0DF1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72DB7-5A72-4717-A53C-C7B32F948E95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C08A0-3DEE-4E8D-A22A-F4AFE9890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0ABFF-9501-4FED-AE95-23F688431BA2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DC144-34F5-40CF-88E2-B7A96594D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8B137-FACE-465A-8762-78776B8EA740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2EC11-9904-4D3B-A165-ABA912DA2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D5B1-5039-4499-B5E4-14433180C092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2CE6-8CE8-410A-B2E6-F82A5C55D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03C2C-3329-462E-BF4C-8FB670896A4E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353F-F650-4120-88D4-D0B5CA83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B18FF-B0F9-41EA-A7C0-A09074D93755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A4765-BC54-4594-866A-A0E3282A9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AF7CB-9F6D-444F-8D0A-3345B003C520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A0EC-9E9C-467C-8057-3C4949FF6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ACB09-1826-43BA-8D69-CD63E2ABE115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C6EAC-236D-49D0-81CE-B6579DC99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6FA00-2550-4FAD-9A95-389051DE4E15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DC1D2-5EEA-4BFE-949E-EE1384BD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88B3-C821-4623-9DB4-3E28E0E1E428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C99CD-3D20-4E38-B936-31E8A24F7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731C10-7F62-46FE-BD73-F7A902A107DB}" type="datetime1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5BA34A-153A-4EF3-8FEB-EFC4C0F44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gif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0.jpeg" /><Relationship Id="rId4" Type="http://schemas.openxmlformats.org/officeDocument/2006/relationships/image" Target="../media/image19.jpe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3.jpe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6.jpe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9.jpeg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4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14350"/>
          </a:xfrm>
        </p:spPr>
        <p:txBody>
          <a:bodyPr/>
          <a:lstStyle/>
          <a:p>
            <a:r>
              <a:rPr lang="en-US" sz="3200" b="1">
                <a:solidFill>
                  <a:srgbClr val="7030A0"/>
                </a:solidFill>
              </a:rPr>
              <a:t>UNIT - III</a:t>
            </a: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381000" y="1047750"/>
            <a:ext cx="8382000" cy="3695700"/>
          </a:xfrm>
        </p:spPr>
        <p:txBody>
          <a:bodyPr/>
          <a:lstStyle/>
          <a:p>
            <a:endParaRPr lang="en-US" sz="1800" b="1">
              <a:solidFill>
                <a:srgbClr val="002060"/>
              </a:solidFill>
            </a:endParaRPr>
          </a:p>
          <a:p>
            <a:r>
              <a:rPr lang="en-US" sz="3600" b="1">
                <a:solidFill>
                  <a:srgbClr val="002060"/>
                </a:solidFill>
              </a:rPr>
              <a:t>Chapter – 5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IN" sz="2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4000" b="1">
                <a:solidFill>
                  <a:srgbClr val="C00000"/>
                </a:solidFill>
              </a:rPr>
              <a:t>Thermal Engineering 2: </a:t>
            </a:r>
          </a:p>
          <a:p>
            <a:pPr>
              <a:spcAft>
                <a:spcPts val="1000"/>
              </a:spcAft>
            </a:pPr>
            <a:r>
              <a:rPr lang="en-IN" sz="4000" b="1">
                <a:solidFill>
                  <a:srgbClr val="0070C0"/>
                </a:solidFill>
              </a:rPr>
              <a:t>Thermal Systems Applications  </a:t>
            </a:r>
            <a:endParaRPr lang="en-US" sz="4000">
              <a:solidFill>
                <a:srgbClr val="0070C0"/>
              </a:solidFill>
            </a:endParaRPr>
          </a:p>
          <a:p>
            <a:endParaRPr lang="en-US" sz="4800" b="1">
              <a:solidFill>
                <a:srgbClr val="002060"/>
              </a:solidFill>
            </a:endParaRPr>
          </a:p>
        </p:txBody>
      </p:sp>
      <p:sp>
        <p:nvSpPr>
          <p:cNvPr id="205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2136F-1BF7-443E-8B44-C144BADC4C5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304800"/>
          </a:xfrm>
        </p:spPr>
        <p:txBody>
          <a:bodyPr/>
          <a:lstStyle/>
          <a:p>
            <a:r>
              <a:rPr lang="en-IN" sz="2800" b="1">
                <a:solidFill>
                  <a:srgbClr val="7030A0"/>
                </a:solidFill>
              </a:rPr>
              <a:t>Refrigeration system</a:t>
            </a:r>
            <a:endParaRPr lang="en-US" sz="28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819150"/>
            <a:ext cx="8382000" cy="3924300"/>
          </a:xfrm>
        </p:spPr>
        <p:txBody>
          <a:bodyPr/>
          <a:lstStyle/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defRPr/>
            </a:pPr>
            <a:r>
              <a:rPr lang="en-US" sz="2400" b="1" dirty="0">
                <a:solidFill>
                  <a:srgbClr val="C00000"/>
                </a:solidFill>
              </a:rPr>
              <a:t>Types of a Refrigeration systems:</a:t>
            </a:r>
          </a:p>
          <a:p>
            <a:pPr algn="just">
              <a:defRPr/>
            </a:pPr>
            <a:endParaRPr lang="en-US" sz="1400" b="1" dirty="0">
              <a:solidFill>
                <a:srgbClr val="C00000"/>
              </a:solidFill>
            </a:endParaRPr>
          </a:p>
          <a:p>
            <a:pPr algn="just">
              <a:defRPr/>
            </a:pPr>
            <a:endParaRPr lang="en-US" sz="1400" b="1" dirty="0">
              <a:solidFill>
                <a:srgbClr val="C00000"/>
              </a:solidFill>
            </a:endParaRPr>
          </a:p>
          <a:p>
            <a:pPr marL="858817" indent="-517512" algn="just">
              <a:buFont typeface="+mj-lt"/>
              <a:buAutoNum type="arabicPeriod"/>
              <a:defRPr/>
            </a:pPr>
            <a:r>
              <a:rPr lang="en-US" sz="2200" b="1" dirty="0">
                <a:solidFill>
                  <a:schemeClr val="tx1"/>
                </a:solidFill>
              </a:rPr>
              <a:t>Vapour Compression Refrigerator</a:t>
            </a:r>
          </a:p>
          <a:p>
            <a:pPr marL="858817" indent="-517512" algn="just">
              <a:buFont typeface="Arial" pitchFamily="34" charset="0"/>
              <a:buNone/>
              <a:defRPr/>
            </a:pPr>
            <a:endParaRPr lang="en-US" sz="3600" b="1" dirty="0">
              <a:solidFill>
                <a:schemeClr val="tx1"/>
              </a:solidFill>
            </a:endParaRPr>
          </a:p>
          <a:p>
            <a:pPr marL="858817" indent="-517512" algn="just">
              <a:buFont typeface="Arial" charset="0"/>
              <a:buAutoNum type="arabicPeriod" startAt="2"/>
              <a:defRPr/>
            </a:pPr>
            <a:r>
              <a:rPr lang="en-US" sz="2200" b="1" dirty="0">
                <a:solidFill>
                  <a:schemeClr val="tx1"/>
                </a:solidFill>
              </a:rPr>
              <a:t>Vapour Absorption Refrigerator</a:t>
            </a:r>
          </a:p>
          <a:p>
            <a:pPr marL="742931" indent="-742931" algn="just">
              <a:lnSpc>
                <a:spcPct val="150000"/>
              </a:lnSpc>
              <a:buFont typeface="Arial" pitchFamily="34" charset="0"/>
              <a:buNone/>
              <a:defRPr/>
            </a:pPr>
            <a:endParaRPr lang="en-US" sz="3600" b="1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sz="800" b="1" dirty="0">
              <a:solidFill>
                <a:srgbClr val="002060"/>
              </a:solidFill>
            </a:endParaRPr>
          </a:p>
          <a:p>
            <a:pPr algn="just">
              <a:defRPr/>
            </a:pPr>
            <a:endParaRPr lang="en-US" sz="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B5E6E-FC0F-4D90-932D-04710F8574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2293" name="Picture 4" descr="C:\Users\user\Pictures\28a8a14fc523ebb0b3a58d172d9f49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819150"/>
            <a:ext cx="2638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ctrTitle"/>
          </p:nvPr>
        </p:nvSpPr>
        <p:spPr>
          <a:xfrm>
            <a:off x="685800" y="114300"/>
            <a:ext cx="7772400" cy="400050"/>
          </a:xfrm>
        </p:spPr>
        <p:txBody>
          <a:bodyPr/>
          <a:lstStyle/>
          <a:p>
            <a:pPr marL="512763" indent="-512763"/>
            <a:br>
              <a:rPr lang="en-US" sz="4000" b="1"/>
            </a:br>
            <a:r>
              <a:rPr lang="en-US" sz="2800" b="1">
                <a:solidFill>
                  <a:srgbClr val="C00000"/>
                </a:solidFill>
              </a:rPr>
              <a:t>1.</a:t>
            </a:r>
            <a:r>
              <a:rPr lang="en-US" sz="2800" b="1"/>
              <a:t> </a:t>
            </a:r>
            <a:r>
              <a:rPr lang="en-US" sz="2800" b="1">
                <a:solidFill>
                  <a:srgbClr val="C00000"/>
                </a:solidFill>
              </a:rPr>
              <a:t>Vapour Compression Refrigerator</a:t>
            </a:r>
            <a:br>
              <a:rPr lang="en-US" sz="4000" b="1"/>
            </a:br>
            <a:endParaRPr lang="en-US" sz="4000"/>
          </a:p>
        </p:txBody>
      </p:sp>
      <p:sp>
        <p:nvSpPr>
          <p:cNvPr id="13315" name="Subtitle 5"/>
          <p:cNvSpPr>
            <a:spLocks noGrp="1"/>
          </p:cNvSpPr>
          <p:nvPr>
            <p:ph type="subTitle" idx="1"/>
          </p:nvPr>
        </p:nvSpPr>
        <p:spPr>
          <a:xfrm>
            <a:off x="381000" y="742950"/>
            <a:ext cx="8382000" cy="4000500"/>
          </a:xfrm>
        </p:spPr>
        <p:txBody>
          <a:bodyPr/>
          <a:lstStyle/>
          <a:p>
            <a:pPr algn="just"/>
            <a:endParaRPr lang="en-US" sz="3600" b="1">
              <a:solidFill>
                <a:schemeClr val="tx1"/>
              </a:solidFill>
            </a:endParaRPr>
          </a:p>
          <a:p>
            <a:pPr algn="just"/>
            <a:endParaRPr lang="en-US" sz="800" b="1">
              <a:solidFill>
                <a:srgbClr val="002060"/>
              </a:solidFill>
            </a:endParaRPr>
          </a:p>
          <a:p>
            <a:pPr algn="just"/>
            <a:endParaRPr lang="en-US" sz="400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84432-61A0-4965-86F0-ACA9DF40FB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25" y="1047750"/>
            <a:ext cx="41179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123950"/>
            <a:ext cx="3051175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1676400" y="4324350"/>
            <a:ext cx="502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Domestic Refrigerator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4572000" y="628650"/>
            <a:ext cx="2209800" cy="342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72000" y="2514600"/>
            <a:ext cx="990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urved Up Arrow 11"/>
          <p:cNvSpPr/>
          <p:nvPr/>
        </p:nvSpPr>
        <p:spPr>
          <a:xfrm>
            <a:off x="4724400" y="3771900"/>
            <a:ext cx="1905000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304800"/>
          </a:xfrm>
        </p:spPr>
        <p:txBody>
          <a:bodyPr/>
          <a:lstStyle/>
          <a:p>
            <a:pPr marL="512763" indent="-512763"/>
            <a:br>
              <a:rPr lang="en-US" sz="4000" b="1"/>
            </a:br>
            <a:r>
              <a:rPr lang="en-US" sz="2800" b="1">
                <a:solidFill>
                  <a:srgbClr val="C00000"/>
                </a:solidFill>
              </a:rPr>
              <a:t>1.</a:t>
            </a:r>
            <a:r>
              <a:rPr lang="en-US" sz="2800" b="1"/>
              <a:t> </a:t>
            </a:r>
            <a:r>
              <a:rPr lang="en-US" sz="2800" b="1">
                <a:solidFill>
                  <a:srgbClr val="C00000"/>
                </a:solidFill>
              </a:rPr>
              <a:t>Vapour Compression Refrigerator</a:t>
            </a:r>
            <a:br>
              <a:rPr lang="en-US" sz="4000" b="1"/>
            </a:br>
            <a:endParaRPr lang="en-US" sz="4000"/>
          </a:p>
        </p:txBody>
      </p:sp>
      <p:sp>
        <p:nvSpPr>
          <p:cNvPr id="14339" name="Subtitle 5"/>
          <p:cNvSpPr>
            <a:spLocks noGrp="1"/>
          </p:cNvSpPr>
          <p:nvPr>
            <p:ph type="subTitle" idx="1"/>
          </p:nvPr>
        </p:nvSpPr>
        <p:spPr>
          <a:xfrm>
            <a:off x="381000" y="742950"/>
            <a:ext cx="8382000" cy="4000500"/>
          </a:xfrm>
        </p:spPr>
        <p:txBody>
          <a:bodyPr/>
          <a:lstStyle/>
          <a:p>
            <a:pPr algn="just"/>
            <a:endParaRPr lang="en-US" sz="3600" b="1">
              <a:solidFill>
                <a:schemeClr val="tx1"/>
              </a:solidFill>
            </a:endParaRPr>
          </a:p>
          <a:p>
            <a:pPr algn="just"/>
            <a:endParaRPr lang="en-US" sz="800" b="1">
              <a:solidFill>
                <a:srgbClr val="002060"/>
              </a:solidFill>
            </a:endParaRPr>
          </a:p>
          <a:p>
            <a:pPr algn="just"/>
            <a:endParaRPr lang="en-US" sz="400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707F2-6BA7-4A6C-AF69-CB8FBAA566F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/>
          <a:srcRect b="2255"/>
          <a:stretch>
            <a:fillRect/>
          </a:stretch>
        </p:blipFill>
        <p:spPr bwMode="auto">
          <a:xfrm>
            <a:off x="1447800" y="1047750"/>
            <a:ext cx="6477000" cy="355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2286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1.</a:t>
            </a:r>
            <a:r>
              <a:rPr lang="en-US" sz="2800" b="1"/>
              <a:t> </a:t>
            </a:r>
            <a:r>
              <a:rPr lang="en-US" sz="2800" b="1">
                <a:solidFill>
                  <a:srgbClr val="C00000"/>
                </a:solidFill>
              </a:rPr>
              <a:t>Vapour Compression Refrigerator</a:t>
            </a:r>
            <a:endParaRPr lang="en-US" sz="28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590550"/>
            <a:ext cx="5029200" cy="4152900"/>
          </a:xfrm>
        </p:spPr>
        <p:txBody>
          <a:bodyPr/>
          <a:lstStyle/>
          <a:p>
            <a:pPr marL="342892" indent="-342892">
              <a:buFont typeface="Arial" charset="0"/>
              <a:buNone/>
              <a:defRPr/>
            </a:pPr>
            <a:r>
              <a:rPr lang="en-US" sz="2000" b="1" dirty="0">
                <a:solidFill>
                  <a:srgbClr val="7030A0"/>
                </a:solidFill>
              </a:rPr>
              <a:t>Refrigerant:</a:t>
            </a:r>
            <a:endParaRPr lang="en-US" sz="2000" dirty="0">
              <a:solidFill>
                <a:srgbClr val="7030A0"/>
              </a:solidFill>
            </a:endParaRPr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396865" indent="-220658">
              <a:defRPr/>
            </a:pPr>
            <a:r>
              <a:rPr lang="en-US" sz="2000" dirty="0"/>
              <a:t>Working fluid.</a:t>
            </a:r>
          </a:p>
          <a:p>
            <a:pPr marL="396865" indent="-220658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    Ex: </a:t>
            </a:r>
            <a:r>
              <a:rPr lang="en-US" sz="2000" dirty="0"/>
              <a:t>Ammonia, Freon, Methyl chloride, CO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</a:p>
          <a:p>
            <a:pPr marL="396865" indent="-220658" algn="just">
              <a:defRPr/>
            </a:pPr>
            <a:r>
              <a:rPr lang="en-US" sz="2000" dirty="0"/>
              <a:t>Circulated in the refrigeration system.</a:t>
            </a:r>
          </a:p>
          <a:p>
            <a:pPr marL="342892" indent="-342892">
              <a:buFont typeface="Arial" charset="0"/>
              <a:buNone/>
              <a:defRPr/>
            </a:pPr>
            <a:endParaRPr lang="en-US" sz="200" b="1" dirty="0">
              <a:solidFill>
                <a:srgbClr val="7030A0"/>
              </a:solidFill>
            </a:endParaRPr>
          </a:p>
          <a:p>
            <a:pPr marL="342892" indent="-342892">
              <a:buFont typeface="Arial" charset="0"/>
              <a:buNone/>
              <a:defRPr/>
            </a:pPr>
            <a:endParaRPr lang="en-US" sz="200" b="1" dirty="0">
              <a:solidFill>
                <a:srgbClr val="7030A0"/>
              </a:solidFill>
            </a:endParaRPr>
          </a:p>
          <a:p>
            <a:pPr marL="342892" indent="-342892">
              <a:buFont typeface="Arial" charset="0"/>
              <a:buNone/>
              <a:defRPr/>
            </a:pPr>
            <a:endParaRPr lang="en-US" sz="200" b="1" dirty="0">
              <a:solidFill>
                <a:srgbClr val="7030A0"/>
              </a:solidFill>
            </a:endParaRPr>
          </a:p>
          <a:p>
            <a:pPr marL="342892" indent="-342892">
              <a:buFont typeface="Arial" charset="0"/>
              <a:buNone/>
              <a:defRPr/>
            </a:pPr>
            <a:endParaRPr lang="en-US" sz="200" b="1" dirty="0">
              <a:solidFill>
                <a:srgbClr val="7030A0"/>
              </a:solidFill>
            </a:endParaRPr>
          </a:p>
          <a:p>
            <a:pPr marL="342892" indent="-342892">
              <a:buFont typeface="Arial" charset="0"/>
              <a:buNone/>
              <a:defRPr/>
            </a:pPr>
            <a:r>
              <a:rPr lang="en-US" sz="2000" b="1" dirty="0">
                <a:solidFill>
                  <a:srgbClr val="7030A0"/>
                </a:solidFill>
              </a:rPr>
              <a:t>During evaporation,</a:t>
            </a:r>
            <a:endParaRPr lang="en-US" sz="2000" dirty="0">
              <a:solidFill>
                <a:srgbClr val="7030A0"/>
              </a:solidFill>
            </a:endParaRPr>
          </a:p>
          <a:p>
            <a:pPr marL="396865" indent="-220658">
              <a:defRPr/>
            </a:pPr>
            <a:r>
              <a:rPr lang="en-US" sz="2000" dirty="0"/>
              <a:t>Absorbs latent heat from the space.</a:t>
            </a:r>
          </a:p>
          <a:p>
            <a:pPr marL="396865" indent="-220658">
              <a:defRPr/>
            </a:pPr>
            <a:r>
              <a:rPr lang="en-US" sz="2000" dirty="0"/>
              <a:t>Liquid becomes vapour.</a:t>
            </a:r>
          </a:p>
          <a:p>
            <a:pPr marL="342892" indent="-342892">
              <a:buFont typeface="Arial" charset="0"/>
              <a:buNone/>
              <a:defRPr/>
            </a:pPr>
            <a:endParaRPr lang="en-US" sz="200" b="1" dirty="0">
              <a:solidFill>
                <a:srgbClr val="7030A0"/>
              </a:solidFill>
            </a:endParaRPr>
          </a:p>
          <a:p>
            <a:pPr marL="342892" indent="-342892">
              <a:buFont typeface="Arial" charset="0"/>
              <a:buNone/>
              <a:defRPr/>
            </a:pPr>
            <a:endParaRPr lang="en-US" sz="200" b="1" dirty="0">
              <a:solidFill>
                <a:srgbClr val="7030A0"/>
              </a:solidFill>
            </a:endParaRPr>
          </a:p>
          <a:p>
            <a:pPr marL="342892" indent="-342892">
              <a:buFont typeface="Arial" charset="0"/>
              <a:buNone/>
              <a:defRPr/>
            </a:pPr>
            <a:endParaRPr lang="en-US" sz="200" b="1" dirty="0">
              <a:solidFill>
                <a:srgbClr val="7030A0"/>
              </a:solidFill>
            </a:endParaRPr>
          </a:p>
          <a:p>
            <a:pPr marL="342892" indent="-342892">
              <a:buFont typeface="Arial" charset="0"/>
              <a:buNone/>
              <a:defRPr/>
            </a:pPr>
            <a:r>
              <a:rPr lang="en-US" sz="2000" b="1" dirty="0">
                <a:solidFill>
                  <a:srgbClr val="7030A0"/>
                </a:solidFill>
              </a:rPr>
              <a:t>During condensing,</a:t>
            </a:r>
            <a:endParaRPr lang="en-US" sz="2000" dirty="0">
              <a:solidFill>
                <a:srgbClr val="7030A0"/>
              </a:solidFill>
            </a:endParaRPr>
          </a:p>
          <a:p>
            <a:pPr marL="396865" indent="-220658">
              <a:defRPr/>
            </a:pPr>
            <a:r>
              <a:rPr lang="en-US" sz="2000" dirty="0"/>
              <a:t>Gives off heat to the surroundings.</a:t>
            </a:r>
          </a:p>
          <a:p>
            <a:pPr marL="396865" indent="-220658">
              <a:defRPr/>
            </a:pPr>
            <a:r>
              <a:rPr lang="en-US" sz="2000" dirty="0"/>
              <a:t>Vapour becomes liquid.</a:t>
            </a:r>
          </a:p>
          <a:p>
            <a:pPr marL="342892" indent="-342892">
              <a:buFont typeface="Arial" charset="0"/>
              <a:buNone/>
              <a:defRPr/>
            </a:pPr>
            <a:endParaRPr lang="en-US" sz="2400" dirty="0"/>
          </a:p>
          <a:p>
            <a:pPr marL="342892" indent="-342892"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15364" name="Content Placeholder 6"/>
          <p:cNvSpPr>
            <a:spLocks noGrp="1"/>
          </p:cNvSpPr>
          <p:nvPr>
            <p:ph sz="half" idx="2"/>
          </p:nvPr>
        </p:nvSpPr>
        <p:spPr>
          <a:xfrm>
            <a:off x="5410200" y="819150"/>
            <a:ext cx="3505200" cy="37750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70C20-B15F-4A70-AF17-C5616CCFA0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/>
          <a:srcRect b="2255"/>
          <a:stretch>
            <a:fillRect/>
          </a:stretch>
        </p:blipFill>
        <p:spPr bwMode="auto">
          <a:xfrm>
            <a:off x="5410200" y="895350"/>
            <a:ext cx="34750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2286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1. Vapour Compression Refrigerator</a:t>
            </a:r>
            <a:endParaRPr lang="en-US" sz="2800"/>
          </a:p>
        </p:txBody>
      </p:sp>
      <p:sp>
        <p:nvSpPr>
          <p:cNvPr id="16387" name="Content Placeholder 5"/>
          <p:cNvSpPr>
            <a:spLocks noGrp="1"/>
          </p:cNvSpPr>
          <p:nvPr>
            <p:ph sz="half" idx="1"/>
          </p:nvPr>
        </p:nvSpPr>
        <p:spPr>
          <a:xfrm>
            <a:off x="304800" y="819150"/>
            <a:ext cx="4495800" cy="38671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200" b="1">
                <a:solidFill>
                  <a:srgbClr val="7030A0"/>
                </a:solidFill>
              </a:rPr>
              <a:t>Evaporator:</a:t>
            </a:r>
            <a:endParaRPr lang="en-US" sz="2200">
              <a:solidFill>
                <a:srgbClr val="7030A0"/>
              </a:solidFill>
            </a:endParaRPr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pPr algn="just">
              <a:spcAft>
                <a:spcPts val="1800"/>
              </a:spcAft>
            </a:pPr>
            <a:r>
              <a:rPr lang="en-US" sz="2000"/>
              <a:t>Made of coiled metal tubes.</a:t>
            </a:r>
          </a:p>
          <a:p>
            <a:pPr>
              <a:spcAft>
                <a:spcPts val="1800"/>
              </a:spcAft>
            </a:pPr>
            <a:r>
              <a:rPr lang="en-US" sz="2000"/>
              <a:t>Placed in freezing compartment.</a:t>
            </a:r>
          </a:p>
          <a:p>
            <a:pPr algn="just">
              <a:spcAft>
                <a:spcPts val="1800"/>
              </a:spcAft>
            </a:pPr>
            <a:r>
              <a:rPr lang="en-US" sz="2000"/>
              <a:t>One end is connected to the suction end of the compressor.</a:t>
            </a:r>
          </a:p>
          <a:p>
            <a:pPr algn="just">
              <a:spcAft>
                <a:spcPts val="1800"/>
              </a:spcAft>
            </a:pPr>
            <a:r>
              <a:rPr lang="en-US" sz="2000"/>
              <a:t>Other end is connected to expansion (throttle) valve.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16388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742950"/>
            <a:ext cx="3505200" cy="38512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715AA-423E-48B8-9809-F5D7380159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 b="2255"/>
          <a:stretch>
            <a:fillRect/>
          </a:stretch>
        </p:blipFill>
        <p:spPr bwMode="auto">
          <a:xfrm>
            <a:off x="5326063" y="895350"/>
            <a:ext cx="35131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2286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1.</a:t>
            </a:r>
            <a:r>
              <a:rPr lang="en-US" sz="2800" b="1"/>
              <a:t> </a:t>
            </a:r>
            <a:r>
              <a:rPr lang="en-US" sz="2800" b="1">
                <a:solidFill>
                  <a:srgbClr val="C00000"/>
                </a:solidFill>
              </a:rPr>
              <a:t>Vapour Compression Refrigerator</a:t>
            </a:r>
            <a:endParaRPr lang="en-US" sz="28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819150"/>
            <a:ext cx="4419600" cy="39243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200" b="1">
                <a:solidFill>
                  <a:srgbClr val="7030A0"/>
                </a:solidFill>
              </a:rPr>
              <a:t>Evaporator:</a:t>
            </a:r>
            <a:endParaRPr lang="en-US" sz="2200">
              <a:solidFill>
                <a:srgbClr val="7030A0"/>
              </a:solidFill>
            </a:endParaRP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r>
              <a:rPr lang="en-US" sz="2000"/>
              <a:t>Liquid refrigerant at low pressure &amp; low temperature,</a:t>
            </a:r>
          </a:p>
          <a:p>
            <a:pPr algn="just">
              <a:buFont typeface="Arial" charset="0"/>
              <a:buNone/>
            </a:pPr>
            <a:r>
              <a:rPr lang="en-US" sz="2000"/>
              <a:t>     </a:t>
            </a:r>
            <a:r>
              <a:rPr lang="en-US" sz="2000">
                <a:sym typeface="Wingdings" pitchFamily="2" charset="2"/>
              </a:rPr>
              <a:t>  e</a:t>
            </a:r>
            <a:r>
              <a:rPr lang="en-US" sz="2000"/>
              <a:t>nters the evaporator.</a:t>
            </a: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r>
              <a:rPr lang="en-US" sz="2000"/>
              <a:t>Absorbs heat from the contents in the freezing compartment.</a:t>
            </a: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r>
              <a:rPr lang="en-US" sz="2000"/>
              <a:t>Refrigerant evaporates &amp; lowers the temperature of the space.</a:t>
            </a:r>
          </a:p>
          <a:p>
            <a:pPr algn="just">
              <a:buFont typeface="Arial" charset="0"/>
              <a:buNone/>
            </a:pPr>
            <a:endParaRPr lang="en-US"/>
          </a:p>
        </p:txBody>
      </p:sp>
      <p:sp>
        <p:nvSpPr>
          <p:cNvPr id="17412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200150"/>
            <a:ext cx="3505200" cy="33940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96C35-0E31-4516-A625-913CAEDFCF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 b="2255"/>
          <a:stretch>
            <a:fillRect/>
          </a:stretch>
        </p:blipFill>
        <p:spPr bwMode="auto">
          <a:xfrm>
            <a:off x="5410200" y="971550"/>
            <a:ext cx="3352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2286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1.</a:t>
            </a:r>
            <a:r>
              <a:rPr lang="en-US" sz="2800" b="1"/>
              <a:t> </a:t>
            </a:r>
            <a:r>
              <a:rPr lang="en-US" sz="2800" b="1">
                <a:solidFill>
                  <a:srgbClr val="C00000"/>
                </a:solidFill>
              </a:rPr>
              <a:t>Vapour Compression Refrigerator</a:t>
            </a:r>
            <a:endParaRPr lang="en-US" sz="28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819150"/>
            <a:ext cx="4419600" cy="39243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200" b="1">
                <a:solidFill>
                  <a:srgbClr val="7030A0"/>
                </a:solidFill>
              </a:rPr>
              <a:t>Compressor:</a:t>
            </a:r>
            <a:endParaRPr lang="en-US" sz="2200">
              <a:solidFill>
                <a:srgbClr val="7030A0"/>
              </a:solidFill>
            </a:endParaRPr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/>
              <a:t>A mechanical device.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/>
              <a:t>Driven by an electric motor.</a:t>
            </a:r>
          </a:p>
          <a:p>
            <a:pPr algn="just">
              <a:spcAft>
                <a:spcPts val="800"/>
              </a:spcAft>
            </a:pPr>
            <a:endParaRPr lang="en-US" sz="200"/>
          </a:p>
          <a:p>
            <a:pPr algn="just">
              <a:spcAft>
                <a:spcPts val="800"/>
              </a:spcAft>
            </a:pPr>
            <a:r>
              <a:rPr lang="en-US" sz="2000"/>
              <a:t>Used to circulate the Refrigerant, in the system.</a:t>
            </a:r>
          </a:p>
          <a:p>
            <a:pPr algn="just">
              <a:spcAft>
                <a:spcPts val="800"/>
              </a:spcAft>
            </a:pPr>
            <a:endParaRPr lang="en-US" sz="200"/>
          </a:p>
          <a:p>
            <a:pPr algn="just">
              <a:spcAft>
                <a:spcPts val="800"/>
              </a:spcAft>
            </a:pPr>
            <a:r>
              <a:rPr lang="en-US" sz="2000"/>
              <a:t>Draws the low pressure vapours from evaporator.</a:t>
            </a:r>
          </a:p>
          <a:p>
            <a:pPr algn="just">
              <a:buFont typeface="Arial" charset="0"/>
              <a:buNone/>
            </a:pPr>
            <a:endParaRPr lang="en-US"/>
          </a:p>
        </p:txBody>
      </p:sp>
      <p:sp>
        <p:nvSpPr>
          <p:cNvPr id="18436" name="Content Placeholder 6"/>
          <p:cNvSpPr>
            <a:spLocks noGrp="1"/>
          </p:cNvSpPr>
          <p:nvPr>
            <p:ph sz="half" idx="2"/>
          </p:nvPr>
        </p:nvSpPr>
        <p:spPr>
          <a:xfrm>
            <a:off x="5486400" y="1200150"/>
            <a:ext cx="3352800" cy="33940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52A26-9C3C-4B07-8575-07F9BB1FE2B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 b="2255"/>
          <a:stretch>
            <a:fillRect/>
          </a:stretch>
        </p:blipFill>
        <p:spPr bwMode="auto">
          <a:xfrm>
            <a:off x="5410200" y="1017588"/>
            <a:ext cx="350520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2286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1.</a:t>
            </a:r>
            <a:r>
              <a:rPr lang="en-US" sz="2800" b="1"/>
              <a:t> </a:t>
            </a:r>
            <a:r>
              <a:rPr lang="en-US" sz="2800" b="1">
                <a:solidFill>
                  <a:srgbClr val="C00000"/>
                </a:solidFill>
              </a:rPr>
              <a:t>Vapour Compression Refrigerator</a:t>
            </a:r>
            <a:endParaRPr lang="en-US" sz="28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819150"/>
            <a:ext cx="3962400" cy="39243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200" b="1">
                <a:solidFill>
                  <a:srgbClr val="7030A0"/>
                </a:solidFill>
              </a:rPr>
              <a:t>Compressor:</a:t>
            </a:r>
            <a:endParaRPr lang="en-US" sz="2200">
              <a:solidFill>
                <a:srgbClr val="7030A0"/>
              </a:solidFill>
            </a:endParaRPr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endParaRPr lang="en-US" sz="20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/>
              <a:t>Compress them to high pressure &amp; high temperature.</a:t>
            </a:r>
          </a:p>
          <a:p>
            <a:pPr algn="just">
              <a:spcAft>
                <a:spcPts val="800"/>
              </a:spcAft>
            </a:pPr>
            <a:endParaRPr lang="en-US" sz="200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/>
              <a:t>Sends dry refrigerant  vapours at high pressure to condenser.</a:t>
            </a:r>
          </a:p>
          <a:p>
            <a:pPr algn="just">
              <a:buFont typeface="Arial" charset="0"/>
              <a:buNone/>
            </a:pPr>
            <a:endParaRPr lang="en-US"/>
          </a:p>
        </p:txBody>
      </p:sp>
      <p:sp>
        <p:nvSpPr>
          <p:cNvPr id="19460" name="Content Placeholder 6"/>
          <p:cNvSpPr>
            <a:spLocks noGrp="1"/>
          </p:cNvSpPr>
          <p:nvPr>
            <p:ph sz="half" idx="2"/>
          </p:nvPr>
        </p:nvSpPr>
        <p:spPr>
          <a:xfrm>
            <a:off x="5029200" y="819150"/>
            <a:ext cx="3810000" cy="37750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B39BB-781D-4BBA-BBFF-07954E52995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 b="2255"/>
          <a:stretch>
            <a:fillRect/>
          </a:stretch>
        </p:blipFill>
        <p:spPr bwMode="auto">
          <a:xfrm>
            <a:off x="5105400" y="895350"/>
            <a:ext cx="35052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2286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1.</a:t>
            </a:r>
            <a:r>
              <a:rPr lang="en-US" sz="2800" b="1"/>
              <a:t> </a:t>
            </a:r>
            <a:r>
              <a:rPr lang="en-US" sz="2800" b="1">
                <a:solidFill>
                  <a:srgbClr val="C00000"/>
                </a:solidFill>
              </a:rPr>
              <a:t>Vapour Compression Refrigerator</a:t>
            </a:r>
            <a:endParaRPr lang="en-US" sz="28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590550"/>
            <a:ext cx="4876800" cy="4210050"/>
          </a:xfrm>
        </p:spPr>
        <p:txBody>
          <a:bodyPr/>
          <a:lstStyle/>
          <a:p>
            <a:pPr marL="342892" indent="-342892">
              <a:buFont typeface="Arial" charset="0"/>
              <a:buNone/>
              <a:defRPr/>
            </a:pPr>
            <a:r>
              <a:rPr lang="en-US" sz="2200" b="1" dirty="0">
                <a:solidFill>
                  <a:srgbClr val="7030A0"/>
                </a:solidFill>
              </a:rPr>
              <a:t>Condenser:</a:t>
            </a:r>
            <a:endParaRPr lang="en-US" sz="2200" dirty="0">
              <a:solidFill>
                <a:srgbClr val="7030A0"/>
              </a:solidFill>
            </a:endParaRPr>
          </a:p>
          <a:p>
            <a:pPr marL="342892" indent="-342892">
              <a:defRPr/>
            </a:pPr>
            <a:endParaRPr lang="en-US" sz="200" dirty="0"/>
          </a:p>
          <a:p>
            <a:pPr marL="342892" indent="-342892">
              <a:defRPr/>
            </a:pPr>
            <a:endParaRPr lang="en-US" sz="200" dirty="0"/>
          </a:p>
          <a:p>
            <a:pPr marL="342892" indent="-342892">
              <a:defRPr/>
            </a:pPr>
            <a:endParaRPr lang="en-US" sz="200" dirty="0"/>
          </a:p>
          <a:p>
            <a:pPr marL="342892" indent="-342892">
              <a:defRPr/>
            </a:pPr>
            <a:endParaRPr lang="en-US" sz="200" dirty="0"/>
          </a:p>
          <a:p>
            <a:pPr marL="225419" indent="-225419" algn="just">
              <a:defRPr/>
            </a:pPr>
            <a:r>
              <a:rPr lang="en-US" sz="2000" dirty="0"/>
              <a:t>High pressure &amp; high temperature refrigerant vapour gives off latent heat  to the atmosphere.</a:t>
            </a:r>
          </a:p>
          <a:p>
            <a:pPr marL="225419" indent="-225419" algn="just">
              <a:buFont typeface="Arial" pitchFamily="34" charset="0"/>
              <a:buNone/>
              <a:defRPr/>
            </a:pPr>
            <a:r>
              <a:rPr lang="en-US" sz="2600" dirty="0"/>
              <a:t>   </a:t>
            </a:r>
            <a:r>
              <a:rPr lang="en-US" sz="2000" dirty="0"/>
              <a:t>(Heat flows from high to low level).</a:t>
            </a:r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r>
              <a:rPr lang="en-US" sz="2000" dirty="0"/>
              <a:t>Condenses in to liquid, due to heat rejection.(Temp. lowers).</a:t>
            </a:r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r>
              <a:rPr lang="en-US" sz="2000" dirty="0"/>
              <a:t>High pressure condensed liquid refrigerant at room temp (approx) flows to the throttle valve.</a:t>
            </a:r>
          </a:p>
          <a:p>
            <a:pPr marL="342892" indent="-342892">
              <a:buFont typeface="Arial" charset="0"/>
              <a:buNone/>
              <a:defRPr/>
            </a:pPr>
            <a:endParaRPr lang="en-US" sz="2600" dirty="0"/>
          </a:p>
        </p:txBody>
      </p:sp>
      <p:sp>
        <p:nvSpPr>
          <p:cNvPr id="20484" name="Content Placeholder 6"/>
          <p:cNvSpPr>
            <a:spLocks noGrp="1"/>
          </p:cNvSpPr>
          <p:nvPr>
            <p:ph sz="half" idx="2"/>
          </p:nvPr>
        </p:nvSpPr>
        <p:spPr>
          <a:xfrm>
            <a:off x="5486400" y="1200150"/>
            <a:ext cx="3429000" cy="33940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02FEE-E98C-40B7-AE7B-52F94048394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/>
          <a:srcRect b="2255"/>
          <a:stretch>
            <a:fillRect/>
          </a:stretch>
        </p:blipFill>
        <p:spPr bwMode="auto">
          <a:xfrm>
            <a:off x="5486400" y="97155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2286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1.</a:t>
            </a:r>
            <a:r>
              <a:rPr lang="en-US" sz="2800" b="1"/>
              <a:t> </a:t>
            </a:r>
            <a:r>
              <a:rPr lang="en-US" sz="2800" b="1">
                <a:solidFill>
                  <a:srgbClr val="C00000"/>
                </a:solidFill>
              </a:rPr>
              <a:t>Vapour Compression Refrigerator</a:t>
            </a:r>
            <a:endParaRPr lang="en-US" sz="28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666750"/>
            <a:ext cx="5257800" cy="4019550"/>
          </a:xfrm>
        </p:spPr>
        <p:txBody>
          <a:bodyPr/>
          <a:lstStyle/>
          <a:p>
            <a:pPr marL="342892" indent="-342892">
              <a:buFont typeface="Arial" charset="0"/>
              <a:buNone/>
              <a:defRPr/>
            </a:pPr>
            <a:r>
              <a:rPr lang="en-US" sz="2200" b="1" dirty="0">
                <a:solidFill>
                  <a:srgbClr val="7030A0"/>
                </a:solidFill>
              </a:rPr>
              <a:t>Expansion device (throttle valve): </a:t>
            </a:r>
            <a:endParaRPr lang="en-US" sz="2200" dirty="0">
              <a:solidFill>
                <a:srgbClr val="7030A0"/>
              </a:solidFill>
            </a:endParaRPr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 algn="just">
              <a:defRPr/>
            </a:pPr>
            <a:r>
              <a:rPr lang="en-US" sz="2000" dirty="0"/>
              <a:t>High pressure liquid refrigerant, expands to low pressure &amp; low temperature.</a:t>
            </a:r>
          </a:p>
          <a:p>
            <a:pPr marL="225419" indent="-225419" algn="just">
              <a:buFont typeface="Arial" pitchFamily="34" charset="0"/>
              <a:buNone/>
              <a:defRPr/>
            </a:pPr>
            <a:endParaRPr lang="en-US" sz="200" dirty="0"/>
          </a:p>
          <a:p>
            <a:pPr marL="225419" indent="-225419" algn="just">
              <a:buFont typeface="Arial" pitchFamily="34" charset="0"/>
              <a:buNone/>
              <a:defRPr/>
            </a:pPr>
            <a:endParaRPr lang="en-US" sz="200" dirty="0"/>
          </a:p>
          <a:p>
            <a:pPr marL="688958" indent="-688958" algn="just">
              <a:buFont typeface="Arial" pitchFamily="34" charset="0"/>
              <a:buNone/>
              <a:defRPr/>
            </a:pPr>
            <a:r>
              <a:rPr lang="en-US" sz="2000" dirty="0">
                <a:sym typeface="Wingdings" pitchFamily="2" charset="2"/>
              </a:rPr>
              <a:t>     </a:t>
            </a:r>
            <a:r>
              <a:rPr lang="en-US" sz="2000" dirty="0"/>
              <a:t>Causes the refrigerant to evaporate partly.</a:t>
            </a:r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>
              <a:defRPr/>
            </a:pPr>
            <a:endParaRPr lang="en-US" sz="200" dirty="0"/>
          </a:p>
          <a:p>
            <a:pPr marL="225419" indent="-225419" algn="just">
              <a:lnSpc>
                <a:spcPct val="150000"/>
              </a:lnSpc>
              <a:defRPr/>
            </a:pPr>
            <a:r>
              <a:rPr lang="en-US" sz="2000" dirty="0"/>
              <a:t>Refrigerant coming out of this valve, will be</a:t>
            </a:r>
          </a:p>
          <a:p>
            <a:pPr marL="688958" indent="-463538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Wet vapour with low temp. (around -10</a:t>
            </a:r>
            <a:r>
              <a:rPr lang="en-US" sz="2000" b="1" baseline="30000" dirty="0"/>
              <a:t>0</a:t>
            </a:r>
            <a:r>
              <a:rPr lang="en-US" sz="2000" dirty="0"/>
              <a:t> C).</a:t>
            </a:r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endParaRPr lang="en-US" sz="200" dirty="0"/>
          </a:p>
          <a:p>
            <a:pPr marL="225419" indent="-225419" algn="just">
              <a:defRPr/>
            </a:pPr>
            <a:r>
              <a:rPr lang="en-US" sz="2000" dirty="0"/>
              <a:t>Refrigerant then passes through the Evaporator. Cycle repeats.</a:t>
            </a:r>
          </a:p>
          <a:p>
            <a:pPr marL="342892" indent="-342892">
              <a:buFont typeface="Arial" charset="0"/>
              <a:buNone/>
              <a:defRPr/>
            </a:pPr>
            <a:endParaRPr lang="en-US" sz="2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562600" y="857250"/>
            <a:ext cx="3124200" cy="3736975"/>
          </a:xfrm>
        </p:spPr>
        <p:txBody>
          <a:bodyPr/>
          <a:lstStyle/>
          <a:p>
            <a:pPr marL="342892" indent="-342892">
              <a:defRPr/>
            </a:pPr>
            <a:endParaRPr lang="en-US" dirty="0"/>
          </a:p>
          <a:p>
            <a:pPr marL="342892" indent="-342892">
              <a:defRPr/>
            </a:pPr>
            <a:endParaRPr lang="en-US" dirty="0"/>
          </a:p>
          <a:p>
            <a:pPr marL="342892" indent="-342892">
              <a:defRPr/>
            </a:pPr>
            <a:endParaRPr lang="en-US" dirty="0"/>
          </a:p>
          <a:p>
            <a:pPr marL="342892" indent="-342892">
              <a:defRPr/>
            </a:pPr>
            <a:endParaRPr lang="en-US" dirty="0"/>
          </a:p>
          <a:p>
            <a:pPr marL="342892" indent="-342892">
              <a:defRPr/>
            </a:pPr>
            <a:endParaRPr lang="en-US" dirty="0"/>
          </a:p>
          <a:p>
            <a:pPr marL="509576" indent="-284156" algn="just">
              <a:defRPr/>
            </a:pPr>
            <a:r>
              <a:rPr lang="en-US" sz="2000" b="1" dirty="0">
                <a:solidFill>
                  <a:srgbClr val="C00000"/>
                </a:solidFill>
              </a:rPr>
              <a:t>Thermostat</a:t>
            </a:r>
            <a:r>
              <a:rPr lang="en-US" sz="2000" dirty="0"/>
              <a:t> is used to maintain the required temp. in the Refrigerator.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F278B-93E2-4291-B897-84D784E312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 b="2255"/>
          <a:stretch>
            <a:fillRect/>
          </a:stretch>
        </p:blipFill>
        <p:spPr bwMode="auto">
          <a:xfrm>
            <a:off x="5715000" y="819150"/>
            <a:ext cx="32004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381000"/>
          </a:xfrm>
        </p:spPr>
        <p:txBody>
          <a:bodyPr/>
          <a:lstStyle/>
          <a:p>
            <a:br>
              <a:rPr lang="en-IN" sz="3600" b="1">
                <a:solidFill>
                  <a:srgbClr val="0070C0"/>
                </a:solidFill>
              </a:rPr>
            </a:br>
            <a:r>
              <a:rPr lang="en-IN" sz="2800" b="1">
                <a:solidFill>
                  <a:srgbClr val="C00000"/>
                </a:solidFill>
              </a:rPr>
              <a:t>Thermal Systems Applications  </a:t>
            </a:r>
            <a:br>
              <a:rPr lang="en-US" sz="3600">
                <a:solidFill>
                  <a:srgbClr val="0070C0"/>
                </a:solidFill>
              </a:rPr>
            </a:br>
            <a:endParaRPr lang="en-US" sz="3600"/>
          </a:p>
        </p:txBody>
      </p:sp>
      <p:sp>
        <p:nvSpPr>
          <p:cNvPr id="4099" name="Subtitle 5"/>
          <p:cNvSpPr>
            <a:spLocks noGrp="1"/>
          </p:cNvSpPr>
          <p:nvPr>
            <p:ph type="subTitle" idx="1"/>
          </p:nvPr>
        </p:nvSpPr>
        <p:spPr>
          <a:xfrm>
            <a:off x="381000" y="971550"/>
            <a:ext cx="8382000" cy="3771900"/>
          </a:xfrm>
        </p:spPr>
        <p:txBody>
          <a:bodyPr/>
          <a:lstStyle/>
          <a:p>
            <a:pPr marL="687388" indent="-461963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sz="200" dirty="0">
              <a:solidFill>
                <a:schemeClr val="tx1"/>
              </a:solidFill>
            </a:endParaRPr>
          </a:p>
          <a:p>
            <a:pPr marL="969963" indent="-5080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chemeClr val="tx1"/>
                </a:solidFill>
              </a:rPr>
              <a:t>Refrigeration system</a:t>
            </a:r>
          </a:p>
          <a:p>
            <a:pPr marL="969963" indent="-5080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chemeClr val="tx1"/>
                </a:solidFill>
              </a:rPr>
              <a:t>Air conditioning system</a:t>
            </a:r>
          </a:p>
          <a:p>
            <a:pPr marL="969963" indent="-5080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chemeClr val="tx1"/>
                </a:solidFill>
              </a:rPr>
              <a:t>Pumps</a:t>
            </a:r>
          </a:p>
          <a:p>
            <a:pPr marL="969963" indent="-5080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chemeClr val="tx1"/>
                </a:solidFill>
              </a:rPr>
              <a:t>Blowers, and </a:t>
            </a:r>
          </a:p>
          <a:p>
            <a:pPr marL="969963" indent="-5080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chemeClr val="tx1"/>
                </a:solidFill>
              </a:rPr>
              <a:t>Compressors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A3F40-C90E-45F9-B926-5EE251C7651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101" name="Picture 4" descr="C:\Users\user\Pictures\51UhQcfkz+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895350"/>
            <a:ext cx="2752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>
          <a:xfrm>
            <a:off x="685800" y="114300"/>
            <a:ext cx="7772400" cy="400050"/>
          </a:xfrm>
        </p:spPr>
        <p:txBody>
          <a:bodyPr/>
          <a:lstStyle/>
          <a:p>
            <a:pPr marL="512763" indent="-512763"/>
            <a:br>
              <a:rPr lang="en-US" sz="4000" b="1"/>
            </a:br>
            <a:r>
              <a:rPr lang="en-US" sz="2800" b="1">
                <a:solidFill>
                  <a:srgbClr val="C00000"/>
                </a:solidFill>
              </a:rPr>
              <a:t>1.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en-US" sz="2800" b="1">
                <a:solidFill>
                  <a:srgbClr val="C00000"/>
                </a:solidFill>
              </a:rPr>
              <a:t>Vapour Compression Refrigerator</a:t>
            </a:r>
            <a:br>
              <a:rPr lang="en-US" sz="4000" b="1"/>
            </a:br>
            <a:endParaRPr lang="en-US" sz="4000"/>
          </a:p>
        </p:txBody>
      </p:sp>
      <p:sp>
        <p:nvSpPr>
          <p:cNvPr id="22531" name="Subtitle 5"/>
          <p:cNvSpPr>
            <a:spLocks noGrp="1"/>
          </p:cNvSpPr>
          <p:nvPr>
            <p:ph type="subTitle" idx="1"/>
          </p:nvPr>
        </p:nvSpPr>
        <p:spPr>
          <a:xfrm>
            <a:off x="381000" y="742950"/>
            <a:ext cx="8382000" cy="4000500"/>
          </a:xfrm>
        </p:spPr>
        <p:txBody>
          <a:bodyPr/>
          <a:lstStyle/>
          <a:p>
            <a:pPr algn="just"/>
            <a:endParaRPr lang="en-US" sz="3600" b="1">
              <a:solidFill>
                <a:schemeClr val="tx1"/>
              </a:solidFill>
            </a:endParaRPr>
          </a:p>
          <a:p>
            <a:pPr algn="just"/>
            <a:endParaRPr lang="en-US" sz="800" b="1">
              <a:solidFill>
                <a:srgbClr val="002060"/>
              </a:solidFill>
            </a:endParaRPr>
          </a:p>
          <a:p>
            <a:pPr algn="just"/>
            <a:endParaRPr lang="en-US" sz="400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B8015-4D65-4024-A493-D323FF9EA7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00150"/>
            <a:ext cx="70421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ctrTitle"/>
          </p:nvPr>
        </p:nvSpPr>
        <p:spPr>
          <a:xfrm>
            <a:off x="685800" y="114300"/>
            <a:ext cx="7772400" cy="400050"/>
          </a:xfrm>
        </p:spPr>
        <p:txBody>
          <a:bodyPr/>
          <a:lstStyle/>
          <a:p>
            <a:pPr marL="512763" indent="-512763"/>
            <a:br>
              <a:rPr lang="en-US" sz="4000" b="1"/>
            </a:br>
            <a:r>
              <a:rPr lang="en-US" sz="2800" b="1">
                <a:solidFill>
                  <a:srgbClr val="C00000"/>
                </a:solidFill>
              </a:rPr>
              <a:t>1. Vapour Compression Refrigerator</a:t>
            </a:r>
            <a:br>
              <a:rPr lang="en-US" sz="4000" b="1"/>
            </a:br>
            <a:endParaRPr lang="en-US" sz="4000"/>
          </a:p>
        </p:txBody>
      </p:sp>
      <p:sp>
        <p:nvSpPr>
          <p:cNvPr id="23555" name="Subtitle 5"/>
          <p:cNvSpPr>
            <a:spLocks noGrp="1"/>
          </p:cNvSpPr>
          <p:nvPr>
            <p:ph type="subTitle" idx="1"/>
          </p:nvPr>
        </p:nvSpPr>
        <p:spPr>
          <a:xfrm>
            <a:off x="381000" y="742950"/>
            <a:ext cx="8382000" cy="4000500"/>
          </a:xfrm>
        </p:spPr>
        <p:txBody>
          <a:bodyPr/>
          <a:lstStyle/>
          <a:p>
            <a:pPr algn="just"/>
            <a:endParaRPr lang="en-US" sz="3600" b="1">
              <a:solidFill>
                <a:schemeClr val="tx1"/>
              </a:solidFill>
            </a:endParaRPr>
          </a:p>
          <a:p>
            <a:pPr algn="just"/>
            <a:endParaRPr lang="en-US" sz="800" b="1">
              <a:solidFill>
                <a:srgbClr val="002060"/>
              </a:solidFill>
            </a:endParaRPr>
          </a:p>
          <a:p>
            <a:pPr algn="just"/>
            <a:endParaRPr lang="en-US" sz="400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3EFC1-06E4-4856-BEB4-730E1D673C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4579" name="Picture 3" descr="C:\Users\user\Pictures\a072fc5a280bece0ed70f64836fcc1d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257300"/>
            <a:ext cx="4510088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1200150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 sz="2000" b="1"/>
              <a:t> Condenser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86400" y="38290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 sz="2000" b="1"/>
              <a:t>Evaporator</a:t>
            </a:r>
          </a:p>
        </p:txBody>
      </p:sp>
      <p:pic>
        <p:nvPicPr>
          <p:cNvPr id="235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3886200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>
          <a:xfrm>
            <a:off x="685800" y="171450"/>
            <a:ext cx="7772400" cy="4000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Evaporator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685800"/>
            <a:ext cx="8305800" cy="411480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90541-0684-4FE3-AF7A-8683E4F8B46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4581" name="Picture 6" descr="C:\Users\user\Pictures\freezer-evaporator-coils-500x500.jpg"/>
          <p:cNvPicPr>
            <a:picLocks noChangeAspect="1" noChangeArrowheads="1"/>
          </p:cNvPicPr>
          <p:nvPr/>
        </p:nvPicPr>
        <p:blipFill>
          <a:blip r:embed="rId2"/>
          <a:srcRect l="10052" t="20049" r="10934" b="21027"/>
          <a:stretch>
            <a:fillRect/>
          </a:stretch>
        </p:blipFill>
        <p:spPr bwMode="auto">
          <a:xfrm>
            <a:off x="533400" y="742950"/>
            <a:ext cx="36576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8" descr="C:\Users\user\Pictures\refrigerator-evaporator-500x500.jpg"/>
          <p:cNvPicPr>
            <a:picLocks noChangeAspect="1" noChangeArrowheads="1"/>
          </p:cNvPicPr>
          <p:nvPr/>
        </p:nvPicPr>
        <p:blipFill>
          <a:blip r:embed="rId3"/>
          <a:srcRect l="2403" t="19711" r="3204" b="14743"/>
          <a:stretch>
            <a:fillRect/>
          </a:stretch>
        </p:blipFill>
        <p:spPr bwMode="auto">
          <a:xfrm>
            <a:off x="5410200" y="685800"/>
            <a:ext cx="3352800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9" descr="C:\Users\user\Pictures\refrigerator-freezer-showcase-12-5mm-copper-tube.jpg_350x350.jpg"/>
          <p:cNvPicPr>
            <a:picLocks noChangeAspect="1" noChangeArrowheads="1"/>
          </p:cNvPicPr>
          <p:nvPr/>
        </p:nvPicPr>
        <p:blipFill>
          <a:blip r:embed="rId4"/>
          <a:srcRect l="4167" r="4488"/>
          <a:stretch>
            <a:fillRect/>
          </a:stretch>
        </p:blipFill>
        <p:spPr bwMode="auto">
          <a:xfrm>
            <a:off x="5715000" y="2800350"/>
            <a:ext cx="26797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0" descr="C:\Users\user\Pictures\Al-Tube-Used-Refrigerator-No-Frost-Evaporato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2800350"/>
            <a:ext cx="2590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ctrTitle"/>
          </p:nvPr>
        </p:nvSpPr>
        <p:spPr>
          <a:xfrm>
            <a:off x="685800" y="171450"/>
            <a:ext cx="7772400" cy="22860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Compressor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685800"/>
            <a:ext cx="8305800" cy="411480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EE7D5-7633-48D5-9075-7AB2AA3CD3B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5605" name="Picture 11" descr="Related image"/>
          <p:cNvPicPr>
            <a:picLocks noChangeAspect="1" noChangeArrowheads="1"/>
          </p:cNvPicPr>
          <p:nvPr/>
        </p:nvPicPr>
        <p:blipFill>
          <a:blip r:embed="rId2"/>
          <a:srcRect l="5090" t="8910" r="3455" b="5455"/>
          <a:stretch>
            <a:fillRect/>
          </a:stretch>
        </p:blipFill>
        <p:spPr bwMode="auto">
          <a:xfrm>
            <a:off x="762000" y="685800"/>
            <a:ext cx="26860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2" descr="Related image"/>
          <p:cNvPicPr>
            <a:picLocks noChangeAspect="1" noChangeArrowheads="1"/>
          </p:cNvPicPr>
          <p:nvPr/>
        </p:nvPicPr>
        <p:blipFill>
          <a:blip r:embed="rId3"/>
          <a:srcRect l="15865" t="13599" r="9615" b="7114"/>
          <a:stretch>
            <a:fillRect/>
          </a:stretch>
        </p:blipFill>
        <p:spPr bwMode="auto">
          <a:xfrm>
            <a:off x="533400" y="2914650"/>
            <a:ext cx="3014663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3" descr="C:\Users\user\Pictures\refrigerator-compressor2-1024x683.jpeg"/>
          <p:cNvPicPr>
            <a:picLocks noChangeAspect="1" noChangeArrowheads="1"/>
          </p:cNvPicPr>
          <p:nvPr/>
        </p:nvPicPr>
        <p:blipFill>
          <a:blip r:embed="rId4"/>
          <a:srcRect l="5061" r="5203" b="6122"/>
          <a:stretch>
            <a:fillRect/>
          </a:stretch>
        </p:blipFill>
        <p:spPr bwMode="auto">
          <a:xfrm>
            <a:off x="4343400" y="1200150"/>
            <a:ext cx="43910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ctrTitle"/>
          </p:nvPr>
        </p:nvSpPr>
        <p:spPr>
          <a:xfrm>
            <a:off x="685800" y="171450"/>
            <a:ext cx="7772400" cy="4000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Condenser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685800"/>
            <a:ext cx="8305800" cy="411480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CB0E4-71B0-4D2A-8415-F12F5BD9209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6629" name="Picture 6" descr="https://5.imimg.com/data5/JM/NO/MY-19292863/refrigerator-condensers-500x5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42950"/>
            <a:ext cx="2895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7" descr="Related image"/>
          <p:cNvPicPr>
            <a:picLocks noChangeAspect="1" noChangeArrowheads="1"/>
          </p:cNvPicPr>
          <p:nvPr/>
        </p:nvPicPr>
        <p:blipFill>
          <a:blip r:embed="rId3"/>
          <a:srcRect t="20399" r="3400" b="25800"/>
          <a:stretch>
            <a:fillRect/>
          </a:stretch>
        </p:blipFill>
        <p:spPr bwMode="auto">
          <a:xfrm>
            <a:off x="533400" y="3028950"/>
            <a:ext cx="3505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8" descr="http://solarhomestead.com/wp-content/uploads/2013/03/rear-of-frid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971550"/>
            <a:ext cx="370681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7772400" cy="38100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Expansion Device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742950"/>
            <a:ext cx="8382000" cy="388620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A9AA6-59A2-47CE-8194-6E1BCA0A12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7653" name="Picture 6" descr="C:\Users\HP\Pictures\11X594_AW01.jpg"/>
          <p:cNvPicPr>
            <a:picLocks noChangeAspect="1" noChangeArrowheads="1"/>
          </p:cNvPicPr>
          <p:nvPr/>
        </p:nvPicPr>
        <p:blipFill>
          <a:blip r:embed="rId2"/>
          <a:srcRect l="2739" t="3671" r="2161" b="12527"/>
          <a:stretch>
            <a:fillRect/>
          </a:stretch>
        </p:blipFill>
        <p:spPr bwMode="auto">
          <a:xfrm>
            <a:off x="1143000" y="742950"/>
            <a:ext cx="20875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7" descr="C:\Users\HP\Pictures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24150"/>
            <a:ext cx="2306638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8" descr="C:\Users\HP\Pictures\dimensioning-of-refrigeration-components-part-3.jpg"/>
          <p:cNvPicPr>
            <a:picLocks noChangeAspect="1" noChangeArrowheads="1"/>
          </p:cNvPicPr>
          <p:nvPr/>
        </p:nvPicPr>
        <p:blipFill>
          <a:blip r:embed="rId4"/>
          <a:srcRect l="6139" r="5132" b="3204"/>
          <a:stretch>
            <a:fillRect/>
          </a:stretch>
        </p:blipFill>
        <p:spPr bwMode="auto">
          <a:xfrm>
            <a:off x="4724400" y="971550"/>
            <a:ext cx="39497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366C0-9743-4F18-9746-3340F2B88C8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028700"/>
          <a:ext cx="7848600" cy="3467100"/>
        </p:xfrm>
        <a:graphic>
          <a:graphicData uri="http://schemas.openxmlformats.org/drawingml/2006/table">
            <a:tbl>
              <a:tblPr/>
              <a:tblGrid>
                <a:gridCol w="2422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</a:rPr>
                        <a:t>Ammonia</a:t>
                      </a:r>
                      <a:endParaRPr lang="en-US" sz="21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dirty="0">
                          <a:latin typeface="Calibri"/>
                          <a:ea typeface="Calibri"/>
                          <a:cs typeface="Calibri"/>
                        </a:rPr>
                        <a:t>In vapour absorption refrigerators.</a:t>
                      </a:r>
                      <a:endParaRPr lang="en-US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2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2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2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</a:rPr>
                        <a:t>Carbon-dioxide</a:t>
                      </a:r>
                      <a:endParaRPr lang="en-US" sz="21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dirty="0">
                          <a:latin typeface="Calibri"/>
                          <a:ea typeface="Calibri"/>
                          <a:cs typeface="Calibri"/>
                        </a:rPr>
                        <a:t>In marine refrigerators.</a:t>
                      </a:r>
                      <a:endParaRPr lang="en-US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</a:rPr>
                        <a:t>Sulphur dioxide</a:t>
                      </a:r>
                      <a:endParaRPr lang="en-US" sz="21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2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dirty="0">
                          <a:latin typeface="Calibri"/>
                          <a:ea typeface="Calibri"/>
                          <a:cs typeface="Calibri"/>
                        </a:rPr>
                        <a:t>In household refrigerators.</a:t>
                      </a:r>
                      <a:endParaRPr lang="en-US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</a:rPr>
                        <a:t>Methyl chloride</a:t>
                      </a:r>
                      <a:endParaRPr lang="en-US" sz="21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dirty="0">
                          <a:latin typeface="Calibri"/>
                          <a:ea typeface="Calibri"/>
                          <a:cs typeface="Calibri"/>
                        </a:rPr>
                        <a:t>In small scale refrigeration and  domestic  refrigerators.</a:t>
                      </a:r>
                      <a:endParaRPr lang="en-US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</a:rPr>
                        <a:t>Freon-12</a:t>
                      </a:r>
                      <a:endParaRPr lang="en-US" sz="21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dirty="0">
                          <a:latin typeface="Calibri"/>
                          <a:ea typeface="Calibri"/>
                          <a:cs typeface="Calibri"/>
                        </a:rPr>
                        <a:t>In domestic vapour compression refrigerators.</a:t>
                      </a:r>
                      <a:endParaRPr lang="en-US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</a:rPr>
                        <a:t>Freon-22</a:t>
                      </a:r>
                      <a:endParaRPr lang="en-US" sz="21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endParaRPr lang="en-IN" sz="3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IN" sz="2100" dirty="0">
                          <a:latin typeface="Calibri"/>
                          <a:ea typeface="Calibri"/>
                          <a:cs typeface="Calibri"/>
                        </a:rPr>
                        <a:t>In Air-conditioners.</a:t>
                      </a:r>
                      <a:endParaRPr lang="en-US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46" name="Rectangle 5"/>
          <p:cNvSpPr>
            <a:spLocks noChangeArrowheads="1"/>
          </p:cNvSpPr>
          <p:nvPr/>
        </p:nvSpPr>
        <p:spPr bwMode="auto">
          <a:xfrm>
            <a:off x="762000" y="228600"/>
            <a:ext cx="807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  <a:latin typeface="+mn-lt"/>
              </a:rPr>
              <a:t>Refrigerants commonly used in practice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28601"/>
            <a:ext cx="6172200" cy="85408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dirty="0">
                <a:solidFill>
                  <a:schemeClr val="bg1"/>
                </a:solidFill>
                <a:effectLst>
                  <a:glow rad="203200">
                    <a:schemeClr val="tx1"/>
                  </a:glow>
                </a:effectLst>
                <a:latin typeface="+mj-lt"/>
                <a:ea typeface="+mj-ea"/>
                <a:cs typeface="+mj-cs"/>
              </a:rPr>
              <a:t>Properties of a Good Refrigerant:</a:t>
            </a:r>
          </a:p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9288" y="1200150"/>
            <a:ext cx="1901825" cy="800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Thermodynamic Properties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0175" y="1179513"/>
            <a:ext cx="1901825" cy="8001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Physical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Properties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7575" y="1179513"/>
            <a:ext cx="1901825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Safe Working Properties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42125" y="1179513"/>
            <a:ext cx="1901825" cy="800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Other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288" y="2343150"/>
            <a:ext cx="1901825" cy="2343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Boiling Point.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Freezing Point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Evaporator and condenser Pressure.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Latent heat of evaporation.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70175" y="2343150"/>
            <a:ext cx="1901825" cy="23431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Specific Volume.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Specific Heat.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Viscosity.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27575" y="2343150"/>
            <a:ext cx="1901825" cy="2343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Toxicity.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Flammability.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Corrosiveness.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Chemical Stability.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827838" y="2343150"/>
            <a:ext cx="1900237" cy="2343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COP.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 err="1"/>
              <a:t>Odour</a:t>
            </a:r>
            <a:r>
              <a:rPr lang="en-US" b="1" dirty="0"/>
              <a:t>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Leak.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Action with lubricating oil.</a:t>
            </a: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3ADA3-D84A-4174-8B2D-9E459DD3A1C9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ctrTitle"/>
          </p:nvPr>
        </p:nvSpPr>
        <p:spPr>
          <a:xfrm>
            <a:off x="685800" y="171450"/>
            <a:ext cx="7772400" cy="228600"/>
          </a:xfrm>
        </p:spPr>
        <p:txBody>
          <a:bodyPr/>
          <a:lstStyle/>
          <a:p>
            <a:br>
              <a:rPr lang="en-US" sz="3600" b="1"/>
            </a:br>
            <a:r>
              <a:rPr lang="en-US" sz="2800" b="1">
                <a:solidFill>
                  <a:srgbClr val="7030A0"/>
                </a:solidFill>
              </a:rPr>
              <a:t>Thermodynamic Properties</a:t>
            </a:r>
            <a:br>
              <a:rPr lang="en-US" sz="2800"/>
            </a:br>
            <a:endParaRPr lang="en-US" sz="28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895350"/>
            <a:ext cx="8382000" cy="38481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Boiling Point: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An ideal refrigerant must have “</a:t>
            </a:r>
            <a:r>
              <a:rPr lang="en-US" sz="2000" b="1" dirty="0">
                <a:solidFill>
                  <a:schemeClr val="tx1"/>
                </a:solidFill>
              </a:rPr>
              <a:t>low boiling temperature</a:t>
            </a:r>
            <a:r>
              <a:rPr lang="en-US" sz="2000" dirty="0">
                <a:solidFill>
                  <a:schemeClr val="tx1"/>
                </a:solidFill>
              </a:rPr>
              <a:t>” at atmospheric pressure. 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Freezing Point: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Must have a very “</a:t>
            </a:r>
            <a:r>
              <a:rPr lang="en-US" sz="2000" b="1" dirty="0">
                <a:solidFill>
                  <a:schemeClr val="tx1"/>
                </a:solidFill>
              </a:rPr>
              <a:t>low freezing point</a:t>
            </a:r>
            <a:r>
              <a:rPr lang="en-US" sz="2000" dirty="0">
                <a:solidFill>
                  <a:schemeClr val="tx1"/>
                </a:solidFill>
              </a:rPr>
              <a:t>” because, the refrigerant should not freeze at low evaporator temperatures.</a:t>
            </a:r>
          </a:p>
          <a:p>
            <a:pPr algn="just">
              <a:lnSpc>
                <a:spcPct val="150000"/>
              </a:lnSpc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13E8A-FDF6-4BDC-9EE8-C09CDB1F64E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ctrTitle"/>
          </p:nvPr>
        </p:nvSpPr>
        <p:spPr>
          <a:xfrm>
            <a:off x="685800" y="171450"/>
            <a:ext cx="7772400" cy="228600"/>
          </a:xfrm>
        </p:spPr>
        <p:txBody>
          <a:bodyPr/>
          <a:lstStyle/>
          <a:p>
            <a:br>
              <a:rPr lang="en-US" sz="3600" b="1"/>
            </a:br>
            <a:r>
              <a:rPr lang="en-US" sz="2800" b="1">
                <a:solidFill>
                  <a:srgbClr val="7030A0"/>
                </a:solidFill>
              </a:rPr>
              <a:t>Thermodynamic Properties</a:t>
            </a:r>
            <a:br>
              <a:rPr lang="en-US" sz="2800"/>
            </a:br>
            <a:endParaRPr lang="en-US" sz="28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666750"/>
            <a:ext cx="8382000" cy="40767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Evaporator &amp; Condenser Pressure: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Pressures in both should be slightly above atm. Pressure, in order to avoid the leakage of atm. air and also to enable the detection of the leakage of the refrigerant.</a:t>
            </a:r>
          </a:p>
          <a:p>
            <a:pPr algn="just">
              <a:buFont typeface="Arial" pitchFamily="34" charset="0"/>
              <a:buNone/>
              <a:defRPr/>
            </a:pPr>
            <a:endParaRPr lang="en-US" sz="4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Latent heat of Evaporation: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Latent heat of Evaporation must be very </a:t>
            </a:r>
            <a:r>
              <a:rPr lang="en-US" sz="2000" b="1" dirty="0">
                <a:solidFill>
                  <a:schemeClr val="tx1"/>
                </a:solidFill>
              </a:rPr>
              <a:t>high</a:t>
            </a:r>
            <a:r>
              <a:rPr lang="en-US" sz="2000" dirty="0">
                <a:solidFill>
                  <a:schemeClr val="tx1"/>
                </a:solidFill>
              </a:rPr>
              <a:t>, so that a minimum amount of refrigerant will accomplish the desired result.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4727D-9336-4D9B-AB81-48D370592C9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30480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Session – 1 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666750"/>
            <a:ext cx="8382000" cy="40386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Contents:</a:t>
            </a:r>
          </a:p>
          <a:p>
            <a:pPr algn="just">
              <a:buFont typeface="Arial" pitchFamily="34" charset="0"/>
              <a:buNone/>
              <a:defRPr/>
            </a:pPr>
            <a:endParaRPr lang="en-US" sz="4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400" b="1" dirty="0">
              <a:solidFill>
                <a:srgbClr val="C00000"/>
              </a:solidFill>
            </a:endParaRPr>
          </a:p>
          <a:p>
            <a:pPr marL="341313" indent="-341313" algn="l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Introduction to refrigeration system</a:t>
            </a:r>
          </a:p>
          <a:p>
            <a:pPr marL="341313" indent="-341313" algn="l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Parts of Refrigerator</a:t>
            </a:r>
          </a:p>
          <a:p>
            <a:pPr marL="341313" indent="-341313" algn="l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Vapor Compression Refrigerator</a:t>
            </a:r>
          </a:p>
          <a:p>
            <a:pPr marL="341313" indent="-341313" algn="l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Vapor Absorption Refrigerator</a:t>
            </a:r>
          </a:p>
          <a:p>
            <a:pPr marL="341313" indent="-341313" algn="l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Comparison between Vapour Compression and Absorption systems</a:t>
            </a:r>
          </a:p>
          <a:p>
            <a:pPr marL="341313" indent="-341313" algn="l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Properties of good refrigerant</a:t>
            </a:r>
          </a:p>
          <a:p>
            <a:pPr marL="341313" indent="-341313" algn="l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Performance characteristics of a refrigeration system</a:t>
            </a:r>
          </a:p>
          <a:p>
            <a:pPr marL="341313" indent="-341313" algn="l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Air Conditioning system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24894-0408-45EE-85F3-29AD1199B6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125" name="Picture 4" descr="C:\Users\user\Pictures\81HemDywlkL._SR500,500_.jpg"/>
          <p:cNvPicPr>
            <a:picLocks noChangeAspect="1" noChangeArrowheads="1"/>
          </p:cNvPicPr>
          <p:nvPr/>
        </p:nvPicPr>
        <p:blipFill>
          <a:blip r:embed="rId2"/>
          <a:srcRect t="20204" b="19797"/>
          <a:stretch>
            <a:fillRect/>
          </a:stretch>
        </p:blipFill>
        <p:spPr bwMode="auto">
          <a:xfrm>
            <a:off x="5257800" y="895350"/>
            <a:ext cx="3200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7772400" cy="228600"/>
          </a:xfrm>
        </p:spPr>
        <p:txBody>
          <a:bodyPr/>
          <a:lstStyle/>
          <a:p>
            <a:br>
              <a:rPr lang="en-US" sz="3600" b="1"/>
            </a:br>
            <a:r>
              <a:rPr lang="en-US" sz="2800" b="1">
                <a:solidFill>
                  <a:srgbClr val="7030A0"/>
                </a:solidFill>
              </a:rPr>
              <a:t>Physical Properties</a:t>
            </a:r>
            <a:br>
              <a:rPr lang="en-US" sz="2800"/>
            </a:br>
            <a:endParaRPr lang="en-US" sz="28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666750"/>
            <a:ext cx="8382000" cy="40767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Specific Volume: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682608" indent="-34130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It is the ratio of Volume of the fluid/Mass of the fluid,   in m</a:t>
            </a:r>
            <a:r>
              <a:rPr lang="en-US" sz="2000" b="1" baseline="30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/kg.</a:t>
            </a:r>
          </a:p>
          <a:p>
            <a:pPr marL="682608" indent="-34130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Specific volume of the refrigerant must be very </a:t>
            </a:r>
            <a:r>
              <a:rPr lang="en-US" sz="2000" b="1" dirty="0">
                <a:solidFill>
                  <a:schemeClr val="tx1"/>
                </a:solidFill>
              </a:rPr>
              <a:t>low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682608" indent="-34130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It will reduce the size of the compressor.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 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Viscosity: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Viscosity of a refrigerant at both the liquid &amp; vapour states must be very </a:t>
            </a:r>
            <a:r>
              <a:rPr lang="en-US" sz="2000" b="1" dirty="0">
                <a:solidFill>
                  <a:schemeClr val="tx1"/>
                </a:solidFill>
              </a:rPr>
              <a:t>low</a:t>
            </a:r>
            <a:r>
              <a:rPr lang="en-US" sz="2000" dirty="0">
                <a:solidFill>
                  <a:schemeClr val="tx1"/>
                </a:solidFill>
              </a:rPr>
              <a:t> as it improves the heat transfer and reduces the pumping pressure.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DE3E8-B60F-46D4-B3DF-6701F12692E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ctrTitle"/>
          </p:nvPr>
        </p:nvSpPr>
        <p:spPr>
          <a:xfrm>
            <a:off x="685800" y="171450"/>
            <a:ext cx="7772400" cy="228600"/>
          </a:xfrm>
        </p:spPr>
        <p:txBody>
          <a:bodyPr/>
          <a:lstStyle/>
          <a:p>
            <a:br>
              <a:rPr lang="en-US" sz="3600" b="1"/>
            </a:br>
            <a:r>
              <a:rPr lang="en-US" sz="2800" b="1">
                <a:solidFill>
                  <a:srgbClr val="7030A0"/>
                </a:solidFill>
              </a:rPr>
              <a:t>Safe working Properties</a:t>
            </a:r>
            <a:br>
              <a:rPr lang="en-US" sz="2800"/>
            </a:br>
            <a:endParaRPr lang="en-US" sz="28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742950"/>
            <a:ext cx="8382000" cy="40005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Toxicity:</a:t>
            </a:r>
          </a:p>
          <a:p>
            <a:pPr marL="573074" indent="-341305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Refrigerant must be </a:t>
            </a:r>
            <a:r>
              <a:rPr lang="en-US" sz="2000" b="1" dirty="0">
                <a:solidFill>
                  <a:schemeClr val="tx1"/>
                </a:solidFill>
              </a:rPr>
              <a:t>non-toxic</a:t>
            </a:r>
            <a:r>
              <a:rPr lang="en-US" sz="2000" dirty="0">
                <a:solidFill>
                  <a:schemeClr val="tx1"/>
                </a:solidFill>
              </a:rPr>
              <a:t>, because any leakage, increases suffocation &amp; poisons the atmosphere.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 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Corrosiveness:</a:t>
            </a:r>
          </a:p>
          <a:p>
            <a:pPr marL="628634" indent="-396865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Refrigerant should be </a:t>
            </a:r>
            <a:r>
              <a:rPr lang="en-US" sz="2000" b="1" dirty="0">
                <a:solidFill>
                  <a:schemeClr val="tx1"/>
                </a:solidFill>
              </a:rPr>
              <a:t>non-corrosive</a:t>
            </a:r>
            <a:r>
              <a:rPr lang="en-US" sz="2000" dirty="0">
                <a:solidFill>
                  <a:schemeClr val="tx1"/>
                </a:solidFill>
              </a:rPr>
              <a:t>, to prevent the corrosion of the metallic parts of the Refrigerator.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 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Chemical stability:</a:t>
            </a:r>
          </a:p>
          <a:p>
            <a:pPr marL="573074" indent="-341305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Refrigerant must </a:t>
            </a:r>
            <a:r>
              <a:rPr lang="en-US" sz="2000" b="1" dirty="0">
                <a:solidFill>
                  <a:schemeClr val="tx1"/>
                </a:solidFill>
              </a:rPr>
              <a:t>not decompose </a:t>
            </a:r>
            <a:r>
              <a:rPr lang="en-US" sz="2000" dirty="0">
                <a:solidFill>
                  <a:schemeClr val="tx1"/>
                </a:solidFill>
              </a:rPr>
              <a:t>under operating conditions.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B01F8-CC93-46E2-BD0F-DCCCAF1FDC2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228600"/>
          </a:xfrm>
        </p:spPr>
        <p:txBody>
          <a:bodyPr/>
          <a:lstStyle/>
          <a:p>
            <a:br>
              <a:rPr lang="en-US" sz="3600" b="1"/>
            </a:br>
            <a:r>
              <a:rPr lang="en-US" sz="2800" b="1">
                <a:solidFill>
                  <a:srgbClr val="7030A0"/>
                </a:solidFill>
              </a:rPr>
              <a:t>Other Properties</a:t>
            </a:r>
            <a:br>
              <a:rPr lang="en-US" sz="3600"/>
            </a:br>
            <a:endParaRPr lang="en-US" sz="3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"/>
            <a:ext cx="8534400" cy="417195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COP</a:t>
            </a:r>
          </a:p>
          <a:p>
            <a:pPr marL="285743" indent="-285743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COP of a Refrigerant must be </a:t>
            </a:r>
            <a:r>
              <a:rPr lang="en-US" sz="2000" b="1" dirty="0">
                <a:solidFill>
                  <a:schemeClr val="tx1"/>
                </a:solidFill>
              </a:rPr>
              <a:t>high</a:t>
            </a:r>
            <a:r>
              <a:rPr lang="en-US" sz="2000" dirty="0">
                <a:solidFill>
                  <a:schemeClr val="tx1"/>
                </a:solidFill>
              </a:rPr>
              <a:t>, so that the energy spent in refrigeration will be less. 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 err="1">
                <a:solidFill>
                  <a:srgbClr val="C00000"/>
                </a:solidFill>
              </a:rPr>
              <a:t>Odour</a:t>
            </a:r>
            <a:endParaRPr lang="en-US" sz="2000" b="1" dirty="0">
              <a:solidFill>
                <a:srgbClr val="C00000"/>
              </a:solidFill>
            </a:endParaRPr>
          </a:p>
          <a:p>
            <a:pPr marL="285743" indent="-285743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Refrigerant must be </a:t>
            </a:r>
            <a:r>
              <a:rPr lang="en-US" sz="2000" b="1" dirty="0" err="1">
                <a:solidFill>
                  <a:schemeClr val="tx1"/>
                </a:solidFill>
              </a:rPr>
              <a:t>odourless</a:t>
            </a:r>
            <a:r>
              <a:rPr lang="en-US" sz="2000" dirty="0">
                <a:solidFill>
                  <a:schemeClr val="tx1"/>
                </a:solidFill>
              </a:rPr>
              <a:t>, otherwise some food stuff such as meat, butter etc. loses their taste. 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Leakage Tests</a:t>
            </a:r>
          </a:p>
          <a:p>
            <a:pPr marL="285743" indent="-285743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Refrigerant must be such that any leakage can be detected by simple tests. 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Action with lubricating oil</a:t>
            </a:r>
          </a:p>
          <a:p>
            <a:pPr marL="285743" indent="-285743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Refrigerant must </a:t>
            </a:r>
            <a:r>
              <a:rPr lang="en-US" sz="2000" b="1" dirty="0">
                <a:solidFill>
                  <a:schemeClr val="tx1"/>
                </a:solidFill>
              </a:rPr>
              <a:t>not react </a:t>
            </a:r>
            <a:r>
              <a:rPr lang="en-US" sz="2000" dirty="0">
                <a:solidFill>
                  <a:schemeClr val="tx1"/>
                </a:solidFill>
              </a:rPr>
              <a:t>with the lubricating oil, used in lubricating the parts of compressor.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02A1C-48AD-482B-A853-741252D1E80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7772400" cy="38100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Properties of a good Refrigerant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819150"/>
            <a:ext cx="8458200" cy="3924300"/>
          </a:xfrm>
        </p:spPr>
        <p:txBody>
          <a:bodyPr/>
          <a:lstStyle/>
          <a:p>
            <a:pPr marL="1079473" indent="-509576" algn="just"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latent heat of vaporization.</a:t>
            </a:r>
          </a:p>
          <a:p>
            <a:pPr marL="1079473" indent="-509576" algn="just"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Low boiling and low freezing point.</a:t>
            </a:r>
          </a:p>
          <a:p>
            <a:pPr marL="1079473" indent="-509576" algn="just"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Non-toxic and non-corrosiveness</a:t>
            </a:r>
          </a:p>
          <a:p>
            <a:pPr marL="1079473" indent="-509576" algn="just"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Non-flammable and non-explosive.</a:t>
            </a:r>
          </a:p>
          <a:p>
            <a:pPr marL="1079473" indent="-509576" algn="just"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thermal conductivity</a:t>
            </a:r>
          </a:p>
          <a:p>
            <a:pPr marL="1079473" indent="-509576" algn="just"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Easy to handle</a:t>
            </a:r>
          </a:p>
          <a:p>
            <a:pPr marL="1079473" indent="-509576" algn="just"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Low specific volume of vapour.</a:t>
            </a:r>
          </a:p>
          <a:p>
            <a:pPr marL="1079473" indent="-509576" algn="just"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coefficient of performance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05219-221E-4190-AAE5-0FE2A26A7A7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3429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Air-Conditioning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800100"/>
            <a:ext cx="8305800" cy="40005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r>
              <a:rPr lang="en-US" sz="2200" b="1" dirty="0">
                <a:solidFill>
                  <a:srgbClr val="7030A0"/>
                </a:solidFill>
              </a:rPr>
              <a:t>Major components:</a:t>
            </a:r>
            <a:endParaRPr lang="en-US" sz="2200" dirty="0">
              <a:solidFill>
                <a:srgbClr val="7030A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1027088" indent="-509576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Evaporator</a:t>
            </a:r>
          </a:p>
          <a:p>
            <a:pPr marL="1027088" indent="-509576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Condenser</a:t>
            </a:r>
          </a:p>
          <a:p>
            <a:pPr marL="1027088" indent="-509576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Compressor</a:t>
            </a:r>
          </a:p>
          <a:p>
            <a:pPr marL="1027088" indent="-509576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Capillary tube</a:t>
            </a:r>
          </a:p>
          <a:p>
            <a:pPr marL="465126" indent="-465126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465126" indent="-465126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465126" indent="-465126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465126" indent="-465126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465126" indent="-465126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465126" indent="-465126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1023913" indent="-506400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2 Fans  –   One for Evaporator &amp; other for Condenser.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                –   Driven by a single motor.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2A7E0-BA86-49BB-9FC4-A05A2BE4D52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6869" name="Picture 6" descr="http://www.biggbossseason12.com/g/2018/08/air-conditioner-holder-window-unit-window-mounted-air-conditioner-window-ac-stand-window-air-conditioner-mounting-bracket-installing-window-ac-unit-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047750"/>
            <a:ext cx="3424238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65125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Air-Conditioning</a:t>
            </a:r>
            <a:endParaRPr lang="en-US" sz="2800"/>
          </a:p>
        </p:txBody>
      </p:sp>
      <p:sp>
        <p:nvSpPr>
          <p:cNvPr id="37891" name="Content Placeholder 5"/>
          <p:cNvSpPr>
            <a:spLocks noGrp="1"/>
          </p:cNvSpPr>
          <p:nvPr>
            <p:ph sz="half" idx="1"/>
          </p:nvPr>
        </p:nvSpPr>
        <p:spPr>
          <a:xfrm>
            <a:off x="533400" y="819150"/>
            <a:ext cx="3657600" cy="3867150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3000"/>
              </a:spcAft>
            </a:pPr>
            <a:r>
              <a:rPr lang="en-US" sz="2000"/>
              <a:t>Unit is generally mounted on window sill.</a:t>
            </a:r>
          </a:p>
          <a:p>
            <a:pPr algn="just">
              <a:lnSpc>
                <a:spcPct val="150000"/>
              </a:lnSpc>
              <a:spcAft>
                <a:spcPts val="3000"/>
              </a:spcAft>
            </a:pPr>
            <a:r>
              <a:rPr lang="en-US" sz="2000"/>
              <a:t>Evaporator unit is placed inside the room.</a:t>
            </a:r>
          </a:p>
          <a:p>
            <a:pPr algn="just">
              <a:lnSpc>
                <a:spcPct val="150000"/>
              </a:lnSpc>
              <a:spcAft>
                <a:spcPts val="3000"/>
              </a:spcAft>
            </a:pPr>
            <a:r>
              <a:rPr lang="en-US" sz="2000"/>
              <a:t>Condenser part projects outside.</a:t>
            </a:r>
          </a:p>
        </p:txBody>
      </p:sp>
      <p:sp>
        <p:nvSpPr>
          <p:cNvPr id="37892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3679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DF4C7-84AC-4A1D-9679-24DCC2C3F4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7894" name="Picture 7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028700"/>
            <a:ext cx="39243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3429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Air-Conditioning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800100"/>
            <a:ext cx="8305800" cy="40005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36571-2DEE-48EE-B1F4-6F4F05762D5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8917" name="Picture 6" descr="E:\aaa717px-Air_conditioning_unit-en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71550"/>
            <a:ext cx="7620000" cy="366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3429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</a:rPr>
              <a:t>Air-Conditioning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800100"/>
            <a:ext cx="8305800" cy="40005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E26B9-07FF-47D1-970F-898E6102E56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39941" name="Picture 7" descr="C:\Users\user\Pictures\air-conditio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9535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2857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Air-Conditioning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742950"/>
            <a:ext cx="4267200" cy="40576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>
                <a:solidFill>
                  <a:srgbClr val="C00000"/>
                </a:solidFill>
              </a:rPr>
              <a:t>Evaporator Fan:</a:t>
            </a:r>
            <a:endParaRPr lang="en-US" sz="2000">
              <a:solidFill>
                <a:srgbClr val="C00000"/>
              </a:solidFill>
            </a:endParaRP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>
              <a:lnSpc>
                <a:spcPct val="150000"/>
              </a:lnSpc>
            </a:pPr>
            <a:r>
              <a:rPr lang="en-US" sz="2000"/>
              <a:t>Draws the air (relatively at higher temperature) continuously from the space in the room, through air filter.</a:t>
            </a: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>
              <a:lnSpc>
                <a:spcPct val="150000"/>
              </a:lnSpc>
            </a:pPr>
            <a:r>
              <a:rPr lang="en-US" sz="2000"/>
              <a:t>Forces this air to pass over the Evaporator.</a:t>
            </a:r>
          </a:p>
          <a:p>
            <a:pPr algn="just"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spcAft>
                <a:spcPts val="3000"/>
              </a:spcAft>
              <a:buFont typeface="Arial" charset="0"/>
              <a:buNone/>
            </a:pPr>
            <a:endParaRPr lang="en-US"/>
          </a:p>
        </p:txBody>
      </p:sp>
      <p:sp>
        <p:nvSpPr>
          <p:cNvPr id="40964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971550"/>
            <a:ext cx="4038600" cy="36226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05D4A-2EE6-46B3-B432-B42C9F7369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0966" name="Picture 8" descr="C:\Users\user\Pictures\air-conditio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895350"/>
            <a:ext cx="40528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2857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Air-Conditioning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666750"/>
            <a:ext cx="4267200" cy="4133850"/>
          </a:xfrm>
        </p:spPr>
        <p:txBody>
          <a:bodyPr/>
          <a:lstStyle/>
          <a:p>
            <a:pPr algn="just"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buFont typeface="Arial" charset="0"/>
              <a:buNone/>
            </a:pPr>
            <a:r>
              <a:rPr lang="en-US" sz="2000" b="1">
                <a:solidFill>
                  <a:srgbClr val="C00000"/>
                </a:solidFill>
              </a:rPr>
              <a:t>Evaporator:</a:t>
            </a:r>
            <a:endParaRPr lang="en-US" sz="2000">
              <a:solidFill>
                <a:srgbClr val="C00000"/>
              </a:solidFill>
            </a:endParaRP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>
              <a:lnSpc>
                <a:spcPct val="150000"/>
              </a:lnSpc>
            </a:pPr>
            <a:r>
              <a:rPr lang="en-US" sz="2000"/>
              <a:t>Refrigerant absorbs the heat from air &amp; evaporates.</a:t>
            </a: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r>
              <a:rPr lang="en-US" sz="2000"/>
              <a:t>Air gets cooled.</a:t>
            </a: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>
              <a:lnSpc>
                <a:spcPct val="150000"/>
              </a:lnSpc>
            </a:pPr>
            <a:r>
              <a:rPr lang="en-US" sz="2000"/>
              <a:t>High temperature  &amp; low pressure refrigerant  is drawn by the Compressor.</a:t>
            </a:r>
          </a:p>
          <a:p>
            <a:pPr algn="just"/>
            <a:endParaRPr lang="en-US" sz="2000"/>
          </a:p>
          <a:p>
            <a:pPr algn="just">
              <a:spcAft>
                <a:spcPts val="3000"/>
              </a:spcAft>
              <a:buFont typeface="Arial" charset="0"/>
              <a:buNone/>
            </a:pPr>
            <a:endParaRPr lang="en-US"/>
          </a:p>
        </p:txBody>
      </p:sp>
      <p:sp>
        <p:nvSpPr>
          <p:cNvPr id="41988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971550"/>
            <a:ext cx="4038600" cy="36226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0656-3053-4CE7-B5FB-60A8C16902C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1990" name="Picture 8" descr="C:\Users\user\Pictures\air-conditio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895350"/>
            <a:ext cx="40528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381000"/>
          </a:xfrm>
        </p:spPr>
        <p:txBody>
          <a:bodyPr/>
          <a:lstStyle/>
          <a:p>
            <a:br>
              <a:rPr lang="en-IN" sz="3600" b="1"/>
            </a:br>
            <a:br>
              <a:rPr lang="en-IN" sz="3600" b="1"/>
            </a:br>
            <a:r>
              <a:rPr lang="en-IN" sz="2800" b="1">
                <a:solidFill>
                  <a:srgbClr val="7030A0"/>
                </a:solidFill>
              </a:rPr>
              <a:t>Refrigeration system</a:t>
            </a:r>
            <a:br>
              <a:rPr lang="en-IN" sz="3600" b="1"/>
            </a:br>
            <a:br>
              <a:rPr lang="en-IN" sz="3600" b="1">
                <a:solidFill>
                  <a:srgbClr val="0070C0"/>
                </a:solidFill>
              </a:rPr>
            </a:br>
            <a:endParaRPr lang="en-US" sz="360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800100"/>
            <a:ext cx="8382000" cy="394335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EB47E-38BA-4842-8645-403C3F278B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149" name="Picture 5" descr="https://image2.pricedekho.com/p/45/9/49/2994249/13136418-samsung-rt65k7058bstl-670-l-frost-free-double-door-refrigerator-black-inox-picture-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23950"/>
            <a:ext cx="2438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7" descr="C:\Users\user\Pictures\RT295N4CGN-02.jpg"/>
          <p:cNvPicPr>
            <a:picLocks noChangeAspect="1" noChangeArrowheads="1"/>
          </p:cNvPicPr>
          <p:nvPr/>
        </p:nvPicPr>
        <p:blipFill>
          <a:blip r:embed="rId3"/>
          <a:srcRect l="13441" r="11543"/>
          <a:stretch>
            <a:fillRect/>
          </a:stretch>
        </p:blipFill>
        <p:spPr bwMode="auto">
          <a:xfrm>
            <a:off x="5334000" y="1200150"/>
            <a:ext cx="30353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2857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Air-Conditioning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742950"/>
            <a:ext cx="4495800" cy="40576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>
                <a:solidFill>
                  <a:srgbClr val="C00000"/>
                </a:solidFill>
              </a:rPr>
              <a:t>Compressor:</a:t>
            </a:r>
            <a:endParaRPr lang="en-US" sz="2000">
              <a:solidFill>
                <a:srgbClr val="C00000"/>
              </a:solidFill>
            </a:endParaRP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r>
              <a:rPr lang="en-US" sz="2000"/>
              <a:t>Evaporated refrigerant with high temperature is drawn by the suction end of the compressor.</a:t>
            </a: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r>
              <a:rPr lang="en-US" sz="2000"/>
              <a:t>Compresses the refrigerant and delivers to the Condenser with high pressure.</a:t>
            </a: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r>
              <a:rPr lang="en-US" sz="2000"/>
              <a:t>High temperature &amp; high pressure refrigerant enters the Condenser.</a:t>
            </a:r>
          </a:p>
          <a:p>
            <a:pPr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 algn="just">
              <a:spcAft>
                <a:spcPts val="3000"/>
              </a:spcAft>
              <a:buFont typeface="Arial" charset="0"/>
              <a:buNone/>
            </a:pPr>
            <a:endParaRPr lang="en-US"/>
          </a:p>
        </p:txBody>
      </p:sp>
      <p:sp>
        <p:nvSpPr>
          <p:cNvPr id="43012" name="Content Placeholder 6"/>
          <p:cNvSpPr>
            <a:spLocks noGrp="1"/>
          </p:cNvSpPr>
          <p:nvPr>
            <p:ph sz="half" idx="2"/>
          </p:nvPr>
        </p:nvSpPr>
        <p:spPr>
          <a:xfrm>
            <a:off x="5029200" y="971550"/>
            <a:ext cx="3810000" cy="36226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1BDD1-5ED6-4BCF-9252-41A320230BF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3014" name="Picture 8" descr="C:\Users\user\Pictures\air-conditio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971550"/>
            <a:ext cx="38242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2857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Air-Conditioning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742950"/>
            <a:ext cx="4495800" cy="405765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>
              <a:buFont typeface="Arial" charset="0"/>
              <a:buNone/>
            </a:pPr>
            <a:endParaRPr lang="en-US" sz="200" b="1">
              <a:solidFill>
                <a:srgbClr val="C00000"/>
              </a:solidFill>
            </a:endParaRPr>
          </a:p>
          <a:p>
            <a:pPr>
              <a:buFont typeface="Arial" charset="0"/>
              <a:buNone/>
            </a:pPr>
            <a:r>
              <a:rPr lang="en-US" sz="2000" b="1">
                <a:solidFill>
                  <a:srgbClr val="C00000"/>
                </a:solidFill>
              </a:rPr>
              <a:t>Condenser Fan:</a:t>
            </a:r>
            <a:endParaRPr lang="en-US" sz="2000">
              <a:solidFill>
                <a:srgbClr val="C00000"/>
              </a:solidFill>
            </a:endParaRPr>
          </a:p>
          <a:p>
            <a:pPr algn="just"/>
            <a:endParaRPr lang="en-US" sz="200"/>
          </a:p>
          <a:p>
            <a:pPr algn="just"/>
            <a:endParaRPr lang="en-US" sz="200"/>
          </a:p>
          <a:p>
            <a:pPr algn="just"/>
            <a:endParaRPr lang="en-US" sz="2000"/>
          </a:p>
          <a:p>
            <a:pPr algn="just">
              <a:lnSpc>
                <a:spcPct val="150000"/>
              </a:lnSpc>
            </a:pPr>
            <a:r>
              <a:rPr lang="en-US" sz="2000"/>
              <a:t>Draws atmospheric air from outside the room, and </a:t>
            </a:r>
          </a:p>
          <a:p>
            <a:pPr algn="just"/>
            <a:endParaRPr lang="en-US" sz="2000"/>
          </a:p>
          <a:p>
            <a:pPr algn="just">
              <a:lnSpc>
                <a:spcPct val="150000"/>
              </a:lnSpc>
            </a:pPr>
            <a:r>
              <a:rPr lang="en-US" sz="2000"/>
              <a:t>Makes the air to flow over the Condenser.</a:t>
            </a:r>
          </a:p>
          <a:p>
            <a:pPr algn="just">
              <a:spcAft>
                <a:spcPts val="3000"/>
              </a:spcAft>
              <a:buFont typeface="Arial" charset="0"/>
              <a:buNone/>
            </a:pPr>
            <a:endParaRPr lang="en-US"/>
          </a:p>
        </p:txBody>
      </p:sp>
      <p:sp>
        <p:nvSpPr>
          <p:cNvPr id="44036" name="Content Placeholder 6"/>
          <p:cNvSpPr>
            <a:spLocks noGrp="1"/>
          </p:cNvSpPr>
          <p:nvPr>
            <p:ph sz="half" idx="2"/>
          </p:nvPr>
        </p:nvSpPr>
        <p:spPr>
          <a:xfrm>
            <a:off x="5029200" y="971550"/>
            <a:ext cx="3810000" cy="36226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05A5-E853-42A5-B398-5B02642675B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44038" name="Picture 8" descr="C:\Users\user\Pictures\air-conditio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971550"/>
            <a:ext cx="38242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2857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Air-Conditioning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742950"/>
            <a:ext cx="3886200" cy="4057650"/>
          </a:xfrm>
        </p:spPr>
        <p:txBody>
          <a:bodyPr/>
          <a:lstStyle/>
          <a:p>
            <a:pPr marL="342892" indent="-342892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Condenser:</a:t>
            </a:r>
            <a:endParaRPr lang="en-US" sz="2000" dirty="0">
              <a:solidFill>
                <a:srgbClr val="C00000"/>
              </a:solidFill>
            </a:endParaRPr>
          </a:p>
          <a:p>
            <a:pPr marL="342892" indent="-342892">
              <a:buFont typeface="Arial" pitchFamily="34" charset="0"/>
              <a:buChar char="•"/>
              <a:defRPr/>
            </a:pPr>
            <a:endParaRPr lang="en-US" sz="200" dirty="0"/>
          </a:p>
          <a:p>
            <a:pPr marL="342892" indent="-342892">
              <a:buFont typeface="Arial" pitchFamily="34" charset="0"/>
              <a:buChar char="•"/>
              <a:defRPr/>
            </a:pPr>
            <a:endParaRPr lang="en-US" sz="200" dirty="0"/>
          </a:p>
          <a:p>
            <a:pPr marL="342892" indent="-342892">
              <a:buFont typeface="Arial" pitchFamily="34" charset="0"/>
              <a:buChar char="•"/>
              <a:defRPr/>
            </a:pPr>
            <a:endParaRPr lang="en-US" sz="200" dirty="0"/>
          </a:p>
          <a:p>
            <a:pPr marL="342892" indent="-342892">
              <a:buFont typeface="Arial" pitchFamily="34" charset="0"/>
              <a:buChar char="•"/>
              <a:defRPr/>
            </a:pPr>
            <a:endParaRPr lang="en-US" sz="200" dirty="0"/>
          </a:p>
          <a:p>
            <a:pPr marL="342892" indent="-342892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/>
              <a:t>High pressure and high temperature refrigerant vapour flows through this.</a:t>
            </a:r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r>
              <a:rPr lang="en-US" sz="2000" dirty="0"/>
              <a:t>Gives off heat to atmospheric air.</a:t>
            </a:r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endParaRPr lang="en-US" sz="200" dirty="0"/>
          </a:p>
          <a:p>
            <a:pPr marL="231770" indent="-231770" algn="just">
              <a:buFont typeface="Arial" pitchFamily="34" charset="0"/>
              <a:buChar char="•"/>
              <a:defRPr/>
            </a:pPr>
            <a:r>
              <a:rPr lang="en-US" sz="2000" dirty="0"/>
              <a:t>Temperature of the refrigerant is lowered.</a:t>
            </a:r>
          </a:p>
          <a:p>
            <a:pPr marL="342892" indent="-342892" algn="just">
              <a:spcAft>
                <a:spcPts val="300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5060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91000" cy="3679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D69FD-F4B3-4B2F-8D14-654F5774A0E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5062" name="Picture 8" descr="C:\Users\user\Pictures\air-conditio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895350"/>
            <a:ext cx="396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2857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Air-Conditioning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0" y="590550"/>
            <a:ext cx="4648200" cy="42100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>
                <a:solidFill>
                  <a:srgbClr val="C00000"/>
                </a:solidFill>
              </a:rPr>
              <a:t>Capillary tube:</a:t>
            </a:r>
            <a:endParaRPr lang="en-US" sz="2000">
              <a:solidFill>
                <a:srgbClr val="C00000"/>
              </a:solidFill>
            </a:endParaRPr>
          </a:p>
          <a:p>
            <a:pPr algn="just">
              <a:spcAft>
                <a:spcPts val="800"/>
              </a:spcAft>
            </a:pPr>
            <a:endParaRPr lang="en-US" sz="200"/>
          </a:p>
          <a:p>
            <a:pPr algn="just">
              <a:spcAft>
                <a:spcPts val="1400"/>
              </a:spcAft>
            </a:pPr>
            <a:r>
              <a:rPr lang="en-US" sz="2000"/>
              <a:t>Cooled (low temperature), high pressure refrigerant from Condenser, passes through the capillary tube.</a:t>
            </a:r>
          </a:p>
          <a:p>
            <a:pPr algn="just">
              <a:spcAft>
                <a:spcPts val="1400"/>
              </a:spcAft>
            </a:pPr>
            <a:r>
              <a:rPr lang="en-US" sz="2000"/>
              <a:t>Undergoes expansion, lowering the pressure of the refrigerant.</a:t>
            </a:r>
          </a:p>
          <a:p>
            <a:pPr algn="just">
              <a:spcAft>
                <a:spcPts val="1400"/>
              </a:spcAft>
            </a:pPr>
            <a:r>
              <a:rPr lang="en-US" sz="2000"/>
              <a:t>Low pressure &amp; low temperature refrigerant is made to flow through Evaporator.</a:t>
            </a:r>
          </a:p>
          <a:p>
            <a:pPr algn="just">
              <a:spcAft>
                <a:spcPts val="1400"/>
              </a:spcAft>
            </a:pPr>
            <a:r>
              <a:rPr lang="en-US" sz="2000"/>
              <a:t>Cycle repeats.</a:t>
            </a:r>
          </a:p>
          <a:p>
            <a:pPr algn="just">
              <a:spcAft>
                <a:spcPts val="3000"/>
              </a:spcAft>
              <a:buFont typeface="Arial" charset="0"/>
              <a:buNone/>
            </a:pPr>
            <a:endParaRPr lang="en-US"/>
          </a:p>
        </p:txBody>
      </p:sp>
      <p:sp>
        <p:nvSpPr>
          <p:cNvPr id="46084" name="Content Placeholder 6"/>
          <p:cNvSpPr>
            <a:spLocks noGrp="1"/>
          </p:cNvSpPr>
          <p:nvPr>
            <p:ph sz="half" idx="2"/>
          </p:nvPr>
        </p:nvSpPr>
        <p:spPr>
          <a:xfrm>
            <a:off x="5257800" y="1200150"/>
            <a:ext cx="3581400" cy="33940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8749A-8D37-4708-932A-BE12960973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6086" name="Picture 8" descr="C:\Users\user\Pictures\air-conditio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819150"/>
            <a:ext cx="35194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04182-DB39-4E51-955E-F989786B38C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7107" name="Picture 5" descr="C:\Users\user\Pictures\Car-Air-Conditioning-Syst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4582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0F66E-DBCF-461C-8D22-2D417497D7C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8131" name="AutoShape 5" descr="Why You Should Thank People for Connecting on LinkedIn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pic>
        <p:nvPicPr>
          <p:cNvPr id="48132" name="Picture 6" descr="C:\Users\HP\Pictures\AdobeStock_15922913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8150"/>
            <a:ext cx="6251575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685800" y="114300"/>
            <a:ext cx="7772400" cy="400050"/>
          </a:xfrm>
        </p:spPr>
        <p:txBody>
          <a:bodyPr/>
          <a:lstStyle/>
          <a:p>
            <a:r>
              <a:rPr lang="en-IN" sz="2800" b="1">
                <a:solidFill>
                  <a:srgbClr val="7030A0"/>
                </a:solidFill>
              </a:rPr>
              <a:t>Refrigeration system</a:t>
            </a:r>
            <a:endParaRPr lang="en-US" sz="28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571500"/>
            <a:ext cx="8382000" cy="4171950"/>
          </a:xfrm>
        </p:spPr>
        <p:txBody>
          <a:bodyPr/>
          <a:lstStyle/>
          <a:p>
            <a:pPr algn="just">
              <a:defRPr/>
            </a:pPr>
            <a:r>
              <a:rPr lang="en-US" sz="2400" b="1" dirty="0">
                <a:solidFill>
                  <a:srgbClr val="002060"/>
                </a:solidFill>
              </a:rPr>
              <a:t>Introduction:</a:t>
            </a:r>
          </a:p>
          <a:p>
            <a:pPr algn="just">
              <a:defRPr/>
            </a:pPr>
            <a:endParaRPr lang="en-US" sz="400" b="1" dirty="0">
              <a:solidFill>
                <a:srgbClr val="C00000"/>
              </a:solidFill>
            </a:endParaRPr>
          </a:p>
          <a:p>
            <a:pPr algn="just">
              <a:defRPr/>
            </a:pPr>
            <a:r>
              <a:rPr lang="en-US" sz="2000" dirty="0">
                <a:solidFill>
                  <a:schemeClr val="tx1"/>
                </a:solidFill>
              </a:rPr>
              <a:t>It is an art of </a:t>
            </a:r>
            <a:r>
              <a:rPr lang="en-US" sz="2000" b="1" dirty="0">
                <a:solidFill>
                  <a:srgbClr val="C00000"/>
                </a:solidFill>
              </a:rPr>
              <a:t>Artificial cooling</a:t>
            </a:r>
            <a:r>
              <a:rPr lang="en-US" sz="2000" dirty="0">
                <a:solidFill>
                  <a:schemeClr val="tx1"/>
                </a:solidFill>
              </a:rPr>
              <a:t> employed in,</a:t>
            </a:r>
          </a:p>
          <a:p>
            <a:pPr algn="just">
              <a:defRPr/>
            </a:pPr>
            <a:endParaRPr lang="en-US" sz="400" b="1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sz="400" b="1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sz="400" b="1" dirty="0">
              <a:solidFill>
                <a:schemeClr val="tx1"/>
              </a:solidFill>
            </a:endParaRPr>
          </a:p>
          <a:p>
            <a:pPr marL="738188" indent="-506413" algn="just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chemeClr val="tx1"/>
                </a:solidFill>
              </a:rPr>
              <a:t>Ice making</a:t>
            </a:r>
          </a:p>
          <a:p>
            <a:pPr marL="738188" indent="-506413" algn="just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chemeClr val="tx1"/>
                </a:solidFill>
              </a:rPr>
              <a:t>Cold storage</a:t>
            </a:r>
          </a:p>
          <a:p>
            <a:pPr marL="738188" indent="-506413" algn="just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chemeClr val="tx1"/>
                </a:solidFill>
              </a:rPr>
              <a:t>Preservation of the </a:t>
            </a:r>
          </a:p>
          <a:p>
            <a:pPr marL="738188" indent="-506413" algn="just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         perishables such as,  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     Milk</a:t>
            </a:r>
          </a:p>
          <a:p>
            <a:pPr marL="914378" indent="-404803" algn="just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				         </a:t>
            </a:r>
            <a:r>
              <a:rPr lang="en-US" sz="2000" dirty="0">
                <a:solidFill>
                  <a:schemeClr val="tx1"/>
                </a:solidFill>
              </a:rPr>
              <a:t>Vegetables / Food</a:t>
            </a:r>
          </a:p>
          <a:p>
            <a:pPr marL="914378" indent="-404803" algn="just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			                         </a:t>
            </a:r>
            <a:r>
              <a:rPr lang="en-US" sz="2000" dirty="0">
                <a:solidFill>
                  <a:schemeClr val="tx1"/>
                </a:solidFill>
              </a:rPr>
              <a:t>Drinks</a:t>
            </a:r>
          </a:p>
          <a:p>
            <a:pPr marL="914378" indent="-404803" algn="just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			                         </a:t>
            </a:r>
            <a:r>
              <a:rPr lang="en-US" sz="2000" dirty="0">
                <a:solidFill>
                  <a:schemeClr val="tx1"/>
                </a:solidFill>
              </a:rPr>
              <a:t>Medicines, etc.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668FB-A0F7-4176-A42B-E0773B7B06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74295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3"/>
          <a:srcRect b="10280"/>
          <a:stretch>
            <a:fillRect/>
          </a:stretch>
        </p:blipFill>
        <p:spPr bwMode="auto">
          <a:xfrm>
            <a:off x="6172200" y="2724150"/>
            <a:ext cx="172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07975"/>
          </a:xfrm>
        </p:spPr>
        <p:txBody>
          <a:bodyPr/>
          <a:lstStyle/>
          <a:p>
            <a:r>
              <a:rPr lang="en-IN" sz="2800" b="1">
                <a:solidFill>
                  <a:srgbClr val="7030A0"/>
                </a:solidFill>
              </a:rPr>
              <a:t>Refrigeration system</a:t>
            </a:r>
            <a:endParaRPr lang="en-US" sz="2800"/>
          </a:p>
        </p:txBody>
      </p:sp>
      <p:sp>
        <p:nvSpPr>
          <p:cNvPr id="6" name="Subtitle 5"/>
          <p:cNvSpPr>
            <a:spLocks noGrp="1"/>
          </p:cNvSpPr>
          <p:nvPr>
            <p:ph sz="half" idx="1"/>
          </p:nvPr>
        </p:nvSpPr>
        <p:spPr>
          <a:xfrm>
            <a:off x="304800" y="742950"/>
            <a:ext cx="4953000" cy="3851275"/>
          </a:xfrm>
        </p:spPr>
        <p:txBody>
          <a:bodyPr/>
          <a:lstStyle/>
          <a:p>
            <a:pPr marL="342892" indent="-342892" algn="just">
              <a:buFont typeface="Arial" charset="0"/>
              <a:buNone/>
              <a:defRPr/>
            </a:pPr>
            <a:r>
              <a:rPr lang="en-US" sz="2200" b="1" dirty="0">
                <a:solidFill>
                  <a:srgbClr val="002060"/>
                </a:solidFill>
              </a:rPr>
              <a:t>Definition:</a:t>
            </a:r>
          </a:p>
          <a:p>
            <a:pPr marL="342892" indent="-342892" algn="just">
              <a:buFont typeface="Arial" charset="0"/>
              <a:buNone/>
              <a:defRPr/>
            </a:pPr>
            <a:endParaRPr lang="en-US" sz="800" b="1" dirty="0">
              <a:solidFill>
                <a:srgbClr val="002060"/>
              </a:solidFill>
            </a:endParaRPr>
          </a:p>
          <a:p>
            <a:pPr marL="342892" indent="-342892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      Refrigeration</a:t>
            </a:r>
            <a:r>
              <a:rPr lang="en-US" sz="2000" dirty="0"/>
              <a:t> is defined as a method of reducing the temperature of a system below that of the surroundings, and </a:t>
            </a:r>
          </a:p>
          <a:p>
            <a:pPr marL="342892" indent="-342892" algn="just">
              <a:lnSpc>
                <a:spcPct val="150000"/>
              </a:lnSpc>
              <a:buFont typeface="Arial" charset="0"/>
              <a:buNone/>
              <a:defRPr/>
            </a:pPr>
            <a:endParaRPr lang="en-US" sz="200" dirty="0"/>
          </a:p>
          <a:p>
            <a:pPr marL="342892" indent="-342892" algn="just">
              <a:lnSpc>
                <a:spcPct val="150000"/>
              </a:lnSpc>
              <a:buFont typeface="Arial" charset="0"/>
              <a:buNone/>
              <a:defRPr/>
            </a:pPr>
            <a:endParaRPr lang="en-US" sz="200" dirty="0"/>
          </a:p>
          <a:p>
            <a:pPr marL="342892" indent="-342892" algn="just">
              <a:lnSpc>
                <a:spcPct val="150000"/>
              </a:lnSpc>
              <a:buFont typeface="Arial" charset="0"/>
              <a:buNone/>
              <a:defRPr/>
            </a:pPr>
            <a:endParaRPr lang="en-US" sz="200" dirty="0"/>
          </a:p>
          <a:p>
            <a:pPr marL="858817" indent="-858817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dirty="0">
                <a:sym typeface="Wingdings" pitchFamily="2" charset="2"/>
              </a:rPr>
              <a:t>      </a:t>
            </a:r>
            <a:r>
              <a:rPr lang="en-US" sz="2000" dirty="0">
                <a:sym typeface="Wingdings" pitchFamily="2" charset="2"/>
              </a:rPr>
              <a:t>  </a:t>
            </a:r>
            <a:r>
              <a:rPr lang="en-US" sz="2000" dirty="0"/>
              <a:t>maintain it at the lower temperature by continuously abstracting  the heat from it.</a:t>
            </a:r>
          </a:p>
          <a:p>
            <a:pPr marL="342892" indent="-342892" algn="just">
              <a:buFont typeface="Arial" charset="0"/>
              <a:buNone/>
              <a:defRPr/>
            </a:pPr>
            <a:endParaRPr lang="en-US" sz="400" b="1" dirty="0">
              <a:solidFill>
                <a:srgbClr val="C00000"/>
              </a:solidFill>
            </a:endParaRPr>
          </a:p>
        </p:txBody>
      </p:sp>
      <p:sp>
        <p:nvSpPr>
          <p:cNvPr id="8196" name="Content Placeholder 4"/>
          <p:cNvSpPr>
            <a:spLocks noGrp="1"/>
          </p:cNvSpPr>
          <p:nvPr>
            <p:ph sz="half" idx="2"/>
          </p:nvPr>
        </p:nvSpPr>
        <p:spPr>
          <a:xfrm>
            <a:off x="5638800" y="895350"/>
            <a:ext cx="3276600" cy="36988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9998C-71B2-4F69-BA65-31FB5304E9A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895350"/>
            <a:ext cx="32623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685800" y="114300"/>
            <a:ext cx="7772400" cy="285750"/>
          </a:xfrm>
        </p:spPr>
        <p:txBody>
          <a:bodyPr/>
          <a:lstStyle/>
          <a:p>
            <a:r>
              <a:rPr lang="en-IN" sz="2800" b="1">
                <a:solidFill>
                  <a:srgbClr val="7030A0"/>
                </a:solidFill>
              </a:rPr>
              <a:t>Refrigeration system</a:t>
            </a:r>
            <a:endParaRPr lang="en-US" sz="28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895350"/>
            <a:ext cx="8382000" cy="3848100"/>
          </a:xfrm>
        </p:spPr>
        <p:txBody>
          <a:bodyPr/>
          <a:lstStyle/>
          <a:p>
            <a:pPr algn="just">
              <a:defRPr/>
            </a:pPr>
            <a:r>
              <a:rPr lang="en-US" sz="2400" b="1" dirty="0">
                <a:solidFill>
                  <a:srgbClr val="C00000"/>
                </a:solidFill>
              </a:rPr>
              <a:t>Parts of a Refrigerator:</a:t>
            </a:r>
          </a:p>
          <a:p>
            <a:pPr marL="738170" indent="-561961" algn="just">
              <a:lnSpc>
                <a:spcPct val="150000"/>
              </a:lnSpc>
              <a:buFont typeface="+mj-lt"/>
              <a:buAutoNum type="arabicPeriod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738170" indent="-561961" algn="just">
              <a:lnSpc>
                <a:spcPct val="150000"/>
              </a:lnSpc>
              <a:buFont typeface="+mj-lt"/>
              <a:buAutoNum type="arabicPeriod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738170" indent="-561961" algn="just">
              <a:lnSpc>
                <a:spcPct val="150000"/>
              </a:lnSpc>
              <a:buFont typeface="+mj-lt"/>
              <a:buAutoNum type="arabicPeriod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1200150" indent="-5715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Evaporator</a:t>
            </a:r>
          </a:p>
          <a:p>
            <a:pPr marL="1200150" indent="-5715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Compressor or Pump</a:t>
            </a:r>
          </a:p>
          <a:p>
            <a:pPr marL="1200150" indent="-5715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Condenser</a:t>
            </a:r>
          </a:p>
          <a:p>
            <a:pPr marL="1200150" indent="-5715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Expansion device</a:t>
            </a:r>
          </a:p>
          <a:p>
            <a:pPr algn="just">
              <a:defRPr/>
            </a:pPr>
            <a:endParaRPr lang="en-US" sz="800" b="1" dirty="0">
              <a:solidFill>
                <a:srgbClr val="002060"/>
              </a:solidFill>
            </a:endParaRPr>
          </a:p>
          <a:p>
            <a:pPr algn="just">
              <a:defRPr/>
            </a:pPr>
            <a:endParaRPr lang="en-US" sz="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54545-13D4-492C-9A75-F251417308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221" name="Picture 5" descr="C:\Users\user\Pictures\GlassCharmingBeardedcollie-size_restricted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047750"/>
            <a:ext cx="30099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ctrTitle"/>
          </p:nvPr>
        </p:nvSpPr>
        <p:spPr>
          <a:xfrm>
            <a:off x="685800" y="114300"/>
            <a:ext cx="7772400" cy="285750"/>
          </a:xfrm>
        </p:spPr>
        <p:txBody>
          <a:bodyPr/>
          <a:lstStyle/>
          <a:p>
            <a:br>
              <a:rPr lang="en-US" sz="3200" b="1"/>
            </a:br>
            <a:r>
              <a:rPr lang="en-US" sz="2800" b="1">
                <a:solidFill>
                  <a:srgbClr val="002060"/>
                </a:solidFill>
              </a:rPr>
              <a:t>Terminologies used in Refrigeration system</a:t>
            </a:r>
            <a:br>
              <a:rPr lang="en-US" sz="3200"/>
            </a:br>
            <a:endParaRPr lang="en-US" sz="320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742950"/>
            <a:ext cx="8382000" cy="40005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Refrigerating effect:</a:t>
            </a:r>
            <a:endParaRPr lang="en-US" sz="2000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It is the rate at which the heat is absorbed in a cycle from the space to be cooled.</a:t>
            </a:r>
          </a:p>
          <a:p>
            <a:pPr algn="just">
              <a:buFont typeface="Arial" pitchFamily="34" charset="0"/>
              <a:buNone/>
              <a:defRPr/>
            </a:pPr>
            <a:endParaRPr lang="en-US" sz="1800" b="1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Ton of Refrigeration:</a:t>
            </a:r>
            <a:endParaRPr lang="en-US" sz="2000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It is defined as the quantity of heat absorbed in order to form 1 ton of ice in 24 hours, when the initial temperature of water is 0</a:t>
            </a:r>
            <a:r>
              <a:rPr lang="en-US" sz="2000" b="1" baseline="30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C.</a:t>
            </a:r>
          </a:p>
          <a:p>
            <a:pPr marL="344480" indent="-344480" algn="just">
              <a:buFont typeface="Arial" pitchFamily="34" charset="0"/>
              <a:buNone/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     Water at 0</a:t>
            </a:r>
            <a:r>
              <a:rPr lang="en-US" sz="2000" b="1" baseline="30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C                            24 Hours                     1 Ton of Ice</a:t>
            </a:r>
          </a:p>
          <a:p>
            <a:pPr marL="344480" indent="-344480" algn="just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(Initial state)	                  Heat absorption              (Final state)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1C09F-C3AE-41A9-B11D-7872495BA98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971800" y="3943350"/>
            <a:ext cx="24384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304800"/>
          </a:xfrm>
        </p:spPr>
        <p:txBody>
          <a:bodyPr/>
          <a:lstStyle/>
          <a:p>
            <a:br>
              <a:rPr lang="en-US" sz="3200" b="1"/>
            </a:br>
            <a:r>
              <a:rPr lang="en-US" sz="2800" b="1">
                <a:solidFill>
                  <a:srgbClr val="002060"/>
                </a:solidFill>
              </a:rPr>
              <a:t>Terminologies used in Refrigeration system</a:t>
            </a:r>
            <a:br>
              <a:rPr lang="en-US" sz="3200"/>
            </a:br>
            <a:endParaRPr lang="en-US" sz="320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971550"/>
            <a:ext cx="8382000" cy="3771900"/>
          </a:xfrm>
        </p:spPr>
        <p:txBody>
          <a:bodyPr/>
          <a:lstStyle/>
          <a:p>
            <a:pPr algn="just"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Coefficient of performance (COP):</a:t>
            </a:r>
            <a:endParaRPr lang="en-US" sz="2000" dirty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Performance of a Refrigerator system is expressed by COP.</a:t>
            </a:r>
          </a:p>
          <a:p>
            <a:pPr marL="344480" indent="-344480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endParaRPr lang="en-US" sz="200" dirty="0">
              <a:solidFill>
                <a:schemeClr val="tx1"/>
              </a:solidFill>
            </a:endParaRPr>
          </a:p>
          <a:p>
            <a:pPr marL="344480" indent="-344480"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It is defined as the ratio of heat absorbed in a system to the work supplied.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                          </a:t>
            </a:r>
            <a:r>
              <a:rPr lang="en-US" sz="2200" dirty="0">
                <a:solidFill>
                  <a:schemeClr val="tx1"/>
                </a:solidFill>
              </a:rPr>
              <a:t>COP    =         Heat absorbed 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                                            </a:t>
            </a:r>
            <a:r>
              <a:rPr lang="en-US" sz="2200" dirty="0">
                <a:solidFill>
                  <a:schemeClr val="tx1"/>
                </a:solidFill>
              </a:rPr>
              <a:t>Work supplied      </a:t>
            </a:r>
          </a:p>
          <a:p>
            <a:pPr algn="just"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B7D28-4018-4E0E-9360-D952B8E063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638550"/>
            <a:ext cx="240982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1213</Words>
  <Application>Microsoft Office PowerPoint</Application>
  <PresentationFormat>On-screen Show (16:9)</PresentationFormat>
  <Paragraphs>595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UNIT - III</vt:lpstr>
      <vt:lpstr> Thermal Systems Applications   </vt:lpstr>
      <vt:lpstr>Session – 1  </vt:lpstr>
      <vt:lpstr>  Refrigeration system  </vt:lpstr>
      <vt:lpstr>Refrigeration system</vt:lpstr>
      <vt:lpstr>Refrigeration system</vt:lpstr>
      <vt:lpstr>Refrigeration system</vt:lpstr>
      <vt:lpstr> Terminologies used in Refrigeration system </vt:lpstr>
      <vt:lpstr> Terminologies used in Refrigeration system </vt:lpstr>
      <vt:lpstr>Refrigeration system</vt:lpstr>
      <vt:lpstr> 1. Vapour Compression Refrigerator </vt:lpstr>
      <vt:lpstr> 1. Vapour Compression Refrigerator </vt:lpstr>
      <vt:lpstr>1. Vapour Compression Refrigerator</vt:lpstr>
      <vt:lpstr>1. Vapour Compression Refrigerator</vt:lpstr>
      <vt:lpstr>1. Vapour Compression Refrigerator</vt:lpstr>
      <vt:lpstr>1. Vapour Compression Refrigerator</vt:lpstr>
      <vt:lpstr>1. Vapour Compression Refrigerator</vt:lpstr>
      <vt:lpstr>1. Vapour Compression Refrigerator</vt:lpstr>
      <vt:lpstr>1. Vapour Compression Refrigerator</vt:lpstr>
      <vt:lpstr> 1. Vapour Compression Refrigerator </vt:lpstr>
      <vt:lpstr> 1. Vapour Compression Refrigerator </vt:lpstr>
      <vt:lpstr>Evaporator</vt:lpstr>
      <vt:lpstr>Compressor</vt:lpstr>
      <vt:lpstr>Condenser</vt:lpstr>
      <vt:lpstr>Expansion Device</vt:lpstr>
      <vt:lpstr>PowerPoint Presentation</vt:lpstr>
      <vt:lpstr>PowerPoint Presentation</vt:lpstr>
      <vt:lpstr> Thermodynamic Properties </vt:lpstr>
      <vt:lpstr> Thermodynamic Properties </vt:lpstr>
      <vt:lpstr> Physical Properties </vt:lpstr>
      <vt:lpstr> Safe working Properties </vt:lpstr>
      <vt:lpstr> Other Properties </vt:lpstr>
      <vt:lpstr>Properties of a good Refrigerant</vt:lpstr>
      <vt:lpstr>Air-Conditioning</vt:lpstr>
      <vt:lpstr>Air-Conditioning</vt:lpstr>
      <vt:lpstr>Air-Conditioning</vt:lpstr>
      <vt:lpstr>Air-Conditioning</vt:lpstr>
      <vt:lpstr>Air-Conditioning</vt:lpstr>
      <vt:lpstr>Air-Conditioning</vt:lpstr>
      <vt:lpstr>Air-Conditioning</vt:lpstr>
      <vt:lpstr>Air-Conditioning</vt:lpstr>
      <vt:lpstr>Air-Conditioning</vt:lpstr>
      <vt:lpstr>Air-Conditioning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Unknown User</cp:lastModifiedBy>
  <cp:revision>545</cp:revision>
  <dcterms:created xsi:type="dcterms:W3CDTF">2017-09-20T10:52:12Z</dcterms:created>
  <dcterms:modified xsi:type="dcterms:W3CDTF">2022-04-01T05:19:46Z</dcterms:modified>
</cp:coreProperties>
</file>