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64" r:id="rId3"/>
    <p:sldId id="275" r:id="rId4"/>
    <p:sldId id="276" r:id="rId5"/>
    <p:sldId id="280" r:id="rId6"/>
    <p:sldId id="257" r:id="rId7"/>
    <p:sldId id="278" r:id="rId8"/>
    <p:sldId id="260" r:id="rId9"/>
    <p:sldId id="281" r:id="rId10"/>
    <p:sldId id="266" r:id="rId11"/>
    <p:sldId id="283" r:id="rId12"/>
    <p:sldId id="273" r:id="rId13"/>
    <p:sldId id="270" r:id="rId14"/>
    <p:sldId id="27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24" autoAdjust="0"/>
  </p:normalViewPr>
  <p:slideViewPr>
    <p:cSldViewPr>
      <p:cViewPr>
        <p:scale>
          <a:sx n="66" d="100"/>
          <a:sy n="66" d="100"/>
        </p:scale>
        <p:origin x="-153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ABCB13-E417-479B-85FA-19A5785BC1DA}" type="datetimeFigureOut">
              <a:rPr lang="en-US" smtClean="0"/>
              <a:pPr/>
              <a:t>10/15/2019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03219-6D17-4E86-A751-1B42434745C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2203219-6D17-4E86-A751-1B42434745C4}"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60349A7-7978-4061-A9C4-2FA4E19911F0}" type="datetime1">
              <a:rPr lang="en-US" smtClean="0"/>
              <a:pPr/>
              <a:t>10/15/2019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DEPARTMENT OF E&amp;E ENGINEERING</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A25651-19F1-4150-8C01-D8E07CAEAE5E}" type="datetime1">
              <a:rPr lang="en-US" smtClean="0"/>
              <a:pPr/>
              <a:t>10/15/2019</a:t>
            </a:fld>
            <a:endParaRPr lang="en-US"/>
          </a:p>
        </p:txBody>
      </p:sp>
      <p:sp>
        <p:nvSpPr>
          <p:cNvPr id="5" name="Footer Placeholder 4"/>
          <p:cNvSpPr>
            <a:spLocks noGrp="1"/>
          </p:cNvSpPr>
          <p:nvPr>
            <p:ph type="ftr" sz="quarter" idx="11"/>
          </p:nvPr>
        </p:nvSpPr>
        <p:spPr/>
        <p:txBody>
          <a:bodyPr/>
          <a:lstStyle>
            <a:extLst/>
          </a:lstStyle>
          <a:p>
            <a:r>
              <a:rPr lang="en-US" smtClean="0"/>
              <a:t>DEPARTMENT OF E&amp;E ENGINEERING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31ECA-308F-4FA5-B269-0C58F4EA6AA5}" type="datetime1">
              <a:rPr lang="en-US" smtClean="0"/>
              <a:pPr/>
              <a:t>10/15/2019</a:t>
            </a:fld>
            <a:endParaRPr lang="en-US"/>
          </a:p>
        </p:txBody>
      </p:sp>
      <p:sp>
        <p:nvSpPr>
          <p:cNvPr id="5" name="Footer Placeholder 4"/>
          <p:cNvSpPr>
            <a:spLocks noGrp="1"/>
          </p:cNvSpPr>
          <p:nvPr>
            <p:ph type="ftr" sz="quarter" idx="11"/>
          </p:nvPr>
        </p:nvSpPr>
        <p:spPr/>
        <p:txBody>
          <a:bodyPr/>
          <a:lstStyle>
            <a:extLst/>
          </a:lstStyle>
          <a:p>
            <a:r>
              <a:rPr lang="en-US" smtClean="0"/>
              <a:t>DEPARTMENT OF E&amp;E ENGINEERING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279EC7-642C-48A7-8F18-5B0E76DC82CC}" type="datetime1">
              <a:rPr lang="en-US" smtClean="0"/>
              <a:pPr/>
              <a:t>10/15/2019</a:t>
            </a:fld>
            <a:endParaRPr lang="en-US"/>
          </a:p>
        </p:txBody>
      </p:sp>
      <p:sp>
        <p:nvSpPr>
          <p:cNvPr id="5" name="Footer Placeholder 4"/>
          <p:cNvSpPr>
            <a:spLocks noGrp="1"/>
          </p:cNvSpPr>
          <p:nvPr>
            <p:ph type="ftr" sz="quarter" idx="11"/>
          </p:nvPr>
        </p:nvSpPr>
        <p:spPr/>
        <p:txBody>
          <a:bodyPr/>
          <a:lstStyle>
            <a:extLst/>
          </a:lstStyle>
          <a:p>
            <a:r>
              <a:rPr lang="en-US" smtClean="0"/>
              <a:t>DEPARTMENT OF E&amp;E ENGINEERING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81C0FB8-C1FA-46B8-8061-88953D7A5581}" type="datetime1">
              <a:rPr lang="en-US" smtClean="0"/>
              <a:pPr/>
              <a:t>10/15/2019</a:t>
            </a:fld>
            <a:endParaRPr lang="en-US"/>
          </a:p>
        </p:txBody>
      </p:sp>
      <p:sp>
        <p:nvSpPr>
          <p:cNvPr id="5" name="Footer Placeholder 4"/>
          <p:cNvSpPr>
            <a:spLocks noGrp="1"/>
          </p:cNvSpPr>
          <p:nvPr>
            <p:ph type="ftr" sz="quarter" idx="11"/>
          </p:nvPr>
        </p:nvSpPr>
        <p:spPr/>
        <p:txBody>
          <a:bodyPr/>
          <a:lstStyle>
            <a:extLst/>
          </a:lstStyle>
          <a:p>
            <a:r>
              <a:rPr lang="en-US" smtClean="0"/>
              <a:t>DEPARTMENT OF E&amp;E ENGINEERING</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683B9B6-A4CE-418C-8BC0-27A0526D5913}" type="datetime1">
              <a:rPr lang="en-US" smtClean="0"/>
              <a:pPr/>
              <a:t>10/15/2019</a:t>
            </a:fld>
            <a:endParaRPr lang="en-US"/>
          </a:p>
        </p:txBody>
      </p:sp>
      <p:sp>
        <p:nvSpPr>
          <p:cNvPr id="6" name="Footer Placeholder 5"/>
          <p:cNvSpPr>
            <a:spLocks noGrp="1"/>
          </p:cNvSpPr>
          <p:nvPr>
            <p:ph type="ftr" sz="quarter" idx="11"/>
          </p:nvPr>
        </p:nvSpPr>
        <p:spPr/>
        <p:txBody>
          <a:bodyPr/>
          <a:lstStyle>
            <a:extLst/>
          </a:lstStyle>
          <a:p>
            <a:r>
              <a:rPr lang="en-US" smtClean="0"/>
              <a:t>DEPARTMENT OF E&amp;E ENGINEERING</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3432A16-9842-47CB-8631-287A27A1E78A}" type="datetime1">
              <a:rPr lang="en-US" smtClean="0"/>
              <a:pPr/>
              <a:t>10/15/2019</a:t>
            </a:fld>
            <a:endParaRPr lang="en-US"/>
          </a:p>
        </p:txBody>
      </p:sp>
      <p:sp>
        <p:nvSpPr>
          <p:cNvPr id="8" name="Footer Placeholder 7"/>
          <p:cNvSpPr>
            <a:spLocks noGrp="1"/>
          </p:cNvSpPr>
          <p:nvPr>
            <p:ph type="ftr" sz="quarter" idx="11"/>
          </p:nvPr>
        </p:nvSpPr>
        <p:spPr/>
        <p:txBody>
          <a:bodyPr/>
          <a:lstStyle>
            <a:extLst/>
          </a:lstStyle>
          <a:p>
            <a:r>
              <a:rPr lang="en-US" smtClean="0"/>
              <a:t>DEPARTMENT OF E&amp;E ENGINEERING</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7477A4E-BAB3-4B00-9F5E-3DCDCD158659}" type="datetime1">
              <a:rPr lang="en-US" smtClean="0"/>
              <a:pPr/>
              <a:t>10/15/2019</a:t>
            </a:fld>
            <a:endParaRPr lang="en-US"/>
          </a:p>
        </p:txBody>
      </p:sp>
      <p:sp>
        <p:nvSpPr>
          <p:cNvPr id="4" name="Footer Placeholder 3"/>
          <p:cNvSpPr>
            <a:spLocks noGrp="1"/>
          </p:cNvSpPr>
          <p:nvPr>
            <p:ph type="ftr" sz="quarter" idx="11"/>
          </p:nvPr>
        </p:nvSpPr>
        <p:spPr/>
        <p:txBody>
          <a:bodyPr/>
          <a:lstStyle>
            <a:extLst/>
          </a:lstStyle>
          <a:p>
            <a:r>
              <a:rPr lang="en-US" smtClean="0"/>
              <a:t>DEPARTMENT OF E&amp;E ENGINEERING</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88F524E-CF74-484E-921F-25CCACB434BA}" type="datetime1">
              <a:rPr lang="en-US" smtClean="0"/>
              <a:pPr/>
              <a:t>10/15/2019</a:t>
            </a:fld>
            <a:endParaRPr lang="en-US"/>
          </a:p>
        </p:txBody>
      </p:sp>
      <p:sp>
        <p:nvSpPr>
          <p:cNvPr id="3" name="Footer Placeholder 2"/>
          <p:cNvSpPr>
            <a:spLocks noGrp="1"/>
          </p:cNvSpPr>
          <p:nvPr>
            <p:ph type="ftr" sz="quarter" idx="11"/>
          </p:nvPr>
        </p:nvSpPr>
        <p:spPr/>
        <p:txBody>
          <a:bodyPr/>
          <a:lstStyle>
            <a:extLst/>
          </a:lstStyle>
          <a:p>
            <a:r>
              <a:rPr lang="en-US" smtClean="0"/>
              <a:t>DEPARTMENT OF E&amp;E ENGINEERING</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C59CDFC-9849-4FA7-8BF9-87222135C435}" type="datetime1">
              <a:rPr lang="en-US" smtClean="0"/>
              <a:pPr/>
              <a:t>10/15/2019</a:t>
            </a:fld>
            <a:endParaRPr lang="en-US"/>
          </a:p>
        </p:txBody>
      </p:sp>
      <p:sp>
        <p:nvSpPr>
          <p:cNvPr id="6" name="Footer Placeholder 5"/>
          <p:cNvSpPr>
            <a:spLocks noGrp="1"/>
          </p:cNvSpPr>
          <p:nvPr>
            <p:ph type="ftr" sz="quarter" idx="11"/>
          </p:nvPr>
        </p:nvSpPr>
        <p:spPr/>
        <p:txBody>
          <a:bodyPr/>
          <a:lstStyle>
            <a:extLst/>
          </a:lstStyle>
          <a:p>
            <a:r>
              <a:rPr lang="en-US" smtClean="0"/>
              <a:t>DEPARTMENT OF E&amp;E ENGINEERING</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9CD08C9-54ED-41E0-8FBF-0CE2DB563E17}" type="datetime1">
              <a:rPr lang="en-US" smtClean="0"/>
              <a:pPr/>
              <a:t>10/15/2019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DEPARTMENT OF E&amp;E ENGINEERING</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0ACC85C-3406-4011-9796-861AEF16258E}" type="datetime1">
              <a:rPr lang="en-US" smtClean="0"/>
              <a:pPr/>
              <a:t>10/15/2019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DEPARTMENT OF E&amp;E ENGINEERING</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22098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IN" dirty="0"/>
          </a:p>
        </p:txBody>
      </p:sp>
      <p:sp>
        <p:nvSpPr>
          <p:cNvPr id="3" name="Subtitle 2"/>
          <p:cNvSpPr>
            <a:spLocks noGrp="1"/>
          </p:cNvSpPr>
          <p:nvPr>
            <p:ph type="subTitle" idx="1"/>
          </p:nvPr>
        </p:nvSpPr>
        <p:spPr>
          <a:xfrm>
            <a:off x="533400" y="2590800"/>
            <a:ext cx="7772400" cy="1219200"/>
          </a:xfrm>
        </p:spPr>
        <p:txBody>
          <a:bodyPr>
            <a:normAutofit/>
          </a:bodyPr>
          <a:lstStyle/>
          <a:p>
            <a:pPr algn="ctr"/>
            <a:r>
              <a:rPr lang="en-US" sz="5400" i="1" dirty="0" smtClean="0"/>
              <a:t>ACTUATORS</a:t>
            </a:r>
            <a:endParaRPr lang="en-IN" sz="5400" i="1" dirty="0"/>
          </a:p>
        </p:txBody>
      </p:sp>
      <p:pic>
        <p:nvPicPr>
          <p:cNvPr id="4" name="Picture 3"/>
          <p:cNvPicPr/>
          <p:nvPr/>
        </p:nvPicPr>
        <p:blipFill>
          <a:blip r:embed="rId3">
            <a:extLst>
              <a:ext uri="{28A0092B-C50C-407E-A947-70E740481C1C}">
                <a14:useLocalDpi xmlns="" xmlns:a14="http://schemas.microsoft.com/office/drawing/2010/main" val="0"/>
              </a:ext>
            </a:extLst>
          </a:blip>
          <a:srcRect/>
          <a:stretch>
            <a:fillRect/>
          </a:stretch>
        </p:blipFill>
        <p:spPr bwMode="auto">
          <a:xfrm>
            <a:off x="5715000" y="457200"/>
            <a:ext cx="2823210" cy="1295400"/>
          </a:xfrm>
          <a:prstGeom prst="rect">
            <a:avLst/>
          </a:prstGeom>
          <a:noFill/>
          <a:ln>
            <a:noFill/>
          </a:ln>
        </p:spPr>
      </p:pic>
      <p:sp>
        <p:nvSpPr>
          <p:cNvPr id="5" name="Footer Placeholder 4"/>
          <p:cNvSpPr>
            <a:spLocks noGrp="1"/>
          </p:cNvSpPr>
          <p:nvPr>
            <p:ph type="ftr" sz="quarter" idx="11"/>
          </p:nvPr>
        </p:nvSpPr>
        <p:spPr>
          <a:xfrm>
            <a:off x="3505200" y="6248400"/>
            <a:ext cx="5638800" cy="524669"/>
          </a:xfrm>
        </p:spPr>
        <p:txBody>
          <a:bodyPr/>
          <a:lstStyle/>
          <a:p>
            <a:pPr algn="just"/>
            <a:r>
              <a:rPr lang="en-US" sz="2400" dirty="0" smtClean="0"/>
              <a:t>DEPARTMENT OF E&amp;E ENGINEERING</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700" b="0" dirty="0" smtClean="0">
                <a:latin typeface="Times New Roman" pitchFamily="18" charset="0"/>
                <a:cs typeface="Times New Roman" pitchFamily="18" charset="0"/>
              </a:rPr>
              <a:t>BRUSHLESS DC (BLDC) MOTOR</a:t>
            </a:r>
            <a:endParaRPr lang="en-IN" sz="3700" b="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5715000" y="6407944"/>
            <a:ext cx="34290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
        <p:nvSpPr>
          <p:cNvPr id="6" name="Content Placeholder 5"/>
          <p:cNvSpPr>
            <a:spLocks noGrp="1"/>
          </p:cNvSpPr>
          <p:nvPr>
            <p:ph idx="1"/>
          </p:nvPr>
        </p:nvSpPr>
        <p:spPr/>
        <p:txBody>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BLDC  motor is a kind of permanent magnet synchronous motor.</a:t>
            </a:r>
          </a:p>
          <a:p>
            <a:pPr algn="just">
              <a:lnSpc>
                <a:spcPct val="150000"/>
              </a:lnSpc>
              <a:buFont typeface="Arial" pitchFamily="34" charset="0"/>
              <a:buChar char="•"/>
            </a:pPr>
            <a:r>
              <a:rPr lang="en-US" sz="2000" dirty="0" smtClean="0">
                <a:latin typeface="Times New Roman" pitchFamily="18" charset="0"/>
                <a:cs typeface="Times New Roman" pitchFamily="18" charset="0"/>
              </a:rPr>
              <a:t>Commutation of a BLDC motor is controlled electronically (no brushes, no </a:t>
            </a:r>
            <a:r>
              <a:rPr lang="en-US" sz="2000" dirty="0" err="1" smtClean="0">
                <a:latin typeface="Times New Roman" pitchFamily="18" charset="0"/>
                <a:cs typeface="Times New Roman" pitchFamily="18" charset="0"/>
              </a:rPr>
              <a:t>commutator</a:t>
            </a:r>
            <a:r>
              <a:rPr lang="en-US" sz="2000" dirty="0" smtClean="0">
                <a:latin typeface="Times New Roman" pitchFamily="18" charset="0"/>
                <a:cs typeface="Times New Roman" pitchFamily="18" charset="0"/>
              </a:rPr>
              <a:t>).</a:t>
            </a:r>
          </a:p>
          <a:p>
            <a:pPr algn="just">
              <a:lnSpc>
                <a:spcPct val="150000"/>
              </a:lnSpc>
              <a:buFont typeface="Arial" pitchFamily="34" charset="0"/>
              <a:buChar char="•"/>
            </a:pPr>
            <a:r>
              <a:rPr lang="en-US" sz="2000" dirty="0" smtClean="0">
                <a:latin typeface="Times New Roman" pitchFamily="18" charset="0"/>
                <a:cs typeface="Times New Roman" pitchFamily="18" charset="0"/>
              </a:rPr>
              <a:t>A BLDC motor consists of</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Rotor : Incorporates the permanent magnets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Stator: Contains the coils. By applying DC power to the coil, the coil will energize and become an electromagnet.</a:t>
            </a:r>
          </a:p>
          <a:p>
            <a:pPr algn="just">
              <a:lnSpc>
                <a:spcPct val="150000"/>
              </a:lnSpc>
              <a:buFont typeface="Arial" pitchFamily="34" charset="0"/>
              <a:buChar char="•"/>
            </a:pPr>
            <a:r>
              <a:rPr lang="en-US" sz="2000" dirty="0" smtClean="0">
                <a:latin typeface="Times New Roman" pitchFamily="18" charset="0"/>
                <a:cs typeface="Times New Roman" pitchFamily="18" charset="0"/>
              </a:rPr>
              <a:t>The operation of BLDC motor is based on simple force of attraction between permanent magnet and an electromagnet.</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638800"/>
          </a:xfrm>
        </p:spPr>
        <p:txBody>
          <a:bodyPr>
            <a:normAutofit/>
          </a:bodyPr>
          <a:lstStyle/>
          <a:p>
            <a:pPr algn="just">
              <a:buNone/>
            </a:pPr>
            <a:r>
              <a:rPr lang="en-US" sz="2000" dirty="0" smtClean="0">
                <a:latin typeface="Times New Roman" pitchFamily="18" charset="0"/>
                <a:cs typeface="Times New Roman" pitchFamily="18" charset="0"/>
              </a:rPr>
              <a:t>Continued..</a:t>
            </a:r>
          </a:p>
          <a:p>
            <a:pPr algn="just">
              <a:buFont typeface="Arial" pitchFamily="34" charset="0"/>
              <a:buChar char="•"/>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When coil A is energized, the opposite poles of rotor and stator are attracted to each other.</a:t>
            </a:r>
          </a:p>
          <a:p>
            <a:pPr algn="just">
              <a:buFont typeface="Arial" pitchFamily="34" charset="0"/>
              <a:buChar char="•"/>
            </a:pPr>
            <a:r>
              <a:rPr lang="en-US" sz="2000" dirty="0" smtClean="0">
                <a:latin typeface="Times New Roman" pitchFamily="18" charset="0"/>
                <a:cs typeface="Times New Roman" pitchFamily="18" charset="0"/>
              </a:rPr>
              <a:t>As the rotor nears coil A, coil B is energized and as the rotor nears coil B, coil C is energized.</a:t>
            </a:r>
          </a:p>
          <a:p>
            <a:pPr algn="just">
              <a:buFont typeface="Arial" pitchFamily="34" charset="0"/>
              <a:buChar char="•"/>
            </a:pPr>
            <a:r>
              <a:rPr lang="en-US" sz="2000" dirty="0" smtClean="0">
                <a:latin typeface="Times New Roman" pitchFamily="18" charset="0"/>
                <a:cs typeface="Times New Roman" pitchFamily="18" charset="0"/>
              </a:rPr>
              <a:t> As the rotor nears coil C, coil A is energized with opposite polarity.</a:t>
            </a:r>
          </a:p>
          <a:p>
            <a:pPr algn="just">
              <a:buFont typeface="Arial" pitchFamily="34" charset="0"/>
              <a:buChar char="•"/>
            </a:pPr>
            <a:r>
              <a:rPr lang="en-US" sz="2000" dirty="0" smtClean="0">
                <a:latin typeface="Times New Roman" pitchFamily="18" charset="0"/>
                <a:cs typeface="Times New Roman" pitchFamily="18" charset="0"/>
              </a:rPr>
              <a:t>This process is repeated and the rotor continues to rotate.</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IN" sz="2000" dirty="0"/>
          </a:p>
        </p:txBody>
      </p:sp>
      <p:sp>
        <p:nvSpPr>
          <p:cNvPr id="3" name="Title 2"/>
          <p:cNvSpPr>
            <a:spLocks noGrp="1"/>
          </p:cNvSpPr>
          <p:nvPr>
            <p:ph type="title"/>
          </p:nvPr>
        </p:nvSpPr>
        <p:spPr>
          <a:xfrm>
            <a:off x="457200" y="274638"/>
            <a:ext cx="8229600" cy="106362"/>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endParaRPr lang="en-IN" dirty="0"/>
          </a:p>
        </p:txBody>
      </p:sp>
      <p:sp>
        <p:nvSpPr>
          <p:cNvPr id="4" name="Footer Placeholder 3"/>
          <p:cNvSpPr>
            <a:spLocks noGrp="1"/>
          </p:cNvSpPr>
          <p:nvPr>
            <p:ph type="ftr" sz="quarter" idx="11"/>
          </p:nvPr>
        </p:nvSpPr>
        <p:spPr>
          <a:xfrm>
            <a:off x="5791200" y="6407944"/>
            <a:ext cx="33528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71800" y="457200"/>
            <a:ext cx="5867400" cy="334452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algn="just">
              <a:buNone/>
            </a:pPr>
            <a:r>
              <a:rPr lang="en-US" sz="2000" dirty="0" smtClean="0">
                <a:latin typeface="Times New Roman" pitchFamily="18" charset="0"/>
                <a:cs typeface="Times New Roman" pitchFamily="18" charset="0"/>
              </a:rPr>
              <a:t>Continued..</a:t>
            </a:r>
          </a:p>
          <a:p>
            <a:pPr algn="just">
              <a:lnSpc>
                <a:spcPct val="150000"/>
              </a:lnSpc>
              <a:buFont typeface="Arial" pitchFamily="34" charset="0"/>
              <a:buChar char="•"/>
            </a:pPr>
            <a:r>
              <a:rPr lang="en-US" sz="2000" dirty="0" smtClean="0">
                <a:latin typeface="Times New Roman" pitchFamily="18" charset="0"/>
                <a:cs typeface="Times New Roman" pitchFamily="18" charset="0"/>
              </a:rPr>
              <a:t>BLDC motors often incorporate either internal or external position sensors to sense the actual rotor (Hall Effect sensor).</a:t>
            </a:r>
          </a:p>
          <a:p>
            <a:pPr algn="just">
              <a:lnSpc>
                <a:spcPct val="150000"/>
              </a:lnSpc>
              <a:buFont typeface="Arial" pitchFamily="34" charset="0"/>
              <a:buChar char="•"/>
            </a:pPr>
            <a:r>
              <a:rPr lang="en-US" sz="2000" dirty="0" smtClean="0">
                <a:latin typeface="Times New Roman" pitchFamily="18" charset="0"/>
                <a:cs typeface="Times New Roman" pitchFamily="18" charset="0"/>
              </a:rPr>
              <a:t>To rotate the BLDC motor, the stator windings should be energized in a sequence. </a:t>
            </a:r>
          </a:p>
          <a:p>
            <a:pPr algn="just">
              <a:lnSpc>
                <a:spcPct val="150000"/>
              </a:lnSpc>
              <a:buFont typeface="Arial" pitchFamily="34" charset="0"/>
              <a:buChar char="•"/>
            </a:pPr>
            <a:r>
              <a:rPr lang="en-US" sz="2000" dirty="0" smtClean="0">
                <a:latin typeface="Times New Roman" pitchFamily="18" charset="0"/>
                <a:cs typeface="Times New Roman" pitchFamily="18" charset="0"/>
              </a:rPr>
              <a:t>Rotor position is sensed using Hall effect sensors embedded into the stator. </a:t>
            </a:r>
          </a:p>
          <a:p>
            <a:pPr algn="just">
              <a:lnSpc>
                <a:spcPct val="150000"/>
              </a:lnSpc>
              <a:buFont typeface="Arial" pitchFamily="34" charset="0"/>
              <a:buChar char="•"/>
            </a:pPr>
            <a:r>
              <a:rPr lang="en-US" sz="2000" dirty="0" smtClean="0">
                <a:latin typeface="Times New Roman" pitchFamily="18" charset="0"/>
                <a:cs typeface="Times New Roman" pitchFamily="18" charset="0"/>
              </a:rPr>
              <a:t>Whenever the rotor magnetic poles pass near the </a:t>
            </a:r>
            <a:r>
              <a:rPr lang="en-US" sz="2000" smtClean="0">
                <a:latin typeface="Times New Roman" pitchFamily="18" charset="0"/>
                <a:cs typeface="Times New Roman" pitchFamily="18" charset="0"/>
              </a:rPr>
              <a:t>Hall </a:t>
            </a:r>
            <a:r>
              <a:rPr lang="en-US" sz="2000" smtClean="0">
                <a:latin typeface="Times New Roman" pitchFamily="18" charset="0"/>
                <a:cs typeface="Times New Roman" pitchFamily="18" charset="0"/>
              </a:rPr>
              <a:t>effect sensors</a:t>
            </a:r>
            <a:r>
              <a:rPr lang="en-US" sz="2000" dirty="0" smtClean="0">
                <a:latin typeface="Times New Roman" pitchFamily="18" charset="0"/>
                <a:cs typeface="Times New Roman" pitchFamily="18" charset="0"/>
              </a:rPr>
              <a:t>, they give a high or low signal, indicating the N or S pole is passing near the sensors. </a:t>
            </a:r>
          </a:p>
          <a:p>
            <a:pPr algn="just">
              <a:lnSpc>
                <a:spcPct val="150000"/>
              </a:lnSpc>
              <a:buFont typeface="Arial" pitchFamily="34" charset="0"/>
              <a:buChar char="•"/>
            </a:pPr>
            <a:r>
              <a:rPr lang="en-US" sz="2000" dirty="0" smtClean="0">
                <a:latin typeface="Times New Roman" pitchFamily="18" charset="0"/>
                <a:cs typeface="Times New Roman" pitchFamily="18" charset="0"/>
              </a:rPr>
              <a:t>Based on the combination of these three Hall sensor signals, the exact sequence of commutation can be determined.</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IN" sz="2000" dirty="0"/>
          </a:p>
        </p:txBody>
      </p:sp>
      <p:sp>
        <p:nvSpPr>
          <p:cNvPr id="3" name="Title 2"/>
          <p:cNvSpPr>
            <a:spLocks noGrp="1"/>
          </p:cNvSpPr>
          <p:nvPr>
            <p:ph type="title"/>
          </p:nvPr>
        </p:nvSpPr>
        <p:spPr>
          <a:xfrm>
            <a:off x="457200" y="274638"/>
            <a:ext cx="8229600" cy="106362"/>
          </a:xfrm>
        </p:spPr>
        <p:txBody>
          <a:bodyPr>
            <a:normAutofit fontScale="90000"/>
          </a:bodyPr>
          <a:lstStyle/>
          <a:p>
            <a:endParaRPr lang="en-IN" dirty="0"/>
          </a:p>
        </p:txBody>
      </p:sp>
      <p:sp>
        <p:nvSpPr>
          <p:cNvPr id="4" name="Footer Placeholder 3"/>
          <p:cNvSpPr>
            <a:spLocks noGrp="1"/>
          </p:cNvSpPr>
          <p:nvPr>
            <p:ph type="ftr" sz="quarter" idx="11"/>
          </p:nvPr>
        </p:nvSpPr>
        <p:spPr>
          <a:xfrm>
            <a:off x="5791200" y="6407944"/>
            <a:ext cx="33528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09600"/>
            <a:ext cx="7391400" cy="6668492"/>
          </a:xfrm>
          <a:prstGeom prst="rect">
            <a:avLst/>
          </a:prstGeom>
        </p:spPr>
        <p:txBody>
          <a:bodyPr wrap="square">
            <a:spAutoFit/>
          </a:bodyPr>
          <a:lstStyle/>
          <a:p>
            <a:pPr marL="365760" indent="-256032" algn="just">
              <a:spcBef>
                <a:spcPts val="400"/>
              </a:spcBef>
              <a:buClr>
                <a:schemeClr val="accent1"/>
              </a:buClr>
              <a:buSzPct val="68000"/>
            </a:pPr>
            <a:r>
              <a:rPr lang="en-US" sz="2000" dirty="0" smtClean="0">
                <a:latin typeface="Times New Roman" pitchFamily="18" charset="0"/>
                <a:cs typeface="Times New Roman" pitchFamily="18" charset="0"/>
              </a:rPr>
              <a:t>Continued..</a:t>
            </a:r>
            <a:endParaRPr lang="en-US" sz="2000" u="sng"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Arial" pitchFamily="34" charset="0"/>
              <a:buChar char="•"/>
            </a:pPr>
            <a:r>
              <a:rPr lang="en-US" sz="2800" u="sng" dirty="0" smtClean="0">
                <a:latin typeface="Times New Roman" pitchFamily="18" charset="0"/>
                <a:cs typeface="Times New Roman" pitchFamily="18" charset="0"/>
              </a:rPr>
              <a:t>Advantages </a:t>
            </a:r>
            <a:r>
              <a:rPr lang="en-US" sz="2800" u="sng" dirty="0">
                <a:latin typeface="Times New Roman" pitchFamily="18" charset="0"/>
                <a:cs typeface="Times New Roman" pitchFamily="18" charset="0"/>
              </a:rPr>
              <a:t>of </a:t>
            </a:r>
            <a:r>
              <a:rPr lang="en-US" sz="2800" u="sng" dirty="0" smtClean="0">
                <a:latin typeface="Times New Roman" pitchFamily="18" charset="0"/>
                <a:cs typeface="Times New Roman" pitchFamily="18" charset="0"/>
              </a:rPr>
              <a:t> BLDC Motor</a:t>
            </a:r>
          </a:p>
          <a:p>
            <a:pPr marL="365760" indent="-256032" algn="just">
              <a:spcBef>
                <a:spcPts val="400"/>
              </a:spcBef>
              <a:buClr>
                <a:schemeClr val="accent1"/>
              </a:buClr>
              <a:buSzPct val="68000"/>
              <a:buFont typeface="Wingdings" pitchFamily="2" charset="2"/>
              <a:buChar char="Ø"/>
            </a:pPr>
            <a:r>
              <a:rPr lang="en-US" sz="2000" dirty="0" smtClean="0">
                <a:latin typeface="Times New Roman" pitchFamily="18" charset="0"/>
                <a:cs typeface="Times New Roman" pitchFamily="18" charset="0"/>
              </a:rPr>
              <a:t>Better </a:t>
            </a:r>
            <a:r>
              <a:rPr lang="en-US" sz="2000" dirty="0">
                <a:latin typeface="Times New Roman" pitchFamily="18" charset="0"/>
                <a:cs typeface="Times New Roman" pitchFamily="18" charset="0"/>
              </a:rPr>
              <a:t>speed versus torque </a:t>
            </a:r>
            <a:r>
              <a:rPr lang="en-US" sz="2000" dirty="0" smtClean="0">
                <a:latin typeface="Times New Roman" pitchFamily="18" charset="0"/>
                <a:cs typeface="Times New Roman" pitchFamily="18" charset="0"/>
              </a:rPr>
              <a:t>characteristics</a:t>
            </a:r>
          </a:p>
          <a:p>
            <a:pPr marL="365760" indent="-256032" algn="just">
              <a:spcBef>
                <a:spcPts val="400"/>
              </a:spcBef>
              <a:buClr>
                <a:schemeClr val="accent1"/>
              </a:buClr>
              <a:buSzPct val="68000"/>
              <a:buFont typeface="Wingdings" pitchFamily="2" charset="2"/>
              <a:buChar char="Ø"/>
            </a:pPr>
            <a:r>
              <a:rPr lang="en-US" sz="2000" dirty="0" smtClean="0">
                <a:latin typeface="Times New Roman" pitchFamily="18" charset="0"/>
                <a:cs typeface="Times New Roman" pitchFamily="18" charset="0"/>
              </a:rPr>
              <a:t>High efficiency</a:t>
            </a:r>
          </a:p>
          <a:p>
            <a:pPr marL="365760" indent="-256032" algn="just">
              <a:spcBef>
                <a:spcPts val="400"/>
              </a:spcBef>
              <a:buClr>
                <a:schemeClr val="accent1"/>
              </a:buClr>
              <a:buSzPct val="68000"/>
              <a:buFont typeface="Wingdings" pitchFamily="2" charset="2"/>
              <a:buChar char="Ø"/>
            </a:pPr>
            <a:r>
              <a:rPr lang="en-US" sz="2000" dirty="0" smtClean="0">
                <a:latin typeface="Times New Roman" pitchFamily="18" charset="0"/>
                <a:cs typeface="Times New Roman" pitchFamily="18" charset="0"/>
              </a:rPr>
              <a:t>Long </a:t>
            </a:r>
            <a:r>
              <a:rPr lang="en-US" sz="2000" dirty="0">
                <a:latin typeface="Times New Roman" pitchFamily="18" charset="0"/>
                <a:cs typeface="Times New Roman" pitchFamily="18" charset="0"/>
              </a:rPr>
              <a:t>operating life due to a lack of electrical and friction </a:t>
            </a:r>
            <a:r>
              <a:rPr lang="en-US" sz="2000" dirty="0" smtClean="0">
                <a:latin typeface="Times New Roman" pitchFamily="18" charset="0"/>
                <a:cs typeface="Times New Roman" pitchFamily="18" charset="0"/>
              </a:rPr>
              <a:t>losses</a:t>
            </a:r>
          </a:p>
          <a:p>
            <a:pPr marL="365760" indent="-256032" algn="just">
              <a:spcBef>
                <a:spcPts val="400"/>
              </a:spcBef>
              <a:buClr>
                <a:schemeClr val="accent1"/>
              </a:buClr>
              <a:buSzPct val="68000"/>
              <a:buFont typeface="Wingdings" pitchFamily="2" charset="2"/>
              <a:buChar char="Ø"/>
            </a:pPr>
            <a:r>
              <a:rPr lang="en-US" sz="2000" dirty="0" smtClean="0">
                <a:latin typeface="Times New Roman" pitchFamily="18" charset="0"/>
                <a:cs typeface="Times New Roman" pitchFamily="18" charset="0"/>
              </a:rPr>
              <a:t>Noiseless operation</a:t>
            </a:r>
          </a:p>
          <a:p>
            <a:pPr marL="365760" indent="-256032" algn="just">
              <a:spcBef>
                <a:spcPts val="400"/>
              </a:spcBef>
              <a:buClr>
                <a:schemeClr val="accent1"/>
              </a:buClr>
              <a:buSzPct val="68000"/>
              <a:buFont typeface="Wingdings" pitchFamily="2" charset="2"/>
              <a:buChar char="Ø"/>
            </a:pPr>
            <a:r>
              <a:rPr lang="en-US" sz="2000" dirty="0" smtClean="0">
                <a:latin typeface="Times New Roman" pitchFamily="18" charset="0"/>
                <a:cs typeface="Times New Roman" pitchFamily="18" charset="0"/>
              </a:rPr>
              <a:t>Higher </a:t>
            </a:r>
            <a:r>
              <a:rPr lang="en-US" sz="2000" dirty="0">
                <a:latin typeface="Times New Roman" pitchFamily="18" charset="0"/>
                <a:cs typeface="Times New Roman" pitchFamily="18" charset="0"/>
              </a:rPr>
              <a:t>speed </a:t>
            </a:r>
            <a:r>
              <a:rPr lang="en-US" sz="2000" dirty="0" smtClean="0">
                <a:latin typeface="Times New Roman" pitchFamily="18" charset="0"/>
                <a:cs typeface="Times New Roman" pitchFamily="18" charset="0"/>
              </a:rPr>
              <a:t>ranges</a:t>
            </a:r>
          </a:p>
          <a:p>
            <a:pPr marL="342900" lvl="0" indent="-342900" algn="just" fontAlgn="base"/>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Arial" pitchFamily="34" charset="0"/>
              <a:buChar char="•"/>
            </a:pPr>
            <a:r>
              <a:rPr lang="en-US" sz="2800" u="sng" dirty="0">
                <a:latin typeface="Times New Roman" pitchFamily="18" charset="0"/>
                <a:cs typeface="Times New Roman" pitchFamily="18" charset="0"/>
              </a:rPr>
              <a:t>Disadvantages of </a:t>
            </a:r>
            <a:r>
              <a:rPr lang="en-US" sz="2800" u="sng" dirty="0" smtClean="0">
                <a:latin typeface="Times New Roman" pitchFamily="18" charset="0"/>
                <a:cs typeface="Times New Roman" pitchFamily="18" charset="0"/>
              </a:rPr>
              <a:t> BLDC </a:t>
            </a:r>
            <a:r>
              <a:rPr lang="en-US" sz="2800" u="sng" dirty="0">
                <a:latin typeface="Times New Roman" pitchFamily="18" charset="0"/>
                <a:cs typeface="Times New Roman" pitchFamily="18" charset="0"/>
              </a:rPr>
              <a:t>Motor</a:t>
            </a:r>
          </a:p>
          <a:p>
            <a:pPr marL="36576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These motors are costly</a:t>
            </a:r>
          </a:p>
          <a:p>
            <a:pPr marL="365760" lvl="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Electronic controller required control this motor is expensive</a:t>
            </a:r>
          </a:p>
          <a:p>
            <a:pPr marL="365760" lvl="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Not much availability of many integrated electronic control solutions, especially for tiny BLDC motors</a:t>
            </a:r>
          </a:p>
          <a:p>
            <a:pPr marL="365760" lvl="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Requires complex drive circuitry</a:t>
            </a:r>
          </a:p>
          <a:p>
            <a:pPr marL="365760" lvl="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Need of additional </a:t>
            </a:r>
            <a:r>
              <a:rPr lang="en-US" sz="2000" dirty="0" smtClean="0">
                <a:latin typeface="Times New Roman" pitchFamily="18" charset="0"/>
                <a:cs typeface="Times New Roman" pitchFamily="18" charset="0"/>
              </a:rPr>
              <a:t>sensors</a:t>
            </a:r>
          </a:p>
          <a:p>
            <a:pPr marL="365760" lvl="0" indent="-256032" algn="just">
              <a:spcBef>
                <a:spcPts val="400"/>
              </a:spcBef>
              <a:buClr>
                <a:schemeClr val="accent1"/>
              </a:buClr>
              <a:buSzPct val="68000"/>
              <a:buFont typeface="Wingdings" pitchFamily="2" charset="2"/>
              <a:buChar char="Ø"/>
            </a:pPr>
            <a:endParaRPr lang="en-US" sz="2000" dirty="0">
              <a:latin typeface="Times New Roman" pitchFamily="18" charset="0"/>
              <a:cs typeface="Times New Roman" pitchFamily="18" charset="0"/>
            </a:endParaRPr>
          </a:p>
          <a:p>
            <a:pPr lvl="0" algn="just" fontAlgn="base"/>
            <a:endParaRPr lang="en-US" sz="2000" dirty="0">
              <a:latin typeface="Times New Roman" pitchFamily="18" charset="0"/>
              <a:cs typeface="Times New Roman" pitchFamily="18" charset="0"/>
            </a:endParaRPr>
          </a:p>
          <a:p>
            <a:endParaRPr lang="en-US" sz="2000" dirty="0"/>
          </a:p>
        </p:txBody>
      </p:sp>
      <p:sp>
        <p:nvSpPr>
          <p:cNvPr id="3" name="Footer Placeholder 2"/>
          <p:cNvSpPr>
            <a:spLocks noGrp="1"/>
          </p:cNvSpPr>
          <p:nvPr>
            <p:ph type="ftr" sz="quarter" idx="11"/>
          </p:nvPr>
        </p:nvSpPr>
        <p:spPr>
          <a:xfrm>
            <a:off x="5638800" y="6407944"/>
            <a:ext cx="35052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Tree>
    <p:extLst>
      <p:ext uri="{BB962C8B-B14F-4D97-AF65-F5344CB8AC3E}">
        <p14:creationId xmlns:p14="http://schemas.microsoft.com/office/powerpoint/2010/main" xmlns="" val="4271673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751344"/>
            <a:ext cx="7924800" cy="7273786"/>
          </a:xfrm>
          <a:prstGeom prst="rect">
            <a:avLst/>
          </a:prstGeom>
        </p:spPr>
        <p:txBody>
          <a:bodyPr wrap="square">
            <a:spAutoFit/>
          </a:bodyPr>
          <a:lstStyle/>
          <a:p>
            <a:pPr lvl="0"/>
            <a:endParaRPr lang="en-US" dirty="0">
              <a:latin typeface="Times New Roman" pitchFamily="18" charset="0"/>
              <a:cs typeface="Times New Roman" pitchFamily="18" charset="0"/>
            </a:endParaRPr>
          </a:p>
          <a:p>
            <a:pPr marL="365760" indent="-256032" algn="just">
              <a:spcBef>
                <a:spcPts val="400"/>
              </a:spcBef>
              <a:buClr>
                <a:schemeClr val="accent1"/>
              </a:buClr>
              <a:buSzPct val="68000"/>
            </a:pPr>
            <a:r>
              <a:rPr lang="en-US" sz="2000" dirty="0" smtClean="0">
                <a:latin typeface="Times New Roman" pitchFamily="18" charset="0"/>
                <a:cs typeface="Times New Roman" pitchFamily="18" charset="0"/>
              </a:rPr>
              <a:t>Continued..</a:t>
            </a:r>
            <a:endParaRPr lang="en-US" sz="2000" u="sng"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Arial" pitchFamily="34" charset="0"/>
              <a:buChar char="•"/>
            </a:pPr>
            <a:r>
              <a:rPr lang="en-US" sz="2800" u="sng" dirty="0" smtClean="0">
                <a:latin typeface="Times New Roman" pitchFamily="18" charset="0"/>
                <a:cs typeface="Times New Roman" pitchFamily="18" charset="0"/>
              </a:rPr>
              <a:t>Applications </a:t>
            </a:r>
            <a:r>
              <a:rPr lang="en-US" sz="2800" u="sng" dirty="0">
                <a:latin typeface="Times New Roman" pitchFamily="18" charset="0"/>
                <a:cs typeface="Times New Roman" pitchFamily="18" charset="0"/>
              </a:rPr>
              <a:t>of BLDC Motors</a:t>
            </a:r>
          </a:p>
          <a:p>
            <a:pPr marL="365760" lvl="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Computer hard drives and DVD/CD players</a:t>
            </a:r>
          </a:p>
          <a:p>
            <a:pPr marL="36576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Electric vehicles, hybrid vehicles, and electric bicycles</a:t>
            </a:r>
          </a:p>
          <a:p>
            <a:pPr marL="36576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Industrial robots, CNC machine tools, and simple belt driven systems</a:t>
            </a:r>
          </a:p>
          <a:p>
            <a:pPr marL="36576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Washing machines, compressors and dryers</a:t>
            </a:r>
          </a:p>
          <a:p>
            <a:pPr marL="365760" indent="-256032" algn="just">
              <a:spcBef>
                <a:spcPts val="400"/>
              </a:spcBef>
              <a:buClr>
                <a:schemeClr val="accent1"/>
              </a:buClr>
              <a:buSzPct val="68000"/>
              <a:buFont typeface="Wingdings" pitchFamily="2" charset="2"/>
              <a:buChar char="Ø"/>
            </a:pPr>
            <a:r>
              <a:rPr lang="en-US" sz="2000" dirty="0">
                <a:latin typeface="Times New Roman" pitchFamily="18" charset="0"/>
                <a:cs typeface="Times New Roman" pitchFamily="18" charset="0"/>
              </a:rPr>
              <a:t>Fans, pumps and </a:t>
            </a:r>
            <a:r>
              <a:rPr lang="en-US" sz="2000" dirty="0" smtClean="0">
                <a:latin typeface="Times New Roman" pitchFamily="18" charset="0"/>
                <a:cs typeface="Times New Roman" pitchFamily="18" charset="0"/>
              </a:rPr>
              <a:t>blowers</a:t>
            </a:r>
          </a:p>
          <a:p>
            <a:pPr marL="365760" indent="-256032" algn="just">
              <a:spcBef>
                <a:spcPts val="400"/>
              </a:spcBef>
              <a:buClr>
                <a:schemeClr val="accent1"/>
              </a:buClr>
              <a:buSzPct val="68000"/>
              <a:buFont typeface="Wingdings" pitchFamily="2" charset="2"/>
              <a:buChar char="Ø"/>
            </a:pPr>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Wingdings" pitchFamily="2" charset="2"/>
              <a:buChar char="Ø"/>
            </a:pPr>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Wingdings" pitchFamily="2" charset="2"/>
              <a:buChar char="Ø"/>
            </a:pPr>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Wingdings" pitchFamily="2" charset="2"/>
              <a:buChar char="Ø"/>
            </a:pPr>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Wingdings" pitchFamily="2" charset="2"/>
              <a:buChar char="Ø"/>
            </a:pPr>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Wingdings" pitchFamily="2" charset="2"/>
              <a:buChar char="Ø"/>
            </a:pPr>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buFont typeface="Wingdings" pitchFamily="2" charset="2"/>
              <a:buChar char="Ø"/>
            </a:pPr>
            <a:endParaRPr lang="en-US" sz="2000" dirty="0" smtClean="0">
              <a:latin typeface="Times New Roman" pitchFamily="18" charset="0"/>
              <a:cs typeface="Times New Roman" pitchFamily="18" charset="0"/>
            </a:endParaRPr>
          </a:p>
          <a:p>
            <a:pPr marL="365760" indent="-256032" algn="just">
              <a:spcBef>
                <a:spcPts val="400"/>
              </a:spcBef>
              <a:buClr>
                <a:schemeClr val="accent1"/>
              </a:buClr>
              <a:buSzPct val="68000"/>
            </a:pPr>
            <a:r>
              <a:rPr lang="en-US" sz="2000" dirty="0" smtClean="0">
                <a:latin typeface="Times New Roman" pitchFamily="18" charset="0"/>
                <a:cs typeface="Times New Roman" pitchFamily="18" charset="0"/>
              </a:rPr>
              <a:t>					</a:t>
            </a:r>
          </a:p>
          <a:p>
            <a:pPr marL="365760" indent="-256032" algn="just">
              <a:spcBef>
                <a:spcPts val="400"/>
              </a:spcBef>
              <a:buClr>
                <a:schemeClr val="accent1"/>
              </a:buClr>
              <a:buSzPct val="68000"/>
            </a:pPr>
            <a:r>
              <a:rPr lang="en-US" sz="2000" dirty="0" smtClean="0">
                <a:latin typeface="Times New Roman" pitchFamily="18" charset="0"/>
                <a:cs typeface="Times New Roman" pitchFamily="18" charset="0"/>
              </a:rPr>
              <a:t>						</a:t>
            </a:r>
            <a:r>
              <a:rPr lang="en-US" sz="1400" dirty="0" smtClean="0">
                <a:solidFill>
                  <a:schemeClr val="bg2">
                    <a:lumMod val="50000"/>
                  </a:schemeClr>
                </a:solidFill>
              </a:rPr>
              <a:t>DEPARTMENT OF E&amp;E ENGINEERING</a:t>
            </a:r>
          </a:p>
          <a:p>
            <a:pPr marL="365760" indent="-256032" algn="just">
              <a:spcBef>
                <a:spcPts val="400"/>
              </a:spcBef>
              <a:buClr>
                <a:schemeClr val="accent1"/>
              </a:buClr>
              <a:buSzPct val="68000"/>
            </a:pPr>
            <a:endParaRPr lang="en-US" sz="2000"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pPr lvl="0" fontAlgn="base"/>
            <a:endParaRPr lang="en-US" dirty="0"/>
          </a:p>
        </p:txBody>
      </p:sp>
    </p:spTree>
    <p:extLst>
      <p:ext uri="{BB962C8B-B14F-4D97-AF65-F5344CB8AC3E}">
        <p14:creationId xmlns="" xmlns:p14="http://schemas.microsoft.com/office/powerpoint/2010/main" val="3917490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Permanent Magnet DC (PMDC) Motor</a:t>
            </a:r>
          </a:p>
          <a:p>
            <a:r>
              <a:rPr lang="en-US" dirty="0" smtClean="0">
                <a:latin typeface="Times New Roman" pitchFamily="18" charset="0"/>
                <a:cs typeface="Times New Roman" pitchFamily="18" charset="0"/>
              </a:rPr>
              <a:t>Stepper Motor</a:t>
            </a:r>
          </a:p>
          <a:p>
            <a:r>
              <a:rPr lang="en-US" dirty="0" smtClean="0">
                <a:latin typeface="Times New Roman" pitchFamily="18" charset="0"/>
                <a:cs typeface="Times New Roman" pitchFamily="18" charset="0"/>
              </a:rPr>
              <a:t> Brushless DC (BLDC) Motor</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CONTENTS</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5638800" y="6324601"/>
            <a:ext cx="3505200" cy="380999"/>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pPr algn="just">
              <a:buFont typeface="Arial" pitchFamily="34" charset="0"/>
              <a:buChar char="•"/>
            </a:pPr>
            <a:r>
              <a:rPr lang="en-IN" sz="2000" dirty="0" smtClean="0">
                <a:latin typeface="Times New Roman" pitchFamily="18" charset="0"/>
                <a:cs typeface="Times New Roman" pitchFamily="18" charset="0"/>
              </a:rPr>
              <a:t>A PMDC motor is a type of DC motor that uses a permanent magnet to create the magnetic field required for the operation of a DC motor.</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PMDC motor consists of</a:t>
            </a:r>
          </a:p>
          <a:p>
            <a:pPr algn="just">
              <a:buFont typeface="Wingdings" pitchFamily="2" charset="2"/>
              <a:buChar char="Ø"/>
            </a:pPr>
            <a:r>
              <a:rPr lang="en-US" sz="2000" dirty="0" smtClean="0">
                <a:latin typeface="Times New Roman" pitchFamily="18" charset="0"/>
                <a:cs typeface="Times New Roman" pitchFamily="18" charset="0"/>
              </a:rPr>
              <a:t>Stator: </a:t>
            </a:r>
            <a:r>
              <a:rPr lang="en-IN" sz="2000" dirty="0" smtClean="0">
                <a:latin typeface="Times New Roman" pitchFamily="18" charset="0"/>
                <a:cs typeface="Times New Roman" pitchFamily="18" charset="0"/>
              </a:rPr>
              <a:t>It is a steel cylinder where the permanent magnets (Alnico magnets, rare earth magnets) are mounted in the inner periphery of this cylinder.</a:t>
            </a:r>
          </a:p>
          <a:p>
            <a:pPr algn="just">
              <a:buFont typeface="Arial" pitchFamily="34" charset="0"/>
              <a:buChar char="•"/>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US" sz="3700" b="0" dirty="0" smtClean="0">
                <a:latin typeface="Times New Roman" pitchFamily="18" charset="0"/>
                <a:cs typeface="Times New Roman" pitchFamily="18" charset="0"/>
              </a:rPr>
              <a:t>PERMANENT MAGNET DC (PMDC) MOTOR</a:t>
            </a:r>
            <a:endParaRPr lang="en-IN" sz="3700" b="0" dirty="0" smtClean="0">
              <a:latin typeface="Times New Roman" pitchFamily="18" charset="0"/>
              <a:cs typeface="Times New Roman" pitchFamily="18" charset="0"/>
            </a:endParaRPr>
          </a:p>
        </p:txBody>
      </p:sp>
      <p:pic>
        <p:nvPicPr>
          <p:cNvPr id="1026" name="Picture 2" descr="D:\KLETECH\Actuators\IMG_1516.JPG"/>
          <p:cNvPicPr>
            <a:picLocks noChangeAspect="1" noChangeArrowheads="1"/>
          </p:cNvPicPr>
          <p:nvPr/>
        </p:nvPicPr>
        <p:blipFill>
          <a:blip r:embed="rId2" cstate="print"/>
          <a:srcRect/>
          <a:stretch>
            <a:fillRect/>
          </a:stretch>
        </p:blipFill>
        <p:spPr bwMode="auto">
          <a:xfrm>
            <a:off x="990600" y="2286000"/>
            <a:ext cx="2743200" cy="2405504"/>
          </a:xfrm>
          <a:prstGeom prst="rect">
            <a:avLst/>
          </a:prstGeom>
          <a:noFill/>
        </p:spPr>
      </p:pic>
      <p:sp>
        <p:nvSpPr>
          <p:cNvPr id="5" name="Footer Placeholder 4"/>
          <p:cNvSpPr>
            <a:spLocks noGrp="1"/>
          </p:cNvSpPr>
          <p:nvPr>
            <p:ph type="ftr" sz="quarter" idx="11"/>
          </p:nvPr>
        </p:nvSpPr>
        <p:spPr>
          <a:xfrm>
            <a:off x="5715000" y="6407944"/>
            <a:ext cx="34290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pic>
        <p:nvPicPr>
          <p:cNvPr id="10241" name="Picture 1" descr="D:\KLETECH\Actuators\Permanent-magnet-dc-motor-fig-2.jpg"/>
          <p:cNvPicPr>
            <a:picLocks noChangeAspect="1" noChangeArrowheads="1"/>
          </p:cNvPicPr>
          <p:nvPr/>
        </p:nvPicPr>
        <p:blipFill>
          <a:blip r:embed="rId3"/>
          <a:srcRect/>
          <a:stretch>
            <a:fillRect/>
          </a:stretch>
        </p:blipFill>
        <p:spPr bwMode="auto">
          <a:xfrm>
            <a:off x="4267201" y="2133601"/>
            <a:ext cx="4146378" cy="304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pPr algn="just">
              <a:buNone/>
            </a:pPr>
            <a:r>
              <a:rPr lang="en-US" sz="2000" dirty="0" smtClean="0">
                <a:latin typeface="Times New Roman" pitchFamily="18" charset="0"/>
                <a:cs typeface="Times New Roman" pitchFamily="18" charset="0"/>
              </a:rPr>
              <a:t>Continued….</a:t>
            </a:r>
          </a:p>
          <a:p>
            <a:pPr algn="just">
              <a:buFont typeface="Wingdings" pitchFamily="2" charset="2"/>
              <a:buChar char="Ø"/>
            </a:pPr>
            <a:r>
              <a:rPr lang="en-US" sz="2000" dirty="0" smtClean="0">
                <a:latin typeface="Times New Roman" pitchFamily="18" charset="0"/>
                <a:cs typeface="Times New Roman" pitchFamily="18" charset="0"/>
              </a:rPr>
              <a:t>Rotor (armature): </a:t>
            </a:r>
            <a:r>
              <a:rPr lang="en-IN" sz="2000" dirty="0" smtClean="0">
                <a:latin typeface="Times New Roman" pitchFamily="18" charset="0"/>
                <a:cs typeface="Times New Roman" pitchFamily="18" charset="0"/>
              </a:rPr>
              <a:t>It consists of core, windings and commutator. Armature core is made of number of  slotted circular lamination of steel sheets. These slots on the outer periphery of the armature core are used for housing armature conductors in them. </a:t>
            </a:r>
          </a:p>
          <a:p>
            <a:pPr algn="just">
              <a:buFont typeface="Arial" pitchFamily="34" charset="0"/>
              <a:buChar char="•"/>
            </a:pPr>
            <a:r>
              <a:rPr lang="en-IN" sz="2000" dirty="0" smtClean="0">
                <a:latin typeface="Times New Roman" pitchFamily="18" charset="0"/>
                <a:cs typeface="Times New Roman" pitchFamily="18" charset="0"/>
              </a:rPr>
              <a:t>The working principle of PMDC motor is just similar to the general working principle of DC motor  i.e.,  when a current carrying conductor  is placed inside a magnetic field, a mechanical force will be experienced by the conductor .</a:t>
            </a:r>
          </a:p>
          <a:p>
            <a:pPr algn="just">
              <a:buFont typeface="Arial" pitchFamily="34" charset="0"/>
              <a:buChar char="•"/>
            </a:pPr>
            <a:r>
              <a:rPr lang="en-IN" sz="2000" dirty="0" smtClean="0">
                <a:latin typeface="Times New Roman" pitchFamily="18" charset="0"/>
                <a:cs typeface="Times New Roman" pitchFamily="18" charset="0"/>
              </a:rPr>
              <a:t>As in a permanent magnet DC motor, the armature is placed inside the magnetic field of permanent magnet; the armature rotates in the direction of the generated force. </a:t>
            </a:r>
          </a:p>
          <a:p>
            <a:pPr algn="just">
              <a:buFont typeface="Arial" pitchFamily="34" charset="0"/>
              <a:buChar char="•"/>
            </a:pPr>
            <a:r>
              <a:rPr lang="en-IN" sz="2000" dirty="0" smtClean="0">
                <a:latin typeface="Times New Roman" pitchFamily="18" charset="0"/>
                <a:cs typeface="Times New Roman" pitchFamily="18" charset="0"/>
              </a:rPr>
              <a:t>Each conductor of the armature experiences a force and the compilation of those forces produces a torque, which tends to rotate the armature.</a:t>
            </a:r>
          </a:p>
        </p:txBody>
      </p:sp>
      <p:sp>
        <p:nvSpPr>
          <p:cNvPr id="3" name="Title 2"/>
          <p:cNvSpPr>
            <a:spLocks noGrp="1"/>
          </p:cNvSpPr>
          <p:nvPr>
            <p:ph type="title"/>
          </p:nvPr>
        </p:nvSpPr>
        <p:spPr>
          <a:xfrm flipV="1">
            <a:off x="457200" y="0"/>
            <a:ext cx="8229600" cy="274638"/>
          </a:xfrm>
        </p:spPr>
        <p:txBody>
          <a:bodyPr>
            <a:normAutofit fontScale="90000"/>
          </a:bodyPr>
          <a:lstStyle/>
          <a:p>
            <a:endParaRPr lang="en-IN" dirty="0"/>
          </a:p>
        </p:txBody>
      </p:sp>
      <p:sp>
        <p:nvSpPr>
          <p:cNvPr id="4" name="Footer Placeholder 3"/>
          <p:cNvSpPr>
            <a:spLocks noGrp="1"/>
          </p:cNvSpPr>
          <p:nvPr>
            <p:ph type="ftr" sz="quarter" idx="11"/>
          </p:nvPr>
        </p:nvSpPr>
        <p:spPr>
          <a:xfrm>
            <a:off x="5867400" y="6407944"/>
            <a:ext cx="32766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pPr>
              <a:buNone/>
            </a:pPr>
            <a:r>
              <a:rPr lang="en-US" sz="2000" dirty="0" smtClean="0">
                <a:latin typeface="Times New Roman" pitchFamily="18" charset="0"/>
                <a:cs typeface="Times New Roman" pitchFamily="18" charset="0"/>
              </a:rPr>
              <a:t>Continued..</a:t>
            </a:r>
          </a:p>
          <a:p>
            <a:pPr>
              <a:buFont typeface="Arial" pitchFamily="34" charset="0"/>
              <a:buChar char="•"/>
            </a:pPr>
            <a:r>
              <a:rPr lang="en-US" sz="2800" u="sng" dirty="0" smtClean="0">
                <a:latin typeface="Times New Roman" pitchFamily="18" charset="0"/>
                <a:cs typeface="Times New Roman" pitchFamily="18" charset="0"/>
              </a:rPr>
              <a:t>Advantages:</a:t>
            </a:r>
          </a:p>
          <a:p>
            <a:pPr>
              <a:buFont typeface="Wingdings" pitchFamily="2" charset="2"/>
              <a:buChar char="Ø"/>
            </a:pPr>
            <a:r>
              <a:rPr lang="en-US" sz="2000" dirty="0" smtClean="0">
                <a:latin typeface="Times New Roman" pitchFamily="18" charset="0"/>
                <a:cs typeface="Times New Roman" pitchFamily="18" charset="0"/>
              </a:rPr>
              <a:t> Low cost </a:t>
            </a:r>
          </a:p>
          <a:p>
            <a:pPr>
              <a:buFont typeface="Wingdings" pitchFamily="2" charset="2"/>
              <a:buChar char="Ø"/>
            </a:pPr>
            <a:r>
              <a:rPr lang="en-US" sz="2000" dirty="0" smtClean="0">
                <a:latin typeface="Times New Roman" pitchFamily="18" charset="0"/>
                <a:cs typeface="Times New Roman" pitchFamily="18" charset="0"/>
              </a:rPr>
              <a:t>Higher efficiency</a:t>
            </a:r>
          </a:p>
          <a:p>
            <a:pPr>
              <a:buFont typeface="Wingdings" pitchFamily="2" charset="2"/>
              <a:buChar char="Ø"/>
            </a:pPr>
            <a:r>
              <a:rPr lang="en-US" sz="2000" dirty="0" smtClean="0">
                <a:latin typeface="Times New Roman" pitchFamily="18" charset="0"/>
                <a:cs typeface="Times New Roman" pitchFamily="18" charset="0"/>
              </a:rPr>
              <a:t>Smaller in size </a:t>
            </a:r>
            <a:r>
              <a:rPr lang="en-US" sz="2000" smtClean="0">
                <a:latin typeface="Times New Roman" pitchFamily="18" charset="0"/>
                <a:cs typeface="Times New Roman" pitchFamily="18" charset="0"/>
              </a:rPr>
              <a:t>and portable</a:t>
            </a:r>
            <a:endParaRPr lang="en-US" sz="2000" dirty="0" smtClean="0">
              <a:latin typeface="Times New Roman" pitchFamily="18" charset="0"/>
              <a:cs typeface="Times New Roman" pitchFamily="18" charset="0"/>
            </a:endParaRPr>
          </a:p>
          <a:p>
            <a:pPr>
              <a:buFont typeface="Arial" pitchFamily="34" charset="0"/>
              <a:buChar char="•"/>
            </a:pPr>
            <a:r>
              <a:rPr lang="en-US" sz="2800" u="sng" dirty="0" smtClean="0">
                <a:latin typeface="Times New Roman" pitchFamily="18" charset="0"/>
                <a:cs typeface="Times New Roman" pitchFamily="18" charset="0"/>
              </a:rPr>
              <a:t>Disadvantages:</a:t>
            </a:r>
          </a:p>
          <a:p>
            <a:pPr>
              <a:buFont typeface="Wingdings" pitchFamily="2" charset="2"/>
              <a:buChar char="Ø"/>
            </a:pPr>
            <a:r>
              <a:rPr lang="en-IN" sz="2000" dirty="0" smtClean="0">
                <a:latin typeface="Times New Roman" pitchFamily="18" charset="0"/>
                <a:cs typeface="Times New Roman" pitchFamily="18" charset="0"/>
              </a:rPr>
              <a:t>Permanent magnets cannot produce a high flux density as that as an externally supplied shunt field does.</a:t>
            </a:r>
          </a:p>
          <a:p>
            <a:pPr>
              <a:buFont typeface="Wingdings" pitchFamily="2" charset="2"/>
              <a:buChar char="Ø"/>
            </a:pPr>
            <a:r>
              <a:rPr lang="en-US"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There is a risk of demagnetization of the poles which may be caused by large armature currents. </a:t>
            </a:r>
            <a:endParaRPr lang="en-US" sz="2000" dirty="0" smtClean="0">
              <a:latin typeface="Times New Roman" pitchFamily="18" charset="0"/>
              <a:cs typeface="Times New Roman" pitchFamily="18" charset="0"/>
            </a:endParaRPr>
          </a:p>
          <a:p>
            <a:pPr>
              <a:buFont typeface="Arial" pitchFamily="34" charset="0"/>
              <a:buChar char="•"/>
            </a:pPr>
            <a:r>
              <a:rPr lang="en-US" sz="2800" u="sng" dirty="0" smtClean="0">
                <a:latin typeface="Times New Roman" pitchFamily="18" charset="0"/>
                <a:cs typeface="Times New Roman" pitchFamily="18" charset="0"/>
              </a:rPr>
              <a:t>Applications:</a:t>
            </a:r>
          </a:p>
          <a:p>
            <a:pPr algn="just">
              <a:buFont typeface="Wingdings" pitchFamily="2" charset="2"/>
              <a:buChar char="Ø"/>
            </a:pPr>
            <a:r>
              <a:rPr lang="en-US" sz="2000" dirty="0" smtClean="0">
                <a:latin typeface="Times New Roman" pitchFamily="18" charset="0"/>
                <a:cs typeface="Times New Roman" pitchFamily="18" charset="0"/>
              </a:rPr>
              <a:t>Toys</a:t>
            </a:r>
          </a:p>
          <a:p>
            <a:pPr algn="just">
              <a:buFont typeface="Wingdings" pitchFamily="2" charset="2"/>
              <a:buChar char="Ø"/>
            </a:pPr>
            <a:r>
              <a:rPr lang="en-IN" sz="2000" dirty="0" smtClean="0">
                <a:latin typeface="Times New Roman" pitchFamily="18" charset="0"/>
                <a:cs typeface="Times New Roman" pitchFamily="18" charset="0"/>
              </a:rPr>
              <a:t>Windshield wipers</a:t>
            </a:r>
          </a:p>
          <a:p>
            <a:pPr>
              <a:buFont typeface="Wingdings" pitchFamily="2" charset="2"/>
              <a:buChar char="Ø"/>
            </a:pPr>
            <a:endParaRPr lang="en-IN" sz="24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182562"/>
          </a:xfrm>
        </p:spPr>
        <p:txBody>
          <a:bodyPr>
            <a:normAutofit fontScale="90000"/>
          </a:bodyPr>
          <a:lstStyle/>
          <a:p>
            <a:endParaRPr lang="en-IN" dirty="0"/>
          </a:p>
        </p:txBody>
      </p:sp>
      <p:sp>
        <p:nvSpPr>
          <p:cNvPr id="4" name="Footer Placeholder 3"/>
          <p:cNvSpPr>
            <a:spLocks noGrp="1"/>
          </p:cNvSpPr>
          <p:nvPr>
            <p:ph type="ftr" sz="quarter" idx="11"/>
          </p:nvPr>
        </p:nvSpPr>
        <p:spPr>
          <a:xfrm>
            <a:off x="5715000" y="6407944"/>
            <a:ext cx="34290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pPr algn="just">
              <a:buFont typeface="Arial" pitchFamily="34" charset="0"/>
              <a:buChar char="•"/>
            </a:pPr>
            <a:r>
              <a:rPr lang="en-US" sz="2000" dirty="0" smtClean="0">
                <a:latin typeface="Times New Roman" pitchFamily="18" charset="0"/>
                <a:cs typeface="Times New Roman" pitchFamily="18" charset="0"/>
              </a:rPr>
              <a:t>Stepper</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motor is a brushless DC motor that rotates through a fixed angular step in response to each input current pulse received by its controller.</a:t>
            </a:r>
          </a:p>
          <a:p>
            <a:pPr algn="just">
              <a:buFont typeface="Arial" pitchFamily="34" charset="0"/>
              <a:buChar char="•"/>
            </a:pPr>
            <a:r>
              <a:rPr lang="en-US" sz="2000" dirty="0" smtClean="0">
                <a:latin typeface="Times New Roman" pitchFamily="18" charset="0"/>
                <a:cs typeface="Times New Roman" pitchFamily="18" charset="0"/>
              </a:rPr>
              <a:t> The angle through which the motor shaft rotates for each input current pulse is called the step angle </a:t>
            </a:r>
            <a:r>
              <a:rPr lang="el-GR" sz="2000" dirty="0" smtClean="0">
                <a:latin typeface="Times New Roman" pitchFamily="18" charset="0"/>
                <a:cs typeface="Times New Roman" pitchFamily="18" charset="0"/>
              </a:rPr>
              <a:t>β</a:t>
            </a:r>
            <a:r>
              <a:rPr lang="en-US" sz="2000" dirty="0" smtClean="0">
                <a:latin typeface="Times New Roman" pitchFamily="18" charset="0"/>
                <a:cs typeface="Times New Roman" pitchFamily="18" charset="0"/>
              </a:rPr>
              <a:t>.</a:t>
            </a:r>
          </a:p>
          <a:p>
            <a:pPr algn="just">
              <a:buFont typeface="Arial" pitchFamily="34" charset="0"/>
              <a:buChar char="•"/>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ea typeface="Cambria Math" pitchFamily="18" charset="0"/>
                <a:cs typeface="Times New Roman" pitchFamily="18" charset="0"/>
              </a:rPr>
              <a:t>where</a:t>
            </a:r>
            <a:r>
              <a:rPr lang="en-IN" sz="2000" dirty="0" smtClean="0">
                <a:latin typeface="Cambria Math" pitchFamily="18" charset="0"/>
                <a:ea typeface="Cambria Math" pitchFamily="18" charset="0"/>
              </a:rPr>
              <a:t> N</a:t>
            </a:r>
            <a:r>
              <a:rPr lang="en-IN" sz="2000" baseline="-25000" dirty="0" smtClean="0">
                <a:latin typeface="Cambria Math" pitchFamily="18" charset="0"/>
                <a:ea typeface="Cambria Math" pitchFamily="18" charset="0"/>
              </a:rPr>
              <a:t>S </a:t>
            </a:r>
            <a:r>
              <a:rPr lang="en-IN" sz="2000" dirty="0" smtClean="0">
                <a:latin typeface="Cambria Math" pitchFamily="18" charset="0"/>
                <a:ea typeface="Cambria Math" pitchFamily="18" charset="0"/>
              </a:rPr>
              <a:t> : </a:t>
            </a:r>
            <a:r>
              <a:rPr lang="en-IN" sz="2000" dirty="0" smtClean="0">
                <a:latin typeface="Times New Roman" pitchFamily="18" charset="0"/>
                <a:ea typeface="Cambria Math" pitchFamily="18" charset="0"/>
                <a:cs typeface="Times New Roman" pitchFamily="18" charset="0"/>
              </a:rPr>
              <a:t>number of stator poles</a:t>
            </a:r>
            <a:endParaRPr lang="en-IN" sz="2000" baseline="-25000" dirty="0" smtClean="0">
              <a:latin typeface="Times New Roman" pitchFamily="18" charset="0"/>
              <a:ea typeface="Cambria Math" pitchFamily="18" charset="0"/>
              <a:cs typeface="Times New Roman" pitchFamily="18" charset="0"/>
            </a:endParaRPr>
          </a:p>
          <a:p>
            <a:pPr algn="just">
              <a:buNone/>
            </a:pPr>
            <a:r>
              <a:rPr lang="en-IN" sz="2000" dirty="0" smtClean="0">
                <a:latin typeface="Cambria Math" pitchFamily="18" charset="0"/>
                <a:ea typeface="Cambria Math" pitchFamily="18" charset="0"/>
              </a:rPr>
              <a:t>	        N</a:t>
            </a:r>
            <a:r>
              <a:rPr lang="en-IN" sz="2000" baseline="-25000" dirty="0" smtClean="0">
                <a:latin typeface="Cambria Math" pitchFamily="18" charset="0"/>
                <a:ea typeface="Cambria Math" pitchFamily="18" charset="0"/>
              </a:rPr>
              <a:t>r</a:t>
            </a:r>
            <a:r>
              <a:rPr lang="en-IN" sz="2000" dirty="0" smtClean="0">
                <a:latin typeface="Cambria Math" pitchFamily="18" charset="0"/>
                <a:ea typeface="Cambria Math" pitchFamily="18" charset="0"/>
              </a:rPr>
              <a:t>  : </a:t>
            </a:r>
            <a:r>
              <a:rPr lang="en-IN" sz="2000" dirty="0" smtClean="0">
                <a:latin typeface="Times New Roman" pitchFamily="18" charset="0"/>
                <a:ea typeface="Cambria Math" pitchFamily="18" charset="0"/>
                <a:cs typeface="Times New Roman" pitchFamily="18" charset="0"/>
              </a:rPr>
              <a:t>number of rotor poles</a:t>
            </a: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 Smaller the step angle, greater the number of steps per revolution.</a:t>
            </a:r>
          </a:p>
          <a:p>
            <a:pPr algn="just">
              <a:buFont typeface="Arial" pitchFamily="34" charset="0"/>
              <a:buChar char="•"/>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pPr algn="ctr"/>
            <a:r>
              <a:rPr lang="en-US" b="0" dirty="0" smtClean="0">
                <a:latin typeface="Times New Roman" pitchFamily="18" charset="0"/>
                <a:cs typeface="Times New Roman" pitchFamily="18" charset="0"/>
              </a:rPr>
              <a:t>STEPPER MOTOR</a:t>
            </a:r>
            <a:endParaRPr lang="en-IN" b="0"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5638800" y="6407944"/>
            <a:ext cx="35052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
        <p:nvSpPr>
          <p:cNvPr id="71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1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800" y="2743200"/>
            <a:ext cx="2409092" cy="685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algn="just">
              <a:buNone/>
            </a:pPr>
            <a:endParaRPr lang="en-US" sz="3200" dirty="0" smtClean="0">
              <a:latin typeface="Times New Roman" pitchFamily="18" charset="0"/>
              <a:cs typeface="Times New Roman" pitchFamily="18" charset="0"/>
            </a:endParaRPr>
          </a:p>
          <a:p>
            <a:pPr algn="just">
              <a:buNone/>
            </a:pPr>
            <a:endParaRPr lang="en-US" sz="3200" dirty="0" smtClean="0">
              <a:latin typeface="Times New Roman" pitchFamily="18" charset="0"/>
              <a:cs typeface="Times New Roman" pitchFamily="18" charset="0"/>
            </a:endParaRPr>
          </a:p>
          <a:p>
            <a:pPr algn="just">
              <a:buNone/>
            </a:pPr>
            <a:endParaRPr lang="en-US" sz="3200" dirty="0" smtClean="0">
              <a:latin typeface="Times New Roman" pitchFamily="18" charset="0"/>
              <a:cs typeface="Times New Roman" pitchFamily="18" charset="0"/>
            </a:endParaRPr>
          </a:p>
          <a:p>
            <a:pPr algn="just">
              <a:buNone/>
            </a:pPr>
            <a:endParaRPr lang="en-US" sz="3200" dirty="0" smtClean="0">
              <a:latin typeface="Times New Roman" pitchFamily="18" charset="0"/>
              <a:cs typeface="Times New Roman" pitchFamily="18" charset="0"/>
            </a:endParaRPr>
          </a:p>
          <a:p>
            <a:pPr algn="just">
              <a:buNone/>
            </a:pPr>
            <a:endParaRPr lang="en-US" sz="32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Stepper motor consists of</a:t>
            </a:r>
          </a:p>
          <a:p>
            <a:pPr algn="just">
              <a:buFont typeface="Wingdings" pitchFamily="2" charset="2"/>
              <a:buChar char="Ø"/>
            </a:pPr>
            <a:r>
              <a:rPr lang="en-US" sz="2000" dirty="0" smtClean="0">
                <a:latin typeface="Times New Roman" pitchFamily="18" charset="0"/>
                <a:cs typeface="Times New Roman" pitchFamily="18" charset="0"/>
              </a:rPr>
              <a:t>Rotor: Made of a permanent magnet (2 poles – N &amp; S)</a:t>
            </a:r>
          </a:p>
          <a:p>
            <a:pPr algn="just">
              <a:buFont typeface="Wingdings" pitchFamily="2" charset="2"/>
              <a:buChar char="Ø"/>
            </a:pPr>
            <a:r>
              <a:rPr lang="en-US" sz="2000" dirty="0" smtClean="0">
                <a:latin typeface="Times New Roman" pitchFamily="18" charset="0"/>
                <a:cs typeface="Times New Roman" pitchFamily="18" charset="0"/>
              </a:rPr>
              <a:t>Stator: Made from stack of steel laminations with projecting poles (4 poles) each wound with a stator winding (A, B, A’, B’)</a:t>
            </a:r>
          </a:p>
          <a:p>
            <a:pPr algn="just">
              <a:buFont typeface="Arial" pitchFamily="34" charset="0"/>
              <a:buChar char="•"/>
            </a:pPr>
            <a:r>
              <a:rPr lang="en-US" sz="2000" dirty="0" smtClean="0">
                <a:latin typeface="Times New Roman" pitchFamily="18" charset="0"/>
                <a:cs typeface="Times New Roman" pitchFamily="18" charset="0"/>
              </a:rPr>
              <a:t>When a particular stator winding is energized, the rotor magnetic poles move into alignment with the excited stator poles.</a:t>
            </a:r>
          </a:p>
          <a:p>
            <a:pPr>
              <a:buNone/>
            </a:pPr>
            <a:endParaRPr lang="en-IN" dirty="0"/>
          </a:p>
        </p:txBody>
      </p:sp>
      <p:sp>
        <p:nvSpPr>
          <p:cNvPr id="3" name="Footer Placeholder 2"/>
          <p:cNvSpPr>
            <a:spLocks noGrp="1"/>
          </p:cNvSpPr>
          <p:nvPr>
            <p:ph type="ftr" sz="quarter" idx="11"/>
          </p:nvPr>
        </p:nvSpPr>
        <p:spPr>
          <a:xfrm>
            <a:off x="5791200" y="6407944"/>
            <a:ext cx="33528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
        <p:nvSpPr>
          <p:cNvPr id="4" name="Title 3"/>
          <p:cNvSpPr>
            <a:spLocks noGrp="1"/>
          </p:cNvSpPr>
          <p:nvPr>
            <p:ph type="title"/>
          </p:nvPr>
        </p:nvSpPr>
        <p:spPr>
          <a:xfrm>
            <a:off x="457200" y="274638"/>
            <a:ext cx="8229600" cy="182562"/>
          </a:xfrm>
        </p:spPr>
        <p:txBody>
          <a:bodyPr>
            <a:normAutofit fontScale="90000"/>
          </a:bodyPr>
          <a:lstStyle/>
          <a:p>
            <a:endParaRPr lang="en-IN" dirty="0"/>
          </a:p>
        </p:txBody>
      </p:sp>
      <p:pic>
        <p:nvPicPr>
          <p:cNvPr id="5" name="Picture 2" descr="C:\Users\kadam\Desktop\Actuators\stepper_1.jpg"/>
          <p:cNvPicPr>
            <a:picLocks noChangeAspect="1" noChangeArrowheads="1"/>
          </p:cNvPicPr>
          <p:nvPr/>
        </p:nvPicPr>
        <p:blipFill>
          <a:blip r:embed="rId2"/>
          <a:srcRect/>
          <a:stretch>
            <a:fillRect/>
          </a:stretch>
        </p:blipFill>
        <p:spPr bwMode="auto">
          <a:xfrm>
            <a:off x="2667000" y="838200"/>
            <a:ext cx="3876675" cy="2438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228600"/>
            <a:ext cx="4038600" cy="5778691"/>
          </a:xfrm>
        </p:spPr>
        <p:txBody>
          <a:bodyPr>
            <a:normAutofit fontScale="92500" lnSpcReduction="10000"/>
          </a:bodyPr>
          <a:lstStyle/>
          <a:p>
            <a:pPr>
              <a:buNone/>
            </a:pPr>
            <a:r>
              <a:rPr lang="en-US" dirty="0" smtClean="0">
                <a:latin typeface="Times New Roman" pitchFamily="18" charset="0"/>
                <a:cs typeface="Times New Roman" pitchFamily="18" charset="0"/>
              </a:rPr>
              <a:t>Step 1:</a:t>
            </a:r>
          </a:p>
          <a:p>
            <a:pPr>
              <a:buNone/>
            </a:pPr>
            <a:endParaRPr lang="en-US"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Stator winding A is energized , the rotor magnetic poles move into alignment with the excited stator pole. (</a:t>
            </a:r>
            <a:r>
              <a:rPr lang="el-GR" sz="2000" dirty="0" smtClean="0">
                <a:latin typeface="Times New Roman" pitchFamily="18" charset="0"/>
                <a:cs typeface="Times New Roman" pitchFamily="18" charset="0"/>
              </a:rPr>
              <a:t>θ</a:t>
            </a:r>
            <a:r>
              <a:rPr lang="en-US" sz="2000" dirty="0" smtClean="0">
                <a:latin typeface="Times New Roman" pitchFamily="18" charset="0"/>
                <a:cs typeface="Times New Roman" pitchFamily="18" charset="0"/>
              </a:rPr>
              <a:t> = 0°)      </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Step 3:</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Stator winding A’ is energized </a:t>
            </a:r>
          </a:p>
          <a:p>
            <a:pPr algn="just">
              <a:buFont typeface="Arial" pitchFamily="34" charset="0"/>
              <a:buChar char="•"/>
            </a:pPr>
            <a:r>
              <a:rPr lang="en-US" sz="2000" dirty="0" smtClean="0">
                <a:latin typeface="Times New Roman" pitchFamily="18" charset="0"/>
                <a:cs typeface="Times New Roman" pitchFamily="18" charset="0"/>
              </a:rPr>
              <a:t>Rotor rotates by a full step of another 90° in CW direction</a:t>
            </a:r>
          </a:p>
          <a:p>
            <a:pPr>
              <a:buNone/>
            </a:pPr>
            <a:endParaRPr lang="en-US" dirty="0" smtClean="0">
              <a:latin typeface="Times New Roman" pitchFamily="18" charset="0"/>
              <a:cs typeface="Times New Roman" pitchFamily="18" charset="0"/>
            </a:endParaRPr>
          </a:p>
          <a:p>
            <a:pPr>
              <a:buNone/>
            </a:pPr>
            <a:endParaRPr lang="en-IN" dirty="0"/>
          </a:p>
        </p:txBody>
      </p:sp>
      <p:sp>
        <p:nvSpPr>
          <p:cNvPr id="3" name="Content Placeholder 2"/>
          <p:cNvSpPr>
            <a:spLocks noGrp="1"/>
          </p:cNvSpPr>
          <p:nvPr>
            <p:ph sz="half" idx="2"/>
          </p:nvPr>
        </p:nvSpPr>
        <p:spPr>
          <a:xfrm>
            <a:off x="4648200" y="228600"/>
            <a:ext cx="4038600" cy="5778691"/>
          </a:xfrm>
        </p:spPr>
        <p:txBody>
          <a:bodyPr>
            <a:normAutofit fontScale="92500" lnSpcReduction="10000"/>
          </a:bodyPr>
          <a:lstStyle/>
          <a:p>
            <a:pPr>
              <a:buNone/>
            </a:pPr>
            <a:r>
              <a:rPr lang="en-US" dirty="0" smtClean="0">
                <a:latin typeface="Times New Roman" pitchFamily="18" charset="0"/>
                <a:cs typeface="Times New Roman" pitchFamily="18" charset="0"/>
              </a:rPr>
              <a:t>Step 2:</a:t>
            </a:r>
          </a:p>
          <a:p>
            <a:pPr>
              <a:buNone/>
            </a:pPr>
            <a:endParaRPr lang="en-US"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Stator winding B is energized </a:t>
            </a:r>
          </a:p>
          <a:p>
            <a:pPr algn="just">
              <a:buFont typeface="Arial" pitchFamily="34" charset="0"/>
              <a:buChar char="•"/>
            </a:pPr>
            <a:r>
              <a:rPr lang="en-US" sz="2000" dirty="0" smtClean="0">
                <a:latin typeface="Times New Roman" pitchFamily="18" charset="0"/>
                <a:cs typeface="Times New Roman" pitchFamily="18" charset="0"/>
              </a:rPr>
              <a:t>Rotor rotates by a full step of 90° in clockwise (CW) direction</a:t>
            </a:r>
          </a:p>
          <a:p>
            <a:pPr>
              <a:buNone/>
            </a:pPr>
            <a:r>
              <a:rPr lang="en-US" dirty="0" smtClean="0">
                <a:latin typeface="Times New Roman" pitchFamily="18" charset="0"/>
                <a:cs typeface="Times New Roman" pitchFamily="18" charset="0"/>
              </a:rPr>
              <a:t>Step 4:</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Stator winding B’ is energized </a:t>
            </a:r>
          </a:p>
          <a:p>
            <a:pPr algn="just">
              <a:buFont typeface="Arial" pitchFamily="34" charset="0"/>
              <a:buChar char="•"/>
            </a:pPr>
            <a:r>
              <a:rPr lang="en-US" sz="2000" dirty="0" smtClean="0">
                <a:latin typeface="Times New Roman" pitchFamily="18" charset="0"/>
                <a:cs typeface="Times New Roman" pitchFamily="18" charset="0"/>
              </a:rPr>
              <a:t>Rotor rotates by a full step of another 90° in CW direction</a:t>
            </a:r>
          </a:p>
          <a:p>
            <a:pPr>
              <a:buNone/>
            </a:pPr>
            <a:endParaRPr lang="en-IN" dirty="0"/>
          </a:p>
        </p:txBody>
      </p:sp>
      <p:sp>
        <p:nvSpPr>
          <p:cNvPr id="4" name="Title 3"/>
          <p:cNvSpPr>
            <a:spLocks noGrp="1"/>
          </p:cNvSpPr>
          <p:nvPr>
            <p:ph type="title"/>
          </p:nvPr>
        </p:nvSpPr>
        <p:spPr/>
        <p:txBody>
          <a:bodyPr>
            <a:normAutofit fontScale="90000"/>
          </a:bodyPr>
          <a:lstStyle/>
          <a:p>
            <a:r>
              <a:rPr lang="en-US" sz="2800" dirty="0" smtClean="0"/>
              <a:t/>
            </a:r>
            <a:br>
              <a:rPr lang="en-US" sz="2800" dirty="0" smtClean="0"/>
            </a:br>
            <a:r>
              <a:rPr lang="en-IN" sz="2800" dirty="0" smtClean="0"/>
              <a:t/>
            </a:r>
            <a:br>
              <a:rPr lang="en-IN" sz="2800" dirty="0" smtClean="0"/>
            </a:br>
            <a:endParaRPr lang="en-IN" sz="2800" dirty="0"/>
          </a:p>
        </p:txBody>
      </p:sp>
      <p:pic>
        <p:nvPicPr>
          <p:cNvPr id="5" name="Picture 5" descr="C:\Users\kadam\Desktop\Actuators\Working-Principle-1.jpg"/>
          <p:cNvPicPr>
            <a:picLocks noChangeAspect="1" noChangeArrowheads="1"/>
          </p:cNvPicPr>
          <p:nvPr/>
        </p:nvPicPr>
        <p:blipFill>
          <a:blip r:embed="rId2"/>
          <a:srcRect/>
          <a:stretch>
            <a:fillRect/>
          </a:stretch>
        </p:blipFill>
        <p:spPr bwMode="auto">
          <a:xfrm>
            <a:off x="2514600" y="304800"/>
            <a:ext cx="1756968" cy="1724025"/>
          </a:xfrm>
          <a:prstGeom prst="rect">
            <a:avLst/>
          </a:prstGeom>
          <a:noFill/>
        </p:spPr>
      </p:pic>
      <p:pic>
        <p:nvPicPr>
          <p:cNvPr id="6" name="Picture 6" descr="C:\Users\kadam\Desktop\Actuators\Working-Principle-2.jpg"/>
          <p:cNvPicPr>
            <a:picLocks noChangeAspect="1" noChangeArrowheads="1"/>
          </p:cNvPicPr>
          <p:nvPr/>
        </p:nvPicPr>
        <p:blipFill>
          <a:blip r:embed="rId3"/>
          <a:srcRect/>
          <a:stretch>
            <a:fillRect/>
          </a:stretch>
        </p:blipFill>
        <p:spPr bwMode="auto">
          <a:xfrm>
            <a:off x="6248400" y="228600"/>
            <a:ext cx="1857375" cy="1809750"/>
          </a:xfrm>
          <a:prstGeom prst="rect">
            <a:avLst/>
          </a:prstGeom>
          <a:noFill/>
        </p:spPr>
      </p:pic>
      <p:pic>
        <p:nvPicPr>
          <p:cNvPr id="7" name="Picture 7" descr="C:\Users\kadam\Desktop\Actuators\Working-Principle-3.jpg"/>
          <p:cNvPicPr>
            <a:picLocks noChangeAspect="1" noChangeArrowheads="1"/>
          </p:cNvPicPr>
          <p:nvPr/>
        </p:nvPicPr>
        <p:blipFill>
          <a:blip r:embed="rId4"/>
          <a:srcRect/>
          <a:stretch>
            <a:fillRect/>
          </a:stretch>
        </p:blipFill>
        <p:spPr bwMode="auto">
          <a:xfrm>
            <a:off x="2438400" y="2895600"/>
            <a:ext cx="1847850" cy="1809750"/>
          </a:xfrm>
          <a:prstGeom prst="rect">
            <a:avLst/>
          </a:prstGeom>
          <a:noFill/>
        </p:spPr>
      </p:pic>
      <p:pic>
        <p:nvPicPr>
          <p:cNvPr id="8" name="Picture 8" descr="C:\Users\kadam\Desktop\Actuators\Working-Principle-4.jpg"/>
          <p:cNvPicPr>
            <a:picLocks noChangeAspect="1" noChangeArrowheads="1"/>
          </p:cNvPicPr>
          <p:nvPr/>
        </p:nvPicPr>
        <p:blipFill>
          <a:blip r:embed="rId5"/>
          <a:srcRect/>
          <a:stretch>
            <a:fillRect/>
          </a:stretch>
        </p:blipFill>
        <p:spPr bwMode="auto">
          <a:xfrm>
            <a:off x="6248400" y="3048000"/>
            <a:ext cx="1943100" cy="1809750"/>
          </a:xfrm>
          <a:prstGeom prst="rect">
            <a:avLst/>
          </a:prstGeom>
          <a:noFill/>
        </p:spPr>
      </p:pic>
      <p:sp>
        <p:nvSpPr>
          <p:cNvPr id="9" name="Footer Placeholder 8"/>
          <p:cNvSpPr>
            <a:spLocks noGrp="1"/>
          </p:cNvSpPr>
          <p:nvPr>
            <p:ph type="ftr" sz="quarter" idx="11"/>
          </p:nvPr>
        </p:nvSpPr>
        <p:spPr>
          <a:xfrm>
            <a:off x="5791200" y="6407944"/>
            <a:ext cx="3352800" cy="365125"/>
          </a:xfrm>
        </p:spPr>
        <p:txBody>
          <a:bodyPr/>
          <a:lstStyle/>
          <a:p>
            <a:pPr algn="ctr"/>
            <a:r>
              <a:rPr lang="en-US" sz="1400" dirty="0" smtClean="0"/>
              <a:t>DEPARTMENT OF E&amp;E ENGINEERING</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a:bodyPr>
          <a:lstStyle/>
          <a:p>
            <a:pPr>
              <a:buNone/>
            </a:pPr>
            <a:r>
              <a:rPr lang="en-US" sz="2000" dirty="0" smtClean="0">
                <a:latin typeface="Times New Roman" pitchFamily="18" charset="0"/>
                <a:cs typeface="Times New Roman" pitchFamily="18" charset="0"/>
              </a:rPr>
              <a:t>Continued..</a:t>
            </a:r>
          </a:p>
          <a:p>
            <a:pPr>
              <a:buFont typeface="Arial" pitchFamily="34" charset="0"/>
              <a:buChar char="•"/>
            </a:pPr>
            <a:r>
              <a:rPr lang="en-US" sz="2800" u="sng" dirty="0" smtClean="0">
                <a:latin typeface="Times New Roman" pitchFamily="18" charset="0"/>
                <a:cs typeface="Times New Roman" pitchFamily="18" charset="0"/>
              </a:rPr>
              <a:t>Advantages:</a:t>
            </a:r>
          </a:p>
          <a:p>
            <a:pPr>
              <a:buFont typeface="Wingdings" pitchFamily="2" charset="2"/>
              <a:buChar char="Ø"/>
            </a:pPr>
            <a:r>
              <a:rPr lang="en-US" sz="2000" dirty="0" smtClean="0">
                <a:latin typeface="Times New Roman" pitchFamily="18" charset="0"/>
                <a:cs typeface="Times New Roman" pitchFamily="18" charset="0"/>
              </a:rPr>
              <a:t> Low cost </a:t>
            </a:r>
          </a:p>
          <a:p>
            <a:pPr>
              <a:buFont typeface="Wingdings" pitchFamily="2" charset="2"/>
              <a:buChar char="Ø"/>
            </a:pPr>
            <a:r>
              <a:rPr lang="en-US" sz="2000" dirty="0" smtClean="0">
                <a:latin typeface="Times New Roman" pitchFamily="18" charset="0"/>
                <a:cs typeface="Times New Roman" pitchFamily="18" charset="0"/>
              </a:rPr>
              <a:t>High reliability</a:t>
            </a:r>
          </a:p>
          <a:p>
            <a:pPr>
              <a:buFont typeface="Wingdings" pitchFamily="2" charset="2"/>
              <a:buChar char="Ø"/>
            </a:pPr>
            <a:r>
              <a:rPr lang="en-US" sz="2000" dirty="0" smtClean="0">
                <a:latin typeface="Times New Roman" pitchFamily="18" charset="0"/>
                <a:cs typeface="Times New Roman" pitchFamily="18" charset="0"/>
              </a:rPr>
              <a:t>A simple, rugged construction</a:t>
            </a:r>
          </a:p>
          <a:p>
            <a:pPr>
              <a:buFont typeface="Wingdings" pitchFamily="2" charset="2"/>
              <a:buChar char="Ø"/>
            </a:pPr>
            <a:r>
              <a:rPr lang="en-US" sz="2000" dirty="0" smtClean="0">
                <a:latin typeface="Times New Roman" pitchFamily="18" charset="0"/>
                <a:cs typeface="Times New Roman" pitchFamily="18" charset="0"/>
              </a:rPr>
              <a:t>Low maintenance </a:t>
            </a:r>
          </a:p>
          <a:p>
            <a:pPr>
              <a:buFont typeface="Arial" pitchFamily="34" charset="0"/>
              <a:buChar char="•"/>
            </a:pPr>
            <a:r>
              <a:rPr lang="en-US" sz="2800" u="sng" dirty="0" smtClean="0">
                <a:latin typeface="Times New Roman" pitchFamily="18" charset="0"/>
                <a:cs typeface="Times New Roman" pitchFamily="18" charset="0"/>
              </a:rPr>
              <a:t>Disadvantages:</a:t>
            </a:r>
          </a:p>
          <a:p>
            <a:pPr>
              <a:buFont typeface="Wingdings" pitchFamily="2" charset="2"/>
              <a:buChar char="Ø"/>
            </a:pPr>
            <a:r>
              <a:rPr lang="en-US" sz="2000" dirty="0" smtClean="0">
                <a:latin typeface="Times New Roman" pitchFamily="18" charset="0"/>
                <a:cs typeface="Times New Roman" pitchFamily="18" charset="0"/>
              </a:rPr>
              <a:t>Require a dedicated control circuit</a:t>
            </a:r>
          </a:p>
          <a:p>
            <a:pPr>
              <a:buFont typeface="Wingdings" pitchFamily="2" charset="2"/>
              <a:buChar char="Ø"/>
            </a:pPr>
            <a:r>
              <a:rPr lang="en-US" sz="2000" dirty="0" smtClean="0">
                <a:latin typeface="Times New Roman" pitchFamily="18" charset="0"/>
                <a:cs typeface="Times New Roman" pitchFamily="18" charset="0"/>
              </a:rPr>
              <a:t> High torque output achieved at low speed</a:t>
            </a:r>
          </a:p>
          <a:p>
            <a:pPr>
              <a:buFont typeface="Arial" pitchFamily="34" charset="0"/>
              <a:buChar char="•"/>
            </a:pPr>
            <a:r>
              <a:rPr lang="en-US" sz="2800" u="sng" dirty="0" smtClean="0">
                <a:latin typeface="Times New Roman" pitchFamily="18" charset="0"/>
                <a:cs typeface="Times New Roman" pitchFamily="18" charset="0"/>
              </a:rPr>
              <a:t>Applications:</a:t>
            </a:r>
          </a:p>
          <a:p>
            <a:pPr>
              <a:buFont typeface="Wingdings" pitchFamily="2" charset="2"/>
              <a:buChar char="Ø"/>
            </a:pPr>
            <a:r>
              <a:rPr lang="en-US" sz="2000" dirty="0" smtClean="0">
                <a:latin typeface="Times New Roman" pitchFamily="18" charset="0"/>
                <a:cs typeface="Times New Roman" pitchFamily="18" charset="0"/>
              </a:rPr>
              <a:t>Robotic arm</a:t>
            </a:r>
          </a:p>
          <a:p>
            <a:pPr>
              <a:buFont typeface="Wingdings" pitchFamily="2" charset="2"/>
              <a:buChar char="Ø"/>
            </a:pPr>
            <a:r>
              <a:rPr lang="en-US" sz="2000" dirty="0" smtClean="0">
                <a:latin typeface="Times New Roman" pitchFamily="18" charset="0"/>
                <a:cs typeface="Times New Roman" pitchFamily="18" charset="0"/>
              </a:rPr>
              <a:t>Paper feeder on printers</a:t>
            </a:r>
          </a:p>
          <a:p>
            <a:pPr>
              <a:buFont typeface="Wingdings" pitchFamily="2" charset="2"/>
              <a:buChar char="Ø"/>
            </a:pPr>
            <a:r>
              <a:rPr lang="en-US" sz="2000" dirty="0" smtClean="0">
                <a:latin typeface="Times New Roman" pitchFamily="18" charset="0"/>
                <a:cs typeface="Times New Roman" pitchFamily="18" charset="0"/>
              </a:rPr>
              <a:t>Tape drives, floppy disc drives</a:t>
            </a:r>
          </a:p>
          <a:p>
            <a:pPr>
              <a:buFont typeface="Wingdings" pitchFamily="2" charset="2"/>
              <a:buChar char="Ø"/>
            </a:pPr>
            <a:endParaRPr lang="en-IN" sz="24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182562"/>
          </a:xfrm>
        </p:spPr>
        <p:txBody>
          <a:bodyPr>
            <a:normAutofit fontScale="90000"/>
          </a:bodyPr>
          <a:lstStyle/>
          <a:p>
            <a:endParaRPr lang="en-IN" dirty="0"/>
          </a:p>
        </p:txBody>
      </p:sp>
      <p:sp>
        <p:nvSpPr>
          <p:cNvPr id="4" name="Footer Placeholder 3"/>
          <p:cNvSpPr>
            <a:spLocks noGrp="1"/>
          </p:cNvSpPr>
          <p:nvPr>
            <p:ph type="ftr" sz="quarter" idx="11"/>
          </p:nvPr>
        </p:nvSpPr>
        <p:spPr>
          <a:xfrm>
            <a:off x="5867400" y="6407944"/>
            <a:ext cx="3276600" cy="365125"/>
          </a:xfrm>
        </p:spPr>
        <p:txBody>
          <a:bodyPr/>
          <a:lstStyle/>
          <a:p>
            <a:pPr algn="ctr"/>
            <a:r>
              <a:rPr lang="en-US" sz="1400" dirty="0" smtClean="0">
                <a:solidFill>
                  <a:schemeClr val="bg2">
                    <a:lumMod val="50000"/>
                  </a:schemeClr>
                </a:solidFill>
              </a:rPr>
              <a:t>DEPARTMENT OF E&amp;E ENGINEERING</a:t>
            </a:r>
            <a:endParaRPr lang="en-US" sz="1400" dirty="0">
              <a:solidFill>
                <a:schemeClr val="bg2">
                  <a:lumMod val="5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631</TotalTime>
  <Words>955</Words>
  <Application>Microsoft Office PowerPoint</Application>
  <PresentationFormat>On-screen Show (4:3)</PresentationFormat>
  <Paragraphs>180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       </vt:lpstr>
      <vt:lpstr>CONTENTS</vt:lpstr>
      <vt:lpstr>PERMANENT MAGNET DC (PMDC) MOTOR</vt:lpstr>
      <vt:lpstr>Slide 4</vt:lpstr>
      <vt:lpstr>Slide 5</vt:lpstr>
      <vt:lpstr>STEPPER MOTOR</vt:lpstr>
      <vt:lpstr>Slide 7</vt:lpstr>
      <vt:lpstr>  </vt:lpstr>
      <vt:lpstr>Slide 9</vt:lpstr>
      <vt:lpstr>BRUSHLESS DC (BLDC) MOTOR</vt:lpstr>
      <vt:lpstr> </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kadam</dc:creator>
  <cp:lastModifiedBy>kadam</cp:lastModifiedBy>
  <cp:revision>106</cp:revision>
  <dcterms:created xsi:type="dcterms:W3CDTF">2006-08-16T00:00:00Z</dcterms:created>
  <dcterms:modified xsi:type="dcterms:W3CDTF">2019-10-15T00:14:01Z</dcterms:modified>
</cp:coreProperties>
</file>