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60" r:id="rId6"/>
    <p:sldId id="262" r:id="rId7"/>
    <p:sldId id="263" r:id="rId8"/>
    <p:sldId id="266"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FF"/>
    <a:srgbClr val="30F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4660"/>
  </p:normalViewPr>
  <p:slideViewPr>
    <p:cSldViewPr snapToGrid="0">
      <p:cViewPr>
        <p:scale>
          <a:sx n="75" d="100"/>
          <a:sy n="75" d="100"/>
        </p:scale>
        <p:origin x="864"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9790-CD99-241C-511E-CC1345D89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D3D964-5809-ACE2-A875-343D5B9F3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42BE23-77B9-D190-4A22-1E1A91D754BF}"/>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5" name="Footer Placeholder 4">
            <a:extLst>
              <a:ext uri="{FF2B5EF4-FFF2-40B4-BE49-F238E27FC236}">
                <a16:creationId xmlns:a16="http://schemas.microsoft.com/office/drawing/2014/main" id="{033B4EA0-5769-3986-BB3C-BE84A2DBF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68954-A32D-9A66-B1BE-EF34F4D5BD68}"/>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408894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AF57-DA0D-837E-B3A2-4EDBCA3FE0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CF87A0-3A11-5035-8030-06D3F5C74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406E8E-129A-D457-93B4-070D19E02982}"/>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5" name="Footer Placeholder 4">
            <a:extLst>
              <a:ext uri="{FF2B5EF4-FFF2-40B4-BE49-F238E27FC236}">
                <a16:creationId xmlns:a16="http://schemas.microsoft.com/office/drawing/2014/main" id="{BFAD6C69-319B-3336-D589-36AA21CCF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DA379-3B32-344E-40B1-E5209097E505}"/>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164400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9BFE1-2DD6-38B1-B862-1BD15C9681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924ACC-E388-0D50-C049-7E88B079E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3B7C4-C951-E07E-D496-F55D16449EC4}"/>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5" name="Footer Placeholder 4">
            <a:extLst>
              <a:ext uri="{FF2B5EF4-FFF2-40B4-BE49-F238E27FC236}">
                <a16:creationId xmlns:a16="http://schemas.microsoft.com/office/drawing/2014/main" id="{C483851F-C114-EA18-0856-D53FE64EC2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3637F-93C4-CDFD-0F4F-8E9B3B772B18}"/>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136764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26D7-A36D-DCBA-6978-E6808D62B9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AAFE69-5DAE-8738-77F4-5F35D3C1E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882331-40B2-D179-9560-5FFF293B2885}"/>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5" name="Footer Placeholder 4">
            <a:extLst>
              <a:ext uri="{FF2B5EF4-FFF2-40B4-BE49-F238E27FC236}">
                <a16:creationId xmlns:a16="http://schemas.microsoft.com/office/drawing/2014/main" id="{4DA703D9-DA99-4E63-790C-0AE75449D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1C74B-D494-B377-8433-D9024D195B51}"/>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2565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C23E-4FCE-627A-8358-3338A5A65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B9FA4E-6F59-C081-A1C6-AAE90D2633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83C348-1813-FA38-5C9D-7E551A518905}"/>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5" name="Footer Placeholder 4">
            <a:extLst>
              <a:ext uri="{FF2B5EF4-FFF2-40B4-BE49-F238E27FC236}">
                <a16:creationId xmlns:a16="http://schemas.microsoft.com/office/drawing/2014/main" id="{B54ADF35-B729-0F19-7820-7F214338C7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8A099-7DD4-1FAD-693F-9262E3E9F97F}"/>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7741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7E4C-5378-CE66-F573-52717DC5ED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EB2CD1-6C81-E72E-D3A9-97035E3DB7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5C2772-DDC9-63BD-F054-BCD09F117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1F3101-8321-BF49-2297-D4C907268E71}"/>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6" name="Footer Placeholder 5">
            <a:extLst>
              <a:ext uri="{FF2B5EF4-FFF2-40B4-BE49-F238E27FC236}">
                <a16:creationId xmlns:a16="http://schemas.microsoft.com/office/drawing/2014/main" id="{041526A1-0257-41B7-E421-D3CBBB0035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C4A693-37E0-0BBC-F638-EECF9D3ECD35}"/>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338583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5C3A-5DAA-E0FC-B09C-6116722250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007618-EF8C-01F3-9E76-971E5E9AB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BE22BF-A2C1-D428-746A-50C3C7B8F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445AC1-EB52-7AE9-80A5-B5CF331C7B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99181-D5A8-7268-8053-A6E47E1DF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32A6E7-3B75-8A4F-E013-03CA8EF724C9}"/>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8" name="Footer Placeholder 7">
            <a:extLst>
              <a:ext uri="{FF2B5EF4-FFF2-40B4-BE49-F238E27FC236}">
                <a16:creationId xmlns:a16="http://schemas.microsoft.com/office/drawing/2014/main" id="{E70FE7AA-BEAD-EE85-F765-FE618DCDA0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F0A217-9BFA-1310-4276-CC1D6009D2D0}"/>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315678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8E6F-76DA-895F-5BB9-7019D9BBA0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EEDCA3-A8FF-14BD-AB43-BC49F97BD440}"/>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4" name="Footer Placeholder 3">
            <a:extLst>
              <a:ext uri="{FF2B5EF4-FFF2-40B4-BE49-F238E27FC236}">
                <a16:creationId xmlns:a16="http://schemas.microsoft.com/office/drawing/2014/main" id="{97D842BC-FCC3-037F-DA80-3C08D15596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D7E00F-24D7-4449-2E68-3765B1759D0B}"/>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404722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0A083-77EE-8969-1EC3-DC7DF29F5271}"/>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3" name="Footer Placeholder 2">
            <a:extLst>
              <a:ext uri="{FF2B5EF4-FFF2-40B4-BE49-F238E27FC236}">
                <a16:creationId xmlns:a16="http://schemas.microsoft.com/office/drawing/2014/main" id="{1DB11DAE-9777-23C6-FDE3-57EBBEB302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F59EDD-2352-BFCA-7184-5243A4BE256E}"/>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126105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2846-96DB-5602-5B83-505238114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306C8E-71DB-C559-69F3-CFACED4185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171791-2F3F-FF6D-2122-F2E754A81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FE3D2-305A-0F00-923B-C3E566E7DCED}"/>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6" name="Footer Placeholder 5">
            <a:extLst>
              <a:ext uri="{FF2B5EF4-FFF2-40B4-BE49-F238E27FC236}">
                <a16:creationId xmlns:a16="http://schemas.microsoft.com/office/drawing/2014/main" id="{F747AED9-D869-991C-52B2-B0C6DB73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3AFFE8-BC0A-2617-593E-D94EF555268A}"/>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333073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FFE0-D438-180E-7AF1-27B243276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B115AB-679C-D1B7-D249-8DBFACAEF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02B577-34EC-32F3-232C-A68A9A74E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B6499-B0CB-15FA-292E-B9BA6DC2CFEB}"/>
              </a:ext>
            </a:extLst>
          </p:cNvPr>
          <p:cNvSpPr>
            <a:spLocks noGrp="1"/>
          </p:cNvSpPr>
          <p:nvPr>
            <p:ph type="dt" sz="half" idx="10"/>
          </p:nvPr>
        </p:nvSpPr>
        <p:spPr/>
        <p:txBody>
          <a:bodyPr/>
          <a:lstStyle/>
          <a:p>
            <a:fld id="{21ED6E41-E2A5-4CC7-A84B-B952EE3E685A}" type="datetimeFigureOut">
              <a:rPr lang="en-IN" smtClean="0"/>
              <a:t>26-07-2022</a:t>
            </a:fld>
            <a:endParaRPr lang="en-IN"/>
          </a:p>
        </p:txBody>
      </p:sp>
      <p:sp>
        <p:nvSpPr>
          <p:cNvPr id="6" name="Footer Placeholder 5">
            <a:extLst>
              <a:ext uri="{FF2B5EF4-FFF2-40B4-BE49-F238E27FC236}">
                <a16:creationId xmlns:a16="http://schemas.microsoft.com/office/drawing/2014/main" id="{4049CA71-0498-1815-5EA3-F26124258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A58B99-7D1D-169C-8678-E7A9EDB734AC}"/>
              </a:ext>
            </a:extLst>
          </p:cNvPr>
          <p:cNvSpPr>
            <a:spLocks noGrp="1"/>
          </p:cNvSpPr>
          <p:nvPr>
            <p:ph type="sldNum" sz="quarter" idx="12"/>
          </p:nvPr>
        </p:nvSpPr>
        <p:spPr/>
        <p:txBody>
          <a:bodyPr/>
          <a:lstStyle/>
          <a:p>
            <a:fld id="{0257FE71-C50D-4FB1-B38F-673D8FF2B3F1}" type="slidenum">
              <a:rPr lang="en-IN" smtClean="0"/>
              <a:t>‹#›</a:t>
            </a:fld>
            <a:endParaRPr lang="en-IN"/>
          </a:p>
        </p:txBody>
      </p:sp>
    </p:spTree>
    <p:extLst>
      <p:ext uri="{BB962C8B-B14F-4D97-AF65-F5344CB8AC3E}">
        <p14:creationId xmlns:p14="http://schemas.microsoft.com/office/powerpoint/2010/main" val="57440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E6B18-61D0-92F4-8C51-3BEF16E8E7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DE4D0-F49D-0197-EAF4-1DA1415CB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1FC7A2-EA20-C0C7-E5B5-7EB5AF2A5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D6E41-E2A5-4CC7-A84B-B952EE3E685A}" type="datetimeFigureOut">
              <a:rPr lang="en-IN" smtClean="0"/>
              <a:t>26-07-2022</a:t>
            </a:fld>
            <a:endParaRPr lang="en-IN"/>
          </a:p>
        </p:txBody>
      </p:sp>
      <p:sp>
        <p:nvSpPr>
          <p:cNvPr id="5" name="Footer Placeholder 4">
            <a:extLst>
              <a:ext uri="{FF2B5EF4-FFF2-40B4-BE49-F238E27FC236}">
                <a16:creationId xmlns:a16="http://schemas.microsoft.com/office/drawing/2014/main" id="{55EA7426-D5F3-38C3-1D7A-69F26FE9A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E59394-BA59-552B-BA8F-7589C9E91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FE71-C50D-4FB1-B38F-673D8FF2B3F1}" type="slidenum">
              <a:rPr lang="en-IN" smtClean="0"/>
              <a:t>‹#›</a:t>
            </a:fld>
            <a:endParaRPr lang="en-IN"/>
          </a:p>
        </p:txBody>
      </p:sp>
    </p:spTree>
    <p:extLst>
      <p:ext uri="{BB962C8B-B14F-4D97-AF65-F5344CB8AC3E}">
        <p14:creationId xmlns:p14="http://schemas.microsoft.com/office/powerpoint/2010/main" val="3341334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oplematters.in/article/training-development/businesses-are-embracing-design-thinking-be-more-innovative-1267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dfreephotos.com/public-domain-images/diverse-group-of-students-working-on-project-vector-clipart.png.php"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FE83-1593-9A38-B04C-C76EE744778D}"/>
              </a:ext>
            </a:extLst>
          </p:cNvPr>
          <p:cNvSpPr>
            <a:spLocks noGrp="1"/>
          </p:cNvSpPr>
          <p:nvPr>
            <p:ph type="ctrTitle"/>
          </p:nvPr>
        </p:nvSpPr>
        <p:spPr/>
        <p:txBody>
          <a:bodyPr/>
          <a:lstStyle/>
          <a:p>
            <a:r>
              <a:rPr lang="en-IN" dirty="0">
                <a:solidFill>
                  <a:srgbClr val="30F050"/>
                </a:solidFill>
                <a:latin typeface="Snap ITC" panose="04040A07060A02020202" pitchFamily="82" charset="0"/>
              </a:rPr>
              <a:t>Design Thinking for Social Innovation</a:t>
            </a:r>
          </a:p>
        </p:txBody>
      </p:sp>
      <p:pic>
        <p:nvPicPr>
          <p:cNvPr id="5" name="Picture 4">
            <a:extLst>
              <a:ext uri="{FF2B5EF4-FFF2-40B4-BE49-F238E27FC236}">
                <a16:creationId xmlns:a16="http://schemas.microsoft.com/office/drawing/2014/main" id="{D6675263-4EB7-1C97-D205-57AF0395EF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3797559"/>
            <a:ext cx="5138057" cy="2863470"/>
          </a:xfrm>
          <a:prstGeom prst="rect">
            <a:avLst/>
          </a:prstGeom>
        </p:spPr>
      </p:pic>
    </p:spTree>
    <p:extLst>
      <p:ext uri="{BB962C8B-B14F-4D97-AF65-F5344CB8AC3E}">
        <p14:creationId xmlns:p14="http://schemas.microsoft.com/office/powerpoint/2010/main" val="14198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E9FEC-E5BE-AE1A-9404-CAADA2809AE1}"/>
              </a:ext>
            </a:extLst>
          </p:cNvPr>
          <p:cNvSpPr txBox="1"/>
          <p:nvPr/>
        </p:nvSpPr>
        <p:spPr>
          <a:xfrm>
            <a:off x="1873898" y="1982450"/>
            <a:ext cx="8444204" cy="2893100"/>
          </a:xfrm>
          <a:prstGeom prst="rect">
            <a:avLst/>
          </a:prstGeom>
          <a:noFill/>
        </p:spPr>
        <p:txBody>
          <a:bodyPr wrap="square" rtlCol="0">
            <a:spAutoFit/>
          </a:bodyPr>
          <a:lstStyle/>
          <a:p>
            <a:pPr algn="ctr"/>
            <a:r>
              <a:rPr lang="en-IN" sz="4400" dirty="0"/>
              <a:t>POINT OF VIEW STATEMENT: </a:t>
            </a:r>
          </a:p>
          <a:p>
            <a:pPr algn="ctr"/>
            <a:endParaRPr lang="en-IN" dirty="0"/>
          </a:p>
          <a:p>
            <a:pPr algn="ctr"/>
            <a:r>
              <a:rPr lang="en-IN" sz="2400" dirty="0"/>
              <a:t>Physical activity should be a regular component of schedule for the orphanage children, who are typically raised by lone parents and are morally down. This will help the kids overcome their loneliness, increases their academic focus, and maintain their positive attitudes.</a:t>
            </a:r>
          </a:p>
        </p:txBody>
      </p:sp>
    </p:spTree>
    <p:extLst>
      <p:ext uri="{BB962C8B-B14F-4D97-AF65-F5344CB8AC3E}">
        <p14:creationId xmlns:p14="http://schemas.microsoft.com/office/powerpoint/2010/main" val="2862569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70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A4665-C4B4-4E25-B637-E33DF87E04B4}"/>
              </a:ext>
            </a:extLst>
          </p:cNvPr>
          <p:cNvSpPr>
            <a:spLocks noGrp="1"/>
          </p:cNvSpPr>
          <p:nvPr>
            <p:ph type="title"/>
          </p:nvPr>
        </p:nvSpPr>
        <p:spPr>
          <a:xfrm>
            <a:off x="838200" y="271818"/>
            <a:ext cx="10515600" cy="5998353"/>
          </a:xfrm>
        </p:spPr>
        <p:txBody>
          <a:bodyPr>
            <a:normAutofit fontScale="90000"/>
          </a:bodyPr>
          <a:lstStyle/>
          <a:p>
            <a:r>
              <a:rPr lang="en-US" sz="7200" b="1" dirty="0">
                <a:solidFill>
                  <a:srgbClr val="FF0000"/>
                </a:solidFill>
                <a:latin typeface="Jokerman" panose="04090605060D06020702" pitchFamily="82" charset="0"/>
              </a:rPr>
              <a:t>             Team  1:</a:t>
            </a:r>
            <a:br>
              <a:rPr lang="en-US" sz="7200" b="1" dirty="0">
                <a:solidFill>
                  <a:srgbClr val="FF0000"/>
                </a:solidFill>
                <a:latin typeface="Jokerman" panose="04090605060D06020702" pitchFamily="82" charset="0"/>
              </a:rPr>
            </a:br>
            <a:r>
              <a:rPr lang="en-US" sz="5400" b="1" dirty="0">
                <a:solidFill>
                  <a:srgbClr val="7030A0"/>
                </a:solidFill>
                <a:latin typeface="Jokerman" panose="04090605060D06020702" pitchFamily="82" charset="0"/>
              </a:rPr>
              <a:t>Team members:</a:t>
            </a:r>
            <a:br>
              <a:rPr lang="en-US" sz="5400" b="1" dirty="0">
                <a:solidFill>
                  <a:srgbClr val="7030A0"/>
                </a:solidFill>
                <a:latin typeface="Jokerman" panose="04090605060D06020702" pitchFamily="82" charset="0"/>
              </a:rPr>
            </a:br>
            <a:r>
              <a:rPr lang="en-US" sz="4000" dirty="0">
                <a:solidFill>
                  <a:srgbClr val="00B050"/>
                </a:solidFill>
                <a:latin typeface="Jokerman" panose="04090605060D06020702" pitchFamily="82" charset="0"/>
              </a:rPr>
              <a:t>1.Prajwal  </a:t>
            </a:r>
            <a:r>
              <a:rPr lang="en-US" sz="4000" dirty="0" err="1">
                <a:solidFill>
                  <a:srgbClr val="00B050"/>
                </a:solidFill>
                <a:latin typeface="Jokerman" panose="04090605060D06020702" pitchFamily="82" charset="0"/>
              </a:rPr>
              <a:t>Sangalad</a:t>
            </a:r>
            <a:br>
              <a:rPr lang="en-US" sz="4000" dirty="0">
                <a:solidFill>
                  <a:srgbClr val="00B050"/>
                </a:solidFill>
                <a:latin typeface="Jokerman" panose="04090605060D06020702" pitchFamily="82" charset="0"/>
              </a:rPr>
            </a:br>
            <a:r>
              <a:rPr lang="en-US" sz="4000" dirty="0">
                <a:solidFill>
                  <a:srgbClr val="00B050"/>
                </a:solidFill>
                <a:latin typeface="Jokerman" panose="04090605060D06020702" pitchFamily="82" charset="0"/>
              </a:rPr>
              <a:t>2.Abhijeet  Jadhav </a:t>
            </a:r>
            <a:br>
              <a:rPr lang="en-US" sz="4000" dirty="0">
                <a:solidFill>
                  <a:srgbClr val="00B050"/>
                </a:solidFill>
                <a:latin typeface="Jokerman" panose="04090605060D06020702" pitchFamily="82" charset="0"/>
              </a:rPr>
            </a:br>
            <a:r>
              <a:rPr lang="en-US" sz="4000" dirty="0">
                <a:solidFill>
                  <a:srgbClr val="00B050"/>
                </a:solidFill>
                <a:latin typeface="Jokerman" panose="04090605060D06020702" pitchFamily="82" charset="0"/>
              </a:rPr>
              <a:t>3.Prashanth  Aski</a:t>
            </a:r>
            <a:br>
              <a:rPr lang="en-US" sz="4000" dirty="0">
                <a:solidFill>
                  <a:srgbClr val="00B050"/>
                </a:solidFill>
                <a:latin typeface="Jokerman" panose="04090605060D06020702" pitchFamily="82" charset="0"/>
              </a:rPr>
            </a:br>
            <a:r>
              <a:rPr lang="en-US" sz="4000" dirty="0">
                <a:solidFill>
                  <a:srgbClr val="00B050"/>
                </a:solidFill>
                <a:latin typeface="Jokerman" panose="04090605060D06020702" pitchFamily="82" charset="0"/>
              </a:rPr>
              <a:t>4.Poonam  Shettar</a:t>
            </a:r>
            <a:br>
              <a:rPr lang="en-US" sz="4000" dirty="0">
                <a:solidFill>
                  <a:srgbClr val="00B050"/>
                </a:solidFill>
                <a:latin typeface="Jokerman" panose="04090605060D06020702" pitchFamily="82" charset="0"/>
              </a:rPr>
            </a:br>
            <a:r>
              <a:rPr lang="en-US" sz="4000" dirty="0">
                <a:solidFill>
                  <a:srgbClr val="00B050"/>
                </a:solidFill>
                <a:latin typeface="Jokerman" panose="04090605060D06020702" pitchFamily="82" charset="0"/>
              </a:rPr>
              <a:t>5.Madhushree  Hegde</a:t>
            </a:r>
            <a:br>
              <a:rPr lang="en-US" sz="4000" dirty="0">
                <a:solidFill>
                  <a:srgbClr val="00B050"/>
                </a:solidFill>
                <a:latin typeface="Jokerman" panose="04090605060D06020702" pitchFamily="82" charset="0"/>
              </a:rPr>
            </a:br>
            <a:r>
              <a:rPr lang="en-US" sz="4000" dirty="0">
                <a:solidFill>
                  <a:srgbClr val="00B050"/>
                </a:solidFill>
                <a:latin typeface="Jokerman" panose="04090605060D06020702" pitchFamily="82" charset="0"/>
              </a:rPr>
              <a:t>6.Tejal  Shirodkar</a:t>
            </a:r>
            <a:br>
              <a:rPr lang="en-US" sz="4000" dirty="0">
                <a:solidFill>
                  <a:srgbClr val="FF0000"/>
                </a:solidFill>
                <a:latin typeface="Jokerman" panose="04090605060D06020702" pitchFamily="82" charset="0"/>
              </a:rPr>
            </a:br>
            <a:endParaRPr lang="en-IN" sz="7200" dirty="0">
              <a:solidFill>
                <a:srgbClr val="FF0000"/>
              </a:solidFill>
              <a:latin typeface="Jokerman" panose="04090605060D06020702" pitchFamily="82" charset="0"/>
            </a:endParaRPr>
          </a:p>
        </p:txBody>
      </p:sp>
      <p:pic>
        <p:nvPicPr>
          <p:cNvPr id="3" name="Picture 2">
            <a:extLst>
              <a:ext uri="{FF2B5EF4-FFF2-40B4-BE49-F238E27FC236}">
                <a16:creationId xmlns:a16="http://schemas.microsoft.com/office/drawing/2014/main" id="{D2BA8DCD-749B-E5C4-ADB4-BAAE640E1C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6698" y="1706354"/>
            <a:ext cx="4163122" cy="3129280"/>
          </a:xfrm>
          <a:prstGeom prst="rect">
            <a:avLst/>
          </a:prstGeom>
        </p:spPr>
      </p:pic>
    </p:spTree>
    <p:extLst>
      <p:ext uri="{BB962C8B-B14F-4D97-AF65-F5344CB8AC3E}">
        <p14:creationId xmlns:p14="http://schemas.microsoft.com/office/powerpoint/2010/main" val="423638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294F-21C7-1BFE-7038-D2FD083FE4A3}"/>
              </a:ext>
            </a:extLst>
          </p:cNvPr>
          <p:cNvSpPr>
            <a:spLocks noGrp="1"/>
          </p:cNvSpPr>
          <p:nvPr>
            <p:ph type="title"/>
          </p:nvPr>
        </p:nvSpPr>
        <p:spPr/>
        <p:txBody>
          <a:bodyPr/>
          <a:lstStyle/>
          <a:p>
            <a:pPr algn="ctr"/>
            <a:r>
              <a:rPr lang="en-IN" b="1" dirty="0">
                <a:latin typeface="Berlin Sans FB Demi" panose="020E0802020502020306" pitchFamily="34" charset="0"/>
              </a:rPr>
              <a:t>COMMUNITY   VISIT</a:t>
            </a:r>
          </a:p>
        </p:txBody>
      </p:sp>
      <p:pic>
        <p:nvPicPr>
          <p:cNvPr id="5" name="Content Placeholder 4">
            <a:extLst>
              <a:ext uri="{FF2B5EF4-FFF2-40B4-BE49-F238E27FC236}">
                <a16:creationId xmlns:a16="http://schemas.microsoft.com/office/drawing/2014/main" id="{214883B3-391F-470C-3490-62C1223A4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2150" y="2065888"/>
            <a:ext cx="3616239" cy="2712179"/>
          </a:xfrm>
        </p:spPr>
      </p:pic>
      <p:pic>
        <p:nvPicPr>
          <p:cNvPr id="9" name="Picture 8">
            <a:extLst>
              <a:ext uri="{FF2B5EF4-FFF2-40B4-BE49-F238E27FC236}">
                <a16:creationId xmlns:a16="http://schemas.microsoft.com/office/drawing/2014/main" id="{D0CC0BAE-110C-8873-181E-FC89C1841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860" y="2065888"/>
            <a:ext cx="3898786" cy="2697196"/>
          </a:xfrm>
          <a:prstGeom prst="rect">
            <a:avLst/>
          </a:prstGeom>
        </p:spPr>
      </p:pic>
      <p:pic>
        <p:nvPicPr>
          <p:cNvPr id="11" name="Picture 10">
            <a:extLst>
              <a:ext uri="{FF2B5EF4-FFF2-40B4-BE49-F238E27FC236}">
                <a16:creationId xmlns:a16="http://schemas.microsoft.com/office/drawing/2014/main" id="{9F540428-3805-CF56-44A2-7C38701A4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74" y="2065888"/>
            <a:ext cx="3682482" cy="2761862"/>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2BE0C81D-F7A0-AD2E-5935-8E9670359E8C}"/>
              </a:ext>
            </a:extLst>
          </p:cNvPr>
          <p:cNvSpPr txBox="1"/>
          <p:nvPr/>
        </p:nvSpPr>
        <p:spPr>
          <a:xfrm>
            <a:off x="361874" y="4735237"/>
            <a:ext cx="3682482" cy="646331"/>
          </a:xfrm>
          <a:prstGeom prst="rect">
            <a:avLst/>
          </a:prstGeom>
          <a:solidFill>
            <a:schemeClr val="accent1">
              <a:lumMod val="40000"/>
              <a:lumOff val="60000"/>
            </a:schemeClr>
          </a:solidFill>
        </p:spPr>
        <p:txBody>
          <a:bodyPr wrap="square" rtlCol="0">
            <a:spAutoFit/>
          </a:bodyPr>
          <a:lstStyle/>
          <a:p>
            <a:pPr algn="ctr"/>
            <a:r>
              <a:rPr lang="en-IN" dirty="0" err="1"/>
              <a:t>Sushanti</a:t>
            </a:r>
            <a:r>
              <a:rPr lang="en-IN" dirty="0"/>
              <a:t> Child Care,</a:t>
            </a:r>
          </a:p>
          <a:p>
            <a:pPr algn="ctr"/>
            <a:r>
              <a:rPr lang="en-IN" dirty="0"/>
              <a:t>Near </a:t>
            </a:r>
            <a:r>
              <a:rPr lang="en-IN" dirty="0" err="1"/>
              <a:t>Unkal</a:t>
            </a:r>
            <a:r>
              <a:rPr lang="en-IN" dirty="0"/>
              <a:t> lake.</a:t>
            </a:r>
          </a:p>
        </p:txBody>
      </p:sp>
      <p:sp>
        <p:nvSpPr>
          <p:cNvPr id="15" name="TextBox 14">
            <a:extLst>
              <a:ext uri="{FF2B5EF4-FFF2-40B4-BE49-F238E27FC236}">
                <a16:creationId xmlns:a16="http://schemas.microsoft.com/office/drawing/2014/main" id="{1EBE0ED7-3151-1CA0-9062-E4C529691778}"/>
              </a:ext>
            </a:extLst>
          </p:cNvPr>
          <p:cNvSpPr txBox="1"/>
          <p:nvPr/>
        </p:nvSpPr>
        <p:spPr>
          <a:xfrm>
            <a:off x="4305855" y="4735236"/>
            <a:ext cx="3784796" cy="646331"/>
          </a:xfrm>
          <a:prstGeom prst="rect">
            <a:avLst/>
          </a:prstGeom>
          <a:solidFill>
            <a:schemeClr val="accent5">
              <a:lumMod val="60000"/>
              <a:lumOff val="40000"/>
            </a:schemeClr>
          </a:solidFill>
        </p:spPr>
        <p:txBody>
          <a:bodyPr wrap="square" rtlCol="0">
            <a:spAutoFit/>
          </a:bodyPr>
          <a:lstStyle/>
          <a:p>
            <a:pPr algn="ctr"/>
            <a:r>
              <a:rPr lang="en-IN" dirty="0"/>
              <a:t>Government School,</a:t>
            </a:r>
          </a:p>
          <a:p>
            <a:pPr algn="ctr"/>
            <a:r>
              <a:rPr lang="en-IN" dirty="0" err="1"/>
              <a:t>Nekar</a:t>
            </a:r>
            <a:r>
              <a:rPr lang="en-IN" dirty="0"/>
              <a:t> Colony.</a:t>
            </a:r>
          </a:p>
        </p:txBody>
      </p:sp>
      <p:sp>
        <p:nvSpPr>
          <p:cNvPr id="17" name="TextBox 16">
            <a:extLst>
              <a:ext uri="{FF2B5EF4-FFF2-40B4-BE49-F238E27FC236}">
                <a16:creationId xmlns:a16="http://schemas.microsoft.com/office/drawing/2014/main" id="{C62C7026-8CFE-8246-2E70-4341964F32AE}"/>
              </a:ext>
            </a:extLst>
          </p:cNvPr>
          <p:cNvSpPr txBox="1"/>
          <p:nvPr/>
        </p:nvSpPr>
        <p:spPr>
          <a:xfrm>
            <a:off x="8352150" y="4763084"/>
            <a:ext cx="3616239" cy="646331"/>
          </a:xfrm>
          <a:prstGeom prst="rect">
            <a:avLst/>
          </a:prstGeom>
          <a:solidFill>
            <a:schemeClr val="accent5">
              <a:lumMod val="40000"/>
              <a:lumOff val="60000"/>
            </a:schemeClr>
          </a:solidFill>
        </p:spPr>
        <p:txBody>
          <a:bodyPr wrap="square" rtlCol="0">
            <a:spAutoFit/>
          </a:bodyPr>
          <a:lstStyle/>
          <a:p>
            <a:r>
              <a:rPr lang="en-IN" dirty="0"/>
              <a:t>Conversation with Zomato workers,</a:t>
            </a:r>
          </a:p>
          <a:p>
            <a:r>
              <a:rPr lang="en-IN" dirty="0"/>
              <a:t>Vidyanagar.</a:t>
            </a:r>
          </a:p>
        </p:txBody>
      </p:sp>
    </p:spTree>
    <p:extLst>
      <p:ext uri="{BB962C8B-B14F-4D97-AF65-F5344CB8AC3E}">
        <p14:creationId xmlns:p14="http://schemas.microsoft.com/office/powerpoint/2010/main" val="148637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F3B6-096A-6944-35DC-58A12FEBDB5F}"/>
              </a:ext>
            </a:extLst>
          </p:cNvPr>
          <p:cNvSpPr>
            <a:spLocks noGrp="1"/>
          </p:cNvSpPr>
          <p:nvPr>
            <p:ph type="title"/>
          </p:nvPr>
        </p:nvSpPr>
        <p:spPr/>
        <p:txBody>
          <a:bodyPr>
            <a:normAutofit/>
          </a:bodyPr>
          <a:lstStyle/>
          <a:p>
            <a:pPr algn="ctr"/>
            <a:r>
              <a:rPr lang="en-IN" sz="5400" dirty="0">
                <a:solidFill>
                  <a:srgbClr val="009900"/>
                </a:solidFill>
                <a:latin typeface="Britannic Bold" panose="020B0903060703020204" pitchFamily="34" charset="0"/>
              </a:rPr>
              <a:t>Our chosen Social challenge</a:t>
            </a:r>
          </a:p>
        </p:txBody>
      </p:sp>
      <p:sp>
        <p:nvSpPr>
          <p:cNvPr id="3" name="Content Placeholder 2">
            <a:extLst>
              <a:ext uri="{FF2B5EF4-FFF2-40B4-BE49-F238E27FC236}">
                <a16:creationId xmlns:a16="http://schemas.microsoft.com/office/drawing/2014/main" id="{C5E214D1-C104-A343-2ED1-80E797C6918B}"/>
              </a:ext>
            </a:extLst>
          </p:cNvPr>
          <p:cNvSpPr>
            <a:spLocks noGrp="1"/>
          </p:cNvSpPr>
          <p:nvPr>
            <p:ph idx="1"/>
          </p:nvPr>
        </p:nvSpPr>
        <p:spPr/>
        <p:txBody>
          <a:bodyPr>
            <a:normAutofit/>
          </a:bodyPr>
          <a:lstStyle/>
          <a:p>
            <a:pPr marL="0" indent="0" algn="ctr">
              <a:buNone/>
            </a:pPr>
            <a:r>
              <a:rPr lang="en-IN" sz="4400" dirty="0">
                <a:solidFill>
                  <a:schemeClr val="accent2">
                    <a:lumMod val="75000"/>
                  </a:schemeClr>
                </a:solidFill>
                <a:latin typeface="Script MT Bold" panose="03040602040607080904" pitchFamily="66" charset="0"/>
              </a:rPr>
              <a:t>“Insufficient care for ORPHAN’S Physical and Mental well-being.”</a:t>
            </a:r>
          </a:p>
        </p:txBody>
      </p:sp>
    </p:spTree>
    <p:extLst>
      <p:ext uri="{BB962C8B-B14F-4D97-AF65-F5344CB8AC3E}">
        <p14:creationId xmlns:p14="http://schemas.microsoft.com/office/powerpoint/2010/main" val="24298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9919-B73E-CF14-5610-91C7F79AFD6D}"/>
              </a:ext>
            </a:extLst>
          </p:cNvPr>
          <p:cNvSpPr>
            <a:spLocks noGrp="1"/>
          </p:cNvSpPr>
          <p:nvPr>
            <p:ph type="title"/>
          </p:nvPr>
        </p:nvSpPr>
        <p:spPr/>
        <p:txBody>
          <a:bodyPr/>
          <a:lstStyle/>
          <a:p>
            <a:r>
              <a:rPr lang="en-IN" dirty="0"/>
              <a:t>Motivation behind Choosing the Community</a:t>
            </a:r>
          </a:p>
        </p:txBody>
      </p:sp>
      <p:sp>
        <p:nvSpPr>
          <p:cNvPr id="3" name="Content Placeholder 2">
            <a:extLst>
              <a:ext uri="{FF2B5EF4-FFF2-40B4-BE49-F238E27FC236}">
                <a16:creationId xmlns:a16="http://schemas.microsoft.com/office/drawing/2014/main" id="{28A3764A-0FD3-40B9-E78A-D4BF25953FFE}"/>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00701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908604-0126-0699-3755-D59E7BD592AD}"/>
              </a:ext>
            </a:extLst>
          </p:cNvPr>
          <p:cNvSpPr txBox="1"/>
          <p:nvPr/>
        </p:nvSpPr>
        <p:spPr>
          <a:xfrm>
            <a:off x="111966" y="354564"/>
            <a:ext cx="4599993" cy="2862322"/>
          </a:xfrm>
          <a:prstGeom prst="rect">
            <a:avLst/>
          </a:prstGeom>
          <a:noFill/>
        </p:spPr>
        <p:txBody>
          <a:bodyPr wrap="square" rtlCol="0">
            <a:spAutoFit/>
          </a:bodyPr>
          <a:lstStyle/>
          <a:p>
            <a:r>
              <a:rPr lang="en-IN" sz="3200" dirty="0"/>
              <a:t> </a:t>
            </a:r>
            <a:r>
              <a:rPr lang="en-IN" sz="3200" b="1" dirty="0"/>
              <a:t>SAYS</a:t>
            </a:r>
            <a:r>
              <a:rPr lang="en-IN" sz="3200" dirty="0"/>
              <a:t>:</a:t>
            </a:r>
          </a:p>
          <a:p>
            <a:pPr marL="285750" indent="-285750">
              <a:buFont typeface="Arial" panose="020B0604020202020204" pitchFamily="34" charset="0"/>
              <a:buChar char="•"/>
            </a:pPr>
            <a:r>
              <a:rPr lang="en-IN" dirty="0"/>
              <a:t>Children say that they miss their parents and find it difficult to live without them</a:t>
            </a:r>
          </a:p>
          <a:p>
            <a:pPr marL="285750" indent="-285750">
              <a:buFont typeface="Arial" panose="020B0604020202020204" pitchFamily="34" charset="0"/>
              <a:buChar char="•"/>
            </a:pPr>
            <a:r>
              <a:rPr lang="en-IN" dirty="0"/>
              <a:t>Children claim that they feel the burden of studies and need some activities to cheer them up.</a:t>
            </a:r>
          </a:p>
          <a:p>
            <a:pPr marL="285750" indent="-285750">
              <a:buFont typeface="Arial" panose="020B0604020202020204" pitchFamily="34" charset="0"/>
              <a:buChar char="•"/>
            </a:pPr>
            <a:r>
              <a:rPr lang="en-IN" dirty="0"/>
              <a:t>Orphanage owner claims the lack of trained faculties to conduct various activities during their free time.</a:t>
            </a:r>
          </a:p>
        </p:txBody>
      </p:sp>
      <p:sp>
        <p:nvSpPr>
          <p:cNvPr id="3" name="TextBox 2">
            <a:extLst>
              <a:ext uri="{FF2B5EF4-FFF2-40B4-BE49-F238E27FC236}">
                <a16:creationId xmlns:a16="http://schemas.microsoft.com/office/drawing/2014/main" id="{C95EC85F-B6DA-5BD1-FA6B-88372B6AA61F}"/>
              </a:ext>
            </a:extLst>
          </p:cNvPr>
          <p:cNvSpPr txBox="1"/>
          <p:nvPr/>
        </p:nvSpPr>
        <p:spPr>
          <a:xfrm>
            <a:off x="6033796" y="177282"/>
            <a:ext cx="4027714" cy="2800767"/>
          </a:xfrm>
          <a:prstGeom prst="rect">
            <a:avLst/>
          </a:prstGeom>
          <a:noFill/>
        </p:spPr>
        <p:txBody>
          <a:bodyPr wrap="square" rtlCol="0">
            <a:spAutoFit/>
          </a:bodyPr>
          <a:lstStyle/>
          <a:p>
            <a:r>
              <a:rPr lang="en-IN" sz="3200" b="1" dirty="0"/>
              <a:t>DO:</a:t>
            </a:r>
          </a:p>
          <a:p>
            <a:pPr marL="285750" indent="-285750">
              <a:buFont typeface="Arial" panose="020B0604020202020204" pitchFamily="34" charset="0"/>
              <a:buChar char="•"/>
            </a:pPr>
            <a:r>
              <a:rPr lang="en-IN" dirty="0"/>
              <a:t>The proprietor of the orphanage permits children to watch TV and play on Sunday’s.</a:t>
            </a:r>
          </a:p>
          <a:p>
            <a:pPr marL="285750" indent="-285750">
              <a:buFont typeface="Arial" panose="020B0604020202020204" pitchFamily="34" charset="0"/>
              <a:buChar char="•"/>
            </a:pPr>
            <a:r>
              <a:rPr lang="en-IN" dirty="0"/>
              <a:t>They conduct counselling sessions once in a month.</a:t>
            </a:r>
          </a:p>
          <a:p>
            <a:pPr marL="285750" indent="-285750">
              <a:buFont typeface="Arial" panose="020B0604020202020204" pitchFamily="34" charset="0"/>
              <a:buChar char="•"/>
            </a:pPr>
            <a:r>
              <a:rPr lang="en-IN" dirty="0"/>
              <a:t>They believe that the physical health of children is equally important as academics.</a:t>
            </a:r>
          </a:p>
        </p:txBody>
      </p:sp>
      <p:sp>
        <p:nvSpPr>
          <p:cNvPr id="5" name="TextBox 4">
            <a:extLst>
              <a:ext uri="{FF2B5EF4-FFF2-40B4-BE49-F238E27FC236}">
                <a16:creationId xmlns:a16="http://schemas.microsoft.com/office/drawing/2014/main" id="{6F74645A-8642-C1AC-3E01-523D10BC4537}"/>
              </a:ext>
            </a:extLst>
          </p:cNvPr>
          <p:cNvSpPr txBox="1"/>
          <p:nvPr/>
        </p:nvSpPr>
        <p:spPr>
          <a:xfrm>
            <a:off x="111967" y="3428999"/>
            <a:ext cx="4739952" cy="2523768"/>
          </a:xfrm>
          <a:prstGeom prst="rect">
            <a:avLst/>
          </a:prstGeom>
          <a:noFill/>
        </p:spPr>
        <p:txBody>
          <a:bodyPr wrap="square" rtlCol="0">
            <a:spAutoFit/>
          </a:bodyPr>
          <a:lstStyle/>
          <a:p>
            <a:r>
              <a:rPr lang="en-IN" sz="3200" b="1" dirty="0"/>
              <a:t>THINKS:</a:t>
            </a:r>
          </a:p>
          <a:p>
            <a:pPr marL="285750" indent="-285750">
              <a:buFont typeface="Arial" panose="020B0604020202020204" pitchFamily="34" charset="0"/>
              <a:buChar char="•"/>
            </a:pPr>
            <a:r>
              <a:rPr lang="en-IN" dirty="0"/>
              <a:t>Children believe they need to engage in activities other than studies.</a:t>
            </a:r>
          </a:p>
          <a:p>
            <a:pPr marL="285750" indent="-285750">
              <a:buFont typeface="Arial" panose="020B0604020202020204" pitchFamily="34" charset="0"/>
              <a:buChar char="•"/>
            </a:pPr>
            <a:r>
              <a:rPr lang="en-IN" dirty="0"/>
              <a:t>Children think they need emotional support</a:t>
            </a:r>
          </a:p>
          <a:p>
            <a:pPr marL="285750" indent="-285750">
              <a:buFont typeface="Arial" panose="020B0604020202020204" pitchFamily="34" charset="0"/>
              <a:buChar char="•"/>
            </a:pPr>
            <a:r>
              <a:rPr lang="en-IN" dirty="0"/>
              <a:t>Orphanage owner thinks that they need some physical activities.</a:t>
            </a:r>
          </a:p>
          <a:p>
            <a:pPr marL="285750" indent="-285750">
              <a:buFont typeface="Arial" panose="020B0604020202020204" pitchFamily="34" charset="0"/>
              <a:buChar char="•"/>
            </a:pPr>
            <a:r>
              <a:rPr lang="en-IN" dirty="0"/>
              <a:t>Orphanage owner thinks that they don’t have trained faculties.</a:t>
            </a:r>
          </a:p>
        </p:txBody>
      </p:sp>
      <p:sp>
        <p:nvSpPr>
          <p:cNvPr id="7" name="TextBox 6">
            <a:extLst>
              <a:ext uri="{FF2B5EF4-FFF2-40B4-BE49-F238E27FC236}">
                <a16:creationId xmlns:a16="http://schemas.microsoft.com/office/drawing/2014/main" id="{6E2DCA3E-0112-B834-0ED3-9808F651D769}"/>
              </a:ext>
            </a:extLst>
          </p:cNvPr>
          <p:cNvSpPr txBox="1"/>
          <p:nvPr/>
        </p:nvSpPr>
        <p:spPr>
          <a:xfrm>
            <a:off x="6096000" y="3263538"/>
            <a:ext cx="4494246" cy="2585323"/>
          </a:xfrm>
          <a:prstGeom prst="rect">
            <a:avLst/>
          </a:prstGeom>
          <a:noFill/>
        </p:spPr>
        <p:txBody>
          <a:bodyPr wrap="square" rtlCol="0">
            <a:spAutoFit/>
          </a:bodyPr>
          <a:lstStyle/>
          <a:p>
            <a:r>
              <a:rPr lang="en-IN" sz="3200" b="1" dirty="0"/>
              <a:t>FEEL:</a:t>
            </a:r>
          </a:p>
          <a:p>
            <a:pPr marL="285750" indent="-285750">
              <a:buFont typeface="Arial" panose="020B0604020202020204" pitchFamily="34" charset="0"/>
              <a:buChar char="•"/>
            </a:pPr>
            <a:r>
              <a:rPr lang="en-IN" dirty="0"/>
              <a:t>Children miss their parents and feel alone and secluded.</a:t>
            </a:r>
          </a:p>
          <a:p>
            <a:pPr marL="285750" indent="-285750">
              <a:buFont typeface="Arial" panose="020B0604020202020204" pitchFamily="34" charset="0"/>
              <a:buChar char="•"/>
            </a:pPr>
            <a:r>
              <a:rPr lang="en-IN" dirty="0"/>
              <a:t>Children feel bored and burdened due to pressure of studies and require some refreshment activities.</a:t>
            </a:r>
          </a:p>
          <a:p>
            <a:pPr marL="285750" indent="-285750">
              <a:buFont typeface="Arial" panose="020B0604020202020204" pitchFamily="34" charset="0"/>
              <a:buChar char="•"/>
            </a:pPr>
            <a:r>
              <a:rPr lang="en-IN" dirty="0"/>
              <a:t>The Orphanage owner feels that physical activities will uplift them emotionally.</a:t>
            </a:r>
          </a:p>
        </p:txBody>
      </p:sp>
    </p:spTree>
    <p:extLst>
      <p:ext uri="{BB962C8B-B14F-4D97-AF65-F5344CB8AC3E}">
        <p14:creationId xmlns:p14="http://schemas.microsoft.com/office/powerpoint/2010/main" val="343762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1A1F7-E72A-D70B-5DF8-CA5042F97D92}"/>
              </a:ext>
            </a:extLst>
          </p:cNvPr>
          <p:cNvSpPr txBox="1"/>
          <p:nvPr/>
        </p:nvSpPr>
        <p:spPr>
          <a:xfrm>
            <a:off x="569167" y="401216"/>
            <a:ext cx="5337112" cy="2246769"/>
          </a:xfrm>
          <a:prstGeom prst="rect">
            <a:avLst/>
          </a:prstGeom>
          <a:noFill/>
        </p:spPr>
        <p:txBody>
          <a:bodyPr wrap="square" rtlCol="0">
            <a:spAutoFit/>
          </a:bodyPr>
          <a:lstStyle/>
          <a:p>
            <a:r>
              <a:rPr lang="en-IN" sz="3200" dirty="0"/>
              <a:t>Pain Points:</a:t>
            </a:r>
          </a:p>
          <a:p>
            <a:pPr marL="285750" indent="-285750">
              <a:buFont typeface="Arial" panose="020B0604020202020204" pitchFamily="34" charset="0"/>
              <a:buChar char="•"/>
            </a:pPr>
            <a:r>
              <a:rPr lang="en-IN" dirty="0"/>
              <a:t>Childhood obesity and inactivity are caused by lack of physical activity.</a:t>
            </a:r>
          </a:p>
          <a:p>
            <a:pPr marL="285750" indent="-285750">
              <a:buFont typeface="Arial" panose="020B0604020202020204" pitchFamily="34" charset="0"/>
              <a:buChar char="•"/>
            </a:pPr>
            <a:r>
              <a:rPr lang="en-IN" dirty="0"/>
              <a:t>Insufficient trained personnel to perform physical activities.</a:t>
            </a:r>
          </a:p>
          <a:p>
            <a:pPr marL="285750" indent="-285750">
              <a:buFont typeface="Arial" panose="020B0604020202020204" pitchFamily="34" charset="0"/>
              <a:buChar char="•"/>
            </a:pPr>
            <a:r>
              <a:rPr lang="en-IN" dirty="0"/>
              <a:t>Children lack self-confidence .</a:t>
            </a:r>
          </a:p>
          <a:p>
            <a:pPr marL="285750" indent="-285750">
              <a:buFont typeface="Arial" panose="020B0604020202020204" pitchFamily="34" charset="0"/>
              <a:buChar char="•"/>
            </a:pPr>
            <a:r>
              <a:rPr lang="en-IN" dirty="0"/>
              <a:t>Children inability to concentrate in  academics.</a:t>
            </a:r>
          </a:p>
        </p:txBody>
      </p:sp>
      <p:sp>
        <p:nvSpPr>
          <p:cNvPr id="5" name="TextBox 4">
            <a:extLst>
              <a:ext uri="{FF2B5EF4-FFF2-40B4-BE49-F238E27FC236}">
                <a16:creationId xmlns:a16="http://schemas.microsoft.com/office/drawing/2014/main" id="{3382014D-D244-FA22-23A0-AC415293238A}"/>
              </a:ext>
            </a:extLst>
          </p:cNvPr>
          <p:cNvSpPr txBox="1"/>
          <p:nvPr/>
        </p:nvSpPr>
        <p:spPr>
          <a:xfrm>
            <a:off x="6096000" y="401216"/>
            <a:ext cx="4242318" cy="2523768"/>
          </a:xfrm>
          <a:prstGeom prst="rect">
            <a:avLst/>
          </a:prstGeom>
          <a:noFill/>
        </p:spPr>
        <p:txBody>
          <a:bodyPr wrap="square" rtlCol="0">
            <a:spAutoFit/>
          </a:bodyPr>
          <a:lstStyle/>
          <a:p>
            <a:r>
              <a:rPr lang="en-IN" sz="3200" dirty="0"/>
              <a:t>Gains:</a:t>
            </a:r>
          </a:p>
          <a:p>
            <a:pPr marL="285750" indent="-285750">
              <a:buFont typeface="Arial" panose="020B0604020202020204" pitchFamily="34" charset="0"/>
              <a:buChar char="•"/>
            </a:pPr>
            <a:r>
              <a:rPr lang="en-IN" dirty="0"/>
              <a:t>Regular physical activities like yoga increases immunity and concentration in children</a:t>
            </a:r>
          </a:p>
          <a:p>
            <a:pPr marL="285750" indent="-285750">
              <a:buFont typeface="Arial" panose="020B0604020202020204" pitchFamily="34" charset="0"/>
              <a:buChar char="•"/>
            </a:pPr>
            <a:r>
              <a:rPr lang="en-IN" dirty="0"/>
              <a:t>It helps to improve physical and mental health.</a:t>
            </a:r>
          </a:p>
          <a:p>
            <a:pPr marL="285750" indent="-285750">
              <a:buFont typeface="Arial" panose="020B0604020202020204" pitchFamily="34" charset="0"/>
              <a:buChar char="•"/>
            </a:pPr>
            <a:r>
              <a:rPr lang="en-IN" dirty="0"/>
              <a:t>It will assist kids in coping with loneliness.</a:t>
            </a:r>
          </a:p>
        </p:txBody>
      </p:sp>
    </p:spTree>
    <p:extLst>
      <p:ext uri="{BB962C8B-B14F-4D97-AF65-F5344CB8AC3E}">
        <p14:creationId xmlns:p14="http://schemas.microsoft.com/office/powerpoint/2010/main" val="90715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38EAA-3F64-62E6-39C6-6695E62D42B9}"/>
              </a:ext>
            </a:extLst>
          </p:cNvPr>
          <p:cNvSpPr txBox="1"/>
          <p:nvPr/>
        </p:nvSpPr>
        <p:spPr>
          <a:xfrm>
            <a:off x="5225143" y="1282959"/>
            <a:ext cx="2645228" cy="1200329"/>
          </a:xfrm>
          <a:prstGeom prst="rect">
            <a:avLst/>
          </a:prstGeom>
          <a:noFill/>
        </p:spPr>
        <p:txBody>
          <a:bodyPr wrap="square" rtlCol="0">
            <a:spAutoFit/>
          </a:bodyPr>
          <a:lstStyle/>
          <a:p>
            <a:r>
              <a:rPr lang="en-IN" dirty="0"/>
              <a:t>Demographics</a:t>
            </a:r>
          </a:p>
          <a:p>
            <a:r>
              <a:rPr lang="en-IN" dirty="0"/>
              <a:t>Age:</a:t>
            </a:r>
          </a:p>
          <a:p>
            <a:r>
              <a:rPr lang="en-IN" dirty="0"/>
              <a:t>Gender : Male</a:t>
            </a:r>
          </a:p>
          <a:p>
            <a:r>
              <a:rPr lang="en-IN" dirty="0"/>
              <a:t>Family : </a:t>
            </a:r>
          </a:p>
        </p:txBody>
      </p:sp>
      <p:sp>
        <p:nvSpPr>
          <p:cNvPr id="9" name="TextBox 8">
            <a:extLst>
              <a:ext uri="{FF2B5EF4-FFF2-40B4-BE49-F238E27FC236}">
                <a16:creationId xmlns:a16="http://schemas.microsoft.com/office/drawing/2014/main" id="{D4B8F03D-BB81-0B7A-5D28-D6E4C4ABF16B}"/>
              </a:ext>
            </a:extLst>
          </p:cNvPr>
          <p:cNvSpPr txBox="1"/>
          <p:nvPr/>
        </p:nvSpPr>
        <p:spPr>
          <a:xfrm>
            <a:off x="7744408" y="1282959"/>
            <a:ext cx="3545633" cy="1200329"/>
          </a:xfrm>
          <a:prstGeom prst="rect">
            <a:avLst/>
          </a:prstGeom>
          <a:noFill/>
        </p:spPr>
        <p:txBody>
          <a:bodyPr wrap="square" rtlCol="0">
            <a:spAutoFit/>
          </a:bodyPr>
          <a:lstStyle/>
          <a:p>
            <a:r>
              <a:rPr lang="en-IN" dirty="0"/>
              <a:t>Pain Points:</a:t>
            </a:r>
          </a:p>
          <a:p>
            <a:pPr marL="285750" indent="-285750">
              <a:buFont typeface="Arial" panose="020B0604020202020204" pitchFamily="34" charset="0"/>
              <a:buChar char="•"/>
            </a:pPr>
            <a:r>
              <a:rPr lang="en-IN" dirty="0"/>
              <a:t>The children miss their parents</a:t>
            </a:r>
          </a:p>
          <a:p>
            <a:pPr marL="285750" indent="-285750">
              <a:buFont typeface="Arial" panose="020B0604020202020204" pitchFamily="34" charset="0"/>
              <a:buChar char="•"/>
            </a:pPr>
            <a:r>
              <a:rPr lang="en-IN" dirty="0"/>
              <a:t>The children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7219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38EAA-3F64-62E6-39C6-6695E62D42B9}"/>
              </a:ext>
            </a:extLst>
          </p:cNvPr>
          <p:cNvSpPr txBox="1"/>
          <p:nvPr/>
        </p:nvSpPr>
        <p:spPr>
          <a:xfrm>
            <a:off x="4963886" y="1282959"/>
            <a:ext cx="2645228" cy="1200329"/>
          </a:xfrm>
          <a:prstGeom prst="rect">
            <a:avLst/>
          </a:prstGeom>
          <a:noFill/>
        </p:spPr>
        <p:txBody>
          <a:bodyPr wrap="square" rtlCol="0">
            <a:spAutoFit/>
          </a:bodyPr>
          <a:lstStyle/>
          <a:p>
            <a:r>
              <a:rPr lang="en-IN" dirty="0"/>
              <a:t>Demographics</a:t>
            </a:r>
          </a:p>
          <a:p>
            <a:r>
              <a:rPr lang="en-IN" dirty="0"/>
              <a:t>Age:</a:t>
            </a:r>
          </a:p>
          <a:p>
            <a:r>
              <a:rPr lang="en-IN" dirty="0"/>
              <a:t>Gender : Male</a:t>
            </a:r>
          </a:p>
          <a:p>
            <a:r>
              <a:rPr lang="en-IN" dirty="0"/>
              <a:t>Family : </a:t>
            </a:r>
          </a:p>
        </p:txBody>
      </p:sp>
      <p:sp>
        <p:nvSpPr>
          <p:cNvPr id="9" name="TextBox 8">
            <a:extLst>
              <a:ext uri="{FF2B5EF4-FFF2-40B4-BE49-F238E27FC236}">
                <a16:creationId xmlns:a16="http://schemas.microsoft.com/office/drawing/2014/main" id="{D4B8F03D-BB81-0B7A-5D28-D6E4C4ABF16B}"/>
              </a:ext>
            </a:extLst>
          </p:cNvPr>
          <p:cNvSpPr txBox="1"/>
          <p:nvPr/>
        </p:nvSpPr>
        <p:spPr>
          <a:xfrm>
            <a:off x="4963886" y="3636049"/>
            <a:ext cx="3545633" cy="1477328"/>
          </a:xfrm>
          <a:prstGeom prst="rect">
            <a:avLst/>
          </a:prstGeom>
          <a:noFill/>
        </p:spPr>
        <p:txBody>
          <a:bodyPr wrap="square" rtlCol="0">
            <a:spAutoFit/>
          </a:bodyPr>
          <a:lstStyle/>
          <a:p>
            <a:r>
              <a:rPr lang="en-IN" dirty="0"/>
              <a:t>Pain Points:</a:t>
            </a:r>
          </a:p>
          <a:p>
            <a:pPr marL="285750" indent="-285750">
              <a:buFont typeface="Arial" panose="020B0604020202020204" pitchFamily="34" charset="0"/>
              <a:buChar char="•"/>
            </a:pPr>
            <a:r>
              <a:rPr lang="en-IN" dirty="0"/>
              <a:t>He has lack of financial support.</a:t>
            </a:r>
          </a:p>
          <a:p>
            <a:pPr marL="285750" indent="-285750">
              <a:buFont typeface="Arial" panose="020B0604020202020204" pitchFamily="34" charset="0"/>
              <a:buChar char="•"/>
            </a:pPr>
            <a:r>
              <a:rPr lang="en-IN" dirty="0"/>
              <a:t>There are no trained faculties in the orphanage to</a:t>
            </a:r>
          </a:p>
          <a:p>
            <a:endParaRPr lang="en-IN" dirty="0"/>
          </a:p>
        </p:txBody>
      </p:sp>
      <p:sp>
        <p:nvSpPr>
          <p:cNvPr id="3" name="TextBox 2">
            <a:extLst>
              <a:ext uri="{FF2B5EF4-FFF2-40B4-BE49-F238E27FC236}">
                <a16:creationId xmlns:a16="http://schemas.microsoft.com/office/drawing/2014/main" id="{75FA00E0-2762-FE39-BF66-226B78EE3755}"/>
              </a:ext>
            </a:extLst>
          </p:cNvPr>
          <p:cNvSpPr txBox="1"/>
          <p:nvPr/>
        </p:nvSpPr>
        <p:spPr>
          <a:xfrm>
            <a:off x="8266922" y="1282958"/>
            <a:ext cx="2780523" cy="1200329"/>
          </a:xfrm>
          <a:prstGeom prst="rect">
            <a:avLst/>
          </a:prstGeom>
          <a:noFill/>
        </p:spPr>
        <p:txBody>
          <a:bodyPr wrap="square" rtlCol="0">
            <a:spAutoFit/>
          </a:bodyPr>
          <a:lstStyle/>
          <a:p>
            <a:r>
              <a:rPr lang="en-IN" dirty="0"/>
              <a:t>Goals:</a:t>
            </a:r>
          </a:p>
          <a:p>
            <a:r>
              <a:rPr lang="en-IN" dirty="0"/>
              <a:t>He wishes children to be happy , healthy and successful.</a:t>
            </a:r>
          </a:p>
        </p:txBody>
      </p:sp>
      <p:sp>
        <p:nvSpPr>
          <p:cNvPr id="4" name="TextBox 3">
            <a:extLst>
              <a:ext uri="{FF2B5EF4-FFF2-40B4-BE49-F238E27FC236}">
                <a16:creationId xmlns:a16="http://schemas.microsoft.com/office/drawing/2014/main" id="{15BA2C32-309A-7960-5D57-BBCBFEEF42D5}"/>
              </a:ext>
            </a:extLst>
          </p:cNvPr>
          <p:cNvSpPr txBox="1"/>
          <p:nvPr/>
        </p:nvSpPr>
        <p:spPr>
          <a:xfrm>
            <a:off x="8761445" y="3741576"/>
            <a:ext cx="2901820" cy="646331"/>
          </a:xfrm>
          <a:prstGeom prst="rect">
            <a:avLst/>
          </a:prstGeom>
          <a:noFill/>
        </p:spPr>
        <p:txBody>
          <a:bodyPr wrap="square" rtlCol="0">
            <a:spAutoFit/>
          </a:bodyPr>
          <a:lstStyle/>
          <a:p>
            <a:r>
              <a:rPr lang="en-IN" dirty="0"/>
              <a:t>Traits/Skills: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3396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185</TotalTime>
  <Words>437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Berlin Sans FB Demi</vt:lpstr>
      <vt:lpstr>Britannic Bold</vt:lpstr>
      <vt:lpstr>Calibri</vt:lpstr>
      <vt:lpstr>Calibri Light</vt:lpstr>
      <vt:lpstr>Jokerman</vt:lpstr>
      <vt:lpstr>Script MT Bold</vt:lpstr>
      <vt:lpstr>Snap ITC</vt:lpstr>
      <vt:lpstr>Office Theme</vt:lpstr>
      <vt:lpstr>Design Thinking for Social Innovation</vt:lpstr>
      <vt:lpstr>             Team  1: Team members: 1.Prajwal  Sangalad 2.Abhijeet  Jadhav  3.Prashanth  Aski 4.Poonam  Shettar 5.Madhushree  Hegde 6.Tejal  Shirodkar </vt:lpstr>
      <vt:lpstr>COMMUNITY   VISIT</vt:lpstr>
      <vt:lpstr>Our chosen Social challenge</vt:lpstr>
      <vt:lpstr>Motivation behind Choosing the Community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for Social Innovation</dc:title>
  <dc:creator>Preetam Shettar</dc:creator>
  <cp:lastModifiedBy>Preetam Shettar</cp:lastModifiedBy>
  <cp:revision>4</cp:revision>
  <dcterms:created xsi:type="dcterms:W3CDTF">2022-07-26T06:58:35Z</dcterms:created>
  <dcterms:modified xsi:type="dcterms:W3CDTF">2022-07-26T10:04:15Z</dcterms:modified>
</cp:coreProperties>
</file>