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14" y="-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55B1-C670-41F4-8838-C5BE383355AF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C85B-D913-469D-A7D2-74D6C8152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869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80134-C2CC-4DEE-BBC6-156819236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52F70-0C86-4B47-B487-D47A6F049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69A486-4148-4E1E-A045-88FA0E9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F806-B376-4332-AFFA-2C5DCD1194FF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F4C38D-C31F-4700-97D4-53B4A503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FB9F55-F58B-481D-A85C-1431A19F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1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8511D-5D31-4E33-AF85-5CAC0DC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CFB3DD-A3DC-486D-9B46-B66459C4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DB8D45-27AB-4C55-9C37-AFD1E5C9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AFA1-A1F2-4A32-A68A-01E3BCD2E916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BB74E-B26F-4CAE-8F3E-967D30CD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33722F-03E9-4345-B32C-63D90883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48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E90327-6D53-44A4-A69E-8CF913AE3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1927E0-7C4E-4E18-827D-3412DD73F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E85A51-C5A3-4FBA-BA14-B4C8AAB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507A6-9801-4253-A9B9-09E213D98C34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058467-747E-473D-8769-ED8B5753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DDC69E-0018-4F16-91B3-390AF03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795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F267E-CC64-460C-ACD1-6906EA62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872E0F-58CA-4C85-B129-B0E82F3B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A8B0D-DEA5-44BD-A32A-EB7B3383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B34B-B73A-4548-8469-9050F80D00FC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F412EA-CB41-499D-9D7A-B4231262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BC7B2-B4C1-4E59-9D1F-03AB382A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12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7980A-672D-41C8-93D9-36379942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AA5CAB-0CDC-4A95-B5AB-38262BC0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D4053B-8DE7-4C50-B4AE-92B5095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3DFC-6E06-4502-8993-76163BC0DF4B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867953-BAFB-4842-8C79-70069827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12ECB1-89BE-45CD-BA04-81B6318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5855D-3422-43E6-BCF7-DD2329D9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2EC4B-09CB-4160-85BB-9CB40091A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EF3A9F-91AE-4285-B403-93396619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689803-F437-407D-B6E6-CA5E435A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705E-FA54-4024-8AD1-13C9B8C05AE0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494F34-DF69-43CC-9FD6-C1ED0E3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D9BCAC-C7B4-4311-9784-A4006B33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825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4B674-041D-4E79-BA47-7436502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F4DF99-30B8-489E-96AE-331C4397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885D01-78B2-40A8-978C-A3B85486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E0DCDA-345F-40E0-AD37-164D2383D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4428D39-18ED-4152-A35D-C5A037702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F5BB6C-3C3A-4822-8E9F-58205A30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EB0A-4A9A-4E6C-A566-0DC4619D394E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C8BF616-4701-4731-BE4E-CC75C5A0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0A2185-639B-49EF-8C8E-597EFBC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968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D8567-27D1-45C0-962C-3465752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1BCDAB-A67B-4260-86B6-AEC6B2BA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1348-CB1A-4EAC-BBA3-B717F2DAEE38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072017-CE2A-47DC-BB04-F94A351D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8037D3-CE15-4E0D-B7FB-AFEE437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96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967072-A832-4E64-A0FE-45C4C9AF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3F9-52CF-41D3-80D4-D71E7994D43C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55A7FD-3BA9-4CF8-9A4A-3042A873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C34D9F-6701-432C-9798-2B705116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88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E053F-0739-4A0D-AA8B-DEAD8562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77706-9659-4164-9F83-B8048C71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35389A-562D-4922-ACF8-AC444219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9C44AA-E058-4329-AA65-D00DA0BE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0D47-EC9C-43B3-A359-F17B427B42C5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315BB2-B749-4BE9-BCB5-64D80B40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F4425F-CD89-4EE9-BFBB-3B04A9A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97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2D414-108F-4508-BA6B-47091E94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61B6BF-AAFD-487C-BBA9-0830A96FB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A3A12A-B760-4145-ADED-111212B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BEA0FB-084D-4A11-8AAA-18EEE39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AD12-F669-4016-B5C9-D8FB627170F1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CC6CC1-3F7C-494B-B069-64DB762B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42D254-25D9-4B6A-90DB-0D2B145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91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633FE9-CB0A-4065-A859-074BBCB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7C9996-8FA4-4217-9769-070B568F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002F23-25EC-4BF9-948F-B89D264E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3ECC-6F75-44B1-878F-129902AEFD3D}" type="datetime1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A99174-8DE4-4AE9-AB84-BF0148BD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4F9576-B9A9-4C74-9457-1107591F1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8463-4E69-48C2-B542-F092130E284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64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7733A4-90B9-4281-B331-178C1928D2B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B3AD73-D3FA-4E16-8987-59361CFFD19C}"/>
              </a:ext>
            </a:extLst>
          </p:cNvPr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II Semester</a:t>
            </a:r>
          </a:p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18ECSP102– Problem Solving with Data Structures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1913D7F-8E6A-4182-B6E5-EDB78040C3B4}"/>
              </a:ext>
            </a:extLst>
          </p:cNvPr>
          <p:cNvSpPr txBox="1"/>
          <p:nvPr/>
        </p:nvSpPr>
        <p:spPr>
          <a:xfrm>
            <a:off x="1190848" y="707472"/>
            <a:ext cx="110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77E54E-2FFF-4B93-9946-76005C636D2E}"/>
              </a:ext>
            </a:extLst>
          </p:cNvPr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latin typeface="Bookman Old Style" panose="02050604050505020204" pitchFamily="18" charset="0"/>
              </a:defRPr>
            </a:lvl1pPr>
          </a:lstStyle>
          <a:p>
            <a:r>
              <a:rPr lang="en-IN" dirty="0" smtClean="0"/>
              <a:t>2021-2022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99E2D7D-24B7-4C33-B55C-2B8A54F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802A032A-540D-4F57-AEEE-2B42573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8463-4E69-48C2-B542-F092130E284A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2962A26-AE9B-4B3D-A077-36E0B8BAD7C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KLE Technological University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35441B7-82AB-46D1-85AD-F4E2E1F28309}"/>
              </a:ext>
            </a:extLst>
          </p:cNvPr>
          <p:cNvSpPr/>
          <p:nvPr/>
        </p:nvSpPr>
        <p:spPr>
          <a:xfrm>
            <a:off x="2425147" y="3665648"/>
            <a:ext cx="7341705" cy="61949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6818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1905001" y="624110"/>
            <a:ext cx="81534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ct val="100000"/>
            </a:pPr>
            <a:r>
              <a:rPr lang="en-US" sz="4900" dirty="0"/>
              <a:t/>
            </a:r>
            <a:br>
              <a:rPr lang="en-US" sz="4900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1127049" y="1666101"/>
            <a:ext cx="10558129" cy="42451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 function </a:t>
            </a:r>
            <a:r>
              <a:rPr lang="en-US" sz="2000" dirty="0" err="1">
                <a:latin typeface="Bookman Old Style" panose="02050604050505020204" pitchFamily="18" charset="0"/>
              </a:rPr>
              <a:t>realloc</a:t>
            </a:r>
            <a:r>
              <a:rPr lang="en-US" sz="2000" dirty="0">
                <a:latin typeface="Bookman Old Style" panose="02050604050505020204" pitchFamily="18" charset="0"/>
              </a:rPr>
              <a:t> use to change the size of the memory block and it alter the size of the memory block without loosing the old data, it is called reallocation of memory. </a:t>
            </a:r>
            <a:endParaRPr dirty="0">
              <a:latin typeface="Bookman Old Style" panose="02050604050505020204" pitchFamily="18" charset="0"/>
            </a:endParaRPr>
          </a:p>
          <a:p>
            <a:pPr marL="0" indent="0"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</a:rPr>
              <a:t>ptr</a:t>
            </a:r>
            <a:r>
              <a:rPr lang="en-US" sz="2000" dirty="0">
                <a:latin typeface="Bookman Old Style" panose="02050604050505020204" pitchFamily="18" charset="0"/>
              </a:rPr>
              <a:t> = </a:t>
            </a:r>
            <a:r>
              <a:rPr lang="en-US" sz="2000" dirty="0" err="1">
                <a:latin typeface="Bookman Old Style" panose="02050604050505020204" pitchFamily="18" charset="0"/>
              </a:rPr>
              <a:t>realloc</a:t>
            </a:r>
            <a:r>
              <a:rPr lang="en-US" sz="2000" dirty="0">
                <a:latin typeface="Bookman Old Style" panose="02050604050505020204" pitchFamily="18" charset="0"/>
              </a:rPr>
              <a:t>(</a:t>
            </a:r>
            <a:r>
              <a:rPr lang="en-US" sz="2000" dirty="0" err="1">
                <a:latin typeface="Bookman Old Style" panose="02050604050505020204" pitchFamily="18" charset="0"/>
              </a:rPr>
              <a:t>ptr</a:t>
            </a:r>
            <a:r>
              <a:rPr lang="en-US" sz="2000" dirty="0">
                <a:latin typeface="Bookman Old Style" panose="02050604050505020204" pitchFamily="18" charset="0"/>
              </a:rPr>
              <a:t>, x);</a:t>
            </a:r>
            <a:endParaRPr dirty="0">
              <a:latin typeface="Bookman Old Style" panose="02050604050505020204" pitchFamily="18" charset="0"/>
            </a:endParaRPr>
          </a:p>
          <a:p>
            <a:pPr marL="342900" indent="-342900">
              <a:buSzPts val="1800"/>
              <a:buNone/>
            </a:pP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FC8072-617D-4E23-BE41-9FA990C2B034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9A296E-31E7-4E4A-B816-22F527BED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5AF7BF-935C-40F6-B776-D545F83771D5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realloc</a:t>
            </a: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2438401" y="624110"/>
            <a:ext cx="76200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6" name="Google Shape;226;p11"/>
          <p:cNvSpPr txBox="1">
            <a:spLocks noGrp="1"/>
          </p:cNvSpPr>
          <p:nvPr>
            <p:ph type="body" idx="1"/>
          </p:nvPr>
        </p:nvSpPr>
        <p:spPr>
          <a:xfrm>
            <a:off x="1127049" y="1666101"/>
            <a:ext cx="10621928" cy="42451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 algn="just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“free”</a:t>
            </a:r>
            <a:r>
              <a:rPr lang="en-US" sz="2000" dirty="0">
                <a:latin typeface="Bookman Old Style" panose="02050604050505020204" pitchFamily="18" charset="0"/>
              </a:rPr>
              <a:t> method in C is used to dynamically </a:t>
            </a:r>
            <a:r>
              <a:rPr lang="en-US" sz="2000" b="1" dirty="0">
                <a:latin typeface="Bookman Old Style" panose="02050604050505020204" pitchFamily="18" charset="0"/>
              </a:rPr>
              <a:t>de-allocate</a:t>
            </a:r>
            <a:r>
              <a:rPr lang="en-US" sz="2000" dirty="0">
                <a:latin typeface="Bookman Old Style" panose="02050604050505020204" pitchFamily="18" charset="0"/>
              </a:rPr>
              <a:t> the memory.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indent="-342900" algn="just"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Memory allocated using functions malloc() and </a:t>
            </a:r>
            <a:r>
              <a:rPr lang="en-US" sz="2000" dirty="0" err="1">
                <a:latin typeface="Bookman Old Style" panose="02050604050505020204" pitchFamily="18" charset="0"/>
              </a:rPr>
              <a:t>calloc</a:t>
            </a:r>
            <a:r>
              <a:rPr lang="en-US" sz="2000" dirty="0">
                <a:latin typeface="Bookman Old Style" panose="02050604050505020204" pitchFamily="18" charset="0"/>
              </a:rPr>
              <a:t>() is not de-allocated on their own. 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indent="-342900" algn="just">
              <a:buSzPts val="2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free</a:t>
            </a:r>
            <a:r>
              <a:rPr lang="en-US" sz="2000" dirty="0">
                <a:latin typeface="Bookman Old Style" panose="02050604050505020204" pitchFamily="18" charset="0"/>
              </a:rPr>
              <a:t> helps to reduce wastage of memory by freeing it , whenever the dynamic memory allocation takes place.</a:t>
            </a:r>
            <a:endParaRPr sz="2000" dirty="0">
              <a:latin typeface="Bookman Old Style" panose="02050604050505020204" pitchFamily="18" charset="0"/>
            </a:endParaRPr>
          </a:p>
          <a:p>
            <a:pPr marL="0" indent="0" algn="just"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</a:t>
            </a:r>
          </a:p>
          <a:p>
            <a:pPr marL="0" indent="0" algn="just">
              <a:buSzPts val="2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free(</a:t>
            </a:r>
            <a:r>
              <a:rPr lang="en-US" sz="2000" dirty="0" err="1">
                <a:latin typeface="Bookman Old Style" panose="02050604050505020204" pitchFamily="18" charset="0"/>
              </a:rPr>
              <a:t>ptr</a:t>
            </a:r>
            <a:r>
              <a:rPr lang="en-US" sz="2000" dirty="0">
                <a:latin typeface="Bookman Old Style" panose="02050604050505020204" pitchFamily="18" charset="0"/>
              </a:rPr>
              <a:t>);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944F45-5167-48E2-8780-9D929ACC3583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F365B1-1D20-4AE6-B15F-09E03E8F3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CFD6C2F-DD4D-4822-BED1-20646E231469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free()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1981201" y="624110"/>
            <a:ext cx="8077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32" name="Google Shape;232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40665" y="1956061"/>
            <a:ext cx="6591300" cy="37076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9DD4972-1BD0-4AEF-AB61-2DF29C2F17D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C6F070-7BA9-4106-9195-7C08FD0CD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CD16F0-1F4D-4031-B6A7-D07D5F8388C1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free()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2057401" y="624111"/>
            <a:ext cx="8001000" cy="4540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1190848" y="1457739"/>
            <a:ext cx="10558129" cy="4453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32500" lnSpcReduction="20000"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Advantages: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 Data structures can grow Dynamic Allocation is done at run time.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Shrink to fit changing data requirements.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We can allocate (create) additional storage whenever we need them.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 We can de-allocate (free/delete) dynamic space whenever we are done with them.  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We can always have exactly the amount of space required - no more, no less.</a:t>
            </a:r>
            <a:endParaRPr sz="6200" dirty="0">
              <a:latin typeface="Bookman Old Style" panose="02050604050505020204" pitchFamily="18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Disadvantages: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As the memory is allocated during runtime, it requires more time.</a:t>
            </a:r>
            <a:endParaRPr sz="62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6200" dirty="0">
                <a:latin typeface="Bookman Old Style" panose="02050604050505020204" pitchFamily="18" charset="0"/>
              </a:rPr>
              <a:t>Memory needs to be freed by the user when done. This is important as it is more likely to turn into bugs that are difficult to find.</a:t>
            </a:r>
            <a:endParaRPr sz="6200" dirty="0">
              <a:latin typeface="Bookman Old Style" panose="02050604050505020204" pitchFamily="18" charset="0"/>
            </a:endParaRPr>
          </a:p>
          <a:p>
            <a:pPr marL="342900" indent="-245745">
              <a:buSzPct val="100000"/>
              <a:buNone/>
            </a:pP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B3FB16-C089-4A87-87FA-E4E60E91A814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1C6FF4-49EB-4F69-A97B-AC9F84E4F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0CD32A3-B61E-4B6D-996D-569C151000C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3469202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/>
              <a:t> </a:t>
            </a: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2120348" y="2133600"/>
            <a:ext cx="7938053" cy="3777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4800"/>
              <a:buNone/>
            </a:pPr>
            <a:endParaRPr sz="4800" dirty="0"/>
          </a:p>
          <a:p>
            <a:pPr marL="0" indent="0" algn="ctr">
              <a:buSzPts val="4800"/>
              <a:buNone/>
            </a:pPr>
            <a:endParaRPr sz="4800" dirty="0"/>
          </a:p>
          <a:p>
            <a:pPr marL="0" indent="0" algn="ctr">
              <a:buSzPts val="4800"/>
              <a:buNone/>
            </a:pPr>
            <a:r>
              <a:rPr lang="en-US" sz="3600" dirty="0">
                <a:latin typeface="Bookman Old Style" panose="02050604050505020204" pitchFamily="18" charset="0"/>
              </a:rPr>
              <a:t>Thank You</a:t>
            </a:r>
            <a:endParaRPr sz="36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9EE176-4C34-4E5C-BF3B-46ECE4FED0AF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E30A68-BA44-4F17-9F7D-77D218409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448709A-E84B-4087-B2FE-A2BA3ADFA285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1127049" y="1540189"/>
            <a:ext cx="8759074" cy="3777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What is Static memory Allocation?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indent="-342900"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List the advantages and disadvantages of Static memory Allocation.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F14672-4060-41E5-A619-3E06EFC5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72F63F-6A67-485A-BF2D-495EBD9F00F8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82DB483-CBA8-4921-A28B-F0EEAFBFA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E0A4FE-043D-4741-A84E-D7000AC7A8D0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Static memory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2286001" y="624110"/>
            <a:ext cx="77724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1190848" y="1905000"/>
            <a:ext cx="10457813" cy="40062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/>
          </a:bodyPr>
          <a:lstStyle/>
          <a:p>
            <a:pPr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Advantages:</a:t>
            </a:r>
            <a:endParaRPr sz="2400" dirty="0">
              <a:latin typeface="Bookman Old Style" panose="02050604050505020204" pitchFamily="18" charset="0"/>
            </a:endParaRP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Static allocation is done at compile time when you know the size of the array.</a:t>
            </a:r>
            <a:endParaRPr dirty="0">
              <a:latin typeface="Bookman Old Style" panose="02050604050505020204" pitchFamily="18" charset="0"/>
            </a:endParaRP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The memory size allocated to “data” is static. But it is possible to change content of a static structure without increasing the memory space allocated to it.</a:t>
            </a:r>
            <a:endParaRPr dirty="0">
              <a:latin typeface="Bookman Old Style" panose="02050604050505020204" pitchFamily="18" charset="0"/>
            </a:endParaRP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Global variables are declared “ahead of time,” such as fixed array.</a:t>
            </a:r>
            <a:endParaRPr dirty="0">
              <a:latin typeface="Bookman Old Style" panose="02050604050505020204" pitchFamily="18" charset="0"/>
            </a:endParaRP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Lifetime of Static allocation is the entire runtime of program.</a:t>
            </a:r>
            <a:endParaRPr dirty="0">
              <a:latin typeface="Bookman Old Style" panose="02050604050505020204" pitchFamily="18" charset="0"/>
            </a:endParaRPr>
          </a:p>
          <a:p>
            <a:pPr lvl="1" indent="-457200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It has efficient execution time.</a:t>
            </a:r>
            <a:endParaRPr dirty="0">
              <a:latin typeface="Bookman Old Style" panose="02050604050505020204" pitchFamily="18" charset="0"/>
            </a:endParaRPr>
          </a:p>
          <a:p>
            <a:pPr marL="0" indent="0">
              <a:buSzPct val="100000"/>
              <a:buNone/>
            </a:pPr>
            <a:r>
              <a:rPr lang="en-US" sz="2400" dirty="0"/>
              <a:t> 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761FA3-0229-4944-B385-2247ADF21308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185593-0204-4AC7-AB24-B0CB8EF9F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DC1D7F-38ED-4C4C-AE28-2253CFF6919C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Static memory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2286001" y="624110"/>
            <a:ext cx="7772401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1190847" y="1722782"/>
            <a:ext cx="10558129" cy="3777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Disadvantages: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In case more static data space is declared than needed, there is waste of space. 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In case less static space is declared than needed, then it becomes impossible to expand this fixed size during run time.</a:t>
            </a:r>
            <a:endParaRPr sz="2000" dirty="0">
              <a:latin typeface="Bookman Old Style" panose="02050604050505020204" pitchFamily="18" charset="0"/>
            </a:endParaRPr>
          </a:p>
          <a:p>
            <a:pPr marL="342900">
              <a:buSzPts val="1800"/>
              <a:buNone/>
            </a:pP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32A90F-D7B8-4609-A7E8-7E799CC6223C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AA0FA7-650C-44B4-8DD9-38A4901E3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E44E53-E46E-433A-B0C5-0B790A29F395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Static memory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2057401" y="624110"/>
            <a:ext cx="80010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89" name="Google Shape;189;p5"/>
          <p:cNvSpPr txBox="1">
            <a:spLocks noGrp="1"/>
          </p:cNvSpPr>
          <p:nvPr>
            <p:ph type="body" idx="1"/>
          </p:nvPr>
        </p:nvSpPr>
        <p:spPr>
          <a:xfrm>
            <a:off x="1190848" y="1643269"/>
            <a:ext cx="10457813" cy="37776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The concept of dynamic memory allocation in C language enables the C programmer to allocate memory at runtime. </a:t>
            </a:r>
            <a:endParaRPr sz="2000" dirty="0">
              <a:latin typeface="Bookman Old Style" panose="02050604050505020204" pitchFamily="18" charset="0"/>
            </a:endParaRPr>
          </a:p>
          <a:p>
            <a:pPr marL="342900" indent="-342900"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Dynamic memory allocation in c language is possible by 4 functions of </a:t>
            </a:r>
            <a:r>
              <a:rPr lang="en-US" sz="2000" dirty="0" err="1">
                <a:latin typeface="Bookman Old Style" panose="02050604050505020204" pitchFamily="18" charset="0"/>
              </a:rPr>
              <a:t>stdlib.h</a:t>
            </a:r>
            <a:r>
              <a:rPr lang="en-US" sz="2000" dirty="0">
                <a:latin typeface="Bookman Old Style" panose="02050604050505020204" pitchFamily="18" charset="0"/>
              </a:rPr>
              <a:t> header file.</a:t>
            </a:r>
            <a:endParaRPr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malloc( )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calloc</a:t>
            </a:r>
            <a:r>
              <a:rPr lang="en-US" sz="2000" dirty="0">
                <a:latin typeface="Bookman Old Style" panose="02050604050505020204" pitchFamily="18" charset="0"/>
              </a:rPr>
              <a:t>( )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realloc</a:t>
            </a:r>
            <a:r>
              <a:rPr lang="en-US" sz="2000" dirty="0">
                <a:latin typeface="Bookman Old Style" panose="02050604050505020204" pitchFamily="18" charset="0"/>
              </a:rPr>
              <a:t>( ) 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>
              <a:spcBef>
                <a:spcPts val="1000"/>
              </a:spcBef>
              <a:buSzPts val="2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free( )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31436C-8C9E-4B1F-B3A0-D7EA274A34C7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F5260EE-F154-4E7B-BE1A-B7D5211FB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03E350-243C-4000-849B-ED26447EBD3E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1981201" y="624110"/>
            <a:ext cx="8077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ct val="100000"/>
            </a:pPr>
            <a:r>
              <a:rPr lang="en-US" sz="4900" dirty="0"/>
              <a:t/>
            </a:r>
            <a:br>
              <a:rPr lang="en-US" sz="4900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1"/>
          </p:nvPr>
        </p:nvSpPr>
        <p:spPr>
          <a:xfrm>
            <a:off x="1190848" y="1457739"/>
            <a:ext cx="10558129" cy="4453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54330" algn="just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“malloc”</a:t>
            </a:r>
            <a:r>
              <a:rPr lang="en-US" sz="2000" dirty="0">
                <a:latin typeface="Bookman Old Style" panose="02050604050505020204" pitchFamily="18" charset="0"/>
              </a:rPr>
              <a:t> or </a:t>
            </a:r>
            <a:r>
              <a:rPr lang="en-US" sz="2000" b="1" dirty="0">
                <a:latin typeface="Bookman Old Style" panose="02050604050505020204" pitchFamily="18" charset="0"/>
              </a:rPr>
              <a:t>“memory allocation”</a:t>
            </a:r>
            <a:r>
              <a:rPr lang="en-US" sz="2000" dirty="0">
                <a:latin typeface="Bookman Old Style" panose="02050604050505020204" pitchFamily="18" charset="0"/>
              </a:rPr>
              <a:t> method in C is used to dynamically allocate a single large block of memory with the specified size. </a:t>
            </a:r>
            <a:endParaRPr sz="2000" dirty="0">
              <a:latin typeface="Bookman Old Style" panose="02050604050505020204" pitchFamily="18" charset="0"/>
            </a:endParaRPr>
          </a:p>
          <a:p>
            <a:pPr marL="354330" algn="just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Returns a pointer of type void which can be cast into a pointer of any form.</a:t>
            </a:r>
          </a:p>
          <a:p>
            <a:pPr marL="11430" indent="0" algn="just">
              <a:buSzPct val="100000"/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      </a:t>
            </a:r>
            <a:r>
              <a:rPr lang="en-US" sz="2000" b="1" dirty="0" err="1">
                <a:latin typeface="Bookman Old Style" panose="02050604050505020204" pitchFamily="18" charset="0"/>
              </a:rPr>
              <a:t>ptr</a:t>
            </a:r>
            <a:r>
              <a:rPr lang="en-US" sz="2000" b="1" dirty="0">
                <a:latin typeface="Bookman Old Style" panose="02050604050505020204" pitchFamily="18" charset="0"/>
              </a:rPr>
              <a:t> = (cast-type*) malloc(byte-size);</a:t>
            </a:r>
          </a:p>
          <a:p>
            <a:pPr marL="11430" indent="0" algn="just">
              <a:buSzPct val="100000"/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       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800100" lvl="1" algn="just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ptr</a:t>
            </a:r>
            <a:r>
              <a:rPr lang="en-US" sz="2000" dirty="0">
                <a:latin typeface="Bookman Old Style" panose="02050604050505020204" pitchFamily="18" charset="0"/>
              </a:rPr>
              <a:t> = (int*) malloc(100 * </a:t>
            </a:r>
            <a:r>
              <a:rPr lang="en-US" sz="2000" dirty="0" err="1">
                <a:latin typeface="Bookman Old Style" panose="02050604050505020204" pitchFamily="18" charset="0"/>
              </a:rPr>
              <a:t>sizeof</a:t>
            </a:r>
            <a:r>
              <a:rPr lang="en-US" sz="2000" dirty="0">
                <a:latin typeface="Bookman Old Style" panose="02050604050505020204" pitchFamily="18" charset="0"/>
              </a:rPr>
              <a:t>(int));</a:t>
            </a:r>
            <a:endParaRPr sz="2000" dirty="0">
              <a:latin typeface="Bookman Old Style" panose="02050604050505020204" pitchFamily="18" charset="0"/>
            </a:endParaRPr>
          </a:p>
          <a:p>
            <a:pPr marL="809149" lvl="1" algn="just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Since the size of int is 4 bytes, malloc will allocate 400 bytes of memory. </a:t>
            </a:r>
            <a:endParaRPr sz="2000" dirty="0">
              <a:latin typeface="Bookman Old Style" panose="02050604050505020204" pitchFamily="18" charset="0"/>
            </a:endParaRPr>
          </a:p>
          <a:p>
            <a:pPr marL="809149" lvl="1" algn="just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However, if the space is insufficient, allocation fails and returns a NULL pointer.</a:t>
            </a:r>
            <a:endParaRPr sz="20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4C22C8-14FF-480C-8AFA-163A81D8924D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5C0BF4-730B-4D63-84F5-08643158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5934CF-7D1E-47E4-8A19-7EE1006E7D2A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malloc()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2286001" y="624110"/>
            <a:ext cx="77724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01" name="Google Shape;20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1" y="2292001"/>
            <a:ext cx="6591300" cy="2273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9ECEA14-0FE8-411E-B386-E1D55316519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BF2DC7-14B5-4148-BBE5-08059654B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30FB48-FAE1-438F-B978-3EC7837A4C31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malloc()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2362201" y="624110"/>
            <a:ext cx="7696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1190848" y="1470991"/>
            <a:ext cx="10558129" cy="44402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Bookman Old Style" panose="02050604050505020204" pitchFamily="18" charset="0"/>
              </a:rPr>
              <a:t>“</a:t>
            </a:r>
            <a:r>
              <a:rPr lang="en-US" sz="2000" b="1" dirty="0" err="1">
                <a:latin typeface="Bookman Old Style" panose="02050604050505020204" pitchFamily="18" charset="0"/>
              </a:rPr>
              <a:t>calloc</a:t>
            </a:r>
            <a:r>
              <a:rPr lang="en-US" sz="2000" b="1" dirty="0">
                <a:latin typeface="Bookman Old Style" panose="02050604050505020204" pitchFamily="18" charset="0"/>
              </a:rPr>
              <a:t>”</a:t>
            </a:r>
            <a:r>
              <a:rPr lang="en-US" sz="2000" dirty="0">
                <a:latin typeface="Bookman Old Style" panose="02050604050505020204" pitchFamily="18" charset="0"/>
              </a:rPr>
              <a:t> or </a:t>
            </a:r>
            <a:r>
              <a:rPr lang="en-US" sz="2000" b="1" dirty="0">
                <a:latin typeface="Bookman Old Style" panose="02050604050505020204" pitchFamily="18" charset="0"/>
              </a:rPr>
              <a:t>“contiguous allocation”</a:t>
            </a:r>
            <a:r>
              <a:rPr lang="en-US" sz="2000" dirty="0">
                <a:latin typeface="Bookman Old Style" panose="02050604050505020204" pitchFamily="18" charset="0"/>
              </a:rPr>
              <a:t> method in C is used to dynamically allocate the specified number of blocks of memory of the specified type. It initializes each block with a default value ‘0’.</a:t>
            </a:r>
            <a:endParaRPr sz="2000" dirty="0">
              <a:latin typeface="Bookman Old Style" panose="02050604050505020204" pitchFamily="18" charset="0"/>
            </a:endParaRPr>
          </a:p>
          <a:p>
            <a:pPr marL="0" indent="0">
              <a:buSzPct val="100000"/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    </a:t>
            </a:r>
            <a:r>
              <a:rPr lang="en-US" sz="2000" b="1" dirty="0" err="1">
                <a:latin typeface="Bookman Old Style" panose="02050604050505020204" pitchFamily="18" charset="0"/>
              </a:rPr>
              <a:t>ptr</a:t>
            </a:r>
            <a:r>
              <a:rPr lang="en-US" sz="2000" b="1" dirty="0">
                <a:latin typeface="Bookman Old Style" panose="02050604050505020204" pitchFamily="18" charset="0"/>
              </a:rPr>
              <a:t> = (cast-type*)</a:t>
            </a:r>
            <a:r>
              <a:rPr lang="en-US" sz="2000" b="1" dirty="0" err="1">
                <a:latin typeface="Bookman Old Style" panose="02050604050505020204" pitchFamily="18" charset="0"/>
              </a:rPr>
              <a:t>calloc</a:t>
            </a:r>
            <a:r>
              <a:rPr lang="en-US" sz="2000" b="1" dirty="0">
                <a:latin typeface="Bookman Old Style" panose="02050604050505020204" pitchFamily="18" charset="0"/>
              </a:rPr>
              <a:t>(n, element-size); </a:t>
            </a:r>
            <a:endParaRPr sz="2000" b="1" dirty="0">
              <a:latin typeface="Bookman Old Style" panose="02050604050505020204" pitchFamily="18" charset="0"/>
            </a:endParaRPr>
          </a:p>
          <a:p>
            <a:pPr marL="400050" lvl="1" indent="0">
              <a:spcBef>
                <a:spcPts val="1000"/>
              </a:spcBef>
              <a:buSzPct val="100000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Example: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Bookman Old Style" panose="02050604050505020204" pitchFamily="18" charset="0"/>
              </a:rPr>
              <a:t>ptr</a:t>
            </a:r>
            <a:r>
              <a:rPr lang="en-US" sz="2000" dirty="0">
                <a:latin typeface="Bookman Old Style" panose="02050604050505020204" pitchFamily="18" charset="0"/>
              </a:rPr>
              <a:t> = (float*) </a:t>
            </a:r>
            <a:r>
              <a:rPr lang="en-US" sz="2000" dirty="0" err="1">
                <a:latin typeface="Bookman Old Style" panose="02050604050505020204" pitchFamily="18" charset="0"/>
              </a:rPr>
              <a:t>calloc</a:t>
            </a:r>
            <a:r>
              <a:rPr lang="en-US" sz="2000" dirty="0">
                <a:latin typeface="Bookman Old Style" panose="02050604050505020204" pitchFamily="18" charset="0"/>
              </a:rPr>
              <a:t>(25, </a:t>
            </a:r>
            <a:r>
              <a:rPr lang="en-US" sz="2000" dirty="0" err="1">
                <a:latin typeface="Bookman Old Style" panose="02050604050505020204" pitchFamily="18" charset="0"/>
              </a:rPr>
              <a:t>sizeof</a:t>
            </a:r>
            <a:r>
              <a:rPr lang="en-US" sz="2000" dirty="0">
                <a:latin typeface="Bookman Old Style" panose="02050604050505020204" pitchFamily="18" charset="0"/>
              </a:rPr>
              <a:t>(float));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34293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This statement allocates contiguous space in memory for 25 elements each with the size of the float</a:t>
            </a:r>
            <a:endParaRPr sz="2000" dirty="0">
              <a:latin typeface="Bookman Old Style" panose="02050604050505020204" pitchFamily="18" charset="0"/>
            </a:endParaRPr>
          </a:p>
          <a:p>
            <a:pPr marL="742950" lvl="1" indent="-342931">
              <a:spcBef>
                <a:spcPts val="1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Bookman Old Style" panose="02050604050505020204" pitchFamily="18" charset="0"/>
              </a:rPr>
              <a:t>If space is insufficient, allocation fails and returns a NULL pointer.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/>
          </a:p>
        </p:txBody>
      </p:sp>
      <p:sp>
        <p:nvSpPr>
          <p:cNvPr id="208" name="Google Shape;208;p8"/>
          <p:cNvSpPr/>
          <p:nvPr/>
        </p:nvSpPr>
        <p:spPr>
          <a:xfrm>
            <a:off x="1524001" y="56448"/>
            <a:ext cx="65" cy="344304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0" tIns="0" rIns="0" bIns="6665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44EA9F-5AD9-47E8-A149-C79A79F9CAAB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EB1DD9-5E8E-48A1-8FD1-CB5DB2203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75EF4DA-A0FA-48C9-84A0-8E9D3B966683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calloc</a:t>
            </a: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1981201" y="624110"/>
            <a:ext cx="8077200" cy="12808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pic>
        <p:nvPicPr>
          <p:cNvPr id="214" name="Google Shape;214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53918" y="2292001"/>
            <a:ext cx="6591300" cy="22739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505A81-F5DD-453C-B1E2-0FA45EB6F803}"/>
              </a:ext>
            </a:extLst>
          </p:cNvPr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Dynamic Memory Allocation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7072AC6-74C9-4FD4-984E-17D7F82DE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58" y="80167"/>
            <a:ext cx="1041991" cy="10419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0BDD7A4-13BA-4CD1-888E-80A143A48336}"/>
              </a:ext>
            </a:extLst>
          </p:cNvPr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calloc</a:t>
            </a: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259</Words>
  <Application>Microsoft Office PowerPoint</Application>
  <PresentationFormat>Custom</PresentationFormat>
  <Paragraphs>96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</vt:lpstr>
      <vt:lpstr> </vt:lpstr>
      <vt:lpstr> </vt:lpstr>
      <vt:lpstr> </vt:lpstr>
      <vt:lpstr>  </vt:lpstr>
      <vt:lpstr> </vt:lpstr>
      <vt:lpstr> </vt:lpstr>
      <vt:lpstr> </vt:lpstr>
      <vt:lpstr> 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Tabib</dc:creator>
  <cp:lastModifiedBy>SOCSE</cp:lastModifiedBy>
  <cp:revision>286</cp:revision>
  <dcterms:created xsi:type="dcterms:W3CDTF">2020-04-17T20:29:49Z</dcterms:created>
  <dcterms:modified xsi:type="dcterms:W3CDTF">2022-04-29T09:18:45Z</dcterms:modified>
</cp:coreProperties>
</file>