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260"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61" r:id="rId21"/>
    <p:sldId id="262" r:id="rId22"/>
    <p:sldId id="263" r:id="rId23"/>
    <p:sldId id="264" r:id="rId24"/>
    <p:sldId id="265" r:id="rId25"/>
    <p:sldId id="285" r:id="rId26"/>
    <p:sldId id="286" r:id="rId27"/>
    <p:sldId id="287" r:id="rId28"/>
    <p:sldId id="288" r:id="rId29"/>
    <p:sldId id="310" r:id="rId30"/>
    <p:sldId id="311"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24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8DEB2A-7CC0-4619-805F-EE1FAF503AF6}" type="datetimeFigureOut">
              <a:rPr lang="en-US" smtClean="0"/>
              <a:pPr/>
              <a:t>8/24/2022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2E28C2-E864-475A-BF1A-9E060476BE1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190701-586C-4F23-9288-BD468CA7BA13}" type="slidenum">
              <a:rPr lang="en-US" smtClean="0"/>
              <a:pPr fontAlgn="base">
                <a:spcBef>
                  <a:spcPct val="0"/>
                </a:spcBef>
                <a:spcAft>
                  <a:spcPct val="0"/>
                </a:spcAft>
                <a:defRPr/>
              </a:pPr>
              <a:t>3</a:t>
            </a:fld>
            <a:endParaRPr 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7CB1D3-E8FB-4C19-9744-51BE7826C0F4}" type="slidenum">
              <a:rPr lang="en-US" smtClean="0"/>
              <a:pPr fontAlgn="base">
                <a:spcBef>
                  <a:spcPct val="0"/>
                </a:spcBef>
                <a:spcAft>
                  <a:spcPct val="0"/>
                </a:spcAft>
                <a:defRPr/>
              </a:pPr>
              <a:t>4</a:t>
            </a:fld>
            <a:endParaRPr lang="en-US"/>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A3799BF-EA32-4ECF-8807-6E5E03C5E2FD}" type="datetimeFigureOut">
              <a:rPr lang="en-US" smtClean="0"/>
              <a:pPr/>
              <a:t>8/24/2022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DEA6A-573A-4CFC-8B81-036C6A3E907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3799BF-EA32-4ECF-8807-6E5E03C5E2FD}" type="datetimeFigureOut">
              <a:rPr lang="en-US" smtClean="0"/>
              <a:pPr/>
              <a:t>8/24/2022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DEA6A-573A-4CFC-8B81-036C6A3E907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3799BF-EA32-4ECF-8807-6E5E03C5E2FD}" type="datetimeFigureOut">
              <a:rPr lang="en-US" smtClean="0"/>
              <a:pPr/>
              <a:t>8/24/2022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DEA6A-573A-4CFC-8B81-036C6A3E907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3799BF-EA32-4ECF-8807-6E5E03C5E2FD}" type="datetimeFigureOut">
              <a:rPr lang="en-US" smtClean="0"/>
              <a:pPr/>
              <a:t>8/24/2022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DEA6A-573A-4CFC-8B81-036C6A3E907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3799BF-EA32-4ECF-8807-6E5E03C5E2FD}" type="datetimeFigureOut">
              <a:rPr lang="en-US" smtClean="0"/>
              <a:pPr/>
              <a:t>8/24/2022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0DEA6A-573A-4CFC-8B81-036C6A3E907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A3799BF-EA32-4ECF-8807-6E5E03C5E2FD}" type="datetimeFigureOut">
              <a:rPr lang="en-US" smtClean="0"/>
              <a:pPr/>
              <a:t>8/24/2022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0DEA6A-573A-4CFC-8B81-036C6A3E907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A3799BF-EA32-4ECF-8807-6E5E03C5E2FD}" type="datetimeFigureOut">
              <a:rPr lang="en-US" smtClean="0"/>
              <a:pPr/>
              <a:t>8/24/2022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0DEA6A-573A-4CFC-8B81-036C6A3E907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A3799BF-EA32-4ECF-8807-6E5E03C5E2FD}" type="datetimeFigureOut">
              <a:rPr lang="en-US" smtClean="0"/>
              <a:pPr/>
              <a:t>8/24/2022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0DEA6A-573A-4CFC-8B81-036C6A3E907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799BF-EA32-4ECF-8807-6E5E03C5E2FD}" type="datetimeFigureOut">
              <a:rPr lang="en-US" smtClean="0"/>
              <a:pPr/>
              <a:t>8/24/2022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0DEA6A-573A-4CFC-8B81-036C6A3E907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3799BF-EA32-4ECF-8807-6E5E03C5E2FD}" type="datetimeFigureOut">
              <a:rPr lang="en-US" smtClean="0"/>
              <a:pPr/>
              <a:t>8/24/2022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0DEA6A-573A-4CFC-8B81-036C6A3E907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3799BF-EA32-4ECF-8807-6E5E03C5E2FD}" type="datetimeFigureOut">
              <a:rPr lang="en-US" smtClean="0"/>
              <a:pPr/>
              <a:t>8/24/2022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0DEA6A-573A-4CFC-8B81-036C6A3E907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799BF-EA32-4ECF-8807-6E5E03C5E2FD}" type="datetimeFigureOut">
              <a:rPr lang="en-US" smtClean="0"/>
              <a:pPr/>
              <a:t>8/24/2022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DEA6A-573A-4CFC-8B81-036C6A3E907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37.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43.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4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 </a:t>
            </a:r>
          </a:p>
        </p:txBody>
      </p:sp>
      <p:sp>
        <p:nvSpPr>
          <p:cNvPr id="2" name="Title 1"/>
          <p:cNvSpPr>
            <a:spLocks noGrp="1"/>
          </p:cNvSpPr>
          <p:nvPr>
            <p:ph type="ctrTitle"/>
          </p:nvPr>
        </p:nvSpPr>
        <p:spPr/>
        <p:txBody>
          <a:bodyPr/>
          <a:lstStyle/>
          <a:p>
            <a:r>
              <a:rPr lang="en-IN" dirty="0"/>
              <a:t>TREE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458200" cy="762000"/>
          </a:xfrm>
        </p:spPr>
        <p:txBody>
          <a:bodyPr rtlCol="0">
            <a:normAutofit fontScale="90000"/>
          </a:bodyPr>
          <a:lstStyle/>
          <a:p>
            <a:pPr eaLnBrk="1" fontAlgn="auto" hangingPunct="1">
              <a:spcAft>
                <a:spcPts val="0"/>
              </a:spcAft>
              <a:defRPr/>
            </a:pPr>
            <a:br>
              <a:rPr lang="en-IN" b="1" dirty="0"/>
            </a:br>
            <a:r>
              <a:rPr lang="en-IN" b="1" dirty="0"/>
              <a:t>Parent</a:t>
            </a:r>
            <a:br>
              <a:rPr lang="en-IN" b="1" dirty="0"/>
            </a:br>
            <a:endParaRPr lang="en-IN" dirty="0"/>
          </a:p>
        </p:txBody>
      </p:sp>
      <p:sp>
        <p:nvSpPr>
          <p:cNvPr id="3" name="Content Placeholder 2"/>
          <p:cNvSpPr>
            <a:spLocks noGrp="1"/>
          </p:cNvSpPr>
          <p:nvPr>
            <p:ph idx="1"/>
          </p:nvPr>
        </p:nvSpPr>
        <p:spPr>
          <a:xfrm>
            <a:off x="228600" y="838200"/>
            <a:ext cx="8458200" cy="1600200"/>
          </a:xfrm>
        </p:spPr>
        <p:txBody>
          <a:bodyPr rtlCol="0">
            <a:normAutofit fontScale="70000" lnSpcReduction="20000"/>
          </a:bodyPr>
          <a:lstStyle/>
          <a:p>
            <a:pPr eaLnBrk="1" fontAlgn="auto" hangingPunct="1">
              <a:spcAft>
                <a:spcPts val="0"/>
              </a:spcAft>
              <a:buFont typeface="Arial" pitchFamily="34" charset="0"/>
              <a:buChar char="•"/>
              <a:defRPr/>
            </a:pPr>
            <a:r>
              <a:rPr lang="en-IN" dirty="0"/>
              <a:t>In a tree data structure, the node which is predecessor of any node is called as </a:t>
            </a:r>
            <a:r>
              <a:rPr lang="en-IN" b="1" dirty="0"/>
              <a:t>PARENT NODE</a:t>
            </a:r>
            <a:r>
              <a:rPr lang="en-IN" dirty="0"/>
              <a:t>. In simple words, the node which has branch from it to any other node is called as parent node. Parent node can also be defined as "</a:t>
            </a:r>
            <a:r>
              <a:rPr lang="en-IN" b="1" dirty="0"/>
              <a:t>The node which has child / children</a:t>
            </a:r>
            <a:r>
              <a:rPr lang="en-IN" dirty="0"/>
              <a:t>".</a:t>
            </a:r>
          </a:p>
        </p:txBody>
      </p:sp>
      <p:pic>
        <p:nvPicPr>
          <p:cNvPr id="11268" name="Picture 2"/>
          <p:cNvPicPr>
            <a:picLocks noChangeAspect="1" noChangeArrowheads="1"/>
          </p:cNvPicPr>
          <p:nvPr/>
        </p:nvPicPr>
        <p:blipFill>
          <a:blip r:embed="rId2"/>
          <a:srcRect/>
          <a:stretch>
            <a:fillRect/>
          </a:stretch>
        </p:blipFill>
        <p:spPr bwMode="auto">
          <a:xfrm>
            <a:off x="457200" y="2362200"/>
            <a:ext cx="3257550" cy="2419350"/>
          </a:xfrm>
          <a:prstGeom prst="rect">
            <a:avLst/>
          </a:prstGeom>
          <a:noFill/>
          <a:ln w="9525">
            <a:noFill/>
            <a:miter lim="800000"/>
            <a:headEnd/>
            <a:tailEnd/>
          </a:ln>
        </p:spPr>
      </p:pic>
      <p:pic>
        <p:nvPicPr>
          <p:cNvPr id="11269" name="Picture 3"/>
          <p:cNvPicPr>
            <a:picLocks noChangeAspect="1" noChangeArrowheads="1"/>
          </p:cNvPicPr>
          <p:nvPr/>
        </p:nvPicPr>
        <p:blipFill>
          <a:blip r:embed="rId3"/>
          <a:srcRect/>
          <a:stretch>
            <a:fillRect/>
          </a:stretch>
        </p:blipFill>
        <p:spPr bwMode="auto">
          <a:xfrm>
            <a:off x="4572000" y="2514600"/>
            <a:ext cx="3067050" cy="15716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IN" b="1" dirty="0"/>
              <a:t>Child</a:t>
            </a:r>
            <a:br>
              <a:rPr lang="en-IN" b="1" dirty="0"/>
            </a:br>
            <a:endParaRPr lang="en-IN" dirty="0"/>
          </a:p>
        </p:txBody>
      </p:sp>
      <p:sp>
        <p:nvSpPr>
          <p:cNvPr id="3" name="Content Placeholder 2"/>
          <p:cNvSpPr>
            <a:spLocks noGrp="1"/>
          </p:cNvSpPr>
          <p:nvPr>
            <p:ph idx="1"/>
          </p:nvPr>
        </p:nvSpPr>
        <p:spPr>
          <a:xfrm>
            <a:off x="457200" y="838200"/>
            <a:ext cx="8229600" cy="1828800"/>
          </a:xfrm>
        </p:spPr>
        <p:txBody>
          <a:bodyPr rtlCol="0">
            <a:normAutofit fontScale="62500" lnSpcReduction="20000"/>
          </a:bodyPr>
          <a:lstStyle/>
          <a:p>
            <a:pPr eaLnBrk="1" fontAlgn="auto" hangingPunct="1">
              <a:spcAft>
                <a:spcPts val="0"/>
              </a:spcAft>
              <a:buFont typeface="Arial" pitchFamily="34" charset="0"/>
              <a:buChar char="•"/>
              <a:defRPr/>
            </a:pPr>
            <a:r>
              <a:rPr lang="en-IN" dirty="0"/>
              <a:t>In a tree data structure, the node which is descendant of any node is called as </a:t>
            </a:r>
            <a:r>
              <a:rPr lang="en-IN" b="1" dirty="0"/>
              <a:t>CHILD Node</a:t>
            </a:r>
            <a:r>
              <a:rPr lang="en-IN" dirty="0"/>
              <a:t>.</a:t>
            </a:r>
          </a:p>
          <a:p>
            <a:pPr eaLnBrk="1" fontAlgn="auto" hangingPunct="1">
              <a:spcAft>
                <a:spcPts val="0"/>
              </a:spcAft>
              <a:buFont typeface="Arial" pitchFamily="34" charset="0"/>
              <a:buChar char="•"/>
              <a:defRPr/>
            </a:pPr>
            <a:r>
              <a:rPr lang="en-IN" dirty="0"/>
              <a:t> In simple words, the node which has a link from its parent node is called as child node. In a tree, any parent node can have any number of child nodes.</a:t>
            </a:r>
          </a:p>
          <a:p>
            <a:pPr eaLnBrk="1" fontAlgn="auto" hangingPunct="1">
              <a:spcAft>
                <a:spcPts val="0"/>
              </a:spcAft>
              <a:buFont typeface="Arial" pitchFamily="34" charset="0"/>
              <a:buChar char="•"/>
              <a:defRPr/>
            </a:pPr>
            <a:r>
              <a:rPr lang="en-IN" dirty="0"/>
              <a:t> In a tree, all the nodes except root are child nodes.</a:t>
            </a:r>
          </a:p>
        </p:txBody>
      </p:sp>
      <p:pic>
        <p:nvPicPr>
          <p:cNvPr id="12292" name="Picture 2"/>
          <p:cNvPicPr>
            <a:picLocks noChangeAspect="1" noChangeArrowheads="1"/>
          </p:cNvPicPr>
          <p:nvPr/>
        </p:nvPicPr>
        <p:blipFill>
          <a:blip r:embed="rId2"/>
          <a:srcRect/>
          <a:stretch>
            <a:fillRect/>
          </a:stretch>
        </p:blipFill>
        <p:spPr bwMode="auto">
          <a:xfrm>
            <a:off x="914400" y="3048000"/>
            <a:ext cx="3095625" cy="2486025"/>
          </a:xfrm>
          <a:prstGeom prst="rect">
            <a:avLst/>
          </a:prstGeom>
          <a:noFill/>
          <a:ln w="9525">
            <a:noFill/>
            <a:miter lim="800000"/>
            <a:headEnd/>
            <a:tailEnd/>
          </a:ln>
        </p:spPr>
      </p:pic>
      <p:pic>
        <p:nvPicPr>
          <p:cNvPr id="12293" name="Picture 3"/>
          <p:cNvPicPr>
            <a:picLocks noChangeAspect="1" noChangeArrowheads="1"/>
          </p:cNvPicPr>
          <p:nvPr/>
        </p:nvPicPr>
        <p:blipFill>
          <a:blip r:embed="rId3"/>
          <a:srcRect/>
          <a:stretch>
            <a:fillRect/>
          </a:stretch>
        </p:blipFill>
        <p:spPr bwMode="auto">
          <a:xfrm>
            <a:off x="4800600" y="2971800"/>
            <a:ext cx="2809875" cy="189547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838200"/>
          </a:xfrm>
        </p:spPr>
        <p:txBody>
          <a:bodyPr rtlCol="0">
            <a:normAutofit fontScale="90000"/>
          </a:bodyPr>
          <a:lstStyle/>
          <a:p>
            <a:pPr eaLnBrk="1" fontAlgn="auto" hangingPunct="1">
              <a:spcAft>
                <a:spcPts val="0"/>
              </a:spcAft>
              <a:defRPr/>
            </a:pPr>
            <a:br>
              <a:rPr lang="en-IN" b="1" dirty="0"/>
            </a:br>
            <a:r>
              <a:rPr lang="en-IN" b="1" dirty="0"/>
              <a:t>Siblings</a:t>
            </a:r>
            <a:br>
              <a:rPr lang="en-IN" b="1" dirty="0"/>
            </a:br>
            <a:endParaRPr lang="en-IN" dirty="0"/>
          </a:p>
        </p:txBody>
      </p:sp>
      <p:pic>
        <p:nvPicPr>
          <p:cNvPr id="13315" name="Picture 2"/>
          <p:cNvPicPr>
            <a:picLocks noGrp="1" noChangeAspect="1" noChangeArrowheads="1"/>
          </p:cNvPicPr>
          <p:nvPr>
            <p:ph idx="1"/>
          </p:nvPr>
        </p:nvPicPr>
        <p:blipFill>
          <a:blip r:embed="rId2"/>
          <a:srcRect/>
          <a:stretch>
            <a:fillRect/>
          </a:stretch>
        </p:blipFill>
        <p:spPr>
          <a:xfrm>
            <a:off x="685800" y="2743200"/>
            <a:ext cx="3314700" cy="2466975"/>
          </a:xfrm>
        </p:spPr>
      </p:pic>
      <p:sp>
        <p:nvSpPr>
          <p:cNvPr id="13316" name="Rectangle 5"/>
          <p:cNvSpPr>
            <a:spLocks noChangeArrowheads="1"/>
          </p:cNvSpPr>
          <p:nvPr/>
        </p:nvSpPr>
        <p:spPr bwMode="auto">
          <a:xfrm>
            <a:off x="533400" y="990600"/>
            <a:ext cx="7772400" cy="923925"/>
          </a:xfrm>
          <a:prstGeom prst="rect">
            <a:avLst/>
          </a:prstGeom>
          <a:noFill/>
          <a:ln w="9525">
            <a:noFill/>
            <a:miter lim="800000"/>
            <a:headEnd/>
            <a:tailEnd/>
          </a:ln>
        </p:spPr>
        <p:txBody>
          <a:bodyPr>
            <a:spAutoFit/>
          </a:bodyPr>
          <a:lstStyle/>
          <a:p>
            <a:r>
              <a:rPr lang="en-IN">
                <a:latin typeface="Calibri" pitchFamily="34" charset="0"/>
              </a:rPr>
              <a:t>In a tree data structure, nodes which belong to same Parent are called as </a:t>
            </a:r>
            <a:r>
              <a:rPr lang="en-IN" b="1">
                <a:latin typeface="Calibri" pitchFamily="34" charset="0"/>
              </a:rPr>
              <a:t>SIBLINGS</a:t>
            </a:r>
            <a:r>
              <a:rPr lang="en-IN">
                <a:latin typeface="Calibri" pitchFamily="34" charset="0"/>
              </a:rPr>
              <a:t>. In simple words, the nodes with same parent are called as Sibling nodes.</a:t>
            </a:r>
          </a:p>
        </p:txBody>
      </p:sp>
      <p:pic>
        <p:nvPicPr>
          <p:cNvPr id="13317" name="Picture 4"/>
          <p:cNvPicPr>
            <a:picLocks noChangeAspect="1" noChangeArrowheads="1"/>
          </p:cNvPicPr>
          <p:nvPr/>
        </p:nvPicPr>
        <p:blipFill>
          <a:blip r:embed="rId3"/>
          <a:srcRect/>
          <a:stretch>
            <a:fillRect/>
          </a:stretch>
        </p:blipFill>
        <p:spPr bwMode="auto">
          <a:xfrm>
            <a:off x="4876800" y="2819400"/>
            <a:ext cx="3276600" cy="23526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05800" cy="685800"/>
          </a:xfrm>
        </p:spPr>
        <p:txBody>
          <a:bodyPr rtlCol="0">
            <a:normAutofit fontScale="90000"/>
          </a:bodyPr>
          <a:lstStyle/>
          <a:p>
            <a:pPr eaLnBrk="1" fontAlgn="auto" hangingPunct="1">
              <a:spcAft>
                <a:spcPts val="0"/>
              </a:spcAft>
              <a:defRPr/>
            </a:pPr>
            <a:br>
              <a:rPr lang="en-IN" b="1" dirty="0"/>
            </a:br>
            <a:r>
              <a:rPr lang="en-IN" b="1" dirty="0"/>
              <a:t>Leaf</a:t>
            </a:r>
            <a:br>
              <a:rPr lang="en-IN" b="1" dirty="0"/>
            </a:br>
            <a:endParaRPr lang="en-IN" dirty="0"/>
          </a:p>
        </p:txBody>
      </p:sp>
      <p:sp>
        <p:nvSpPr>
          <p:cNvPr id="3" name="Content Placeholder 2"/>
          <p:cNvSpPr>
            <a:spLocks noGrp="1"/>
          </p:cNvSpPr>
          <p:nvPr>
            <p:ph idx="1"/>
          </p:nvPr>
        </p:nvSpPr>
        <p:spPr>
          <a:xfrm>
            <a:off x="381000" y="1066800"/>
            <a:ext cx="8305800" cy="1752600"/>
          </a:xfrm>
        </p:spPr>
        <p:txBody>
          <a:bodyPr rtlCol="0">
            <a:normAutofit fontScale="70000" lnSpcReduction="20000"/>
          </a:bodyPr>
          <a:lstStyle/>
          <a:p>
            <a:pPr eaLnBrk="1" fontAlgn="auto" hangingPunct="1">
              <a:spcAft>
                <a:spcPts val="0"/>
              </a:spcAft>
              <a:buFont typeface="Arial" pitchFamily="34" charset="0"/>
              <a:buChar char="•"/>
              <a:defRPr/>
            </a:pPr>
            <a:r>
              <a:rPr lang="en-IN" dirty="0"/>
              <a:t>In a tree data structure, the node which does not have a child is called as </a:t>
            </a:r>
            <a:r>
              <a:rPr lang="en-IN" b="1" dirty="0"/>
              <a:t>LEAF Node</a:t>
            </a:r>
            <a:r>
              <a:rPr lang="en-IN" dirty="0"/>
              <a:t>. In simple words, a leaf is a node with no child. </a:t>
            </a:r>
            <a:br>
              <a:rPr lang="en-IN" dirty="0"/>
            </a:br>
            <a:br>
              <a:rPr lang="en-IN" dirty="0"/>
            </a:br>
            <a:r>
              <a:rPr lang="en-IN" dirty="0"/>
              <a:t>In a tree data structure, the leaf nodes are also called as </a:t>
            </a:r>
            <a:r>
              <a:rPr lang="en-IN" b="1" dirty="0"/>
              <a:t>External Nodes</a:t>
            </a:r>
            <a:r>
              <a:rPr lang="en-IN" dirty="0"/>
              <a:t>. External node is also a node with no child. In a tree, </a:t>
            </a:r>
            <a:r>
              <a:rPr lang="en-IN" u="sng" dirty="0"/>
              <a:t>leaf node is also called as '</a:t>
            </a:r>
            <a:r>
              <a:rPr lang="en-IN" b="1" u="sng" dirty="0"/>
              <a:t>Terminal</a:t>
            </a:r>
            <a:r>
              <a:rPr lang="en-IN" u="sng" dirty="0"/>
              <a:t>' node.</a:t>
            </a:r>
            <a:endParaRPr lang="en-IN" dirty="0"/>
          </a:p>
        </p:txBody>
      </p:sp>
      <p:pic>
        <p:nvPicPr>
          <p:cNvPr id="14340" name="Picture 2"/>
          <p:cNvPicPr>
            <a:picLocks noChangeAspect="1" noChangeArrowheads="1"/>
          </p:cNvPicPr>
          <p:nvPr/>
        </p:nvPicPr>
        <p:blipFill>
          <a:blip r:embed="rId2"/>
          <a:srcRect/>
          <a:stretch>
            <a:fillRect/>
          </a:stretch>
        </p:blipFill>
        <p:spPr bwMode="auto">
          <a:xfrm>
            <a:off x="1219200" y="3352800"/>
            <a:ext cx="3209925" cy="2352675"/>
          </a:xfrm>
          <a:prstGeom prst="rect">
            <a:avLst/>
          </a:prstGeom>
          <a:noFill/>
          <a:ln w="9525">
            <a:noFill/>
            <a:miter lim="800000"/>
            <a:headEnd/>
            <a:tailEnd/>
          </a:ln>
        </p:spPr>
      </p:pic>
      <p:pic>
        <p:nvPicPr>
          <p:cNvPr id="14341" name="Picture 3"/>
          <p:cNvPicPr>
            <a:picLocks noChangeAspect="1" noChangeArrowheads="1"/>
          </p:cNvPicPr>
          <p:nvPr/>
        </p:nvPicPr>
        <p:blipFill>
          <a:blip r:embed="rId3"/>
          <a:srcRect/>
          <a:stretch>
            <a:fillRect/>
          </a:stretch>
        </p:blipFill>
        <p:spPr bwMode="auto">
          <a:xfrm>
            <a:off x="4953000" y="3352800"/>
            <a:ext cx="3500438" cy="1905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rtlCol="0">
            <a:normAutofit fontScale="90000"/>
          </a:bodyPr>
          <a:lstStyle/>
          <a:p>
            <a:pPr eaLnBrk="1" fontAlgn="auto" hangingPunct="1">
              <a:spcAft>
                <a:spcPts val="0"/>
              </a:spcAft>
              <a:defRPr/>
            </a:pPr>
            <a:br>
              <a:rPr lang="en-IN" b="1" dirty="0"/>
            </a:br>
            <a:r>
              <a:rPr lang="en-IN" b="1" dirty="0"/>
              <a:t>Internal Nodes</a:t>
            </a:r>
            <a:br>
              <a:rPr lang="en-IN" b="1" dirty="0"/>
            </a:br>
            <a:endParaRPr lang="en-IN" dirty="0"/>
          </a:p>
        </p:txBody>
      </p:sp>
      <p:sp>
        <p:nvSpPr>
          <p:cNvPr id="3" name="Content Placeholder 2"/>
          <p:cNvSpPr>
            <a:spLocks noGrp="1"/>
          </p:cNvSpPr>
          <p:nvPr>
            <p:ph idx="1"/>
          </p:nvPr>
        </p:nvSpPr>
        <p:spPr>
          <a:xfrm>
            <a:off x="381000" y="914400"/>
            <a:ext cx="8305800" cy="1828800"/>
          </a:xfrm>
        </p:spPr>
        <p:txBody>
          <a:bodyPr rtlCol="0">
            <a:normAutofit fontScale="62500" lnSpcReduction="20000"/>
          </a:bodyPr>
          <a:lstStyle/>
          <a:p>
            <a:pPr eaLnBrk="1" fontAlgn="auto" hangingPunct="1">
              <a:spcAft>
                <a:spcPts val="0"/>
              </a:spcAft>
              <a:buFont typeface="Arial" pitchFamily="34" charset="0"/>
              <a:buChar char="•"/>
              <a:defRPr/>
            </a:pPr>
            <a:r>
              <a:rPr lang="en-IN" dirty="0"/>
              <a:t>In a tree data structure, the node which has </a:t>
            </a:r>
            <a:r>
              <a:rPr lang="en-IN" dirty="0" err="1"/>
              <a:t>atleast</a:t>
            </a:r>
            <a:r>
              <a:rPr lang="en-IN" dirty="0"/>
              <a:t> one child is called as </a:t>
            </a:r>
            <a:r>
              <a:rPr lang="en-IN" b="1" dirty="0"/>
              <a:t>INTERNAL Node</a:t>
            </a:r>
            <a:r>
              <a:rPr lang="en-IN" dirty="0"/>
              <a:t>. In simple words, an internal node is a node with </a:t>
            </a:r>
            <a:r>
              <a:rPr lang="en-IN" dirty="0" err="1"/>
              <a:t>atleast</a:t>
            </a:r>
            <a:r>
              <a:rPr lang="en-IN" dirty="0"/>
              <a:t> one child. </a:t>
            </a:r>
            <a:br>
              <a:rPr lang="en-IN" dirty="0"/>
            </a:br>
            <a:br>
              <a:rPr lang="en-IN" dirty="0"/>
            </a:br>
            <a:r>
              <a:rPr lang="en-IN" dirty="0"/>
              <a:t>In a tree data structure, nodes other than leaf nodes are called as </a:t>
            </a:r>
            <a:r>
              <a:rPr lang="en-IN" b="1" dirty="0"/>
              <a:t>Internal Nodes</a:t>
            </a:r>
            <a:r>
              <a:rPr lang="en-IN" dirty="0"/>
              <a:t>.</a:t>
            </a:r>
            <a:r>
              <a:rPr lang="en-IN" b="1" u="sng" dirty="0"/>
              <a:t> The root node is also said to be Internal Node</a:t>
            </a:r>
            <a:r>
              <a:rPr lang="en-IN" dirty="0"/>
              <a:t> if the tree has more than one node. </a:t>
            </a:r>
            <a:r>
              <a:rPr lang="en-IN" u="sng" dirty="0"/>
              <a:t>Internal nodes are also called as '</a:t>
            </a:r>
            <a:r>
              <a:rPr lang="en-IN" b="1" u="sng" dirty="0"/>
              <a:t>Non-Terminal</a:t>
            </a:r>
            <a:r>
              <a:rPr lang="en-IN" u="sng" dirty="0"/>
              <a:t>' nodes.</a:t>
            </a:r>
            <a:endParaRPr lang="en-IN" dirty="0"/>
          </a:p>
        </p:txBody>
      </p:sp>
      <p:pic>
        <p:nvPicPr>
          <p:cNvPr id="15364" name="Picture 2"/>
          <p:cNvPicPr>
            <a:picLocks noChangeAspect="1" noChangeArrowheads="1"/>
          </p:cNvPicPr>
          <p:nvPr/>
        </p:nvPicPr>
        <p:blipFill>
          <a:blip r:embed="rId2"/>
          <a:srcRect/>
          <a:stretch>
            <a:fillRect/>
          </a:stretch>
        </p:blipFill>
        <p:spPr bwMode="auto">
          <a:xfrm>
            <a:off x="211138" y="3352800"/>
            <a:ext cx="4037012" cy="2971800"/>
          </a:xfrm>
          <a:prstGeom prst="rect">
            <a:avLst/>
          </a:prstGeom>
          <a:noFill/>
          <a:ln w="9525">
            <a:noFill/>
            <a:miter lim="800000"/>
            <a:headEnd/>
            <a:tailEnd/>
          </a:ln>
        </p:spPr>
      </p:pic>
      <p:pic>
        <p:nvPicPr>
          <p:cNvPr id="15365" name="Picture 3"/>
          <p:cNvPicPr>
            <a:picLocks noChangeAspect="1" noChangeArrowheads="1"/>
          </p:cNvPicPr>
          <p:nvPr/>
        </p:nvPicPr>
        <p:blipFill>
          <a:blip r:embed="rId3"/>
          <a:srcRect/>
          <a:stretch>
            <a:fillRect/>
          </a:stretch>
        </p:blipFill>
        <p:spPr bwMode="auto">
          <a:xfrm>
            <a:off x="4343400" y="3581400"/>
            <a:ext cx="4764088" cy="23622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685800"/>
          </a:xfrm>
        </p:spPr>
        <p:txBody>
          <a:bodyPr rtlCol="0">
            <a:normAutofit fontScale="90000"/>
          </a:bodyPr>
          <a:lstStyle/>
          <a:p>
            <a:pPr eaLnBrk="1" fontAlgn="auto" hangingPunct="1">
              <a:spcAft>
                <a:spcPts val="0"/>
              </a:spcAft>
              <a:defRPr/>
            </a:pPr>
            <a:br>
              <a:rPr lang="en-IN" b="1" dirty="0"/>
            </a:br>
            <a:r>
              <a:rPr lang="en-IN" b="1" dirty="0"/>
              <a:t>Degree</a:t>
            </a:r>
            <a:br>
              <a:rPr lang="en-IN" b="1" dirty="0"/>
            </a:br>
            <a:endParaRPr lang="en-IN" dirty="0"/>
          </a:p>
        </p:txBody>
      </p:sp>
      <p:sp>
        <p:nvSpPr>
          <p:cNvPr id="3" name="Content Placeholder 2"/>
          <p:cNvSpPr>
            <a:spLocks noGrp="1"/>
          </p:cNvSpPr>
          <p:nvPr>
            <p:ph idx="1"/>
          </p:nvPr>
        </p:nvSpPr>
        <p:spPr>
          <a:xfrm>
            <a:off x="457200" y="1066800"/>
            <a:ext cx="8229600" cy="1600200"/>
          </a:xfrm>
        </p:spPr>
        <p:txBody>
          <a:bodyPr rtlCol="0">
            <a:normAutofit fontScale="70000" lnSpcReduction="20000"/>
          </a:bodyPr>
          <a:lstStyle/>
          <a:p>
            <a:pPr eaLnBrk="1" fontAlgn="auto" hangingPunct="1">
              <a:spcAft>
                <a:spcPts val="0"/>
              </a:spcAft>
              <a:buFont typeface="Arial" pitchFamily="34" charset="0"/>
              <a:buChar char="•"/>
              <a:defRPr/>
            </a:pPr>
            <a:r>
              <a:rPr lang="en-IN" dirty="0"/>
              <a:t>In a tree data structure, the total number of children of a node is called as </a:t>
            </a:r>
            <a:r>
              <a:rPr lang="en-IN" b="1" dirty="0"/>
              <a:t>DEGREE</a:t>
            </a:r>
            <a:r>
              <a:rPr lang="en-IN" dirty="0"/>
              <a:t> of that Node. In simple words, the Degree of a node is total number of children it has. The highest degree of a node among all the nodes in a tree is called as '</a:t>
            </a:r>
            <a:r>
              <a:rPr lang="en-IN" b="1" dirty="0"/>
              <a:t>Degree of Tree</a:t>
            </a:r>
            <a:r>
              <a:rPr lang="en-IN" dirty="0"/>
              <a:t>'</a:t>
            </a:r>
          </a:p>
        </p:txBody>
      </p:sp>
      <p:pic>
        <p:nvPicPr>
          <p:cNvPr id="16388" name="Picture 2"/>
          <p:cNvPicPr>
            <a:picLocks noChangeAspect="1" noChangeArrowheads="1"/>
          </p:cNvPicPr>
          <p:nvPr/>
        </p:nvPicPr>
        <p:blipFill>
          <a:blip r:embed="rId2"/>
          <a:srcRect/>
          <a:stretch>
            <a:fillRect/>
          </a:stretch>
        </p:blipFill>
        <p:spPr bwMode="auto">
          <a:xfrm>
            <a:off x="838200" y="2971800"/>
            <a:ext cx="3419475" cy="2686050"/>
          </a:xfrm>
          <a:prstGeom prst="rect">
            <a:avLst/>
          </a:prstGeom>
          <a:noFill/>
          <a:ln w="9525">
            <a:noFill/>
            <a:miter lim="800000"/>
            <a:headEnd/>
            <a:tailEnd/>
          </a:ln>
        </p:spPr>
      </p:pic>
      <p:pic>
        <p:nvPicPr>
          <p:cNvPr id="16389" name="Picture 3"/>
          <p:cNvPicPr>
            <a:picLocks noChangeAspect="1" noChangeArrowheads="1"/>
          </p:cNvPicPr>
          <p:nvPr/>
        </p:nvPicPr>
        <p:blipFill>
          <a:blip r:embed="rId3"/>
          <a:srcRect/>
          <a:stretch>
            <a:fillRect/>
          </a:stretch>
        </p:blipFill>
        <p:spPr bwMode="auto">
          <a:xfrm>
            <a:off x="5029200" y="3200400"/>
            <a:ext cx="3038475" cy="16954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rtlCol="0">
            <a:normAutofit fontScale="90000"/>
          </a:bodyPr>
          <a:lstStyle/>
          <a:p>
            <a:pPr eaLnBrk="1" fontAlgn="auto" hangingPunct="1">
              <a:spcAft>
                <a:spcPts val="0"/>
              </a:spcAft>
              <a:defRPr/>
            </a:pPr>
            <a:r>
              <a:rPr lang="en-IN" b="1" dirty="0"/>
              <a:t>Level</a:t>
            </a:r>
            <a:br>
              <a:rPr lang="en-IN" b="1" dirty="0"/>
            </a:br>
            <a:endParaRPr lang="en-IN" dirty="0"/>
          </a:p>
        </p:txBody>
      </p:sp>
      <p:sp>
        <p:nvSpPr>
          <p:cNvPr id="3" name="Content Placeholder 2"/>
          <p:cNvSpPr>
            <a:spLocks noGrp="1"/>
          </p:cNvSpPr>
          <p:nvPr>
            <p:ph idx="1"/>
          </p:nvPr>
        </p:nvSpPr>
        <p:spPr>
          <a:xfrm>
            <a:off x="304800" y="762000"/>
            <a:ext cx="8382000" cy="1905000"/>
          </a:xfrm>
        </p:spPr>
        <p:txBody>
          <a:bodyPr rtlCol="0">
            <a:normAutofit fontScale="70000" lnSpcReduction="20000"/>
          </a:bodyPr>
          <a:lstStyle/>
          <a:p>
            <a:pPr eaLnBrk="1" fontAlgn="auto" hangingPunct="1">
              <a:spcAft>
                <a:spcPts val="0"/>
              </a:spcAft>
              <a:buFont typeface="Arial" pitchFamily="34" charset="0"/>
              <a:buChar char="•"/>
              <a:defRPr/>
            </a:pPr>
            <a:r>
              <a:rPr lang="en-IN" dirty="0"/>
              <a:t>In a tree data structure, the root node is said to be at Level 0 and the children of root node are at Level 1 and the children of the nodes which are at Level 1 will be at Level 2 and so on...</a:t>
            </a:r>
          </a:p>
          <a:p>
            <a:pPr eaLnBrk="1" fontAlgn="auto" hangingPunct="1">
              <a:spcAft>
                <a:spcPts val="0"/>
              </a:spcAft>
              <a:buFont typeface="Arial" pitchFamily="34" charset="0"/>
              <a:buChar char="•"/>
              <a:defRPr/>
            </a:pPr>
            <a:r>
              <a:rPr lang="en-IN" dirty="0"/>
              <a:t> In simple words, in a tree each step from top to bottom is called as a Level and the Level count starts with '0' and incremented by one at each level (Step).</a:t>
            </a:r>
          </a:p>
        </p:txBody>
      </p:sp>
      <p:pic>
        <p:nvPicPr>
          <p:cNvPr id="17412" name="Picture 2"/>
          <p:cNvPicPr>
            <a:picLocks noChangeAspect="1" noChangeArrowheads="1"/>
          </p:cNvPicPr>
          <p:nvPr/>
        </p:nvPicPr>
        <p:blipFill>
          <a:blip r:embed="rId2"/>
          <a:srcRect/>
          <a:stretch>
            <a:fillRect/>
          </a:stretch>
        </p:blipFill>
        <p:spPr bwMode="auto">
          <a:xfrm>
            <a:off x="609600" y="3200400"/>
            <a:ext cx="3476625" cy="2714625"/>
          </a:xfrm>
          <a:prstGeom prst="rect">
            <a:avLst/>
          </a:prstGeom>
          <a:noFill/>
          <a:ln w="9525">
            <a:noFill/>
            <a:miter lim="800000"/>
            <a:headEnd/>
            <a:tailEnd/>
          </a:ln>
        </p:spPr>
      </p:pic>
      <p:pic>
        <p:nvPicPr>
          <p:cNvPr id="17413" name="Picture 3"/>
          <p:cNvPicPr>
            <a:picLocks noChangeAspect="1" noChangeArrowheads="1"/>
          </p:cNvPicPr>
          <p:nvPr/>
        </p:nvPicPr>
        <p:blipFill>
          <a:blip r:embed="rId3"/>
          <a:srcRect/>
          <a:stretch>
            <a:fillRect/>
          </a:stretch>
        </p:blipFill>
        <p:spPr bwMode="auto">
          <a:xfrm>
            <a:off x="5791200" y="2895600"/>
            <a:ext cx="1076325" cy="25527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IN" b="1" dirty="0"/>
              <a:t>Height</a:t>
            </a:r>
            <a:br>
              <a:rPr lang="en-IN" b="1" dirty="0"/>
            </a:br>
            <a:endParaRPr lang="en-IN" dirty="0"/>
          </a:p>
        </p:txBody>
      </p:sp>
      <p:sp>
        <p:nvSpPr>
          <p:cNvPr id="3" name="Content Placeholder 2"/>
          <p:cNvSpPr>
            <a:spLocks noGrp="1"/>
          </p:cNvSpPr>
          <p:nvPr>
            <p:ph idx="1"/>
          </p:nvPr>
        </p:nvSpPr>
        <p:spPr>
          <a:xfrm>
            <a:off x="304800" y="990600"/>
            <a:ext cx="8382000" cy="1905000"/>
          </a:xfrm>
        </p:spPr>
        <p:txBody>
          <a:bodyPr rtlCol="0">
            <a:normAutofit fontScale="85000" lnSpcReduction="20000"/>
          </a:bodyPr>
          <a:lstStyle/>
          <a:p>
            <a:pPr eaLnBrk="1" fontAlgn="auto" hangingPunct="1">
              <a:spcAft>
                <a:spcPts val="0"/>
              </a:spcAft>
              <a:buFont typeface="Arial" pitchFamily="34" charset="0"/>
              <a:buChar char="•"/>
              <a:defRPr/>
            </a:pPr>
            <a:r>
              <a:rPr lang="en-IN" dirty="0"/>
              <a:t>In a tree data structure, the total number of </a:t>
            </a:r>
            <a:r>
              <a:rPr lang="en-IN" dirty="0" err="1"/>
              <a:t>egdes</a:t>
            </a:r>
            <a:r>
              <a:rPr lang="en-IN" dirty="0"/>
              <a:t> from leaf node to a particular node in the longest path is called as </a:t>
            </a:r>
            <a:r>
              <a:rPr lang="en-IN" b="1" dirty="0"/>
              <a:t>HEIGHT</a:t>
            </a:r>
            <a:r>
              <a:rPr lang="en-IN" dirty="0"/>
              <a:t> of that Node. </a:t>
            </a:r>
            <a:r>
              <a:rPr lang="en-IN" u="sng" dirty="0"/>
              <a:t>In a tree, height of the root node is said to be </a:t>
            </a:r>
            <a:r>
              <a:rPr lang="en-IN" b="1" u="sng" dirty="0"/>
              <a:t>height of the tree</a:t>
            </a:r>
            <a:r>
              <a:rPr lang="en-IN" dirty="0"/>
              <a:t>. In a tree, </a:t>
            </a:r>
            <a:r>
              <a:rPr lang="en-IN" b="1" u="sng" dirty="0"/>
              <a:t>height of all leaf nodes is '0'.</a:t>
            </a:r>
            <a:endParaRPr lang="en-IN" dirty="0"/>
          </a:p>
        </p:txBody>
      </p:sp>
      <p:pic>
        <p:nvPicPr>
          <p:cNvPr id="18436" name="Picture 2"/>
          <p:cNvPicPr>
            <a:picLocks noChangeAspect="1" noChangeArrowheads="1"/>
          </p:cNvPicPr>
          <p:nvPr/>
        </p:nvPicPr>
        <p:blipFill>
          <a:blip r:embed="rId2"/>
          <a:srcRect/>
          <a:stretch>
            <a:fillRect/>
          </a:stretch>
        </p:blipFill>
        <p:spPr bwMode="auto">
          <a:xfrm>
            <a:off x="838200" y="3048000"/>
            <a:ext cx="3190875" cy="2647950"/>
          </a:xfrm>
          <a:prstGeom prst="rect">
            <a:avLst/>
          </a:prstGeom>
          <a:noFill/>
          <a:ln w="9525">
            <a:noFill/>
            <a:miter lim="800000"/>
            <a:headEnd/>
            <a:tailEnd/>
          </a:ln>
        </p:spPr>
      </p:pic>
      <p:pic>
        <p:nvPicPr>
          <p:cNvPr id="18437" name="Picture 3"/>
          <p:cNvPicPr>
            <a:picLocks noChangeAspect="1" noChangeArrowheads="1"/>
          </p:cNvPicPr>
          <p:nvPr/>
        </p:nvPicPr>
        <p:blipFill>
          <a:blip r:embed="rId3"/>
          <a:srcRect/>
          <a:stretch>
            <a:fillRect/>
          </a:stretch>
        </p:blipFill>
        <p:spPr bwMode="auto">
          <a:xfrm>
            <a:off x="4800600" y="3124200"/>
            <a:ext cx="3282950" cy="2743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762000"/>
          </a:xfrm>
        </p:spPr>
        <p:txBody>
          <a:bodyPr rtlCol="0">
            <a:normAutofit fontScale="90000"/>
          </a:bodyPr>
          <a:lstStyle/>
          <a:p>
            <a:pPr eaLnBrk="1" fontAlgn="auto" hangingPunct="1">
              <a:spcAft>
                <a:spcPts val="0"/>
              </a:spcAft>
              <a:defRPr/>
            </a:pPr>
            <a:br>
              <a:rPr lang="en-IN" b="1" dirty="0"/>
            </a:br>
            <a:r>
              <a:rPr lang="en-IN" b="1" dirty="0"/>
              <a:t>Depth</a:t>
            </a:r>
            <a:br>
              <a:rPr lang="en-IN" b="1" dirty="0"/>
            </a:br>
            <a:endParaRPr lang="en-IN" dirty="0"/>
          </a:p>
        </p:txBody>
      </p:sp>
      <p:sp>
        <p:nvSpPr>
          <p:cNvPr id="3" name="Content Placeholder 2"/>
          <p:cNvSpPr>
            <a:spLocks noGrp="1"/>
          </p:cNvSpPr>
          <p:nvPr>
            <p:ph idx="1"/>
          </p:nvPr>
        </p:nvSpPr>
        <p:spPr>
          <a:xfrm>
            <a:off x="457200" y="914400"/>
            <a:ext cx="8229600" cy="1676400"/>
          </a:xfrm>
        </p:spPr>
        <p:txBody>
          <a:bodyPr rtlCol="0">
            <a:normAutofit fontScale="62500" lnSpcReduction="20000"/>
          </a:bodyPr>
          <a:lstStyle/>
          <a:p>
            <a:pPr eaLnBrk="1" fontAlgn="auto" hangingPunct="1">
              <a:spcAft>
                <a:spcPts val="0"/>
              </a:spcAft>
              <a:buFont typeface="Arial" pitchFamily="34" charset="0"/>
              <a:buChar char="•"/>
              <a:defRPr/>
            </a:pPr>
            <a:r>
              <a:rPr lang="en-IN" dirty="0"/>
              <a:t>In a tree data structure, the total number of </a:t>
            </a:r>
            <a:r>
              <a:rPr lang="en-IN" dirty="0" err="1"/>
              <a:t>egdes</a:t>
            </a:r>
            <a:r>
              <a:rPr lang="en-IN" dirty="0"/>
              <a:t> from root node to a particular node is called as </a:t>
            </a:r>
            <a:r>
              <a:rPr lang="en-IN" b="1" dirty="0"/>
              <a:t>DEPTH</a:t>
            </a:r>
            <a:r>
              <a:rPr lang="en-IN" dirty="0"/>
              <a:t> of that Node. </a:t>
            </a:r>
            <a:r>
              <a:rPr lang="en-IN" u="sng" dirty="0"/>
              <a:t>In a tree, the total number of edges from root node to a leaf node in the longest path is said to be </a:t>
            </a:r>
            <a:r>
              <a:rPr lang="en-IN" b="1" u="sng" dirty="0"/>
              <a:t>Depth of the tree</a:t>
            </a:r>
            <a:r>
              <a:rPr lang="en-IN" dirty="0"/>
              <a:t>. In simple words, the highest depth of any leaf node in a tree is said to be depth of that tree. In a tree, </a:t>
            </a:r>
            <a:r>
              <a:rPr lang="en-IN" b="1" u="sng" dirty="0"/>
              <a:t>depth of the root node is '0'.</a:t>
            </a:r>
            <a:endParaRPr lang="en-IN" dirty="0"/>
          </a:p>
        </p:txBody>
      </p:sp>
      <p:pic>
        <p:nvPicPr>
          <p:cNvPr id="19460" name="Picture 2"/>
          <p:cNvPicPr>
            <a:picLocks noChangeAspect="1" noChangeArrowheads="1"/>
          </p:cNvPicPr>
          <p:nvPr/>
        </p:nvPicPr>
        <p:blipFill>
          <a:blip r:embed="rId2"/>
          <a:srcRect/>
          <a:stretch>
            <a:fillRect/>
          </a:stretch>
        </p:blipFill>
        <p:spPr bwMode="auto">
          <a:xfrm>
            <a:off x="762000" y="2895600"/>
            <a:ext cx="3143250" cy="2390775"/>
          </a:xfrm>
          <a:prstGeom prst="rect">
            <a:avLst/>
          </a:prstGeom>
          <a:noFill/>
          <a:ln w="9525">
            <a:noFill/>
            <a:miter lim="800000"/>
            <a:headEnd/>
            <a:tailEnd/>
          </a:ln>
        </p:spPr>
      </p:pic>
      <p:pic>
        <p:nvPicPr>
          <p:cNvPr id="19461" name="Picture 3"/>
          <p:cNvPicPr>
            <a:picLocks noChangeAspect="1" noChangeArrowheads="1"/>
          </p:cNvPicPr>
          <p:nvPr/>
        </p:nvPicPr>
        <p:blipFill>
          <a:blip r:embed="rId3"/>
          <a:srcRect/>
          <a:stretch>
            <a:fillRect/>
          </a:stretch>
        </p:blipFill>
        <p:spPr bwMode="auto">
          <a:xfrm>
            <a:off x="4222750" y="2895600"/>
            <a:ext cx="3932238" cy="2819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IN" b="1" dirty="0"/>
              <a:t>Path</a:t>
            </a:r>
            <a:br>
              <a:rPr lang="en-IN" b="1" dirty="0"/>
            </a:br>
            <a:endParaRPr lang="en-IN" dirty="0"/>
          </a:p>
        </p:txBody>
      </p:sp>
      <p:sp>
        <p:nvSpPr>
          <p:cNvPr id="3" name="Content Placeholder 2"/>
          <p:cNvSpPr>
            <a:spLocks noGrp="1"/>
          </p:cNvSpPr>
          <p:nvPr>
            <p:ph idx="1"/>
          </p:nvPr>
        </p:nvSpPr>
        <p:spPr>
          <a:xfrm>
            <a:off x="533400" y="990600"/>
            <a:ext cx="8153400" cy="1752600"/>
          </a:xfrm>
        </p:spPr>
        <p:txBody>
          <a:bodyPr rtlCol="0">
            <a:normAutofit fontScale="85000" lnSpcReduction="20000"/>
          </a:bodyPr>
          <a:lstStyle/>
          <a:p>
            <a:pPr eaLnBrk="1" fontAlgn="auto" hangingPunct="1">
              <a:spcAft>
                <a:spcPts val="0"/>
              </a:spcAft>
              <a:buFont typeface="Arial" pitchFamily="34" charset="0"/>
              <a:buChar char="•"/>
              <a:defRPr/>
            </a:pPr>
            <a:r>
              <a:rPr lang="en-IN" dirty="0"/>
              <a:t>In a tree data structure, the sequence of Nodes and Edges from one node to another node is called as </a:t>
            </a:r>
            <a:r>
              <a:rPr lang="en-IN" b="1" dirty="0"/>
              <a:t>PATH</a:t>
            </a:r>
            <a:r>
              <a:rPr lang="en-IN" dirty="0"/>
              <a:t> between that two Nodes. </a:t>
            </a:r>
            <a:r>
              <a:rPr lang="en-IN" b="1" u="sng" dirty="0"/>
              <a:t>Length of a Path</a:t>
            </a:r>
            <a:r>
              <a:rPr lang="en-IN" u="sng" dirty="0"/>
              <a:t> is total number of nodes in that path.</a:t>
            </a:r>
            <a:r>
              <a:rPr lang="en-IN" dirty="0"/>
              <a:t> In below example </a:t>
            </a:r>
            <a:r>
              <a:rPr lang="en-IN" b="1" dirty="0"/>
              <a:t>the path A - B - E - J has length 4</a:t>
            </a:r>
            <a:r>
              <a:rPr lang="en-IN" dirty="0"/>
              <a:t>.</a:t>
            </a:r>
          </a:p>
        </p:txBody>
      </p:sp>
      <p:pic>
        <p:nvPicPr>
          <p:cNvPr id="20484" name="Picture 2"/>
          <p:cNvPicPr>
            <a:picLocks noChangeAspect="1" noChangeArrowheads="1"/>
          </p:cNvPicPr>
          <p:nvPr/>
        </p:nvPicPr>
        <p:blipFill>
          <a:blip r:embed="rId2"/>
          <a:srcRect/>
          <a:stretch>
            <a:fillRect/>
          </a:stretch>
        </p:blipFill>
        <p:spPr bwMode="auto">
          <a:xfrm>
            <a:off x="361950" y="2895600"/>
            <a:ext cx="3795713" cy="2895600"/>
          </a:xfrm>
          <a:prstGeom prst="rect">
            <a:avLst/>
          </a:prstGeom>
          <a:noFill/>
          <a:ln w="9525">
            <a:noFill/>
            <a:miter lim="800000"/>
            <a:headEnd/>
            <a:tailEnd/>
          </a:ln>
        </p:spPr>
      </p:pic>
      <p:pic>
        <p:nvPicPr>
          <p:cNvPr id="20485" name="Picture 3"/>
          <p:cNvPicPr>
            <a:picLocks noChangeAspect="1" noChangeArrowheads="1"/>
          </p:cNvPicPr>
          <p:nvPr/>
        </p:nvPicPr>
        <p:blipFill>
          <a:blip r:embed="rId3"/>
          <a:srcRect/>
          <a:stretch>
            <a:fillRect/>
          </a:stretch>
        </p:blipFill>
        <p:spPr bwMode="auto">
          <a:xfrm>
            <a:off x="4551363" y="3200400"/>
            <a:ext cx="3633787" cy="28956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TREE</a:t>
            </a:r>
            <a:endParaRPr lang="en-US" dirty="0"/>
          </a:p>
        </p:txBody>
      </p:sp>
      <p:sp>
        <p:nvSpPr>
          <p:cNvPr id="3" name="Content Placeholder 2"/>
          <p:cNvSpPr>
            <a:spLocks noGrp="1"/>
          </p:cNvSpPr>
          <p:nvPr>
            <p:ph sz="quarter" idx="1"/>
          </p:nvPr>
        </p:nvSpPr>
        <p:spPr/>
        <p:txBody>
          <a:bodyPr>
            <a:normAutofit/>
          </a:bodyPr>
          <a:lstStyle/>
          <a:p>
            <a:pPr>
              <a:lnSpc>
                <a:spcPct val="90000"/>
              </a:lnSpc>
            </a:pPr>
            <a:endParaRPr lang="en-US" sz="2000" dirty="0"/>
          </a:p>
          <a:p>
            <a:pPr>
              <a:lnSpc>
                <a:spcPct val="90000"/>
              </a:lnSpc>
            </a:pPr>
            <a:r>
              <a:rPr lang="en-US" sz="2000" dirty="0"/>
              <a:t>A tree is an abstract model of a hierarchical structure that consists of nodes with a parent-child relationship</a:t>
            </a:r>
          </a:p>
          <a:p>
            <a:pPr>
              <a:lnSpc>
                <a:spcPct val="90000"/>
              </a:lnSpc>
              <a:buNone/>
            </a:pPr>
            <a:endParaRPr lang="en-US" sz="2000" dirty="0"/>
          </a:p>
          <a:p>
            <a:pPr>
              <a:lnSpc>
                <a:spcPct val="90000"/>
              </a:lnSpc>
            </a:pPr>
            <a:r>
              <a:rPr lang="en-US" sz="2000" dirty="0"/>
              <a:t>Tree is a sequence of nodes </a:t>
            </a:r>
          </a:p>
          <a:p>
            <a:pPr>
              <a:lnSpc>
                <a:spcPct val="90000"/>
              </a:lnSpc>
              <a:buNone/>
            </a:pPr>
            <a:endParaRPr lang="en-US" sz="2000" dirty="0"/>
          </a:p>
          <a:p>
            <a:pPr>
              <a:lnSpc>
                <a:spcPct val="90000"/>
              </a:lnSpc>
            </a:pPr>
            <a:r>
              <a:rPr lang="en-US" sz="2000" dirty="0"/>
              <a:t>There is a starting node known as a root node </a:t>
            </a:r>
          </a:p>
          <a:p>
            <a:pPr>
              <a:lnSpc>
                <a:spcPct val="90000"/>
              </a:lnSpc>
              <a:buNone/>
            </a:pPr>
            <a:endParaRPr lang="en-US" sz="2000" dirty="0"/>
          </a:p>
          <a:p>
            <a:pPr>
              <a:lnSpc>
                <a:spcPct val="90000"/>
              </a:lnSpc>
            </a:pPr>
            <a:r>
              <a:rPr lang="en-US" sz="2000" dirty="0"/>
              <a:t>Every node other than the root has a parent node</a:t>
            </a:r>
          </a:p>
          <a:p>
            <a:pPr>
              <a:lnSpc>
                <a:spcPct val="90000"/>
              </a:lnSpc>
              <a:buNone/>
            </a:pPr>
            <a:endParaRPr lang="en-US" sz="2000" dirty="0"/>
          </a:p>
          <a:p>
            <a:pPr>
              <a:lnSpc>
                <a:spcPct val="90000"/>
              </a:lnSpc>
            </a:pPr>
            <a:r>
              <a:rPr lang="en-US" sz="2000" dirty="0"/>
              <a:t>Nodes may have any number of children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Tree Structure</a:t>
            </a:r>
            <a:endParaRPr lang="en-US" dirty="0"/>
          </a:p>
        </p:txBody>
      </p:sp>
      <p:pic>
        <p:nvPicPr>
          <p:cNvPr id="1026" name="Picture 2" descr="C:\Users\Benagi\Desktop\Untitled.png"/>
          <p:cNvPicPr>
            <a:picLocks noGrp="1" noChangeAspect="1" noChangeArrowheads="1"/>
          </p:cNvPicPr>
          <p:nvPr>
            <p:ph sz="quarter" idx="1"/>
          </p:nvPr>
        </p:nvPicPr>
        <p:blipFill>
          <a:blip r:embed="rId2"/>
          <a:srcRect/>
          <a:stretch>
            <a:fillRect/>
          </a:stretch>
        </p:blipFill>
        <p:spPr bwMode="auto">
          <a:xfrm>
            <a:off x="1500166" y="1571612"/>
            <a:ext cx="6572296" cy="4929222"/>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Some Key Terms</a:t>
            </a:r>
            <a:endParaRPr lang="en-US" dirty="0"/>
          </a:p>
        </p:txBody>
      </p:sp>
      <p:sp>
        <p:nvSpPr>
          <p:cNvPr id="3" name="Content Placeholder 2"/>
          <p:cNvSpPr>
            <a:spLocks noGrp="1"/>
          </p:cNvSpPr>
          <p:nvPr>
            <p:ph sz="quarter" idx="1"/>
          </p:nvPr>
        </p:nvSpPr>
        <p:spPr>
          <a:xfrm>
            <a:off x="914400" y="1447800"/>
            <a:ext cx="7772400" cy="5053034"/>
          </a:xfrm>
        </p:spPr>
        <p:txBody>
          <a:bodyPr>
            <a:noAutofit/>
          </a:bodyPr>
          <a:lstStyle/>
          <a:p>
            <a:pPr>
              <a:lnSpc>
                <a:spcPct val="90000"/>
              </a:lnSpc>
            </a:pPr>
            <a:r>
              <a:rPr lang="en-US" sz="2000" dirty="0"/>
              <a:t>Root − Node at the top of the tree is called root. </a:t>
            </a:r>
          </a:p>
          <a:p>
            <a:pPr>
              <a:lnSpc>
                <a:spcPct val="90000"/>
              </a:lnSpc>
            </a:pPr>
            <a:r>
              <a:rPr lang="en-US" sz="2000" dirty="0"/>
              <a:t>Parent − Any node except root node has one edge upward to a node called parent. </a:t>
            </a:r>
          </a:p>
          <a:p>
            <a:pPr>
              <a:lnSpc>
                <a:spcPct val="90000"/>
              </a:lnSpc>
            </a:pPr>
            <a:r>
              <a:rPr lang="en-US" sz="2000" dirty="0"/>
              <a:t>Child − Node below a given node connected by its edge downward is called its child node. </a:t>
            </a:r>
          </a:p>
          <a:p>
            <a:pPr>
              <a:lnSpc>
                <a:spcPct val="90000"/>
              </a:lnSpc>
            </a:pPr>
            <a:r>
              <a:rPr lang="en-US" sz="2000" dirty="0"/>
              <a:t>Sibling – Child of same node are called siblings. </a:t>
            </a:r>
          </a:p>
          <a:p>
            <a:pPr>
              <a:lnSpc>
                <a:spcPct val="90000"/>
              </a:lnSpc>
            </a:pPr>
            <a:r>
              <a:rPr lang="en-US" sz="2000" dirty="0"/>
              <a:t>Leaf − Node which does not have any child node is called leaf node.</a:t>
            </a:r>
          </a:p>
          <a:p>
            <a:pPr>
              <a:lnSpc>
                <a:spcPct val="90000"/>
              </a:lnSpc>
            </a:pPr>
            <a:r>
              <a:rPr lang="en-US" sz="2000" dirty="0"/>
              <a:t>Sub tree − Sub tree represents descendants of a node.</a:t>
            </a:r>
          </a:p>
          <a:p>
            <a:pPr>
              <a:lnSpc>
                <a:spcPct val="90000"/>
              </a:lnSpc>
            </a:pPr>
            <a:r>
              <a:rPr lang="en-US" sz="2000" dirty="0"/>
              <a:t>Levels − Level of a node represents the generation of a node. If root node is at level 0, then its next child node is at level 1, its grandchild is at level 2 and so on.</a:t>
            </a:r>
          </a:p>
          <a:p>
            <a:pPr>
              <a:lnSpc>
                <a:spcPct val="90000"/>
              </a:lnSpc>
            </a:pPr>
            <a:r>
              <a:rPr lang="en-US" sz="2000" dirty="0"/>
              <a:t>keys − Key represents a value of a node based on which a search operation is to be carried out for a node.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err="1"/>
              <a:t>Cont</a:t>
            </a:r>
            <a:r>
              <a:rPr lang="en-US" dirty="0"/>
              <a:t>…</a:t>
            </a:r>
          </a:p>
        </p:txBody>
      </p:sp>
      <p:sp>
        <p:nvSpPr>
          <p:cNvPr id="3" name="Content Placeholder 2"/>
          <p:cNvSpPr>
            <a:spLocks noGrp="1"/>
          </p:cNvSpPr>
          <p:nvPr>
            <p:ph sz="quarter" idx="1"/>
          </p:nvPr>
        </p:nvSpPr>
        <p:spPr>
          <a:xfrm>
            <a:off x="914400" y="914400"/>
            <a:ext cx="7772400" cy="5105400"/>
          </a:xfrm>
        </p:spPr>
        <p:txBody>
          <a:bodyPr>
            <a:normAutofit fontScale="70000" lnSpcReduction="20000"/>
          </a:bodyPr>
          <a:lstStyle/>
          <a:p>
            <a:endParaRPr lang="en-US" dirty="0"/>
          </a:p>
          <a:p>
            <a:r>
              <a:rPr lang="en-US" sz="2900" dirty="0"/>
              <a:t>Degree of a node: </a:t>
            </a:r>
          </a:p>
          <a:p>
            <a:pPr>
              <a:buNone/>
            </a:pPr>
            <a:r>
              <a:rPr lang="en-US" sz="2900" dirty="0"/>
              <a:t>	     The degree of a node is the number of children of that node</a:t>
            </a:r>
          </a:p>
          <a:p>
            <a:r>
              <a:rPr lang="en-US" sz="2900" dirty="0"/>
              <a:t>Degree of a Tree: </a:t>
            </a:r>
          </a:p>
          <a:p>
            <a:pPr>
              <a:buNone/>
            </a:pPr>
            <a:r>
              <a:rPr lang="en-US" sz="2900" dirty="0"/>
              <a:t>	     The degree of a tree is the maximum degree of nodes in a given tree </a:t>
            </a:r>
          </a:p>
          <a:p>
            <a:r>
              <a:rPr lang="en-US" sz="2900" dirty="0"/>
              <a:t>Path: </a:t>
            </a:r>
          </a:p>
          <a:p>
            <a:pPr>
              <a:buNone/>
            </a:pPr>
            <a:r>
              <a:rPr lang="en-US" sz="2900" dirty="0"/>
              <a:t>	    It is the sequence of consecutive edges from source node to destination node. </a:t>
            </a:r>
          </a:p>
          <a:p>
            <a:r>
              <a:rPr lang="en-US" sz="2900" dirty="0"/>
              <a:t>Height of a node: </a:t>
            </a:r>
          </a:p>
          <a:p>
            <a:pPr marL="274320" lvl="1" indent="-274320">
              <a:spcBef>
                <a:spcPts val="580"/>
              </a:spcBef>
              <a:buClr>
                <a:schemeClr val="accent1"/>
              </a:buClr>
              <a:buFont typeface="Wingdings 2"/>
              <a:buNone/>
            </a:pPr>
            <a:r>
              <a:rPr lang="en-US" sz="2900" dirty="0"/>
              <a:t>	     The height of a node is the max path length form that node to a leaf node. </a:t>
            </a:r>
          </a:p>
          <a:p>
            <a:pPr marL="274320" lvl="1" indent="-274320">
              <a:spcBef>
                <a:spcPts val="580"/>
              </a:spcBef>
              <a:buClr>
                <a:schemeClr val="accent1"/>
              </a:buClr>
            </a:pPr>
            <a:r>
              <a:rPr lang="en-US" sz="2900" dirty="0"/>
              <a:t> Height of a tree:</a:t>
            </a:r>
          </a:p>
          <a:p>
            <a:pPr marL="274320" lvl="1" indent="-274320">
              <a:spcBef>
                <a:spcPts val="580"/>
              </a:spcBef>
              <a:buClr>
                <a:schemeClr val="accent1"/>
              </a:buClr>
              <a:buFont typeface="Wingdings 2"/>
              <a:buNone/>
            </a:pPr>
            <a:r>
              <a:rPr lang="en-US" sz="2900" dirty="0"/>
              <a:t> 	     The height of a tree is the height of the root </a:t>
            </a:r>
          </a:p>
          <a:p>
            <a:pPr marL="274320" lvl="1" indent="-274320">
              <a:spcBef>
                <a:spcPts val="580"/>
              </a:spcBef>
              <a:buClr>
                <a:schemeClr val="accent1"/>
              </a:buClr>
            </a:pPr>
            <a:r>
              <a:rPr lang="en-US" sz="2900" dirty="0"/>
              <a:t> Depth of a tree: </a:t>
            </a:r>
          </a:p>
          <a:p>
            <a:pPr marL="274320" lvl="1" indent="-274320">
              <a:spcBef>
                <a:spcPts val="580"/>
              </a:spcBef>
              <a:buClr>
                <a:schemeClr val="accent1"/>
              </a:buClr>
              <a:buNone/>
            </a:pPr>
            <a:r>
              <a:rPr lang="en-US" sz="2900" dirty="0"/>
              <a:t>	     Depth of a tree is the max level of any leaf in the tr</a:t>
            </a:r>
            <a:r>
              <a:rPr lang="en-US" sz="2600" dirty="0"/>
              <a:t>ee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Characteristics of Trees</a:t>
            </a:r>
            <a:endParaRPr lang="en-US" dirty="0"/>
          </a:p>
        </p:txBody>
      </p:sp>
      <p:sp>
        <p:nvSpPr>
          <p:cNvPr id="3" name="Content Placeholder 2"/>
          <p:cNvSpPr>
            <a:spLocks noGrp="1"/>
          </p:cNvSpPr>
          <p:nvPr>
            <p:ph sz="quarter" idx="1"/>
          </p:nvPr>
        </p:nvSpPr>
        <p:spPr/>
        <p:txBody>
          <a:bodyPr>
            <a:normAutofit/>
          </a:bodyPr>
          <a:lstStyle/>
          <a:p>
            <a:pPr>
              <a:lnSpc>
                <a:spcPct val="80000"/>
              </a:lnSpc>
            </a:pPr>
            <a:endParaRPr lang="en-US" sz="2000" dirty="0"/>
          </a:p>
          <a:p>
            <a:pPr>
              <a:lnSpc>
                <a:spcPct val="80000"/>
              </a:lnSpc>
            </a:pPr>
            <a:r>
              <a:rPr lang="en-US" sz="2000" dirty="0"/>
              <a:t>Non-linear data structure </a:t>
            </a:r>
          </a:p>
          <a:p>
            <a:pPr>
              <a:lnSpc>
                <a:spcPct val="80000"/>
              </a:lnSpc>
              <a:buNone/>
            </a:pPr>
            <a:endParaRPr lang="en-US" sz="2000" dirty="0"/>
          </a:p>
          <a:p>
            <a:pPr>
              <a:lnSpc>
                <a:spcPct val="80000"/>
              </a:lnSpc>
            </a:pPr>
            <a:r>
              <a:rPr lang="en-US" sz="2000" dirty="0"/>
              <a:t>Combines advantages of an ordered array </a:t>
            </a:r>
          </a:p>
          <a:p>
            <a:pPr>
              <a:lnSpc>
                <a:spcPct val="80000"/>
              </a:lnSpc>
              <a:buNone/>
            </a:pPr>
            <a:endParaRPr lang="en-US" sz="2000" dirty="0"/>
          </a:p>
          <a:p>
            <a:pPr>
              <a:lnSpc>
                <a:spcPct val="80000"/>
              </a:lnSpc>
            </a:pPr>
            <a:r>
              <a:rPr lang="en-US" sz="2000" dirty="0"/>
              <a:t>Searching as fast as in ordered array </a:t>
            </a:r>
          </a:p>
          <a:p>
            <a:pPr>
              <a:lnSpc>
                <a:spcPct val="80000"/>
              </a:lnSpc>
              <a:buNone/>
            </a:pPr>
            <a:endParaRPr lang="en-US" sz="2000" dirty="0"/>
          </a:p>
          <a:p>
            <a:pPr>
              <a:lnSpc>
                <a:spcPct val="80000"/>
              </a:lnSpc>
            </a:pPr>
            <a:r>
              <a:rPr lang="en-US" sz="2000" dirty="0"/>
              <a:t>Insertion and deletion as fast as in linked list </a:t>
            </a:r>
          </a:p>
          <a:p>
            <a:pPr>
              <a:lnSpc>
                <a:spcPct val="80000"/>
              </a:lnSpc>
              <a:buNone/>
            </a:pPr>
            <a:endParaRPr lang="en-US" sz="2000" dirty="0"/>
          </a:p>
          <a:p>
            <a:pPr>
              <a:lnSpc>
                <a:spcPct val="80000"/>
              </a:lnSpc>
            </a:pPr>
            <a:r>
              <a:rPr lang="en-US" sz="2000" dirty="0"/>
              <a:t>Simple and fast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endParaRPr lang="en-US" dirty="0"/>
          </a:p>
        </p:txBody>
      </p:sp>
      <p:sp>
        <p:nvSpPr>
          <p:cNvPr id="3" name="Content Placeholder 2"/>
          <p:cNvSpPr>
            <a:spLocks noGrp="1"/>
          </p:cNvSpPr>
          <p:nvPr>
            <p:ph sz="quarter" idx="1"/>
          </p:nvPr>
        </p:nvSpPr>
        <p:spPr/>
        <p:txBody>
          <a:bodyPr>
            <a:normAutofit/>
          </a:bodyPr>
          <a:lstStyle/>
          <a:p>
            <a:pPr>
              <a:lnSpc>
                <a:spcPct val="80000"/>
              </a:lnSpc>
            </a:pPr>
            <a:endParaRPr lang="en-US" sz="2000" dirty="0"/>
          </a:p>
          <a:p>
            <a:pPr>
              <a:lnSpc>
                <a:spcPct val="80000"/>
              </a:lnSpc>
            </a:pPr>
            <a:r>
              <a:rPr lang="en-US" sz="2000" dirty="0"/>
              <a:t>Directory structure of a file store</a:t>
            </a:r>
          </a:p>
          <a:p>
            <a:pPr>
              <a:lnSpc>
                <a:spcPct val="80000"/>
              </a:lnSpc>
              <a:buNone/>
            </a:pPr>
            <a:r>
              <a:rPr lang="en-US" sz="2000" dirty="0"/>
              <a:t> </a:t>
            </a:r>
          </a:p>
          <a:p>
            <a:pPr>
              <a:lnSpc>
                <a:spcPct val="80000"/>
              </a:lnSpc>
            </a:pPr>
            <a:r>
              <a:rPr lang="en-US" sz="2000" dirty="0"/>
              <a:t>Structure of an arithmetic expressions </a:t>
            </a:r>
          </a:p>
          <a:p>
            <a:pPr>
              <a:lnSpc>
                <a:spcPct val="80000"/>
              </a:lnSpc>
              <a:buNone/>
            </a:pPr>
            <a:endParaRPr lang="en-US" sz="2000" dirty="0"/>
          </a:p>
          <a:p>
            <a:pPr>
              <a:lnSpc>
                <a:spcPct val="80000"/>
              </a:lnSpc>
            </a:pPr>
            <a:r>
              <a:rPr lang="en-US" sz="2000" dirty="0"/>
              <a:t>Used in almost every 3D video game to determine what objects need to be rendered</a:t>
            </a:r>
          </a:p>
          <a:p>
            <a:pPr>
              <a:lnSpc>
                <a:spcPct val="80000"/>
              </a:lnSpc>
              <a:buNone/>
            </a:pPr>
            <a:endParaRPr lang="en-US" sz="2000" dirty="0"/>
          </a:p>
          <a:p>
            <a:pPr>
              <a:lnSpc>
                <a:spcPct val="80000"/>
              </a:lnSpc>
            </a:pPr>
            <a:r>
              <a:rPr lang="en-US" sz="2000" dirty="0"/>
              <a:t>Used in almost every high-bandwidth router for storing router-tables</a:t>
            </a:r>
          </a:p>
          <a:p>
            <a:pPr marL="0" indent="0">
              <a:lnSpc>
                <a:spcPct val="80000"/>
              </a:lnSpc>
              <a:buNone/>
            </a:pPr>
            <a:endParaRPr lang="en-US" sz="2000" dirty="0"/>
          </a:p>
          <a:p>
            <a:pPr>
              <a:lnSpc>
                <a:spcPct val="80000"/>
              </a:lnSpc>
            </a:pPr>
            <a:r>
              <a:rPr lang="en-US" sz="2000" dirty="0"/>
              <a:t>Used for indexing IP addresses.</a:t>
            </a:r>
          </a:p>
          <a:p>
            <a:pPr>
              <a:lnSpc>
                <a:spcPct val="80000"/>
              </a:lnSpc>
              <a:buNone/>
            </a:pPr>
            <a:endParaRPr lang="en-US" sz="2000" dirty="0"/>
          </a:p>
          <a:p>
            <a:pPr>
              <a:lnSpc>
                <a:spcPct val="80000"/>
              </a:lnSpc>
            </a:pPr>
            <a:r>
              <a:rPr lang="en-US" sz="2000" dirty="0"/>
              <a:t>Used in compression algorithms, such as those used by the .jpeg and .mp3 file formats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1066800"/>
          </a:xfrm>
        </p:spPr>
        <p:txBody>
          <a:bodyPr rtlCol="0">
            <a:normAutofit fontScale="90000"/>
          </a:bodyPr>
          <a:lstStyle/>
          <a:p>
            <a:pPr eaLnBrk="1" fontAlgn="auto" hangingPunct="1">
              <a:spcAft>
                <a:spcPts val="0"/>
              </a:spcAft>
              <a:defRPr/>
            </a:pPr>
            <a:br>
              <a:rPr lang="en-IN" b="1" dirty="0"/>
            </a:br>
            <a:r>
              <a:rPr lang="en-IN" b="1" dirty="0"/>
              <a:t>Left Child - Right Sibling Representation</a:t>
            </a:r>
            <a:br>
              <a:rPr lang="en-IN" b="1" dirty="0"/>
            </a:br>
            <a:endParaRPr lang="en-IN" dirty="0"/>
          </a:p>
        </p:txBody>
      </p:sp>
      <p:sp>
        <p:nvSpPr>
          <p:cNvPr id="3" name="Content Placeholder 2"/>
          <p:cNvSpPr>
            <a:spLocks noGrp="1"/>
          </p:cNvSpPr>
          <p:nvPr>
            <p:ph idx="1"/>
          </p:nvPr>
        </p:nvSpPr>
        <p:spPr>
          <a:xfrm>
            <a:off x="304800" y="1066800"/>
            <a:ext cx="8382000" cy="1828800"/>
          </a:xfrm>
        </p:spPr>
        <p:txBody>
          <a:bodyPr rtlCol="0">
            <a:normAutofit fontScale="62500" lnSpcReduction="20000"/>
          </a:bodyPr>
          <a:lstStyle/>
          <a:p>
            <a:pPr eaLnBrk="1" fontAlgn="auto" hangingPunct="1">
              <a:spcAft>
                <a:spcPts val="0"/>
              </a:spcAft>
              <a:buFont typeface="Arial" pitchFamily="34" charset="0"/>
              <a:buChar char="•"/>
              <a:defRPr/>
            </a:pPr>
            <a:r>
              <a:rPr lang="en-IN" dirty="0"/>
              <a:t>In this representation, we use list with one type of node which consists of three fields namely Data field, Left child reference field and Right sibling reference field. </a:t>
            </a:r>
          </a:p>
          <a:p>
            <a:pPr eaLnBrk="1" fontAlgn="auto" hangingPunct="1">
              <a:spcAft>
                <a:spcPts val="0"/>
              </a:spcAft>
              <a:buFont typeface="Arial" pitchFamily="34" charset="0"/>
              <a:buChar char="•"/>
              <a:defRPr/>
            </a:pPr>
            <a:r>
              <a:rPr lang="en-IN" dirty="0"/>
              <a:t>Data field stores the actual value of a node, left reference field stores the address of the left child and right reference field stores the address of the right sibling node. Graphical representation of that node is as follows...</a:t>
            </a:r>
          </a:p>
        </p:txBody>
      </p:sp>
      <p:pic>
        <p:nvPicPr>
          <p:cNvPr id="21508" name="Picture 2"/>
          <p:cNvPicPr>
            <a:picLocks noChangeAspect="1" noChangeArrowheads="1"/>
          </p:cNvPicPr>
          <p:nvPr/>
        </p:nvPicPr>
        <p:blipFill>
          <a:blip r:embed="rId2"/>
          <a:srcRect/>
          <a:stretch>
            <a:fillRect/>
          </a:stretch>
        </p:blipFill>
        <p:spPr bwMode="auto">
          <a:xfrm>
            <a:off x="3657600" y="4316413"/>
            <a:ext cx="2519363" cy="1246187"/>
          </a:xfrm>
          <a:prstGeom prst="rect">
            <a:avLst/>
          </a:prstGeom>
          <a:noFill/>
          <a:ln w="9525">
            <a:noFill/>
            <a:miter lim="800000"/>
            <a:headEnd/>
            <a:tailEnd/>
          </a:ln>
        </p:spPr>
      </p:pic>
      <p:sp>
        <p:nvSpPr>
          <p:cNvPr id="21509" name="Rectangle 4"/>
          <p:cNvSpPr>
            <a:spLocks noChangeArrowheads="1"/>
          </p:cNvSpPr>
          <p:nvPr/>
        </p:nvSpPr>
        <p:spPr bwMode="auto">
          <a:xfrm>
            <a:off x="533400" y="2895600"/>
            <a:ext cx="8001000" cy="708025"/>
          </a:xfrm>
          <a:prstGeom prst="rect">
            <a:avLst/>
          </a:prstGeom>
          <a:noFill/>
          <a:ln w="9525">
            <a:noFill/>
            <a:miter lim="800000"/>
            <a:headEnd/>
            <a:tailEnd/>
          </a:ln>
        </p:spPr>
        <p:txBody>
          <a:bodyPr>
            <a:spAutoFit/>
          </a:bodyPr>
          <a:lstStyle/>
          <a:p>
            <a:r>
              <a:rPr lang="en-IN">
                <a:latin typeface="Calibri" pitchFamily="34" charset="0"/>
              </a:rPr>
              <a:t> </a:t>
            </a:r>
            <a:r>
              <a:rPr lang="en-IN" sz="2000">
                <a:latin typeface="Calibri" pitchFamily="34" charset="0"/>
              </a:rPr>
              <a:t>If that node has right sibling then right reference field stores the address of right sibling node otherwise that field stores NULL.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IN" b="1" dirty="0"/>
              <a:t>Binary Tree</a:t>
            </a:r>
            <a:br>
              <a:rPr lang="en-IN" b="1" dirty="0"/>
            </a:br>
            <a:endParaRPr lang="en-IN" dirty="0"/>
          </a:p>
        </p:txBody>
      </p:sp>
      <p:sp>
        <p:nvSpPr>
          <p:cNvPr id="22531" name="Content Placeholder 2"/>
          <p:cNvSpPr>
            <a:spLocks noGrp="1"/>
          </p:cNvSpPr>
          <p:nvPr>
            <p:ph idx="1"/>
          </p:nvPr>
        </p:nvSpPr>
        <p:spPr>
          <a:xfrm>
            <a:off x="381000" y="914400"/>
            <a:ext cx="8305800" cy="5211763"/>
          </a:xfrm>
        </p:spPr>
        <p:txBody>
          <a:bodyPr/>
          <a:lstStyle/>
          <a:p>
            <a:pPr eaLnBrk="1" hangingPunct="1"/>
            <a:r>
              <a:rPr lang="en-IN"/>
              <a:t>In a normal tree, every node can have any number of children. Binary tree is a special type of tree data structure in which every node can have a </a:t>
            </a:r>
            <a:r>
              <a:rPr lang="en-IN" b="1"/>
              <a:t>maximum of 2 children</a:t>
            </a:r>
            <a:r>
              <a:rPr lang="en-IN"/>
              <a:t>. One is known as left child and the other is known as right child.</a:t>
            </a:r>
          </a:p>
          <a:p>
            <a:pPr eaLnBrk="1" hangingPunct="1"/>
            <a:r>
              <a:rPr lang="en-IN"/>
              <a:t>A tree in which every node can have a maximum of two children is called as Binary Tree.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pic>
        <p:nvPicPr>
          <p:cNvPr id="2050" name="Picture 2" descr="C:\Users\Benagi\Desktop\Untitled1.png"/>
          <p:cNvPicPr>
            <a:picLocks noGrp="1" noChangeAspect="1" noChangeArrowheads="1"/>
          </p:cNvPicPr>
          <p:nvPr>
            <p:ph sz="quarter" idx="1"/>
          </p:nvPr>
        </p:nvPicPr>
        <p:blipFill>
          <a:blip r:embed="rId2"/>
          <a:srcRect/>
          <a:stretch>
            <a:fillRect/>
          </a:stretch>
        </p:blipFill>
        <p:spPr bwMode="auto">
          <a:xfrm>
            <a:off x="990600" y="1447800"/>
            <a:ext cx="7620000" cy="45720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Binary Tree</a:t>
            </a:r>
            <a:endParaRPr lang="en-US" dirty="0"/>
          </a:p>
        </p:txBody>
      </p:sp>
      <p:sp>
        <p:nvSpPr>
          <p:cNvPr id="3" name="Content Placeholder 2"/>
          <p:cNvSpPr>
            <a:spLocks noGrp="1"/>
          </p:cNvSpPr>
          <p:nvPr>
            <p:ph sz="quarter" idx="1"/>
          </p:nvPr>
        </p:nvSpPr>
        <p:spPr/>
        <p:txBody>
          <a:bodyPr/>
          <a:lstStyle/>
          <a:p>
            <a:r>
              <a:rPr lang="en-US" sz="2000" dirty="0"/>
              <a:t>Full Binary Tree/Strictly</a:t>
            </a:r>
          </a:p>
          <a:p>
            <a:r>
              <a:rPr lang="en-US" sz="2000" dirty="0"/>
              <a:t>Complete Binary Tree</a:t>
            </a:r>
          </a:p>
          <a:p>
            <a:r>
              <a:rPr lang="en-US" sz="2000" dirty="0"/>
              <a:t>Skewed Binary Tree</a:t>
            </a:r>
          </a:p>
          <a:p>
            <a:r>
              <a:rPr lang="en-US" sz="2000" dirty="0"/>
              <a:t>Perfect Binary Tree</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IN" b="1" dirty="0"/>
              <a:t>Strictly Binary Tree</a:t>
            </a:r>
            <a:br>
              <a:rPr lang="en-IN" b="1" dirty="0"/>
            </a:br>
            <a:endParaRPr lang="en-IN" dirty="0"/>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Char char="•"/>
              <a:defRPr/>
            </a:pPr>
            <a:r>
              <a:rPr lang="en-IN" dirty="0"/>
              <a:t>In a binary tree, every node can have a maximum of two children. But in strictly binary tree, every node should have exactly two children or none. That means every internal node must have exactly two children. A strictly Binary Tree can be defined as follows...</a:t>
            </a:r>
          </a:p>
          <a:p>
            <a:pPr eaLnBrk="1" fontAlgn="auto" hangingPunct="1">
              <a:spcAft>
                <a:spcPts val="0"/>
              </a:spcAft>
              <a:buFont typeface="Arial" pitchFamily="34" charset="0"/>
              <a:buChar char="•"/>
              <a:defRPr/>
            </a:pPr>
            <a:r>
              <a:rPr lang="en-IN" dirty="0"/>
              <a:t>A binary tree in which every node has either two or zero number of children is called Strictly Binary Tree</a:t>
            </a:r>
          </a:p>
          <a:p>
            <a:pPr eaLnBrk="1" fontAlgn="auto" hangingPunct="1">
              <a:spcAft>
                <a:spcPts val="0"/>
              </a:spcAft>
              <a:buFont typeface="Arial" pitchFamily="34" charset="0"/>
              <a:buChar char="•"/>
              <a:defRPr/>
            </a:pPr>
            <a:br>
              <a:rPr lang="en-IN" dirty="0"/>
            </a:br>
            <a:r>
              <a:rPr lang="en-IN" dirty="0"/>
              <a:t>Strictly binary tree is also called as </a:t>
            </a:r>
            <a:r>
              <a:rPr lang="en-IN" b="1" dirty="0"/>
              <a:t>Full Binary Tree</a:t>
            </a:r>
            <a:r>
              <a:rPr lang="en-IN" dirty="0"/>
              <a:t> or </a:t>
            </a:r>
            <a:r>
              <a:rPr lang="en-IN" b="1" dirty="0"/>
              <a:t>Proper Binary Tree</a:t>
            </a:r>
            <a:r>
              <a:rPr lang="en-IN" dirty="0"/>
              <a:t> or </a:t>
            </a:r>
            <a:r>
              <a:rPr lang="en-IN" b="1" dirty="0"/>
              <a:t>2-Tree</a:t>
            </a:r>
            <a:endParaRPr lang="en-IN" dirty="0"/>
          </a:p>
          <a:p>
            <a:pPr eaLnBrk="1" fontAlgn="auto" hangingPunct="1">
              <a:spcAft>
                <a:spcPts val="0"/>
              </a:spcAft>
              <a:buFont typeface="Arial" pitchFamily="34" charset="0"/>
              <a:buChar char="•"/>
              <a:defRPr/>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Nature View of a Tree</a:t>
            </a:r>
          </a:p>
        </p:txBody>
      </p:sp>
      <p:sp>
        <p:nvSpPr>
          <p:cNvPr id="4099" name="Text Box 3"/>
          <p:cNvSpPr txBox="1">
            <a:spLocks noChangeArrowheads="1"/>
          </p:cNvSpPr>
          <p:nvPr/>
        </p:nvSpPr>
        <p:spPr bwMode="auto">
          <a:xfrm>
            <a:off x="685800" y="4419600"/>
            <a:ext cx="1828800" cy="584200"/>
          </a:xfrm>
          <a:prstGeom prst="rect">
            <a:avLst/>
          </a:prstGeom>
          <a:noFill/>
          <a:ln w="12700">
            <a:solidFill>
              <a:srgbClr val="FFFFFF"/>
            </a:solidFill>
            <a:miter lim="800000"/>
            <a:headEnd type="none" w="sm" len="sm"/>
            <a:tailEnd type="none" w="sm" len="sm"/>
          </a:ln>
        </p:spPr>
        <p:txBody>
          <a:bodyPr>
            <a:spAutoFit/>
          </a:bodyPr>
          <a:lstStyle/>
          <a:p>
            <a:pPr eaLnBrk="0" hangingPunct="0">
              <a:spcBef>
                <a:spcPct val="50000"/>
              </a:spcBef>
            </a:pPr>
            <a:r>
              <a:rPr lang="en-US" sz="3200">
                <a:latin typeface="Calibri" pitchFamily="34" charset="0"/>
              </a:rPr>
              <a:t>branches</a:t>
            </a:r>
          </a:p>
        </p:txBody>
      </p:sp>
      <p:sp>
        <p:nvSpPr>
          <p:cNvPr id="4100" name="Text Box 4"/>
          <p:cNvSpPr txBox="1">
            <a:spLocks noChangeArrowheads="1"/>
          </p:cNvSpPr>
          <p:nvPr/>
        </p:nvSpPr>
        <p:spPr bwMode="auto">
          <a:xfrm>
            <a:off x="6781800" y="1676400"/>
            <a:ext cx="1371600" cy="579438"/>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3200">
                <a:latin typeface="Calibri" pitchFamily="34" charset="0"/>
              </a:rPr>
              <a:t>leaves</a:t>
            </a:r>
          </a:p>
        </p:txBody>
      </p:sp>
      <p:sp>
        <p:nvSpPr>
          <p:cNvPr id="4101" name="Text Box 5"/>
          <p:cNvSpPr txBox="1">
            <a:spLocks noChangeArrowheads="1"/>
          </p:cNvSpPr>
          <p:nvPr/>
        </p:nvSpPr>
        <p:spPr bwMode="auto">
          <a:xfrm>
            <a:off x="6705600" y="4953000"/>
            <a:ext cx="990600" cy="617538"/>
          </a:xfrm>
          <a:prstGeom prst="rect">
            <a:avLst/>
          </a:prstGeom>
          <a:noFill/>
          <a:ln w="38100">
            <a:solidFill>
              <a:srgbClr val="FFFFFF"/>
            </a:solidFill>
            <a:miter lim="800000"/>
            <a:headEnd type="none" w="sm" len="sm"/>
            <a:tailEnd type="none" w="sm" len="sm"/>
          </a:ln>
        </p:spPr>
        <p:txBody>
          <a:bodyPr>
            <a:spAutoFit/>
          </a:bodyPr>
          <a:lstStyle/>
          <a:p>
            <a:pPr eaLnBrk="0" hangingPunct="0">
              <a:spcBef>
                <a:spcPct val="50000"/>
              </a:spcBef>
            </a:pPr>
            <a:r>
              <a:rPr lang="en-US" sz="3200">
                <a:latin typeface="Calibri" pitchFamily="34" charset="0"/>
              </a:rPr>
              <a:t>root</a:t>
            </a:r>
          </a:p>
        </p:txBody>
      </p:sp>
      <p:pic>
        <p:nvPicPr>
          <p:cNvPr id="4102" name="Picture 6" descr="up"/>
          <p:cNvPicPr>
            <a:picLocks noChangeAspect="1" noChangeArrowheads="1"/>
          </p:cNvPicPr>
          <p:nvPr/>
        </p:nvPicPr>
        <p:blipFill>
          <a:blip r:embed="rId3"/>
          <a:srcRect/>
          <a:stretch>
            <a:fillRect/>
          </a:stretch>
        </p:blipFill>
        <p:spPr bwMode="auto">
          <a:xfrm>
            <a:off x="2743200" y="2133600"/>
            <a:ext cx="3048000" cy="3048000"/>
          </a:xfrm>
          <a:prstGeom prst="rect">
            <a:avLst/>
          </a:prstGeom>
          <a:noFill/>
          <a:ln w="9525">
            <a:noFill/>
            <a:miter lim="800000"/>
            <a:headEnd/>
            <a:tailEnd/>
          </a:ln>
        </p:spPr>
      </p:pic>
      <p:sp>
        <p:nvSpPr>
          <p:cNvPr id="4103" name="Line 7"/>
          <p:cNvSpPr>
            <a:spLocks noChangeShapeType="1"/>
          </p:cNvSpPr>
          <p:nvPr/>
        </p:nvSpPr>
        <p:spPr bwMode="auto">
          <a:xfrm flipV="1">
            <a:off x="2286000" y="3886200"/>
            <a:ext cx="1752600" cy="990600"/>
          </a:xfrm>
          <a:prstGeom prst="line">
            <a:avLst/>
          </a:prstGeom>
          <a:noFill/>
          <a:ln w="38100">
            <a:solidFill>
              <a:schemeClr val="accent1"/>
            </a:solidFill>
            <a:round/>
            <a:headEnd type="none" w="sm" len="sm"/>
            <a:tailEnd type="triangle" w="med" len="med"/>
          </a:ln>
        </p:spPr>
        <p:txBody>
          <a:bodyPr/>
          <a:lstStyle/>
          <a:p>
            <a:endParaRPr lang="en-IN"/>
          </a:p>
        </p:txBody>
      </p:sp>
      <p:sp>
        <p:nvSpPr>
          <p:cNvPr id="4104" name="Line 8"/>
          <p:cNvSpPr>
            <a:spLocks noChangeShapeType="1"/>
          </p:cNvSpPr>
          <p:nvPr/>
        </p:nvSpPr>
        <p:spPr bwMode="auto">
          <a:xfrm flipV="1">
            <a:off x="2286000" y="3810000"/>
            <a:ext cx="1447800" cy="838200"/>
          </a:xfrm>
          <a:prstGeom prst="line">
            <a:avLst/>
          </a:prstGeom>
          <a:noFill/>
          <a:ln w="38100">
            <a:solidFill>
              <a:schemeClr val="accent1"/>
            </a:solidFill>
            <a:round/>
            <a:headEnd type="none" w="sm" len="sm"/>
            <a:tailEnd type="triangle" w="med" len="med"/>
          </a:ln>
        </p:spPr>
        <p:txBody>
          <a:bodyPr/>
          <a:lstStyle/>
          <a:p>
            <a:endParaRPr lang="en-IN"/>
          </a:p>
        </p:txBody>
      </p:sp>
      <p:sp>
        <p:nvSpPr>
          <p:cNvPr id="4105" name="Line 9"/>
          <p:cNvSpPr>
            <a:spLocks noChangeShapeType="1"/>
          </p:cNvSpPr>
          <p:nvPr/>
        </p:nvSpPr>
        <p:spPr bwMode="auto">
          <a:xfrm flipH="1">
            <a:off x="4800600" y="2057400"/>
            <a:ext cx="1981200" cy="914400"/>
          </a:xfrm>
          <a:prstGeom prst="line">
            <a:avLst/>
          </a:prstGeom>
          <a:noFill/>
          <a:ln w="38100">
            <a:solidFill>
              <a:schemeClr val="accent1"/>
            </a:solidFill>
            <a:round/>
            <a:headEnd type="none" w="sm" len="sm"/>
            <a:tailEnd type="triangle" w="med" len="med"/>
          </a:ln>
        </p:spPr>
        <p:txBody>
          <a:bodyPr/>
          <a:lstStyle/>
          <a:p>
            <a:endParaRPr lang="en-IN"/>
          </a:p>
        </p:txBody>
      </p:sp>
      <p:sp>
        <p:nvSpPr>
          <p:cNvPr id="4106" name="Line 10"/>
          <p:cNvSpPr>
            <a:spLocks noChangeShapeType="1"/>
          </p:cNvSpPr>
          <p:nvPr/>
        </p:nvSpPr>
        <p:spPr bwMode="auto">
          <a:xfrm flipH="1">
            <a:off x="4876800" y="2209800"/>
            <a:ext cx="1981200" cy="914400"/>
          </a:xfrm>
          <a:prstGeom prst="line">
            <a:avLst/>
          </a:prstGeom>
          <a:noFill/>
          <a:ln w="38100">
            <a:solidFill>
              <a:schemeClr val="accent1"/>
            </a:solidFill>
            <a:round/>
            <a:headEnd type="none" w="sm" len="sm"/>
            <a:tailEnd type="triangle" w="med" len="med"/>
          </a:ln>
        </p:spPr>
        <p:txBody>
          <a:bodyPr/>
          <a:lstStyle/>
          <a:p>
            <a:endParaRPr lang="en-IN"/>
          </a:p>
        </p:txBody>
      </p:sp>
      <p:sp>
        <p:nvSpPr>
          <p:cNvPr id="4107" name="Line 11"/>
          <p:cNvSpPr>
            <a:spLocks noChangeShapeType="1"/>
          </p:cNvSpPr>
          <p:nvPr/>
        </p:nvSpPr>
        <p:spPr bwMode="auto">
          <a:xfrm flipH="1">
            <a:off x="4648200" y="1905000"/>
            <a:ext cx="1981200" cy="914400"/>
          </a:xfrm>
          <a:prstGeom prst="line">
            <a:avLst/>
          </a:prstGeom>
          <a:noFill/>
          <a:ln w="38100">
            <a:solidFill>
              <a:schemeClr val="accent1"/>
            </a:solidFill>
            <a:round/>
            <a:headEnd type="none" w="sm" len="sm"/>
            <a:tailEnd type="triangle" w="med" len="med"/>
          </a:ln>
        </p:spPr>
        <p:txBody>
          <a:bodyPr/>
          <a:lstStyle/>
          <a:p>
            <a:endParaRPr lang="en-IN"/>
          </a:p>
        </p:txBody>
      </p:sp>
      <p:sp>
        <p:nvSpPr>
          <p:cNvPr id="4108" name="Line 12"/>
          <p:cNvSpPr>
            <a:spLocks noChangeShapeType="1"/>
          </p:cNvSpPr>
          <p:nvPr/>
        </p:nvSpPr>
        <p:spPr bwMode="auto">
          <a:xfrm>
            <a:off x="4419600" y="4419600"/>
            <a:ext cx="2209800" cy="762000"/>
          </a:xfrm>
          <a:prstGeom prst="line">
            <a:avLst/>
          </a:prstGeom>
          <a:noFill/>
          <a:ln w="38100">
            <a:solidFill>
              <a:schemeClr val="hlink"/>
            </a:solidFill>
            <a:round/>
            <a:headEnd type="triangle" w="med" len="med"/>
            <a:tailEnd/>
          </a:ln>
        </p:spPr>
        <p:txBody>
          <a:bodyPr/>
          <a:lstStyle/>
          <a:p>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endParaRPr lang="en-IN"/>
          </a:p>
        </p:txBody>
      </p:sp>
      <p:pic>
        <p:nvPicPr>
          <p:cNvPr id="25603" name="Picture 2"/>
          <p:cNvPicPr>
            <a:picLocks noGrp="1" noChangeAspect="1" noChangeArrowheads="1"/>
          </p:cNvPicPr>
          <p:nvPr>
            <p:ph idx="1"/>
          </p:nvPr>
        </p:nvPicPr>
        <p:blipFill>
          <a:blip r:embed="rId2"/>
          <a:srcRect/>
          <a:stretch>
            <a:fillRect/>
          </a:stretch>
        </p:blipFill>
        <p:spPr>
          <a:xfrm>
            <a:off x="349250" y="1905000"/>
            <a:ext cx="7888288" cy="36576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10989"/>
            <a:ext cx="7772400" cy="940966"/>
          </a:xfrm>
        </p:spPr>
        <p:txBody>
          <a:bodyPr>
            <a:noAutofit/>
          </a:bodyPr>
          <a:lstStyle/>
          <a:p>
            <a:br>
              <a:rPr lang="en-US" dirty="0"/>
            </a:br>
            <a:r>
              <a:rPr lang="en-US" dirty="0"/>
              <a:t>Complete Binary Tree</a:t>
            </a:r>
          </a:p>
        </p:txBody>
      </p:sp>
      <p:sp>
        <p:nvSpPr>
          <p:cNvPr id="3" name="Content Placeholder 2"/>
          <p:cNvSpPr>
            <a:spLocks noGrp="1"/>
          </p:cNvSpPr>
          <p:nvPr>
            <p:ph sz="quarter" idx="1"/>
          </p:nvPr>
        </p:nvSpPr>
        <p:spPr/>
        <p:txBody>
          <a:bodyPr/>
          <a:lstStyle/>
          <a:p>
            <a:pPr fontAlgn="base">
              <a:lnSpc>
                <a:spcPct val="80000"/>
              </a:lnSpc>
              <a:spcAft>
                <a:spcPct val="0"/>
              </a:spcAft>
              <a:buFont typeface="Arial" panose="020B0604020202020204" pitchFamily="34" charset="0"/>
              <a:buChar char="•"/>
            </a:pPr>
            <a:r>
              <a:rPr lang="en-US" sz="2000" dirty="0"/>
              <a:t>If all levels of tree are completely filled except the last level and the last level has all keys as left as possible, is said to be a Complete Binary Tree.</a:t>
            </a:r>
          </a:p>
          <a:p>
            <a:pPr marL="0" indent="0" fontAlgn="base">
              <a:lnSpc>
                <a:spcPct val="80000"/>
              </a:lnSpc>
              <a:spcAft>
                <a:spcPct val="0"/>
              </a:spcAft>
              <a:buNone/>
            </a:pPr>
            <a:endParaRPr lang="en-US" sz="2000" dirty="0"/>
          </a:p>
          <a:p>
            <a:pPr fontAlgn="base">
              <a:lnSpc>
                <a:spcPct val="80000"/>
              </a:lnSpc>
              <a:spcAft>
                <a:spcPct val="0"/>
              </a:spcAft>
              <a:buFont typeface="Arial" panose="020B0604020202020204" pitchFamily="34" charset="0"/>
              <a:buChar char="•"/>
            </a:pPr>
            <a:r>
              <a:rPr lang="en-US" sz="2000" dirty="0"/>
              <a:t>Complete binary tree is also called as Perfect Binary Tree.</a:t>
            </a:r>
          </a:p>
          <a:p>
            <a:pPr fontAlgn="base">
              <a:lnSpc>
                <a:spcPct val="80000"/>
              </a:lnSpc>
              <a:spcAft>
                <a:spcPct val="0"/>
              </a:spcAft>
              <a:buFont typeface="Arial" panose="020B0604020202020204" pitchFamily="34" charset="0"/>
              <a:buChar char="•"/>
            </a:pPr>
            <a:endParaRPr lang="en-US" sz="2000" dirty="0"/>
          </a:p>
          <a:p>
            <a:pPr fontAlgn="base">
              <a:lnSpc>
                <a:spcPct val="80000"/>
              </a:lnSpc>
              <a:spcAft>
                <a:spcPct val="0"/>
              </a:spcAft>
              <a:buFont typeface="Arial" panose="020B0604020202020204" pitchFamily="34" charset="0"/>
              <a:buChar char="•"/>
            </a:pPr>
            <a:r>
              <a:rPr lang="en-US" sz="2000" dirty="0"/>
              <a:t>In a complete binary tree, every internal node has exactly two children and all leaf nodes are at same level</a:t>
            </a:r>
          </a:p>
          <a:p>
            <a:endParaRPr lang="en-US" dirty="0"/>
          </a:p>
        </p:txBody>
      </p:sp>
      <p:sp>
        <p:nvSpPr>
          <p:cNvPr id="6" name="AutoShape 6" descr="complete binary tre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stretch>
            <a:fillRect/>
          </a:stretch>
        </p:blipFill>
        <p:spPr>
          <a:xfrm>
            <a:off x="2339752" y="3733800"/>
            <a:ext cx="4280148" cy="2952328"/>
          </a:xfrm>
          <a:prstGeom prst="rect">
            <a:avLst/>
          </a:prstGeom>
        </p:spPr>
      </p:pic>
    </p:spTree>
    <p:extLst>
      <p:ext uri="{BB962C8B-B14F-4D97-AF65-F5344CB8AC3E}">
        <p14:creationId xmlns:p14="http://schemas.microsoft.com/office/powerpoint/2010/main" val="2631719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11156"/>
          </a:xfrm>
        </p:spPr>
        <p:txBody>
          <a:bodyPr>
            <a:noAutofit/>
          </a:bodyPr>
          <a:lstStyle/>
          <a:p>
            <a:br>
              <a:rPr lang="en-US" dirty="0"/>
            </a:br>
            <a:r>
              <a:rPr lang="en-US" dirty="0"/>
              <a:t>Skewed Binary Tree</a:t>
            </a:r>
            <a:br>
              <a:rPr lang="en-US" dirty="0"/>
            </a:br>
            <a:br>
              <a:rPr lang="en-US" dirty="0"/>
            </a:br>
            <a:endParaRPr lang="en-US" dirty="0"/>
          </a:p>
        </p:txBody>
      </p:sp>
      <p:sp>
        <p:nvSpPr>
          <p:cNvPr id="3" name="Content Placeholder 2"/>
          <p:cNvSpPr>
            <a:spLocks noGrp="1"/>
          </p:cNvSpPr>
          <p:nvPr>
            <p:ph sz="quarter" idx="1"/>
          </p:nvPr>
        </p:nvSpPr>
        <p:spPr>
          <a:xfrm>
            <a:off x="457200" y="642918"/>
            <a:ext cx="8229600" cy="5483245"/>
          </a:xfrm>
        </p:spPr>
        <p:txBody>
          <a:bodyPr>
            <a:normAutofit/>
          </a:bodyPr>
          <a:lstStyle/>
          <a:p>
            <a:r>
              <a:rPr lang="en-US" sz="2200" dirty="0"/>
              <a:t>If a tree which is dominated by left child node or right child node, is said to be a Skewed Binary Tree.</a:t>
            </a:r>
          </a:p>
          <a:p>
            <a:r>
              <a:rPr lang="en-US" sz="2200" dirty="0"/>
              <a:t>In a skewed binary tree, all nodes except one have only one child node. The remaining node has no child.</a:t>
            </a:r>
          </a:p>
          <a:p>
            <a:r>
              <a:rPr lang="en-US" sz="2200" dirty="0"/>
              <a:t>In a left skewed tree, most of the nodes have the left child without corresponding right child.</a:t>
            </a:r>
          </a:p>
          <a:p>
            <a:r>
              <a:rPr lang="en-US" sz="2200" dirty="0"/>
              <a:t>In a right skewed  tree, most of the nodes have the right child without corresponding left child.</a:t>
            </a:r>
          </a:p>
          <a:p>
            <a:endParaRPr lang="en-US" dirty="0"/>
          </a:p>
          <a:p>
            <a:endParaRPr lang="en-US" dirty="0"/>
          </a:p>
        </p:txBody>
      </p:sp>
      <p:pic>
        <p:nvPicPr>
          <p:cNvPr id="5" name="Picture 4"/>
          <p:cNvPicPr>
            <a:picLocks noChangeAspect="1"/>
          </p:cNvPicPr>
          <p:nvPr/>
        </p:nvPicPr>
        <p:blipFill>
          <a:blip r:embed="rId2"/>
          <a:stretch>
            <a:fillRect/>
          </a:stretch>
        </p:blipFill>
        <p:spPr>
          <a:xfrm>
            <a:off x="2339752" y="3786191"/>
            <a:ext cx="3752850" cy="2286016"/>
          </a:xfrm>
          <a:prstGeom prst="rect">
            <a:avLst/>
          </a:prstGeom>
        </p:spPr>
      </p:pic>
    </p:spTree>
    <p:extLst>
      <p:ext uri="{BB962C8B-B14F-4D97-AF65-F5344CB8AC3E}">
        <p14:creationId xmlns:p14="http://schemas.microsoft.com/office/powerpoint/2010/main" val="2258509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Perfect Binary Tree</a:t>
            </a:r>
          </a:p>
        </p:txBody>
      </p:sp>
      <p:sp>
        <p:nvSpPr>
          <p:cNvPr id="3" name="Content Placeholder 2"/>
          <p:cNvSpPr>
            <a:spLocks noGrp="1"/>
          </p:cNvSpPr>
          <p:nvPr>
            <p:ph sz="quarter" idx="1"/>
          </p:nvPr>
        </p:nvSpPr>
        <p:spPr/>
        <p:txBody>
          <a:bodyPr/>
          <a:lstStyle/>
          <a:p>
            <a:r>
              <a:rPr lang="en-US" sz="2000" dirty="0"/>
              <a:t>A Binary tree is Perfect Binary Tree in which all internal nodes have two children and all leaves are at the same level.</a:t>
            </a:r>
          </a:p>
        </p:txBody>
      </p:sp>
      <p:pic>
        <p:nvPicPr>
          <p:cNvPr id="4" name="Picture 3"/>
          <p:cNvPicPr>
            <a:picLocks noChangeAspect="1"/>
          </p:cNvPicPr>
          <p:nvPr/>
        </p:nvPicPr>
        <p:blipFill>
          <a:blip r:embed="rId2"/>
          <a:stretch>
            <a:fillRect/>
          </a:stretch>
        </p:blipFill>
        <p:spPr>
          <a:xfrm>
            <a:off x="2555776" y="2216770"/>
            <a:ext cx="3672408" cy="3034060"/>
          </a:xfrm>
          <a:prstGeom prst="rect">
            <a:avLst/>
          </a:prstGeom>
        </p:spPr>
      </p:pic>
    </p:spTree>
    <p:extLst>
      <p:ext uri="{BB962C8B-B14F-4D97-AF65-F5344CB8AC3E}">
        <p14:creationId xmlns:p14="http://schemas.microsoft.com/office/powerpoint/2010/main" val="3928991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Representation for Binary Tree</a:t>
            </a:r>
            <a:endParaRPr lang="en-US" dirty="0"/>
          </a:p>
        </p:txBody>
      </p:sp>
      <p:sp>
        <p:nvSpPr>
          <p:cNvPr id="4" name="Rectangle 3"/>
          <p:cNvSpPr>
            <a:spLocks noChangeArrowheads="1"/>
          </p:cNvSpPr>
          <p:nvPr/>
        </p:nvSpPr>
        <p:spPr bwMode="auto">
          <a:xfrm>
            <a:off x="857250" y="1409700"/>
            <a:ext cx="9163050" cy="2382838"/>
          </a:xfrm>
          <a:prstGeom prst="rect">
            <a:avLst/>
          </a:prstGeom>
          <a:noFill/>
          <a:ln w="9525">
            <a:noFill/>
            <a:miter lim="800000"/>
            <a:headEnd/>
            <a:tailEnd/>
          </a:ln>
          <a:effectLst/>
        </p:spPr>
        <p:txBody>
          <a:bodyPr lIns="92075" tIns="46038" rIns="92075" bIns="46038"/>
          <a:lstStyle/>
          <a:p>
            <a:pPr marL="342900" indent="-342900">
              <a:spcBef>
                <a:spcPct val="20000"/>
              </a:spcBef>
              <a:buClr>
                <a:schemeClr val="accent1"/>
              </a:buClr>
              <a:buSzPct val="70000"/>
              <a:buFont typeface="Monotype Sorts" pitchFamily="2" charset="2"/>
              <a:buNone/>
            </a:pPr>
            <a:endParaRPr lang="en-US" altLang="zh-TW" sz="2800" b="1" dirty="0">
              <a:solidFill>
                <a:schemeClr val="tx1"/>
              </a:solidFill>
              <a:latin typeface="Courier New" pitchFamily="49" charset="0"/>
            </a:endParaRPr>
          </a:p>
          <a:p>
            <a:pPr marL="342900" indent="-342900">
              <a:spcBef>
                <a:spcPct val="20000"/>
              </a:spcBef>
              <a:buClr>
                <a:schemeClr val="accent1"/>
              </a:buClr>
              <a:buSzPct val="70000"/>
              <a:buFont typeface="Monotype Sorts" pitchFamily="2" charset="2"/>
              <a:buNone/>
            </a:pPr>
            <a:r>
              <a:rPr lang="en-US" altLang="zh-TW" sz="2800" b="1" dirty="0" err="1">
                <a:solidFill>
                  <a:schemeClr val="tx1"/>
                </a:solidFill>
                <a:latin typeface="Calibri Light" pitchFamily="34" charset="0"/>
                <a:cs typeface="Calibri Light" pitchFamily="34" charset="0"/>
              </a:rPr>
              <a:t>typedef</a:t>
            </a:r>
            <a:r>
              <a:rPr lang="en-US" altLang="zh-TW" sz="2800" b="1" dirty="0">
                <a:solidFill>
                  <a:schemeClr val="tx1"/>
                </a:solidFill>
                <a:latin typeface="Calibri Light" pitchFamily="34" charset="0"/>
                <a:cs typeface="Calibri Light" pitchFamily="34" charset="0"/>
              </a:rPr>
              <a:t> </a:t>
            </a:r>
            <a:r>
              <a:rPr lang="en-US" altLang="zh-TW" sz="2800" b="1" dirty="0" err="1">
                <a:solidFill>
                  <a:schemeClr val="tx1"/>
                </a:solidFill>
                <a:latin typeface="Calibri Light" pitchFamily="34" charset="0"/>
                <a:cs typeface="Calibri Light" pitchFamily="34" charset="0"/>
              </a:rPr>
              <a:t>struct</a:t>
            </a:r>
            <a:r>
              <a:rPr lang="en-US" altLang="zh-TW" sz="2800" b="1" dirty="0">
                <a:solidFill>
                  <a:schemeClr val="tx1"/>
                </a:solidFill>
                <a:latin typeface="Calibri Light" pitchFamily="34" charset="0"/>
                <a:cs typeface="Calibri Light" pitchFamily="34" charset="0"/>
              </a:rPr>
              <a:t> node *</a:t>
            </a:r>
            <a:r>
              <a:rPr lang="en-US" altLang="zh-TW" sz="2800" b="1" dirty="0" err="1">
                <a:solidFill>
                  <a:schemeClr val="tx1"/>
                </a:solidFill>
                <a:latin typeface="Calibri Light" pitchFamily="34" charset="0"/>
                <a:cs typeface="Calibri Light" pitchFamily="34" charset="0"/>
              </a:rPr>
              <a:t>tree_pointer</a:t>
            </a:r>
            <a:r>
              <a:rPr lang="en-US" altLang="zh-TW" sz="2800" b="1" dirty="0">
                <a:solidFill>
                  <a:schemeClr val="tx1"/>
                </a:solidFill>
                <a:latin typeface="Calibri Light" pitchFamily="34" charset="0"/>
                <a:cs typeface="Calibri Light" pitchFamily="34" charset="0"/>
              </a:rPr>
              <a:t>;</a:t>
            </a:r>
          </a:p>
          <a:p>
            <a:pPr marL="342900" indent="-342900">
              <a:spcBef>
                <a:spcPct val="20000"/>
              </a:spcBef>
              <a:buClr>
                <a:schemeClr val="accent1"/>
              </a:buClr>
              <a:buSzPct val="70000"/>
              <a:buFont typeface="Monotype Sorts" pitchFamily="2" charset="2"/>
              <a:buNone/>
            </a:pPr>
            <a:r>
              <a:rPr lang="en-US" altLang="zh-TW" sz="2800" b="1" dirty="0" err="1">
                <a:solidFill>
                  <a:schemeClr val="tx1"/>
                </a:solidFill>
                <a:latin typeface="Calibri Light" pitchFamily="34" charset="0"/>
                <a:cs typeface="Calibri Light" pitchFamily="34" charset="0"/>
              </a:rPr>
              <a:t>typedef</a:t>
            </a:r>
            <a:r>
              <a:rPr lang="en-US" altLang="zh-TW" sz="2800" b="1" dirty="0">
                <a:solidFill>
                  <a:schemeClr val="tx1"/>
                </a:solidFill>
                <a:latin typeface="Calibri Light" pitchFamily="34" charset="0"/>
                <a:cs typeface="Calibri Light" pitchFamily="34" charset="0"/>
              </a:rPr>
              <a:t> </a:t>
            </a:r>
            <a:r>
              <a:rPr lang="en-US" altLang="zh-TW" sz="2800" b="1" dirty="0" err="1">
                <a:solidFill>
                  <a:schemeClr val="tx1"/>
                </a:solidFill>
                <a:latin typeface="Calibri Light" pitchFamily="34" charset="0"/>
                <a:cs typeface="Calibri Light" pitchFamily="34" charset="0"/>
              </a:rPr>
              <a:t>struct</a:t>
            </a:r>
            <a:r>
              <a:rPr lang="en-US" altLang="zh-TW" sz="2800" b="1" dirty="0">
                <a:solidFill>
                  <a:schemeClr val="tx1"/>
                </a:solidFill>
                <a:latin typeface="Calibri Light" pitchFamily="34" charset="0"/>
                <a:cs typeface="Calibri Light" pitchFamily="34" charset="0"/>
              </a:rPr>
              <a:t> node {</a:t>
            </a:r>
          </a:p>
          <a:p>
            <a:pPr marL="342900" indent="-342900">
              <a:spcBef>
                <a:spcPct val="20000"/>
              </a:spcBef>
              <a:buClr>
                <a:schemeClr val="accent1"/>
              </a:buClr>
              <a:buSzPct val="70000"/>
              <a:buFont typeface="Monotype Sorts" pitchFamily="2" charset="2"/>
              <a:buNone/>
            </a:pPr>
            <a:r>
              <a:rPr lang="en-US" altLang="zh-TW" sz="2800" b="1" dirty="0">
                <a:solidFill>
                  <a:schemeClr val="tx1"/>
                </a:solidFill>
                <a:latin typeface="Calibri Light" pitchFamily="34" charset="0"/>
                <a:cs typeface="Calibri Light" pitchFamily="34" charset="0"/>
              </a:rPr>
              <a:t> </a:t>
            </a:r>
            <a:r>
              <a:rPr lang="en-US" altLang="zh-TW" sz="2800" b="1" dirty="0" err="1">
                <a:solidFill>
                  <a:schemeClr val="tx1"/>
                </a:solidFill>
                <a:latin typeface="Calibri Light" pitchFamily="34" charset="0"/>
                <a:cs typeface="Calibri Light" pitchFamily="34" charset="0"/>
              </a:rPr>
              <a:t>int</a:t>
            </a:r>
            <a:r>
              <a:rPr lang="en-US" altLang="zh-TW" sz="2800" b="1" dirty="0">
                <a:solidFill>
                  <a:schemeClr val="tx1"/>
                </a:solidFill>
                <a:latin typeface="Calibri Light" pitchFamily="34" charset="0"/>
                <a:cs typeface="Calibri Light" pitchFamily="34" charset="0"/>
              </a:rPr>
              <a:t> data;</a:t>
            </a:r>
          </a:p>
          <a:p>
            <a:pPr marL="342900" indent="-342900">
              <a:spcBef>
                <a:spcPct val="20000"/>
              </a:spcBef>
              <a:buClr>
                <a:schemeClr val="accent1"/>
              </a:buClr>
              <a:buSzPct val="70000"/>
              <a:buFont typeface="Monotype Sorts" pitchFamily="2" charset="2"/>
              <a:buNone/>
            </a:pPr>
            <a:r>
              <a:rPr lang="en-US" altLang="zh-TW" sz="2800" b="1" dirty="0">
                <a:solidFill>
                  <a:schemeClr val="tx1"/>
                </a:solidFill>
                <a:latin typeface="Calibri Light" pitchFamily="34" charset="0"/>
                <a:cs typeface="Calibri Light" pitchFamily="34" charset="0"/>
              </a:rPr>
              <a:t> </a:t>
            </a:r>
            <a:r>
              <a:rPr lang="en-US" altLang="zh-TW" sz="2800" b="1" dirty="0" err="1">
                <a:solidFill>
                  <a:schemeClr val="tx1"/>
                </a:solidFill>
                <a:latin typeface="Calibri Light" pitchFamily="34" charset="0"/>
                <a:cs typeface="Calibri Light" pitchFamily="34" charset="0"/>
              </a:rPr>
              <a:t>tree_pointer</a:t>
            </a:r>
            <a:r>
              <a:rPr lang="en-US" altLang="zh-TW" sz="2800" b="1" dirty="0">
                <a:solidFill>
                  <a:schemeClr val="tx1"/>
                </a:solidFill>
                <a:latin typeface="Calibri Light" pitchFamily="34" charset="0"/>
                <a:cs typeface="Calibri Light" pitchFamily="34" charset="0"/>
              </a:rPr>
              <a:t> </a:t>
            </a:r>
            <a:r>
              <a:rPr lang="en-US" altLang="zh-TW" sz="2800" b="1" dirty="0" err="1">
                <a:solidFill>
                  <a:schemeClr val="tx1"/>
                </a:solidFill>
                <a:latin typeface="Calibri Light" pitchFamily="34" charset="0"/>
                <a:cs typeface="Calibri Light" pitchFamily="34" charset="0"/>
              </a:rPr>
              <a:t>left_child</a:t>
            </a:r>
            <a:r>
              <a:rPr lang="en-US" altLang="zh-TW" sz="2800" b="1" dirty="0">
                <a:solidFill>
                  <a:schemeClr val="tx1"/>
                </a:solidFill>
                <a:latin typeface="Calibri Light" pitchFamily="34" charset="0"/>
                <a:cs typeface="Calibri Light" pitchFamily="34" charset="0"/>
              </a:rPr>
              <a:t>, </a:t>
            </a:r>
            <a:r>
              <a:rPr lang="en-US" altLang="zh-TW" sz="2800" b="1" dirty="0" err="1">
                <a:solidFill>
                  <a:schemeClr val="tx1"/>
                </a:solidFill>
                <a:latin typeface="Calibri Light" pitchFamily="34" charset="0"/>
                <a:cs typeface="Calibri Light" pitchFamily="34" charset="0"/>
              </a:rPr>
              <a:t>right_child</a:t>
            </a:r>
            <a:r>
              <a:rPr lang="en-US" altLang="zh-TW" sz="2800" b="1" dirty="0">
                <a:solidFill>
                  <a:schemeClr val="tx1"/>
                </a:solidFill>
                <a:latin typeface="Calibri Light" pitchFamily="34" charset="0"/>
                <a:cs typeface="Calibri Light" pitchFamily="34" charset="0"/>
              </a:rPr>
              <a:t>;</a:t>
            </a:r>
          </a:p>
          <a:p>
            <a:pPr marL="342900" indent="-342900">
              <a:spcBef>
                <a:spcPct val="20000"/>
              </a:spcBef>
              <a:buClr>
                <a:schemeClr val="accent1"/>
              </a:buClr>
              <a:buSzPct val="70000"/>
              <a:buFont typeface="Monotype Sorts" pitchFamily="2" charset="2"/>
              <a:buNone/>
            </a:pPr>
            <a:r>
              <a:rPr lang="en-US" altLang="zh-TW" sz="2800" b="1" dirty="0">
                <a:solidFill>
                  <a:schemeClr val="tx1"/>
                </a:solidFill>
                <a:latin typeface="Calibri Light" pitchFamily="34" charset="0"/>
                <a:cs typeface="Calibri Light" pitchFamily="34" charset="0"/>
              </a:rPr>
              <a:t>};</a:t>
            </a:r>
          </a:p>
          <a:p>
            <a:pPr marL="342900" indent="-342900">
              <a:spcBef>
                <a:spcPct val="20000"/>
              </a:spcBef>
              <a:buClr>
                <a:schemeClr val="accent1"/>
              </a:buClr>
              <a:buSzPct val="70000"/>
              <a:buFont typeface="Monotype Sorts" pitchFamily="2" charset="2"/>
              <a:buNone/>
            </a:pPr>
            <a:endParaRPr lang="en-IN" altLang="zh-TW" sz="2800" b="1" dirty="0">
              <a:latin typeface="Courier New" pitchFamily="49" charset="0"/>
            </a:endParaRPr>
          </a:p>
          <a:p>
            <a:pPr marL="342900" indent="-342900">
              <a:spcBef>
                <a:spcPct val="20000"/>
              </a:spcBef>
              <a:buClr>
                <a:schemeClr val="accent1"/>
              </a:buClr>
              <a:buSzPct val="70000"/>
              <a:buFont typeface="Monotype Sorts" pitchFamily="2" charset="2"/>
              <a:buNone/>
            </a:pPr>
            <a:endParaRPr lang="en-US" altLang="zh-TW" sz="3200" dirty="0">
              <a:solidFill>
                <a:schemeClr val="tx1"/>
              </a:solidFill>
            </a:endParaRPr>
          </a:p>
          <a:p>
            <a:pPr marL="342900" indent="-342900">
              <a:spcBef>
                <a:spcPct val="20000"/>
              </a:spcBef>
              <a:buClr>
                <a:schemeClr val="accent1"/>
              </a:buClr>
              <a:buSzPct val="70000"/>
              <a:buFont typeface="Monotype Sorts" pitchFamily="2" charset="2"/>
              <a:buNone/>
            </a:pPr>
            <a:endParaRPr lang="en-US" altLang="zh-TW" sz="3200" dirty="0">
              <a:solidFill>
                <a:schemeClr val="tx1"/>
              </a:solidFill>
            </a:endParaRPr>
          </a:p>
        </p:txBody>
      </p:sp>
      <p:sp>
        <p:nvSpPr>
          <p:cNvPr id="5" name="Rectangle 4"/>
          <p:cNvSpPr>
            <a:spLocks noChangeArrowheads="1"/>
          </p:cNvSpPr>
          <p:nvPr/>
        </p:nvSpPr>
        <p:spPr bwMode="auto">
          <a:xfrm>
            <a:off x="1142976" y="4929198"/>
            <a:ext cx="4105275" cy="819150"/>
          </a:xfrm>
          <a:prstGeom prst="rect">
            <a:avLst/>
          </a:prstGeom>
          <a:noFill/>
          <a:ln w="12700">
            <a:solidFill>
              <a:schemeClr val="tx1"/>
            </a:solidFill>
            <a:miter lim="800000"/>
            <a:headEnd/>
            <a:tailEnd/>
          </a:ln>
          <a:effectLst/>
        </p:spPr>
        <p:txBody>
          <a:bodyPr wrap="none" anchor="ctr"/>
          <a:lstStyle/>
          <a:p>
            <a:endParaRPr lang="en-US"/>
          </a:p>
        </p:txBody>
      </p:sp>
      <p:sp>
        <p:nvSpPr>
          <p:cNvPr id="6" name="Rectangle 7"/>
          <p:cNvSpPr>
            <a:spLocks noChangeArrowheads="1"/>
          </p:cNvSpPr>
          <p:nvPr/>
        </p:nvSpPr>
        <p:spPr bwMode="auto">
          <a:xfrm>
            <a:off x="2786050" y="5143512"/>
            <a:ext cx="690563" cy="457200"/>
          </a:xfrm>
          <a:prstGeom prst="rect">
            <a:avLst/>
          </a:prstGeom>
          <a:noFill/>
          <a:ln w="9525">
            <a:noFill/>
            <a:miter lim="800000"/>
            <a:headEnd/>
            <a:tailEnd/>
          </a:ln>
          <a:effectLst/>
        </p:spPr>
        <p:txBody>
          <a:bodyPr wrap="none" lIns="92075" tIns="46038" rIns="92075" bIns="46038">
            <a:spAutoFit/>
          </a:bodyPr>
          <a:lstStyle/>
          <a:p>
            <a:pPr eaLnBrk="0" hangingPunct="0"/>
            <a:r>
              <a:rPr lang="en-US" altLang="zh-TW" sz="2400">
                <a:solidFill>
                  <a:schemeClr val="tx1"/>
                </a:solidFill>
              </a:rPr>
              <a:t>data</a:t>
            </a:r>
          </a:p>
        </p:txBody>
      </p:sp>
      <p:sp>
        <p:nvSpPr>
          <p:cNvPr id="7" name="Rectangle 8"/>
          <p:cNvSpPr>
            <a:spLocks noChangeArrowheads="1"/>
          </p:cNvSpPr>
          <p:nvPr/>
        </p:nvSpPr>
        <p:spPr bwMode="auto">
          <a:xfrm>
            <a:off x="1220775" y="5143512"/>
            <a:ext cx="1349375" cy="457200"/>
          </a:xfrm>
          <a:prstGeom prst="rect">
            <a:avLst/>
          </a:prstGeom>
          <a:noFill/>
          <a:ln w="9525">
            <a:noFill/>
            <a:miter lim="800000"/>
            <a:headEnd/>
            <a:tailEnd/>
          </a:ln>
          <a:effectLst/>
        </p:spPr>
        <p:txBody>
          <a:bodyPr wrap="none" lIns="92075" tIns="46038" rIns="92075" bIns="46038">
            <a:spAutoFit/>
          </a:bodyPr>
          <a:lstStyle/>
          <a:p>
            <a:pPr eaLnBrk="0" hangingPunct="0"/>
            <a:r>
              <a:rPr lang="en-US" altLang="zh-TW" sz="2400" dirty="0" err="1">
                <a:solidFill>
                  <a:schemeClr val="tx1"/>
                </a:solidFill>
              </a:rPr>
              <a:t>left_child</a:t>
            </a:r>
            <a:endParaRPr lang="en-US" altLang="zh-TW" sz="2400" dirty="0">
              <a:solidFill>
                <a:schemeClr val="tx1"/>
              </a:solidFill>
            </a:endParaRPr>
          </a:p>
        </p:txBody>
      </p:sp>
      <p:sp>
        <p:nvSpPr>
          <p:cNvPr id="8" name="Rectangle 9"/>
          <p:cNvSpPr>
            <a:spLocks noChangeArrowheads="1"/>
          </p:cNvSpPr>
          <p:nvPr/>
        </p:nvSpPr>
        <p:spPr bwMode="auto">
          <a:xfrm>
            <a:off x="3721088" y="5127637"/>
            <a:ext cx="1519237" cy="457200"/>
          </a:xfrm>
          <a:prstGeom prst="rect">
            <a:avLst/>
          </a:prstGeom>
          <a:noFill/>
          <a:ln w="9525">
            <a:noFill/>
            <a:miter lim="800000"/>
            <a:headEnd/>
            <a:tailEnd/>
          </a:ln>
          <a:effectLst/>
        </p:spPr>
        <p:txBody>
          <a:bodyPr wrap="none" lIns="92075" tIns="46038" rIns="92075" bIns="46038">
            <a:spAutoFit/>
          </a:bodyPr>
          <a:lstStyle/>
          <a:p>
            <a:pPr eaLnBrk="0" hangingPunct="0"/>
            <a:r>
              <a:rPr lang="en-US" altLang="zh-TW" sz="2400">
                <a:solidFill>
                  <a:schemeClr val="tx1"/>
                </a:solidFill>
              </a:rPr>
              <a:t>right_child</a:t>
            </a:r>
          </a:p>
        </p:txBody>
      </p:sp>
      <p:sp>
        <p:nvSpPr>
          <p:cNvPr id="9" name="Oval 10"/>
          <p:cNvSpPr>
            <a:spLocks noChangeArrowheads="1"/>
          </p:cNvSpPr>
          <p:nvPr/>
        </p:nvSpPr>
        <p:spPr bwMode="auto">
          <a:xfrm>
            <a:off x="6858016" y="4357694"/>
            <a:ext cx="939800" cy="871538"/>
          </a:xfrm>
          <a:prstGeom prst="ellipse">
            <a:avLst/>
          </a:prstGeom>
          <a:noFill/>
          <a:ln w="12700">
            <a:solidFill>
              <a:schemeClr val="tx1"/>
            </a:solidFill>
            <a:round/>
            <a:headEnd/>
            <a:tailEnd/>
          </a:ln>
          <a:effectLst/>
        </p:spPr>
        <p:txBody>
          <a:bodyPr wrap="none" anchor="ctr"/>
          <a:lstStyle/>
          <a:p>
            <a:endParaRPr lang="en-US"/>
          </a:p>
        </p:txBody>
      </p:sp>
      <p:sp>
        <p:nvSpPr>
          <p:cNvPr id="10" name="Rectangle 11"/>
          <p:cNvSpPr>
            <a:spLocks noChangeArrowheads="1"/>
          </p:cNvSpPr>
          <p:nvPr/>
        </p:nvSpPr>
        <p:spPr bwMode="auto">
          <a:xfrm>
            <a:off x="6980253" y="4594232"/>
            <a:ext cx="690563" cy="457200"/>
          </a:xfrm>
          <a:prstGeom prst="rect">
            <a:avLst/>
          </a:prstGeom>
          <a:noFill/>
          <a:ln w="9525">
            <a:noFill/>
            <a:miter lim="800000"/>
            <a:headEnd/>
            <a:tailEnd/>
          </a:ln>
          <a:effectLst/>
        </p:spPr>
        <p:txBody>
          <a:bodyPr wrap="none" lIns="92075" tIns="46038" rIns="92075" bIns="46038">
            <a:spAutoFit/>
          </a:bodyPr>
          <a:lstStyle/>
          <a:p>
            <a:pPr eaLnBrk="0" hangingPunct="0"/>
            <a:r>
              <a:rPr lang="en-US" altLang="zh-TW" sz="2400" dirty="0">
                <a:solidFill>
                  <a:schemeClr val="tx1"/>
                </a:solidFill>
              </a:rPr>
              <a:t>data</a:t>
            </a:r>
          </a:p>
        </p:txBody>
      </p:sp>
      <p:sp>
        <p:nvSpPr>
          <p:cNvPr id="11" name="Line 12"/>
          <p:cNvSpPr>
            <a:spLocks noChangeShapeType="1"/>
          </p:cNvSpPr>
          <p:nvPr/>
        </p:nvSpPr>
        <p:spPr bwMode="auto">
          <a:xfrm flipH="1">
            <a:off x="6240478" y="5064132"/>
            <a:ext cx="679450" cy="681037"/>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2" name="Line 13"/>
          <p:cNvSpPr>
            <a:spLocks noChangeShapeType="1"/>
          </p:cNvSpPr>
          <p:nvPr/>
        </p:nvSpPr>
        <p:spPr bwMode="auto">
          <a:xfrm>
            <a:off x="7704153" y="5081594"/>
            <a:ext cx="661988" cy="663575"/>
          </a:xfrm>
          <a:prstGeom prst="line">
            <a:avLst/>
          </a:prstGeom>
          <a:noFill/>
          <a:ln w="12700">
            <a:solidFill>
              <a:schemeClr val="tx1"/>
            </a:solidFill>
            <a:round/>
            <a:headEnd type="none" w="sm" len="sm"/>
            <a:tailEnd type="stealth" w="med" len="lg"/>
          </a:ln>
          <a:effectLst/>
        </p:spPr>
        <p:txBody>
          <a:bodyPr wrap="none" anchor="ctr"/>
          <a:lstStyle/>
          <a:p>
            <a:endParaRPr lang="en-US"/>
          </a:p>
        </p:txBody>
      </p:sp>
      <p:sp>
        <p:nvSpPr>
          <p:cNvPr id="13" name="Rectangle 14"/>
          <p:cNvSpPr>
            <a:spLocks noChangeArrowheads="1"/>
          </p:cNvSpPr>
          <p:nvPr/>
        </p:nvSpPr>
        <p:spPr bwMode="auto">
          <a:xfrm>
            <a:off x="5551503" y="5800732"/>
            <a:ext cx="1349375" cy="457200"/>
          </a:xfrm>
          <a:prstGeom prst="rect">
            <a:avLst/>
          </a:prstGeom>
          <a:noFill/>
          <a:ln w="9525">
            <a:noFill/>
            <a:miter lim="800000"/>
            <a:headEnd/>
            <a:tailEnd/>
          </a:ln>
          <a:effectLst/>
        </p:spPr>
        <p:txBody>
          <a:bodyPr wrap="none" lIns="92075" tIns="46038" rIns="92075" bIns="46038">
            <a:spAutoFit/>
          </a:bodyPr>
          <a:lstStyle/>
          <a:p>
            <a:pPr eaLnBrk="0" hangingPunct="0"/>
            <a:r>
              <a:rPr lang="en-US" altLang="zh-TW" sz="2400">
                <a:solidFill>
                  <a:schemeClr val="tx1"/>
                </a:solidFill>
              </a:rPr>
              <a:t>left_child</a:t>
            </a:r>
          </a:p>
        </p:txBody>
      </p:sp>
      <p:sp>
        <p:nvSpPr>
          <p:cNvPr id="14" name="Rectangle 15"/>
          <p:cNvSpPr>
            <a:spLocks noChangeArrowheads="1"/>
          </p:cNvSpPr>
          <p:nvPr/>
        </p:nvSpPr>
        <p:spPr bwMode="auto">
          <a:xfrm>
            <a:off x="7473966" y="5764219"/>
            <a:ext cx="1519237" cy="457200"/>
          </a:xfrm>
          <a:prstGeom prst="rect">
            <a:avLst/>
          </a:prstGeom>
          <a:noFill/>
          <a:ln w="9525">
            <a:noFill/>
            <a:miter lim="800000"/>
            <a:headEnd/>
            <a:tailEnd/>
          </a:ln>
          <a:effectLst/>
        </p:spPr>
        <p:txBody>
          <a:bodyPr wrap="none" lIns="92075" tIns="46038" rIns="92075" bIns="46038">
            <a:spAutoFit/>
          </a:bodyPr>
          <a:lstStyle/>
          <a:p>
            <a:pPr eaLnBrk="0" hangingPunct="0"/>
            <a:r>
              <a:rPr lang="en-US" altLang="zh-TW" sz="2400">
                <a:solidFill>
                  <a:schemeClr val="tx1"/>
                </a:solidFill>
              </a:rPr>
              <a:t>right_child</a:t>
            </a:r>
          </a:p>
        </p:txBody>
      </p:sp>
      <p:sp>
        <p:nvSpPr>
          <p:cNvPr id="15" name="Line 5"/>
          <p:cNvSpPr>
            <a:spLocks noChangeShapeType="1"/>
          </p:cNvSpPr>
          <p:nvPr/>
        </p:nvSpPr>
        <p:spPr bwMode="auto">
          <a:xfrm>
            <a:off x="2643174" y="4929198"/>
            <a:ext cx="0" cy="815975"/>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6" name="Line 6"/>
          <p:cNvSpPr>
            <a:spLocks noChangeShapeType="1"/>
          </p:cNvSpPr>
          <p:nvPr/>
        </p:nvSpPr>
        <p:spPr bwMode="auto">
          <a:xfrm>
            <a:off x="3571868" y="4929198"/>
            <a:ext cx="0" cy="798513"/>
          </a:xfrm>
          <a:prstGeom prst="line">
            <a:avLst/>
          </a:prstGeom>
          <a:noFill/>
          <a:ln w="12700">
            <a:solidFill>
              <a:schemeClr val="tx1"/>
            </a:solidFill>
            <a:round/>
            <a:headEnd type="none" w="sm" len="sm"/>
            <a:tailEnd type="none" w="sm" len="sm"/>
          </a:ln>
          <a:effectLst/>
        </p:spPr>
        <p:txBody>
          <a:bodyPr wrap="none" anchor="ct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IN" b="1" dirty="0"/>
              <a:t>Binary Tree Representations</a:t>
            </a:r>
            <a:br>
              <a:rPr lang="en-IN" b="1" dirty="0"/>
            </a:br>
            <a:endParaRPr lang="en-IN" dirty="0"/>
          </a:p>
        </p:txBody>
      </p:sp>
      <p:pic>
        <p:nvPicPr>
          <p:cNvPr id="30723" name="Picture 2"/>
          <p:cNvPicPr>
            <a:picLocks noGrp="1" noChangeAspect="1" noChangeArrowheads="1"/>
          </p:cNvPicPr>
          <p:nvPr>
            <p:ph idx="1"/>
          </p:nvPr>
        </p:nvPicPr>
        <p:blipFill>
          <a:blip r:embed="rId2"/>
          <a:srcRect/>
          <a:stretch>
            <a:fillRect/>
          </a:stretch>
        </p:blipFill>
        <p:spPr>
          <a:xfrm>
            <a:off x="1914525" y="2640013"/>
            <a:ext cx="5314950" cy="2447925"/>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endParaRPr lang="en-IN"/>
          </a:p>
        </p:txBody>
      </p:sp>
      <p:pic>
        <p:nvPicPr>
          <p:cNvPr id="31747" name="Picture 2"/>
          <p:cNvPicPr>
            <a:picLocks noGrp="1" noChangeAspect="1" noChangeArrowheads="1"/>
          </p:cNvPicPr>
          <p:nvPr>
            <p:ph idx="1"/>
          </p:nvPr>
        </p:nvPicPr>
        <p:blipFill>
          <a:blip r:embed="rId2"/>
          <a:srcRect/>
          <a:stretch>
            <a:fillRect/>
          </a:stretch>
        </p:blipFill>
        <p:spPr>
          <a:xfrm>
            <a:off x="461963" y="1776413"/>
            <a:ext cx="8220075" cy="4171950"/>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Binary Search Tree</a:t>
            </a:r>
            <a:endParaRPr lang="en-US" dirty="0"/>
          </a:p>
        </p:txBody>
      </p:sp>
      <p:sp>
        <p:nvSpPr>
          <p:cNvPr id="3" name="Content Placeholder 2"/>
          <p:cNvSpPr>
            <a:spLocks noGrp="1"/>
          </p:cNvSpPr>
          <p:nvPr>
            <p:ph sz="quarter" idx="1"/>
          </p:nvPr>
        </p:nvSpPr>
        <p:spPr/>
        <p:txBody>
          <a:bodyPr/>
          <a:lstStyle/>
          <a:p>
            <a:pPr>
              <a:lnSpc>
                <a:spcPct val="80000"/>
              </a:lnSpc>
            </a:pPr>
            <a:endParaRPr lang="en-US" altLang="zh-TW" sz="2000" dirty="0"/>
          </a:p>
          <a:p>
            <a:pPr>
              <a:lnSpc>
                <a:spcPct val="80000"/>
              </a:lnSpc>
            </a:pPr>
            <a:r>
              <a:rPr lang="en-US" altLang="zh-TW" sz="2000" dirty="0"/>
              <a:t>A binary search tree is a binary tree in which all nodes in the left </a:t>
            </a:r>
            <a:r>
              <a:rPr lang="en-US" altLang="zh-TW" sz="2000" dirty="0" err="1"/>
              <a:t>subtree</a:t>
            </a:r>
            <a:r>
              <a:rPr lang="en-US" altLang="zh-TW" sz="2000" dirty="0"/>
              <a:t> of a node have lower values than the node. All nodes in the right </a:t>
            </a:r>
            <a:r>
              <a:rPr lang="en-US" altLang="zh-TW" sz="2000" dirty="0" err="1"/>
              <a:t>subtree</a:t>
            </a:r>
            <a:r>
              <a:rPr lang="en-US" altLang="zh-TW" sz="2000" dirty="0"/>
              <a:t> of a node have higher value than the node.</a:t>
            </a:r>
          </a:p>
          <a:p>
            <a:pPr>
              <a:lnSpc>
                <a:spcPct val="80000"/>
              </a:lnSpc>
            </a:pPr>
            <a:endParaRPr lang="en-US" altLang="zh-TW" sz="2000" dirty="0"/>
          </a:p>
          <a:p>
            <a:pPr>
              <a:lnSpc>
                <a:spcPct val="80000"/>
              </a:lnSpc>
            </a:pPr>
            <a:r>
              <a:rPr lang="en-US" altLang="zh-TW" sz="2000" dirty="0"/>
              <a:t>Search tree property</a:t>
            </a:r>
          </a:p>
          <a:p>
            <a:pPr lvl="2">
              <a:lnSpc>
                <a:spcPct val="80000"/>
              </a:lnSpc>
              <a:buFont typeface="Wingdings" pitchFamily="2" charset="2"/>
              <a:buChar char="q"/>
            </a:pPr>
            <a:r>
              <a:rPr lang="en-US" altLang="zh-TW" dirty="0"/>
              <a:t>all keys in left </a:t>
            </a:r>
            <a:r>
              <a:rPr lang="en-US" altLang="zh-TW" dirty="0" err="1"/>
              <a:t>subtree</a:t>
            </a:r>
            <a:r>
              <a:rPr lang="en-US" altLang="zh-TW" dirty="0"/>
              <a:t> smaller than root’s key</a:t>
            </a:r>
          </a:p>
          <a:p>
            <a:pPr lvl="2">
              <a:lnSpc>
                <a:spcPct val="80000"/>
              </a:lnSpc>
              <a:buFont typeface="Wingdings" pitchFamily="2" charset="2"/>
              <a:buChar char="q"/>
            </a:pPr>
            <a:r>
              <a:rPr lang="en-US" altLang="zh-TW" dirty="0"/>
              <a:t>all keys in right </a:t>
            </a:r>
            <a:r>
              <a:rPr lang="en-US" altLang="zh-TW" dirty="0" err="1"/>
              <a:t>subtree</a:t>
            </a:r>
            <a:r>
              <a:rPr lang="en-US" altLang="zh-TW" dirty="0"/>
              <a:t> larger than root’s key</a:t>
            </a:r>
          </a:p>
          <a:p>
            <a:pP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BST Example</a:t>
            </a:r>
            <a:endParaRPr lang="en-US" dirty="0"/>
          </a:p>
        </p:txBody>
      </p:sp>
      <p:pic>
        <p:nvPicPr>
          <p:cNvPr id="1026" name="Picture 2" descr="C:\Users\Benagi\Desktop\ds\Untitled5.png"/>
          <p:cNvPicPr>
            <a:picLocks noGrp="1" noChangeAspect="1" noChangeArrowheads="1"/>
          </p:cNvPicPr>
          <p:nvPr>
            <p:ph sz="quarter" idx="1"/>
          </p:nvPr>
        </p:nvPicPr>
        <p:blipFill>
          <a:blip r:embed="rId2"/>
          <a:srcRect/>
          <a:stretch>
            <a:fillRect/>
          </a:stretch>
        </p:blipFill>
        <p:spPr bwMode="auto">
          <a:xfrm>
            <a:off x="914400" y="1613736"/>
            <a:ext cx="7772400" cy="4240128"/>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Operations on BST</a:t>
            </a:r>
            <a:endParaRPr lang="en-US" dirty="0"/>
          </a:p>
        </p:txBody>
      </p:sp>
      <p:sp>
        <p:nvSpPr>
          <p:cNvPr id="3" name="Content Placeholder 2"/>
          <p:cNvSpPr>
            <a:spLocks noGrp="1"/>
          </p:cNvSpPr>
          <p:nvPr>
            <p:ph sz="quarter" idx="1"/>
          </p:nvPr>
        </p:nvSpPr>
        <p:spPr/>
        <p:txBody>
          <a:bodyPr/>
          <a:lstStyle/>
          <a:p>
            <a:endParaRPr lang="en-IN" dirty="0"/>
          </a:p>
          <a:p>
            <a:pPr>
              <a:lnSpc>
                <a:spcPct val="80000"/>
              </a:lnSpc>
            </a:pPr>
            <a:r>
              <a:rPr lang="en-IN" sz="2000" dirty="0"/>
              <a:t>Insertion </a:t>
            </a:r>
          </a:p>
          <a:p>
            <a:pPr>
              <a:lnSpc>
                <a:spcPct val="80000"/>
              </a:lnSpc>
              <a:buFont typeface="Wingdings 2"/>
              <a:buNone/>
            </a:pPr>
            <a:endParaRPr lang="en-IN" sz="2000" dirty="0"/>
          </a:p>
          <a:p>
            <a:pPr>
              <a:lnSpc>
                <a:spcPct val="80000"/>
              </a:lnSpc>
            </a:pPr>
            <a:r>
              <a:rPr lang="en-IN" sz="2000" dirty="0"/>
              <a:t>Deletion</a:t>
            </a:r>
          </a:p>
          <a:p>
            <a:pPr marL="0" indent="0">
              <a:lnSpc>
                <a:spcPct val="80000"/>
              </a:lnSpc>
              <a:buNone/>
            </a:pPr>
            <a:endParaRPr lang="en-IN" sz="2000" dirty="0"/>
          </a:p>
          <a:p>
            <a:pPr>
              <a:lnSpc>
                <a:spcPct val="80000"/>
              </a:lnSpc>
            </a:pPr>
            <a:r>
              <a:rPr lang="en-IN" sz="2000" dirty="0"/>
              <a:t>Search</a:t>
            </a:r>
            <a:endParaRPr lang="en-US" sz="2000" dirty="0"/>
          </a:p>
          <a:p>
            <a:pPr marL="0" indent="0">
              <a:lnSpc>
                <a:spcPct val="80000"/>
              </a:lnSpc>
              <a:buNone/>
            </a:pPr>
            <a:endParaRPr lang="en-IN" sz="2000" dirty="0"/>
          </a:p>
          <a:p>
            <a:pPr>
              <a:lnSpc>
                <a:spcPct val="80000"/>
              </a:lnSpc>
            </a:pPr>
            <a:r>
              <a:rPr lang="en-IN" sz="2000" dirty="0"/>
              <a:t>Traversal </a:t>
            </a:r>
          </a:p>
          <a:p>
            <a:pPr>
              <a:lnSpc>
                <a:spcPct val="80000"/>
              </a:lnSpc>
              <a:buFont typeface="Wingdings 2"/>
              <a:buNone/>
            </a:pP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Computer Scientist’s View</a:t>
            </a:r>
          </a:p>
        </p:txBody>
      </p:sp>
      <p:pic>
        <p:nvPicPr>
          <p:cNvPr id="5123" name="Picture 3" descr="up"/>
          <p:cNvPicPr>
            <a:picLocks noChangeAspect="1" noChangeArrowheads="1"/>
          </p:cNvPicPr>
          <p:nvPr/>
        </p:nvPicPr>
        <p:blipFill>
          <a:blip r:embed="rId3"/>
          <a:srcRect/>
          <a:stretch>
            <a:fillRect/>
          </a:stretch>
        </p:blipFill>
        <p:spPr bwMode="auto">
          <a:xfrm>
            <a:off x="2743200" y="2133600"/>
            <a:ext cx="3048000" cy="3048000"/>
          </a:xfrm>
          <a:prstGeom prst="rect">
            <a:avLst/>
          </a:prstGeom>
          <a:noFill/>
          <a:ln w="9525">
            <a:noFill/>
            <a:miter lim="800000"/>
            <a:headEnd/>
            <a:tailEnd/>
          </a:ln>
        </p:spPr>
      </p:pic>
      <p:sp>
        <p:nvSpPr>
          <p:cNvPr id="5124" name="Text Box 4"/>
          <p:cNvSpPr txBox="1">
            <a:spLocks noChangeArrowheads="1"/>
          </p:cNvSpPr>
          <p:nvPr/>
        </p:nvSpPr>
        <p:spPr bwMode="auto">
          <a:xfrm>
            <a:off x="533400" y="4495800"/>
            <a:ext cx="1905000" cy="592138"/>
          </a:xfrm>
          <a:prstGeom prst="rect">
            <a:avLst/>
          </a:prstGeom>
          <a:noFill/>
          <a:ln w="12700">
            <a:solidFill>
              <a:srgbClr val="FFFFFF"/>
            </a:solidFill>
            <a:miter lim="800000"/>
            <a:headEnd type="none" w="sm" len="sm"/>
            <a:tailEnd type="none" w="sm" len="sm"/>
          </a:ln>
        </p:spPr>
        <p:txBody>
          <a:bodyPr>
            <a:spAutoFit/>
          </a:bodyPr>
          <a:lstStyle/>
          <a:p>
            <a:pPr eaLnBrk="0" hangingPunct="0">
              <a:spcBef>
                <a:spcPct val="50000"/>
              </a:spcBef>
            </a:pPr>
            <a:r>
              <a:rPr lang="en-US" sz="3200">
                <a:latin typeface="Calibri" pitchFamily="34" charset="0"/>
              </a:rPr>
              <a:t>branches</a:t>
            </a:r>
          </a:p>
        </p:txBody>
      </p:sp>
      <p:sp>
        <p:nvSpPr>
          <p:cNvPr id="5125" name="Line 5"/>
          <p:cNvSpPr>
            <a:spLocks noChangeShapeType="1"/>
          </p:cNvSpPr>
          <p:nvPr/>
        </p:nvSpPr>
        <p:spPr bwMode="auto">
          <a:xfrm flipV="1">
            <a:off x="2133600" y="3657600"/>
            <a:ext cx="1752600" cy="990600"/>
          </a:xfrm>
          <a:prstGeom prst="line">
            <a:avLst/>
          </a:prstGeom>
          <a:noFill/>
          <a:ln w="38100">
            <a:solidFill>
              <a:schemeClr val="accent1"/>
            </a:solidFill>
            <a:round/>
            <a:headEnd type="none" w="sm" len="sm"/>
            <a:tailEnd type="triangle" w="med" len="med"/>
          </a:ln>
        </p:spPr>
        <p:txBody>
          <a:bodyPr/>
          <a:lstStyle/>
          <a:p>
            <a:endParaRPr lang="en-IN"/>
          </a:p>
        </p:txBody>
      </p:sp>
      <p:sp>
        <p:nvSpPr>
          <p:cNvPr id="5126" name="Line 6"/>
          <p:cNvSpPr>
            <a:spLocks noChangeShapeType="1"/>
          </p:cNvSpPr>
          <p:nvPr/>
        </p:nvSpPr>
        <p:spPr bwMode="auto">
          <a:xfrm flipV="1">
            <a:off x="2209800" y="4038600"/>
            <a:ext cx="1447800" cy="838200"/>
          </a:xfrm>
          <a:prstGeom prst="line">
            <a:avLst/>
          </a:prstGeom>
          <a:noFill/>
          <a:ln w="38100">
            <a:solidFill>
              <a:schemeClr val="accent1"/>
            </a:solidFill>
            <a:round/>
            <a:headEnd type="none" w="sm" len="sm"/>
            <a:tailEnd type="triangle" w="med" len="med"/>
          </a:ln>
        </p:spPr>
        <p:txBody>
          <a:bodyPr/>
          <a:lstStyle/>
          <a:p>
            <a:endParaRPr lang="en-IN"/>
          </a:p>
        </p:txBody>
      </p:sp>
      <p:sp>
        <p:nvSpPr>
          <p:cNvPr id="5127" name="Line 7"/>
          <p:cNvSpPr>
            <a:spLocks noChangeShapeType="1"/>
          </p:cNvSpPr>
          <p:nvPr/>
        </p:nvSpPr>
        <p:spPr bwMode="auto">
          <a:xfrm flipH="1">
            <a:off x="4724400" y="3200400"/>
            <a:ext cx="1981200" cy="914400"/>
          </a:xfrm>
          <a:prstGeom prst="line">
            <a:avLst/>
          </a:prstGeom>
          <a:noFill/>
          <a:ln w="38100">
            <a:solidFill>
              <a:schemeClr val="accent1"/>
            </a:solidFill>
            <a:round/>
            <a:headEnd type="none" w="sm" len="sm"/>
            <a:tailEnd type="triangle" w="med" len="med"/>
          </a:ln>
        </p:spPr>
        <p:txBody>
          <a:bodyPr/>
          <a:lstStyle/>
          <a:p>
            <a:endParaRPr lang="en-IN"/>
          </a:p>
        </p:txBody>
      </p:sp>
      <p:sp>
        <p:nvSpPr>
          <p:cNvPr id="5128" name="Line 8"/>
          <p:cNvSpPr>
            <a:spLocks noChangeShapeType="1"/>
          </p:cNvSpPr>
          <p:nvPr/>
        </p:nvSpPr>
        <p:spPr bwMode="auto">
          <a:xfrm flipH="1">
            <a:off x="4800600" y="3352800"/>
            <a:ext cx="1981200" cy="914400"/>
          </a:xfrm>
          <a:prstGeom prst="line">
            <a:avLst/>
          </a:prstGeom>
          <a:noFill/>
          <a:ln w="38100">
            <a:solidFill>
              <a:schemeClr val="accent1"/>
            </a:solidFill>
            <a:round/>
            <a:headEnd type="none" w="sm" len="sm"/>
            <a:tailEnd type="triangle" w="med" len="med"/>
          </a:ln>
        </p:spPr>
        <p:txBody>
          <a:bodyPr/>
          <a:lstStyle/>
          <a:p>
            <a:endParaRPr lang="en-IN"/>
          </a:p>
        </p:txBody>
      </p:sp>
      <p:sp>
        <p:nvSpPr>
          <p:cNvPr id="5129" name="Text Box 9"/>
          <p:cNvSpPr txBox="1">
            <a:spLocks noChangeArrowheads="1"/>
          </p:cNvSpPr>
          <p:nvPr/>
        </p:nvSpPr>
        <p:spPr bwMode="auto">
          <a:xfrm>
            <a:off x="6705600" y="2667000"/>
            <a:ext cx="1371600" cy="579438"/>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3200">
                <a:latin typeface="Calibri" pitchFamily="34" charset="0"/>
              </a:rPr>
              <a:t>leaves</a:t>
            </a:r>
          </a:p>
        </p:txBody>
      </p:sp>
      <p:sp>
        <p:nvSpPr>
          <p:cNvPr id="5130" name="Line 10"/>
          <p:cNvSpPr>
            <a:spLocks noChangeShapeType="1"/>
          </p:cNvSpPr>
          <p:nvPr/>
        </p:nvSpPr>
        <p:spPr bwMode="auto">
          <a:xfrm flipH="1">
            <a:off x="4572000" y="3048000"/>
            <a:ext cx="1981200" cy="914400"/>
          </a:xfrm>
          <a:prstGeom prst="line">
            <a:avLst/>
          </a:prstGeom>
          <a:noFill/>
          <a:ln w="38100">
            <a:solidFill>
              <a:schemeClr val="accent1"/>
            </a:solidFill>
            <a:round/>
            <a:headEnd type="none" w="sm" len="sm"/>
            <a:tailEnd type="triangle" w="med" len="med"/>
          </a:ln>
        </p:spPr>
        <p:txBody>
          <a:bodyPr/>
          <a:lstStyle/>
          <a:p>
            <a:endParaRPr lang="en-IN"/>
          </a:p>
        </p:txBody>
      </p:sp>
      <p:grpSp>
        <p:nvGrpSpPr>
          <p:cNvPr id="2" name="Group 11"/>
          <p:cNvGrpSpPr>
            <a:grpSpLocks/>
          </p:cNvGrpSpPr>
          <p:nvPr/>
        </p:nvGrpSpPr>
        <p:grpSpPr bwMode="auto">
          <a:xfrm>
            <a:off x="1143000" y="1752600"/>
            <a:ext cx="2971800" cy="1143000"/>
            <a:chOff x="720" y="1104"/>
            <a:chExt cx="1872" cy="720"/>
          </a:xfrm>
        </p:grpSpPr>
        <p:sp>
          <p:nvSpPr>
            <p:cNvPr id="5136" name="Text Box 12"/>
            <p:cNvSpPr txBox="1">
              <a:spLocks noChangeArrowheads="1"/>
            </p:cNvSpPr>
            <p:nvPr/>
          </p:nvSpPr>
          <p:spPr bwMode="auto">
            <a:xfrm>
              <a:off x="720" y="1104"/>
              <a:ext cx="624" cy="389"/>
            </a:xfrm>
            <a:prstGeom prst="rect">
              <a:avLst/>
            </a:prstGeom>
            <a:noFill/>
            <a:ln w="38100">
              <a:solidFill>
                <a:srgbClr val="FFFFFF"/>
              </a:solidFill>
              <a:miter lim="800000"/>
              <a:headEnd type="none" w="sm" len="sm"/>
              <a:tailEnd type="none" w="sm" len="sm"/>
            </a:ln>
          </p:spPr>
          <p:txBody>
            <a:bodyPr>
              <a:spAutoFit/>
            </a:bodyPr>
            <a:lstStyle/>
            <a:p>
              <a:pPr eaLnBrk="0" hangingPunct="0">
                <a:spcBef>
                  <a:spcPct val="50000"/>
                </a:spcBef>
              </a:pPr>
              <a:r>
                <a:rPr lang="en-US" sz="3200">
                  <a:latin typeface="Calibri" pitchFamily="34" charset="0"/>
                </a:rPr>
                <a:t>root</a:t>
              </a:r>
            </a:p>
          </p:txBody>
        </p:sp>
        <p:sp>
          <p:nvSpPr>
            <p:cNvPr id="5137" name="Line 13"/>
            <p:cNvSpPr>
              <a:spLocks noChangeShapeType="1"/>
            </p:cNvSpPr>
            <p:nvPr/>
          </p:nvSpPr>
          <p:spPr bwMode="auto">
            <a:xfrm>
              <a:off x="1200" y="1344"/>
              <a:ext cx="1392" cy="480"/>
            </a:xfrm>
            <a:prstGeom prst="line">
              <a:avLst/>
            </a:prstGeom>
            <a:noFill/>
            <a:ln w="38100">
              <a:solidFill>
                <a:schemeClr val="hlink"/>
              </a:solidFill>
              <a:round/>
              <a:headEnd type="none" w="sm" len="sm"/>
              <a:tailEnd type="triangle" w="med" len="med"/>
            </a:ln>
          </p:spPr>
          <p:txBody>
            <a:bodyPr/>
            <a:lstStyle/>
            <a:p>
              <a:endParaRPr lang="en-IN"/>
            </a:p>
          </p:txBody>
        </p:sp>
      </p:grpSp>
      <p:grpSp>
        <p:nvGrpSpPr>
          <p:cNvPr id="3" name="Group 14"/>
          <p:cNvGrpSpPr>
            <a:grpSpLocks/>
          </p:cNvGrpSpPr>
          <p:nvPr/>
        </p:nvGrpSpPr>
        <p:grpSpPr bwMode="auto">
          <a:xfrm>
            <a:off x="3581400" y="3276600"/>
            <a:ext cx="1676400" cy="2484438"/>
            <a:chOff x="2256" y="2064"/>
            <a:chExt cx="1056" cy="1565"/>
          </a:xfrm>
        </p:grpSpPr>
        <p:sp>
          <p:nvSpPr>
            <p:cNvPr id="5133" name="Line 15"/>
            <p:cNvSpPr>
              <a:spLocks noChangeShapeType="1"/>
            </p:cNvSpPr>
            <p:nvPr/>
          </p:nvSpPr>
          <p:spPr bwMode="auto">
            <a:xfrm>
              <a:off x="2688" y="2064"/>
              <a:ext cx="0" cy="1248"/>
            </a:xfrm>
            <a:prstGeom prst="line">
              <a:avLst/>
            </a:prstGeom>
            <a:noFill/>
            <a:ln w="38100">
              <a:solidFill>
                <a:schemeClr val="folHlink"/>
              </a:solidFill>
              <a:round/>
              <a:headEnd type="triangle" w="med" len="med"/>
              <a:tailEnd/>
            </a:ln>
          </p:spPr>
          <p:txBody>
            <a:bodyPr/>
            <a:lstStyle/>
            <a:p>
              <a:endParaRPr lang="en-IN"/>
            </a:p>
          </p:txBody>
        </p:sp>
        <p:sp>
          <p:nvSpPr>
            <p:cNvPr id="5134" name="Line 16"/>
            <p:cNvSpPr>
              <a:spLocks noChangeShapeType="1"/>
            </p:cNvSpPr>
            <p:nvPr/>
          </p:nvSpPr>
          <p:spPr bwMode="auto">
            <a:xfrm>
              <a:off x="2544" y="2256"/>
              <a:ext cx="0" cy="1056"/>
            </a:xfrm>
            <a:prstGeom prst="line">
              <a:avLst/>
            </a:prstGeom>
            <a:noFill/>
            <a:ln w="38100">
              <a:solidFill>
                <a:schemeClr val="folHlink"/>
              </a:solidFill>
              <a:round/>
              <a:headEnd type="triangle" w="med" len="med"/>
              <a:tailEnd/>
            </a:ln>
          </p:spPr>
          <p:txBody>
            <a:bodyPr/>
            <a:lstStyle/>
            <a:p>
              <a:endParaRPr lang="en-IN"/>
            </a:p>
          </p:txBody>
        </p:sp>
        <p:sp>
          <p:nvSpPr>
            <p:cNvPr id="5135" name="Text Box 17"/>
            <p:cNvSpPr txBox="1">
              <a:spLocks noChangeArrowheads="1"/>
            </p:cNvSpPr>
            <p:nvPr/>
          </p:nvSpPr>
          <p:spPr bwMode="auto">
            <a:xfrm>
              <a:off x="2256" y="3264"/>
              <a:ext cx="1056" cy="36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3200">
                  <a:latin typeface="Calibri" pitchFamily="34" charset="0"/>
                </a:rPr>
                <a:t>nodes</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BST Insertion</a:t>
            </a:r>
          </a:p>
        </p:txBody>
      </p:sp>
      <p:pic>
        <p:nvPicPr>
          <p:cNvPr id="4" name="Content Placeholder 3"/>
          <p:cNvPicPr>
            <a:picLocks noGrp="1" noChangeAspect="1"/>
          </p:cNvPicPr>
          <p:nvPr>
            <p:ph sz="quarter" idx="1"/>
          </p:nvPr>
        </p:nvPicPr>
        <p:blipFill>
          <a:blip r:embed="rId2"/>
          <a:stretch>
            <a:fillRect/>
          </a:stretch>
        </p:blipFill>
        <p:spPr>
          <a:xfrm>
            <a:off x="1115616" y="1556792"/>
            <a:ext cx="6984776" cy="4752528"/>
          </a:xfrm>
          <a:prstGeom prst="rect">
            <a:avLst/>
          </a:prstGeom>
        </p:spPr>
      </p:pic>
    </p:spTree>
    <p:extLst>
      <p:ext uri="{BB962C8B-B14F-4D97-AF65-F5344CB8AC3E}">
        <p14:creationId xmlns:p14="http://schemas.microsoft.com/office/powerpoint/2010/main" val="980525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BST Deletion</a:t>
            </a:r>
          </a:p>
        </p:txBody>
      </p:sp>
      <p:pic>
        <p:nvPicPr>
          <p:cNvPr id="4" name="Content Placeholder 3"/>
          <p:cNvPicPr>
            <a:picLocks noGrp="1" noChangeAspect="1"/>
          </p:cNvPicPr>
          <p:nvPr>
            <p:ph sz="quarter" idx="1"/>
          </p:nvPr>
        </p:nvPicPr>
        <p:blipFill>
          <a:blip r:embed="rId2"/>
          <a:stretch>
            <a:fillRect/>
          </a:stretch>
        </p:blipFill>
        <p:spPr>
          <a:xfrm>
            <a:off x="914400" y="1484784"/>
            <a:ext cx="7402015" cy="4536503"/>
          </a:xfrm>
          <a:prstGeom prst="rect">
            <a:avLst/>
          </a:prstGeom>
        </p:spPr>
      </p:pic>
    </p:spTree>
    <p:extLst>
      <p:ext uri="{BB962C8B-B14F-4D97-AF65-F5344CB8AC3E}">
        <p14:creationId xmlns:p14="http://schemas.microsoft.com/office/powerpoint/2010/main" val="1602700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BST Search</a:t>
            </a:r>
          </a:p>
        </p:txBody>
      </p:sp>
      <p:pic>
        <p:nvPicPr>
          <p:cNvPr id="4" name="Content Placeholder 3"/>
          <p:cNvPicPr>
            <a:picLocks noGrp="1" noChangeAspect="1"/>
          </p:cNvPicPr>
          <p:nvPr>
            <p:ph sz="quarter" idx="1"/>
          </p:nvPr>
        </p:nvPicPr>
        <p:blipFill>
          <a:blip r:embed="rId2"/>
          <a:stretch>
            <a:fillRect/>
          </a:stretch>
        </p:blipFill>
        <p:spPr>
          <a:xfrm>
            <a:off x="611560" y="1556792"/>
            <a:ext cx="7272808" cy="4608511"/>
          </a:xfrm>
          <a:prstGeom prst="rect">
            <a:avLst/>
          </a:prstGeom>
        </p:spPr>
      </p:pic>
    </p:spTree>
    <p:extLst>
      <p:ext uri="{BB962C8B-B14F-4D97-AF65-F5344CB8AC3E}">
        <p14:creationId xmlns:p14="http://schemas.microsoft.com/office/powerpoint/2010/main" val="18591067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BST Traversal</a:t>
            </a:r>
            <a:endParaRPr lang="en-US" dirty="0"/>
          </a:p>
        </p:txBody>
      </p:sp>
      <p:sp>
        <p:nvSpPr>
          <p:cNvPr id="3" name="Content Placeholder 2"/>
          <p:cNvSpPr>
            <a:spLocks noGrp="1"/>
          </p:cNvSpPr>
          <p:nvPr>
            <p:ph sz="quarter" idx="1"/>
          </p:nvPr>
        </p:nvSpPr>
        <p:spPr/>
        <p:txBody>
          <a:bodyPr/>
          <a:lstStyle/>
          <a:p>
            <a:pPr>
              <a:lnSpc>
                <a:spcPct val="80000"/>
              </a:lnSpc>
            </a:pPr>
            <a:endParaRPr lang="en-US" altLang="zh-TW" sz="2000" dirty="0"/>
          </a:p>
          <a:p>
            <a:pPr>
              <a:lnSpc>
                <a:spcPct val="80000"/>
              </a:lnSpc>
            </a:pPr>
            <a:r>
              <a:rPr lang="en-US" altLang="zh-TW" sz="2000" dirty="0"/>
              <a:t>Let L, V, and R stand for moving left, visiting the node, and moving right.</a:t>
            </a:r>
          </a:p>
          <a:p>
            <a:pPr>
              <a:lnSpc>
                <a:spcPct val="80000"/>
              </a:lnSpc>
              <a:buNone/>
            </a:pPr>
            <a:endParaRPr lang="en-US" altLang="zh-TW" sz="2000" dirty="0"/>
          </a:p>
          <a:p>
            <a:pPr>
              <a:lnSpc>
                <a:spcPct val="80000"/>
              </a:lnSpc>
            </a:pPr>
            <a:r>
              <a:rPr lang="en-US" altLang="zh-TW" sz="2000" dirty="0"/>
              <a:t>There are six possible combinations of traversal</a:t>
            </a:r>
          </a:p>
          <a:p>
            <a:pPr marL="274320" lvl="1" indent="-274320">
              <a:lnSpc>
                <a:spcPct val="80000"/>
              </a:lnSpc>
              <a:spcBef>
                <a:spcPts val="580"/>
              </a:spcBef>
              <a:buClr>
                <a:schemeClr val="accent1"/>
              </a:buClr>
              <a:buNone/>
            </a:pPr>
            <a:r>
              <a:rPr lang="en-US" altLang="zh-TW" sz="2000" dirty="0"/>
              <a:t>          -LVR, LRV, VLR, VRL, RVL, RLV</a:t>
            </a:r>
          </a:p>
          <a:p>
            <a:pPr marL="274320" lvl="1" indent="-274320">
              <a:lnSpc>
                <a:spcPct val="80000"/>
              </a:lnSpc>
              <a:spcBef>
                <a:spcPts val="580"/>
              </a:spcBef>
              <a:buClr>
                <a:schemeClr val="accent1"/>
              </a:buClr>
              <a:buNone/>
            </a:pPr>
            <a:endParaRPr lang="en-US" altLang="zh-TW" sz="2000" dirty="0"/>
          </a:p>
          <a:p>
            <a:pPr>
              <a:lnSpc>
                <a:spcPct val="80000"/>
              </a:lnSpc>
            </a:pPr>
            <a:r>
              <a:rPr lang="en-US" altLang="zh-TW" sz="2000" dirty="0"/>
              <a:t>Adopt convention that we traverse left before right, only 3 traversals remain</a:t>
            </a:r>
          </a:p>
          <a:p>
            <a:pPr marL="274320" lvl="1" indent="-274320">
              <a:lnSpc>
                <a:spcPct val="80000"/>
              </a:lnSpc>
              <a:spcBef>
                <a:spcPts val="580"/>
              </a:spcBef>
              <a:buClr>
                <a:schemeClr val="accent1"/>
              </a:buClr>
              <a:buNone/>
            </a:pPr>
            <a:r>
              <a:rPr lang="en-US" altLang="zh-TW" sz="2000" dirty="0"/>
              <a:t>          -LVR, LRV, VLR</a:t>
            </a:r>
          </a:p>
          <a:p>
            <a:pPr marL="274320" lvl="1" indent="-274320">
              <a:lnSpc>
                <a:spcPct val="80000"/>
              </a:lnSpc>
              <a:spcBef>
                <a:spcPts val="580"/>
              </a:spcBef>
              <a:buClr>
                <a:schemeClr val="accent1"/>
              </a:buClr>
              <a:buNone/>
            </a:pPr>
            <a:r>
              <a:rPr lang="en-US" altLang="zh-TW" sz="2000" dirty="0"/>
              <a:t>          -</a:t>
            </a:r>
            <a:r>
              <a:rPr lang="en-US" altLang="zh-TW" sz="2000" dirty="0" err="1"/>
              <a:t>inorder</a:t>
            </a:r>
            <a:r>
              <a:rPr lang="en-US" altLang="zh-TW" sz="2000" dirty="0"/>
              <a:t>, </a:t>
            </a:r>
            <a:r>
              <a:rPr lang="en-US" altLang="zh-TW" sz="2000" dirty="0" err="1"/>
              <a:t>postorder</a:t>
            </a:r>
            <a:r>
              <a:rPr lang="en-US" altLang="zh-TW" sz="2000" dirty="0"/>
              <a:t>, preorder </a:t>
            </a:r>
          </a:p>
          <a:p>
            <a:pPr>
              <a:buNone/>
            </a:pPr>
            <a:endParaRPr lang="en-IN" dirty="0"/>
          </a:p>
          <a:p>
            <a:pPr>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BST Traversal</a:t>
            </a:r>
            <a:endParaRPr lang="en-US" dirty="0"/>
          </a:p>
        </p:txBody>
      </p:sp>
      <p:sp>
        <p:nvSpPr>
          <p:cNvPr id="3" name="Content Placeholder 2"/>
          <p:cNvSpPr>
            <a:spLocks noGrp="1"/>
          </p:cNvSpPr>
          <p:nvPr>
            <p:ph sz="quarter" idx="1"/>
          </p:nvPr>
        </p:nvSpPr>
        <p:spPr/>
        <p:txBody>
          <a:bodyPr>
            <a:normAutofit/>
          </a:bodyPr>
          <a:lstStyle/>
          <a:p>
            <a:pPr>
              <a:lnSpc>
                <a:spcPct val="80000"/>
              </a:lnSpc>
            </a:pPr>
            <a:endParaRPr lang="en-IN" sz="2000" dirty="0"/>
          </a:p>
          <a:p>
            <a:pPr>
              <a:lnSpc>
                <a:spcPct val="80000"/>
              </a:lnSpc>
            </a:pPr>
            <a:r>
              <a:rPr lang="en-IN" sz="2000" dirty="0" err="1"/>
              <a:t>Preorder</a:t>
            </a:r>
            <a:r>
              <a:rPr lang="en-IN" sz="2000" dirty="0"/>
              <a:t> Traversal</a:t>
            </a:r>
          </a:p>
          <a:p>
            <a:pPr>
              <a:lnSpc>
                <a:spcPct val="80000"/>
              </a:lnSpc>
            </a:pPr>
            <a:endParaRPr lang="en-IN" sz="2000" dirty="0"/>
          </a:p>
          <a:p>
            <a:pPr>
              <a:lnSpc>
                <a:spcPct val="80000"/>
              </a:lnSpc>
            </a:pPr>
            <a:r>
              <a:rPr lang="en-IN" sz="2000" dirty="0" err="1"/>
              <a:t>Postorder</a:t>
            </a:r>
            <a:r>
              <a:rPr lang="en-IN" sz="2000" dirty="0"/>
              <a:t> Traversal</a:t>
            </a:r>
          </a:p>
          <a:p>
            <a:pPr>
              <a:lnSpc>
                <a:spcPct val="80000"/>
              </a:lnSpc>
            </a:pPr>
            <a:endParaRPr lang="en-IN" sz="2000" dirty="0"/>
          </a:p>
          <a:p>
            <a:pPr>
              <a:lnSpc>
                <a:spcPct val="80000"/>
              </a:lnSpc>
            </a:pPr>
            <a:r>
              <a:rPr lang="en-IN" sz="2000" dirty="0" err="1"/>
              <a:t>Inorder</a:t>
            </a:r>
            <a:r>
              <a:rPr lang="en-IN" sz="2000" dirty="0"/>
              <a:t> Traversal</a:t>
            </a:r>
            <a:endParaRPr lang="en-US"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Preorder</a:t>
            </a:r>
            <a:r>
              <a:rPr lang="en-IN" dirty="0"/>
              <a:t> Traversal</a:t>
            </a:r>
            <a:endParaRPr lang="en-US" dirty="0"/>
          </a:p>
        </p:txBody>
      </p:sp>
      <p:pic>
        <p:nvPicPr>
          <p:cNvPr id="2050" name="Picture 2" descr="C:\Users\Benagi\Desktop\ds\Capture.PNG"/>
          <p:cNvPicPr>
            <a:picLocks noGrp="1" noChangeAspect="1" noChangeArrowheads="1"/>
          </p:cNvPicPr>
          <p:nvPr>
            <p:ph sz="quarter" idx="1"/>
          </p:nvPr>
        </p:nvPicPr>
        <p:blipFill>
          <a:blip r:embed="rId2"/>
          <a:srcRect/>
          <a:stretch>
            <a:fillRect/>
          </a:stretch>
        </p:blipFill>
        <p:spPr bwMode="auto">
          <a:xfrm>
            <a:off x="1375113" y="1500946"/>
            <a:ext cx="6850974" cy="4465707"/>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TW" dirty="0"/>
              <a:t>P</a:t>
            </a:r>
            <a:r>
              <a:rPr lang="en-US" altLang="zh-TW" sz="3600" dirty="0"/>
              <a:t>reorder </a:t>
            </a:r>
            <a:r>
              <a:rPr lang="en-US" altLang="zh-TW" dirty="0"/>
              <a:t>Traversal</a:t>
            </a:r>
            <a:r>
              <a:rPr lang="en-US" altLang="zh-TW" sz="3600" dirty="0"/>
              <a:t> </a:t>
            </a:r>
            <a:endParaRPr lang="en-US" sz="3600" dirty="0"/>
          </a:p>
        </p:txBody>
      </p:sp>
      <p:sp>
        <p:nvSpPr>
          <p:cNvPr id="6" name="Rectangle 2"/>
          <p:cNvSpPr>
            <a:spLocks noChangeArrowheads="1"/>
          </p:cNvSpPr>
          <p:nvPr/>
        </p:nvSpPr>
        <p:spPr bwMode="auto">
          <a:xfrm>
            <a:off x="0" y="609600"/>
            <a:ext cx="9163050" cy="1143000"/>
          </a:xfrm>
          <a:prstGeom prst="rect">
            <a:avLst/>
          </a:prstGeom>
          <a:noFill/>
          <a:ln w="9525">
            <a:noFill/>
            <a:miter lim="800000"/>
            <a:headEnd/>
            <a:tailEnd/>
          </a:ln>
          <a:effectLst/>
        </p:spPr>
        <p:txBody>
          <a:bodyPr lIns="92075" tIns="46038" rIns="92075" bIns="46038" anchor="ctr"/>
          <a:lstStyle/>
          <a:p>
            <a:pPr algn="ctr"/>
            <a:endParaRPr lang="en-US" altLang="zh-TW" sz="4400" dirty="0">
              <a:solidFill>
                <a:schemeClr val="tx2"/>
              </a:solidFill>
            </a:endParaRPr>
          </a:p>
        </p:txBody>
      </p:sp>
      <p:sp>
        <p:nvSpPr>
          <p:cNvPr id="7" name="Rectangle 3"/>
          <p:cNvSpPr>
            <a:spLocks noChangeArrowheads="1"/>
          </p:cNvSpPr>
          <p:nvPr/>
        </p:nvSpPr>
        <p:spPr bwMode="auto">
          <a:xfrm>
            <a:off x="971550" y="1981200"/>
            <a:ext cx="9163050" cy="4114800"/>
          </a:xfrm>
          <a:prstGeom prst="rect">
            <a:avLst/>
          </a:prstGeom>
          <a:noFill/>
          <a:ln w="9525">
            <a:noFill/>
            <a:miter lim="800000"/>
            <a:headEnd/>
            <a:tailEnd/>
          </a:ln>
          <a:effectLst/>
        </p:spPr>
        <p:txBody>
          <a:bodyPr lIns="92075" tIns="46038" rIns="92075" bIns="46038"/>
          <a:lstStyle/>
          <a:p>
            <a:pPr marL="342900" indent="-342900">
              <a:spcBef>
                <a:spcPct val="20000"/>
              </a:spcBef>
              <a:buClr>
                <a:schemeClr val="accent1"/>
              </a:buClr>
              <a:buSzPct val="70000"/>
              <a:buFont typeface="Monotype Sorts" pitchFamily="2" charset="2"/>
              <a:buNone/>
            </a:pPr>
            <a:r>
              <a:rPr lang="en-US" altLang="zh-TW" sz="2800" b="1" dirty="0">
                <a:latin typeface="Calibri Light" pitchFamily="34" charset="0"/>
                <a:cs typeface="Calibri Light" pitchFamily="34" charset="0"/>
              </a:rPr>
              <a:t>void preorder(</a:t>
            </a:r>
            <a:r>
              <a:rPr lang="en-US" altLang="zh-TW" sz="2800" b="1" dirty="0" err="1">
                <a:latin typeface="Calibri Light" pitchFamily="34" charset="0"/>
                <a:cs typeface="Calibri Light" pitchFamily="34" charset="0"/>
              </a:rPr>
              <a:t>tree_pointer</a:t>
            </a:r>
            <a:r>
              <a:rPr lang="en-US" altLang="zh-TW" sz="2800" b="1" dirty="0">
                <a:latin typeface="Calibri Light" pitchFamily="34" charset="0"/>
                <a:cs typeface="Calibri Light" pitchFamily="34" charset="0"/>
              </a:rPr>
              <a:t> </a:t>
            </a:r>
            <a:r>
              <a:rPr lang="en-US" altLang="zh-TW" sz="2800" b="1" dirty="0" err="1">
                <a:latin typeface="Calibri Light" pitchFamily="34" charset="0"/>
                <a:cs typeface="Calibri Light" pitchFamily="34" charset="0"/>
              </a:rPr>
              <a:t>ptr</a:t>
            </a:r>
            <a:r>
              <a:rPr lang="en-US" altLang="zh-TW" sz="2800" b="1" dirty="0">
                <a:latin typeface="Calibri Light" pitchFamily="34" charset="0"/>
                <a:cs typeface="Calibri Light" pitchFamily="34" charset="0"/>
              </a:rPr>
              <a:t>)</a:t>
            </a:r>
          </a:p>
          <a:p>
            <a:pPr marL="342900" indent="-342900">
              <a:spcBef>
                <a:spcPct val="20000"/>
              </a:spcBef>
              <a:buClr>
                <a:schemeClr val="accent1"/>
              </a:buClr>
              <a:buSzPct val="70000"/>
              <a:buFont typeface="Monotype Sorts" pitchFamily="2" charset="2"/>
              <a:buNone/>
            </a:pPr>
            <a:r>
              <a:rPr lang="en-US" altLang="zh-TW" sz="2800" b="1" dirty="0">
                <a:latin typeface="Calibri Light" pitchFamily="34" charset="0"/>
                <a:cs typeface="Calibri Light" pitchFamily="34" charset="0"/>
              </a:rPr>
              <a:t>/* preorder tree traversal */</a:t>
            </a:r>
          </a:p>
          <a:p>
            <a:pPr marL="342900" indent="-342900">
              <a:spcBef>
                <a:spcPct val="20000"/>
              </a:spcBef>
              <a:buClr>
                <a:schemeClr val="accent1"/>
              </a:buClr>
              <a:buSzPct val="70000"/>
              <a:buFont typeface="Monotype Sorts" pitchFamily="2" charset="2"/>
              <a:buNone/>
            </a:pPr>
            <a:r>
              <a:rPr lang="en-US" altLang="zh-TW" sz="2800" b="1" dirty="0">
                <a:latin typeface="Calibri Light" pitchFamily="34" charset="0"/>
                <a:cs typeface="Calibri Light" pitchFamily="34" charset="0"/>
              </a:rPr>
              <a:t>{</a:t>
            </a:r>
          </a:p>
          <a:p>
            <a:pPr marL="342900" indent="-342900">
              <a:spcBef>
                <a:spcPct val="20000"/>
              </a:spcBef>
              <a:buClr>
                <a:schemeClr val="accent1"/>
              </a:buClr>
              <a:buSzPct val="70000"/>
              <a:buFont typeface="Monotype Sorts" pitchFamily="2" charset="2"/>
              <a:buNone/>
            </a:pPr>
            <a:r>
              <a:rPr lang="en-US" altLang="zh-TW" sz="2800" b="1" dirty="0">
                <a:latin typeface="Calibri Light" pitchFamily="34" charset="0"/>
                <a:cs typeface="Calibri Light" pitchFamily="34" charset="0"/>
              </a:rPr>
              <a:t>    if (</a:t>
            </a:r>
            <a:r>
              <a:rPr lang="en-US" altLang="zh-TW" sz="2800" b="1" dirty="0" err="1">
                <a:latin typeface="Calibri Light" pitchFamily="34" charset="0"/>
                <a:cs typeface="Calibri Light" pitchFamily="34" charset="0"/>
              </a:rPr>
              <a:t>ptr</a:t>
            </a:r>
            <a:r>
              <a:rPr lang="en-US" altLang="zh-TW" sz="2800" b="1" dirty="0">
                <a:latin typeface="Calibri Light" pitchFamily="34" charset="0"/>
                <a:cs typeface="Calibri Light" pitchFamily="34" charset="0"/>
              </a:rPr>
              <a:t>) {</a:t>
            </a:r>
          </a:p>
          <a:p>
            <a:pPr marL="342900" indent="-342900">
              <a:spcBef>
                <a:spcPct val="20000"/>
              </a:spcBef>
              <a:buClr>
                <a:schemeClr val="accent1"/>
              </a:buClr>
              <a:buSzPct val="70000"/>
              <a:buFont typeface="Monotype Sorts" pitchFamily="2" charset="2"/>
              <a:buNone/>
            </a:pPr>
            <a:r>
              <a:rPr lang="en-US" altLang="zh-TW" sz="2800" b="1" dirty="0">
                <a:latin typeface="Calibri Light" pitchFamily="34" charset="0"/>
                <a:cs typeface="Calibri Light" pitchFamily="34" charset="0"/>
              </a:rPr>
              <a:t>        </a:t>
            </a:r>
            <a:r>
              <a:rPr lang="en-US" altLang="zh-TW" sz="2800" b="1" dirty="0" err="1">
                <a:latin typeface="Calibri Light" pitchFamily="34" charset="0"/>
                <a:cs typeface="Calibri Light" pitchFamily="34" charset="0"/>
              </a:rPr>
              <a:t>printf</a:t>
            </a:r>
            <a:r>
              <a:rPr lang="en-US" altLang="zh-TW" sz="2800" b="1" dirty="0">
                <a:latin typeface="Calibri Light" pitchFamily="34" charset="0"/>
                <a:cs typeface="Calibri Light" pitchFamily="34" charset="0"/>
              </a:rPr>
              <a:t>(“%d”, </a:t>
            </a:r>
            <a:r>
              <a:rPr lang="en-US" altLang="zh-TW" sz="2800" b="1" dirty="0" err="1">
                <a:latin typeface="Calibri Light" pitchFamily="34" charset="0"/>
                <a:cs typeface="Calibri Light" pitchFamily="34" charset="0"/>
              </a:rPr>
              <a:t>ptr</a:t>
            </a:r>
            <a:r>
              <a:rPr lang="en-US" altLang="zh-TW" sz="2800" b="1" dirty="0">
                <a:latin typeface="Calibri Light" pitchFamily="34" charset="0"/>
                <a:cs typeface="Calibri Light" pitchFamily="34" charset="0"/>
              </a:rPr>
              <a:t>-&gt;data);</a:t>
            </a:r>
          </a:p>
          <a:p>
            <a:pPr marL="342900" indent="-342900">
              <a:spcBef>
                <a:spcPct val="20000"/>
              </a:spcBef>
              <a:buClr>
                <a:schemeClr val="accent1"/>
              </a:buClr>
              <a:buSzPct val="70000"/>
              <a:buFont typeface="Monotype Sorts" pitchFamily="2" charset="2"/>
              <a:buNone/>
            </a:pPr>
            <a:r>
              <a:rPr lang="en-US" altLang="zh-TW" sz="2800" b="1" dirty="0">
                <a:latin typeface="Calibri Light" pitchFamily="34" charset="0"/>
                <a:cs typeface="Calibri Light" pitchFamily="34" charset="0"/>
              </a:rPr>
              <a:t>        preorder(</a:t>
            </a:r>
            <a:r>
              <a:rPr lang="en-US" altLang="zh-TW" sz="2800" b="1" dirty="0" err="1">
                <a:latin typeface="Calibri Light" pitchFamily="34" charset="0"/>
                <a:cs typeface="Calibri Light" pitchFamily="34" charset="0"/>
              </a:rPr>
              <a:t>ptr</a:t>
            </a:r>
            <a:r>
              <a:rPr lang="en-US" altLang="zh-TW" sz="2800" b="1" dirty="0">
                <a:latin typeface="Calibri Light" pitchFamily="34" charset="0"/>
                <a:cs typeface="Calibri Light" pitchFamily="34" charset="0"/>
              </a:rPr>
              <a:t>-&gt;</a:t>
            </a:r>
            <a:r>
              <a:rPr lang="en-US" altLang="zh-TW" sz="2800" b="1" dirty="0" err="1">
                <a:latin typeface="Calibri Light" pitchFamily="34" charset="0"/>
                <a:cs typeface="Calibri Light" pitchFamily="34" charset="0"/>
              </a:rPr>
              <a:t>left_child</a:t>
            </a:r>
            <a:r>
              <a:rPr lang="en-US" altLang="zh-TW" sz="2800" b="1" dirty="0">
                <a:latin typeface="Calibri Light" pitchFamily="34" charset="0"/>
                <a:cs typeface="Calibri Light" pitchFamily="34" charset="0"/>
              </a:rPr>
              <a:t>);</a:t>
            </a:r>
          </a:p>
          <a:p>
            <a:pPr marL="342900" indent="-342900">
              <a:spcBef>
                <a:spcPct val="20000"/>
              </a:spcBef>
              <a:buClr>
                <a:schemeClr val="accent1"/>
              </a:buClr>
              <a:buSzPct val="70000"/>
              <a:buFont typeface="Monotype Sorts" pitchFamily="2" charset="2"/>
              <a:buNone/>
            </a:pPr>
            <a:r>
              <a:rPr lang="en-US" altLang="zh-TW" sz="2800" b="1" dirty="0">
                <a:latin typeface="Calibri Light" pitchFamily="34" charset="0"/>
                <a:cs typeface="Calibri Light" pitchFamily="34" charset="0"/>
              </a:rPr>
              <a:t>        </a:t>
            </a:r>
            <a:r>
              <a:rPr lang="en-US" altLang="zh-TW" sz="2800" b="1" dirty="0" err="1">
                <a:latin typeface="Calibri Light" pitchFamily="34" charset="0"/>
                <a:cs typeface="Calibri Light" pitchFamily="34" charset="0"/>
              </a:rPr>
              <a:t>predorder</a:t>
            </a:r>
            <a:r>
              <a:rPr lang="en-US" altLang="zh-TW" sz="2800" b="1" dirty="0">
                <a:latin typeface="Calibri Light" pitchFamily="34" charset="0"/>
                <a:cs typeface="Calibri Light" pitchFamily="34" charset="0"/>
              </a:rPr>
              <a:t>(</a:t>
            </a:r>
            <a:r>
              <a:rPr lang="en-US" altLang="zh-TW" sz="2800" b="1" dirty="0" err="1">
                <a:latin typeface="Calibri Light" pitchFamily="34" charset="0"/>
                <a:cs typeface="Calibri Light" pitchFamily="34" charset="0"/>
              </a:rPr>
              <a:t>ptr</a:t>
            </a:r>
            <a:r>
              <a:rPr lang="en-US" altLang="zh-TW" sz="2800" b="1" dirty="0">
                <a:latin typeface="Calibri Light" pitchFamily="34" charset="0"/>
                <a:cs typeface="Calibri Light" pitchFamily="34" charset="0"/>
              </a:rPr>
              <a:t>-&gt;</a:t>
            </a:r>
            <a:r>
              <a:rPr lang="en-US" altLang="zh-TW" sz="2800" b="1" dirty="0" err="1">
                <a:latin typeface="Calibri Light" pitchFamily="34" charset="0"/>
                <a:cs typeface="Calibri Light" pitchFamily="34" charset="0"/>
              </a:rPr>
              <a:t>right_child</a:t>
            </a:r>
            <a:r>
              <a:rPr lang="en-US" altLang="zh-TW" sz="2800" b="1" dirty="0">
                <a:latin typeface="Calibri Light" pitchFamily="34" charset="0"/>
                <a:cs typeface="Calibri Light" pitchFamily="34" charset="0"/>
              </a:rPr>
              <a:t>);</a:t>
            </a:r>
          </a:p>
          <a:p>
            <a:pPr marL="342900" indent="-342900">
              <a:spcBef>
                <a:spcPct val="20000"/>
              </a:spcBef>
              <a:buClr>
                <a:schemeClr val="accent1"/>
              </a:buClr>
              <a:buSzPct val="70000"/>
              <a:buFont typeface="Monotype Sorts" pitchFamily="2" charset="2"/>
              <a:buNone/>
            </a:pPr>
            <a:r>
              <a:rPr lang="en-US" altLang="zh-TW" sz="2800" b="1" dirty="0">
                <a:latin typeface="Calibri Light" pitchFamily="34" charset="0"/>
                <a:cs typeface="Calibri Light" pitchFamily="34" charset="0"/>
              </a:rPr>
              <a:t>    }</a:t>
            </a:r>
          </a:p>
          <a:p>
            <a:pPr marL="342900" indent="-342900">
              <a:spcBef>
                <a:spcPct val="20000"/>
              </a:spcBef>
              <a:buClr>
                <a:schemeClr val="accent1"/>
              </a:buClr>
              <a:buSzPct val="70000"/>
              <a:buFont typeface="Monotype Sorts" pitchFamily="2" charset="2"/>
              <a:buNone/>
            </a:pPr>
            <a:r>
              <a:rPr lang="en-US" altLang="zh-TW" sz="2800" b="1" dirty="0">
                <a:latin typeface="Calibri Light" pitchFamily="34" charset="0"/>
                <a:cs typeface="Calibri Light" pitchFamily="34" charset="0"/>
              </a:rPr>
              <a:t>}</a:t>
            </a:r>
          </a:p>
        </p:txBody>
      </p:sp>
      <p:sp>
        <p:nvSpPr>
          <p:cNvPr id="8" name="Rectangle 4"/>
          <p:cNvSpPr>
            <a:spLocks noChangeArrowheads="1"/>
          </p:cNvSpPr>
          <p:nvPr/>
        </p:nvSpPr>
        <p:spPr bwMode="auto">
          <a:xfrm>
            <a:off x="6070600" y="3221038"/>
            <a:ext cx="2400300" cy="469900"/>
          </a:xfrm>
          <a:prstGeom prst="rect">
            <a:avLst/>
          </a:prstGeom>
          <a:noFill/>
          <a:ln w="12700">
            <a:solidFill>
              <a:schemeClr val="tx1"/>
            </a:solidFill>
            <a:miter lim="800000"/>
            <a:headEnd/>
            <a:tailEnd/>
          </a:ln>
          <a:effectLst/>
        </p:spPr>
        <p:txBody>
          <a:bodyPr wrap="none" lIns="92075" tIns="46038" rIns="92075" bIns="46038">
            <a:spAutoFit/>
          </a:bodyPr>
          <a:lstStyle/>
          <a:p>
            <a:pPr eaLnBrk="0" hangingPunct="0"/>
            <a:r>
              <a:rPr lang="en-US" altLang="zh-TW" sz="2400">
                <a:solidFill>
                  <a:schemeClr val="tx1"/>
                </a:solidFill>
              </a:rPr>
              <a:t>+ * * / A B C D 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Postorder</a:t>
            </a:r>
            <a:r>
              <a:rPr lang="en-IN" dirty="0"/>
              <a:t> Traversal</a:t>
            </a:r>
            <a:endParaRPr 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2297430" y="1501140"/>
            <a:ext cx="5006340" cy="446532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TW" dirty="0" err="1"/>
              <a:t>Postorder</a:t>
            </a:r>
            <a:r>
              <a:rPr lang="en-US" altLang="zh-TW" sz="3600" dirty="0"/>
              <a:t> Traversal </a:t>
            </a:r>
            <a:endParaRPr lang="en-US" sz="3600" dirty="0"/>
          </a:p>
        </p:txBody>
      </p:sp>
      <p:sp>
        <p:nvSpPr>
          <p:cNvPr id="4" name="Rectangle 1027"/>
          <p:cNvSpPr>
            <a:spLocks noChangeArrowheads="1"/>
          </p:cNvSpPr>
          <p:nvPr/>
        </p:nvSpPr>
        <p:spPr bwMode="auto">
          <a:xfrm>
            <a:off x="1047750" y="1981200"/>
            <a:ext cx="9163050" cy="4114800"/>
          </a:xfrm>
          <a:prstGeom prst="rect">
            <a:avLst/>
          </a:prstGeom>
          <a:noFill/>
          <a:ln w="9525">
            <a:noFill/>
            <a:miter lim="800000"/>
            <a:headEnd/>
            <a:tailEnd/>
          </a:ln>
          <a:effectLst/>
        </p:spPr>
        <p:txBody>
          <a:bodyPr lIns="92075" tIns="46038" rIns="92075" bIns="46038"/>
          <a:lstStyle/>
          <a:p>
            <a:pPr marL="342900" indent="-342900">
              <a:spcBef>
                <a:spcPct val="20000"/>
              </a:spcBef>
              <a:buClr>
                <a:schemeClr val="accent1"/>
              </a:buClr>
              <a:buSzPct val="70000"/>
            </a:pPr>
            <a:r>
              <a:rPr lang="en-US" altLang="zh-TW" sz="2800" b="1" dirty="0">
                <a:latin typeface="Calibri Light" pitchFamily="34" charset="0"/>
                <a:cs typeface="Calibri Light" pitchFamily="34" charset="0"/>
              </a:rPr>
              <a:t>void </a:t>
            </a:r>
            <a:r>
              <a:rPr lang="en-US" altLang="zh-TW" sz="2800" b="1" dirty="0" err="1">
                <a:latin typeface="Calibri Light" pitchFamily="34" charset="0"/>
                <a:cs typeface="Calibri Light" pitchFamily="34" charset="0"/>
              </a:rPr>
              <a:t>postorder</a:t>
            </a:r>
            <a:r>
              <a:rPr lang="en-US" altLang="zh-TW" sz="2800" b="1" dirty="0">
                <a:latin typeface="Calibri Light" pitchFamily="34" charset="0"/>
                <a:cs typeface="Calibri Light" pitchFamily="34" charset="0"/>
              </a:rPr>
              <a:t>(</a:t>
            </a:r>
            <a:r>
              <a:rPr lang="en-US" altLang="zh-TW" sz="2800" b="1" dirty="0" err="1">
                <a:latin typeface="Calibri Light" pitchFamily="34" charset="0"/>
                <a:cs typeface="Calibri Light" pitchFamily="34" charset="0"/>
              </a:rPr>
              <a:t>tree_pointer</a:t>
            </a:r>
            <a:r>
              <a:rPr lang="en-US" altLang="zh-TW" sz="2800" b="1" dirty="0">
                <a:latin typeface="Calibri Light" pitchFamily="34" charset="0"/>
                <a:cs typeface="Calibri Light" pitchFamily="34" charset="0"/>
              </a:rPr>
              <a:t> </a:t>
            </a:r>
            <a:r>
              <a:rPr lang="en-US" altLang="zh-TW" sz="2800" b="1" dirty="0" err="1">
                <a:latin typeface="Calibri Light" pitchFamily="34" charset="0"/>
                <a:cs typeface="Calibri Light" pitchFamily="34" charset="0"/>
              </a:rPr>
              <a:t>ptr</a:t>
            </a:r>
            <a:r>
              <a:rPr lang="en-US" altLang="zh-TW" sz="2800" b="1" dirty="0">
                <a:latin typeface="Calibri Light" pitchFamily="34" charset="0"/>
                <a:cs typeface="Calibri Light" pitchFamily="34" charset="0"/>
              </a:rPr>
              <a:t>)</a:t>
            </a:r>
          </a:p>
          <a:p>
            <a:pPr marL="342900" indent="-342900">
              <a:spcBef>
                <a:spcPct val="20000"/>
              </a:spcBef>
              <a:buClr>
                <a:schemeClr val="accent1"/>
              </a:buClr>
              <a:buSzPct val="70000"/>
            </a:pPr>
            <a:r>
              <a:rPr lang="en-US" altLang="zh-TW" sz="2800" b="1" dirty="0">
                <a:latin typeface="Calibri Light" pitchFamily="34" charset="0"/>
                <a:cs typeface="Calibri Light" pitchFamily="34" charset="0"/>
              </a:rPr>
              <a:t>/* </a:t>
            </a:r>
            <a:r>
              <a:rPr lang="en-US" altLang="zh-TW" sz="2800" b="1" dirty="0" err="1">
                <a:latin typeface="Calibri Light" pitchFamily="34" charset="0"/>
                <a:cs typeface="Calibri Light" pitchFamily="34" charset="0"/>
              </a:rPr>
              <a:t>postorder</a:t>
            </a:r>
            <a:r>
              <a:rPr lang="en-US" altLang="zh-TW" sz="2800" b="1" dirty="0">
                <a:latin typeface="Calibri Light" pitchFamily="34" charset="0"/>
                <a:cs typeface="Calibri Light" pitchFamily="34" charset="0"/>
              </a:rPr>
              <a:t> tree traversal */</a:t>
            </a:r>
          </a:p>
          <a:p>
            <a:pPr marL="342900" indent="-342900">
              <a:spcBef>
                <a:spcPct val="20000"/>
              </a:spcBef>
              <a:buClr>
                <a:schemeClr val="accent1"/>
              </a:buClr>
              <a:buSzPct val="70000"/>
            </a:pPr>
            <a:r>
              <a:rPr lang="en-US" altLang="zh-TW" sz="2800" b="1" dirty="0">
                <a:latin typeface="Calibri Light" pitchFamily="34" charset="0"/>
                <a:cs typeface="Calibri Light" pitchFamily="34" charset="0"/>
              </a:rPr>
              <a:t>{</a:t>
            </a:r>
          </a:p>
          <a:p>
            <a:pPr marL="342900" indent="-342900">
              <a:spcBef>
                <a:spcPct val="20000"/>
              </a:spcBef>
              <a:buClr>
                <a:schemeClr val="accent1"/>
              </a:buClr>
              <a:buSzPct val="70000"/>
            </a:pPr>
            <a:r>
              <a:rPr lang="en-US" altLang="zh-TW" sz="2800" b="1" dirty="0">
                <a:latin typeface="Calibri Light" pitchFamily="34" charset="0"/>
                <a:cs typeface="Calibri Light" pitchFamily="34" charset="0"/>
              </a:rPr>
              <a:t>    if (</a:t>
            </a:r>
            <a:r>
              <a:rPr lang="en-US" altLang="zh-TW" sz="2800" b="1" dirty="0" err="1">
                <a:latin typeface="Calibri Light" pitchFamily="34" charset="0"/>
                <a:cs typeface="Calibri Light" pitchFamily="34" charset="0"/>
              </a:rPr>
              <a:t>ptr</a:t>
            </a:r>
            <a:r>
              <a:rPr lang="en-US" altLang="zh-TW" sz="2800" b="1" dirty="0">
                <a:latin typeface="Calibri Light" pitchFamily="34" charset="0"/>
                <a:cs typeface="Calibri Light" pitchFamily="34" charset="0"/>
              </a:rPr>
              <a:t>) {</a:t>
            </a:r>
          </a:p>
          <a:p>
            <a:pPr marL="342900" indent="-342900">
              <a:spcBef>
                <a:spcPct val="20000"/>
              </a:spcBef>
              <a:buClr>
                <a:schemeClr val="accent1"/>
              </a:buClr>
              <a:buSzPct val="70000"/>
            </a:pPr>
            <a:r>
              <a:rPr lang="en-US" altLang="zh-TW" sz="2800" b="1" dirty="0">
                <a:latin typeface="Calibri Light" pitchFamily="34" charset="0"/>
                <a:cs typeface="Calibri Light" pitchFamily="34" charset="0"/>
              </a:rPr>
              <a:t>        </a:t>
            </a:r>
            <a:r>
              <a:rPr lang="en-US" altLang="zh-TW" sz="2800" b="1" dirty="0" err="1">
                <a:latin typeface="Calibri Light" pitchFamily="34" charset="0"/>
                <a:cs typeface="Calibri Light" pitchFamily="34" charset="0"/>
              </a:rPr>
              <a:t>postorder</a:t>
            </a:r>
            <a:r>
              <a:rPr lang="en-US" altLang="zh-TW" sz="2800" b="1" dirty="0">
                <a:latin typeface="Calibri Light" pitchFamily="34" charset="0"/>
                <a:cs typeface="Calibri Light" pitchFamily="34" charset="0"/>
              </a:rPr>
              <a:t>(</a:t>
            </a:r>
            <a:r>
              <a:rPr lang="en-US" altLang="zh-TW" sz="2800" b="1" dirty="0" err="1">
                <a:latin typeface="Calibri Light" pitchFamily="34" charset="0"/>
                <a:cs typeface="Calibri Light" pitchFamily="34" charset="0"/>
              </a:rPr>
              <a:t>ptr</a:t>
            </a:r>
            <a:r>
              <a:rPr lang="en-US" altLang="zh-TW" sz="2800" b="1" dirty="0">
                <a:latin typeface="Calibri Light" pitchFamily="34" charset="0"/>
                <a:cs typeface="Calibri Light" pitchFamily="34" charset="0"/>
              </a:rPr>
              <a:t>-&gt;</a:t>
            </a:r>
            <a:r>
              <a:rPr lang="en-US" altLang="zh-TW" sz="2800" b="1" dirty="0" err="1">
                <a:latin typeface="Calibri Light" pitchFamily="34" charset="0"/>
                <a:cs typeface="Calibri Light" pitchFamily="34" charset="0"/>
              </a:rPr>
              <a:t>left_child</a:t>
            </a:r>
            <a:r>
              <a:rPr lang="en-US" altLang="zh-TW" sz="2800" b="1" dirty="0">
                <a:latin typeface="Calibri Light" pitchFamily="34" charset="0"/>
                <a:cs typeface="Calibri Light" pitchFamily="34" charset="0"/>
              </a:rPr>
              <a:t>);</a:t>
            </a:r>
          </a:p>
          <a:p>
            <a:pPr marL="342900" indent="-342900">
              <a:spcBef>
                <a:spcPct val="20000"/>
              </a:spcBef>
              <a:buClr>
                <a:schemeClr val="accent1"/>
              </a:buClr>
              <a:buSzPct val="70000"/>
            </a:pPr>
            <a:r>
              <a:rPr lang="en-US" altLang="zh-TW" sz="2800" b="1" dirty="0">
                <a:latin typeface="Calibri Light" pitchFamily="34" charset="0"/>
                <a:cs typeface="Calibri Light" pitchFamily="34" charset="0"/>
              </a:rPr>
              <a:t>        </a:t>
            </a:r>
            <a:r>
              <a:rPr lang="en-US" altLang="zh-TW" sz="2800" b="1" dirty="0" err="1">
                <a:latin typeface="Calibri Light" pitchFamily="34" charset="0"/>
                <a:cs typeface="Calibri Light" pitchFamily="34" charset="0"/>
              </a:rPr>
              <a:t>postdorder</a:t>
            </a:r>
            <a:r>
              <a:rPr lang="en-US" altLang="zh-TW" sz="2800" b="1" dirty="0">
                <a:latin typeface="Calibri Light" pitchFamily="34" charset="0"/>
                <a:cs typeface="Calibri Light" pitchFamily="34" charset="0"/>
              </a:rPr>
              <a:t>(</a:t>
            </a:r>
            <a:r>
              <a:rPr lang="en-US" altLang="zh-TW" sz="2800" b="1" dirty="0" err="1">
                <a:latin typeface="Calibri Light" pitchFamily="34" charset="0"/>
                <a:cs typeface="Calibri Light" pitchFamily="34" charset="0"/>
              </a:rPr>
              <a:t>ptr</a:t>
            </a:r>
            <a:r>
              <a:rPr lang="en-US" altLang="zh-TW" sz="2800" b="1" dirty="0">
                <a:latin typeface="Calibri Light" pitchFamily="34" charset="0"/>
                <a:cs typeface="Calibri Light" pitchFamily="34" charset="0"/>
              </a:rPr>
              <a:t>-&gt;</a:t>
            </a:r>
            <a:r>
              <a:rPr lang="en-US" altLang="zh-TW" sz="2800" b="1" dirty="0" err="1">
                <a:latin typeface="Calibri Light" pitchFamily="34" charset="0"/>
                <a:cs typeface="Calibri Light" pitchFamily="34" charset="0"/>
              </a:rPr>
              <a:t>right_child</a:t>
            </a:r>
            <a:r>
              <a:rPr lang="en-US" altLang="zh-TW" sz="2800" b="1" dirty="0">
                <a:latin typeface="Calibri Light" pitchFamily="34" charset="0"/>
                <a:cs typeface="Calibri Light" pitchFamily="34" charset="0"/>
              </a:rPr>
              <a:t>);</a:t>
            </a:r>
          </a:p>
          <a:p>
            <a:pPr marL="342900" indent="-342900">
              <a:spcBef>
                <a:spcPct val="20000"/>
              </a:spcBef>
              <a:buClr>
                <a:schemeClr val="accent1"/>
              </a:buClr>
              <a:buSzPct val="70000"/>
            </a:pPr>
            <a:r>
              <a:rPr lang="en-US" altLang="zh-TW" sz="2800" b="1" dirty="0">
                <a:latin typeface="Calibri Light" pitchFamily="34" charset="0"/>
                <a:cs typeface="Calibri Light" pitchFamily="34" charset="0"/>
              </a:rPr>
              <a:t>        </a:t>
            </a:r>
            <a:r>
              <a:rPr lang="en-US" altLang="zh-TW" sz="2800" b="1" dirty="0" err="1">
                <a:latin typeface="Calibri Light" pitchFamily="34" charset="0"/>
                <a:cs typeface="Calibri Light" pitchFamily="34" charset="0"/>
              </a:rPr>
              <a:t>printf</a:t>
            </a:r>
            <a:r>
              <a:rPr lang="en-US" altLang="zh-TW" sz="2800" b="1" dirty="0">
                <a:latin typeface="Calibri Light" pitchFamily="34" charset="0"/>
                <a:cs typeface="Calibri Light" pitchFamily="34" charset="0"/>
              </a:rPr>
              <a:t>(“%d”, </a:t>
            </a:r>
            <a:r>
              <a:rPr lang="en-US" altLang="zh-TW" sz="2800" b="1" dirty="0" err="1">
                <a:latin typeface="Calibri Light" pitchFamily="34" charset="0"/>
                <a:cs typeface="Calibri Light" pitchFamily="34" charset="0"/>
              </a:rPr>
              <a:t>ptr</a:t>
            </a:r>
            <a:r>
              <a:rPr lang="en-US" altLang="zh-TW" sz="2800" b="1" dirty="0">
                <a:latin typeface="Calibri Light" pitchFamily="34" charset="0"/>
                <a:cs typeface="Calibri Light" pitchFamily="34" charset="0"/>
              </a:rPr>
              <a:t>-&gt;data);</a:t>
            </a:r>
          </a:p>
          <a:p>
            <a:pPr marL="342900" indent="-342900">
              <a:spcBef>
                <a:spcPct val="20000"/>
              </a:spcBef>
              <a:buClr>
                <a:schemeClr val="accent1"/>
              </a:buClr>
              <a:buSzPct val="70000"/>
            </a:pPr>
            <a:r>
              <a:rPr lang="en-US" altLang="zh-TW" sz="2800" b="1" dirty="0">
                <a:latin typeface="Calibri Light" pitchFamily="34" charset="0"/>
                <a:cs typeface="Calibri Light" pitchFamily="34" charset="0"/>
              </a:rPr>
              <a:t>    }</a:t>
            </a:r>
          </a:p>
          <a:p>
            <a:pPr marL="342900" indent="-342900">
              <a:spcBef>
                <a:spcPct val="20000"/>
              </a:spcBef>
              <a:buClr>
                <a:schemeClr val="accent1"/>
              </a:buClr>
              <a:buSzPct val="70000"/>
            </a:pPr>
            <a:r>
              <a:rPr lang="en-US" altLang="zh-TW" sz="2800" b="1" dirty="0">
                <a:latin typeface="Calibri Light" pitchFamily="34" charset="0"/>
                <a:cs typeface="Calibri Light" pitchFamily="34" charset="0"/>
              </a:rPr>
              <a:t>}</a:t>
            </a:r>
          </a:p>
        </p:txBody>
      </p:sp>
      <p:sp>
        <p:nvSpPr>
          <p:cNvPr id="5" name="Rectangle 1028"/>
          <p:cNvSpPr>
            <a:spLocks noChangeArrowheads="1"/>
          </p:cNvSpPr>
          <p:nvPr/>
        </p:nvSpPr>
        <p:spPr bwMode="auto">
          <a:xfrm>
            <a:off x="5965825" y="3227388"/>
            <a:ext cx="2400300" cy="469900"/>
          </a:xfrm>
          <a:prstGeom prst="rect">
            <a:avLst/>
          </a:prstGeom>
          <a:noFill/>
          <a:ln w="12700">
            <a:solidFill>
              <a:schemeClr val="tx1"/>
            </a:solidFill>
            <a:miter lim="800000"/>
            <a:headEnd/>
            <a:tailEnd/>
          </a:ln>
          <a:effectLst/>
        </p:spPr>
        <p:txBody>
          <a:bodyPr wrap="none" lIns="92075" tIns="46038" rIns="92075" bIns="46038">
            <a:spAutoFit/>
          </a:bodyPr>
          <a:lstStyle/>
          <a:p>
            <a:pPr eaLnBrk="0" hangingPunct="0"/>
            <a:r>
              <a:rPr lang="en-US" altLang="zh-TW" sz="2400">
                <a:solidFill>
                  <a:schemeClr val="tx1"/>
                </a:solidFill>
              </a:rPr>
              <a:t>A B / C * D * E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Inorder</a:t>
            </a:r>
            <a:r>
              <a:rPr lang="en-IN" dirty="0"/>
              <a:t> Traversal</a:t>
            </a:r>
            <a:endParaRPr lang="en-US"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2340123" y="1447800"/>
            <a:ext cx="4920953" cy="4572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endParaRPr lang="en-IN"/>
          </a:p>
        </p:txBody>
      </p:sp>
      <p:sp>
        <p:nvSpPr>
          <p:cNvPr id="6147" name="Content Placeholder 2"/>
          <p:cNvSpPr>
            <a:spLocks noGrp="1"/>
          </p:cNvSpPr>
          <p:nvPr>
            <p:ph idx="1"/>
          </p:nvPr>
        </p:nvSpPr>
        <p:spPr/>
        <p:txBody>
          <a:bodyPr/>
          <a:lstStyle/>
          <a:p>
            <a:pPr eaLnBrk="1" hangingPunct="1"/>
            <a:r>
              <a:rPr lang="en-IN"/>
              <a:t>In linear data structure, data is organized in sequential order and in non-linear data structure, data is organized in random order. Tree is a very popular data structure used in wide range of applications.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err="1"/>
              <a:t>I</a:t>
            </a:r>
            <a:r>
              <a:rPr lang="en-US" altLang="zh-TW" sz="3600" dirty="0" err="1"/>
              <a:t>norder</a:t>
            </a:r>
            <a:r>
              <a:rPr lang="en-US" altLang="zh-TW" sz="3600" dirty="0"/>
              <a:t> </a:t>
            </a:r>
            <a:r>
              <a:rPr lang="en-US" altLang="zh-TW" dirty="0"/>
              <a:t>Traversal</a:t>
            </a:r>
            <a:r>
              <a:rPr lang="en-US" altLang="zh-TW" sz="3600" dirty="0"/>
              <a:t> </a:t>
            </a:r>
            <a:endParaRPr lang="en-US" dirty="0"/>
          </a:p>
        </p:txBody>
      </p:sp>
      <p:sp>
        <p:nvSpPr>
          <p:cNvPr id="5" name="Rectangle 3"/>
          <p:cNvSpPr>
            <a:spLocks noChangeArrowheads="1"/>
          </p:cNvSpPr>
          <p:nvPr/>
        </p:nvSpPr>
        <p:spPr bwMode="auto">
          <a:xfrm>
            <a:off x="990600" y="2019300"/>
            <a:ext cx="9163050" cy="4114800"/>
          </a:xfrm>
          <a:prstGeom prst="rect">
            <a:avLst/>
          </a:prstGeom>
          <a:noFill/>
          <a:ln w="9525">
            <a:noFill/>
            <a:miter lim="800000"/>
            <a:headEnd/>
            <a:tailEnd/>
          </a:ln>
          <a:effectLst/>
        </p:spPr>
        <p:txBody>
          <a:bodyPr lIns="92075" tIns="46038" rIns="92075" bIns="46038"/>
          <a:lstStyle/>
          <a:p>
            <a:pPr marL="342900" indent="-342900">
              <a:spcBef>
                <a:spcPct val="20000"/>
              </a:spcBef>
              <a:buClr>
                <a:schemeClr val="accent1"/>
              </a:buClr>
              <a:buSzPct val="70000"/>
            </a:pPr>
            <a:r>
              <a:rPr lang="en-US" altLang="zh-TW" sz="2800" b="1" dirty="0">
                <a:latin typeface="Calibri Light" pitchFamily="34" charset="0"/>
                <a:cs typeface="Calibri Light" pitchFamily="34" charset="0"/>
              </a:rPr>
              <a:t>void </a:t>
            </a:r>
            <a:r>
              <a:rPr lang="en-US" altLang="zh-TW" sz="2800" b="1" dirty="0" err="1">
                <a:latin typeface="Calibri Light" pitchFamily="34" charset="0"/>
                <a:cs typeface="Calibri Light" pitchFamily="34" charset="0"/>
              </a:rPr>
              <a:t>inorder</a:t>
            </a:r>
            <a:r>
              <a:rPr lang="en-US" altLang="zh-TW" sz="2800" b="1" dirty="0">
                <a:latin typeface="Calibri Light" pitchFamily="34" charset="0"/>
                <a:cs typeface="Calibri Light" pitchFamily="34" charset="0"/>
              </a:rPr>
              <a:t>(</a:t>
            </a:r>
            <a:r>
              <a:rPr lang="en-US" altLang="zh-TW" sz="2800" b="1" dirty="0" err="1">
                <a:latin typeface="Calibri Light" pitchFamily="34" charset="0"/>
                <a:cs typeface="Calibri Light" pitchFamily="34" charset="0"/>
              </a:rPr>
              <a:t>tree_pointer</a:t>
            </a:r>
            <a:r>
              <a:rPr lang="en-US" altLang="zh-TW" sz="2800" b="1" dirty="0">
                <a:latin typeface="Calibri Light" pitchFamily="34" charset="0"/>
                <a:cs typeface="Calibri Light" pitchFamily="34" charset="0"/>
              </a:rPr>
              <a:t> </a:t>
            </a:r>
            <a:r>
              <a:rPr lang="en-US" altLang="zh-TW" sz="2800" b="1" dirty="0" err="1">
                <a:latin typeface="Calibri Light" pitchFamily="34" charset="0"/>
                <a:cs typeface="Calibri Light" pitchFamily="34" charset="0"/>
              </a:rPr>
              <a:t>ptr</a:t>
            </a:r>
            <a:r>
              <a:rPr lang="en-US" altLang="zh-TW" sz="2800" b="1" dirty="0">
                <a:latin typeface="Calibri Light" pitchFamily="34" charset="0"/>
                <a:cs typeface="Calibri Light" pitchFamily="34" charset="0"/>
              </a:rPr>
              <a:t>)</a:t>
            </a:r>
          </a:p>
          <a:p>
            <a:pPr marL="342900" indent="-342900">
              <a:spcBef>
                <a:spcPct val="20000"/>
              </a:spcBef>
              <a:buClr>
                <a:schemeClr val="accent1"/>
              </a:buClr>
              <a:buSzPct val="70000"/>
            </a:pPr>
            <a:r>
              <a:rPr lang="en-US" altLang="zh-TW" sz="2800" b="1" dirty="0">
                <a:latin typeface="Calibri Light" pitchFamily="34" charset="0"/>
                <a:cs typeface="Calibri Light" pitchFamily="34" charset="0"/>
              </a:rPr>
              <a:t>/* </a:t>
            </a:r>
            <a:r>
              <a:rPr lang="en-US" altLang="zh-TW" sz="2800" b="1" dirty="0" err="1">
                <a:latin typeface="Calibri Light" pitchFamily="34" charset="0"/>
                <a:cs typeface="Calibri Light" pitchFamily="34" charset="0"/>
              </a:rPr>
              <a:t>inorder</a:t>
            </a:r>
            <a:r>
              <a:rPr lang="en-US" altLang="zh-TW" sz="2800" b="1" dirty="0">
                <a:latin typeface="Calibri Light" pitchFamily="34" charset="0"/>
                <a:cs typeface="Calibri Light" pitchFamily="34" charset="0"/>
              </a:rPr>
              <a:t> tree traversal */</a:t>
            </a:r>
          </a:p>
          <a:p>
            <a:pPr marL="342900" indent="-342900">
              <a:spcBef>
                <a:spcPct val="20000"/>
              </a:spcBef>
              <a:buClr>
                <a:schemeClr val="accent1"/>
              </a:buClr>
              <a:buSzPct val="70000"/>
            </a:pPr>
            <a:r>
              <a:rPr lang="en-US" altLang="zh-TW" sz="2800" b="1" dirty="0">
                <a:latin typeface="Calibri Light" pitchFamily="34" charset="0"/>
                <a:cs typeface="Calibri Light" pitchFamily="34" charset="0"/>
              </a:rPr>
              <a:t>{</a:t>
            </a:r>
          </a:p>
          <a:p>
            <a:pPr marL="342900" indent="-342900">
              <a:spcBef>
                <a:spcPct val="20000"/>
              </a:spcBef>
              <a:buClr>
                <a:schemeClr val="accent1"/>
              </a:buClr>
              <a:buSzPct val="70000"/>
            </a:pPr>
            <a:r>
              <a:rPr lang="en-US" altLang="zh-TW" sz="2800" b="1" dirty="0">
                <a:latin typeface="Calibri Light" pitchFamily="34" charset="0"/>
                <a:cs typeface="Calibri Light" pitchFamily="34" charset="0"/>
              </a:rPr>
              <a:t>    if (</a:t>
            </a:r>
            <a:r>
              <a:rPr lang="en-US" altLang="zh-TW" sz="2800" b="1" dirty="0" err="1">
                <a:latin typeface="Calibri Light" pitchFamily="34" charset="0"/>
                <a:cs typeface="Calibri Light" pitchFamily="34" charset="0"/>
              </a:rPr>
              <a:t>ptr</a:t>
            </a:r>
            <a:r>
              <a:rPr lang="en-US" altLang="zh-TW" sz="2800" b="1" dirty="0">
                <a:latin typeface="Calibri Light" pitchFamily="34" charset="0"/>
                <a:cs typeface="Calibri Light" pitchFamily="34" charset="0"/>
              </a:rPr>
              <a:t>) {</a:t>
            </a:r>
          </a:p>
          <a:p>
            <a:pPr marL="342900" indent="-342900">
              <a:spcBef>
                <a:spcPct val="20000"/>
              </a:spcBef>
              <a:buClr>
                <a:schemeClr val="accent1"/>
              </a:buClr>
              <a:buSzPct val="70000"/>
            </a:pPr>
            <a:r>
              <a:rPr lang="en-US" altLang="zh-TW" sz="2800" b="1" dirty="0">
                <a:latin typeface="Calibri Light" pitchFamily="34" charset="0"/>
                <a:cs typeface="Calibri Light" pitchFamily="34" charset="0"/>
              </a:rPr>
              <a:t>        </a:t>
            </a:r>
            <a:r>
              <a:rPr lang="en-US" altLang="zh-TW" sz="2800" b="1" dirty="0" err="1">
                <a:latin typeface="Calibri Light" pitchFamily="34" charset="0"/>
                <a:cs typeface="Calibri Light" pitchFamily="34" charset="0"/>
              </a:rPr>
              <a:t>inorder</a:t>
            </a:r>
            <a:r>
              <a:rPr lang="en-US" altLang="zh-TW" sz="2800" b="1" dirty="0">
                <a:latin typeface="Calibri Light" pitchFamily="34" charset="0"/>
                <a:cs typeface="Calibri Light" pitchFamily="34" charset="0"/>
              </a:rPr>
              <a:t>(</a:t>
            </a:r>
            <a:r>
              <a:rPr lang="en-US" altLang="zh-TW" sz="2800" b="1" dirty="0" err="1">
                <a:latin typeface="Calibri Light" pitchFamily="34" charset="0"/>
                <a:cs typeface="Calibri Light" pitchFamily="34" charset="0"/>
              </a:rPr>
              <a:t>ptr</a:t>
            </a:r>
            <a:r>
              <a:rPr lang="en-US" altLang="zh-TW" sz="2800" b="1" dirty="0">
                <a:latin typeface="Calibri Light" pitchFamily="34" charset="0"/>
                <a:cs typeface="Calibri Light" pitchFamily="34" charset="0"/>
              </a:rPr>
              <a:t>-&gt;</a:t>
            </a:r>
            <a:r>
              <a:rPr lang="en-US" altLang="zh-TW" sz="2800" b="1" dirty="0" err="1">
                <a:latin typeface="Calibri Light" pitchFamily="34" charset="0"/>
                <a:cs typeface="Calibri Light" pitchFamily="34" charset="0"/>
              </a:rPr>
              <a:t>left_child</a:t>
            </a:r>
            <a:r>
              <a:rPr lang="en-US" altLang="zh-TW" sz="2800" b="1" dirty="0">
                <a:latin typeface="Calibri Light" pitchFamily="34" charset="0"/>
                <a:cs typeface="Calibri Light" pitchFamily="34" charset="0"/>
              </a:rPr>
              <a:t>);</a:t>
            </a:r>
          </a:p>
          <a:p>
            <a:pPr marL="342900" indent="-342900">
              <a:spcBef>
                <a:spcPct val="20000"/>
              </a:spcBef>
              <a:buClr>
                <a:schemeClr val="accent1"/>
              </a:buClr>
              <a:buSzPct val="70000"/>
            </a:pPr>
            <a:r>
              <a:rPr lang="en-US" altLang="zh-TW" sz="2800" b="1" dirty="0">
                <a:latin typeface="Calibri Light" pitchFamily="34" charset="0"/>
                <a:cs typeface="Calibri Light" pitchFamily="34" charset="0"/>
              </a:rPr>
              <a:t>        </a:t>
            </a:r>
            <a:r>
              <a:rPr lang="en-US" altLang="zh-TW" sz="2800" b="1" dirty="0" err="1">
                <a:latin typeface="Calibri Light" pitchFamily="34" charset="0"/>
                <a:cs typeface="Calibri Light" pitchFamily="34" charset="0"/>
              </a:rPr>
              <a:t>printf</a:t>
            </a:r>
            <a:r>
              <a:rPr lang="en-US" altLang="zh-TW" sz="2800" b="1" dirty="0">
                <a:latin typeface="Calibri Light" pitchFamily="34" charset="0"/>
                <a:cs typeface="Calibri Light" pitchFamily="34" charset="0"/>
              </a:rPr>
              <a:t>(“%d”, </a:t>
            </a:r>
            <a:r>
              <a:rPr lang="en-US" altLang="zh-TW" sz="2800" b="1" dirty="0" err="1">
                <a:latin typeface="Calibri Light" pitchFamily="34" charset="0"/>
                <a:cs typeface="Calibri Light" pitchFamily="34" charset="0"/>
              </a:rPr>
              <a:t>ptr</a:t>
            </a:r>
            <a:r>
              <a:rPr lang="en-US" altLang="zh-TW" sz="2800" b="1" dirty="0">
                <a:latin typeface="Calibri Light" pitchFamily="34" charset="0"/>
                <a:cs typeface="Calibri Light" pitchFamily="34" charset="0"/>
              </a:rPr>
              <a:t>-&gt;data);</a:t>
            </a:r>
          </a:p>
          <a:p>
            <a:pPr marL="342900" indent="-342900">
              <a:spcBef>
                <a:spcPct val="20000"/>
              </a:spcBef>
              <a:buClr>
                <a:schemeClr val="accent1"/>
              </a:buClr>
              <a:buSzPct val="70000"/>
            </a:pPr>
            <a:r>
              <a:rPr lang="en-US" altLang="zh-TW" sz="2800" b="1" dirty="0">
                <a:latin typeface="Calibri Light" pitchFamily="34" charset="0"/>
                <a:cs typeface="Calibri Light" pitchFamily="34" charset="0"/>
              </a:rPr>
              <a:t>        </a:t>
            </a:r>
            <a:r>
              <a:rPr lang="en-US" altLang="zh-TW" sz="2800" b="1" dirty="0" err="1">
                <a:latin typeface="Calibri Light" pitchFamily="34" charset="0"/>
                <a:cs typeface="Calibri Light" pitchFamily="34" charset="0"/>
              </a:rPr>
              <a:t>indorder</a:t>
            </a:r>
            <a:r>
              <a:rPr lang="en-US" altLang="zh-TW" sz="2800" b="1" dirty="0">
                <a:latin typeface="Calibri Light" pitchFamily="34" charset="0"/>
                <a:cs typeface="Calibri Light" pitchFamily="34" charset="0"/>
              </a:rPr>
              <a:t>(</a:t>
            </a:r>
            <a:r>
              <a:rPr lang="en-US" altLang="zh-TW" sz="2800" b="1" dirty="0" err="1">
                <a:latin typeface="Calibri Light" pitchFamily="34" charset="0"/>
                <a:cs typeface="Calibri Light" pitchFamily="34" charset="0"/>
              </a:rPr>
              <a:t>ptr</a:t>
            </a:r>
            <a:r>
              <a:rPr lang="en-US" altLang="zh-TW" sz="2800" b="1" dirty="0">
                <a:latin typeface="Calibri Light" pitchFamily="34" charset="0"/>
                <a:cs typeface="Calibri Light" pitchFamily="34" charset="0"/>
              </a:rPr>
              <a:t>-&gt;</a:t>
            </a:r>
            <a:r>
              <a:rPr lang="en-US" altLang="zh-TW" sz="2800" b="1" dirty="0" err="1">
                <a:latin typeface="Calibri Light" pitchFamily="34" charset="0"/>
                <a:cs typeface="Calibri Light" pitchFamily="34" charset="0"/>
              </a:rPr>
              <a:t>right_child</a:t>
            </a:r>
            <a:r>
              <a:rPr lang="en-US" altLang="zh-TW" sz="2800" b="1" dirty="0">
                <a:latin typeface="Calibri Light" pitchFamily="34" charset="0"/>
                <a:cs typeface="Calibri Light" pitchFamily="34" charset="0"/>
              </a:rPr>
              <a:t>);</a:t>
            </a:r>
          </a:p>
          <a:p>
            <a:pPr marL="342900" indent="-342900">
              <a:spcBef>
                <a:spcPct val="20000"/>
              </a:spcBef>
              <a:buClr>
                <a:schemeClr val="accent1"/>
              </a:buClr>
              <a:buSzPct val="70000"/>
            </a:pPr>
            <a:r>
              <a:rPr lang="en-US" altLang="zh-TW" sz="2800" b="1" dirty="0">
                <a:latin typeface="Calibri Light" pitchFamily="34" charset="0"/>
                <a:cs typeface="Calibri Light" pitchFamily="34" charset="0"/>
              </a:rPr>
              <a:t>    }</a:t>
            </a:r>
          </a:p>
          <a:p>
            <a:pPr marL="342900" indent="-342900">
              <a:spcBef>
                <a:spcPct val="20000"/>
              </a:spcBef>
              <a:buClr>
                <a:schemeClr val="accent1"/>
              </a:buClr>
              <a:buSzPct val="70000"/>
            </a:pPr>
            <a:r>
              <a:rPr lang="en-US" altLang="zh-TW" sz="2800" b="1" dirty="0">
                <a:latin typeface="Calibri Light" pitchFamily="34" charset="0"/>
                <a:cs typeface="Calibri Light" pitchFamily="34" charset="0"/>
              </a:rPr>
              <a:t>}</a:t>
            </a:r>
          </a:p>
        </p:txBody>
      </p:sp>
      <p:sp>
        <p:nvSpPr>
          <p:cNvPr id="6" name="Rectangle 4"/>
          <p:cNvSpPr>
            <a:spLocks noChangeArrowheads="1"/>
          </p:cNvSpPr>
          <p:nvPr/>
        </p:nvSpPr>
        <p:spPr bwMode="auto">
          <a:xfrm>
            <a:off x="6249988" y="3298825"/>
            <a:ext cx="2400300" cy="469900"/>
          </a:xfrm>
          <a:prstGeom prst="rect">
            <a:avLst/>
          </a:prstGeom>
          <a:noFill/>
          <a:ln w="12700">
            <a:solidFill>
              <a:schemeClr val="tx1"/>
            </a:solidFill>
            <a:miter lim="800000"/>
            <a:headEnd/>
            <a:tailEnd/>
          </a:ln>
          <a:effectLst/>
        </p:spPr>
        <p:txBody>
          <a:bodyPr wrap="none" lIns="92075" tIns="46038" rIns="92075" bIns="46038">
            <a:spAutoFit/>
          </a:bodyPr>
          <a:lstStyle/>
          <a:p>
            <a:pPr eaLnBrk="0" hangingPunct="0"/>
            <a:r>
              <a:rPr lang="en-US" altLang="zh-TW" sz="2400">
                <a:solidFill>
                  <a:schemeClr val="tx1"/>
                </a:solidFill>
              </a:rPr>
              <a:t>A / B * C * D + 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sp>
        <p:nvSpPr>
          <p:cNvPr id="4" name="Rectangle 3"/>
          <p:cNvSpPr/>
          <p:nvPr/>
        </p:nvSpPr>
        <p:spPr>
          <a:xfrm>
            <a:off x="3000364" y="2928934"/>
            <a:ext cx="3240311"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endParaRPr lang="en-IN"/>
          </a:p>
        </p:txBody>
      </p:sp>
      <p:sp>
        <p:nvSpPr>
          <p:cNvPr id="7171" name="Content Placeholder 2"/>
          <p:cNvSpPr>
            <a:spLocks noGrp="1"/>
          </p:cNvSpPr>
          <p:nvPr>
            <p:ph idx="1"/>
          </p:nvPr>
        </p:nvSpPr>
        <p:spPr/>
        <p:txBody>
          <a:bodyPr/>
          <a:lstStyle/>
          <a:p>
            <a:pPr eaLnBrk="1" hangingPunct="1"/>
            <a:r>
              <a:rPr lang="en-IN"/>
              <a:t>Tree data structure is a collection of data (Node) which is organized in hierarchical structure and this is a recursive definition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2209800"/>
          </a:xfrm>
        </p:spPr>
        <p:txBody>
          <a:bodyPr rtlCol="0">
            <a:normAutofit fontScale="70000" lnSpcReduction="20000"/>
          </a:bodyPr>
          <a:lstStyle/>
          <a:p>
            <a:pPr eaLnBrk="1" fontAlgn="auto" hangingPunct="1">
              <a:spcAft>
                <a:spcPts val="0"/>
              </a:spcAft>
              <a:buFont typeface="Arial" pitchFamily="34" charset="0"/>
              <a:buChar char="•"/>
              <a:defRPr/>
            </a:pPr>
            <a:r>
              <a:rPr lang="en-IN" dirty="0"/>
              <a:t>In tree data structure, every individual element is called as </a:t>
            </a:r>
            <a:r>
              <a:rPr lang="en-IN" b="1" dirty="0"/>
              <a:t>Node</a:t>
            </a:r>
            <a:r>
              <a:rPr lang="en-IN" dirty="0"/>
              <a:t>. Node in a tree data structure, stores the actual data of that particular element and link to next element in hierarchical structure.</a:t>
            </a:r>
            <a:br>
              <a:rPr lang="en-IN" dirty="0"/>
            </a:br>
            <a:br>
              <a:rPr lang="en-IN" dirty="0"/>
            </a:br>
            <a:r>
              <a:rPr lang="en-IN" dirty="0"/>
              <a:t>In a tree data structure, if we have </a:t>
            </a:r>
            <a:r>
              <a:rPr lang="en-IN" b="1" dirty="0"/>
              <a:t>N</a:t>
            </a:r>
            <a:r>
              <a:rPr lang="en-IN" dirty="0"/>
              <a:t> number of nodes then we can have a maximum of </a:t>
            </a:r>
            <a:r>
              <a:rPr lang="en-IN" b="1" dirty="0"/>
              <a:t>N-1</a:t>
            </a:r>
            <a:r>
              <a:rPr lang="en-IN" dirty="0"/>
              <a:t> number of links.</a:t>
            </a:r>
          </a:p>
          <a:p>
            <a:pPr eaLnBrk="1" fontAlgn="auto" hangingPunct="1">
              <a:spcAft>
                <a:spcPts val="0"/>
              </a:spcAft>
              <a:buFont typeface="Arial" pitchFamily="34" charset="0"/>
              <a:buChar char="•"/>
              <a:defRPr/>
            </a:pPr>
            <a:r>
              <a:rPr lang="en-IN" b="1" dirty="0"/>
              <a:t>Example</a:t>
            </a:r>
          </a:p>
          <a:p>
            <a:pPr eaLnBrk="1" fontAlgn="auto" hangingPunct="1">
              <a:spcAft>
                <a:spcPts val="0"/>
              </a:spcAft>
              <a:buFont typeface="Arial" pitchFamily="34" charset="0"/>
              <a:buChar char="•"/>
              <a:defRPr/>
            </a:pPr>
            <a:endParaRPr lang="en-IN" dirty="0"/>
          </a:p>
        </p:txBody>
      </p:sp>
      <p:pic>
        <p:nvPicPr>
          <p:cNvPr id="8195" name="Picture 2"/>
          <p:cNvPicPr>
            <a:picLocks noChangeAspect="1" noChangeArrowheads="1"/>
          </p:cNvPicPr>
          <p:nvPr/>
        </p:nvPicPr>
        <p:blipFill>
          <a:blip r:embed="rId2"/>
          <a:srcRect/>
          <a:stretch>
            <a:fillRect/>
          </a:stretch>
        </p:blipFill>
        <p:spPr bwMode="auto">
          <a:xfrm>
            <a:off x="533400" y="3048000"/>
            <a:ext cx="3571875" cy="2409825"/>
          </a:xfrm>
          <a:prstGeom prst="rect">
            <a:avLst/>
          </a:prstGeom>
          <a:noFill/>
          <a:ln w="9525">
            <a:noFill/>
            <a:miter lim="800000"/>
            <a:headEnd/>
            <a:tailEnd/>
          </a:ln>
        </p:spPr>
      </p:pic>
      <p:pic>
        <p:nvPicPr>
          <p:cNvPr id="8196" name="Picture 3"/>
          <p:cNvPicPr>
            <a:picLocks noChangeAspect="1" noChangeArrowheads="1"/>
          </p:cNvPicPr>
          <p:nvPr/>
        </p:nvPicPr>
        <p:blipFill>
          <a:blip r:embed="rId3"/>
          <a:srcRect/>
          <a:stretch>
            <a:fillRect/>
          </a:stretch>
        </p:blipFill>
        <p:spPr bwMode="auto">
          <a:xfrm>
            <a:off x="4572000" y="3352800"/>
            <a:ext cx="3811588" cy="21431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1828800"/>
          </a:xfrm>
        </p:spPr>
        <p:txBody>
          <a:bodyPr rtlCol="0">
            <a:normAutofit fontScale="62500" lnSpcReduction="20000"/>
          </a:bodyPr>
          <a:lstStyle/>
          <a:p>
            <a:pPr eaLnBrk="1" fontAlgn="auto" hangingPunct="1">
              <a:spcAft>
                <a:spcPts val="0"/>
              </a:spcAft>
              <a:buFont typeface="Arial" pitchFamily="34" charset="0"/>
              <a:buChar char="•"/>
              <a:defRPr/>
            </a:pPr>
            <a:r>
              <a:rPr lang="en-IN" dirty="0"/>
              <a:t>In a tree data structure, we use the following terminology...</a:t>
            </a:r>
          </a:p>
          <a:p>
            <a:pPr eaLnBrk="1" fontAlgn="auto" hangingPunct="1">
              <a:spcAft>
                <a:spcPts val="0"/>
              </a:spcAft>
              <a:buFont typeface="Arial" pitchFamily="34" charset="0"/>
              <a:buNone/>
              <a:defRPr/>
            </a:pPr>
            <a:r>
              <a:rPr lang="en-US" b="1" dirty="0"/>
              <a:t>       ROOT</a:t>
            </a:r>
            <a:endParaRPr lang="en-IN" b="1" dirty="0"/>
          </a:p>
          <a:p>
            <a:pPr eaLnBrk="1" fontAlgn="auto" hangingPunct="1">
              <a:spcAft>
                <a:spcPts val="0"/>
              </a:spcAft>
              <a:buFont typeface="Arial" pitchFamily="34" charset="0"/>
              <a:buChar char="•"/>
              <a:defRPr/>
            </a:pPr>
            <a:r>
              <a:rPr lang="en-IN" dirty="0"/>
              <a:t>In a tree data structure, the first node is called as </a:t>
            </a:r>
            <a:r>
              <a:rPr lang="en-IN" b="1" dirty="0"/>
              <a:t>Root Node</a:t>
            </a:r>
            <a:r>
              <a:rPr lang="en-IN" dirty="0"/>
              <a:t>. Every tree must have root node. We can say that root node is the origin of tree data structure. In any tree, there must be only one root node. We never have multiple root nodes in a tree.</a:t>
            </a:r>
          </a:p>
        </p:txBody>
      </p:sp>
      <p:pic>
        <p:nvPicPr>
          <p:cNvPr id="9219" name="Picture 2"/>
          <p:cNvPicPr>
            <a:picLocks noChangeAspect="1" noChangeArrowheads="1"/>
          </p:cNvPicPr>
          <p:nvPr/>
        </p:nvPicPr>
        <p:blipFill>
          <a:blip r:embed="rId2"/>
          <a:srcRect/>
          <a:stretch>
            <a:fillRect/>
          </a:stretch>
        </p:blipFill>
        <p:spPr bwMode="auto">
          <a:xfrm>
            <a:off x="762000" y="2286000"/>
            <a:ext cx="3333750" cy="2457450"/>
          </a:xfrm>
          <a:prstGeom prst="rect">
            <a:avLst/>
          </a:prstGeom>
          <a:noFill/>
          <a:ln w="9525">
            <a:noFill/>
            <a:miter lim="800000"/>
            <a:headEnd/>
            <a:tailEnd/>
          </a:ln>
        </p:spPr>
      </p:pic>
      <p:pic>
        <p:nvPicPr>
          <p:cNvPr id="9220" name="Picture 3"/>
          <p:cNvPicPr>
            <a:picLocks noChangeAspect="1" noChangeArrowheads="1"/>
          </p:cNvPicPr>
          <p:nvPr/>
        </p:nvPicPr>
        <p:blipFill>
          <a:blip r:embed="rId3"/>
          <a:srcRect/>
          <a:stretch>
            <a:fillRect/>
          </a:stretch>
        </p:blipFill>
        <p:spPr bwMode="auto">
          <a:xfrm>
            <a:off x="4876800" y="3048000"/>
            <a:ext cx="2611438" cy="1295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305800" cy="838200"/>
          </a:xfrm>
        </p:spPr>
        <p:txBody>
          <a:bodyPr rtlCol="0">
            <a:normAutofit fontScale="90000"/>
          </a:bodyPr>
          <a:lstStyle/>
          <a:p>
            <a:pPr eaLnBrk="1" fontAlgn="auto" hangingPunct="1">
              <a:spcAft>
                <a:spcPts val="0"/>
              </a:spcAft>
              <a:defRPr/>
            </a:pPr>
            <a:br>
              <a:rPr lang="en-IN" b="1" dirty="0"/>
            </a:br>
            <a:r>
              <a:rPr lang="en-IN" b="1" dirty="0"/>
              <a:t>Edge</a:t>
            </a:r>
            <a:br>
              <a:rPr lang="en-IN" b="1" dirty="0"/>
            </a:br>
            <a:endParaRPr lang="en-IN" dirty="0"/>
          </a:p>
        </p:txBody>
      </p:sp>
      <p:sp>
        <p:nvSpPr>
          <p:cNvPr id="3" name="Content Placeholder 2"/>
          <p:cNvSpPr>
            <a:spLocks noGrp="1"/>
          </p:cNvSpPr>
          <p:nvPr>
            <p:ph idx="1"/>
          </p:nvPr>
        </p:nvSpPr>
        <p:spPr>
          <a:xfrm>
            <a:off x="304800" y="838200"/>
            <a:ext cx="8382000" cy="1295400"/>
          </a:xfrm>
        </p:spPr>
        <p:txBody>
          <a:bodyPr rtlCol="0">
            <a:normAutofit fontScale="77500" lnSpcReduction="20000"/>
          </a:bodyPr>
          <a:lstStyle/>
          <a:p>
            <a:pPr eaLnBrk="1" fontAlgn="auto" hangingPunct="1">
              <a:spcAft>
                <a:spcPts val="0"/>
              </a:spcAft>
              <a:buFont typeface="Arial" pitchFamily="34" charset="0"/>
              <a:buChar char="•"/>
              <a:defRPr/>
            </a:pPr>
            <a:r>
              <a:rPr lang="en-IN" dirty="0"/>
              <a:t>In a tree data structure, the connecting link between any two nodes is called as </a:t>
            </a:r>
            <a:r>
              <a:rPr lang="en-IN" b="1" dirty="0"/>
              <a:t>EDGE</a:t>
            </a:r>
            <a:r>
              <a:rPr lang="en-IN" dirty="0"/>
              <a:t>. In a tree with '</a:t>
            </a:r>
            <a:r>
              <a:rPr lang="en-IN" b="1" dirty="0"/>
              <a:t>N</a:t>
            </a:r>
            <a:r>
              <a:rPr lang="en-IN" dirty="0"/>
              <a:t>' number of nodes there will be a maximum of '</a:t>
            </a:r>
            <a:r>
              <a:rPr lang="en-IN" b="1" dirty="0"/>
              <a:t>N-1</a:t>
            </a:r>
            <a:r>
              <a:rPr lang="en-IN" dirty="0"/>
              <a:t>' number of edges.</a:t>
            </a:r>
          </a:p>
        </p:txBody>
      </p:sp>
      <p:pic>
        <p:nvPicPr>
          <p:cNvPr id="10244" name="Picture 2"/>
          <p:cNvPicPr>
            <a:picLocks noChangeAspect="1" noChangeArrowheads="1"/>
          </p:cNvPicPr>
          <p:nvPr/>
        </p:nvPicPr>
        <p:blipFill>
          <a:blip r:embed="rId2"/>
          <a:srcRect/>
          <a:stretch>
            <a:fillRect/>
          </a:stretch>
        </p:blipFill>
        <p:spPr bwMode="auto">
          <a:xfrm>
            <a:off x="762000" y="2438400"/>
            <a:ext cx="3859213" cy="2514600"/>
          </a:xfrm>
          <a:prstGeom prst="rect">
            <a:avLst/>
          </a:prstGeom>
          <a:noFill/>
          <a:ln w="9525">
            <a:noFill/>
            <a:miter lim="800000"/>
            <a:headEnd/>
            <a:tailEnd/>
          </a:ln>
        </p:spPr>
      </p:pic>
      <p:pic>
        <p:nvPicPr>
          <p:cNvPr id="10245" name="Picture 3"/>
          <p:cNvPicPr>
            <a:picLocks noChangeAspect="1" noChangeArrowheads="1"/>
          </p:cNvPicPr>
          <p:nvPr/>
        </p:nvPicPr>
        <p:blipFill>
          <a:blip r:embed="rId3"/>
          <a:srcRect/>
          <a:stretch>
            <a:fillRect/>
          </a:stretch>
        </p:blipFill>
        <p:spPr bwMode="auto">
          <a:xfrm>
            <a:off x="5029200" y="2743200"/>
            <a:ext cx="3200400" cy="9620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1797</Words>
  <Application>Microsoft Office PowerPoint</Application>
  <PresentationFormat>On-screen Show (4:3)</PresentationFormat>
  <Paragraphs>223</Paragraphs>
  <Slides>51</Slides>
  <Notes>2</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TREE</vt:lpstr>
      <vt:lpstr>TREE</vt:lpstr>
      <vt:lpstr>Nature View of a Tree</vt:lpstr>
      <vt:lpstr>Computer Scientist’s View</vt:lpstr>
      <vt:lpstr>PowerPoint Presentation</vt:lpstr>
      <vt:lpstr>PowerPoint Presentation</vt:lpstr>
      <vt:lpstr>PowerPoint Presentation</vt:lpstr>
      <vt:lpstr>PowerPoint Presentation</vt:lpstr>
      <vt:lpstr> Edge </vt:lpstr>
      <vt:lpstr> Parent </vt:lpstr>
      <vt:lpstr>Child </vt:lpstr>
      <vt:lpstr> Siblings </vt:lpstr>
      <vt:lpstr> Leaf </vt:lpstr>
      <vt:lpstr> Internal Nodes </vt:lpstr>
      <vt:lpstr> Degree </vt:lpstr>
      <vt:lpstr>Level </vt:lpstr>
      <vt:lpstr>Height </vt:lpstr>
      <vt:lpstr> Depth </vt:lpstr>
      <vt:lpstr>Path </vt:lpstr>
      <vt:lpstr>Tree Structure</vt:lpstr>
      <vt:lpstr>Some Key Terms</vt:lpstr>
      <vt:lpstr>Cont…</vt:lpstr>
      <vt:lpstr>Characteristics of Trees</vt:lpstr>
      <vt:lpstr>Applications</vt:lpstr>
      <vt:lpstr> Left Child - Right Sibling Representation </vt:lpstr>
      <vt:lpstr>Binary Tree </vt:lpstr>
      <vt:lpstr>Cont…</vt:lpstr>
      <vt:lpstr>Types of Binary Tree</vt:lpstr>
      <vt:lpstr>Strictly Binary Tree </vt:lpstr>
      <vt:lpstr>PowerPoint Presentation</vt:lpstr>
      <vt:lpstr> Complete Binary Tree</vt:lpstr>
      <vt:lpstr> Skewed Binary Tree  </vt:lpstr>
      <vt:lpstr>Perfect Binary Tree</vt:lpstr>
      <vt:lpstr>C Representation for Binary Tree</vt:lpstr>
      <vt:lpstr>Binary Tree Representations </vt:lpstr>
      <vt:lpstr>PowerPoint Presentation</vt:lpstr>
      <vt:lpstr>Binary Search Tree</vt:lpstr>
      <vt:lpstr>BST Example</vt:lpstr>
      <vt:lpstr>Operations on BST</vt:lpstr>
      <vt:lpstr>BST Insertion</vt:lpstr>
      <vt:lpstr>BST Deletion</vt:lpstr>
      <vt:lpstr>BST Search</vt:lpstr>
      <vt:lpstr>BST Traversal</vt:lpstr>
      <vt:lpstr>BST Traversal</vt:lpstr>
      <vt:lpstr>Preorder Traversal</vt:lpstr>
      <vt:lpstr>Preorder Traversal </vt:lpstr>
      <vt:lpstr>Postorder Traversal</vt:lpstr>
      <vt:lpstr>Postorder Traversal </vt:lpstr>
      <vt:lpstr>Inorder Traversal</vt:lpstr>
      <vt:lpstr>Inorder Traversal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SOCSE</dc:creator>
  <cp:lastModifiedBy>Kavitha H. S</cp:lastModifiedBy>
  <cp:revision>12</cp:revision>
  <dcterms:created xsi:type="dcterms:W3CDTF">2019-04-25T06:02:25Z</dcterms:created>
  <dcterms:modified xsi:type="dcterms:W3CDTF">2022-08-24T15:03:19Z</dcterms:modified>
</cp:coreProperties>
</file>