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0" r:id="rId4"/>
    <p:sldId id="433" r:id="rId5"/>
    <p:sldId id="259" r:id="rId6"/>
    <p:sldId id="449" r:id="rId7"/>
    <p:sldId id="434" r:id="rId8"/>
    <p:sldId id="448" r:id="rId9"/>
    <p:sldId id="435" r:id="rId10"/>
    <p:sldId id="436" r:id="rId11"/>
    <p:sldId id="451" r:id="rId12"/>
    <p:sldId id="437" r:id="rId13"/>
    <p:sldId id="450" r:id="rId14"/>
    <p:sldId id="452" r:id="rId15"/>
    <p:sldId id="442" r:id="rId16"/>
    <p:sldId id="443" r:id="rId17"/>
    <p:sldId id="444" r:id="rId18"/>
    <p:sldId id="445" r:id="rId19"/>
    <p:sldId id="446" r:id="rId20"/>
    <p:sldId id="447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270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anagouda Patil" initials="BP" lastIdx="1" clrIdx="0">
    <p:extLst>
      <p:ext uri="{19B8F6BF-5375-455C-9EA6-DF929625EA0E}">
        <p15:presenceInfo xmlns:p15="http://schemas.microsoft.com/office/powerpoint/2012/main" userId="e5c01f8cced224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37AF9-0837-4ED0-8E07-D2B74468977C}" type="datetimeFigureOut">
              <a:rPr lang="en-US" smtClean="0"/>
              <a:pPr/>
              <a:t>6/26/2021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2639D-F987-41E3-BFDB-4CF74A1FC5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0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0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3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0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07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6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79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7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41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00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1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42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34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56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3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19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93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34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18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9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7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06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54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63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84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05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95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7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1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8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27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639D-F987-41E3-BFDB-4CF74A1FC5C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22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5CA2-BFB1-4EDD-9680-2C8A574751E6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CE2-E29F-42F2-9A0A-44EC31336659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9BA-7E5B-4E8D-8FC1-170E6AF42755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0C62-90AD-4F4F-9AAE-E52D80292364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A965-3CED-428F-B453-F91146E4829B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41BD-443F-41D0-A043-E8705463A0D1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AE3-6675-43B3-82FE-386F0A71DA79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465-808B-4E92-B1F4-E82667DE1455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7660-1EB7-4100-99A1-33CA8E45E7FC}" type="datetime1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B138-E136-4E4D-A7FF-333472624EB9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BD88-ACD0-46FD-9CE8-B54A82374560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35250-B096-4331-892B-2A1D00D85FE2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eb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2.jpe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8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2.jpe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5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85.png"/><Relationship Id="rId4" Type="http://schemas.openxmlformats.org/officeDocument/2006/relationships/image" Target="../media/image8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ENGINEERING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562100"/>
          </a:xfrm>
        </p:spPr>
        <p:txBody>
          <a:bodyPr>
            <a:normAutofit fontScale="77500" lnSpcReduction="20000"/>
          </a:bodyPr>
          <a:lstStyle/>
          <a:p>
            <a:r>
              <a:rPr lang="en-I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UNIT-II Chapter – 4 </a:t>
            </a:r>
          </a:p>
          <a:p>
            <a:r>
              <a:rPr lang="en-IN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COPLANAR NON-CONCURRENT FORCE SYSTEM(EQUILIBRIUM)</a:t>
            </a:r>
          </a:p>
          <a:p>
            <a:r>
              <a:rPr lang="en-IN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Basanagouda I. Patil</a:t>
            </a:r>
          </a:p>
          <a:p>
            <a:r>
              <a:rPr lang="en-IN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School of Civil Engineering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94" y="175405"/>
            <a:ext cx="3926605" cy="108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3. Reactions equivalent to a force of unknown direction and a couple.</a:t>
            </a:r>
          </a:p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Fixed supports.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the above supports the movement of the body is restrained in three directions therefore there will be three reactions.</a:t>
            </a:r>
          </a:p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Sign conventions: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All the upward reactions are positive and downward reactions are negative.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All the right-side going reactions are positive and left side going reactions are negative.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All the clockwise moments are positive and anticlockwise moments are negative.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8A491-BD82-4060-89DF-2DA218F18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10772"/>
            <a:ext cx="1333686" cy="10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BF289-3AE7-4743-A779-E4CA9ADC0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5530" r="4183" b="15412"/>
          <a:stretch/>
        </p:blipFill>
        <p:spPr>
          <a:xfrm>
            <a:off x="6545941" y="853507"/>
            <a:ext cx="2358321" cy="2219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CA2FA-6850-4AC7-9EBD-159CFDC39B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" t="9401" r="19243" b="9398"/>
          <a:stretch/>
        </p:blipFill>
        <p:spPr>
          <a:xfrm>
            <a:off x="1964499" y="1611943"/>
            <a:ext cx="1419648" cy="12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82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Statically determinate beam: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It is the beam which can be solved for the unknown reactions completely using only three equilibrium equations.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= 0,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= 0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en-IN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Ex: simply supported beam.</a:t>
                </a: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Note: Statically indeterminate beams require additional equations along with three equilibrium equations to get all the unknown reactions.</a:t>
                </a: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  <a:blipFill>
                <a:blip r:embed="rId3"/>
                <a:stretch>
                  <a:fillRect l="-370" t="-444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1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Types of beams: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Based on the support conditions we have following types of beams.</a:t>
            </a:r>
          </a:p>
          <a:p>
            <a:pPr algn="just">
              <a:buAutoNum type="arabicPeriod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Simply supported beam: 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beam which has simple supports at either end is known as simply supported beam.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8321B3-7079-46A9-906D-053E7B357C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2"/>
          <a:stretch/>
        </p:blipFill>
        <p:spPr>
          <a:xfrm>
            <a:off x="1043608" y="2333166"/>
            <a:ext cx="2727669" cy="19604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EB726E-304D-4BA9-BF48-9D807E3252D2}"/>
              </a:ext>
            </a:extLst>
          </p:cNvPr>
          <p:cNvCxnSpPr/>
          <p:nvPr/>
        </p:nvCxnSpPr>
        <p:spPr>
          <a:xfrm>
            <a:off x="4932040" y="2333166"/>
            <a:ext cx="316835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2F6206-E308-4B2D-A2C5-A280D06BAFA6}"/>
              </a:ext>
            </a:extLst>
          </p:cNvPr>
          <p:cNvSpPr/>
          <p:nvPr/>
        </p:nvSpPr>
        <p:spPr>
          <a:xfrm>
            <a:off x="4932040" y="2355729"/>
            <a:ext cx="216024" cy="4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B24F3-F774-4AD4-A7E8-9CCC67A884E7}"/>
              </a:ext>
            </a:extLst>
          </p:cNvPr>
          <p:cNvSpPr/>
          <p:nvPr/>
        </p:nvSpPr>
        <p:spPr>
          <a:xfrm>
            <a:off x="7884368" y="2355727"/>
            <a:ext cx="216024" cy="43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17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2. Roller supported beam: 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beam which has roller supports at either end is known as roller supported beam.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3. Hinged/pinned supported beam: 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beam which has hinged or pinned supports at either end is known as hinged/pinned supported beam.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EB726E-304D-4BA9-BF48-9D807E3252D2}"/>
              </a:ext>
            </a:extLst>
          </p:cNvPr>
          <p:cNvCxnSpPr/>
          <p:nvPr/>
        </p:nvCxnSpPr>
        <p:spPr>
          <a:xfrm>
            <a:off x="2699792" y="1779662"/>
            <a:ext cx="316835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B552EAD-9FE8-43EA-833F-F77D69555740}"/>
              </a:ext>
            </a:extLst>
          </p:cNvPr>
          <p:cNvSpPr/>
          <p:nvPr/>
        </p:nvSpPr>
        <p:spPr>
          <a:xfrm>
            <a:off x="2483768" y="1779662"/>
            <a:ext cx="432048" cy="426055"/>
          </a:xfrm>
          <a:prstGeom prst="triangle">
            <a:avLst>
              <a:gd name="adj" fmla="val 44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787FA05-C8D4-4170-9CCF-79AED776A37F}"/>
              </a:ext>
            </a:extLst>
          </p:cNvPr>
          <p:cNvSpPr/>
          <p:nvPr/>
        </p:nvSpPr>
        <p:spPr>
          <a:xfrm>
            <a:off x="5654978" y="1779662"/>
            <a:ext cx="432048" cy="426055"/>
          </a:xfrm>
          <a:prstGeom prst="triangle">
            <a:avLst>
              <a:gd name="adj" fmla="val 44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B31157-0043-4299-8C02-21AFF50DBBA2}"/>
              </a:ext>
            </a:extLst>
          </p:cNvPr>
          <p:cNvSpPr/>
          <p:nvPr/>
        </p:nvSpPr>
        <p:spPr>
          <a:xfrm>
            <a:off x="2520165" y="22127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415F6F-8198-422E-8C28-95B4EDC2EF02}"/>
              </a:ext>
            </a:extLst>
          </p:cNvPr>
          <p:cNvSpPr/>
          <p:nvPr/>
        </p:nvSpPr>
        <p:spPr>
          <a:xfrm>
            <a:off x="2723488" y="22127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86E915-DB8D-4C3A-AD75-446E3CFD58EE}"/>
              </a:ext>
            </a:extLst>
          </p:cNvPr>
          <p:cNvSpPr/>
          <p:nvPr/>
        </p:nvSpPr>
        <p:spPr>
          <a:xfrm>
            <a:off x="5670376" y="22127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4B7173-E86D-4374-B1AA-39E83410AC37}"/>
              </a:ext>
            </a:extLst>
          </p:cNvPr>
          <p:cNvSpPr/>
          <p:nvPr/>
        </p:nvSpPr>
        <p:spPr>
          <a:xfrm>
            <a:off x="5887984" y="22127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982DBA-67CF-4023-9C73-56D960FD92F7}"/>
              </a:ext>
            </a:extLst>
          </p:cNvPr>
          <p:cNvCxnSpPr/>
          <p:nvPr/>
        </p:nvCxnSpPr>
        <p:spPr>
          <a:xfrm>
            <a:off x="2088117" y="2356755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00050A-4720-4085-BCAC-5DDE44AB2BE4}"/>
              </a:ext>
            </a:extLst>
          </p:cNvPr>
          <p:cNvCxnSpPr/>
          <p:nvPr/>
        </p:nvCxnSpPr>
        <p:spPr>
          <a:xfrm>
            <a:off x="5360875" y="235131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FF995B-0197-4240-BA8A-145E609593F3}"/>
              </a:ext>
            </a:extLst>
          </p:cNvPr>
          <p:cNvCxnSpPr/>
          <p:nvPr/>
        </p:nvCxnSpPr>
        <p:spPr>
          <a:xfrm flipV="1">
            <a:off x="2094713" y="2335628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3E344-8D55-43D8-9BD1-FC66C633B062}"/>
              </a:ext>
            </a:extLst>
          </p:cNvPr>
          <p:cNvCxnSpPr/>
          <p:nvPr/>
        </p:nvCxnSpPr>
        <p:spPr>
          <a:xfrm flipV="1">
            <a:off x="2238729" y="2353202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F86623-2667-4406-A035-4964CF633FEC}"/>
              </a:ext>
            </a:extLst>
          </p:cNvPr>
          <p:cNvCxnSpPr/>
          <p:nvPr/>
        </p:nvCxnSpPr>
        <p:spPr>
          <a:xfrm flipV="1">
            <a:off x="2382745" y="2353202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B6C82-7A61-4F12-8FEE-6D272F912C33}"/>
              </a:ext>
            </a:extLst>
          </p:cNvPr>
          <p:cNvCxnSpPr/>
          <p:nvPr/>
        </p:nvCxnSpPr>
        <p:spPr>
          <a:xfrm flipV="1">
            <a:off x="2526761" y="237077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0D4A-7BC7-4C1D-BC10-9E55C1E9F78B}"/>
              </a:ext>
            </a:extLst>
          </p:cNvPr>
          <p:cNvCxnSpPr/>
          <p:nvPr/>
        </p:nvCxnSpPr>
        <p:spPr>
          <a:xfrm flipV="1">
            <a:off x="2670777" y="2345368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97D5D8-6231-4F0B-80C2-5E243715A305}"/>
              </a:ext>
            </a:extLst>
          </p:cNvPr>
          <p:cNvCxnSpPr/>
          <p:nvPr/>
        </p:nvCxnSpPr>
        <p:spPr>
          <a:xfrm flipV="1">
            <a:off x="2814793" y="2362942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BA1CD6-22D7-4488-AA54-E891F9397110}"/>
              </a:ext>
            </a:extLst>
          </p:cNvPr>
          <p:cNvCxnSpPr/>
          <p:nvPr/>
        </p:nvCxnSpPr>
        <p:spPr>
          <a:xfrm flipV="1">
            <a:off x="2958809" y="2362942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8293D-A8EF-49F7-BB14-CF5F633F0F4E}"/>
              </a:ext>
            </a:extLst>
          </p:cNvPr>
          <p:cNvCxnSpPr/>
          <p:nvPr/>
        </p:nvCxnSpPr>
        <p:spPr>
          <a:xfrm flipV="1">
            <a:off x="3102825" y="238051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77B0C1-F877-4557-B9F9-86C14CFB99FB}"/>
              </a:ext>
            </a:extLst>
          </p:cNvPr>
          <p:cNvCxnSpPr/>
          <p:nvPr/>
        </p:nvCxnSpPr>
        <p:spPr>
          <a:xfrm flipV="1">
            <a:off x="5269570" y="2329575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89C692-2CF8-42BF-90C5-B56BBFAD2834}"/>
              </a:ext>
            </a:extLst>
          </p:cNvPr>
          <p:cNvCxnSpPr/>
          <p:nvPr/>
        </p:nvCxnSpPr>
        <p:spPr>
          <a:xfrm flipV="1">
            <a:off x="5413586" y="234714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9FB9F3-9615-4E28-9EA9-B2F1776D775F}"/>
              </a:ext>
            </a:extLst>
          </p:cNvPr>
          <p:cNvCxnSpPr/>
          <p:nvPr/>
        </p:nvCxnSpPr>
        <p:spPr>
          <a:xfrm flipV="1">
            <a:off x="5557602" y="234714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B2714D-5ABD-4F83-BAF6-4A6AEDAA58FE}"/>
              </a:ext>
            </a:extLst>
          </p:cNvPr>
          <p:cNvCxnSpPr/>
          <p:nvPr/>
        </p:nvCxnSpPr>
        <p:spPr>
          <a:xfrm flipV="1">
            <a:off x="5701618" y="2364723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D02C7C-E3DC-466D-A056-49EA875C8B74}"/>
              </a:ext>
            </a:extLst>
          </p:cNvPr>
          <p:cNvCxnSpPr/>
          <p:nvPr/>
        </p:nvCxnSpPr>
        <p:spPr>
          <a:xfrm flipV="1">
            <a:off x="5845634" y="2339315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0DFD08-A402-45CA-9AF6-B2734C875EAC}"/>
              </a:ext>
            </a:extLst>
          </p:cNvPr>
          <p:cNvCxnSpPr/>
          <p:nvPr/>
        </p:nvCxnSpPr>
        <p:spPr>
          <a:xfrm flipV="1">
            <a:off x="5989650" y="235688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6A23A-AA55-4C50-BA00-E7B8A8ECC9ED}"/>
              </a:ext>
            </a:extLst>
          </p:cNvPr>
          <p:cNvCxnSpPr/>
          <p:nvPr/>
        </p:nvCxnSpPr>
        <p:spPr>
          <a:xfrm flipV="1">
            <a:off x="6133666" y="235688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824EFE-C09E-48C9-B2A6-63E6518E1F9F}"/>
              </a:ext>
            </a:extLst>
          </p:cNvPr>
          <p:cNvCxnSpPr/>
          <p:nvPr/>
        </p:nvCxnSpPr>
        <p:spPr>
          <a:xfrm flipV="1">
            <a:off x="6277682" y="2374463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A635A2-65AA-4F5C-A414-E1ED748D6034}"/>
              </a:ext>
            </a:extLst>
          </p:cNvPr>
          <p:cNvCxnSpPr/>
          <p:nvPr/>
        </p:nvCxnSpPr>
        <p:spPr>
          <a:xfrm>
            <a:off x="2699792" y="3579862"/>
            <a:ext cx="316835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2386B1F-9674-4DB9-85CB-6B8F3DB8F7E2}"/>
              </a:ext>
            </a:extLst>
          </p:cNvPr>
          <p:cNvSpPr/>
          <p:nvPr/>
        </p:nvSpPr>
        <p:spPr>
          <a:xfrm>
            <a:off x="2483768" y="3579862"/>
            <a:ext cx="432048" cy="426055"/>
          </a:xfrm>
          <a:prstGeom prst="triangle">
            <a:avLst>
              <a:gd name="adj" fmla="val 44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2137A2E-282B-40D3-BFA3-5614829D785D}"/>
              </a:ext>
            </a:extLst>
          </p:cNvPr>
          <p:cNvSpPr/>
          <p:nvPr/>
        </p:nvSpPr>
        <p:spPr>
          <a:xfrm>
            <a:off x="5654978" y="3579862"/>
            <a:ext cx="432048" cy="426055"/>
          </a:xfrm>
          <a:prstGeom prst="triangle">
            <a:avLst>
              <a:gd name="adj" fmla="val 44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FA626C-E4E2-432F-A6E1-69E1849E6E4E}"/>
              </a:ext>
            </a:extLst>
          </p:cNvPr>
          <p:cNvCxnSpPr/>
          <p:nvPr/>
        </p:nvCxnSpPr>
        <p:spPr>
          <a:xfrm>
            <a:off x="2160125" y="4015153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6074F4-A0AB-4053-8F34-8511B1004D36}"/>
              </a:ext>
            </a:extLst>
          </p:cNvPr>
          <p:cNvCxnSpPr/>
          <p:nvPr/>
        </p:nvCxnSpPr>
        <p:spPr>
          <a:xfrm>
            <a:off x="5383385" y="4015454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9BBC30-08AA-4C10-A6E1-E2ED2BA2FEA9}"/>
              </a:ext>
            </a:extLst>
          </p:cNvPr>
          <p:cNvCxnSpPr/>
          <p:nvPr/>
        </p:nvCxnSpPr>
        <p:spPr>
          <a:xfrm flipV="1">
            <a:off x="2166721" y="399402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6EF783-AB8B-4F7F-BA3C-D68D9D22912F}"/>
              </a:ext>
            </a:extLst>
          </p:cNvPr>
          <p:cNvCxnSpPr/>
          <p:nvPr/>
        </p:nvCxnSpPr>
        <p:spPr>
          <a:xfrm flipV="1">
            <a:off x="2310737" y="4011600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91415B-CD6C-4D0A-936E-3B883855AF9B}"/>
              </a:ext>
            </a:extLst>
          </p:cNvPr>
          <p:cNvCxnSpPr/>
          <p:nvPr/>
        </p:nvCxnSpPr>
        <p:spPr>
          <a:xfrm flipV="1">
            <a:off x="2454753" y="4011600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A81F2-8236-4154-9C0C-EBB1224958AF}"/>
              </a:ext>
            </a:extLst>
          </p:cNvPr>
          <p:cNvCxnSpPr/>
          <p:nvPr/>
        </p:nvCxnSpPr>
        <p:spPr>
          <a:xfrm flipV="1">
            <a:off x="2598769" y="4029174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24F3BC-0118-4C97-9BE6-8340577AE6F6}"/>
              </a:ext>
            </a:extLst>
          </p:cNvPr>
          <p:cNvCxnSpPr/>
          <p:nvPr/>
        </p:nvCxnSpPr>
        <p:spPr>
          <a:xfrm flipV="1">
            <a:off x="2742785" y="400376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BD741B-CEF1-40CD-A40F-C8298F160AA4}"/>
              </a:ext>
            </a:extLst>
          </p:cNvPr>
          <p:cNvCxnSpPr/>
          <p:nvPr/>
        </p:nvCxnSpPr>
        <p:spPr>
          <a:xfrm flipV="1">
            <a:off x="2886801" y="4021340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34B288-4579-4A19-A6E4-46B59BCA7199}"/>
              </a:ext>
            </a:extLst>
          </p:cNvPr>
          <p:cNvCxnSpPr/>
          <p:nvPr/>
        </p:nvCxnSpPr>
        <p:spPr>
          <a:xfrm flipV="1">
            <a:off x="3030817" y="4021340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5BCE73-0767-42C5-A495-AF6A4DE5BF57}"/>
              </a:ext>
            </a:extLst>
          </p:cNvPr>
          <p:cNvCxnSpPr/>
          <p:nvPr/>
        </p:nvCxnSpPr>
        <p:spPr>
          <a:xfrm flipV="1">
            <a:off x="3174833" y="4038914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B4035B-E893-4D64-A703-B3E6B57D2B60}"/>
              </a:ext>
            </a:extLst>
          </p:cNvPr>
          <p:cNvCxnSpPr/>
          <p:nvPr/>
        </p:nvCxnSpPr>
        <p:spPr>
          <a:xfrm flipV="1">
            <a:off x="5292080" y="399371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08FE12-571A-4F1F-A8B1-012B0A94955C}"/>
              </a:ext>
            </a:extLst>
          </p:cNvPr>
          <p:cNvCxnSpPr/>
          <p:nvPr/>
        </p:nvCxnSpPr>
        <p:spPr>
          <a:xfrm flipV="1">
            <a:off x="5436096" y="4011293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1FDD85-F802-4D60-B8B8-1E7839CAC462}"/>
              </a:ext>
            </a:extLst>
          </p:cNvPr>
          <p:cNvCxnSpPr/>
          <p:nvPr/>
        </p:nvCxnSpPr>
        <p:spPr>
          <a:xfrm flipV="1">
            <a:off x="5580112" y="4011293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35519D-DE87-4114-8B6A-49D8E270798C}"/>
              </a:ext>
            </a:extLst>
          </p:cNvPr>
          <p:cNvCxnSpPr/>
          <p:nvPr/>
        </p:nvCxnSpPr>
        <p:spPr>
          <a:xfrm flipV="1">
            <a:off x="5724128" y="4028867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83EFE0-3DA7-4386-803E-1BD8C85EDE95}"/>
              </a:ext>
            </a:extLst>
          </p:cNvPr>
          <p:cNvCxnSpPr/>
          <p:nvPr/>
        </p:nvCxnSpPr>
        <p:spPr>
          <a:xfrm flipV="1">
            <a:off x="5868144" y="400345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643434-95C9-493B-AA3F-CE7E790E2C60}"/>
              </a:ext>
            </a:extLst>
          </p:cNvPr>
          <p:cNvCxnSpPr/>
          <p:nvPr/>
        </p:nvCxnSpPr>
        <p:spPr>
          <a:xfrm flipV="1">
            <a:off x="6012160" y="4021033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F920E8-8A79-4C7D-905E-C6F532DC28DE}"/>
              </a:ext>
            </a:extLst>
          </p:cNvPr>
          <p:cNvCxnSpPr/>
          <p:nvPr/>
        </p:nvCxnSpPr>
        <p:spPr>
          <a:xfrm flipV="1">
            <a:off x="6156176" y="4021033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501372-ADE0-4537-B2EB-1FED6D370A8C}"/>
              </a:ext>
            </a:extLst>
          </p:cNvPr>
          <p:cNvCxnSpPr/>
          <p:nvPr/>
        </p:nvCxnSpPr>
        <p:spPr>
          <a:xfrm flipV="1">
            <a:off x="6300192" y="4038607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054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 animBg="1"/>
      <p:bldP spid="11" grpId="0" animBg="1"/>
      <p:bldP spid="14" grpId="0" animBg="1"/>
      <p:bldP spid="15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4. Overhanging beam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beam in which certain length is extended beyond the supports is called as overhanging beam.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Ex: 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50729-AAF2-4838-99E4-62689CF6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50" y="1697961"/>
            <a:ext cx="3007356" cy="224869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A2CBE9-6175-4B97-839E-48A489E27890}"/>
              </a:ext>
            </a:extLst>
          </p:cNvPr>
          <p:cNvCxnSpPr>
            <a:cxnSpLocks/>
          </p:cNvCxnSpPr>
          <p:nvPr/>
        </p:nvCxnSpPr>
        <p:spPr>
          <a:xfrm>
            <a:off x="457200" y="2283718"/>
            <a:ext cx="483488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C519D8E-751A-4431-B286-FFB886CB8F8C}"/>
              </a:ext>
            </a:extLst>
          </p:cNvPr>
          <p:cNvSpPr/>
          <p:nvPr/>
        </p:nvSpPr>
        <p:spPr>
          <a:xfrm>
            <a:off x="1035224" y="2283718"/>
            <a:ext cx="432048" cy="426055"/>
          </a:xfrm>
          <a:prstGeom prst="triangle">
            <a:avLst>
              <a:gd name="adj" fmla="val 44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CC5AA8F-EAD0-4353-BC35-5FEEB39C8AAE}"/>
              </a:ext>
            </a:extLst>
          </p:cNvPr>
          <p:cNvSpPr/>
          <p:nvPr/>
        </p:nvSpPr>
        <p:spPr>
          <a:xfrm>
            <a:off x="4206434" y="2283718"/>
            <a:ext cx="432048" cy="426055"/>
          </a:xfrm>
          <a:prstGeom prst="triangle">
            <a:avLst>
              <a:gd name="adj" fmla="val 44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E6CEBD-77CA-4194-9940-D2811228FFE1}"/>
              </a:ext>
            </a:extLst>
          </p:cNvPr>
          <p:cNvCxnSpPr/>
          <p:nvPr/>
        </p:nvCxnSpPr>
        <p:spPr>
          <a:xfrm>
            <a:off x="711581" y="2719009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787588-E50C-43D3-AE5E-02935DE6773C}"/>
              </a:ext>
            </a:extLst>
          </p:cNvPr>
          <p:cNvCxnSpPr/>
          <p:nvPr/>
        </p:nvCxnSpPr>
        <p:spPr>
          <a:xfrm>
            <a:off x="3934841" y="271931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EF6858-3F3F-4A6C-B785-C7D1BEADFA52}"/>
              </a:ext>
            </a:extLst>
          </p:cNvPr>
          <p:cNvCxnSpPr/>
          <p:nvPr/>
        </p:nvCxnSpPr>
        <p:spPr>
          <a:xfrm flipV="1">
            <a:off x="718177" y="2697882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C964A8-4AF2-48C1-B4D3-A94AAD7C2328}"/>
              </a:ext>
            </a:extLst>
          </p:cNvPr>
          <p:cNvCxnSpPr/>
          <p:nvPr/>
        </p:nvCxnSpPr>
        <p:spPr>
          <a:xfrm flipV="1">
            <a:off x="862193" y="271545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F282F-6F5A-4E30-B5E0-5CCAAC74F428}"/>
              </a:ext>
            </a:extLst>
          </p:cNvPr>
          <p:cNvCxnSpPr/>
          <p:nvPr/>
        </p:nvCxnSpPr>
        <p:spPr>
          <a:xfrm flipV="1">
            <a:off x="1006209" y="271545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88104-1429-4E2A-BCE2-D1C103FCFBDE}"/>
              </a:ext>
            </a:extLst>
          </p:cNvPr>
          <p:cNvCxnSpPr/>
          <p:nvPr/>
        </p:nvCxnSpPr>
        <p:spPr>
          <a:xfrm flipV="1">
            <a:off x="1150225" y="2733030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540FCF-85A8-4FFD-B95A-F872DC8A7389}"/>
              </a:ext>
            </a:extLst>
          </p:cNvPr>
          <p:cNvCxnSpPr/>
          <p:nvPr/>
        </p:nvCxnSpPr>
        <p:spPr>
          <a:xfrm flipV="1">
            <a:off x="1294241" y="2707622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77A9E5-2741-442C-A929-CE1B619B755C}"/>
              </a:ext>
            </a:extLst>
          </p:cNvPr>
          <p:cNvCxnSpPr/>
          <p:nvPr/>
        </p:nvCxnSpPr>
        <p:spPr>
          <a:xfrm flipV="1">
            <a:off x="1438257" y="272519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67E15C-DF98-45FC-9B91-49C589CDF635}"/>
              </a:ext>
            </a:extLst>
          </p:cNvPr>
          <p:cNvCxnSpPr/>
          <p:nvPr/>
        </p:nvCxnSpPr>
        <p:spPr>
          <a:xfrm flipV="1">
            <a:off x="1582273" y="2725196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8472A-1F26-411E-B978-38FD4B823801}"/>
              </a:ext>
            </a:extLst>
          </p:cNvPr>
          <p:cNvCxnSpPr/>
          <p:nvPr/>
        </p:nvCxnSpPr>
        <p:spPr>
          <a:xfrm flipV="1">
            <a:off x="1726289" y="2742770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160D93-37A5-4CB8-86E9-8077AB5974AC}"/>
              </a:ext>
            </a:extLst>
          </p:cNvPr>
          <p:cNvCxnSpPr/>
          <p:nvPr/>
        </p:nvCxnSpPr>
        <p:spPr>
          <a:xfrm flipV="1">
            <a:off x="3843536" y="2697575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5B33B4-37BC-425B-980A-7E96615B4A63}"/>
              </a:ext>
            </a:extLst>
          </p:cNvPr>
          <p:cNvCxnSpPr/>
          <p:nvPr/>
        </p:nvCxnSpPr>
        <p:spPr>
          <a:xfrm flipV="1">
            <a:off x="3987552" y="271514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36B8F4-25FA-424C-B74F-506029D805F5}"/>
              </a:ext>
            </a:extLst>
          </p:cNvPr>
          <p:cNvCxnSpPr/>
          <p:nvPr/>
        </p:nvCxnSpPr>
        <p:spPr>
          <a:xfrm flipV="1">
            <a:off x="4131568" y="271514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B1F1A1-D099-4FE6-AECA-49B689260998}"/>
              </a:ext>
            </a:extLst>
          </p:cNvPr>
          <p:cNvCxnSpPr/>
          <p:nvPr/>
        </p:nvCxnSpPr>
        <p:spPr>
          <a:xfrm flipV="1">
            <a:off x="4275584" y="2732723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30EBE6-555C-4CC6-B8AE-939BAD6C5FAA}"/>
              </a:ext>
            </a:extLst>
          </p:cNvPr>
          <p:cNvCxnSpPr/>
          <p:nvPr/>
        </p:nvCxnSpPr>
        <p:spPr>
          <a:xfrm flipV="1">
            <a:off x="4419600" y="2707315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57CB3F-6388-428A-BB93-AF88C0D378A7}"/>
              </a:ext>
            </a:extLst>
          </p:cNvPr>
          <p:cNvCxnSpPr/>
          <p:nvPr/>
        </p:nvCxnSpPr>
        <p:spPr>
          <a:xfrm flipV="1">
            <a:off x="4563616" y="272488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226CC4-9427-4651-BE97-186867BFF4D5}"/>
              </a:ext>
            </a:extLst>
          </p:cNvPr>
          <p:cNvCxnSpPr/>
          <p:nvPr/>
        </p:nvCxnSpPr>
        <p:spPr>
          <a:xfrm flipV="1">
            <a:off x="4707632" y="2724889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CF3947-AD9E-4037-8A92-932811D92098}"/>
              </a:ext>
            </a:extLst>
          </p:cNvPr>
          <p:cNvCxnSpPr/>
          <p:nvPr/>
        </p:nvCxnSpPr>
        <p:spPr>
          <a:xfrm flipV="1">
            <a:off x="4851648" y="2742463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95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Types of loads:</a:t>
                </a:r>
              </a:p>
              <a:p>
                <a:pPr algn="just">
                  <a:buAutoNum type="arabicPeriod"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Point load/concentrated load: 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If the area occupied by the load is very less compared to the total area on which the load is applied is called as point load/concentrated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Ex:</a:t>
                </a: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are two point loads acting on the beam of length ‘L’. The unit of point load may be N or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kN.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Sometimes point load can be inclined also. Finding moment of point loads about any point.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Considering A as reference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  <a:blipFill>
                <a:blip r:embed="rId3"/>
                <a:stretch>
                  <a:fillRect l="-370" t="-444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BA5989-D4A9-42C0-A17A-E2A8BBF84734}"/>
              </a:ext>
            </a:extLst>
          </p:cNvPr>
          <p:cNvCxnSpPr>
            <a:cxnSpLocks/>
          </p:cNvCxnSpPr>
          <p:nvPr/>
        </p:nvCxnSpPr>
        <p:spPr>
          <a:xfrm>
            <a:off x="3275856" y="2427734"/>
            <a:ext cx="34563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6417A3-AC74-4A12-81CA-A53F640E0B3D}"/>
              </a:ext>
            </a:extLst>
          </p:cNvPr>
          <p:cNvCxnSpPr/>
          <p:nvPr/>
        </p:nvCxnSpPr>
        <p:spPr>
          <a:xfrm flipV="1">
            <a:off x="3275856" y="2427734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85289D-8DDC-4EF2-9A6E-191B832BCCED}"/>
              </a:ext>
            </a:extLst>
          </p:cNvPr>
          <p:cNvCxnSpPr/>
          <p:nvPr/>
        </p:nvCxnSpPr>
        <p:spPr>
          <a:xfrm flipV="1">
            <a:off x="6736231" y="2427734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7E433-8F48-447D-BAA3-0C8AFB263536}"/>
              </a:ext>
            </a:extLst>
          </p:cNvPr>
          <p:cNvCxnSpPr>
            <a:cxnSpLocks/>
          </p:cNvCxnSpPr>
          <p:nvPr/>
        </p:nvCxnSpPr>
        <p:spPr>
          <a:xfrm>
            <a:off x="4355976" y="2004070"/>
            <a:ext cx="0" cy="423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C4E529-C059-4B07-9FEA-CD3C26884A86}"/>
              </a:ext>
            </a:extLst>
          </p:cNvPr>
          <p:cNvCxnSpPr>
            <a:cxnSpLocks/>
          </p:cNvCxnSpPr>
          <p:nvPr/>
        </p:nvCxnSpPr>
        <p:spPr>
          <a:xfrm>
            <a:off x="5724128" y="2004070"/>
            <a:ext cx="0" cy="423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C7A74D-EF19-462A-B089-CE7616E2D697}"/>
              </a:ext>
            </a:extLst>
          </p:cNvPr>
          <p:cNvSpPr txBox="1"/>
          <p:nvPr/>
        </p:nvSpPr>
        <p:spPr>
          <a:xfrm>
            <a:off x="4279977" y="17026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IN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0C6B1-ED96-4E32-8C1B-555424D878A0}"/>
              </a:ext>
            </a:extLst>
          </p:cNvPr>
          <p:cNvSpPr txBox="1"/>
          <p:nvPr/>
        </p:nvSpPr>
        <p:spPr>
          <a:xfrm>
            <a:off x="5616115" y="17122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IN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66E211-9B68-43A2-B0E4-2C328D8A5F68}"/>
              </a:ext>
            </a:extLst>
          </p:cNvPr>
          <p:cNvCxnSpPr>
            <a:cxnSpLocks/>
          </p:cNvCxnSpPr>
          <p:nvPr/>
        </p:nvCxnSpPr>
        <p:spPr>
          <a:xfrm>
            <a:off x="3275856" y="3003798"/>
            <a:ext cx="3456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97C2A-E9E4-49E9-982E-8C7113052206}"/>
              </a:ext>
            </a:extLst>
          </p:cNvPr>
          <p:cNvCxnSpPr>
            <a:cxnSpLocks/>
          </p:cNvCxnSpPr>
          <p:nvPr/>
        </p:nvCxnSpPr>
        <p:spPr>
          <a:xfrm>
            <a:off x="3275856" y="2643758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23231E-3369-487F-930C-35D0BF4705CC}"/>
              </a:ext>
            </a:extLst>
          </p:cNvPr>
          <p:cNvCxnSpPr>
            <a:cxnSpLocks/>
          </p:cNvCxnSpPr>
          <p:nvPr/>
        </p:nvCxnSpPr>
        <p:spPr>
          <a:xfrm>
            <a:off x="3279257" y="2787774"/>
            <a:ext cx="2444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334655-8F5F-4FBB-AB16-747A786D2B45}"/>
              </a:ext>
            </a:extLst>
          </p:cNvPr>
          <p:cNvSpPr txBox="1"/>
          <p:nvPr/>
        </p:nvSpPr>
        <p:spPr>
          <a:xfrm>
            <a:off x="3661785" y="240276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1</a:t>
            </a:r>
            <a:endParaRPr lang="en-IN" sz="12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40DADC-BCF0-409A-A75E-6F53F8E40926}"/>
              </a:ext>
            </a:extLst>
          </p:cNvPr>
          <p:cNvSpPr txBox="1"/>
          <p:nvPr/>
        </p:nvSpPr>
        <p:spPr>
          <a:xfrm>
            <a:off x="4415039" y="25412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2</a:t>
            </a:r>
            <a:endParaRPr lang="en-IN" sz="12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68BFA-A762-4AC8-9674-7BE0D0291323}"/>
              </a:ext>
            </a:extLst>
          </p:cNvPr>
          <p:cNvSpPr txBox="1"/>
          <p:nvPr/>
        </p:nvSpPr>
        <p:spPr>
          <a:xfrm>
            <a:off x="4739443" y="277090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endParaRPr lang="en-IN" sz="12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C60D50-D03A-43B8-A956-49DD22178A35}"/>
              </a:ext>
            </a:extLst>
          </p:cNvPr>
          <p:cNvSpPr txBox="1"/>
          <p:nvPr/>
        </p:nvSpPr>
        <p:spPr>
          <a:xfrm>
            <a:off x="2930407" y="2197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A597-F06B-4609-A597-F14E32D9186C}"/>
              </a:ext>
            </a:extLst>
          </p:cNvPr>
          <p:cNvSpPr txBox="1"/>
          <p:nvPr/>
        </p:nvSpPr>
        <p:spPr>
          <a:xfrm>
            <a:off x="6678233" y="21884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41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2. Uniformly distributed load (UDL): 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load which is spread over a member in such a way that, the intensity of this load remains constant over each unit length of the member.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Consider the above figure in which a simply supported beam is loaded with UDL over its entire length ‘L’.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For UDL two things are very important: </a:t>
            </a:r>
          </a:p>
          <a:p>
            <a:pPr algn="just">
              <a:buAutoNum type="arabicPeriod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Intensity of load = ‘w’ per unit length either in N/m of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/m (depending on the unit of force)</a:t>
            </a:r>
          </a:p>
          <a:p>
            <a:pPr algn="just">
              <a:buAutoNum type="arabicPeriod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Span of the load = l in ‘m’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For the above figure span of the UDL is equal to span of the beam</a:t>
            </a:r>
          </a:p>
          <a:p>
            <a:pPr marL="0" indent="0" algn="ctr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i.e. l = L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911D70-0708-407F-B882-ED2524937D9D}"/>
              </a:ext>
            </a:extLst>
          </p:cNvPr>
          <p:cNvCxnSpPr>
            <a:cxnSpLocks/>
          </p:cNvCxnSpPr>
          <p:nvPr/>
        </p:nvCxnSpPr>
        <p:spPr>
          <a:xfrm>
            <a:off x="3635896" y="2211710"/>
            <a:ext cx="34563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C6F18-61CE-4565-9E15-FC400261118E}"/>
              </a:ext>
            </a:extLst>
          </p:cNvPr>
          <p:cNvCxnSpPr/>
          <p:nvPr/>
        </p:nvCxnSpPr>
        <p:spPr>
          <a:xfrm flipV="1">
            <a:off x="3635896" y="2211710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7747F-F18D-4E9A-B4FC-8AADD91D4574}"/>
              </a:ext>
            </a:extLst>
          </p:cNvPr>
          <p:cNvCxnSpPr/>
          <p:nvPr/>
        </p:nvCxnSpPr>
        <p:spPr>
          <a:xfrm flipV="1">
            <a:off x="7096271" y="2211710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1BC67-6419-4351-9C2E-7862D50D4762}"/>
              </a:ext>
            </a:extLst>
          </p:cNvPr>
          <p:cNvCxnSpPr>
            <a:cxnSpLocks/>
          </p:cNvCxnSpPr>
          <p:nvPr/>
        </p:nvCxnSpPr>
        <p:spPr>
          <a:xfrm>
            <a:off x="3635896" y="2787774"/>
            <a:ext cx="3456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003D46-1BA8-4321-9B54-E38426498163}"/>
              </a:ext>
            </a:extLst>
          </p:cNvPr>
          <p:cNvSpPr txBox="1"/>
          <p:nvPr/>
        </p:nvSpPr>
        <p:spPr>
          <a:xfrm>
            <a:off x="5099483" y="255487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endParaRPr lang="en-IN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896D-8C30-4E6F-9193-C90FF5EA988F}"/>
              </a:ext>
            </a:extLst>
          </p:cNvPr>
          <p:cNvSpPr txBox="1"/>
          <p:nvPr/>
        </p:nvSpPr>
        <p:spPr>
          <a:xfrm>
            <a:off x="3290447" y="19817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16BF4-F35E-4947-805D-7F5677239564}"/>
              </a:ext>
            </a:extLst>
          </p:cNvPr>
          <p:cNvSpPr txBox="1"/>
          <p:nvPr/>
        </p:nvSpPr>
        <p:spPr>
          <a:xfrm>
            <a:off x="7038273" y="19724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6177CC-92AD-433C-BAB4-EE55EA85A329}"/>
              </a:ext>
            </a:extLst>
          </p:cNvPr>
          <p:cNvSpPr/>
          <p:nvPr/>
        </p:nvSpPr>
        <p:spPr>
          <a:xfrm>
            <a:off x="3625702" y="1892526"/>
            <a:ext cx="3476847" cy="340383"/>
          </a:xfrm>
          <a:custGeom>
            <a:avLst/>
            <a:gdLst>
              <a:gd name="connsiteX0" fmla="*/ 0 w 3476847"/>
              <a:gd name="connsiteY0" fmla="*/ 308414 h 340383"/>
              <a:gd name="connsiteX1" fmla="*/ 138224 w 3476847"/>
              <a:gd name="connsiteY1" fmla="*/ 31967 h 340383"/>
              <a:gd name="connsiteX2" fmla="*/ 329610 w 3476847"/>
              <a:gd name="connsiteY2" fmla="*/ 297781 h 340383"/>
              <a:gd name="connsiteX3" fmla="*/ 499731 w 3476847"/>
              <a:gd name="connsiteY3" fmla="*/ 63865 h 340383"/>
              <a:gd name="connsiteX4" fmla="*/ 531628 w 3476847"/>
              <a:gd name="connsiteY4" fmla="*/ 42600 h 340383"/>
              <a:gd name="connsiteX5" fmla="*/ 669851 w 3476847"/>
              <a:gd name="connsiteY5" fmla="*/ 308414 h 340383"/>
              <a:gd name="connsiteX6" fmla="*/ 818707 w 3476847"/>
              <a:gd name="connsiteY6" fmla="*/ 31967 h 340383"/>
              <a:gd name="connsiteX7" fmla="*/ 999461 w 3476847"/>
              <a:gd name="connsiteY7" fmla="*/ 308414 h 340383"/>
              <a:gd name="connsiteX8" fmla="*/ 1116419 w 3476847"/>
              <a:gd name="connsiteY8" fmla="*/ 10702 h 340383"/>
              <a:gd name="connsiteX9" fmla="*/ 1318438 w 3476847"/>
              <a:gd name="connsiteY9" fmla="*/ 297781 h 340383"/>
              <a:gd name="connsiteX10" fmla="*/ 1477926 w 3476847"/>
              <a:gd name="connsiteY10" fmla="*/ 69 h 340383"/>
              <a:gd name="connsiteX11" fmla="*/ 1690577 w 3476847"/>
              <a:gd name="connsiteY11" fmla="*/ 329679 h 340383"/>
              <a:gd name="connsiteX12" fmla="*/ 1871331 w 3476847"/>
              <a:gd name="connsiteY12" fmla="*/ 10702 h 340383"/>
              <a:gd name="connsiteX13" fmla="*/ 2062717 w 3476847"/>
              <a:gd name="connsiteY13" fmla="*/ 329679 h 340383"/>
              <a:gd name="connsiteX14" fmla="*/ 2211572 w 3476847"/>
              <a:gd name="connsiteY14" fmla="*/ 53232 h 340383"/>
              <a:gd name="connsiteX15" fmla="*/ 2402958 w 3476847"/>
              <a:gd name="connsiteY15" fmla="*/ 340311 h 340383"/>
              <a:gd name="connsiteX16" fmla="*/ 2615610 w 3476847"/>
              <a:gd name="connsiteY16" fmla="*/ 21334 h 340383"/>
              <a:gd name="connsiteX17" fmla="*/ 2796363 w 3476847"/>
              <a:gd name="connsiteY17" fmla="*/ 297781 h 340383"/>
              <a:gd name="connsiteX18" fmla="*/ 2955851 w 3476847"/>
              <a:gd name="connsiteY18" fmla="*/ 31967 h 340383"/>
              <a:gd name="connsiteX19" fmla="*/ 3136605 w 3476847"/>
              <a:gd name="connsiteY19" fmla="*/ 340311 h 340383"/>
              <a:gd name="connsiteX20" fmla="*/ 3274828 w 3476847"/>
              <a:gd name="connsiteY20" fmla="*/ 53232 h 340383"/>
              <a:gd name="connsiteX21" fmla="*/ 3476847 w 3476847"/>
              <a:gd name="connsiteY21" fmla="*/ 329679 h 34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847" h="340383">
                <a:moveTo>
                  <a:pt x="0" y="308414"/>
                </a:moveTo>
                <a:cubicBezTo>
                  <a:pt x="41644" y="171076"/>
                  <a:pt x="83289" y="33739"/>
                  <a:pt x="138224" y="31967"/>
                </a:cubicBezTo>
                <a:cubicBezTo>
                  <a:pt x="193159" y="30195"/>
                  <a:pt x="269359" y="292465"/>
                  <a:pt x="329610" y="297781"/>
                </a:cubicBezTo>
                <a:cubicBezTo>
                  <a:pt x="389861" y="303097"/>
                  <a:pt x="466061" y="106395"/>
                  <a:pt x="499731" y="63865"/>
                </a:cubicBezTo>
                <a:cubicBezTo>
                  <a:pt x="533401" y="21335"/>
                  <a:pt x="503275" y="1842"/>
                  <a:pt x="531628" y="42600"/>
                </a:cubicBezTo>
                <a:cubicBezTo>
                  <a:pt x="559981" y="83358"/>
                  <a:pt x="622005" y="310186"/>
                  <a:pt x="669851" y="308414"/>
                </a:cubicBezTo>
                <a:cubicBezTo>
                  <a:pt x="717697" y="306642"/>
                  <a:pt x="763772" y="31967"/>
                  <a:pt x="818707" y="31967"/>
                </a:cubicBezTo>
                <a:cubicBezTo>
                  <a:pt x="873642" y="31967"/>
                  <a:pt x="949842" y="311958"/>
                  <a:pt x="999461" y="308414"/>
                </a:cubicBezTo>
                <a:cubicBezTo>
                  <a:pt x="1049080" y="304870"/>
                  <a:pt x="1063256" y="12474"/>
                  <a:pt x="1116419" y="10702"/>
                </a:cubicBezTo>
                <a:cubicBezTo>
                  <a:pt x="1169582" y="8930"/>
                  <a:pt x="1258187" y="299553"/>
                  <a:pt x="1318438" y="297781"/>
                </a:cubicBezTo>
                <a:cubicBezTo>
                  <a:pt x="1378689" y="296009"/>
                  <a:pt x="1415903" y="-5247"/>
                  <a:pt x="1477926" y="69"/>
                </a:cubicBezTo>
                <a:cubicBezTo>
                  <a:pt x="1539949" y="5385"/>
                  <a:pt x="1625010" y="327907"/>
                  <a:pt x="1690577" y="329679"/>
                </a:cubicBezTo>
                <a:cubicBezTo>
                  <a:pt x="1756144" y="331451"/>
                  <a:pt x="1809308" y="10702"/>
                  <a:pt x="1871331" y="10702"/>
                </a:cubicBezTo>
                <a:cubicBezTo>
                  <a:pt x="1933354" y="10702"/>
                  <a:pt x="2006010" y="322591"/>
                  <a:pt x="2062717" y="329679"/>
                </a:cubicBezTo>
                <a:cubicBezTo>
                  <a:pt x="2119424" y="336767"/>
                  <a:pt x="2154865" y="51460"/>
                  <a:pt x="2211572" y="53232"/>
                </a:cubicBezTo>
                <a:cubicBezTo>
                  <a:pt x="2268279" y="55004"/>
                  <a:pt x="2335618" y="345627"/>
                  <a:pt x="2402958" y="340311"/>
                </a:cubicBezTo>
                <a:cubicBezTo>
                  <a:pt x="2470298" y="334995"/>
                  <a:pt x="2550043" y="28422"/>
                  <a:pt x="2615610" y="21334"/>
                </a:cubicBezTo>
                <a:cubicBezTo>
                  <a:pt x="2681177" y="14246"/>
                  <a:pt x="2739656" y="296009"/>
                  <a:pt x="2796363" y="297781"/>
                </a:cubicBezTo>
                <a:cubicBezTo>
                  <a:pt x="2853070" y="299553"/>
                  <a:pt x="2899144" y="24879"/>
                  <a:pt x="2955851" y="31967"/>
                </a:cubicBezTo>
                <a:cubicBezTo>
                  <a:pt x="3012558" y="39055"/>
                  <a:pt x="3083442" y="336767"/>
                  <a:pt x="3136605" y="340311"/>
                </a:cubicBezTo>
                <a:cubicBezTo>
                  <a:pt x="3189768" y="343855"/>
                  <a:pt x="3218121" y="55004"/>
                  <a:pt x="3274828" y="53232"/>
                </a:cubicBezTo>
                <a:cubicBezTo>
                  <a:pt x="3331535" y="51460"/>
                  <a:pt x="3476847" y="329679"/>
                  <a:pt x="3476847" y="32967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FA82FF9-E525-4293-A545-92A9FD7A61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27098" y="1631254"/>
            <a:ext cx="453015" cy="240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EB53FE-5980-4253-9241-5A04BF21D66B}"/>
              </a:ext>
            </a:extLst>
          </p:cNvPr>
          <p:cNvSpPr txBox="1"/>
          <p:nvPr/>
        </p:nvSpPr>
        <p:spPr>
          <a:xfrm>
            <a:off x="5580113" y="14253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566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To find out moment of UDL about any point its very important to find its equivalent concentrated load (ECL).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Equivalent concentrated load of UDL can be found by multiplying intensity of load with </a:t>
                </a:r>
                <a:r>
                  <a:rPr lang="en-IN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span of the load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Equivalent concentrated load (ECL) = w X L (here l = L)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This ECL acts at the midpoint of </a:t>
                </a:r>
                <a:r>
                  <a:rPr lang="en-IN" sz="16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span of the UDL (L/2).</a:t>
                </a:r>
              </a:p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To calculate moment of UDL about any point: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/2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                     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/2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  <a:blipFill>
                <a:blip r:embed="rId3"/>
                <a:stretch>
                  <a:fillRect l="-370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911D70-0708-407F-B882-ED2524937D9D}"/>
              </a:ext>
            </a:extLst>
          </p:cNvPr>
          <p:cNvCxnSpPr>
            <a:cxnSpLocks/>
          </p:cNvCxnSpPr>
          <p:nvPr/>
        </p:nvCxnSpPr>
        <p:spPr>
          <a:xfrm>
            <a:off x="2565970" y="1138334"/>
            <a:ext cx="34563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C6F18-61CE-4565-9E15-FC400261118E}"/>
              </a:ext>
            </a:extLst>
          </p:cNvPr>
          <p:cNvCxnSpPr/>
          <p:nvPr/>
        </p:nvCxnSpPr>
        <p:spPr>
          <a:xfrm flipV="1">
            <a:off x="2565970" y="1138334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7747F-F18D-4E9A-B4FC-8AADD91D4574}"/>
              </a:ext>
            </a:extLst>
          </p:cNvPr>
          <p:cNvCxnSpPr/>
          <p:nvPr/>
        </p:nvCxnSpPr>
        <p:spPr>
          <a:xfrm flipV="1">
            <a:off x="6026345" y="1138334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1BC67-6419-4351-9C2E-7862D50D4762}"/>
              </a:ext>
            </a:extLst>
          </p:cNvPr>
          <p:cNvCxnSpPr>
            <a:cxnSpLocks/>
          </p:cNvCxnSpPr>
          <p:nvPr/>
        </p:nvCxnSpPr>
        <p:spPr>
          <a:xfrm>
            <a:off x="2565970" y="1714398"/>
            <a:ext cx="3456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003D46-1BA8-4321-9B54-E38426498163}"/>
              </a:ext>
            </a:extLst>
          </p:cNvPr>
          <p:cNvSpPr txBox="1"/>
          <p:nvPr/>
        </p:nvSpPr>
        <p:spPr>
          <a:xfrm>
            <a:off x="4029557" y="148150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endParaRPr lang="en-IN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896D-8C30-4E6F-9193-C90FF5EA988F}"/>
              </a:ext>
            </a:extLst>
          </p:cNvPr>
          <p:cNvSpPr txBox="1"/>
          <p:nvPr/>
        </p:nvSpPr>
        <p:spPr>
          <a:xfrm>
            <a:off x="2220521" y="9083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16BF4-F35E-4947-805D-7F5677239564}"/>
              </a:ext>
            </a:extLst>
          </p:cNvPr>
          <p:cNvSpPr txBox="1"/>
          <p:nvPr/>
        </p:nvSpPr>
        <p:spPr>
          <a:xfrm>
            <a:off x="5968347" y="8990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36177CC-92AD-433C-BAB4-EE55EA85A329}"/>
              </a:ext>
            </a:extLst>
          </p:cNvPr>
          <p:cNvSpPr/>
          <p:nvPr/>
        </p:nvSpPr>
        <p:spPr>
          <a:xfrm>
            <a:off x="2555776" y="819150"/>
            <a:ext cx="3476847" cy="340383"/>
          </a:xfrm>
          <a:custGeom>
            <a:avLst/>
            <a:gdLst>
              <a:gd name="connsiteX0" fmla="*/ 0 w 3476847"/>
              <a:gd name="connsiteY0" fmla="*/ 308414 h 340383"/>
              <a:gd name="connsiteX1" fmla="*/ 138224 w 3476847"/>
              <a:gd name="connsiteY1" fmla="*/ 31967 h 340383"/>
              <a:gd name="connsiteX2" fmla="*/ 329610 w 3476847"/>
              <a:gd name="connsiteY2" fmla="*/ 297781 h 340383"/>
              <a:gd name="connsiteX3" fmla="*/ 499731 w 3476847"/>
              <a:gd name="connsiteY3" fmla="*/ 63865 h 340383"/>
              <a:gd name="connsiteX4" fmla="*/ 531628 w 3476847"/>
              <a:gd name="connsiteY4" fmla="*/ 42600 h 340383"/>
              <a:gd name="connsiteX5" fmla="*/ 669851 w 3476847"/>
              <a:gd name="connsiteY5" fmla="*/ 308414 h 340383"/>
              <a:gd name="connsiteX6" fmla="*/ 818707 w 3476847"/>
              <a:gd name="connsiteY6" fmla="*/ 31967 h 340383"/>
              <a:gd name="connsiteX7" fmla="*/ 999461 w 3476847"/>
              <a:gd name="connsiteY7" fmla="*/ 308414 h 340383"/>
              <a:gd name="connsiteX8" fmla="*/ 1116419 w 3476847"/>
              <a:gd name="connsiteY8" fmla="*/ 10702 h 340383"/>
              <a:gd name="connsiteX9" fmla="*/ 1318438 w 3476847"/>
              <a:gd name="connsiteY9" fmla="*/ 297781 h 340383"/>
              <a:gd name="connsiteX10" fmla="*/ 1477926 w 3476847"/>
              <a:gd name="connsiteY10" fmla="*/ 69 h 340383"/>
              <a:gd name="connsiteX11" fmla="*/ 1690577 w 3476847"/>
              <a:gd name="connsiteY11" fmla="*/ 329679 h 340383"/>
              <a:gd name="connsiteX12" fmla="*/ 1871331 w 3476847"/>
              <a:gd name="connsiteY12" fmla="*/ 10702 h 340383"/>
              <a:gd name="connsiteX13" fmla="*/ 2062717 w 3476847"/>
              <a:gd name="connsiteY13" fmla="*/ 329679 h 340383"/>
              <a:gd name="connsiteX14" fmla="*/ 2211572 w 3476847"/>
              <a:gd name="connsiteY14" fmla="*/ 53232 h 340383"/>
              <a:gd name="connsiteX15" fmla="*/ 2402958 w 3476847"/>
              <a:gd name="connsiteY15" fmla="*/ 340311 h 340383"/>
              <a:gd name="connsiteX16" fmla="*/ 2615610 w 3476847"/>
              <a:gd name="connsiteY16" fmla="*/ 21334 h 340383"/>
              <a:gd name="connsiteX17" fmla="*/ 2796363 w 3476847"/>
              <a:gd name="connsiteY17" fmla="*/ 297781 h 340383"/>
              <a:gd name="connsiteX18" fmla="*/ 2955851 w 3476847"/>
              <a:gd name="connsiteY18" fmla="*/ 31967 h 340383"/>
              <a:gd name="connsiteX19" fmla="*/ 3136605 w 3476847"/>
              <a:gd name="connsiteY19" fmla="*/ 340311 h 340383"/>
              <a:gd name="connsiteX20" fmla="*/ 3274828 w 3476847"/>
              <a:gd name="connsiteY20" fmla="*/ 53232 h 340383"/>
              <a:gd name="connsiteX21" fmla="*/ 3476847 w 3476847"/>
              <a:gd name="connsiteY21" fmla="*/ 329679 h 34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6847" h="340383">
                <a:moveTo>
                  <a:pt x="0" y="308414"/>
                </a:moveTo>
                <a:cubicBezTo>
                  <a:pt x="41644" y="171076"/>
                  <a:pt x="83289" y="33739"/>
                  <a:pt x="138224" y="31967"/>
                </a:cubicBezTo>
                <a:cubicBezTo>
                  <a:pt x="193159" y="30195"/>
                  <a:pt x="269359" y="292465"/>
                  <a:pt x="329610" y="297781"/>
                </a:cubicBezTo>
                <a:cubicBezTo>
                  <a:pt x="389861" y="303097"/>
                  <a:pt x="466061" y="106395"/>
                  <a:pt x="499731" y="63865"/>
                </a:cubicBezTo>
                <a:cubicBezTo>
                  <a:pt x="533401" y="21335"/>
                  <a:pt x="503275" y="1842"/>
                  <a:pt x="531628" y="42600"/>
                </a:cubicBezTo>
                <a:cubicBezTo>
                  <a:pt x="559981" y="83358"/>
                  <a:pt x="622005" y="310186"/>
                  <a:pt x="669851" y="308414"/>
                </a:cubicBezTo>
                <a:cubicBezTo>
                  <a:pt x="717697" y="306642"/>
                  <a:pt x="763772" y="31967"/>
                  <a:pt x="818707" y="31967"/>
                </a:cubicBezTo>
                <a:cubicBezTo>
                  <a:pt x="873642" y="31967"/>
                  <a:pt x="949842" y="311958"/>
                  <a:pt x="999461" y="308414"/>
                </a:cubicBezTo>
                <a:cubicBezTo>
                  <a:pt x="1049080" y="304870"/>
                  <a:pt x="1063256" y="12474"/>
                  <a:pt x="1116419" y="10702"/>
                </a:cubicBezTo>
                <a:cubicBezTo>
                  <a:pt x="1169582" y="8930"/>
                  <a:pt x="1258187" y="299553"/>
                  <a:pt x="1318438" y="297781"/>
                </a:cubicBezTo>
                <a:cubicBezTo>
                  <a:pt x="1378689" y="296009"/>
                  <a:pt x="1415903" y="-5247"/>
                  <a:pt x="1477926" y="69"/>
                </a:cubicBezTo>
                <a:cubicBezTo>
                  <a:pt x="1539949" y="5385"/>
                  <a:pt x="1625010" y="327907"/>
                  <a:pt x="1690577" y="329679"/>
                </a:cubicBezTo>
                <a:cubicBezTo>
                  <a:pt x="1756144" y="331451"/>
                  <a:pt x="1809308" y="10702"/>
                  <a:pt x="1871331" y="10702"/>
                </a:cubicBezTo>
                <a:cubicBezTo>
                  <a:pt x="1933354" y="10702"/>
                  <a:pt x="2006010" y="322591"/>
                  <a:pt x="2062717" y="329679"/>
                </a:cubicBezTo>
                <a:cubicBezTo>
                  <a:pt x="2119424" y="336767"/>
                  <a:pt x="2154865" y="51460"/>
                  <a:pt x="2211572" y="53232"/>
                </a:cubicBezTo>
                <a:cubicBezTo>
                  <a:pt x="2268279" y="55004"/>
                  <a:pt x="2335618" y="345627"/>
                  <a:pt x="2402958" y="340311"/>
                </a:cubicBezTo>
                <a:cubicBezTo>
                  <a:pt x="2470298" y="334995"/>
                  <a:pt x="2550043" y="28422"/>
                  <a:pt x="2615610" y="21334"/>
                </a:cubicBezTo>
                <a:cubicBezTo>
                  <a:pt x="2681177" y="14246"/>
                  <a:pt x="2739656" y="296009"/>
                  <a:pt x="2796363" y="297781"/>
                </a:cubicBezTo>
                <a:cubicBezTo>
                  <a:pt x="2853070" y="299553"/>
                  <a:pt x="2899144" y="24879"/>
                  <a:pt x="2955851" y="31967"/>
                </a:cubicBezTo>
                <a:cubicBezTo>
                  <a:pt x="3012558" y="39055"/>
                  <a:pt x="3083442" y="336767"/>
                  <a:pt x="3136605" y="340311"/>
                </a:cubicBezTo>
                <a:cubicBezTo>
                  <a:pt x="3189768" y="343855"/>
                  <a:pt x="3218121" y="55004"/>
                  <a:pt x="3274828" y="53232"/>
                </a:cubicBezTo>
                <a:cubicBezTo>
                  <a:pt x="3331535" y="51460"/>
                  <a:pt x="3476847" y="329679"/>
                  <a:pt x="3476847" y="32967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FA82FF9-E525-4293-A545-92A9FD7A61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72836" y="571203"/>
            <a:ext cx="453015" cy="240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EB53FE-5980-4253-9241-5A04BF21D66B}"/>
              </a:ext>
            </a:extLst>
          </p:cNvPr>
          <p:cNvSpPr txBox="1"/>
          <p:nvPr/>
        </p:nvSpPr>
        <p:spPr>
          <a:xfrm>
            <a:off x="5907849" y="361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w/m 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25305-5C60-4972-BFDC-9475B0010D1A}"/>
              </a:ext>
            </a:extLst>
          </p:cNvPr>
          <p:cNvCxnSpPr>
            <a:cxnSpLocks/>
          </p:cNvCxnSpPr>
          <p:nvPr/>
        </p:nvCxnSpPr>
        <p:spPr>
          <a:xfrm>
            <a:off x="4283968" y="418254"/>
            <a:ext cx="0" cy="72008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283662-12B9-40EA-92A2-B36ABD92F31D}"/>
              </a:ext>
            </a:extLst>
          </p:cNvPr>
          <p:cNvSpPr txBox="1"/>
          <p:nvPr/>
        </p:nvSpPr>
        <p:spPr>
          <a:xfrm>
            <a:off x="3902351" y="151198"/>
            <a:ext cx="90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 x L) 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9DE66E-C8F2-4DD8-AB31-DB4A5A55E2EB}"/>
              </a:ext>
            </a:extLst>
          </p:cNvPr>
          <p:cNvCxnSpPr>
            <a:cxnSpLocks/>
          </p:cNvCxnSpPr>
          <p:nvPr/>
        </p:nvCxnSpPr>
        <p:spPr>
          <a:xfrm>
            <a:off x="2565970" y="1419622"/>
            <a:ext cx="17179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D21D1-B415-40CE-9D50-D140B75DAC00}"/>
              </a:ext>
            </a:extLst>
          </p:cNvPr>
          <p:cNvCxnSpPr>
            <a:cxnSpLocks/>
          </p:cNvCxnSpPr>
          <p:nvPr/>
        </p:nvCxnSpPr>
        <p:spPr>
          <a:xfrm>
            <a:off x="4314625" y="1419622"/>
            <a:ext cx="17179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38DE6A-8826-4613-B0AA-EC5706E09A97}"/>
              </a:ext>
            </a:extLst>
          </p:cNvPr>
          <p:cNvCxnSpPr/>
          <p:nvPr/>
        </p:nvCxnSpPr>
        <p:spPr>
          <a:xfrm>
            <a:off x="4283968" y="120359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DFEE3C-FF51-4BC2-92E3-FB699ABC2531}"/>
              </a:ext>
            </a:extLst>
          </p:cNvPr>
          <p:cNvSpPr txBox="1"/>
          <p:nvPr/>
        </p:nvSpPr>
        <p:spPr>
          <a:xfrm>
            <a:off x="3244987" y="114959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L/2</a:t>
            </a:r>
            <a:endParaRPr lang="en-IN" sz="12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39946-E75C-40B5-B114-B41330C0FB8C}"/>
              </a:ext>
            </a:extLst>
          </p:cNvPr>
          <p:cNvSpPr txBox="1"/>
          <p:nvPr/>
        </p:nvSpPr>
        <p:spPr>
          <a:xfrm>
            <a:off x="5064093" y="115927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L/2</a:t>
            </a:r>
            <a:endParaRPr lang="en-IN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560989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" grpId="0" animBg="1"/>
      <p:bldP spid="23" grpId="0"/>
      <p:bldP spid="16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3. Uniformly varying load (UVL): Triangular variation UVL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load which is spread over a member in such a way that, the intensity of this load varies uniformly over each unit length of the member.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Consider the above figure in which a simply supported beam is loaded with UVL over its entire length ‘L’.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For UVL two things are very important: </a:t>
            </a:r>
          </a:p>
          <a:p>
            <a:pPr algn="just">
              <a:buAutoNum type="arabicPeriod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Intensity of load = ‘w’ per unit length either in N/m of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/m (depending on the unit of force)</a:t>
            </a:r>
          </a:p>
          <a:p>
            <a:pPr algn="just">
              <a:buAutoNum type="arabicPeriod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Span of the load = l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For the above figure span of the UVL is equal to span of the beam</a:t>
            </a:r>
          </a:p>
          <a:p>
            <a:pPr marL="0" indent="0" algn="ctr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i.e. l = L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911D70-0708-407F-B882-ED2524937D9D}"/>
              </a:ext>
            </a:extLst>
          </p:cNvPr>
          <p:cNvCxnSpPr>
            <a:cxnSpLocks/>
          </p:cNvCxnSpPr>
          <p:nvPr/>
        </p:nvCxnSpPr>
        <p:spPr>
          <a:xfrm>
            <a:off x="3635896" y="2211710"/>
            <a:ext cx="34563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C6F18-61CE-4565-9E15-FC400261118E}"/>
              </a:ext>
            </a:extLst>
          </p:cNvPr>
          <p:cNvCxnSpPr/>
          <p:nvPr/>
        </p:nvCxnSpPr>
        <p:spPr>
          <a:xfrm flipV="1">
            <a:off x="3635896" y="2211710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7747F-F18D-4E9A-B4FC-8AADD91D4574}"/>
              </a:ext>
            </a:extLst>
          </p:cNvPr>
          <p:cNvCxnSpPr/>
          <p:nvPr/>
        </p:nvCxnSpPr>
        <p:spPr>
          <a:xfrm flipV="1">
            <a:off x="7096271" y="2211710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1BC67-6419-4351-9C2E-7862D50D4762}"/>
              </a:ext>
            </a:extLst>
          </p:cNvPr>
          <p:cNvCxnSpPr>
            <a:cxnSpLocks/>
          </p:cNvCxnSpPr>
          <p:nvPr/>
        </p:nvCxnSpPr>
        <p:spPr>
          <a:xfrm flipV="1">
            <a:off x="3655053" y="2576643"/>
            <a:ext cx="3426744" cy="26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003D46-1BA8-4321-9B54-E38426498163}"/>
              </a:ext>
            </a:extLst>
          </p:cNvPr>
          <p:cNvSpPr txBox="1"/>
          <p:nvPr/>
        </p:nvSpPr>
        <p:spPr>
          <a:xfrm>
            <a:off x="5181707" y="22894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endParaRPr lang="en-IN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896D-8C30-4E6F-9193-C90FF5EA988F}"/>
              </a:ext>
            </a:extLst>
          </p:cNvPr>
          <p:cNvSpPr txBox="1"/>
          <p:nvPr/>
        </p:nvSpPr>
        <p:spPr>
          <a:xfrm>
            <a:off x="3290447" y="19817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16BF4-F35E-4947-805D-7F5677239564}"/>
              </a:ext>
            </a:extLst>
          </p:cNvPr>
          <p:cNvSpPr txBox="1"/>
          <p:nvPr/>
        </p:nvSpPr>
        <p:spPr>
          <a:xfrm>
            <a:off x="7038273" y="19724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FA82FF9-E525-4293-A545-92A9FD7A6118}"/>
              </a:ext>
            </a:extLst>
          </p:cNvPr>
          <p:cNvCxnSpPr>
            <a:cxnSpLocks/>
          </p:cNvCxnSpPr>
          <p:nvPr/>
        </p:nvCxnSpPr>
        <p:spPr>
          <a:xfrm>
            <a:off x="3208132" y="1765925"/>
            <a:ext cx="451591" cy="1805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EB53FE-5980-4253-9241-5A04BF21D66B}"/>
              </a:ext>
            </a:extLst>
          </p:cNvPr>
          <p:cNvSpPr txBox="1"/>
          <p:nvPr/>
        </p:nvSpPr>
        <p:spPr>
          <a:xfrm>
            <a:off x="2571521" y="15864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w/m </a:t>
            </a:r>
            <a:endParaRPr lang="en-IN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2FD3F8-00EB-406A-AE08-0372CE697D68}"/>
              </a:ext>
            </a:extLst>
          </p:cNvPr>
          <p:cNvSpPr/>
          <p:nvPr/>
        </p:nvSpPr>
        <p:spPr>
          <a:xfrm>
            <a:off x="3655053" y="1608489"/>
            <a:ext cx="3417791" cy="590000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1D158-B17F-41A3-9BFD-244403902F72}"/>
              </a:ext>
            </a:extLst>
          </p:cNvPr>
          <p:cNvCxnSpPr>
            <a:cxnSpLocks/>
          </p:cNvCxnSpPr>
          <p:nvPr/>
        </p:nvCxnSpPr>
        <p:spPr>
          <a:xfrm>
            <a:off x="3851920" y="1631253"/>
            <a:ext cx="0" cy="572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EF6929-321C-4152-A619-45050CC38C9B}"/>
              </a:ext>
            </a:extLst>
          </p:cNvPr>
          <p:cNvCxnSpPr>
            <a:cxnSpLocks/>
          </p:cNvCxnSpPr>
          <p:nvPr/>
        </p:nvCxnSpPr>
        <p:spPr>
          <a:xfrm>
            <a:off x="4067944" y="1694433"/>
            <a:ext cx="0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B29D49-42B5-4462-85DF-DF57F7D3AD64}"/>
              </a:ext>
            </a:extLst>
          </p:cNvPr>
          <p:cNvCxnSpPr>
            <a:cxnSpLocks/>
          </p:cNvCxnSpPr>
          <p:nvPr/>
        </p:nvCxnSpPr>
        <p:spPr>
          <a:xfrm>
            <a:off x="4283968" y="1694433"/>
            <a:ext cx="0" cy="522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D0E6AB-C4B6-4BDE-B96A-FEA1EF344C5A}"/>
              </a:ext>
            </a:extLst>
          </p:cNvPr>
          <p:cNvCxnSpPr>
            <a:cxnSpLocks/>
          </p:cNvCxnSpPr>
          <p:nvPr/>
        </p:nvCxnSpPr>
        <p:spPr>
          <a:xfrm>
            <a:off x="4499992" y="1751290"/>
            <a:ext cx="0" cy="456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61EAA9-9971-412C-B4B4-149D2803FC25}"/>
              </a:ext>
            </a:extLst>
          </p:cNvPr>
          <p:cNvCxnSpPr>
            <a:cxnSpLocks/>
          </p:cNvCxnSpPr>
          <p:nvPr/>
        </p:nvCxnSpPr>
        <p:spPr>
          <a:xfrm>
            <a:off x="4716016" y="1794674"/>
            <a:ext cx="0" cy="4225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2FEB1F-909A-44C3-AE53-9F0FE783EDD7}"/>
              </a:ext>
            </a:extLst>
          </p:cNvPr>
          <p:cNvCxnSpPr>
            <a:cxnSpLocks/>
          </p:cNvCxnSpPr>
          <p:nvPr/>
        </p:nvCxnSpPr>
        <p:spPr>
          <a:xfrm>
            <a:off x="4932040" y="1811790"/>
            <a:ext cx="0" cy="388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89774-CE19-44B0-84D1-40EB7A4FF941}"/>
              </a:ext>
            </a:extLst>
          </p:cNvPr>
          <p:cNvCxnSpPr>
            <a:cxnSpLocks/>
          </p:cNvCxnSpPr>
          <p:nvPr/>
        </p:nvCxnSpPr>
        <p:spPr>
          <a:xfrm>
            <a:off x="5148064" y="1871328"/>
            <a:ext cx="0" cy="335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9D18E7-6060-48F7-8E8A-279554D2FCE7}"/>
              </a:ext>
            </a:extLst>
          </p:cNvPr>
          <p:cNvCxnSpPr>
            <a:cxnSpLocks/>
          </p:cNvCxnSpPr>
          <p:nvPr/>
        </p:nvCxnSpPr>
        <p:spPr>
          <a:xfrm>
            <a:off x="5377415" y="1903489"/>
            <a:ext cx="0" cy="304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53E309-B01E-441C-9A33-05DB121B8001}"/>
              </a:ext>
            </a:extLst>
          </p:cNvPr>
          <p:cNvCxnSpPr>
            <a:cxnSpLocks/>
          </p:cNvCxnSpPr>
          <p:nvPr/>
        </p:nvCxnSpPr>
        <p:spPr>
          <a:xfrm>
            <a:off x="5600954" y="1946461"/>
            <a:ext cx="0" cy="261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D5F709-1E44-4F4B-BF6E-E0E7E614C1F0}"/>
              </a:ext>
            </a:extLst>
          </p:cNvPr>
          <p:cNvCxnSpPr>
            <a:cxnSpLocks/>
          </p:cNvCxnSpPr>
          <p:nvPr/>
        </p:nvCxnSpPr>
        <p:spPr>
          <a:xfrm>
            <a:off x="5796136" y="1972469"/>
            <a:ext cx="0" cy="235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C3990B-DBD9-45BA-AC51-4CA934ADECB8}"/>
              </a:ext>
            </a:extLst>
          </p:cNvPr>
          <p:cNvCxnSpPr>
            <a:cxnSpLocks/>
          </p:cNvCxnSpPr>
          <p:nvPr/>
        </p:nvCxnSpPr>
        <p:spPr>
          <a:xfrm>
            <a:off x="6012160" y="2005943"/>
            <a:ext cx="0" cy="192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97AA8B-F261-4728-B862-1D3A90384648}"/>
              </a:ext>
            </a:extLst>
          </p:cNvPr>
          <p:cNvCxnSpPr>
            <a:cxnSpLocks/>
          </p:cNvCxnSpPr>
          <p:nvPr/>
        </p:nvCxnSpPr>
        <p:spPr>
          <a:xfrm>
            <a:off x="6228184" y="2046507"/>
            <a:ext cx="0" cy="170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46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To find out moment of UVL about any point its very important to find its equivalent concentrated load(ECL).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ECL of UVL can be found by applying area of triangle, (1/2 X intensity of UVL X </a:t>
                </a:r>
                <a:r>
                  <a:rPr lang="en-IN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span of the UVL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Equivalent concentrated load(ECL)=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𝑋𝑤𝑋𝐿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(here l = L)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This equivalent point load acts at the centroid of the area of the triangle</a:t>
                </a:r>
                <a:r>
                  <a:rPr lang="en-IN" sz="16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Here the area of UVL resembles the shape of the triangle. Hence its centroidal distances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𝑥𝐿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𝑎𝑛𝑑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𝑥𝐿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from base and apex respectively.</a:t>
                </a:r>
              </a:p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To calculate moment of UVL about any point: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                    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  <a:blipFill>
                <a:blip r:embed="rId3"/>
                <a:stretch>
                  <a:fillRect l="-370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911D70-0708-407F-B882-ED2524937D9D}"/>
              </a:ext>
            </a:extLst>
          </p:cNvPr>
          <p:cNvCxnSpPr>
            <a:cxnSpLocks/>
          </p:cNvCxnSpPr>
          <p:nvPr/>
        </p:nvCxnSpPr>
        <p:spPr>
          <a:xfrm>
            <a:off x="3184691" y="1315214"/>
            <a:ext cx="34563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C6F18-61CE-4565-9E15-FC400261118E}"/>
              </a:ext>
            </a:extLst>
          </p:cNvPr>
          <p:cNvCxnSpPr/>
          <p:nvPr/>
        </p:nvCxnSpPr>
        <p:spPr>
          <a:xfrm flipV="1">
            <a:off x="3184691" y="1315214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7747F-F18D-4E9A-B4FC-8AADD91D4574}"/>
              </a:ext>
            </a:extLst>
          </p:cNvPr>
          <p:cNvCxnSpPr/>
          <p:nvPr/>
        </p:nvCxnSpPr>
        <p:spPr>
          <a:xfrm flipV="1">
            <a:off x="6645066" y="1315214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1BC67-6419-4351-9C2E-7862D50D4762}"/>
              </a:ext>
            </a:extLst>
          </p:cNvPr>
          <p:cNvCxnSpPr>
            <a:cxnSpLocks/>
          </p:cNvCxnSpPr>
          <p:nvPr/>
        </p:nvCxnSpPr>
        <p:spPr>
          <a:xfrm flipV="1">
            <a:off x="3194895" y="1806560"/>
            <a:ext cx="3426744" cy="26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003D46-1BA8-4321-9B54-E38426498163}"/>
              </a:ext>
            </a:extLst>
          </p:cNvPr>
          <p:cNvSpPr txBox="1"/>
          <p:nvPr/>
        </p:nvSpPr>
        <p:spPr>
          <a:xfrm>
            <a:off x="4780419" y="156724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endParaRPr lang="en-IN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896D-8C30-4E6F-9193-C90FF5EA988F}"/>
              </a:ext>
            </a:extLst>
          </p:cNvPr>
          <p:cNvSpPr txBox="1"/>
          <p:nvPr/>
        </p:nvSpPr>
        <p:spPr>
          <a:xfrm>
            <a:off x="2839242" y="10852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16BF4-F35E-4947-805D-7F5677239564}"/>
              </a:ext>
            </a:extLst>
          </p:cNvPr>
          <p:cNvSpPr txBox="1"/>
          <p:nvPr/>
        </p:nvSpPr>
        <p:spPr>
          <a:xfrm>
            <a:off x="6587068" y="10759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FA82FF9-E525-4293-A545-92A9FD7A6118}"/>
              </a:ext>
            </a:extLst>
          </p:cNvPr>
          <p:cNvCxnSpPr>
            <a:cxnSpLocks/>
          </p:cNvCxnSpPr>
          <p:nvPr/>
        </p:nvCxnSpPr>
        <p:spPr>
          <a:xfrm>
            <a:off x="2756927" y="869429"/>
            <a:ext cx="451591" cy="1805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EB53FE-5980-4253-9241-5A04BF21D66B}"/>
              </a:ext>
            </a:extLst>
          </p:cNvPr>
          <p:cNvSpPr txBox="1"/>
          <p:nvPr/>
        </p:nvSpPr>
        <p:spPr>
          <a:xfrm>
            <a:off x="2120316" y="68999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w/m </a:t>
            </a:r>
            <a:endParaRPr lang="en-IN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2FD3F8-00EB-406A-AE08-0372CE697D68}"/>
              </a:ext>
            </a:extLst>
          </p:cNvPr>
          <p:cNvSpPr/>
          <p:nvPr/>
        </p:nvSpPr>
        <p:spPr>
          <a:xfrm>
            <a:off x="3203848" y="711993"/>
            <a:ext cx="3417791" cy="590000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1D158-B17F-41A3-9BFD-244403902F72}"/>
              </a:ext>
            </a:extLst>
          </p:cNvPr>
          <p:cNvCxnSpPr>
            <a:cxnSpLocks/>
          </p:cNvCxnSpPr>
          <p:nvPr/>
        </p:nvCxnSpPr>
        <p:spPr>
          <a:xfrm>
            <a:off x="3400715" y="734757"/>
            <a:ext cx="0" cy="572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EF6929-321C-4152-A619-45050CC38C9B}"/>
              </a:ext>
            </a:extLst>
          </p:cNvPr>
          <p:cNvCxnSpPr>
            <a:cxnSpLocks/>
          </p:cNvCxnSpPr>
          <p:nvPr/>
        </p:nvCxnSpPr>
        <p:spPr>
          <a:xfrm>
            <a:off x="3616739" y="797937"/>
            <a:ext cx="0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B29D49-42B5-4462-85DF-DF57F7D3AD64}"/>
              </a:ext>
            </a:extLst>
          </p:cNvPr>
          <p:cNvCxnSpPr>
            <a:cxnSpLocks/>
          </p:cNvCxnSpPr>
          <p:nvPr/>
        </p:nvCxnSpPr>
        <p:spPr>
          <a:xfrm>
            <a:off x="3832763" y="797937"/>
            <a:ext cx="0" cy="522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D0E6AB-C4B6-4BDE-B96A-FEA1EF344C5A}"/>
              </a:ext>
            </a:extLst>
          </p:cNvPr>
          <p:cNvCxnSpPr>
            <a:cxnSpLocks/>
          </p:cNvCxnSpPr>
          <p:nvPr/>
        </p:nvCxnSpPr>
        <p:spPr>
          <a:xfrm>
            <a:off x="4048787" y="854794"/>
            <a:ext cx="0" cy="456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61EAA9-9971-412C-B4B4-149D2803FC25}"/>
              </a:ext>
            </a:extLst>
          </p:cNvPr>
          <p:cNvCxnSpPr>
            <a:cxnSpLocks/>
          </p:cNvCxnSpPr>
          <p:nvPr/>
        </p:nvCxnSpPr>
        <p:spPr>
          <a:xfrm>
            <a:off x="4264811" y="898178"/>
            <a:ext cx="0" cy="4225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2FEB1F-909A-44C3-AE53-9F0FE783EDD7}"/>
              </a:ext>
            </a:extLst>
          </p:cNvPr>
          <p:cNvCxnSpPr>
            <a:cxnSpLocks/>
          </p:cNvCxnSpPr>
          <p:nvPr/>
        </p:nvCxnSpPr>
        <p:spPr>
          <a:xfrm>
            <a:off x="4480835" y="915294"/>
            <a:ext cx="0" cy="388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89774-CE19-44B0-84D1-40EB7A4FF941}"/>
              </a:ext>
            </a:extLst>
          </p:cNvPr>
          <p:cNvCxnSpPr>
            <a:cxnSpLocks/>
          </p:cNvCxnSpPr>
          <p:nvPr/>
        </p:nvCxnSpPr>
        <p:spPr>
          <a:xfrm>
            <a:off x="4696859" y="974832"/>
            <a:ext cx="0" cy="335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9D18E7-6060-48F7-8E8A-279554D2FCE7}"/>
              </a:ext>
            </a:extLst>
          </p:cNvPr>
          <p:cNvCxnSpPr>
            <a:cxnSpLocks/>
          </p:cNvCxnSpPr>
          <p:nvPr/>
        </p:nvCxnSpPr>
        <p:spPr>
          <a:xfrm>
            <a:off x="4926210" y="1006993"/>
            <a:ext cx="0" cy="304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53E309-B01E-441C-9A33-05DB121B8001}"/>
              </a:ext>
            </a:extLst>
          </p:cNvPr>
          <p:cNvCxnSpPr>
            <a:cxnSpLocks/>
          </p:cNvCxnSpPr>
          <p:nvPr/>
        </p:nvCxnSpPr>
        <p:spPr>
          <a:xfrm>
            <a:off x="5149749" y="1049965"/>
            <a:ext cx="0" cy="261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D5F709-1E44-4F4B-BF6E-E0E7E614C1F0}"/>
              </a:ext>
            </a:extLst>
          </p:cNvPr>
          <p:cNvCxnSpPr>
            <a:cxnSpLocks/>
          </p:cNvCxnSpPr>
          <p:nvPr/>
        </p:nvCxnSpPr>
        <p:spPr>
          <a:xfrm>
            <a:off x="5344931" y="1075973"/>
            <a:ext cx="0" cy="235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C3990B-DBD9-45BA-AC51-4CA934ADECB8}"/>
              </a:ext>
            </a:extLst>
          </p:cNvPr>
          <p:cNvCxnSpPr>
            <a:cxnSpLocks/>
          </p:cNvCxnSpPr>
          <p:nvPr/>
        </p:nvCxnSpPr>
        <p:spPr>
          <a:xfrm>
            <a:off x="5560955" y="1109447"/>
            <a:ext cx="0" cy="192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97AA8B-F261-4728-B862-1D3A90384648}"/>
              </a:ext>
            </a:extLst>
          </p:cNvPr>
          <p:cNvCxnSpPr>
            <a:cxnSpLocks/>
          </p:cNvCxnSpPr>
          <p:nvPr/>
        </p:nvCxnSpPr>
        <p:spPr>
          <a:xfrm>
            <a:off x="5776979" y="1150011"/>
            <a:ext cx="0" cy="170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B858FB-2996-4FD8-9684-3BFACE06EEBE}"/>
              </a:ext>
            </a:extLst>
          </p:cNvPr>
          <p:cNvCxnSpPr>
            <a:cxnSpLocks/>
          </p:cNvCxnSpPr>
          <p:nvPr/>
        </p:nvCxnSpPr>
        <p:spPr>
          <a:xfrm>
            <a:off x="4479882" y="581913"/>
            <a:ext cx="0" cy="72008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CC3AC6-4D0B-415E-B45B-B88564098FFB}"/>
              </a:ext>
            </a:extLst>
          </p:cNvPr>
          <p:cNvSpPr txBox="1"/>
          <p:nvPr/>
        </p:nvSpPr>
        <p:spPr>
          <a:xfrm>
            <a:off x="3975387" y="266339"/>
            <a:ext cx="145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1/2X(w X L) 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B48C87-C27D-4CC6-A403-41F1009AB105}"/>
              </a:ext>
            </a:extLst>
          </p:cNvPr>
          <p:cNvCxnSpPr>
            <a:cxnSpLocks/>
          </p:cNvCxnSpPr>
          <p:nvPr/>
        </p:nvCxnSpPr>
        <p:spPr>
          <a:xfrm>
            <a:off x="3208212" y="1606637"/>
            <a:ext cx="1291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431DFA-FA3B-44B3-9C83-B0AEA5C8B984}"/>
              </a:ext>
            </a:extLst>
          </p:cNvPr>
          <p:cNvCxnSpPr>
            <a:cxnSpLocks/>
          </p:cNvCxnSpPr>
          <p:nvPr/>
        </p:nvCxnSpPr>
        <p:spPr>
          <a:xfrm>
            <a:off x="4500131" y="1606637"/>
            <a:ext cx="21216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C988CE-737C-443B-B0EA-C298CFAFA16C}"/>
              </a:ext>
            </a:extLst>
          </p:cNvPr>
          <p:cNvCxnSpPr/>
          <p:nvPr/>
        </p:nvCxnSpPr>
        <p:spPr>
          <a:xfrm>
            <a:off x="4499992" y="1413296"/>
            <a:ext cx="0" cy="30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112B17-CA6C-4DD1-A730-AD131827FEB4}"/>
              </a:ext>
            </a:extLst>
          </p:cNvPr>
          <p:cNvSpPr txBox="1"/>
          <p:nvPr/>
        </p:nvSpPr>
        <p:spPr>
          <a:xfrm>
            <a:off x="3738400" y="1350158"/>
            <a:ext cx="648072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1/3 x L</a:t>
            </a:r>
            <a:endParaRPr lang="en-IN" sz="16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71EC01-CBB2-42D2-9086-2EE0A55E34EE}"/>
              </a:ext>
            </a:extLst>
          </p:cNvPr>
          <p:cNvSpPr txBox="1"/>
          <p:nvPr/>
        </p:nvSpPr>
        <p:spPr>
          <a:xfrm>
            <a:off x="5344931" y="1350157"/>
            <a:ext cx="648072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2/3 x L</a:t>
            </a:r>
            <a:endParaRPr lang="en-IN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4126068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8" grpId="0" animBg="1"/>
      <p:bldP spid="28" grpId="0"/>
      <p:bldP spid="38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Chapter Content: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of Equilibrium, Types of supports and reactions for 2D structures, statically determinate beam, loads acting on the beam.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support reactions and Numerical problems on equilibrium of coplanar non-concurrent force system for unknown forces.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UVL can also be in the shape of trapezium</a:t>
                </a: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Consider the above figure in which a simply supported beam is loaded with UVL over its entire length ‘L’.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We can solve the above problem conveniently by splitting the UVL into triangular load of intensity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)/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and UDL of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To calculate moment of UVL about any point: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𝑋𝐿𝑋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𝑋𝐿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𝑋𝐿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𝑋𝐿𝑋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𝑋𝐿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𝑋𝐿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444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911D70-0708-407F-B882-ED2524937D9D}"/>
              </a:ext>
            </a:extLst>
          </p:cNvPr>
          <p:cNvCxnSpPr>
            <a:cxnSpLocks/>
          </p:cNvCxnSpPr>
          <p:nvPr/>
        </p:nvCxnSpPr>
        <p:spPr>
          <a:xfrm>
            <a:off x="4830249" y="1277063"/>
            <a:ext cx="34563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C6F18-61CE-4565-9E15-FC400261118E}"/>
              </a:ext>
            </a:extLst>
          </p:cNvPr>
          <p:cNvCxnSpPr/>
          <p:nvPr/>
        </p:nvCxnSpPr>
        <p:spPr>
          <a:xfrm flipV="1">
            <a:off x="4830249" y="1277063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7747F-F18D-4E9A-B4FC-8AADD91D4574}"/>
              </a:ext>
            </a:extLst>
          </p:cNvPr>
          <p:cNvCxnSpPr/>
          <p:nvPr/>
        </p:nvCxnSpPr>
        <p:spPr>
          <a:xfrm flipV="1">
            <a:off x="8290624" y="1277063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1BC67-6419-4351-9C2E-7862D50D4762}"/>
              </a:ext>
            </a:extLst>
          </p:cNvPr>
          <p:cNvCxnSpPr>
            <a:cxnSpLocks/>
          </p:cNvCxnSpPr>
          <p:nvPr/>
        </p:nvCxnSpPr>
        <p:spPr>
          <a:xfrm flipV="1">
            <a:off x="4849406" y="1641996"/>
            <a:ext cx="3426744" cy="26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003D46-1BA8-4321-9B54-E38426498163}"/>
              </a:ext>
            </a:extLst>
          </p:cNvPr>
          <p:cNvSpPr txBox="1"/>
          <p:nvPr/>
        </p:nvSpPr>
        <p:spPr>
          <a:xfrm>
            <a:off x="6454493" y="142710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endParaRPr lang="en-IN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C896D-8C30-4E6F-9193-C90FF5EA988F}"/>
              </a:ext>
            </a:extLst>
          </p:cNvPr>
          <p:cNvSpPr txBox="1"/>
          <p:nvPr/>
        </p:nvSpPr>
        <p:spPr>
          <a:xfrm>
            <a:off x="4518705" y="11424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16BF4-F35E-4947-805D-7F5677239564}"/>
              </a:ext>
            </a:extLst>
          </p:cNvPr>
          <p:cNvSpPr txBox="1"/>
          <p:nvPr/>
        </p:nvSpPr>
        <p:spPr>
          <a:xfrm>
            <a:off x="8232626" y="10378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FA82FF9-E525-4293-A545-92A9FD7A6118}"/>
              </a:ext>
            </a:extLst>
          </p:cNvPr>
          <p:cNvCxnSpPr>
            <a:cxnSpLocks/>
          </p:cNvCxnSpPr>
          <p:nvPr/>
        </p:nvCxnSpPr>
        <p:spPr>
          <a:xfrm rot="5400000">
            <a:off x="4778857" y="524388"/>
            <a:ext cx="298912" cy="136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EB53FE-5980-4253-9241-5A04BF21D66B}"/>
              </a:ext>
            </a:extLst>
          </p:cNvPr>
          <p:cNvSpPr txBox="1"/>
          <p:nvPr/>
        </p:nvSpPr>
        <p:spPr>
          <a:xfrm>
            <a:off x="4722658" y="119123"/>
            <a:ext cx="88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/m 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1D158-B17F-41A3-9BFD-244403902F72}"/>
              </a:ext>
            </a:extLst>
          </p:cNvPr>
          <p:cNvCxnSpPr>
            <a:cxnSpLocks/>
          </p:cNvCxnSpPr>
          <p:nvPr/>
        </p:nvCxnSpPr>
        <p:spPr>
          <a:xfrm>
            <a:off x="5046273" y="651844"/>
            <a:ext cx="0" cy="616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EF6929-321C-4152-A619-45050CC38C9B}"/>
              </a:ext>
            </a:extLst>
          </p:cNvPr>
          <p:cNvCxnSpPr>
            <a:cxnSpLocks/>
          </p:cNvCxnSpPr>
          <p:nvPr/>
        </p:nvCxnSpPr>
        <p:spPr>
          <a:xfrm>
            <a:off x="5262297" y="682084"/>
            <a:ext cx="0" cy="581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B29D49-42B5-4462-85DF-DF57F7D3AD64}"/>
              </a:ext>
            </a:extLst>
          </p:cNvPr>
          <p:cNvCxnSpPr>
            <a:cxnSpLocks/>
          </p:cNvCxnSpPr>
          <p:nvPr/>
        </p:nvCxnSpPr>
        <p:spPr>
          <a:xfrm>
            <a:off x="5478321" y="696606"/>
            <a:ext cx="0" cy="585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D0E6AB-C4B6-4BDE-B96A-FEA1EF344C5A}"/>
              </a:ext>
            </a:extLst>
          </p:cNvPr>
          <p:cNvCxnSpPr>
            <a:cxnSpLocks/>
          </p:cNvCxnSpPr>
          <p:nvPr/>
        </p:nvCxnSpPr>
        <p:spPr>
          <a:xfrm>
            <a:off x="5713502" y="712814"/>
            <a:ext cx="0" cy="559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61EAA9-9971-412C-B4B4-149D2803FC25}"/>
              </a:ext>
            </a:extLst>
          </p:cNvPr>
          <p:cNvCxnSpPr>
            <a:cxnSpLocks/>
          </p:cNvCxnSpPr>
          <p:nvPr/>
        </p:nvCxnSpPr>
        <p:spPr>
          <a:xfrm>
            <a:off x="5929526" y="721992"/>
            <a:ext cx="0" cy="543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2FEB1F-909A-44C3-AE53-9F0FE783EDD7}"/>
              </a:ext>
            </a:extLst>
          </p:cNvPr>
          <p:cNvCxnSpPr>
            <a:cxnSpLocks/>
          </p:cNvCxnSpPr>
          <p:nvPr/>
        </p:nvCxnSpPr>
        <p:spPr>
          <a:xfrm>
            <a:off x="6126393" y="784822"/>
            <a:ext cx="0" cy="480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89774-CE19-44B0-84D1-40EB7A4FF941}"/>
              </a:ext>
            </a:extLst>
          </p:cNvPr>
          <p:cNvCxnSpPr>
            <a:cxnSpLocks/>
          </p:cNvCxnSpPr>
          <p:nvPr/>
        </p:nvCxnSpPr>
        <p:spPr>
          <a:xfrm>
            <a:off x="6342417" y="784822"/>
            <a:ext cx="0" cy="4877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9D18E7-6060-48F7-8E8A-279554D2FCE7}"/>
              </a:ext>
            </a:extLst>
          </p:cNvPr>
          <p:cNvCxnSpPr>
            <a:cxnSpLocks/>
          </p:cNvCxnSpPr>
          <p:nvPr/>
        </p:nvCxnSpPr>
        <p:spPr>
          <a:xfrm>
            <a:off x="6571768" y="831278"/>
            <a:ext cx="0" cy="442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53E309-B01E-441C-9A33-05DB121B8001}"/>
              </a:ext>
            </a:extLst>
          </p:cNvPr>
          <p:cNvCxnSpPr>
            <a:cxnSpLocks/>
          </p:cNvCxnSpPr>
          <p:nvPr/>
        </p:nvCxnSpPr>
        <p:spPr>
          <a:xfrm>
            <a:off x="6795307" y="831278"/>
            <a:ext cx="0" cy="442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D5F709-1E44-4F4B-BF6E-E0E7E614C1F0}"/>
              </a:ext>
            </a:extLst>
          </p:cNvPr>
          <p:cNvCxnSpPr>
            <a:cxnSpLocks/>
          </p:cNvCxnSpPr>
          <p:nvPr/>
        </p:nvCxnSpPr>
        <p:spPr>
          <a:xfrm>
            <a:off x="6990489" y="862620"/>
            <a:ext cx="0" cy="411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C3990B-DBD9-45BA-AC51-4CA934ADECB8}"/>
              </a:ext>
            </a:extLst>
          </p:cNvPr>
          <p:cNvCxnSpPr>
            <a:cxnSpLocks/>
          </p:cNvCxnSpPr>
          <p:nvPr/>
        </p:nvCxnSpPr>
        <p:spPr>
          <a:xfrm>
            <a:off x="7206513" y="928838"/>
            <a:ext cx="0" cy="335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97AA8B-F261-4728-B862-1D3A90384648}"/>
              </a:ext>
            </a:extLst>
          </p:cNvPr>
          <p:cNvCxnSpPr>
            <a:cxnSpLocks/>
          </p:cNvCxnSpPr>
          <p:nvPr/>
        </p:nvCxnSpPr>
        <p:spPr>
          <a:xfrm>
            <a:off x="7422537" y="928838"/>
            <a:ext cx="0" cy="3537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3C31B5-1F02-45F7-B1AF-E9E192DD92F0}"/>
              </a:ext>
            </a:extLst>
          </p:cNvPr>
          <p:cNvCxnSpPr/>
          <p:nvPr/>
        </p:nvCxnSpPr>
        <p:spPr>
          <a:xfrm flipV="1">
            <a:off x="4830249" y="616398"/>
            <a:ext cx="0" cy="6474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0F30B3-CDA8-4888-9C64-3FA87DCB2449}"/>
              </a:ext>
            </a:extLst>
          </p:cNvPr>
          <p:cNvCxnSpPr/>
          <p:nvPr/>
        </p:nvCxnSpPr>
        <p:spPr>
          <a:xfrm>
            <a:off x="4830249" y="616398"/>
            <a:ext cx="3445901" cy="3954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CE1FA0-4B09-4851-8703-FE4F92D37C49}"/>
              </a:ext>
            </a:extLst>
          </p:cNvPr>
          <p:cNvCxnSpPr>
            <a:cxnSpLocks/>
          </p:cNvCxnSpPr>
          <p:nvPr/>
        </p:nvCxnSpPr>
        <p:spPr>
          <a:xfrm flipH="1">
            <a:off x="8283167" y="1003404"/>
            <a:ext cx="6932" cy="2707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935387-420A-47C5-A658-175969C81D2D}"/>
              </a:ext>
            </a:extLst>
          </p:cNvPr>
          <p:cNvCxnSpPr>
            <a:cxnSpLocks/>
          </p:cNvCxnSpPr>
          <p:nvPr/>
        </p:nvCxnSpPr>
        <p:spPr>
          <a:xfrm>
            <a:off x="7657718" y="940120"/>
            <a:ext cx="0" cy="3237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5DC30E-1558-4297-B19F-114C590E38BB}"/>
              </a:ext>
            </a:extLst>
          </p:cNvPr>
          <p:cNvCxnSpPr>
            <a:cxnSpLocks/>
          </p:cNvCxnSpPr>
          <p:nvPr/>
        </p:nvCxnSpPr>
        <p:spPr>
          <a:xfrm>
            <a:off x="7873742" y="980224"/>
            <a:ext cx="0" cy="302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45FD93-DC26-4831-A4A5-2BC6322B1A6A}"/>
              </a:ext>
            </a:extLst>
          </p:cNvPr>
          <p:cNvCxnSpPr>
            <a:cxnSpLocks/>
          </p:cNvCxnSpPr>
          <p:nvPr/>
        </p:nvCxnSpPr>
        <p:spPr>
          <a:xfrm>
            <a:off x="8089766" y="980224"/>
            <a:ext cx="0" cy="302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519216-CF09-44BE-821D-55E4245538E0}"/>
              </a:ext>
            </a:extLst>
          </p:cNvPr>
          <p:cNvCxnSpPr>
            <a:cxnSpLocks/>
          </p:cNvCxnSpPr>
          <p:nvPr/>
        </p:nvCxnSpPr>
        <p:spPr>
          <a:xfrm>
            <a:off x="4830249" y="980224"/>
            <a:ext cx="3463316" cy="409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B0C0555-96C7-46D6-8611-337870B5C4A1}"/>
              </a:ext>
            </a:extLst>
          </p:cNvPr>
          <p:cNvSpPr txBox="1"/>
          <p:nvPr/>
        </p:nvSpPr>
        <p:spPr>
          <a:xfrm>
            <a:off x="8290099" y="798084"/>
            <a:ext cx="88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/m </a:t>
            </a:r>
            <a:endParaRPr lang="en-IN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0D2EA5DD-7856-4FE1-8576-C73338EBDC28}"/>
              </a:ext>
            </a:extLst>
          </p:cNvPr>
          <p:cNvSpPr/>
          <p:nvPr/>
        </p:nvSpPr>
        <p:spPr>
          <a:xfrm flipH="1">
            <a:off x="4634760" y="623217"/>
            <a:ext cx="165650" cy="376151"/>
          </a:xfrm>
          <a:prstGeom prst="rightBrace">
            <a:avLst>
              <a:gd name="adj1" fmla="val 57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C99420-8C80-4BFC-BC90-504CE4563881}"/>
              </a:ext>
            </a:extLst>
          </p:cNvPr>
          <p:cNvSpPr txBox="1"/>
          <p:nvPr/>
        </p:nvSpPr>
        <p:spPr>
          <a:xfrm>
            <a:off x="3948675" y="600156"/>
            <a:ext cx="88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baseline="-25000" dirty="0"/>
              <a:t>1</a:t>
            </a:r>
            <a:r>
              <a:rPr lang="en-US" sz="1600" dirty="0"/>
              <a:t>-w</a:t>
            </a:r>
            <a:r>
              <a:rPr lang="en-US" sz="1600" baseline="-25000" dirty="0"/>
              <a:t>2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269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67" grpId="0"/>
      <p:bldP spid="68" grpId="0" animBg="1"/>
      <p:bldP spid="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Some examples on various loadings:</a:t>
                </a: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𝒂𝒏𝒅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For the beam given in Fig. ‘a’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2+</m:t>
                        </m:r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 120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en-US" sz="16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 - 40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For the beam given in Fig. ‘b’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15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10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15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2+2.5</m:t>
                        </m:r>
                      </m:e>
                    </m:d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-57.5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5A1F2-3BF4-451F-B319-4FC15EEB73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9162" r="2750" b="19015"/>
          <a:stretch/>
        </p:blipFill>
        <p:spPr>
          <a:xfrm>
            <a:off x="755576" y="1203598"/>
            <a:ext cx="3599236" cy="1464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A6B20-60E6-46C7-8207-C6E1A9663C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5087" r="1963" b="16659"/>
          <a:stretch/>
        </p:blipFill>
        <p:spPr>
          <a:xfrm>
            <a:off x="4512346" y="1203598"/>
            <a:ext cx="3861506" cy="14648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DB3F22-17F3-4D2B-BF23-61DF39CDD728}"/>
              </a:ext>
            </a:extLst>
          </p:cNvPr>
          <p:cNvSpPr txBox="1"/>
          <p:nvPr/>
        </p:nvSpPr>
        <p:spPr>
          <a:xfrm>
            <a:off x="1962082" y="25717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‘a’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490306-11DA-4BAC-88A9-FD3368C2AA8B}"/>
              </a:ext>
            </a:extLst>
          </p:cNvPr>
          <p:cNvSpPr txBox="1"/>
          <p:nvPr/>
        </p:nvSpPr>
        <p:spPr>
          <a:xfrm>
            <a:off x="6372200" y="25693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‘b’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871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𝒂𝒏𝒅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For the beam given in Fig. ‘c’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6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3)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 52.5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en-US" sz="16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3+1)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 - 97.5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B3F22-17F3-4D2B-BF23-61DF39CDD728}"/>
              </a:ext>
            </a:extLst>
          </p:cNvPr>
          <p:cNvSpPr txBox="1"/>
          <p:nvPr/>
        </p:nvSpPr>
        <p:spPr>
          <a:xfrm>
            <a:off x="2351949" y="230352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‘c’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BABC-AD10-46CB-AC2E-318D0E7BEB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" r="6940" b="9572"/>
          <a:stretch/>
        </p:blipFill>
        <p:spPr>
          <a:xfrm>
            <a:off x="899592" y="705462"/>
            <a:ext cx="3832198" cy="15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26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1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A fixed crane has a mass of 1000 kg and is used to lift a crate of mass m = 2400 kg. It is held in place by a pin at A and rocker at B. The CG of the crane is located at G. determine the components of the reactions at A &amp; B. Take AB = 1.5 m, 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 2 m, 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4 m.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weight of crane: 1000 X 9.81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                                         = 9.81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Weight of crate = 2400 X 9.81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                        = 23.54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Let the reactions at ‘A’ &amp; ‘B’ are as shown in FBD.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&amp; taking moment about ‘A’,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=23.54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6+9.81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𝐵𝑋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1.5=0</m:t>
                          </m:r>
                        </m:e>
                      </m:nary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𝐵𝑋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160.884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1.5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=107.26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US" sz="16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444" r="-370" b="-9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4E908-896F-4E0A-8E64-E69FA7C462F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00" y="1632585"/>
            <a:ext cx="2054225" cy="124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72DF8-6FCF-454F-8710-3AA665A8AB14}"/>
              </a:ext>
            </a:extLst>
          </p:cNvPr>
          <p:cNvCxnSpPr>
            <a:cxnSpLocks/>
          </p:cNvCxnSpPr>
          <p:nvPr/>
        </p:nvCxnSpPr>
        <p:spPr>
          <a:xfrm flipH="1">
            <a:off x="6547556" y="3507978"/>
            <a:ext cx="5644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9186E6-FB06-4512-9F58-D54B2C97656F}"/>
              </a:ext>
            </a:extLst>
          </p:cNvPr>
          <p:cNvCxnSpPr/>
          <p:nvPr/>
        </p:nvCxnSpPr>
        <p:spPr>
          <a:xfrm flipV="1">
            <a:off x="6558963" y="2948682"/>
            <a:ext cx="1368152" cy="55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9602E4-258C-4ADB-8316-8644C9427DD4}"/>
              </a:ext>
            </a:extLst>
          </p:cNvPr>
          <p:cNvCxnSpPr>
            <a:cxnSpLocks/>
          </p:cNvCxnSpPr>
          <p:nvPr/>
        </p:nvCxnSpPr>
        <p:spPr>
          <a:xfrm flipV="1">
            <a:off x="6558963" y="2948682"/>
            <a:ext cx="1368152" cy="169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CE70E2-BF0D-49C7-BA4B-C9B2BE2E36B3}"/>
              </a:ext>
            </a:extLst>
          </p:cNvPr>
          <p:cNvCxnSpPr>
            <a:cxnSpLocks/>
          </p:cNvCxnSpPr>
          <p:nvPr/>
        </p:nvCxnSpPr>
        <p:spPr>
          <a:xfrm>
            <a:off x="6012160" y="3507978"/>
            <a:ext cx="53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A6F1EE-565D-459C-A50B-6A84E9DCA204}"/>
              </a:ext>
            </a:extLst>
          </p:cNvPr>
          <p:cNvCxnSpPr>
            <a:cxnSpLocks/>
          </p:cNvCxnSpPr>
          <p:nvPr/>
        </p:nvCxnSpPr>
        <p:spPr>
          <a:xfrm flipV="1">
            <a:off x="6553200" y="3003797"/>
            <a:ext cx="11407" cy="50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76BD95-36EA-4078-83FB-0FDD733D6956}"/>
              </a:ext>
            </a:extLst>
          </p:cNvPr>
          <p:cNvCxnSpPr>
            <a:cxnSpLocks/>
          </p:cNvCxnSpPr>
          <p:nvPr/>
        </p:nvCxnSpPr>
        <p:spPr>
          <a:xfrm>
            <a:off x="6012160" y="4651664"/>
            <a:ext cx="53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F47D4E-EB1D-44DC-A95E-D5AA8B587A45}"/>
              </a:ext>
            </a:extLst>
          </p:cNvPr>
          <p:cNvCxnSpPr>
            <a:cxnSpLocks/>
          </p:cNvCxnSpPr>
          <p:nvPr/>
        </p:nvCxnSpPr>
        <p:spPr>
          <a:xfrm>
            <a:off x="7927115" y="294868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A40BCD-50F7-44A0-97FB-8EE15417CD98}"/>
              </a:ext>
            </a:extLst>
          </p:cNvPr>
          <p:cNvCxnSpPr>
            <a:cxnSpLocks/>
          </p:cNvCxnSpPr>
          <p:nvPr/>
        </p:nvCxnSpPr>
        <p:spPr>
          <a:xfrm flipH="1">
            <a:off x="7238809" y="3579862"/>
            <a:ext cx="4230" cy="56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D69FC2-5DBD-4504-9B15-795A9E8E5F48}"/>
                  </a:ext>
                </a:extLst>
              </p:cNvPr>
              <p:cNvSpPr txBox="1"/>
              <p:nvPr/>
            </p:nvSpPr>
            <p:spPr>
              <a:xfrm>
                <a:off x="5609117" y="326055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D69FC2-5DBD-4504-9B15-795A9E8E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117" y="3260551"/>
                <a:ext cx="288032" cy="307777"/>
              </a:xfrm>
              <a:prstGeom prst="rect">
                <a:avLst/>
              </a:prstGeom>
              <a:blipFill>
                <a:blip r:embed="rId5"/>
                <a:stretch>
                  <a:fillRect r="-44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785049-2FA4-4286-B197-8E182D0017DD}"/>
                  </a:ext>
                </a:extLst>
              </p:cNvPr>
              <p:cNvSpPr txBox="1"/>
              <p:nvPr/>
            </p:nvSpPr>
            <p:spPr>
              <a:xfrm>
                <a:off x="6547555" y="2838259"/>
                <a:ext cx="328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𝐴𝑌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785049-2FA4-4286-B197-8E182D00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55" y="2838259"/>
                <a:ext cx="328699" cy="307777"/>
              </a:xfrm>
              <a:prstGeom prst="rect">
                <a:avLst/>
              </a:prstGeom>
              <a:blipFill>
                <a:blip r:embed="rId6"/>
                <a:stretch>
                  <a:fillRect r="-24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D739DF-8789-4227-BF55-B1047D4249FD}"/>
                  </a:ext>
                </a:extLst>
              </p:cNvPr>
              <p:cNvSpPr txBox="1"/>
              <p:nvPr/>
            </p:nvSpPr>
            <p:spPr>
              <a:xfrm>
                <a:off x="5596745" y="435722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D739DF-8789-4227-BF55-B1047D424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745" y="4357228"/>
                <a:ext cx="288032" cy="307777"/>
              </a:xfrm>
              <a:prstGeom prst="rect">
                <a:avLst/>
              </a:prstGeom>
              <a:blipFill>
                <a:blip r:embed="rId7"/>
                <a:stretch>
                  <a:fillRect r="-44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185A06D-FD4F-4D6E-92A2-C6A29F9E4618}"/>
              </a:ext>
            </a:extLst>
          </p:cNvPr>
          <p:cNvSpPr txBox="1"/>
          <p:nvPr/>
        </p:nvSpPr>
        <p:spPr>
          <a:xfrm>
            <a:off x="7071963" y="331643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71CBEB-D84D-4401-B144-F3C2047F889E}"/>
              </a:ext>
            </a:extLst>
          </p:cNvPr>
          <p:cNvSpPr txBox="1"/>
          <p:nvPr/>
        </p:nvSpPr>
        <p:spPr>
          <a:xfrm>
            <a:off x="7596119" y="3407668"/>
            <a:ext cx="8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23.54 </a:t>
            </a:r>
            <a:r>
              <a:rPr lang="en-US" sz="1400" dirty="0" err="1"/>
              <a:t>kN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C7219D-64F8-4ECB-A3A6-620AB62D4658}"/>
              </a:ext>
            </a:extLst>
          </p:cNvPr>
          <p:cNvSpPr txBox="1"/>
          <p:nvPr/>
        </p:nvSpPr>
        <p:spPr>
          <a:xfrm>
            <a:off x="6957437" y="4102920"/>
            <a:ext cx="77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9.81 </a:t>
            </a:r>
            <a:r>
              <a:rPr lang="en-US" sz="1400" dirty="0" err="1"/>
              <a:t>kN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DC10C-61D0-4B49-982D-F7EFF7E0BB67}"/>
              </a:ext>
            </a:extLst>
          </p:cNvPr>
          <p:cNvSpPr txBox="1"/>
          <p:nvPr/>
        </p:nvSpPr>
        <p:spPr>
          <a:xfrm>
            <a:off x="6309578" y="319019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236268-41EF-4FBE-8C44-BDE8A26F91E4}"/>
              </a:ext>
            </a:extLst>
          </p:cNvPr>
          <p:cNvSpPr txBox="1"/>
          <p:nvPr/>
        </p:nvSpPr>
        <p:spPr>
          <a:xfrm>
            <a:off x="6364177" y="460337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63CB41-F855-4D9D-A2D8-161662EE0821}"/>
              </a:ext>
            </a:extLst>
          </p:cNvPr>
          <p:cNvSpPr txBox="1"/>
          <p:nvPr/>
        </p:nvSpPr>
        <p:spPr>
          <a:xfrm>
            <a:off x="5327834" y="2765101"/>
            <a:ext cx="155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FBD of crane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94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𝐴𝑋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𝐵𝑋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𝐵𝑋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𝐴𝑋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=−107.26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𝑘𝑁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(-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ve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sign indicates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𝐴𝑋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acts towards left)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𝐴𝑌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−9.81−23.54=0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𝐴𝑌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=33.354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𝑘𝑁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Resultant reaction at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107.26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33.354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112.33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𝑘𝑁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Direction;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tan</m:t>
                    </m:r>
                    <m:r>
                      <a:rPr lang="en-I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33.354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107.26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=0.3109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17.27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4E908-896F-4E0A-8E64-E69FA7C462F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0225" y="814702"/>
            <a:ext cx="2054225" cy="124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72DF8-6FCF-454F-8710-3AA665A8AB14}"/>
              </a:ext>
            </a:extLst>
          </p:cNvPr>
          <p:cNvCxnSpPr>
            <a:cxnSpLocks/>
          </p:cNvCxnSpPr>
          <p:nvPr/>
        </p:nvCxnSpPr>
        <p:spPr>
          <a:xfrm flipH="1">
            <a:off x="6541793" y="2794861"/>
            <a:ext cx="5644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9186E6-FB06-4512-9F58-D54B2C97656F}"/>
              </a:ext>
            </a:extLst>
          </p:cNvPr>
          <p:cNvCxnSpPr/>
          <p:nvPr/>
        </p:nvCxnSpPr>
        <p:spPr>
          <a:xfrm flipV="1">
            <a:off x="6553200" y="2235565"/>
            <a:ext cx="1368152" cy="55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9602E4-258C-4ADB-8316-8644C9427DD4}"/>
              </a:ext>
            </a:extLst>
          </p:cNvPr>
          <p:cNvCxnSpPr>
            <a:cxnSpLocks/>
          </p:cNvCxnSpPr>
          <p:nvPr/>
        </p:nvCxnSpPr>
        <p:spPr>
          <a:xfrm flipV="1">
            <a:off x="6553200" y="2235565"/>
            <a:ext cx="1368152" cy="169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CE70E2-BF0D-49C7-BA4B-C9B2BE2E36B3}"/>
              </a:ext>
            </a:extLst>
          </p:cNvPr>
          <p:cNvCxnSpPr>
            <a:cxnSpLocks/>
          </p:cNvCxnSpPr>
          <p:nvPr/>
        </p:nvCxnSpPr>
        <p:spPr>
          <a:xfrm>
            <a:off x="6006397" y="2794861"/>
            <a:ext cx="53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A6F1EE-565D-459C-A50B-6A84E9DCA204}"/>
              </a:ext>
            </a:extLst>
          </p:cNvPr>
          <p:cNvCxnSpPr>
            <a:cxnSpLocks/>
          </p:cNvCxnSpPr>
          <p:nvPr/>
        </p:nvCxnSpPr>
        <p:spPr>
          <a:xfrm flipV="1">
            <a:off x="6547437" y="2290680"/>
            <a:ext cx="11407" cy="50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76BD95-36EA-4078-83FB-0FDD733D6956}"/>
              </a:ext>
            </a:extLst>
          </p:cNvPr>
          <p:cNvCxnSpPr>
            <a:cxnSpLocks/>
          </p:cNvCxnSpPr>
          <p:nvPr/>
        </p:nvCxnSpPr>
        <p:spPr>
          <a:xfrm>
            <a:off x="6006397" y="3938547"/>
            <a:ext cx="53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F47D4E-EB1D-44DC-A95E-D5AA8B587A45}"/>
              </a:ext>
            </a:extLst>
          </p:cNvPr>
          <p:cNvCxnSpPr>
            <a:cxnSpLocks/>
          </p:cNvCxnSpPr>
          <p:nvPr/>
        </p:nvCxnSpPr>
        <p:spPr>
          <a:xfrm>
            <a:off x="7921352" y="2235565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A40BCD-50F7-44A0-97FB-8EE15417CD98}"/>
              </a:ext>
            </a:extLst>
          </p:cNvPr>
          <p:cNvCxnSpPr>
            <a:cxnSpLocks/>
          </p:cNvCxnSpPr>
          <p:nvPr/>
        </p:nvCxnSpPr>
        <p:spPr>
          <a:xfrm flipH="1">
            <a:off x="7233046" y="2866745"/>
            <a:ext cx="4230" cy="56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D69FC2-5DBD-4504-9B15-795A9E8E5F48}"/>
                  </a:ext>
                </a:extLst>
              </p:cNvPr>
              <p:cNvSpPr txBox="1"/>
              <p:nvPr/>
            </p:nvSpPr>
            <p:spPr>
              <a:xfrm>
                <a:off x="5603354" y="254743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D69FC2-5DBD-4504-9B15-795A9E8E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354" y="2547434"/>
                <a:ext cx="288032" cy="307777"/>
              </a:xfrm>
              <a:prstGeom prst="rect">
                <a:avLst/>
              </a:prstGeom>
              <a:blipFill>
                <a:blip r:embed="rId5"/>
                <a:stretch>
                  <a:fillRect r="-44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785049-2FA4-4286-B197-8E182D0017DD}"/>
                  </a:ext>
                </a:extLst>
              </p:cNvPr>
              <p:cNvSpPr txBox="1"/>
              <p:nvPr/>
            </p:nvSpPr>
            <p:spPr>
              <a:xfrm>
                <a:off x="6541792" y="2125142"/>
                <a:ext cx="328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𝐴𝑌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785049-2FA4-4286-B197-8E182D00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792" y="2125142"/>
                <a:ext cx="328699" cy="307777"/>
              </a:xfrm>
              <a:prstGeom prst="rect">
                <a:avLst/>
              </a:prstGeom>
              <a:blipFill>
                <a:blip r:embed="rId6"/>
                <a:stretch>
                  <a:fillRect r="-24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D739DF-8789-4227-BF55-B1047D4249FD}"/>
                  </a:ext>
                </a:extLst>
              </p:cNvPr>
              <p:cNvSpPr txBox="1"/>
              <p:nvPr/>
            </p:nvSpPr>
            <p:spPr>
              <a:xfrm>
                <a:off x="5590982" y="364411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D739DF-8789-4227-BF55-B1047D424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82" y="3644111"/>
                <a:ext cx="288032" cy="307777"/>
              </a:xfrm>
              <a:prstGeom prst="rect">
                <a:avLst/>
              </a:prstGeom>
              <a:blipFill>
                <a:blip r:embed="rId7"/>
                <a:stretch>
                  <a:fillRect r="-44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185A06D-FD4F-4D6E-92A2-C6A29F9E4618}"/>
              </a:ext>
            </a:extLst>
          </p:cNvPr>
          <p:cNvSpPr txBox="1"/>
          <p:nvPr/>
        </p:nvSpPr>
        <p:spPr>
          <a:xfrm>
            <a:off x="7066200" y="260332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71CBEB-D84D-4401-B144-F3C2047F889E}"/>
              </a:ext>
            </a:extLst>
          </p:cNvPr>
          <p:cNvSpPr txBox="1"/>
          <p:nvPr/>
        </p:nvSpPr>
        <p:spPr>
          <a:xfrm>
            <a:off x="7590356" y="2694551"/>
            <a:ext cx="82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23.54 </a:t>
            </a:r>
            <a:r>
              <a:rPr lang="en-US" sz="1400" dirty="0" err="1"/>
              <a:t>kN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C7219D-64F8-4ECB-A3A6-620AB62D4658}"/>
              </a:ext>
            </a:extLst>
          </p:cNvPr>
          <p:cNvSpPr txBox="1"/>
          <p:nvPr/>
        </p:nvSpPr>
        <p:spPr>
          <a:xfrm>
            <a:off x="6951674" y="3389803"/>
            <a:ext cx="77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9.81 </a:t>
            </a:r>
            <a:r>
              <a:rPr lang="en-US" sz="1400" dirty="0" err="1"/>
              <a:t>kN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DC10C-61D0-4B49-982D-F7EFF7E0BB67}"/>
              </a:ext>
            </a:extLst>
          </p:cNvPr>
          <p:cNvSpPr txBox="1"/>
          <p:nvPr/>
        </p:nvSpPr>
        <p:spPr>
          <a:xfrm>
            <a:off x="6303815" y="247708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236268-41EF-4FBE-8C44-BDE8A26F91E4}"/>
              </a:ext>
            </a:extLst>
          </p:cNvPr>
          <p:cNvSpPr txBox="1"/>
          <p:nvPr/>
        </p:nvSpPr>
        <p:spPr>
          <a:xfrm>
            <a:off x="6358414" y="389025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63CB41-F855-4D9D-A2D8-161662EE0821}"/>
              </a:ext>
            </a:extLst>
          </p:cNvPr>
          <p:cNvSpPr txBox="1"/>
          <p:nvPr/>
        </p:nvSpPr>
        <p:spPr>
          <a:xfrm>
            <a:off x="5322071" y="2051984"/>
            <a:ext cx="155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FBD of crane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98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2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Two links AB &amp; DE are connected by a bell crank as shown in figure. Knowing that the tension in the link AB is 180 N, determine (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 tension in the link DE and (ii) the reaction at C. θ1 = 90°, and 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40 cm, 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60 cm, y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30 cm, &amp; y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45 cm</a:t>
                </a:r>
              </a:p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The forces and the reaction at different points are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as shown in FBD. 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Consider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From triangle BCN, using Pythagoras theorem,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BC = 50 cm.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cos</m:t>
                    </m:r>
                    <m:r>
                      <a:rPr lang="en-I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53.13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&amp;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36.87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sz="160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−180 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50+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60=0</m:t>
                      </m:r>
                    </m:oMath>
                  </m:oMathPara>
                </a14:m>
                <a:endParaRPr lang="en-US" sz="16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180 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60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=150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𝑁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−180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𝑠𝑖𝑛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36.87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𝑐𝑥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=108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−180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𝑐𝑜𝑠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36.87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𝐷𝐸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294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444" r="-370" b="-12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63CB41-F855-4D9D-A2D8-161662EE0821}"/>
              </a:ext>
            </a:extLst>
          </p:cNvPr>
          <p:cNvSpPr txBox="1"/>
          <p:nvPr/>
        </p:nvSpPr>
        <p:spPr>
          <a:xfrm>
            <a:off x="6424888" y="2803210"/>
            <a:ext cx="124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FBD of crank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F72F05-AA9B-4166-BD2E-84DDEFE8D8D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1577" y="1482577"/>
            <a:ext cx="2447290" cy="111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6A42C9-E03C-4371-964F-1DA614BA7238}"/>
              </a:ext>
            </a:extLst>
          </p:cNvPr>
          <p:cNvCxnSpPr/>
          <p:nvPr/>
        </p:nvCxnSpPr>
        <p:spPr>
          <a:xfrm flipH="1">
            <a:off x="5652120" y="3282079"/>
            <a:ext cx="54886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4A9025-5BC6-4528-ABDF-B0DD9DEDA5FA}"/>
              </a:ext>
            </a:extLst>
          </p:cNvPr>
          <p:cNvCxnSpPr>
            <a:cxnSpLocks/>
          </p:cNvCxnSpPr>
          <p:nvPr/>
        </p:nvCxnSpPr>
        <p:spPr>
          <a:xfrm>
            <a:off x="6195710" y="3291028"/>
            <a:ext cx="896570" cy="64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1B1B7-6EDD-42A4-AB55-FB0D2800154B}"/>
              </a:ext>
            </a:extLst>
          </p:cNvPr>
          <p:cNvCxnSpPr/>
          <p:nvPr/>
        </p:nvCxnSpPr>
        <p:spPr>
          <a:xfrm flipV="1">
            <a:off x="7092280" y="3147814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5E388-A3D5-4CC7-93EA-FB19F313C2C3}"/>
              </a:ext>
            </a:extLst>
          </p:cNvPr>
          <p:cNvCxnSpPr>
            <a:cxnSpLocks/>
          </p:cNvCxnSpPr>
          <p:nvPr/>
        </p:nvCxnSpPr>
        <p:spPr>
          <a:xfrm>
            <a:off x="7812360" y="3147814"/>
            <a:ext cx="0" cy="49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48C8C-8214-42E7-BC57-76A419431EF2}"/>
              </a:ext>
            </a:extLst>
          </p:cNvPr>
          <p:cNvCxnSpPr>
            <a:cxnSpLocks/>
          </p:cNvCxnSpPr>
          <p:nvPr/>
        </p:nvCxnSpPr>
        <p:spPr>
          <a:xfrm flipV="1">
            <a:off x="7092280" y="393990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D62035-3239-4D01-939D-B1B92F8EEEBA}"/>
              </a:ext>
            </a:extLst>
          </p:cNvPr>
          <p:cNvCxnSpPr>
            <a:cxnSpLocks/>
          </p:cNvCxnSpPr>
          <p:nvPr/>
        </p:nvCxnSpPr>
        <p:spPr>
          <a:xfrm>
            <a:off x="7092280" y="393990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090ED7-8A82-4F38-9216-51DFA488BAD2}"/>
              </a:ext>
            </a:extLst>
          </p:cNvPr>
          <p:cNvCxnSpPr>
            <a:cxnSpLocks/>
          </p:cNvCxnSpPr>
          <p:nvPr/>
        </p:nvCxnSpPr>
        <p:spPr>
          <a:xfrm>
            <a:off x="6195710" y="3282079"/>
            <a:ext cx="0" cy="6578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C6A52D-C084-41EC-839A-523ED18D1E9D}"/>
              </a:ext>
            </a:extLst>
          </p:cNvPr>
          <p:cNvCxnSpPr/>
          <p:nvPr/>
        </p:nvCxnSpPr>
        <p:spPr>
          <a:xfrm>
            <a:off x="5402567" y="3939902"/>
            <a:ext cx="259228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C73D27-E6B5-43FD-94A2-143A63B1E8C5}"/>
              </a:ext>
            </a:extLst>
          </p:cNvPr>
          <p:cNvSpPr txBox="1"/>
          <p:nvPr/>
        </p:nvSpPr>
        <p:spPr>
          <a:xfrm>
            <a:off x="6101768" y="303016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D4C1FB-A0D3-4CA3-8C99-87040D490A3E}"/>
              </a:ext>
            </a:extLst>
          </p:cNvPr>
          <p:cNvSpPr txBox="1"/>
          <p:nvPr/>
        </p:nvSpPr>
        <p:spPr>
          <a:xfrm>
            <a:off x="6921060" y="364440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AAC3D1-C8C1-4723-B30C-F18385E88688}"/>
              </a:ext>
            </a:extLst>
          </p:cNvPr>
          <p:cNvSpPr txBox="1"/>
          <p:nvPr/>
        </p:nvSpPr>
        <p:spPr>
          <a:xfrm>
            <a:off x="7668344" y="2886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endParaRPr lang="en-IN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B26D65-9C95-4514-9BA9-0EAFD9729866}"/>
              </a:ext>
            </a:extLst>
          </p:cNvPr>
          <p:cNvSpPr txBox="1"/>
          <p:nvPr/>
        </p:nvSpPr>
        <p:spPr>
          <a:xfrm>
            <a:off x="6050361" y="39021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A9A018-23E8-40E9-B519-2917951B91E4}"/>
                  </a:ext>
                </a:extLst>
              </p:cNvPr>
              <p:cNvSpPr txBox="1"/>
              <p:nvPr/>
            </p:nvSpPr>
            <p:spPr>
              <a:xfrm>
                <a:off x="7780573" y="3317772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A9A018-23E8-40E9-B519-2917951B9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573" y="3317772"/>
                <a:ext cx="288032" cy="276999"/>
              </a:xfrm>
              <a:prstGeom prst="rect">
                <a:avLst/>
              </a:prstGeom>
              <a:blipFill>
                <a:blip r:embed="rId5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34D120-6B43-4B1F-8096-4C51119CAFE2}"/>
                  </a:ext>
                </a:extLst>
              </p:cNvPr>
              <p:cNvSpPr txBox="1"/>
              <p:nvPr/>
            </p:nvSpPr>
            <p:spPr>
              <a:xfrm>
                <a:off x="4621607" y="3585951"/>
                <a:ext cx="1236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=180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34D120-6B43-4B1F-8096-4C51119CA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07" y="3585951"/>
                <a:ext cx="123646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38235AA-8A6C-40CF-92CD-76986117AF2A}"/>
              </a:ext>
            </a:extLst>
          </p:cNvPr>
          <p:cNvSpPr txBox="1"/>
          <p:nvPr/>
        </p:nvSpPr>
        <p:spPr>
          <a:xfrm>
            <a:off x="5903928" y="3546569"/>
            <a:ext cx="1041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30 cm</a:t>
            </a:r>
            <a:endParaRPr lang="en-IN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7CA0B-CB51-4679-9CA3-A2AB47B77A0A}"/>
              </a:ext>
            </a:extLst>
          </p:cNvPr>
          <p:cNvSpPr txBox="1"/>
          <p:nvPr/>
        </p:nvSpPr>
        <p:spPr>
          <a:xfrm>
            <a:off x="6321357" y="3737996"/>
            <a:ext cx="656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40 cm</a:t>
            </a:r>
            <a:endParaRPr lang="en-IN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0F53D-4D7E-44F2-B6B8-1EC7EC8F1348}"/>
              </a:ext>
            </a:extLst>
          </p:cNvPr>
          <p:cNvSpPr txBox="1"/>
          <p:nvPr/>
        </p:nvSpPr>
        <p:spPr>
          <a:xfrm>
            <a:off x="7347368" y="3714985"/>
            <a:ext cx="661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60 cm</a:t>
            </a:r>
            <a:endParaRPr lang="en-IN" sz="105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3AF8CD-A3B6-4EE4-9860-284F96BC7833}"/>
              </a:ext>
            </a:extLst>
          </p:cNvPr>
          <p:cNvCxnSpPr>
            <a:cxnSpLocks/>
          </p:cNvCxnSpPr>
          <p:nvPr/>
        </p:nvCxnSpPr>
        <p:spPr>
          <a:xfrm flipV="1">
            <a:off x="7812360" y="3625767"/>
            <a:ext cx="0" cy="3264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8E1CD0C-483B-46D7-95F1-3F4B4CBC5452}"/>
              </a:ext>
            </a:extLst>
          </p:cNvPr>
          <p:cNvSpPr txBox="1"/>
          <p:nvPr/>
        </p:nvSpPr>
        <p:spPr>
          <a:xfrm>
            <a:off x="7754633" y="3604907"/>
            <a:ext cx="691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45 cm</a:t>
            </a:r>
            <a:endParaRPr lang="en-IN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6298A4-47CF-46D0-A1E7-11D3A769A466}"/>
                  </a:ext>
                </a:extLst>
              </p:cNvPr>
              <p:cNvSpPr txBox="1"/>
              <p:nvPr/>
            </p:nvSpPr>
            <p:spPr>
              <a:xfrm>
                <a:off x="6977810" y="4234827"/>
                <a:ext cx="288032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6298A4-47CF-46D0-A1E7-11D3A769A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810" y="4234827"/>
                <a:ext cx="288032" cy="291618"/>
              </a:xfrm>
              <a:prstGeom prst="rect">
                <a:avLst/>
              </a:prstGeom>
              <a:blipFill>
                <a:blip r:embed="rId7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623655-2B6C-47E6-89A1-9526C2036637}"/>
                  </a:ext>
                </a:extLst>
              </p:cNvPr>
              <p:cNvSpPr txBox="1"/>
              <p:nvPr/>
            </p:nvSpPr>
            <p:spPr>
              <a:xfrm>
                <a:off x="7292410" y="391758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623655-2B6C-47E6-89A1-9526C203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10" y="3917580"/>
                <a:ext cx="288032" cy="276999"/>
              </a:xfrm>
              <a:prstGeom prst="rect">
                <a:avLst/>
              </a:prstGeom>
              <a:blipFill>
                <a:blip r:embed="rId8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FE5D99-B241-4449-A8BC-C5AE759D5981}"/>
                  </a:ext>
                </a:extLst>
              </p:cNvPr>
              <p:cNvSpPr txBox="1"/>
              <p:nvPr/>
            </p:nvSpPr>
            <p:spPr>
              <a:xfrm>
                <a:off x="6137806" y="335598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FE5D99-B241-4449-A8BC-C5AE759D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806" y="3355988"/>
                <a:ext cx="28803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7880C-DA3D-4CF7-81B7-C3A980626483}"/>
                  </a:ext>
                </a:extLst>
              </p:cNvPr>
              <p:cNvSpPr txBox="1"/>
              <p:nvPr/>
            </p:nvSpPr>
            <p:spPr>
              <a:xfrm>
                <a:off x="5953535" y="333794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7880C-DA3D-4CF7-81B7-C3A98062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35" y="3337944"/>
                <a:ext cx="28803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64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47" grpId="0"/>
      <p:bldP spid="48" grpId="0"/>
      <p:bldP spid="49" grpId="0"/>
      <p:bldP spid="50" grpId="0"/>
      <p:bldP spid="51" grpId="0"/>
      <p:bldP spid="54" grpId="0"/>
      <p:bldP spid="55" grpId="0"/>
      <p:bldP spid="56" grpId="0"/>
      <p:bldP spid="61" grpId="0"/>
      <p:bldP spid="62" grpId="0"/>
      <p:bldP spid="63" grpId="0"/>
      <p:bldP spid="64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294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313.21 N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tan</m:t>
                    </m:r>
                    <m:r>
                      <a:rPr lang="en-I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294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108</m:t>
                        </m:r>
                      </m:den>
                    </m:f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69.82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63CB41-F855-4D9D-A2D8-161662EE0821}"/>
              </a:ext>
            </a:extLst>
          </p:cNvPr>
          <p:cNvSpPr txBox="1"/>
          <p:nvPr/>
        </p:nvSpPr>
        <p:spPr>
          <a:xfrm>
            <a:off x="6553200" y="2261540"/>
            <a:ext cx="124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FBD of crank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F72F05-AA9B-4166-BD2E-84DDEFE8D8D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0630" y="978276"/>
            <a:ext cx="2447290" cy="111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6A42C9-E03C-4371-964F-1DA614BA7238}"/>
              </a:ext>
            </a:extLst>
          </p:cNvPr>
          <p:cNvCxnSpPr/>
          <p:nvPr/>
        </p:nvCxnSpPr>
        <p:spPr>
          <a:xfrm flipH="1">
            <a:off x="5780432" y="2740409"/>
            <a:ext cx="54886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4A9025-5BC6-4528-ABDF-B0DD9DEDA5FA}"/>
              </a:ext>
            </a:extLst>
          </p:cNvPr>
          <p:cNvCxnSpPr>
            <a:cxnSpLocks/>
          </p:cNvCxnSpPr>
          <p:nvPr/>
        </p:nvCxnSpPr>
        <p:spPr>
          <a:xfrm>
            <a:off x="6324022" y="2749358"/>
            <a:ext cx="896570" cy="64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1B1B7-6EDD-42A4-AB55-FB0D2800154B}"/>
              </a:ext>
            </a:extLst>
          </p:cNvPr>
          <p:cNvCxnSpPr/>
          <p:nvPr/>
        </p:nvCxnSpPr>
        <p:spPr>
          <a:xfrm flipV="1">
            <a:off x="7220592" y="2606144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5E388-A3D5-4CC7-93EA-FB19F313C2C3}"/>
              </a:ext>
            </a:extLst>
          </p:cNvPr>
          <p:cNvCxnSpPr>
            <a:cxnSpLocks/>
          </p:cNvCxnSpPr>
          <p:nvPr/>
        </p:nvCxnSpPr>
        <p:spPr>
          <a:xfrm>
            <a:off x="7940672" y="2606144"/>
            <a:ext cx="0" cy="49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48C8C-8214-42E7-BC57-76A419431EF2}"/>
              </a:ext>
            </a:extLst>
          </p:cNvPr>
          <p:cNvCxnSpPr>
            <a:cxnSpLocks/>
          </p:cNvCxnSpPr>
          <p:nvPr/>
        </p:nvCxnSpPr>
        <p:spPr>
          <a:xfrm flipV="1">
            <a:off x="7220592" y="33982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D62035-3239-4D01-939D-B1B92F8EEEBA}"/>
              </a:ext>
            </a:extLst>
          </p:cNvPr>
          <p:cNvCxnSpPr>
            <a:cxnSpLocks/>
          </p:cNvCxnSpPr>
          <p:nvPr/>
        </p:nvCxnSpPr>
        <p:spPr>
          <a:xfrm>
            <a:off x="7220592" y="339823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090ED7-8A82-4F38-9216-51DFA488BAD2}"/>
              </a:ext>
            </a:extLst>
          </p:cNvPr>
          <p:cNvCxnSpPr>
            <a:cxnSpLocks/>
          </p:cNvCxnSpPr>
          <p:nvPr/>
        </p:nvCxnSpPr>
        <p:spPr>
          <a:xfrm>
            <a:off x="6324022" y="2740409"/>
            <a:ext cx="0" cy="6578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C6A52D-C084-41EC-839A-523ED18D1E9D}"/>
              </a:ext>
            </a:extLst>
          </p:cNvPr>
          <p:cNvCxnSpPr/>
          <p:nvPr/>
        </p:nvCxnSpPr>
        <p:spPr>
          <a:xfrm>
            <a:off x="5530879" y="3398232"/>
            <a:ext cx="259228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C73D27-E6B5-43FD-94A2-143A63B1E8C5}"/>
              </a:ext>
            </a:extLst>
          </p:cNvPr>
          <p:cNvSpPr txBox="1"/>
          <p:nvPr/>
        </p:nvSpPr>
        <p:spPr>
          <a:xfrm>
            <a:off x="6230080" y="248849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D4C1FB-A0D3-4CA3-8C99-87040D490A3E}"/>
              </a:ext>
            </a:extLst>
          </p:cNvPr>
          <p:cNvSpPr txBox="1"/>
          <p:nvPr/>
        </p:nvSpPr>
        <p:spPr>
          <a:xfrm>
            <a:off x="7049372" y="310273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AAC3D1-C8C1-4723-B30C-F18385E88688}"/>
              </a:ext>
            </a:extLst>
          </p:cNvPr>
          <p:cNvSpPr txBox="1"/>
          <p:nvPr/>
        </p:nvSpPr>
        <p:spPr>
          <a:xfrm>
            <a:off x="7796656" y="234509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endParaRPr lang="en-IN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B26D65-9C95-4514-9BA9-0EAFD9729866}"/>
              </a:ext>
            </a:extLst>
          </p:cNvPr>
          <p:cNvSpPr txBox="1"/>
          <p:nvPr/>
        </p:nvSpPr>
        <p:spPr>
          <a:xfrm>
            <a:off x="6178673" y="336052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A9A018-23E8-40E9-B519-2917951B91E4}"/>
                  </a:ext>
                </a:extLst>
              </p:cNvPr>
              <p:cNvSpPr txBox="1"/>
              <p:nvPr/>
            </p:nvSpPr>
            <p:spPr>
              <a:xfrm>
                <a:off x="7908885" y="2776102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𝐷𝐸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A9A018-23E8-40E9-B519-2917951B9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885" y="2776102"/>
                <a:ext cx="288032" cy="276999"/>
              </a:xfrm>
              <a:prstGeom prst="rect">
                <a:avLst/>
              </a:prstGeom>
              <a:blipFill>
                <a:blip r:embed="rId5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34D120-6B43-4B1F-8096-4C51119CAFE2}"/>
                  </a:ext>
                </a:extLst>
              </p:cNvPr>
              <p:cNvSpPr txBox="1"/>
              <p:nvPr/>
            </p:nvSpPr>
            <p:spPr>
              <a:xfrm>
                <a:off x="4749919" y="3044281"/>
                <a:ext cx="1236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=180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34D120-6B43-4B1F-8096-4C51119CA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19" y="3044281"/>
                <a:ext cx="123646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38235AA-8A6C-40CF-92CD-76986117AF2A}"/>
              </a:ext>
            </a:extLst>
          </p:cNvPr>
          <p:cNvSpPr txBox="1"/>
          <p:nvPr/>
        </p:nvSpPr>
        <p:spPr>
          <a:xfrm>
            <a:off x="6032240" y="3004899"/>
            <a:ext cx="1041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30 cm</a:t>
            </a:r>
            <a:endParaRPr lang="en-IN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7CA0B-CB51-4679-9CA3-A2AB47B77A0A}"/>
              </a:ext>
            </a:extLst>
          </p:cNvPr>
          <p:cNvSpPr txBox="1"/>
          <p:nvPr/>
        </p:nvSpPr>
        <p:spPr>
          <a:xfrm>
            <a:off x="6449669" y="3196326"/>
            <a:ext cx="656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40 cm</a:t>
            </a:r>
            <a:endParaRPr lang="en-IN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0F53D-4D7E-44F2-B6B8-1EC7EC8F1348}"/>
              </a:ext>
            </a:extLst>
          </p:cNvPr>
          <p:cNvSpPr txBox="1"/>
          <p:nvPr/>
        </p:nvSpPr>
        <p:spPr>
          <a:xfrm>
            <a:off x="7475680" y="3173315"/>
            <a:ext cx="661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60 cm</a:t>
            </a:r>
            <a:endParaRPr lang="en-IN" sz="105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3AF8CD-A3B6-4EE4-9860-284F96BC7833}"/>
              </a:ext>
            </a:extLst>
          </p:cNvPr>
          <p:cNvCxnSpPr>
            <a:cxnSpLocks/>
          </p:cNvCxnSpPr>
          <p:nvPr/>
        </p:nvCxnSpPr>
        <p:spPr>
          <a:xfrm flipV="1">
            <a:off x="7940672" y="3084097"/>
            <a:ext cx="0" cy="3264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8E1CD0C-483B-46D7-95F1-3F4B4CBC5452}"/>
              </a:ext>
            </a:extLst>
          </p:cNvPr>
          <p:cNvSpPr txBox="1"/>
          <p:nvPr/>
        </p:nvSpPr>
        <p:spPr>
          <a:xfrm>
            <a:off x="7882945" y="3063237"/>
            <a:ext cx="691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45 cm</a:t>
            </a:r>
            <a:endParaRPr lang="en-IN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6298A4-47CF-46D0-A1E7-11D3A769A466}"/>
                  </a:ext>
                </a:extLst>
              </p:cNvPr>
              <p:cNvSpPr txBox="1"/>
              <p:nvPr/>
            </p:nvSpPr>
            <p:spPr>
              <a:xfrm>
                <a:off x="7106122" y="3693157"/>
                <a:ext cx="288032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6298A4-47CF-46D0-A1E7-11D3A769A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22" y="3693157"/>
                <a:ext cx="288032" cy="291618"/>
              </a:xfrm>
              <a:prstGeom prst="rect">
                <a:avLst/>
              </a:prstGeom>
              <a:blipFill>
                <a:blip r:embed="rId7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623655-2B6C-47E6-89A1-9526C2036637}"/>
                  </a:ext>
                </a:extLst>
              </p:cNvPr>
              <p:cNvSpPr txBox="1"/>
              <p:nvPr/>
            </p:nvSpPr>
            <p:spPr>
              <a:xfrm>
                <a:off x="7420722" y="337591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623655-2B6C-47E6-89A1-9526C203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22" y="3375910"/>
                <a:ext cx="288032" cy="276999"/>
              </a:xfrm>
              <a:prstGeom prst="rect">
                <a:avLst/>
              </a:prstGeom>
              <a:blipFill>
                <a:blip r:embed="rId8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FE5D99-B241-4449-A8BC-C5AE759D5981}"/>
                  </a:ext>
                </a:extLst>
              </p:cNvPr>
              <p:cNvSpPr txBox="1"/>
              <p:nvPr/>
            </p:nvSpPr>
            <p:spPr>
              <a:xfrm>
                <a:off x="6266118" y="281431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FE5D99-B241-4449-A8BC-C5AE759D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18" y="2814318"/>
                <a:ext cx="28803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7880C-DA3D-4CF7-81B7-C3A980626483}"/>
                  </a:ext>
                </a:extLst>
              </p:cNvPr>
              <p:cNvSpPr txBox="1"/>
              <p:nvPr/>
            </p:nvSpPr>
            <p:spPr>
              <a:xfrm>
                <a:off x="6081847" y="279627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7880C-DA3D-4CF7-81B7-C3A98062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47" y="2796274"/>
                <a:ext cx="28803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4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3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Find the distance ‘x’ measured along AB at which a horizontal force F1 = 60 N should be applied to hold the uniform bar AB in the position shown in figure. Bar AB is 3.0 m long and weighs 140 N. the incline and the floor are smooth.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1 = 36.87°, θ2 = 56.3°.</a:t>
                </a:r>
              </a:p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Let the reactions and forces acting on the bar are as shown in FBD.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 60-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𝑠𝑖𝑛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56.3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=72.12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𝑁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−140+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𝑐𝑜𝑠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56.3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=100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 &amp;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𝑡𝑎𝑘𝑖𝑛𝑔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𝑚𝑜𝑚𝑒𝑛𝑡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𝑎𝑏𝑜𝑢𝑡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𝐵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=100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𝑐𝑜𝑠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36.87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−60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36.87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−140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𝑐𝑜𝑠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36.87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1.5=0</m:t>
                          </m:r>
                        </m:e>
                      </m:nary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 240-108+36x-168=0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x = 1 m.</a:t>
                </a: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7111" t="-444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9186E6-FB06-4512-9F58-D54B2C97656F}"/>
              </a:ext>
            </a:extLst>
          </p:cNvPr>
          <p:cNvCxnSpPr>
            <a:cxnSpLocks/>
          </p:cNvCxnSpPr>
          <p:nvPr/>
        </p:nvCxnSpPr>
        <p:spPr>
          <a:xfrm flipV="1">
            <a:off x="6126233" y="2948682"/>
            <a:ext cx="1800882" cy="151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9602E4-258C-4ADB-8316-8644C9427DD4}"/>
              </a:ext>
            </a:extLst>
          </p:cNvPr>
          <p:cNvCxnSpPr>
            <a:cxnSpLocks/>
          </p:cNvCxnSpPr>
          <p:nvPr/>
        </p:nvCxnSpPr>
        <p:spPr>
          <a:xfrm flipV="1">
            <a:off x="7489468" y="2948683"/>
            <a:ext cx="437647" cy="151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CE70E2-BF0D-49C7-BA4B-C9B2BE2E36B3}"/>
              </a:ext>
            </a:extLst>
          </p:cNvPr>
          <p:cNvCxnSpPr>
            <a:cxnSpLocks/>
          </p:cNvCxnSpPr>
          <p:nvPr/>
        </p:nvCxnSpPr>
        <p:spPr>
          <a:xfrm>
            <a:off x="6126233" y="4009603"/>
            <a:ext cx="53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A6F1EE-565D-459C-A50B-6A84E9DCA204}"/>
              </a:ext>
            </a:extLst>
          </p:cNvPr>
          <p:cNvCxnSpPr>
            <a:cxnSpLocks/>
          </p:cNvCxnSpPr>
          <p:nvPr/>
        </p:nvCxnSpPr>
        <p:spPr>
          <a:xfrm flipV="1">
            <a:off x="6126232" y="4460561"/>
            <a:ext cx="11408" cy="4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76BD95-36EA-4078-83FB-0FDD733D6956}"/>
              </a:ext>
            </a:extLst>
          </p:cNvPr>
          <p:cNvCxnSpPr>
            <a:cxnSpLocks/>
          </p:cNvCxnSpPr>
          <p:nvPr/>
        </p:nvCxnSpPr>
        <p:spPr>
          <a:xfrm>
            <a:off x="7092280" y="3637272"/>
            <a:ext cx="0" cy="37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F47D4E-EB1D-44DC-A95E-D5AA8B587A45}"/>
              </a:ext>
            </a:extLst>
          </p:cNvPr>
          <p:cNvCxnSpPr>
            <a:cxnSpLocks/>
          </p:cNvCxnSpPr>
          <p:nvPr/>
        </p:nvCxnSpPr>
        <p:spPr>
          <a:xfrm flipH="1" flipV="1">
            <a:off x="7903155" y="2956437"/>
            <a:ext cx="535164" cy="24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D69FC2-5DBD-4504-9B15-795A9E8E5F48}"/>
              </a:ext>
            </a:extLst>
          </p:cNvPr>
          <p:cNvSpPr txBox="1"/>
          <p:nvPr/>
        </p:nvSpPr>
        <p:spPr>
          <a:xfrm>
            <a:off x="5777260" y="3804659"/>
            <a:ext cx="6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60 N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785049-2FA4-4286-B197-8E182D0017DD}"/>
                  </a:ext>
                </a:extLst>
              </p:cNvPr>
              <p:cNvSpPr txBox="1"/>
              <p:nvPr/>
            </p:nvSpPr>
            <p:spPr>
              <a:xfrm>
                <a:off x="8323363" y="2890177"/>
                <a:ext cx="328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785049-2FA4-4286-B197-8E182D00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63" y="2890177"/>
                <a:ext cx="32869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D739DF-8789-4227-BF55-B1047D4249FD}"/>
                  </a:ext>
                </a:extLst>
              </p:cNvPr>
              <p:cNvSpPr txBox="1"/>
              <p:nvPr/>
            </p:nvSpPr>
            <p:spPr>
              <a:xfrm>
                <a:off x="6057388" y="4705089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D739DF-8789-4227-BF55-B1047D424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88" y="4705089"/>
                <a:ext cx="288032" cy="307777"/>
              </a:xfrm>
              <a:prstGeom prst="rect">
                <a:avLst/>
              </a:prstGeom>
              <a:blipFill>
                <a:blip r:embed="rId5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90DC10C-61D0-4B49-982D-F7EFF7E0BB67}"/>
              </a:ext>
            </a:extLst>
          </p:cNvPr>
          <p:cNvSpPr txBox="1"/>
          <p:nvPr/>
        </p:nvSpPr>
        <p:spPr>
          <a:xfrm>
            <a:off x="5899519" y="420636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63CB41-F855-4D9D-A2D8-161662EE0821}"/>
              </a:ext>
            </a:extLst>
          </p:cNvPr>
          <p:cNvSpPr txBox="1"/>
          <p:nvPr/>
        </p:nvSpPr>
        <p:spPr>
          <a:xfrm>
            <a:off x="6553200" y="2965885"/>
            <a:ext cx="61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FBD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C7DFDE-28C8-48BA-96D6-DC817270EE49}"/>
              </a:ext>
            </a:extLst>
          </p:cNvPr>
          <p:cNvPicPr/>
          <p:nvPr/>
        </p:nvPicPr>
        <p:blipFill rotWithShape="1">
          <a:blip r:embed="rId6"/>
          <a:srcRect l="-11008" t="11558" r="16225" b="-11558"/>
          <a:stretch/>
        </p:blipFill>
        <p:spPr bwMode="auto">
          <a:xfrm>
            <a:off x="6751267" y="1604370"/>
            <a:ext cx="1866409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0FCEAC-7065-4EDD-AB14-284E763BC9AA}"/>
              </a:ext>
            </a:extLst>
          </p:cNvPr>
          <p:cNvCxnSpPr/>
          <p:nvPr/>
        </p:nvCxnSpPr>
        <p:spPr>
          <a:xfrm>
            <a:off x="5508104" y="4460561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2D669A-5551-4D2F-8043-E6F5DFDD8ED2}"/>
              </a:ext>
            </a:extLst>
          </p:cNvPr>
          <p:cNvCxnSpPr/>
          <p:nvPr/>
        </p:nvCxnSpPr>
        <p:spPr>
          <a:xfrm>
            <a:off x="7927115" y="2948682"/>
            <a:ext cx="0" cy="68859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8E033C-4B11-4491-847F-9582C602F8D2}"/>
              </a:ext>
            </a:extLst>
          </p:cNvPr>
          <p:cNvSpPr txBox="1"/>
          <p:nvPr/>
        </p:nvSpPr>
        <p:spPr>
          <a:xfrm>
            <a:off x="6878403" y="3969297"/>
            <a:ext cx="697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140 N</a:t>
            </a:r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91470C-66F5-425E-91E3-3F12ECCC60A8}"/>
              </a:ext>
            </a:extLst>
          </p:cNvPr>
          <p:cNvSpPr txBox="1"/>
          <p:nvPr/>
        </p:nvSpPr>
        <p:spPr>
          <a:xfrm>
            <a:off x="7684472" y="272818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12F7CF-D300-4BB6-BFA2-0E1EA42B796F}"/>
                  </a:ext>
                </a:extLst>
              </p:cNvPr>
              <p:cNvSpPr txBox="1"/>
              <p:nvPr/>
            </p:nvSpPr>
            <p:spPr>
              <a:xfrm>
                <a:off x="6270248" y="420055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12F7CF-D300-4BB6-BFA2-0E1EA42B7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48" y="4200554"/>
                <a:ext cx="288032" cy="307777"/>
              </a:xfrm>
              <a:prstGeom prst="rect">
                <a:avLst/>
              </a:prstGeom>
              <a:blipFill>
                <a:blip r:embed="rId7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B7BA0A-F69A-48DD-AC80-413CDCE36326}"/>
                  </a:ext>
                </a:extLst>
              </p:cNvPr>
              <p:cNvSpPr txBox="1"/>
              <p:nvPr/>
            </p:nvSpPr>
            <p:spPr>
              <a:xfrm>
                <a:off x="7475984" y="415278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B7BA0A-F69A-48DD-AC80-413CDCE3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84" y="4152784"/>
                <a:ext cx="288032" cy="307777"/>
              </a:xfrm>
              <a:prstGeom prst="rect">
                <a:avLst/>
              </a:prstGeom>
              <a:blipFill>
                <a:blip r:embed="rId8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4D615B-72EB-4A54-B244-1BADA9576C5C}"/>
                  </a:ext>
                </a:extLst>
              </p:cNvPr>
              <p:cNvSpPr txBox="1"/>
              <p:nvPr/>
            </p:nvSpPr>
            <p:spPr>
              <a:xfrm>
                <a:off x="7864744" y="2973224"/>
                <a:ext cx="3401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4D615B-72EB-4A54-B244-1BADA957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744" y="2973224"/>
                <a:ext cx="34013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9AB4805-275B-41B0-AAFC-756283B2950F}"/>
              </a:ext>
            </a:extLst>
          </p:cNvPr>
          <p:cNvSpPr txBox="1"/>
          <p:nvPr/>
        </p:nvSpPr>
        <p:spPr>
          <a:xfrm rot="18628195">
            <a:off x="6137030" y="403494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45402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4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1500" dirty="0">
                    <a:latin typeface="Times New Roman" pitchFamily="18" charset="0"/>
                    <a:cs typeface="Times New Roman" pitchFamily="18" charset="0"/>
                  </a:rPr>
                  <a:t>A loading car is at rest on a track forming an angle of 25° with the vertical. The gross weight of the car and its load is 25 </a:t>
                </a:r>
                <a:r>
                  <a:rPr lang="en-US" sz="15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US" sz="1500" dirty="0">
                    <a:latin typeface="Times New Roman" pitchFamily="18" charset="0"/>
                    <a:cs typeface="Times New Roman" pitchFamily="18" charset="0"/>
                  </a:rPr>
                  <a:t>, and it is applied at a point 0.75 m from the track, halfway between the two axles. The car is held by a cable attached 0.6 m from the track. Determine the tension in the cable and the reaction at each pair of wheels.</a:t>
                </a:r>
              </a:p>
              <a:p>
                <a:pPr marL="0" indent="0" algn="just">
                  <a:buNone/>
                </a:pPr>
                <a:r>
                  <a:rPr lang="en-IN" sz="1500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IN" sz="1500" dirty="0">
                    <a:latin typeface="Times New Roman" pitchFamily="18" charset="0"/>
                    <a:cs typeface="Times New Roman" pitchFamily="18" charset="0"/>
                  </a:rPr>
                  <a:t>Let the tension in the rope, reactions and forces acting on </a:t>
                </a:r>
              </a:p>
              <a:p>
                <a:pPr marL="0" indent="0" algn="just">
                  <a:buNone/>
                </a:pPr>
                <a:r>
                  <a:rPr lang="en-IN" sz="1500" dirty="0">
                    <a:latin typeface="Times New Roman" pitchFamily="18" charset="0"/>
                    <a:cs typeface="Times New Roman" pitchFamily="18" charset="0"/>
                  </a:rPr>
                  <a:t>the loading car are as shown in FBD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 -T+25cos25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 = 22.657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kN.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−25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25=0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10.565 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𝑘𝑁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-------(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=0 &amp;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𝑡𝑎𝑘𝑖𝑛𝑔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𝑚𝑜𝑚𝑒𝑛𝑡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𝑎𝑏𝑜𝑢𝑡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IN" sz="1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−22.657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0.6−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1.2+25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𝑐𝑜𝑠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25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0.75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+25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𝑠𝑖𝑛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25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0.6=0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=8.115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𝑘𝑁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 from (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2.45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1037" r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F06AC0-BD80-4223-BC81-139708A7A50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40388" y="1596150"/>
            <a:ext cx="1584176" cy="158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F29EB3-85C0-4523-992E-1E1ACC1CC9A7}"/>
              </a:ext>
            </a:extLst>
          </p:cNvPr>
          <p:cNvCxnSpPr>
            <a:cxnSpLocks/>
          </p:cNvCxnSpPr>
          <p:nvPr/>
        </p:nvCxnSpPr>
        <p:spPr>
          <a:xfrm>
            <a:off x="5359239" y="2914900"/>
            <a:ext cx="1064133" cy="168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65D856-6AE6-4AC3-80C4-CAC43091020D}"/>
              </a:ext>
            </a:extLst>
          </p:cNvPr>
          <p:cNvCxnSpPr>
            <a:cxnSpLocks/>
          </p:cNvCxnSpPr>
          <p:nvPr/>
        </p:nvCxnSpPr>
        <p:spPr>
          <a:xfrm>
            <a:off x="5688124" y="3147814"/>
            <a:ext cx="795867" cy="119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732F9-6E2D-4B73-9C30-9E40D0062969}"/>
              </a:ext>
            </a:extLst>
          </p:cNvPr>
          <p:cNvCxnSpPr>
            <a:cxnSpLocks/>
          </p:cNvCxnSpPr>
          <p:nvPr/>
        </p:nvCxnSpPr>
        <p:spPr>
          <a:xfrm>
            <a:off x="5688124" y="3147814"/>
            <a:ext cx="468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BF90A2-0CB4-4F30-B273-7DD2F45109D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149163" y="3140669"/>
            <a:ext cx="794252" cy="115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11EB2214-2C57-4927-B1A4-C5F41704058D}"/>
              </a:ext>
            </a:extLst>
          </p:cNvPr>
          <p:cNvSpPr/>
          <p:nvPr/>
        </p:nvSpPr>
        <p:spPr>
          <a:xfrm rot="7432928">
            <a:off x="6356362" y="3755829"/>
            <a:ext cx="594826" cy="6977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30BCC1-0EC3-4F4F-BDC5-54BD5C152C0C}"/>
              </a:ext>
            </a:extLst>
          </p:cNvPr>
          <p:cNvCxnSpPr>
            <a:cxnSpLocks/>
          </p:cNvCxnSpPr>
          <p:nvPr/>
        </p:nvCxnSpPr>
        <p:spPr>
          <a:xfrm flipH="1" flipV="1">
            <a:off x="5520896" y="2690353"/>
            <a:ext cx="302274" cy="44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9C6C8D-1C23-46B6-9C34-E13B9EDA9BB3}"/>
              </a:ext>
            </a:extLst>
          </p:cNvPr>
          <p:cNvCxnSpPr>
            <a:cxnSpLocks/>
          </p:cNvCxnSpPr>
          <p:nvPr/>
        </p:nvCxnSpPr>
        <p:spPr>
          <a:xfrm>
            <a:off x="6311459" y="3674447"/>
            <a:ext cx="0" cy="51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5EDE72-D0E5-4851-8FFF-ACBA3E4E8609}"/>
              </a:ext>
            </a:extLst>
          </p:cNvPr>
          <p:cNvCxnSpPr>
            <a:cxnSpLocks/>
          </p:cNvCxnSpPr>
          <p:nvPr/>
        </p:nvCxnSpPr>
        <p:spPr>
          <a:xfrm>
            <a:off x="5352328" y="2931352"/>
            <a:ext cx="8251" cy="44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3A9156A-E87C-47BF-A30D-B5BDEC2765FB}"/>
              </a:ext>
            </a:extLst>
          </p:cNvPr>
          <p:cNvSpPr/>
          <p:nvPr/>
        </p:nvSpPr>
        <p:spPr>
          <a:xfrm>
            <a:off x="5809281" y="3500162"/>
            <a:ext cx="157748" cy="1742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B47E725-E3C3-4C64-ACF6-893B1992023B}"/>
              </a:ext>
            </a:extLst>
          </p:cNvPr>
          <p:cNvSpPr/>
          <p:nvPr/>
        </p:nvSpPr>
        <p:spPr>
          <a:xfrm>
            <a:off x="6108731" y="3977152"/>
            <a:ext cx="157748" cy="1742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86457E-B91F-4941-ACE7-26DC80A95AE6}"/>
              </a:ext>
            </a:extLst>
          </p:cNvPr>
          <p:cNvCxnSpPr>
            <a:cxnSpLocks/>
          </p:cNvCxnSpPr>
          <p:nvPr/>
        </p:nvCxnSpPr>
        <p:spPr>
          <a:xfrm flipV="1">
            <a:off x="5391641" y="3654927"/>
            <a:ext cx="420341" cy="215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285799-F16B-4263-BA07-4D82F72B78FF}"/>
              </a:ext>
            </a:extLst>
          </p:cNvPr>
          <p:cNvCxnSpPr>
            <a:cxnSpLocks/>
          </p:cNvCxnSpPr>
          <p:nvPr/>
        </p:nvCxnSpPr>
        <p:spPr>
          <a:xfrm flipV="1">
            <a:off x="5715347" y="4131908"/>
            <a:ext cx="392664" cy="21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157898-1AF8-448B-A664-DD97475FBEE2}"/>
              </a:ext>
            </a:extLst>
          </p:cNvPr>
          <p:cNvCxnSpPr>
            <a:cxnSpLocks/>
          </p:cNvCxnSpPr>
          <p:nvPr/>
        </p:nvCxnSpPr>
        <p:spPr>
          <a:xfrm flipV="1">
            <a:off x="5475743" y="2953458"/>
            <a:ext cx="236860" cy="185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F33AE7-DB85-4986-928D-E3707A5AE137}"/>
              </a:ext>
            </a:extLst>
          </p:cNvPr>
          <p:cNvCxnSpPr>
            <a:cxnSpLocks/>
          </p:cNvCxnSpPr>
          <p:nvPr/>
        </p:nvCxnSpPr>
        <p:spPr>
          <a:xfrm flipV="1">
            <a:off x="5943404" y="3629545"/>
            <a:ext cx="368055" cy="224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2B3F4AB-C4F6-42AB-B952-DD5A743B44B0}"/>
                  </a:ext>
                </a:extLst>
              </p:cNvPr>
              <p:cNvSpPr txBox="1"/>
              <p:nvPr/>
            </p:nvSpPr>
            <p:spPr>
              <a:xfrm>
                <a:off x="5256919" y="3135577"/>
                <a:ext cx="340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2B3F4AB-C4F6-42AB-B952-DD5A743B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919" y="3135577"/>
                <a:ext cx="34013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62CE9B7-91EE-41CB-804F-A789EDBA0299}"/>
              </a:ext>
            </a:extLst>
          </p:cNvPr>
          <p:cNvSpPr txBox="1"/>
          <p:nvPr/>
        </p:nvSpPr>
        <p:spPr>
          <a:xfrm rot="18910130">
            <a:off x="5277310" y="2744990"/>
            <a:ext cx="599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0.6 m</a:t>
            </a:r>
            <a:endParaRPr lang="en-IN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64FBBA-52AE-4583-95BE-E36B3FF97EEF}"/>
              </a:ext>
            </a:extLst>
          </p:cNvPr>
          <p:cNvSpPr txBox="1"/>
          <p:nvPr/>
        </p:nvSpPr>
        <p:spPr>
          <a:xfrm rot="19754767">
            <a:off x="5817770" y="3524121"/>
            <a:ext cx="599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0.75 m</a:t>
            </a:r>
            <a:endParaRPr lang="en-IN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368AFE-BDAE-485F-B9DB-8ED7A4B9026E}"/>
              </a:ext>
            </a:extLst>
          </p:cNvPr>
          <p:cNvSpPr txBox="1"/>
          <p:nvPr/>
        </p:nvSpPr>
        <p:spPr>
          <a:xfrm>
            <a:off x="5464668" y="244966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</a:t>
            </a:r>
            <a:endParaRPr lang="en-IN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CDF418-3B81-486F-A7D7-E897D4A724F1}"/>
              </a:ext>
            </a:extLst>
          </p:cNvPr>
          <p:cNvSpPr txBox="1"/>
          <p:nvPr/>
        </p:nvSpPr>
        <p:spPr>
          <a:xfrm>
            <a:off x="6261817" y="3569049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  <a:endParaRPr lang="en-IN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208842-6111-4FD3-99B3-6AC38426B16F}"/>
              </a:ext>
            </a:extLst>
          </p:cNvPr>
          <p:cNvSpPr txBox="1"/>
          <p:nvPr/>
        </p:nvSpPr>
        <p:spPr>
          <a:xfrm>
            <a:off x="6257259" y="4042742"/>
            <a:ext cx="569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 </a:t>
            </a:r>
            <a:r>
              <a:rPr lang="en-US" sz="1200" dirty="0" err="1"/>
              <a:t>kN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BD1D139-2004-4581-85CE-F01DAA565E98}"/>
                  </a:ext>
                </a:extLst>
              </p:cNvPr>
              <p:cNvSpPr txBox="1"/>
              <p:nvPr/>
            </p:nvSpPr>
            <p:spPr>
              <a:xfrm rot="3624199">
                <a:off x="5150542" y="375797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BD1D139-2004-4581-85CE-F01DAA565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24199">
                <a:off x="5150542" y="3757976"/>
                <a:ext cx="288032" cy="307777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7ACEED-052F-4335-AB39-7EF5A206AB90}"/>
                  </a:ext>
                </a:extLst>
              </p:cNvPr>
              <p:cNvSpPr txBox="1"/>
              <p:nvPr/>
            </p:nvSpPr>
            <p:spPr>
              <a:xfrm rot="3624199">
                <a:off x="5479997" y="425455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7ACEED-052F-4335-AB39-7EF5A206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24199">
                <a:off x="5479997" y="4254556"/>
                <a:ext cx="288032" cy="307777"/>
              </a:xfrm>
              <a:prstGeom prst="rect">
                <a:avLst/>
              </a:prstGeom>
              <a:blipFill>
                <a:blip r:embed="rId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E732CA8D-1831-4149-BF7F-07BB73FF1681}"/>
              </a:ext>
            </a:extLst>
          </p:cNvPr>
          <p:cNvSpPr txBox="1"/>
          <p:nvPr/>
        </p:nvSpPr>
        <p:spPr>
          <a:xfrm rot="3202406">
            <a:off x="5528561" y="3920523"/>
            <a:ext cx="599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1.2 m</a:t>
            </a:r>
            <a:endParaRPr lang="en-IN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4258C-8432-42DB-8258-68BC870D7871}"/>
              </a:ext>
            </a:extLst>
          </p:cNvPr>
          <p:cNvSpPr txBox="1"/>
          <p:nvPr/>
        </p:nvSpPr>
        <p:spPr>
          <a:xfrm>
            <a:off x="5542336" y="344999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</a:t>
            </a:r>
            <a:endParaRPr lang="en-IN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7576EE-A876-48CC-96E6-537745C69441}"/>
              </a:ext>
            </a:extLst>
          </p:cNvPr>
          <p:cNvSpPr txBox="1"/>
          <p:nvPr/>
        </p:nvSpPr>
        <p:spPr>
          <a:xfrm>
            <a:off x="5988464" y="417562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  <a:endParaRPr lang="en-IN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D96B7D-6CC3-4E6D-B320-891C22830D36}"/>
              </a:ext>
            </a:extLst>
          </p:cNvPr>
          <p:cNvSpPr txBox="1"/>
          <p:nvPr/>
        </p:nvSpPr>
        <p:spPr>
          <a:xfrm>
            <a:off x="7541052" y="211721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</a:t>
            </a:r>
            <a:endParaRPr lang="en-IN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B6F5B6-880D-4A69-BE63-A1C5E23A66AE}"/>
              </a:ext>
            </a:extLst>
          </p:cNvPr>
          <p:cNvSpPr txBox="1"/>
          <p:nvPr/>
        </p:nvSpPr>
        <p:spPr>
          <a:xfrm>
            <a:off x="7943071" y="288034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  <a:endParaRPr lang="en-IN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CA8123-403A-4174-86F1-AA6A03243FC5}"/>
              </a:ext>
            </a:extLst>
          </p:cNvPr>
          <p:cNvSpPr txBox="1"/>
          <p:nvPr/>
        </p:nvSpPr>
        <p:spPr>
          <a:xfrm>
            <a:off x="4809553" y="2390216"/>
            <a:ext cx="61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FBD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33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7" grpId="0" animBg="1"/>
      <p:bldP spid="48" grpId="0" animBg="1"/>
      <p:bldP spid="63" grpId="0"/>
      <p:bldP spid="65" grpId="0"/>
      <p:bldP spid="66" grpId="0"/>
      <p:bldP spid="67" grpId="0"/>
      <p:bldP spid="6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5: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Find the support reactions at A &amp; B for the beam carrying loads as shown in the figure</a:t>
                </a:r>
                <a:r>
                  <a:rPr lang="en-US" sz="1600" dirty="0"/>
                  <a:t>.</a:t>
                </a:r>
              </a:p>
              <a:p>
                <a:pPr marL="0" indent="0" algn="just">
                  <a:buNone/>
                </a:pPr>
                <a:r>
                  <a:rPr lang="en-IN" sz="1500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IN" sz="1500" dirty="0">
                    <a:latin typeface="Times New Roman" pitchFamily="18" charset="0"/>
                    <a:cs typeface="Times New Roman" pitchFamily="18" charset="0"/>
                  </a:rPr>
                  <a:t>Let the reaction at A &amp; B are as shown in FBD.</a:t>
                </a:r>
              </a:p>
              <a:p>
                <a:pPr marL="0" indent="0" algn="just">
                  <a:buNone/>
                </a:pPr>
                <a:r>
                  <a:rPr lang="en-IN" sz="15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5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  <m:r>
                      <a:rPr lang="en-US" sz="15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500" dirty="0">
                    <a:latin typeface="Times New Roman" pitchFamily="18" charset="0"/>
                    <a:cs typeface="Times New Roman" pitchFamily="18" charset="0"/>
                  </a:rPr>
                  <a:t>60X3+10X4X5+80sin30X7-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5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𝐵𝑦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9</m:t>
                    </m:r>
                  </m:oMath>
                </a14:m>
                <a:r>
                  <a:rPr lang="en-IN" sz="1500" dirty="0">
                    <a:latin typeface="Times New Roman" pitchFamily="18" charset="0"/>
                    <a:cs typeface="Times New Roman" pitchFamily="18" charset="0"/>
                  </a:rPr>
                  <a:t>-20sin30X2=0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𝐵𝑦</m:t>
                        </m:r>
                      </m:sub>
                    </m:sSub>
                  </m:oMath>
                </a14:m>
                <a:r>
                  <a:rPr lang="en-IN" sz="1500" dirty="0">
                    <a:latin typeface="Times New Roman" pitchFamily="18" charset="0"/>
                    <a:cs typeface="Times New Roman" pitchFamily="18" charset="0"/>
                  </a:rPr>
                  <a:t>=71.11 </a:t>
                </a:r>
                <a:r>
                  <a:rPr lang="en-IN" sz="15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=20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30+60+10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4+80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30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=78.9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20cos30-80cos30-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𝐵𝑥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=-51.96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(i.e. sense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𝐵𝑥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is to be changed)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Resultant reaction at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71.11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51.96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 = 88.07 </a:t>
                </a:r>
                <a:r>
                  <a:rPr lang="en-IN" sz="14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Direction, tan</a:t>
                </a:r>
                <a14:m>
                  <m:oMath xmlns:m="http://schemas.openxmlformats.org/officeDocument/2006/math">
                    <m:r>
                      <a:rPr lang="en-I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71.11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51.96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=1.368</m:t>
                    </m:r>
                  </m:oMath>
                </a14:m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53.83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1037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5979D8-853E-42D2-81A2-142A6D0AEDD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080" y="1338580"/>
            <a:ext cx="3274695" cy="123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DB10B7-5041-4874-A8E3-3B209AB3B38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079" y="2747253"/>
            <a:ext cx="3274695" cy="123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C07BCC-6FA5-4BB0-87CC-F67696C53D07}"/>
              </a:ext>
            </a:extLst>
          </p:cNvPr>
          <p:cNvCxnSpPr>
            <a:cxnSpLocks/>
          </p:cNvCxnSpPr>
          <p:nvPr/>
        </p:nvCxnSpPr>
        <p:spPr>
          <a:xfrm flipV="1">
            <a:off x="6156176" y="3363839"/>
            <a:ext cx="0" cy="504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4F1A44-BA2D-4910-A147-BEE3F85FC041}"/>
              </a:ext>
            </a:extLst>
          </p:cNvPr>
          <p:cNvCxnSpPr>
            <a:cxnSpLocks/>
          </p:cNvCxnSpPr>
          <p:nvPr/>
        </p:nvCxnSpPr>
        <p:spPr>
          <a:xfrm flipV="1">
            <a:off x="8244408" y="3363839"/>
            <a:ext cx="0" cy="504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3AB9B2-7B46-4DC2-BD61-9184525AEF6D}"/>
              </a:ext>
            </a:extLst>
          </p:cNvPr>
          <p:cNvCxnSpPr>
            <a:cxnSpLocks/>
          </p:cNvCxnSpPr>
          <p:nvPr/>
        </p:nvCxnSpPr>
        <p:spPr>
          <a:xfrm flipH="1">
            <a:off x="8244408" y="3358590"/>
            <a:ext cx="5040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520FBD-E16F-4CF0-BCA6-0236AB5C9BC5}"/>
                  </a:ext>
                </a:extLst>
              </p:cNvPr>
              <p:cNvSpPr txBox="1"/>
              <p:nvPr/>
            </p:nvSpPr>
            <p:spPr>
              <a:xfrm>
                <a:off x="6012160" y="3826534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520FBD-E16F-4CF0-BCA6-0236AB5C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826534"/>
                <a:ext cx="288032" cy="324769"/>
              </a:xfrm>
              <a:prstGeom prst="rect">
                <a:avLst/>
              </a:prstGeom>
              <a:blipFill>
                <a:blip r:embed="rId5"/>
                <a:stretch>
                  <a:fillRect r="-425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28003C-924C-4480-BF94-0F066275C3ED}"/>
                  </a:ext>
                </a:extLst>
              </p:cNvPr>
              <p:cNvSpPr txBox="1"/>
              <p:nvPr/>
            </p:nvSpPr>
            <p:spPr>
              <a:xfrm>
                <a:off x="8100392" y="3816039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28003C-924C-4480-BF94-0F066275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3816039"/>
                <a:ext cx="288032" cy="324769"/>
              </a:xfrm>
              <a:prstGeom prst="rect">
                <a:avLst/>
              </a:prstGeom>
              <a:blipFill>
                <a:blip r:embed="rId6"/>
                <a:stretch>
                  <a:fillRect r="-46809" b="-1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446CA8-586B-4ED0-A16B-778C1A30416A}"/>
                  </a:ext>
                </a:extLst>
              </p:cNvPr>
              <p:cNvSpPr txBox="1"/>
              <p:nvPr/>
            </p:nvSpPr>
            <p:spPr>
              <a:xfrm>
                <a:off x="8419829" y="304017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446CA8-586B-4ED0-A16B-778C1A304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829" y="3040171"/>
                <a:ext cx="288032" cy="307777"/>
              </a:xfrm>
              <a:prstGeom prst="rect">
                <a:avLst/>
              </a:prstGeom>
              <a:blipFill>
                <a:blip r:embed="rId7"/>
                <a:stretch>
                  <a:fillRect r="-40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08CD632-B609-4EB2-8369-1A733B2AA93D}"/>
              </a:ext>
            </a:extLst>
          </p:cNvPr>
          <p:cNvSpPr txBox="1"/>
          <p:nvPr/>
        </p:nvSpPr>
        <p:spPr>
          <a:xfrm>
            <a:off x="5150992" y="2471635"/>
            <a:ext cx="61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FBD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04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77547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Conditions of equilibrium: 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When several coplanar non-current forces acts on a body, the body may attain different states. They are as follows: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The body may move in any direction.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Body may move in any direction + rotate also.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Body may rotate about itself without motion.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Body may be at rest.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According to the 1</a:t>
                </a:r>
                <a:r>
                  <a:rPr lang="en-IN" sz="1600" baseline="30000" dirty="0">
                    <a:latin typeface="Times New Roman" pitchFamily="18" charset="0"/>
                    <a:cs typeface="Times New Roman" pitchFamily="18" charset="0"/>
                  </a:rPr>
                  <a:t>st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state, to achieve equilibrium the resultant R should be equal to zero. So the resultant will be zero when,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0,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According to the 2</a:t>
                </a:r>
                <a:r>
                  <a:rPr lang="en-IN" sz="1600" baseline="30000" dirty="0">
                    <a:latin typeface="Times New Roman" pitchFamily="18" charset="0"/>
                    <a:cs typeface="Times New Roman" pitchFamily="18" charset="0"/>
                  </a:rPr>
                  <a:t>nd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state, to achieve equilibrium the resultant R should be equal to zero and moment should also be equal to zero.</a:t>
                </a:r>
              </a:p>
              <a:p>
                <a:pPr marL="0" indent="0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775473"/>
              </a:xfrm>
              <a:blipFill>
                <a:blip r:embed="rId3"/>
                <a:stretch>
                  <a:fillRect l="-370" t="-484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8920" y="4529339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6:</a:t>
                </a: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A simply supported beam AB of 6 m span is subjected to loading as shown. Find the support reactions at A and B.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Solution: :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Let the reaction at A &amp; B are as shown in FBD.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  <m:r>
                      <a:rPr lang="en-US" sz="160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𝐵𝑌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2+4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X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1+0.5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1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𝐵𝑦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𝐴𝑦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𝐵𝑦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−4−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−4−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𝐴𝑦</m:t>
                        </m:r>
                      </m:sub>
                    </m:sSub>
                  </m:oMath>
                </a14:m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 = 8 </a:t>
                </a:r>
                <a:r>
                  <a:rPr lang="en-IN" sz="14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520FBD-E16F-4CF0-BCA6-0236AB5C9BC5}"/>
                  </a:ext>
                </a:extLst>
              </p:cNvPr>
              <p:cNvSpPr txBox="1"/>
              <p:nvPr/>
            </p:nvSpPr>
            <p:spPr>
              <a:xfrm>
                <a:off x="5295854" y="2227506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520FBD-E16F-4CF0-BCA6-0236AB5C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54" y="2227506"/>
                <a:ext cx="288032" cy="324769"/>
              </a:xfrm>
              <a:prstGeom prst="rect">
                <a:avLst/>
              </a:prstGeom>
              <a:blipFill>
                <a:blip r:embed="rId4"/>
                <a:stretch>
                  <a:fillRect r="-40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28003C-924C-4480-BF94-0F066275C3ED}"/>
                  </a:ext>
                </a:extLst>
              </p:cNvPr>
              <p:cNvSpPr txBox="1"/>
              <p:nvPr/>
            </p:nvSpPr>
            <p:spPr>
              <a:xfrm>
                <a:off x="8028384" y="2227505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28003C-924C-4480-BF94-0F066275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227505"/>
                <a:ext cx="288032" cy="324769"/>
              </a:xfrm>
              <a:prstGeom prst="rect">
                <a:avLst/>
              </a:prstGeom>
              <a:blipFill>
                <a:blip r:embed="rId5"/>
                <a:stretch>
                  <a:fillRect r="-46809" b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0299E78-BE29-4D29-9045-76ED9C379A0B}"/>
              </a:ext>
            </a:extLst>
          </p:cNvPr>
          <p:cNvPicPr/>
          <p:nvPr/>
        </p:nvPicPr>
        <p:blipFill rotWithShape="1">
          <a:blip r:embed="rId6"/>
          <a:srcRect l="3010" t="-3029" r="996" b="19405"/>
          <a:stretch/>
        </p:blipFill>
        <p:spPr bwMode="auto">
          <a:xfrm>
            <a:off x="5439870" y="1111777"/>
            <a:ext cx="3490929" cy="112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0012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7:</a:t>
                </a: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A beam AB 8.5 m long is hinged at A and supported on rollers over a smooth surface inclined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45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to the vertical at B. the beam is loaded as shown. Determine the reactions at A and B.</a:t>
                </a:r>
              </a:p>
              <a:p>
                <a:pPr marL="0" indent="0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Solution: :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Let the reaction at A &amp; B are as shown in FBD.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  <m:r>
                      <a:rPr lang="en-US" sz="160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8.5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7+4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4+5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9.369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𝑐𝑜𝑠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45−9.369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𝑠𝑖𝑛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45=0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𝐴𝑥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=3.796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45−5−4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45−5=0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𝐴𝑦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6.203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Resultant reaction at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3.796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6.203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88.07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Direction, tan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6.203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3.796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=1.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634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53.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667" t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8DF5D-8726-4C0E-890D-C81B7B759C0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5965" y="2703481"/>
            <a:ext cx="2870835" cy="144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5CEB58-B930-47AF-A676-EB2F9256968E}"/>
              </a:ext>
            </a:extLst>
          </p:cNvPr>
          <p:cNvCxnSpPr/>
          <p:nvPr/>
        </p:nvCxnSpPr>
        <p:spPr>
          <a:xfrm flipV="1">
            <a:off x="6103997" y="3351553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83DA56-6090-4495-A0D0-D0E11B4CFD6D}"/>
              </a:ext>
            </a:extLst>
          </p:cNvPr>
          <p:cNvCxnSpPr>
            <a:cxnSpLocks/>
          </p:cNvCxnSpPr>
          <p:nvPr/>
        </p:nvCxnSpPr>
        <p:spPr>
          <a:xfrm>
            <a:off x="5311909" y="3351553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42FA5B-CC41-4395-8E4E-A8B0B16F38F1}"/>
              </a:ext>
            </a:extLst>
          </p:cNvPr>
          <p:cNvCxnSpPr>
            <a:cxnSpLocks/>
          </p:cNvCxnSpPr>
          <p:nvPr/>
        </p:nvCxnSpPr>
        <p:spPr>
          <a:xfrm flipH="1" flipV="1">
            <a:off x="8408253" y="3567577"/>
            <a:ext cx="407654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9D0652-FE65-49E3-8DDE-3A95969D5780}"/>
                  </a:ext>
                </a:extLst>
              </p:cNvPr>
              <p:cNvSpPr txBox="1"/>
              <p:nvPr/>
            </p:nvSpPr>
            <p:spPr>
              <a:xfrm>
                <a:off x="5959981" y="4043747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9D0652-FE65-49E3-8DDE-3A95969D5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81" y="4043747"/>
                <a:ext cx="288032" cy="324769"/>
              </a:xfrm>
              <a:prstGeom prst="rect">
                <a:avLst/>
              </a:prstGeom>
              <a:blipFill>
                <a:blip r:embed="rId5"/>
                <a:stretch>
                  <a:fillRect r="-44681" b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EF9C38-9CC7-4629-BF5D-B0D838E870E6}"/>
                  </a:ext>
                </a:extLst>
              </p:cNvPr>
              <p:cNvSpPr txBox="1"/>
              <p:nvPr/>
            </p:nvSpPr>
            <p:spPr>
              <a:xfrm>
                <a:off x="5023877" y="301566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EF9C38-9CC7-4629-BF5D-B0D838E8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877" y="3015662"/>
                <a:ext cx="288032" cy="307777"/>
              </a:xfrm>
              <a:prstGeom prst="rect">
                <a:avLst/>
              </a:prstGeom>
              <a:blipFill>
                <a:blip r:embed="rId6"/>
                <a:stretch>
                  <a:fillRect r="-40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6C4491-1C0A-4B96-AE93-6090CF56F09E}"/>
                  </a:ext>
                </a:extLst>
              </p:cNvPr>
              <p:cNvSpPr txBox="1"/>
              <p:nvPr/>
            </p:nvSpPr>
            <p:spPr>
              <a:xfrm>
                <a:off x="8642076" y="407201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6C4491-1C0A-4B96-AE93-6090CF56F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76" y="4072012"/>
                <a:ext cx="288032" cy="307777"/>
              </a:xfrm>
              <a:prstGeom prst="rect">
                <a:avLst/>
              </a:prstGeom>
              <a:blipFill>
                <a:blip r:embed="rId7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C20546C-6323-43A4-8CCF-50B7450F2C65}"/>
              </a:ext>
            </a:extLst>
          </p:cNvPr>
          <p:cNvPicPr/>
          <p:nvPr/>
        </p:nvPicPr>
        <p:blipFill rotWithShape="1">
          <a:blip r:embed="rId4"/>
          <a:srcRect b="10689"/>
          <a:stretch/>
        </p:blipFill>
        <p:spPr bwMode="auto">
          <a:xfrm>
            <a:off x="5667471" y="1412135"/>
            <a:ext cx="2870835" cy="129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2912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8:</a:t>
                </a: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Determine the support reactions at A, B &amp; C for the arrangement of forces as shown in figure .</a:t>
                </a:r>
              </a:p>
              <a:p>
                <a:pPr marL="0" indent="0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The above problem can be solved 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conveniently by considering span AD and BC separately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FBD of beam AD is as shown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30=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120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-------(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  <m:r>
                      <a:rPr lang="en-US" sz="160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80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2+30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From (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8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𝑘𝑁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B4E4D3-67C9-4410-821A-75605B5C5F9C}"/>
              </a:ext>
            </a:extLst>
          </p:cNvPr>
          <p:cNvPicPr/>
          <p:nvPr/>
        </p:nvPicPr>
        <p:blipFill rotWithShape="1">
          <a:blip r:embed="rId4"/>
          <a:srcRect l="4425" t="6460" r="2631" b="16136"/>
          <a:stretch/>
        </p:blipFill>
        <p:spPr bwMode="auto">
          <a:xfrm>
            <a:off x="5636810" y="1117636"/>
            <a:ext cx="335998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7C672-291C-4054-830D-6666FF7B2E35}"/>
              </a:ext>
            </a:extLst>
          </p:cNvPr>
          <p:cNvCxnSpPr/>
          <p:nvPr/>
        </p:nvCxnSpPr>
        <p:spPr>
          <a:xfrm>
            <a:off x="5844480" y="3105435"/>
            <a:ext cx="182386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A5353-16BE-4EFA-9E01-70B6C8C2CDC6}"/>
              </a:ext>
            </a:extLst>
          </p:cNvPr>
          <p:cNvCxnSpPr>
            <a:cxnSpLocks/>
          </p:cNvCxnSpPr>
          <p:nvPr/>
        </p:nvCxnSpPr>
        <p:spPr>
          <a:xfrm flipV="1">
            <a:off x="5861478" y="3121821"/>
            <a:ext cx="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EB6EAC-CBC3-475D-BEBF-F8D1CA09856F}"/>
              </a:ext>
            </a:extLst>
          </p:cNvPr>
          <p:cNvCxnSpPr>
            <a:cxnSpLocks/>
          </p:cNvCxnSpPr>
          <p:nvPr/>
        </p:nvCxnSpPr>
        <p:spPr>
          <a:xfrm flipV="1">
            <a:off x="7685342" y="3121821"/>
            <a:ext cx="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137DE-C8AB-451A-98E7-E7726C6E4688}"/>
              </a:ext>
            </a:extLst>
          </p:cNvPr>
          <p:cNvCxnSpPr>
            <a:cxnSpLocks/>
          </p:cNvCxnSpPr>
          <p:nvPr/>
        </p:nvCxnSpPr>
        <p:spPr>
          <a:xfrm>
            <a:off x="5285414" y="315469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383AC-9FA8-4CC4-A960-42F47909E02F}"/>
                  </a:ext>
                </a:extLst>
              </p:cNvPr>
              <p:cNvSpPr txBox="1"/>
              <p:nvPr/>
            </p:nvSpPr>
            <p:spPr>
              <a:xfrm>
                <a:off x="5645454" y="3536686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383AC-9FA8-4CC4-A960-42F47909E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54" y="3536686"/>
                <a:ext cx="288032" cy="324769"/>
              </a:xfrm>
              <a:prstGeom prst="rect">
                <a:avLst/>
              </a:prstGeom>
              <a:blipFill>
                <a:blip r:embed="rId5"/>
                <a:stretch>
                  <a:fillRect r="-46809"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610CBF-F11F-4DD3-8093-B65086A85294}"/>
                  </a:ext>
                </a:extLst>
              </p:cNvPr>
              <p:cNvSpPr txBox="1"/>
              <p:nvPr/>
            </p:nvSpPr>
            <p:spPr>
              <a:xfrm>
                <a:off x="7397310" y="3485233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610CBF-F11F-4DD3-8093-B65086A85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10" y="3485233"/>
                <a:ext cx="288032" cy="324769"/>
              </a:xfrm>
              <a:prstGeom prst="rect">
                <a:avLst/>
              </a:prstGeom>
              <a:blipFill>
                <a:blip r:embed="rId6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19B3532-1D0E-4B5E-BC00-464ACCF80816}"/>
              </a:ext>
            </a:extLst>
          </p:cNvPr>
          <p:cNvSpPr txBox="1"/>
          <p:nvPr/>
        </p:nvSpPr>
        <p:spPr>
          <a:xfrm>
            <a:off x="5636810" y="286758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CC940B-405D-4F9E-B0DB-D14D528D8163}"/>
              </a:ext>
            </a:extLst>
          </p:cNvPr>
          <p:cNvSpPr txBox="1"/>
          <p:nvPr/>
        </p:nvSpPr>
        <p:spPr>
          <a:xfrm>
            <a:off x="7613334" y="287373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endParaRPr lang="en-IN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2B5C07-E63B-4A98-B77F-D65EF7D4686A}"/>
              </a:ext>
            </a:extLst>
          </p:cNvPr>
          <p:cNvCxnSpPr>
            <a:cxnSpLocks/>
          </p:cNvCxnSpPr>
          <p:nvPr/>
        </p:nvCxnSpPr>
        <p:spPr>
          <a:xfrm>
            <a:off x="6221518" y="2689771"/>
            <a:ext cx="0" cy="432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63F7CE-74E5-40CE-816F-5806044AE81F}"/>
              </a:ext>
            </a:extLst>
          </p:cNvPr>
          <p:cNvCxnSpPr>
            <a:cxnSpLocks/>
          </p:cNvCxnSpPr>
          <p:nvPr/>
        </p:nvCxnSpPr>
        <p:spPr>
          <a:xfrm>
            <a:off x="6619773" y="2689772"/>
            <a:ext cx="0" cy="4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715547-DCD4-4014-BA50-14D46A3D0431}"/>
              </a:ext>
            </a:extLst>
          </p:cNvPr>
          <p:cNvSpPr txBox="1"/>
          <p:nvPr/>
        </p:nvSpPr>
        <p:spPr>
          <a:xfrm>
            <a:off x="5867625" y="2459376"/>
            <a:ext cx="75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(20 X 4)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F94D90-8288-4CD0-B9A0-43E84758F924}"/>
              </a:ext>
            </a:extLst>
          </p:cNvPr>
          <p:cNvSpPr txBox="1"/>
          <p:nvPr/>
        </p:nvSpPr>
        <p:spPr>
          <a:xfrm>
            <a:off x="6407647" y="2459376"/>
            <a:ext cx="6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 </a:t>
            </a:r>
            <a:r>
              <a:rPr lang="en-US" sz="1200" dirty="0" err="1"/>
              <a:t>kN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47204-BE7F-4EB9-BA78-27AB72B7D171}"/>
                  </a:ext>
                </a:extLst>
              </p:cNvPr>
              <p:cNvSpPr txBox="1"/>
              <p:nvPr/>
            </p:nvSpPr>
            <p:spPr>
              <a:xfrm>
                <a:off x="4996767" y="285059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47204-BE7F-4EB9-BA78-27AB72B7D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67" y="2850597"/>
                <a:ext cx="288032" cy="307777"/>
              </a:xfrm>
              <a:prstGeom prst="rect">
                <a:avLst/>
              </a:prstGeom>
              <a:blipFill>
                <a:blip r:embed="rId7"/>
                <a:stretch>
                  <a:fillRect r="-34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FA2E048-C7D1-45D5-9AE3-1275CA7F8AEB}"/>
              </a:ext>
            </a:extLst>
          </p:cNvPr>
          <p:cNvSpPr txBox="1"/>
          <p:nvPr/>
        </p:nvSpPr>
        <p:spPr>
          <a:xfrm>
            <a:off x="5813079" y="3158374"/>
            <a:ext cx="46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</a:t>
            </a:r>
            <a:endParaRPr lang="en-IN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06057A-3AB3-40A1-9E85-3EE8266C6FA6}"/>
              </a:ext>
            </a:extLst>
          </p:cNvPr>
          <p:cNvSpPr txBox="1"/>
          <p:nvPr/>
        </p:nvSpPr>
        <p:spPr>
          <a:xfrm>
            <a:off x="6233254" y="3164529"/>
            <a:ext cx="46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</a:t>
            </a:r>
            <a:endParaRPr lang="en-I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18D2F5-C3C3-4505-815A-0A1D3307FA5F}"/>
              </a:ext>
            </a:extLst>
          </p:cNvPr>
          <p:cNvSpPr txBox="1"/>
          <p:nvPr/>
        </p:nvSpPr>
        <p:spPr>
          <a:xfrm>
            <a:off x="6974084" y="3175799"/>
            <a:ext cx="46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 m</a:t>
            </a:r>
            <a:endParaRPr lang="en-IN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6E90B8-12A8-4C46-B58B-A299CE8489B9}"/>
              </a:ext>
            </a:extLst>
          </p:cNvPr>
          <p:cNvCxnSpPr>
            <a:cxnSpLocks/>
          </p:cNvCxnSpPr>
          <p:nvPr/>
        </p:nvCxnSpPr>
        <p:spPr>
          <a:xfrm>
            <a:off x="5844191" y="3414177"/>
            <a:ext cx="398892" cy="5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42293A-F6AA-484F-8831-B45A03D4CC03}"/>
              </a:ext>
            </a:extLst>
          </p:cNvPr>
          <p:cNvCxnSpPr>
            <a:cxnSpLocks/>
          </p:cNvCxnSpPr>
          <p:nvPr/>
        </p:nvCxnSpPr>
        <p:spPr>
          <a:xfrm>
            <a:off x="6231730" y="3417858"/>
            <a:ext cx="398892" cy="5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51E4A4-BD9B-46BC-ABBF-CF766FC105FD}"/>
              </a:ext>
            </a:extLst>
          </p:cNvPr>
          <p:cNvCxnSpPr>
            <a:cxnSpLocks/>
          </p:cNvCxnSpPr>
          <p:nvPr/>
        </p:nvCxnSpPr>
        <p:spPr>
          <a:xfrm>
            <a:off x="6640984" y="3413114"/>
            <a:ext cx="1044358" cy="1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/>
      <p:bldP spid="26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𝐷𝑦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will act as a point load on span BC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FBD of beam BC is as shown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40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50=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90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-------(ii)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  <m:r>
                      <a:rPr lang="en-US" sz="160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2+50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46.66 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From 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43.33 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𝑘𝑁</m:t>
                    </m:r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7C672-291C-4054-830D-6666FF7B2E35}"/>
              </a:ext>
            </a:extLst>
          </p:cNvPr>
          <p:cNvCxnSpPr>
            <a:cxnSpLocks/>
          </p:cNvCxnSpPr>
          <p:nvPr/>
        </p:nvCxnSpPr>
        <p:spPr>
          <a:xfrm>
            <a:off x="6444208" y="1388197"/>
            <a:ext cx="182386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A5353-16BE-4EFA-9E01-70B6C8C2CDC6}"/>
              </a:ext>
            </a:extLst>
          </p:cNvPr>
          <p:cNvCxnSpPr>
            <a:cxnSpLocks/>
          </p:cNvCxnSpPr>
          <p:nvPr/>
        </p:nvCxnSpPr>
        <p:spPr>
          <a:xfrm flipV="1">
            <a:off x="6461206" y="1404583"/>
            <a:ext cx="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EB6EAC-CBC3-475D-BEBF-F8D1CA09856F}"/>
              </a:ext>
            </a:extLst>
          </p:cNvPr>
          <p:cNvCxnSpPr>
            <a:cxnSpLocks/>
          </p:cNvCxnSpPr>
          <p:nvPr/>
        </p:nvCxnSpPr>
        <p:spPr>
          <a:xfrm flipV="1">
            <a:off x="8285070" y="1404583"/>
            <a:ext cx="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137DE-C8AB-451A-98E7-E7726C6E4688}"/>
              </a:ext>
            </a:extLst>
          </p:cNvPr>
          <p:cNvCxnSpPr>
            <a:cxnSpLocks/>
          </p:cNvCxnSpPr>
          <p:nvPr/>
        </p:nvCxnSpPr>
        <p:spPr>
          <a:xfrm>
            <a:off x="5885142" y="143745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383AC-9FA8-4CC4-A960-42F47909E02F}"/>
                  </a:ext>
                </a:extLst>
              </p:cNvPr>
              <p:cNvSpPr txBox="1"/>
              <p:nvPr/>
            </p:nvSpPr>
            <p:spPr>
              <a:xfrm>
                <a:off x="6245182" y="1819448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383AC-9FA8-4CC4-A960-42F47909E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82" y="1819448"/>
                <a:ext cx="288032" cy="324769"/>
              </a:xfrm>
              <a:prstGeom prst="rect">
                <a:avLst/>
              </a:prstGeom>
              <a:blipFill>
                <a:blip r:embed="rId4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610CBF-F11F-4DD3-8093-B65086A85294}"/>
                  </a:ext>
                </a:extLst>
              </p:cNvPr>
              <p:cNvSpPr txBox="1"/>
              <p:nvPr/>
            </p:nvSpPr>
            <p:spPr>
              <a:xfrm>
                <a:off x="7997038" y="1767995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610CBF-F11F-4DD3-8093-B65086A85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38" y="1767995"/>
                <a:ext cx="288032" cy="324769"/>
              </a:xfrm>
              <a:prstGeom prst="rect">
                <a:avLst/>
              </a:prstGeom>
              <a:blipFill>
                <a:blip r:embed="rId5"/>
                <a:stretch>
                  <a:fillRect r="-40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19B3532-1D0E-4B5E-BC00-464ACCF80816}"/>
              </a:ext>
            </a:extLst>
          </p:cNvPr>
          <p:cNvSpPr txBox="1"/>
          <p:nvPr/>
        </p:nvSpPr>
        <p:spPr>
          <a:xfrm>
            <a:off x="6236538" y="115035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CC940B-405D-4F9E-B0DB-D14D528D8163}"/>
              </a:ext>
            </a:extLst>
          </p:cNvPr>
          <p:cNvSpPr txBox="1"/>
          <p:nvPr/>
        </p:nvSpPr>
        <p:spPr>
          <a:xfrm>
            <a:off x="8213062" y="115649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2B5C07-E63B-4A98-B77F-D65EF7D4686A}"/>
              </a:ext>
            </a:extLst>
          </p:cNvPr>
          <p:cNvCxnSpPr>
            <a:cxnSpLocks/>
          </p:cNvCxnSpPr>
          <p:nvPr/>
        </p:nvCxnSpPr>
        <p:spPr>
          <a:xfrm>
            <a:off x="7002302" y="956148"/>
            <a:ext cx="0" cy="432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63F7CE-74E5-40CE-816F-5806044AE81F}"/>
              </a:ext>
            </a:extLst>
          </p:cNvPr>
          <p:cNvCxnSpPr>
            <a:cxnSpLocks/>
          </p:cNvCxnSpPr>
          <p:nvPr/>
        </p:nvCxnSpPr>
        <p:spPr>
          <a:xfrm>
            <a:off x="7541423" y="972534"/>
            <a:ext cx="0" cy="4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715547-DCD4-4014-BA50-14D46A3D0431}"/>
              </a:ext>
            </a:extLst>
          </p:cNvPr>
          <p:cNvSpPr txBox="1"/>
          <p:nvPr/>
        </p:nvSpPr>
        <p:spPr>
          <a:xfrm>
            <a:off x="6680201" y="724861"/>
            <a:ext cx="60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40 </a:t>
            </a:r>
            <a:r>
              <a:rPr lang="en-US" sz="1200" dirty="0" err="1"/>
              <a:t>kN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F94D90-8288-4CD0-B9A0-43E84758F924}"/>
              </a:ext>
            </a:extLst>
          </p:cNvPr>
          <p:cNvSpPr txBox="1"/>
          <p:nvPr/>
        </p:nvSpPr>
        <p:spPr>
          <a:xfrm>
            <a:off x="7177512" y="739512"/>
            <a:ext cx="6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50 </a:t>
            </a:r>
            <a:r>
              <a:rPr lang="en-US" sz="1200" dirty="0" err="1"/>
              <a:t>kN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47204-BE7F-4EB9-BA78-27AB72B7D171}"/>
                  </a:ext>
                </a:extLst>
              </p:cNvPr>
              <p:cNvSpPr txBox="1"/>
              <p:nvPr/>
            </p:nvSpPr>
            <p:spPr>
              <a:xfrm>
                <a:off x="5596495" y="1133359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47204-BE7F-4EB9-BA78-27AB72B7D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495" y="1133359"/>
                <a:ext cx="288032" cy="307777"/>
              </a:xfrm>
              <a:prstGeom prst="rect">
                <a:avLst/>
              </a:prstGeom>
              <a:blipFill>
                <a:blip r:embed="rId6"/>
                <a:stretch>
                  <a:fillRect r="-40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FA2E048-C7D1-45D5-9AE3-1275CA7F8AEB}"/>
              </a:ext>
            </a:extLst>
          </p:cNvPr>
          <p:cNvSpPr txBox="1"/>
          <p:nvPr/>
        </p:nvSpPr>
        <p:spPr>
          <a:xfrm>
            <a:off x="6517658" y="1440963"/>
            <a:ext cx="46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</a:t>
            </a:r>
            <a:endParaRPr lang="en-IN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06057A-3AB3-40A1-9E85-3EE8266C6FA6}"/>
              </a:ext>
            </a:extLst>
          </p:cNvPr>
          <p:cNvSpPr txBox="1"/>
          <p:nvPr/>
        </p:nvSpPr>
        <p:spPr>
          <a:xfrm>
            <a:off x="7042311" y="1473142"/>
            <a:ext cx="46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</a:t>
            </a:r>
            <a:endParaRPr lang="en-I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18D2F5-C3C3-4505-815A-0A1D3307FA5F}"/>
              </a:ext>
            </a:extLst>
          </p:cNvPr>
          <p:cNvSpPr txBox="1"/>
          <p:nvPr/>
        </p:nvSpPr>
        <p:spPr>
          <a:xfrm>
            <a:off x="7709209" y="1482487"/>
            <a:ext cx="46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</a:t>
            </a:r>
            <a:endParaRPr lang="en-IN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6E90B8-12A8-4C46-B58B-A299CE8489B9}"/>
              </a:ext>
            </a:extLst>
          </p:cNvPr>
          <p:cNvCxnSpPr>
            <a:cxnSpLocks/>
          </p:cNvCxnSpPr>
          <p:nvPr/>
        </p:nvCxnSpPr>
        <p:spPr>
          <a:xfrm>
            <a:off x="6443919" y="1696939"/>
            <a:ext cx="5334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42293A-F6AA-484F-8831-B45A03D4CC03}"/>
              </a:ext>
            </a:extLst>
          </p:cNvPr>
          <p:cNvCxnSpPr>
            <a:cxnSpLocks/>
          </p:cNvCxnSpPr>
          <p:nvPr/>
        </p:nvCxnSpPr>
        <p:spPr>
          <a:xfrm>
            <a:off x="6950436" y="1687096"/>
            <a:ext cx="546234" cy="1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51E4A4-BD9B-46BC-ABBF-CF766FC105FD}"/>
              </a:ext>
            </a:extLst>
          </p:cNvPr>
          <p:cNvCxnSpPr>
            <a:cxnSpLocks/>
          </p:cNvCxnSpPr>
          <p:nvPr/>
        </p:nvCxnSpPr>
        <p:spPr>
          <a:xfrm>
            <a:off x="7477629" y="1691918"/>
            <a:ext cx="814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00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/>
      <p:bldP spid="26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9:</a:t>
                </a: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Find the reaction at the supports A and B of the beam carrying the loads as shown in figure.</a:t>
                </a:r>
              </a:p>
              <a:p>
                <a:pPr marL="0" indent="0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The FBD diagram of the beam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is as shown.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  <m:r>
                      <a:rPr lang="en-US" sz="160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50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11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−8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6.5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0.5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2.5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X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3.83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cs typeface="Times New Roman" pitchFamily="18" charset="0"/>
                  </a:rPr>
                  <a:t>+6X0.5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=4.265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𝐴𝑥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35−4.265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50=0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𝐴𝑥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=6.83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4.265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50−6−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0.5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2.5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=13.982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444" t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7C672-291C-4054-830D-6666FF7B2E35}"/>
              </a:ext>
            </a:extLst>
          </p:cNvPr>
          <p:cNvCxnSpPr>
            <a:cxnSpLocks/>
          </p:cNvCxnSpPr>
          <p:nvPr/>
        </p:nvCxnSpPr>
        <p:spPr>
          <a:xfrm>
            <a:off x="4139952" y="3105435"/>
            <a:ext cx="43924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2A5353-16BE-4EFA-9E01-70B6C8C2CDC6}"/>
              </a:ext>
            </a:extLst>
          </p:cNvPr>
          <p:cNvCxnSpPr>
            <a:cxnSpLocks/>
          </p:cNvCxnSpPr>
          <p:nvPr/>
        </p:nvCxnSpPr>
        <p:spPr>
          <a:xfrm flipV="1">
            <a:off x="4788024" y="3134024"/>
            <a:ext cx="0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EB6EAC-CBC3-475D-BEBF-F8D1CA09856F}"/>
              </a:ext>
            </a:extLst>
          </p:cNvPr>
          <p:cNvCxnSpPr>
            <a:cxnSpLocks/>
          </p:cNvCxnSpPr>
          <p:nvPr/>
        </p:nvCxnSpPr>
        <p:spPr>
          <a:xfrm flipH="1" flipV="1">
            <a:off x="8545071" y="3121338"/>
            <a:ext cx="273215" cy="2114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137DE-C8AB-451A-98E7-E7726C6E4688}"/>
              </a:ext>
            </a:extLst>
          </p:cNvPr>
          <p:cNvCxnSpPr>
            <a:cxnSpLocks/>
          </p:cNvCxnSpPr>
          <p:nvPr/>
        </p:nvCxnSpPr>
        <p:spPr>
          <a:xfrm>
            <a:off x="4465118" y="3105435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383AC-9FA8-4CC4-A960-42F47909E02F}"/>
                  </a:ext>
                </a:extLst>
              </p:cNvPr>
              <p:cNvSpPr txBox="1"/>
              <p:nvPr/>
            </p:nvSpPr>
            <p:spPr>
              <a:xfrm flipH="1">
                <a:off x="4572000" y="3471287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383AC-9FA8-4CC4-A960-42F47909E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2000" y="3471287"/>
                <a:ext cx="288032" cy="324769"/>
              </a:xfrm>
              <a:prstGeom prst="rect">
                <a:avLst/>
              </a:prstGeom>
              <a:blipFill>
                <a:blip r:embed="rId4"/>
                <a:stretch>
                  <a:fillRect r="-44681" b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610CBF-F11F-4DD3-8093-B65086A85294}"/>
                  </a:ext>
                </a:extLst>
              </p:cNvPr>
              <p:cNvSpPr txBox="1"/>
              <p:nvPr/>
            </p:nvSpPr>
            <p:spPr>
              <a:xfrm>
                <a:off x="8709440" y="332739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610CBF-F11F-4DD3-8093-B65086A85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440" y="3327397"/>
                <a:ext cx="288032" cy="307777"/>
              </a:xfrm>
              <a:prstGeom prst="rect">
                <a:avLst/>
              </a:prstGeom>
              <a:blipFill>
                <a:blip r:embed="rId5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19B3532-1D0E-4B5E-BC00-464ACCF80816}"/>
              </a:ext>
            </a:extLst>
          </p:cNvPr>
          <p:cNvSpPr txBox="1"/>
          <p:nvPr/>
        </p:nvSpPr>
        <p:spPr>
          <a:xfrm>
            <a:off x="4618499" y="286802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CC940B-405D-4F9E-B0DB-D14D528D8163}"/>
              </a:ext>
            </a:extLst>
          </p:cNvPr>
          <p:cNvSpPr txBox="1"/>
          <p:nvPr/>
        </p:nvSpPr>
        <p:spPr>
          <a:xfrm>
            <a:off x="8393694" y="28602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2B5C07-E63B-4A98-B77F-D65EF7D4686A}"/>
              </a:ext>
            </a:extLst>
          </p:cNvPr>
          <p:cNvCxnSpPr>
            <a:cxnSpLocks/>
          </p:cNvCxnSpPr>
          <p:nvPr/>
        </p:nvCxnSpPr>
        <p:spPr>
          <a:xfrm>
            <a:off x="4932040" y="2667449"/>
            <a:ext cx="0" cy="432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63F7CE-74E5-40CE-816F-5806044AE81F}"/>
              </a:ext>
            </a:extLst>
          </p:cNvPr>
          <p:cNvCxnSpPr>
            <a:cxnSpLocks/>
          </p:cNvCxnSpPr>
          <p:nvPr/>
        </p:nvCxnSpPr>
        <p:spPr>
          <a:xfrm>
            <a:off x="6012160" y="2667449"/>
            <a:ext cx="0" cy="4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715547-DCD4-4014-BA50-14D46A3D0431}"/>
              </a:ext>
            </a:extLst>
          </p:cNvPr>
          <p:cNvSpPr txBox="1"/>
          <p:nvPr/>
        </p:nvSpPr>
        <p:spPr>
          <a:xfrm>
            <a:off x="4659906" y="2450384"/>
            <a:ext cx="60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 X 3)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F94D90-8288-4CD0-B9A0-43E84758F924}"/>
                  </a:ext>
                </a:extLst>
              </p:cNvPr>
              <p:cNvSpPr txBox="1"/>
              <p:nvPr/>
            </p:nvSpPr>
            <p:spPr>
              <a:xfrm>
                <a:off x="5607368" y="2355027"/>
                <a:ext cx="945832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2.5)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F94D90-8288-4CD0-B9A0-43E84758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368" y="2355027"/>
                <a:ext cx="945832" cy="438005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47204-BE7F-4EB9-BA78-27AB72B7D171}"/>
                  </a:ext>
                </a:extLst>
              </p:cNvPr>
              <p:cNvSpPr txBox="1"/>
              <p:nvPr/>
            </p:nvSpPr>
            <p:spPr>
              <a:xfrm>
                <a:off x="4253777" y="282932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C47204-BE7F-4EB9-BA78-27AB72B7D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77" y="2829323"/>
                <a:ext cx="288032" cy="307777"/>
              </a:xfrm>
              <a:prstGeom prst="rect">
                <a:avLst/>
              </a:prstGeom>
              <a:blipFill>
                <a:blip r:embed="rId7"/>
                <a:stretch>
                  <a:fillRect r="-34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D06057A-3AB3-40A1-9E85-3EE8266C6FA6}"/>
              </a:ext>
            </a:extLst>
          </p:cNvPr>
          <p:cNvSpPr txBox="1"/>
          <p:nvPr/>
        </p:nvSpPr>
        <p:spPr>
          <a:xfrm>
            <a:off x="4740115" y="3107306"/>
            <a:ext cx="53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0.5 m</a:t>
            </a:r>
            <a:endParaRPr lang="en-IN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18D2F5-C3C3-4505-815A-0A1D3307FA5F}"/>
              </a:ext>
            </a:extLst>
          </p:cNvPr>
          <p:cNvSpPr txBox="1"/>
          <p:nvPr/>
        </p:nvSpPr>
        <p:spPr>
          <a:xfrm>
            <a:off x="7312609" y="3242265"/>
            <a:ext cx="46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 m</a:t>
            </a:r>
            <a:endParaRPr lang="en-IN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6E90B8-12A8-4C46-B58B-A299CE8489B9}"/>
              </a:ext>
            </a:extLst>
          </p:cNvPr>
          <p:cNvCxnSpPr>
            <a:cxnSpLocks/>
          </p:cNvCxnSpPr>
          <p:nvPr/>
        </p:nvCxnSpPr>
        <p:spPr>
          <a:xfrm>
            <a:off x="4780090" y="3326471"/>
            <a:ext cx="2610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42293A-F6AA-484F-8831-B45A03D4CC03}"/>
              </a:ext>
            </a:extLst>
          </p:cNvPr>
          <p:cNvCxnSpPr>
            <a:cxnSpLocks/>
          </p:cNvCxnSpPr>
          <p:nvPr/>
        </p:nvCxnSpPr>
        <p:spPr>
          <a:xfrm flipV="1">
            <a:off x="4776807" y="3495391"/>
            <a:ext cx="483335" cy="2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51E4A4-BD9B-46BC-ABBF-CF766FC105FD}"/>
              </a:ext>
            </a:extLst>
          </p:cNvPr>
          <p:cNvCxnSpPr>
            <a:cxnSpLocks/>
          </p:cNvCxnSpPr>
          <p:nvPr/>
        </p:nvCxnSpPr>
        <p:spPr>
          <a:xfrm>
            <a:off x="6640984" y="3507773"/>
            <a:ext cx="1927235" cy="1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A2076FD-512C-40F2-BA18-E7A36A914491}"/>
              </a:ext>
            </a:extLst>
          </p:cNvPr>
          <p:cNvPicPr/>
          <p:nvPr/>
        </p:nvPicPr>
        <p:blipFill rotWithShape="1">
          <a:blip r:embed="rId8"/>
          <a:srcRect l="1430" t="12745" r="800" b="14386"/>
          <a:stretch/>
        </p:blipFill>
        <p:spPr>
          <a:xfrm>
            <a:off x="4244944" y="1100091"/>
            <a:ext cx="4752528" cy="10920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F0E319-23FC-4C3B-87B5-60E600846706}"/>
              </a:ext>
            </a:extLst>
          </p:cNvPr>
          <p:cNvCxnSpPr/>
          <p:nvPr/>
        </p:nvCxnSpPr>
        <p:spPr>
          <a:xfrm flipV="1">
            <a:off x="8375954" y="2883474"/>
            <a:ext cx="322946" cy="50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88E783-A578-4309-AD25-82E8D0FFB9EE}"/>
              </a:ext>
            </a:extLst>
          </p:cNvPr>
          <p:cNvCxnSpPr/>
          <p:nvPr/>
        </p:nvCxnSpPr>
        <p:spPr>
          <a:xfrm>
            <a:off x="8545071" y="3105435"/>
            <a:ext cx="34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41CE99-8210-4B63-906E-A00FCCA97633}"/>
                  </a:ext>
                </a:extLst>
              </p:cNvPr>
              <p:cNvSpPr txBox="1"/>
              <p:nvPr/>
            </p:nvSpPr>
            <p:spPr>
              <a:xfrm>
                <a:off x="8613842" y="3069556"/>
                <a:ext cx="340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41CE99-8210-4B63-906E-A00FCCA97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842" y="3069556"/>
                <a:ext cx="34013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9AE4B8A-B4C8-49B7-8507-5C72EB260282}"/>
              </a:ext>
            </a:extLst>
          </p:cNvPr>
          <p:cNvSpPr txBox="1"/>
          <p:nvPr/>
        </p:nvSpPr>
        <p:spPr>
          <a:xfrm>
            <a:off x="5100178" y="288610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102DC0-DE7B-4E12-B7F9-470D22EFA277}"/>
              </a:ext>
            </a:extLst>
          </p:cNvPr>
          <p:cNvSpPr txBox="1"/>
          <p:nvPr/>
        </p:nvSpPr>
        <p:spPr>
          <a:xfrm>
            <a:off x="5555452" y="288347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880BD7-5E74-4A3F-BA88-C17FEFE9BAFE}"/>
              </a:ext>
            </a:extLst>
          </p:cNvPr>
          <p:cNvSpPr txBox="1"/>
          <p:nvPr/>
        </p:nvSpPr>
        <p:spPr>
          <a:xfrm>
            <a:off x="6203547" y="287655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5658BE-02AE-489E-B691-752BBC0AB561}"/>
              </a:ext>
            </a:extLst>
          </p:cNvPr>
          <p:cNvSpPr txBox="1"/>
          <p:nvPr/>
        </p:nvSpPr>
        <p:spPr>
          <a:xfrm>
            <a:off x="6463784" y="287645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endParaRPr lang="en-IN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45631F-7E26-4080-B8AF-6D0393CDFAD8}"/>
              </a:ext>
            </a:extLst>
          </p:cNvPr>
          <p:cNvCxnSpPr>
            <a:cxnSpLocks/>
          </p:cNvCxnSpPr>
          <p:nvPr/>
        </p:nvCxnSpPr>
        <p:spPr>
          <a:xfrm flipV="1">
            <a:off x="5274833" y="3502921"/>
            <a:ext cx="4246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1A0BC0-1E30-485D-BECB-D18E9D86989C}"/>
              </a:ext>
            </a:extLst>
          </p:cNvPr>
          <p:cNvCxnSpPr>
            <a:cxnSpLocks/>
          </p:cNvCxnSpPr>
          <p:nvPr/>
        </p:nvCxnSpPr>
        <p:spPr>
          <a:xfrm>
            <a:off x="5686801" y="3502329"/>
            <a:ext cx="373420" cy="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B21769-64D4-40C8-9419-E9FDF70B2E48}"/>
              </a:ext>
            </a:extLst>
          </p:cNvPr>
          <p:cNvCxnSpPr>
            <a:cxnSpLocks/>
          </p:cNvCxnSpPr>
          <p:nvPr/>
        </p:nvCxnSpPr>
        <p:spPr>
          <a:xfrm>
            <a:off x="6042617" y="3509726"/>
            <a:ext cx="321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D8F1E2-2E30-4225-A5D6-AF3D9C3DB9B5}"/>
              </a:ext>
            </a:extLst>
          </p:cNvPr>
          <p:cNvCxnSpPr>
            <a:cxnSpLocks/>
          </p:cNvCxnSpPr>
          <p:nvPr/>
        </p:nvCxnSpPr>
        <p:spPr>
          <a:xfrm>
            <a:off x="6336196" y="3509726"/>
            <a:ext cx="3047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2E96CFB-9160-48BA-96DD-609EDDD1F2CC}"/>
              </a:ext>
            </a:extLst>
          </p:cNvPr>
          <p:cNvSpPr txBox="1"/>
          <p:nvPr/>
        </p:nvSpPr>
        <p:spPr>
          <a:xfrm>
            <a:off x="4801008" y="3273879"/>
            <a:ext cx="444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 m</a:t>
            </a:r>
            <a:endParaRPr lang="en-IN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EF9513-59DD-4A87-A18B-E671B5F0728D}"/>
              </a:ext>
            </a:extLst>
          </p:cNvPr>
          <p:cNvSpPr txBox="1"/>
          <p:nvPr/>
        </p:nvSpPr>
        <p:spPr>
          <a:xfrm>
            <a:off x="5276857" y="3272422"/>
            <a:ext cx="380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 m</a:t>
            </a:r>
            <a:endParaRPr lang="en-IN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7AD86A-2748-4605-8009-A813DEC95675}"/>
              </a:ext>
            </a:extLst>
          </p:cNvPr>
          <p:cNvSpPr txBox="1"/>
          <p:nvPr/>
        </p:nvSpPr>
        <p:spPr>
          <a:xfrm>
            <a:off x="5572519" y="3272422"/>
            <a:ext cx="562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0.83 m</a:t>
            </a:r>
            <a:endParaRPr lang="en-IN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6E33BE-17AF-494B-ABEF-C3DDCCE0C4A0}"/>
              </a:ext>
            </a:extLst>
          </p:cNvPr>
          <p:cNvSpPr txBox="1"/>
          <p:nvPr/>
        </p:nvSpPr>
        <p:spPr>
          <a:xfrm>
            <a:off x="5957025" y="3273879"/>
            <a:ext cx="60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1.67 m</a:t>
            </a:r>
            <a:endParaRPr lang="en-IN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C3C51E-C5A7-4F60-A48C-37816C30BC5C}"/>
              </a:ext>
            </a:extLst>
          </p:cNvPr>
          <p:cNvSpPr txBox="1"/>
          <p:nvPr/>
        </p:nvSpPr>
        <p:spPr>
          <a:xfrm>
            <a:off x="6316533" y="3276958"/>
            <a:ext cx="384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 m</a:t>
            </a:r>
            <a:endParaRPr lang="en-IN" sz="105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8B9523-7E26-4284-8421-EE793C531C53}"/>
              </a:ext>
            </a:extLst>
          </p:cNvPr>
          <p:cNvCxnSpPr>
            <a:cxnSpLocks/>
          </p:cNvCxnSpPr>
          <p:nvPr/>
        </p:nvCxnSpPr>
        <p:spPr>
          <a:xfrm flipH="1">
            <a:off x="6588224" y="2588883"/>
            <a:ext cx="268456" cy="518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EE8831-94DF-4AC9-82E7-906ED17606DD}"/>
              </a:ext>
            </a:extLst>
          </p:cNvPr>
          <p:cNvSpPr txBox="1"/>
          <p:nvPr/>
        </p:nvSpPr>
        <p:spPr>
          <a:xfrm>
            <a:off x="6604936" y="2394999"/>
            <a:ext cx="60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</a:t>
            </a:r>
            <a:r>
              <a:rPr lang="en-US" sz="1200" dirty="0" err="1"/>
              <a:t>kN</a:t>
            </a:r>
            <a:endParaRPr lang="en-IN" sz="1200" dirty="0"/>
          </a:p>
        </p:txBody>
      </p:sp>
      <p:sp>
        <p:nvSpPr>
          <p:cNvPr id="64" name="Arrow: Curved Right 63">
            <a:extLst>
              <a:ext uri="{FF2B5EF4-FFF2-40B4-BE49-F238E27FC236}">
                <a16:creationId xmlns:a16="http://schemas.microsoft.com/office/drawing/2014/main" id="{F7FE4B99-80E3-4F27-B0FE-528F8A660008}"/>
              </a:ext>
            </a:extLst>
          </p:cNvPr>
          <p:cNvSpPr/>
          <p:nvPr/>
        </p:nvSpPr>
        <p:spPr>
          <a:xfrm rot="13034331">
            <a:off x="7433975" y="2843409"/>
            <a:ext cx="294210" cy="4741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05BF82-3C14-4115-BA51-EC973B395481}"/>
              </a:ext>
            </a:extLst>
          </p:cNvPr>
          <p:cNvSpPr txBox="1"/>
          <p:nvPr/>
        </p:nvSpPr>
        <p:spPr>
          <a:xfrm>
            <a:off x="7412428" y="2574970"/>
            <a:ext cx="60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 dirty="0" err="1"/>
              <a:t>kNm</a:t>
            </a:r>
            <a:endParaRPr lang="en-I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4FAE19-0E1F-43F8-A350-96C55FC73199}"/>
                  </a:ext>
                </a:extLst>
              </p:cNvPr>
              <p:cNvSpPr txBox="1"/>
              <p:nvPr/>
            </p:nvSpPr>
            <p:spPr>
              <a:xfrm>
                <a:off x="6632763" y="2908309"/>
                <a:ext cx="3401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4FAE19-0E1F-43F8-A350-96C55FC7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763" y="2908309"/>
                <a:ext cx="340138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71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/>
      <p:bldP spid="26" grpId="0"/>
      <p:bldP spid="31" grpId="0"/>
      <p:bldP spid="32" grpId="0"/>
      <p:bldP spid="33" grpId="0"/>
      <p:bldP spid="35" grpId="0"/>
      <p:bldP spid="36" grpId="0"/>
      <p:bldP spid="37" grpId="0"/>
      <p:bldP spid="39" grpId="0"/>
      <p:bldP spid="41" grpId="0"/>
      <p:bldP spid="43" grpId="0"/>
      <p:bldP spid="44" grpId="0"/>
      <p:bldP spid="51" grpId="0"/>
      <p:bldP spid="52" grpId="0"/>
      <p:bldP spid="53" grpId="0"/>
      <p:bldP spid="54" grpId="0"/>
      <p:bldP spid="55" grpId="0"/>
      <p:bldP spid="58" grpId="0"/>
      <p:bldP spid="64" grpId="0" animBg="1"/>
      <p:bldP spid="65" grpId="0"/>
      <p:bldP spid="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Problem 10: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Determine the reactions at the supports of the truss shown in fig below. </a:t>
                </a:r>
              </a:p>
              <a:p>
                <a:pPr marL="0" indent="0">
                  <a:buNone/>
                </a:pPr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The FBD diagram of the truss is as shown</a:t>
                </a: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  <m:r>
                      <a:rPr lang="en-US" sz="160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16+4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16+8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60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12+6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8−8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2.309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>
                    <a:cs typeface="Times New Roman" pitchFamily="18" charset="0"/>
                  </a:rPr>
                  <a:t>-6cos60X4.61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9.816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𝐴𝑥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60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60=0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=9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60−8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0−6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60+9.816=0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𝐴𝑦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77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𝑘𝑁</m:t>
                      </m:r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Resultant reaction at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5.77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10.69 </a:t>
                </a:r>
                <a:r>
                  <a:rPr lang="en-IN" sz="1600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Direction, tan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5.77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9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0.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6411</m:t>
                    </m:r>
                  </m:oMath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32.66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38" y="819150"/>
                <a:ext cx="8229600" cy="4114800"/>
              </a:xfrm>
              <a:blipFill>
                <a:blip r:embed="rId3"/>
                <a:stretch>
                  <a:fillRect l="-519" t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CE30D6A-9D3E-4459-9B65-0DC324E804F4}"/>
              </a:ext>
            </a:extLst>
          </p:cNvPr>
          <p:cNvPicPr/>
          <p:nvPr/>
        </p:nvPicPr>
        <p:blipFill rotWithShape="1">
          <a:blip r:embed="rId4"/>
          <a:srcRect l="2622" r="10849" b="8067"/>
          <a:stretch/>
        </p:blipFill>
        <p:spPr bwMode="auto">
          <a:xfrm>
            <a:off x="6156176" y="1135957"/>
            <a:ext cx="23762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7B943DD-44BD-4EC1-BCB7-B0EDFBB109CD}"/>
              </a:ext>
            </a:extLst>
          </p:cNvPr>
          <p:cNvPicPr/>
          <p:nvPr/>
        </p:nvPicPr>
        <p:blipFill rotWithShape="1">
          <a:blip r:embed="rId4"/>
          <a:srcRect l="2292" r="10597" b="9061"/>
          <a:stretch/>
        </p:blipFill>
        <p:spPr bwMode="auto">
          <a:xfrm>
            <a:off x="5832140" y="2926792"/>
            <a:ext cx="3024335" cy="184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DBC28E-BEEB-4DEE-B1ED-6E4B52B9A287}"/>
              </a:ext>
            </a:extLst>
          </p:cNvPr>
          <p:cNvCxnSpPr>
            <a:cxnSpLocks/>
          </p:cNvCxnSpPr>
          <p:nvPr/>
        </p:nvCxnSpPr>
        <p:spPr>
          <a:xfrm flipV="1">
            <a:off x="6084168" y="4220425"/>
            <a:ext cx="0" cy="546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CA6A94-6F30-4568-BD00-CB3EF03E1509}"/>
              </a:ext>
            </a:extLst>
          </p:cNvPr>
          <p:cNvCxnSpPr>
            <a:cxnSpLocks/>
          </p:cNvCxnSpPr>
          <p:nvPr/>
        </p:nvCxnSpPr>
        <p:spPr>
          <a:xfrm>
            <a:off x="5508104" y="421982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CBE38A-F0F3-43D3-9486-AD337C9D9BBC}"/>
              </a:ext>
            </a:extLst>
          </p:cNvPr>
          <p:cNvCxnSpPr>
            <a:cxnSpLocks/>
          </p:cNvCxnSpPr>
          <p:nvPr/>
        </p:nvCxnSpPr>
        <p:spPr>
          <a:xfrm flipV="1">
            <a:off x="8316416" y="4299942"/>
            <a:ext cx="0" cy="546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4AAE68B-3C98-45A3-960C-1C7ADDEB9C05}"/>
                  </a:ext>
                </a:extLst>
              </p:cNvPr>
              <p:cNvSpPr txBox="1"/>
              <p:nvPr/>
            </p:nvSpPr>
            <p:spPr>
              <a:xfrm flipH="1">
                <a:off x="5324054" y="389444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4AAE68B-3C98-45A3-960C-1C7ADDEB9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24054" y="3894447"/>
                <a:ext cx="288032" cy="307777"/>
              </a:xfrm>
              <a:prstGeom prst="rect">
                <a:avLst/>
              </a:prstGeom>
              <a:blipFill>
                <a:blip r:embed="rId5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C5474D-CE96-433A-A00C-882A924D199B}"/>
                  </a:ext>
                </a:extLst>
              </p:cNvPr>
              <p:cNvSpPr txBox="1"/>
              <p:nvPr/>
            </p:nvSpPr>
            <p:spPr>
              <a:xfrm flipH="1">
                <a:off x="5832140" y="4658618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C5474D-CE96-433A-A00C-882A924D1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32140" y="4658618"/>
                <a:ext cx="288032" cy="324769"/>
              </a:xfrm>
              <a:prstGeom prst="rect">
                <a:avLst/>
              </a:prstGeom>
              <a:blipFill>
                <a:blip r:embed="rId6"/>
                <a:stretch>
                  <a:fillRect r="-44681"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DF44491-328A-4027-BF19-CA5A1369CC5A}"/>
                  </a:ext>
                </a:extLst>
              </p:cNvPr>
              <p:cNvSpPr txBox="1"/>
              <p:nvPr/>
            </p:nvSpPr>
            <p:spPr>
              <a:xfrm flipH="1">
                <a:off x="7974751" y="469509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DF44491-328A-4027-BF19-CA5A1369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74751" y="4695095"/>
                <a:ext cx="288032" cy="307777"/>
              </a:xfrm>
              <a:prstGeom prst="rect">
                <a:avLst/>
              </a:prstGeom>
              <a:blipFill>
                <a:blip r:embed="rId7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17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0" grpId="0"/>
      <p:bldP spid="61" grpId="0"/>
      <p:bldP spid="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219075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77547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0,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0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According to the 3</a:t>
                </a:r>
                <a:r>
                  <a:rPr lang="en-IN" sz="1600" baseline="30000" dirty="0">
                    <a:latin typeface="Times New Roman" pitchFamily="18" charset="0"/>
                    <a:cs typeface="Times New Roman" pitchFamily="18" charset="0"/>
                  </a:rPr>
                  <a:t>rd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state, to achieve equilibrium moment should be equal to zero.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According to the 4</a:t>
                </a:r>
                <a:r>
                  <a:rPr lang="en-IN" sz="1600" baseline="30000" dirty="0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state, the body is already in equilibrium because, the resultant R is equal to zero and moment also is equal to zero. Therefore the following conditions are satisfied.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0,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0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6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To summarise all the 4 states we can say that, to attain the equilibrium of the body:</a:t>
                </a:r>
              </a:p>
              <a:p>
                <a:pPr marL="0" indent="0" algn="ctr">
                  <a:buNone/>
                </a:pPr>
                <a:endParaRPr lang="en-IN" sz="1600" b="1" i="1" dirty="0">
                  <a:solidFill>
                    <a:srgbClr val="00B05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= 0,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= 0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𝑴</m:t>
                        </m:r>
                        <m:r>
                          <a:rPr lang="en-US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en-IN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775473"/>
              </a:xfrm>
              <a:blipFill>
                <a:blip r:embed="rId3"/>
                <a:stretch>
                  <a:fillRect l="-370" t="-9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8920" y="4529339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78A5CC-5AA5-4EFA-B480-DF7C7F8362C6}"/>
              </a:ext>
            </a:extLst>
          </p:cNvPr>
          <p:cNvSpPr/>
          <p:nvPr/>
        </p:nvSpPr>
        <p:spPr>
          <a:xfrm>
            <a:off x="3134426" y="3075806"/>
            <a:ext cx="28751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09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2000" b="1" dirty="0">
                    <a:latin typeface="Times New Roman" pitchFamily="18" charset="0"/>
                    <a:cs typeface="Times New Roman" pitchFamily="18" charset="0"/>
                  </a:rPr>
                  <a:t>Law of moments:</a:t>
                </a:r>
              </a:p>
              <a:p>
                <a:pPr marL="0" indent="0" algn="just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If several coplanar forces acts on a system which is in equilibrium, then according to the law of moments “ the sum of clockwise moments is equal to the sum of anticlockwise moments” or “ the algebraic sum of moments of all the forces about any point on the plane of the forces should be zero.”</a:t>
                </a: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Sum of clockwise moments = Sum of anticlockwise moments </a:t>
                </a:r>
              </a:p>
              <a:p>
                <a:pPr marL="0" indent="0" algn="ctr">
                  <a:buNone/>
                </a:pPr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+</a:t>
                </a:r>
                <a:r>
                  <a:rPr lang="en-IN" sz="1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+</a:t>
                </a:r>
                <a:r>
                  <a:rPr lang="en-IN" sz="16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4114800"/>
              </a:xfrm>
              <a:blipFill>
                <a:blip r:embed="rId3"/>
                <a:stretch>
                  <a:fillRect l="-741" t="-741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5CA9E-8B1F-4B45-9F09-9013EA71B069}"/>
              </a:ext>
            </a:extLst>
          </p:cNvPr>
          <p:cNvSpPr/>
          <p:nvPr/>
        </p:nvSpPr>
        <p:spPr>
          <a:xfrm>
            <a:off x="3431373" y="2191818"/>
            <a:ext cx="1152128" cy="75986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825D24-627F-4F5F-931E-A0338CD311EE}"/>
              </a:ext>
            </a:extLst>
          </p:cNvPr>
          <p:cNvCxnSpPr/>
          <p:nvPr/>
        </p:nvCxnSpPr>
        <p:spPr>
          <a:xfrm flipV="1">
            <a:off x="3647397" y="2335834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87DE16-6FB5-4956-9B4C-267AAF26229F}"/>
              </a:ext>
            </a:extLst>
          </p:cNvPr>
          <p:cNvCxnSpPr>
            <a:cxnSpLocks/>
          </p:cNvCxnSpPr>
          <p:nvPr/>
        </p:nvCxnSpPr>
        <p:spPr>
          <a:xfrm>
            <a:off x="3799797" y="2704258"/>
            <a:ext cx="35165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8E4FB1-D7C5-4A88-A91A-65C3E4973674}"/>
              </a:ext>
            </a:extLst>
          </p:cNvPr>
          <p:cNvCxnSpPr>
            <a:cxnSpLocks/>
          </p:cNvCxnSpPr>
          <p:nvPr/>
        </p:nvCxnSpPr>
        <p:spPr>
          <a:xfrm flipV="1">
            <a:off x="4151453" y="2412034"/>
            <a:ext cx="144016" cy="29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C85CDB-50C8-48D2-BB5E-880014F5F652}"/>
              </a:ext>
            </a:extLst>
          </p:cNvPr>
          <p:cNvSpPr txBox="1"/>
          <p:nvPr/>
        </p:nvSpPr>
        <p:spPr>
          <a:xfrm>
            <a:off x="3167844" y="1997280"/>
            <a:ext cx="37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0F1C4-844C-4F48-80A1-4F384AAAF1FE}"/>
                  </a:ext>
                </a:extLst>
              </p:cNvPr>
              <p:cNvSpPr txBox="1"/>
              <p:nvPr/>
            </p:nvSpPr>
            <p:spPr>
              <a:xfrm>
                <a:off x="3863421" y="2154038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0F1C4-844C-4F48-80A1-4F384AAA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21" y="2154038"/>
                <a:ext cx="216024" cy="276999"/>
              </a:xfrm>
              <a:prstGeom prst="rect">
                <a:avLst/>
              </a:prstGeom>
              <a:blipFill>
                <a:blip r:embed="rId4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361ABE-790B-43F1-B942-99C5354D861C}"/>
                  </a:ext>
                </a:extLst>
              </p:cNvPr>
              <p:cNvSpPr txBox="1"/>
              <p:nvPr/>
            </p:nvSpPr>
            <p:spPr>
              <a:xfrm>
                <a:off x="4234962" y="2254645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361ABE-790B-43F1-B942-99C5354D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962" y="2254645"/>
                <a:ext cx="216024" cy="276999"/>
              </a:xfrm>
              <a:prstGeom prst="rect">
                <a:avLst/>
              </a:prstGeom>
              <a:blipFill>
                <a:blip r:embed="rId5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521C0-86BE-4104-B5F2-D29210D383F3}"/>
                  </a:ext>
                </a:extLst>
              </p:cNvPr>
              <p:cNvSpPr txBox="1"/>
              <p:nvPr/>
            </p:nvSpPr>
            <p:spPr>
              <a:xfrm>
                <a:off x="4075283" y="2683579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4521C0-86BE-4104-B5F2-D29210D38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83" y="2683579"/>
                <a:ext cx="216024" cy="276999"/>
              </a:xfrm>
              <a:prstGeom prst="rect">
                <a:avLst/>
              </a:prstGeom>
              <a:blipFill>
                <a:blip r:embed="rId6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Types of supports and their reactions:</a:t>
            </a:r>
          </a:p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1. Reactions equivalent to a force with known line of action.</a:t>
            </a:r>
          </a:p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Roller.</a:t>
            </a:r>
          </a:p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Rocker.</a:t>
            </a:r>
          </a:p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Smooth surface.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all the above supports the movement of the body is restrained in only vertical direction therefore there will be only one reaction.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FA14C-752D-4DD7-9FA7-662EAA2E8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50" y="1401449"/>
            <a:ext cx="876422" cy="1047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F2A159-3274-45ED-BDD9-44A84BF7A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82" y="1384552"/>
            <a:ext cx="857370" cy="95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F65F4E-5709-4EC0-9162-8A896CB5A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08" y="1430605"/>
            <a:ext cx="990738" cy="895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10F492-2C6D-4FF3-BB45-A79B102E5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45" y="1473962"/>
            <a:ext cx="676369" cy="866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F0ED1-A963-4930-AE9A-7A98EEF9BFB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6"/>
          <a:stretch/>
        </p:blipFill>
        <p:spPr>
          <a:xfrm>
            <a:off x="6533327" y="635136"/>
            <a:ext cx="2227664" cy="17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78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Short cable.</a:t>
            </a:r>
          </a:p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Short link.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all the above supports the movement of the body is restrained in only one direction therefore there will be only one reaction along the cable or link.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F88D7-88E9-4F5E-93ED-E8526A564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13601"/>
            <a:ext cx="1638529" cy="11145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13DE1F-829B-41C6-8CD2-11D53D1F2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31" y="692282"/>
            <a:ext cx="153373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Collar on frictionless a rod.</a:t>
            </a:r>
          </a:p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Frictionless pin in a slot.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all the above supports the movement of the body is restrained in only one direction therefore there will be only one reaction normal to the axis of the rod..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5D200C-EE48-4D30-AE4C-E9B273F9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7494"/>
            <a:ext cx="2005314" cy="1370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C12E1D-8DA8-4989-ABFD-1CEB82A1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6669"/>
            <a:ext cx="1845207" cy="12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2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2. Reactions equivalent to a force of unknown direction.</a:t>
            </a:r>
          </a:p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Rough surface.</a:t>
            </a:r>
          </a:p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Hinges.</a:t>
            </a:r>
          </a:p>
          <a:p>
            <a:pPr algn="just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Frictionless pins in a fitted hole.</a:t>
            </a:r>
          </a:p>
          <a:p>
            <a:pPr algn="just"/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all the above supports the movement of the body is restrained in two directions therefore there will be two reactions.</a:t>
            </a: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F5B8C-8838-4184-9561-B98804D3A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62" y="1942688"/>
            <a:ext cx="1124107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3D9FFA-814B-481E-BF60-D87E27D60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31"/>
          <a:stretch/>
        </p:blipFill>
        <p:spPr>
          <a:xfrm>
            <a:off x="5869124" y="1764363"/>
            <a:ext cx="1368152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14467-FC4D-4FC4-AA0B-D8CB8008F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806" y="1866759"/>
            <a:ext cx="1276528" cy="100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C5269-FDB1-429E-9E86-2E4C2DD77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43" y="2876550"/>
            <a:ext cx="1200318" cy="866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E0E28D-2A86-4CFF-B2C7-9931F7584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5" y="2169424"/>
            <a:ext cx="2686050" cy="177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0ECAE-87CA-4C7D-A021-DD6D5C9EF49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t="13843" r="23033" b="15926"/>
          <a:stretch/>
        </p:blipFill>
        <p:spPr>
          <a:xfrm>
            <a:off x="6440466" y="711993"/>
            <a:ext cx="1179534" cy="10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83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9432</TotalTime>
  <Words>3314</Words>
  <Application>Microsoft Office PowerPoint</Application>
  <PresentationFormat>On-screen Show (16:9)</PresentationFormat>
  <Paragraphs>627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Office Theme</vt:lpstr>
      <vt:lpstr>ENGINEERING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MECHANICS</dc:title>
  <dc:creator>Basu Patil</dc:creator>
  <cp:lastModifiedBy>Basanagouda Patil</cp:lastModifiedBy>
  <cp:revision>1680</cp:revision>
  <dcterms:created xsi:type="dcterms:W3CDTF">2006-08-16T00:00:00Z</dcterms:created>
  <dcterms:modified xsi:type="dcterms:W3CDTF">2021-06-26T05:50:17Z</dcterms:modified>
</cp:coreProperties>
</file>