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6" r:id="rId2"/>
    <p:sldId id="258" r:id="rId3"/>
    <p:sldId id="260" r:id="rId4"/>
    <p:sldId id="259" r:id="rId5"/>
    <p:sldId id="272" r:id="rId6"/>
    <p:sldId id="262" r:id="rId7"/>
    <p:sldId id="269" r:id="rId8"/>
    <p:sldId id="261" r:id="rId9"/>
    <p:sldId id="263" r:id="rId10"/>
    <p:sldId id="264" r:id="rId11"/>
    <p:sldId id="273" r:id="rId12"/>
    <p:sldId id="274" r:id="rId13"/>
    <p:sldId id="275" r:id="rId14"/>
    <p:sldId id="276" r:id="rId15"/>
    <p:sldId id="277" r:id="rId16"/>
    <p:sldId id="278" r:id="rId17"/>
    <p:sldId id="279" r:id="rId18"/>
    <p:sldId id="280" r:id="rId19"/>
    <p:sldId id="281" r:id="rId20"/>
    <p:sldId id="28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2"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78" r:id="rId70"/>
    <p:sldId id="331" r:id="rId71"/>
    <p:sldId id="364" r:id="rId72"/>
    <p:sldId id="365" r:id="rId73"/>
    <p:sldId id="366" r:id="rId74"/>
    <p:sldId id="367" r:id="rId75"/>
    <p:sldId id="368" r:id="rId76"/>
    <p:sldId id="380" r:id="rId77"/>
    <p:sldId id="381" r:id="rId78"/>
    <p:sldId id="382" r:id="rId79"/>
    <p:sldId id="376" r:id="rId80"/>
    <p:sldId id="377" r:id="rId81"/>
    <p:sldId id="369" r:id="rId82"/>
    <p:sldId id="370" r:id="rId83"/>
    <p:sldId id="371" r:id="rId84"/>
    <p:sldId id="372" r:id="rId85"/>
    <p:sldId id="373" r:id="rId86"/>
    <p:sldId id="374" r:id="rId87"/>
    <p:sldId id="375" r:id="rId88"/>
    <p:sldId id="379" r:id="rId89"/>
    <p:sldId id="265" r:id="rId90"/>
    <p:sldId id="266" r:id="rId91"/>
    <p:sldId id="271" r:id="rId92"/>
    <p:sldId id="270" r:id="rId9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966"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37AF9-0837-4ED0-8E07-D2B74468977C}" type="datetimeFigureOut">
              <a:rPr lang="en-US" smtClean="0"/>
              <a:pPr/>
              <a:t>7/5/2021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22639D-F987-41E3-BFDB-4CF74A1FC5C3}" type="slidenum">
              <a:rPr lang="en-IN" smtClean="0"/>
              <a:pPr/>
              <a:t>‹#›</a:t>
            </a:fld>
            <a:endParaRPr lang="en-IN"/>
          </a:p>
        </p:txBody>
      </p:sp>
    </p:spTree>
    <p:extLst>
      <p:ext uri="{BB962C8B-B14F-4D97-AF65-F5344CB8AC3E}">
        <p14:creationId xmlns:p14="http://schemas.microsoft.com/office/powerpoint/2010/main" val="363650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12</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13</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14</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15</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16</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17</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18</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19</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20</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21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3</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22</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23</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24</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25</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26</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27</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28</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29</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30</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31</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4</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32</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33</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34</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35</a:t>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36</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37</a:t>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38</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39</a:t>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40</a:t>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41</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5</a:t>
            </a:fld>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42</a:t>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43</a:t>
            </a:fld>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44</a:t>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45</a:t>
            </a:fld>
            <a:endParaRPr lang="en-I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46</a:t>
            </a:fld>
            <a:endParaRPr lang="en-I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47</a:t>
            </a:fld>
            <a:endParaRPr lang="en-I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48</a:t>
            </a:fld>
            <a:endParaRPr lang="en-I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49</a:t>
            </a:fld>
            <a:endParaRPr lang="en-I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50</a:t>
            </a:fld>
            <a:endParaRPr lang="en-I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51</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6</a:t>
            </a:fld>
            <a:endParaRPr lang="en-I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52</a:t>
            </a:fld>
            <a:endParaRPr lang="en-I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53</a:t>
            </a:fld>
            <a:endParaRPr lang="en-I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54</a:t>
            </a:fld>
            <a:endParaRPr lang="en-I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55</a:t>
            </a:fld>
            <a:endParaRPr lang="en-I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56</a:t>
            </a:fld>
            <a:endParaRPr lang="en-I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57</a:t>
            </a:fld>
            <a:endParaRPr lang="en-I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58</a:t>
            </a:fld>
            <a:endParaRPr lang="en-I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59</a:t>
            </a:fld>
            <a:endParaRPr lang="en-I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60</a:t>
            </a:fld>
            <a:endParaRPr lang="en-I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61</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8</a:t>
            </a:fld>
            <a:endParaRPr lang="en-I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62</a:t>
            </a:fld>
            <a:endParaRPr lang="en-I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63</a:t>
            </a:fld>
            <a:endParaRPr lang="en-I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64</a:t>
            </a:fld>
            <a:endParaRPr lang="en-I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65</a:t>
            </a:fld>
            <a:endParaRPr lang="en-I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66</a:t>
            </a:fld>
            <a:endParaRPr lang="en-I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67</a:t>
            </a:fld>
            <a:endParaRPr lang="en-I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68</a:t>
            </a:fld>
            <a:endParaRPr lang="en-I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69</a:t>
            </a:fld>
            <a:endParaRPr lang="en-I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70</a:t>
            </a:fld>
            <a:endParaRPr lang="en-I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71</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9</a:t>
            </a:fld>
            <a:endParaRPr lang="en-I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72</a:t>
            </a:fld>
            <a:endParaRPr lang="en-I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73</a:t>
            </a:fld>
            <a:endParaRPr lang="en-I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74</a:t>
            </a:fld>
            <a:endParaRPr lang="en-I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75</a:t>
            </a:fld>
            <a:endParaRPr lang="en-I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76</a:t>
            </a:fld>
            <a:endParaRPr lang="en-I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77</a:t>
            </a:fld>
            <a:endParaRPr lang="en-I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78</a:t>
            </a:fld>
            <a:endParaRPr lang="en-I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79</a:t>
            </a:fld>
            <a:endParaRPr lang="en-I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80</a:t>
            </a:fld>
            <a:endParaRPr lang="en-I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81</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10</a:t>
            </a:fld>
            <a:endParaRPr lang="en-I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82</a:t>
            </a:fld>
            <a:endParaRPr lang="en-I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83</a:t>
            </a:fld>
            <a:endParaRPr lang="en-I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84</a:t>
            </a:fld>
            <a:endParaRPr lang="en-I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85</a:t>
            </a:fld>
            <a:endParaRPr lang="en-I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86</a:t>
            </a:fld>
            <a:endParaRPr lang="en-I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87</a:t>
            </a:fld>
            <a:endParaRPr lang="en-I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88</a:t>
            </a:fld>
            <a:endParaRPr lang="en-I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89</a:t>
            </a:fld>
            <a:endParaRPr lang="en-I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90</a:t>
            </a:fld>
            <a:endParaRPr lang="en-I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91</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22639D-F987-41E3-BFDB-4CF74A1FC5C3}"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696D83-1706-4635-A4DB-F664558A1846}" type="datetime1">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8A8A0B-49A0-40E2-8B74-0859619FE314}" type="datetime1">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36A013-44CF-42F7-854E-90B8EC60065B}" type="datetime1">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8FF988-10F2-4368-B1C4-1F5462064FA6}" type="datetime1">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0A4109-4A4C-4995-8CDC-7C8402500DDE}" type="datetime1">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51D491-E5FD-4555-8421-42FD9C863103}" type="datetime1">
              <a:rPr lang="en-US" smtClean="0"/>
              <a:pPr/>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3F3583-9F43-49E1-97F2-20D83E23371E}" type="datetime1">
              <a:rPr lang="en-US" smtClean="0"/>
              <a:pPr/>
              <a:t>7/5/2021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39D1D9-278B-43BE-88ED-D341335AAD95}" type="datetime1">
              <a:rPr lang="en-US" smtClean="0"/>
              <a:pPr/>
              <a:t>7/5/2021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4673F-F3E5-40F4-97A7-7DBF4EE7278E}" type="datetime1">
              <a:rPr lang="en-US" smtClean="0"/>
              <a:pPr/>
              <a:t>7/5/2021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9E742D-E085-4409-BDE2-1931F1F22E7D}" type="datetime1">
              <a:rPr lang="en-US" smtClean="0"/>
              <a:pPr/>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AD59CE-F0B7-43CC-AE4E-6A17F5576937}" type="datetime1">
              <a:rPr lang="en-US" smtClean="0"/>
              <a:pPr/>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8727DD5-7ECB-4CF6-B0F1-45B3C52EEA1C}" type="datetime1">
              <a:rPr lang="en-US" smtClean="0"/>
              <a:pPr/>
              <a:t>7/5/2021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b="1" dirty="0">
                <a:latin typeface="Times New Roman" pitchFamily="18" charset="0"/>
                <a:cs typeface="Times New Roman" pitchFamily="18" charset="0"/>
              </a:rPr>
              <a:t>ENGINEERING MECHANICS</a:t>
            </a:r>
          </a:p>
        </p:txBody>
      </p:sp>
      <p:sp>
        <p:nvSpPr>
          <p:cNvPr id="3" name="Subtitle 2"/>
          <p:cNvSpPr>
            <a:spLocks noGrp="1"/>
          </p:cNvSpPr>
          <p:nvPr>
            <p:ph type="subTitle" idx="1"/>
          </p:nvPr>
        </p:nvSpPr>
        <p:spPr>
          <a:xfrm>
            <a:off x="1371600" y="2914650"/>
            <a:ext cx="6400800" cy="1562100"/>
          </a:xfrm>
        </p:spPr>
        <p:txBody>
          <a:bodyPr>
            <a:normAutofit fontScale="85000" lnSpcReduction="20000"/>
          </a:bodyPr>
          <a:lstStyle/>
          <a:p>
            <a:r>
              <a:rPr lang="en-IN" sz="2600" dirty="0">
                <a:solidFill>
                  <a:schemeClr val="tx1"/>
                </a:solidFill>
                <a:latin typeface="Times New Roman" pitchFamily="18" charset="0"/>
                <a:cs typeface="Times New Roman" pitchFamily="18" charset="0"/>
              </a:rPr>
              <a:t>UNIT-II Chapter – 5 </a:t>
            </a:r>
          </a:p>
          <a:p>
            <a:r>
              <a:rPr lang="en-IN" sz="2100" dirty="0">
                <a:solidFill>
                  <a:schemeClr val="tx1"/>
                </a:solidFill>
                <a:latin typeface="Times New Roman" pitchFamily="18" charset="0"/>
                <a:cs typeface="Times New Roman" pitchFamily="18" charset="0"/>
              </a:rPr>
              <a:t>STATIC FRICTION</a:t>
            </a:r>
          </a:p>
          <a:p>
            <a:r>
              <a:rPr lang="en-IN" sz="2100" dirty="0" err="1">
                <a:solidFill>
                  <a:schemeClr val="tx1"/>
                </a:solidFill>
                <a:latin typeface="Times New Roman" pitchFamily="18" charset="0"/>
                <a:cs typeface="Times New Roman" pitchFamily="18" charset="0"/>
              </a:rPr>
              <a:t>Basanagouda</a:t>
            </a:r>
            <a:r>
              <a:rPr lang="en-IN" sz="2100" dirty="0">
                <a:solidFill>
                  <a:schemeClr val="tx1"/>
                </a:solidFill>
                <a:latin typeface="Times New Roman" pitchFamily="18" charset="0"/>
                <a:cs typeface="Times New Roman" pitchFamily="18" charset="0"/>
              </a:rPr>
              <a:t> I Patil</a:t>
            </a:r>
          </a:p>
          <a:p>
            <a:r>
              <a:rPr lang="en-IN" sz="2100" dirty="0">
                <a:solidFill>
                  <a:schemeClr val="tx1"/>
                </a:solidFill>
                <a:latin typeface="Times New Roman" pitchFamily="18" charset="0"/>
                <a:cs typeface="Times New Roman" pitchFamily="18" charset="0"/>
              </a:rPr>
              <a:t>Assistant Professor</a:t>
            </a:r>
          </a:p>
          <a:p>
            <a:r>
              <a:rPr lang="en-IN" sz="2400" dirty="0">
                <a:solidFill>
                  <a:schemeClr val="tx1"/>
                </a:solidFill>
                <a:latin typeface="Times New Roman" pitchFamily="18" charset="0"/>
                <a:cs typeface="Times New Roman" pitchFamily="18" charset="0"/>
              </a:rPr>
              <a:t>School of Civil Engineering</a:t>
            </a:r>
          </a:p>
        </p:txBody>
      </p:sp>
      <p:pic>
        <p:nvPicPr>
          <p:cNvPr id="4" name="Picture 3"/>
          <p:cNvPicPr/>
          <p:nvPr/>
        </p:nvPicPr>
        <p:blipFill>
          <a:blip r:embed="rId2"/>
          <a:srcRect/>
          <a:stretch>
            <a:fillRect/>
          </a:stretch>
        </p:blipFill>
        <p:spPr bwMode="auto">
          <a:xfrm>
            <a:off x="188194" y="175405"/>
            <a:ext cx="3926605" cy="108536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algn="just">
              <a:lnSpc>
                <a:spcPct val="150000"/>
              </a:lnSpc>
              <a:buNone/>
            </a:pPr>
            <a:r>
              <a:rPr lang="en-IN" sz="1800" b="1" dirty="0">
                <a:latin typeface="Times New Roman" pitchFamily="18" charset="0"/>
                <a:cs typeface="Times New Roman" pitchFamily="18" charset="0"/>
              </a:rPr>
              <a:t>Coefficient of friction (µ):-</a:t>
            </a:r>
          </a:p>
          <a:p>
            <a:pPr marL="0" indent="0" algn="just">
              <a:lnSpc>
                <a:spcPct val="150000"/>
              </a:lnSpc>
              <a:buNone/>
            </a:pPr>
            <a:r>
              <a:rPr lang="en-IN" sz="1800" dirty="0">
                <a:latin typeface="Times New Roman" pitchFamily="18" charset="0"/>
                <a:cs typeface="Times New Roman" pitchFamily="18" charset="0"/>
              </a:rPr>
              <a:t>It is the ratio of limiting frictional force and the normal reaction between the objects. Mathematically it is expressed as;</a:t>
            </a:r>
          </a:p>
          <a:p>
            <a:pPr marL="0" indent="0" algn="just">
              <a:lnSpc>
                <a:spcPct val="150000"/>
              </a:lnSpc>
              <a:buNone/>
            </a:pPr>
            <a:r>
              <a:rPr lang="en-IN" sz="1800" dirty="0">
                <a:latin typeface="Times New Roman" pitchFamily="18" charset="0"/>
                <a:cs typeface="Times New Roman" pitchFamily="18" charset="0"/>
              </a:rPr>
              <a:t>Coefficient of friction  = F/N</a:t>
            </a:r>
          </a:p>
          <a:p>
            <a:pPr marL="0" indent="0" algn="just">
              <a:lnSpc>
                <a:spcPct val="150000"/>
              </a:lnSpc>
              <a:buNone/>
            </a:pPr>
            <a:r>
              <a:rPr lang="en-IN" sz="1800" b="1" dirty="0">
                <a:latin typeface="Times New Roman" pitchFamily="18" charset="0"/>
                <a:cs typeface="Times New Roman" pitchFamily="18" charset="0"/>
              </a:rPr>
              <a:t>                 µ = </a:t>
            </a:r>
            <a:r>
              <a:rPr lang="en-IN" sz="1800" b="1" dirty="0">
                <a:solidFill>
                  <a:srgbClr val="FF0000"/>
                </a:solidFill>
                <a:latin typeface="Times New Roman" pitchFamily="18" charset="0"/>
                <a:cs typeface="Times New Roman" pitchFamily="18" charset="0"/>
              </a:rPr>
              <a:t>F</a:t>
            </a:r>
            <a:r>
              <a:rPr lang="en-IN" sz="1800" b="1" dirty="0">
                <a:latin typeface="Times New Roman" pitchFamily="18" charset="0"/>
                <a:cs typeface="Times New Roman" pitchFamily="18" charset="0"/>
              </a:rPr>
              <a:t>/N</a:t>
            </a: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p:txBody>
      </p:sp>
      <p:sp>
        <p:nvSpPr>
          <p:cNvPr id="4" name="Rectangle 3"/>
          <p:cNvSpPr/>
          <p:nvPr/>
        </p:nvSpPr>
        <p:spPr>
          <a:xfrm>
            <a:off x="4343400" y="340995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p:cNvCxnSpPr/>
          <p:nvPr/>
        </p:nvCxnSpPr>
        <p:spPr>
          <a:xfrm rot="10800000" flipV="1">
            <a:off x="6172200" y="3105150"/>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858000" y="2876550"/>
            <a:ext cx="914400" cy="369332"/>
          </a:xfrm>
          <a:prstGeom prst="rect">
            <a:avLst/>
          </a:prstGeom>
          <a:noFill/>
        </p:spPr>
        <p:txBody>
          <a:bodyPr wrap="square" rtlCol="0">
            <a:spAutoFit/>
          </a:bodyPr>
          <a:lstStyle/>
          <a:p>
            <a:r>
              <a:rPr lang="en-IN" dirty="0"/>
              <a:t>Box</a:t>
            </a:r>
          </a:p>
        </p:txBody>
      </p:sp>
      <p:sp>
        <p:nvSpPr>
          <p:cNvPr id="7" name="TextBox 6"/>
          <p:cNvSpPr txBox="1"/>
          <p:nvPr/>
        </p:nvSpPr>
        <p:spPr>
          <a:xfrm>
            <a:off x="6553200" y="3562350"/>
            <a:ext cx="2286000" cy="369332"/>
          </a:xfrm>
          <a:prstGeom prst="rect">
            <a:avLst/>
          </a:prstGeom>
          <a:noFill/>
        </p:spPr>
        <p:txBody>
          <a:bodyPr wrap="square" rtlCol="0">
            <a:spAutoFit/>
          </a:bodyPr>
          <a:lstStyle/>
          <a:p>
            <a:r>
              <a:rPr lang="en-IN" dirty="0"/>
              <a:t>Rough floor</a:t>
            </a:r>
          </a:p>
        </p:txBody>
      </p:sp>
      <p:sp>
        <p:nvSpPr>
          <p:cNvPr id="8" name="TextBox 7"/>
          <p:cNvSpPr txBox="1"/>
          <p:nvPr/>
        </p:nvSpPr>
        <p:spPr>
          <a:xfrm>
            <a:off x="2819400" y="3409950"/>
            <a:ext cx="381000" cy="369332"/>
          </a:xfrm>
          <a:prstGeom prst="rect">
            <a:avLst/>
          </a:prstGeom>
          <a:noFill/>
        </p:spPr>
        <p:txBody>
          <a:bodyPr wrap="square" rtlCol="0">
            <a:spAutoFit/>
          </a:bodyPr>
          <a:lstStyle/>
          <a:p>
            <a:r>
              <a:rPr lang="en-IN" dirty="0"/>
              <a:t>P</a:t>
            </a:r>
          </a:p>
        </p:txBody>
      </p:sp>
      <p:sp>
        <p:nvSpPr>
          <p:cNvPr id="11" name="Right Arrow 10"/>
          <p:cNvSpPr/>
          <p:nvPr/>
        </p:nvSpPr>
        <p:spPr>
          <a:xfrm>
            <a:off x="3200400" y="3562350"/>
            <a:ext cx="1066800" cy="762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3581400" y="3867150"/>
            <a:ext cx="3352800" cy="533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Left Arrow 12"/>
          <p:cNvSpPr/>
          <p:nvPr/>
        </p:nvSpPr>
        <p:spPr>
          <a:xfrm>
            <a:off x="4648200" y="3790950"/>
            <a:ext cx="1066800" cy="1524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4343400" y="3714750"/>
            <a:ext cx="381000" cy="369332"/>
          </a:xfrm>
          <a:prstGeom prst="rect">
            <a:avLst/>
          </a:prstGeom>
          <a:noFill/>
        </p:spPr>
        <p:txBody>
          <a:bodyPr wrap="square" rtlCol="0">
            <a:spAutoFit/>
          </a:bodyPr>
          <a:lstStyle/>
          <a:p>
            <a:r>
              <a:rPr lang="en-IN" dirty="0">
                <a:solidFill>
                  <a:srgbClr val="FF0000"/>
                </a:solidFill>
              </a:rPr>
              <a:t>F</a:t>
            </a:r>
          </a:p>
        </p:txBody>
      </p:sp>
      <p:sp>
        <p:nvSpPr>
          <p:cNvPr id="15" name="Up Arrow 14"/>
          <p:cNvSpPr/>
          <p:nvPr/>
        </p:nvSpPr>
        <p:spPr>
          <a:xfrm>
            <a:off x="5181600" y="3943350"/>
            <a:ext cx="76200" cy="533400"/>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5181600" y="4324350"/>
            <a:ext cx="914400" cy="369332"/>
          </a:xfrm>
          <a:prstGeom prst="rect">
            <a:avLst/>
          </a:prstGeom>
          <a:noFill/>
        </p:spPr>
        <p:txBody>
          <a:bodyPr wrap="square" rtlCol="0">
            <a:spAutoFit/>
          </a:bodyPr>
          <a:lstStyle/>
          <a:p>
            <a:r>
              <a:rPr lang="en-IN" dirty="0"/>
              <a:t>N</a:t>
            </a:r>
          </a:p>
        </p:txBody>
      </p:sp>
      <p:sp>
        <p:nvSpPr>
          <p:cNvPr id="17" name="TextBox 16"/>
          <p:cNvSpPr txBox="1"/>
          <p:nvPr/>
        </p:nvSpPr>
        <p:spPr>
          <a:xfrm>
            <a:off x="685800" y="4019550"/>
            <a:ext cx="2362200" cy="923330"/>
          </a:xfrm>
          <a:prstGeom prst="rect">
            <a:avLst/>
          </a:prstGeom>
          <a:noFill/>
        </p:spPr>
        <p:txBody>
          <a:bodyPr wrap="square" rtlCol="0">
            <a:spAutoFit/>
          </a:bodyPr>
          <a:lstStyle/>
          <a:p>
            <a:r>
              <a:rPr lang="en-IN" dirty="0"/>
              <a:t>P = Applied force</a:t>
            </a:r>
          </a:p>
          <a:p>
            <a:r>
              <a:rPr lang="en-IN" dirty="0">
                <a:solidFill>
                  <a:srgbClr val="FF0000"/>
                </a:solidFill>
              </a:rPr>
              <a:t>F = Frictional force</a:t>
            </a:r>
          </a:p>
          <a:p>
            <a:r>
              <a:rPr lang="en-IN" dirty="0"/>
              <a:t>N = Normal reaction</a:t>
            </a:r>
          </a:p>
        </p:txBody>
      </p:sp>
      <p:sp>
        <p:nvSpPr>
          <p:cNvPr id="18" name="Slide Number Placeholder 17"/>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500" fill="hold"/>
                                        <p:tgtEl>
                                          <p:spTgt spid="15"/>
                                        </p:tgtEl>
                                        <p:attrNameLst>
                                          <p:attrName>ppt_x</p:attrName>
                                        </p:attrNameLst>
                                      </p:cBhvr>
                                      <p:tavLst>
                                        <p:tav tm="0">
                                          <p:val>
                                            <p:strVal val="#ppt_x"/>
                                          </p:val>
                                        </p:tav>
                                        <p:tav tm="100000">
                                          <p:val>
                                            <p:strVal val="#ppt_x"/>
                                          </p:val>
                                        </p:tav>
                                      </p:tavLst>
                                    </p:anim>
                                    <p:anim calcmode="lin" valueType="num">
                                      <p:cBhvr additive="base">
                                        <p:cTn id="66" dur="500" fill="hold"/>
                                        <p:tgtEl>
                                          <p:spTgt spid="1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 calcmode="lin" valueType="num">
                                      <p:cBhvr additive="base">
                                        <p:cTn id="69"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7">
                                            <p:txEl>
                                              <p:pRg st="1" end="1"/>
                                            </p:txEl>
                                          </p:spTgt>
                                        </p:tgtEl>
                                        <p:attrNameLst>
                                          <p:attrName>style.visibility</p:attrName>
                                        </p:attrNameLst>
                                      </p:cBhvr>
                                      <p:to>
                                        <p:strVal val="visible"/>
                                      </p:to>
                                    </p:set>
                                    <p:anim calcmode="lin" valueType="num">
                                      <p:cBhvr additive="base">
                                        <p:cTn id="73"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7">
                                            <p:txEl>
                                              <p:pRg st="1" end="1"/>
                                            </p:txEl>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7">
                                            <p:txEl>
                                              <p:pRg st="2" end="2"/>
                                            </p:txEl>
                                          </p:spTgt>
                                        </p:tgtEl>
                                        <p:attrNameLst>
                                          <p:attrName>style.visibility</p:attrName>
                                        </p:attrNameLst>
                                      </p:cBhvr>
                                      <p:to>
                                        <p:strVal val="visible"/>
                                      </p:to>
                                    </p:set>
                                    <p:anim calcmode="lin" valueType="num">
                                      <p:cBhvr additive="base">
                                        <p:cTn id="77"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11" grpId="0" animBg="1"/>
      <p:bldP spid="12" grpId="0" animBg="1"/>
      <p:bldP spid="13" grpId="0" animBg="1"/>
      <p:bldP spid="14" grpId="0"/>
      <p:bldP spid="15" grpId="0" animBg="1"/>
      <p:bldP spid="16" grpId="0"/>
      <p:bldP spid="17" grpId="0" uiExpand="1"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algn="just">
              <a:lnSpc>
                <a:spcPct val="150000"/>
              </a:lnSpc>
              <a:buNone/>
            </a:pPr>
            <a:r>
              <a:rPr lang="en-IN" sz="1800" b="1" dirty="0">
                <a:latin typeface="Times New Roman" pitchFamily="18" charset="0"/>
                <a:cs typeface="Times New Roman" pitchFamily="18" charset="0"/>
              </a:rPr>
              <a:t>Laws of friction:</a:t>
            </a:r>
          </a:p>
          <a:p>
            <a:pPr marL="0" indent="0" algn="just">
              <a:lnSpc>
                <a:spcPct val="150000"/>
              </a:lnSpc>
              <a:buNone/>
            </a:pPr>
            <a:r>
              <a:rPr lang="en-IN" sz="1800" dirty="0">
                <a:latin typeface="Times New Roman" pitchFamily="18" charset="0"/>
                <a:cs typeface="Times New Roman" pitchFamily="18" charset="0"/>
              </a:rPr>
              <a:t>Coulomb conducted some experiments &amp; the results of these experiments  are known as laws of dry friction or Coulomb’s laws of friction.</a:t>
            </a:r>
          </a:p>
          <a:p>
            <a:pPr algn="just">
              <a:lnSpc>
                <a:spcPct val="150000"/>
              </a:lnSpc>
              <a:buFont typeface="+mj-lt"/>
              <a:buAutoNum type="arabicPeriod"/>
            </a:pPr>
            <a:r>
              <a:rPr lang="en-IN" sz="1800" dirty="0">
                <a:latin typeface="Times New Roman" pitchFamily="18" charset="0"/>
                <a:cs typeface="Times New Roman" pitchFamily="18" charset="0"/>
              </a:rPr>
              <a:t>The frictional force always acts in the direction opposite to that in which the body tends to move.</a:t>
            </a:r>
          </a:p>
          <a:p>
            <a:pPr algn="just">
              <a:lnSpc>
                <a:spcPct val="150000"/>
              </a:lnSpc>
              <a:buFont typeface="+mj-lt"/>
              <a:buAutoNum type="arabicPeriod"/>
            </a:pPr>
            <a:r>
              <a:rPr lang="en-IN" sz="1800" dirty="0">
                <a:latin typeface="Times New Roman" pitchFamily="18" charset="0"/>
                <a:cs typeface="Times New Roman" pitchFamily="18" charset="0"/>
              </a:rPr>
              <a:t>Till the limiting value is reached, the magnitude of frictional force is exactly equal to the applied force which tends to move the body.</a:t>
            </a:r>
          </a:p>
          <a:p>
            <a:pPr algn="just">
              <a:lnSpc>
                <a:spcPct val="150000"/>
              </a:lnSpc>
              <a:buNone/>
            </a:pPr>
            <a:endParaRPr lang="en-IN" sz="1800" b="1"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algn="just">
              <a:lnSpc>
                <a:spcPct val="150000"/>
              </a:lnSpc>
              <a:buNone/>
            </a:pPr>
            <a:r>
              <a:rPr lang="en-IN" sz="1800" dirty="0">
                <a:latin typeface="Times New Roman" pitchFamily="18" charset="0"/>
                <a:cs typeface="Times New Roman" pitchFamily="18" charset="0"/>
              </a:rPr>
              <a:t>3. The magnitude of liming friction bears a constant ratio to the normal reaction between the two surfaces of contact and this ratio is called coefficient of friction.</a:t>
            </a:r>
          </a:p>
          <a:p>
            <a:pPr algn="just">
              <a:lnSpc>
                <a:spcPct val="150000"/>
              </a:lnSpc>
              <a:buNone/>
            </a:pPr>
            <a:r>
              <a:rPr lang="en-IN" sz="1800" dirty="0">
                <a:latin typeface="Times New Roman" pitchFamily="18" charset="0"/>
                <a:cs typeface="Times New Roman" pitchFamily="18" charset="0"/>
              </a:rPr>
              <a:t>4.   The force of friction depends on roughness or smoothness of the surfaces.</a:t>
            </a:r>
          </a:p>
          <a:p>
            <a:pPr algn="just">
              <a:lnSpc>
                <a:spcPct val="150000"/>
              </a:lnSpc>
              <a:buNone/>
            </a:pPr>
            <a:r>
              <a:rPr lang="en-IN" sz="1800" dirty="0">
                <a:latin typeface="Times New Roman" pitchFamily="18" charset="0"/>
                <a:cs typeface="Times New Roman" pitchFamily="18" charset="0"/>
              </a:rPr>
              <a:t>5.   The force of friction is independent of the area of contact between the two surfaces. </a:t>
            </a:r>
          </a:p>
          <a:p>
            <a:pPr algn="just">
              <a:lnSpc>
                <a:spcPct val="150000"/>
              </a:lnSpc>
              <a:buNone/>
            </a:pPr>
            <a:r>
              <a:rPr lang="en-IN" sz="1800" dirty="0">
                <a:latin typeface="Times New Roman" pitchFamily="18" charset="0"/>
                <a:cs typeface="Times New Roman" pitchFamily="18" charset="0"/>
              </a:rPr>
              <a:t>6.  After the body starts moving , the dynamic friction comes into play, the magnitude of which is less than that of liming friction and it bears a constant ratio with normal reaction. This ratio is called </a:t>
            </a:r>
            <a:r>
              <a:rPr lang="en-IN" sz="1800" b="1" dirty="0">
                <a:latin typeface="Times New Roman" pitchFamily="18" charset="0"/>
                <a:cs typeface="Times New Roman" pitchFamily="18" charset="0"/>
              </a:rPr>
              <a:t>coefficient of dynamic friction</a:t>
            </a:r>
            <a:r>
              <a:rPr lang="en-IN" sz="1800" dirty="0">
                <a:latin typeface="Times New Roman" pitchFamily="18" charset="0"/>
                <a:cs typeface="Times New Roman" pitchFamily="18" charset="0"/>
              </a:rPr>
              <a:t>.</a:t>
            </a:r>
          </a:p>
          <a:p>
            <a:pPr marL="0" indent="0" algn="just">
              <a:lnSpc>
                <a:spcPct val="150000"/>
              </a:lnSpc>
              <a:buNone/>
            </a:pP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fontScale="92500" lnSpcReduction="10000"/>
          </a:bodyPr>
          <a:lstStyle/>
          <a:p>
            <a:pPr algn="just">
              <a:lnSpc>
                <a:spcPct val="150000"/>
              </a:lnSpc>
              <a:buNone/>
            </a:pPr>
            <a:r>
              <a:rPr lang="en-IN" sz="1800" b="1" dirty="0">
                <a:latin typeface="Times New Roman" pitchFamily="18" charset="0"/>
                <a:cs typeface="Times New Roman" pitchFamily="18" charset="0"/>
              </a:rPr>
              <a:t>Angle of Friction:</a:t>
            </a:r>
          </a:p>
          <a:p>
            <a:pPr algn="just">
              <a:lnSpc>
                <a:spcPct val="150000"/>
              </a:lnSpc>
              <a:buNone/>
            </a:pPr>
            <a:endParaRPr lang="en-IN" sz="1800" b="1" dirty="0">
              <a:latin typeface="Times New Roman" pitchFamily="18" charset="0"/>
              <a:cs typeface="Times New Roman" pitchFamily="18" charset="0"/>
            </a:endParaRPr>
          </a:p>
          <a:p>
            <a:pPr algn="just">
              <a:lnSpc>
                <a:spcPct val="150000"/>
              </a:lnSpc>
              <a:buNone/>
            </a:pPr>
            <a:endParaRPr lang="en-IN" sz="1800" b="1" dirty="0">
              <a:latin typeface="Times New Roman" pitchFamily="18" charset="0"/>
              <a:cs typeface="Times New Roman" pitchFamily="18" charset="0"/>
            </a:endParaRPr>
          </a:p>
          <a:p>
            <a:pPr algn="just">
              <a:lnSpc>
                <a:spcPct val="150000"/>
              </a:lnSpc>
              <a:buNone/>
            </a:pPr>
            <a:endParaRPr lang="en-IN" sz="1800" b="1" dirty="0">
              <a:latin typeface="Times New Roman" pitchFamily="18" charset="0"/>
              <a:cs typeface="Times New Roman" pitchFamily="18" charset="0"/>
            </a:endParaRPr>
          </a:p>
          <a:p>
            <a:pPr algn="just">
              <a:lnSpc>
                <a:spcPct val="150000"/>
              </a:lnSpc>
              <a:buNone/>
            </a:pPr>
            <a:endParaRPr lang="en-IN" sz="1800" b="1" dirty="0">
              <a:latin typeface="Times New Roman" pitchFamily="18" charset="0"/>
              <a:cs typeface="Times New Roman" pitchFamily="18" charset="0"/>
            </a:endParaRPr>
          </a:p>
          <a:p>
            <a:pPr marL="0" indent="0" algn="just">
              <a:lnSpc>
                <a:spcPct val="150000"/>
              </a:lnSpc>
              <a:buNone/>
            </a:pPr>
            <a:r>
              <a:rPr lang="en-IN" sz="1800" dirty="0">
                <a:latin typeface="Times New Roman" pitchFamily="18" charset="0"/>
                <a:cs typeface="Times New Roman" pitchFamily="18" charset="0"/>
              </a:rPr>
              <a:t>Consider a block subjected to pull ‘P’ as shown in the above figure. Let ‘F’ be the frictional force developed and ‘N’ be the normal reaction. At contact surface, the reactions are ‘F’ &amp; ‘N’. These two reactions can be combined to get the resultant reaction ‘R’ which acts at angle ‘</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to the normal reaction.</a:t>
            </a:r>
          </a:p>
          <a:p>
            <a:pPr marL="0" indent="0" algn="just">
              <a:lnSpc>
                <a:spcPct val="150000"/>
              </a:lnSpc>
              <a:buNone/>
            </a:pPr>
            <a:endParaRPr lang="en-IN" sz="1800" b="1" dirty="0">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B6F15528-21DE-4FAA-801E-634DDDAF4B2B}" type="slidenum">
              <a:rPr lang="en-US" smtClean="0"/>
              <a:pPr/>
              <a:t>13</a:t>
            </a:fld>
            <a:endParaRPr lang="en-US"/>
          </a:p>
        </p:txBody>
      </p:sp>
      <p:sp>
        <p:nvSpPr>
          <p:cNvPr id="24" name="Rectangle 23"/>
          <p:cNvSpPr/>
          <p:nvPr/>
        </p:nvSpPr>
        <p:spPr>
          <a:xfrm>
            <a:off x="3581400" y="150495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6172200" y="1581150"/>
            <a:ext cx="381000" cy="369332"/>
          </a:xfrm>
          <a:prstGeom prst="rect">
            <a:avLst/>
          </a:prstGeom>
          <a:noFill/>
        </p:spPr>
        <p:txBody>
          <a:bodyPr wrap="square" rtlCol="0">
            <a:spAutoFit/>
          </a:bodyPr>
          <a:lstStyle/>
          <a:p>
            <a:r>
              <a:rPr lang="en-IN" dirty="0"/>
              <a:t>P</a:t>
            </a:r>
          </a:p>
        </p:txBody>
      </p:sp>
      <p:sp>
        <p:nvSpPr>
          <p:cNvPr id="30" name="Rectangle 29"/>
          <p:cNvSpPr/>
          <p:nvPr/>
        </p:nvSpPr>
        <p:spPr>
          <a:xfrm>
            <a:off x="2819400" y="1962150"/>
            <a:ext cx="3352800" cy="4571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3733800" y="1809750"/>
            <a:ext cx="381000" cy="369332"/>
          </a:xfrm>
          <a:prstGeom prst="rect">
            <a:avLst/>
          </a:prstGeom>
          <a:noFill/>
        </p:spPr>
        <p:txBody>
          <a:bodyPr wrap="square" rtlCol="0">
            <a:spAutoFit/>
          </a:bodyPr>
          <a:lstStyle/>
          <a:p>
            <a:r>
              <a:rPr lang="en-IN" dirty="0">
                <a:solidFill>
                  <a:srgbClr val="FF0000"/>
                </a:solidFill>
              </a:rPr>
              <a:t>F</a:t>
            </a:r>
          </a:p>
        </p:txBody>
      </p:sp>
      <p:sp>
        <p:nvSpPr>
          <p:cNvPr id="34" name="TextBox 33"/>
          <p:cNvSpPr txBox="1"/>
          <p:nvPr/>
        </p:nvSpPr>
        <p:spPr>
          <a:xfrm>
            <a:off x="4114800" y="2495550"/>
            <a:ext cx="914400" cy="369332"/>
          </a:xfrm>
          <a:prstGeom prst="rect">
            <a:avLst/>
          </a:prstGeom>
          <a:noFill/>
        </p:spPr>
        <p:txBody>
          <a:bodyPr wrap="square" rtlCol="0">
            <a:spAutoFit/>
          </a:bodyPr>
          <a:lstStyle/>
          <a:p>
            <a:r>
              <a:rPr lang="en-IN" dirty="0"/>
              <a:t>N</a:t>
            </a:r>
          </a:p>
        </p:txBody>
      </p:sp>
      <p:cxnSp>
        <p:nvCxnSpPr>
          <p:cNvPr id="37" name="Straight Arrow Connector 36"/>
          <p:cNvCxnSpPr/>
          <p:nvPr/>
        </p:nvCxnSpPr>
        <p:spPr>
          <a:xfrm rot="5400000">
            <a:off x="4152900" y="1162050"/>
            <a:ext cx="685800" cy="1588"/>
          </a:xfrm>
          <a:prstGeom prst="straightConnector1">
            <a:avLst/>
          </a:prstGeom>
          <a:ln w="28575" cmpd="sng">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3962400" y="1962150"/>
            <a:ext cx="1066800" cy="1588"/>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410200" y="1733550"/>
            <a:ext cx="836612" cy="1588"/>
          </a:xfrm>
          <a:prstGeom prst="straightConnector1">
            <a:avLst/>
          </a:prstGeom>
          <a:ln w="28575" cmpd="sng">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4077494" y="2380456"/>
            <a:ext cx="838200" cy="1588"/>
          </a:xfrm>
          <a:prstGeom prst="straightConnector1">
            <a:avLst/>
          </a:prstGeom>
          <a:ln w="28575" cmpd="sng">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495800" y="819150"/>
            <a:ext cx="914400" cy="369332"/>
          </a:xfrm>
          <a:prstGeom prst="rect">
            <a:avLst/>
          </a:prstGeom>
          <a:noFill/>
        </p:spPr>
        <p:txBody>
          <a:bodyPr wrap="square" rtlCol="0">
            <a:spAutoFit/>
          </a:bodyPr>
          <a:lstStyle/>
          <a:p>
            <a:r>
              <a:rPr lang="en-IN" dirty="0"/>
              <a:t>W</a:t>
            </a:r>
          </a:p>
        </p:txBody>
      </p:sp>
      <p:cxnSp>
        <p:nvCxnSpPr>
          <p:cNvPr id="52" name="Straight Arrow Connector 51"/>
          <p:cNvCxnSpPr/>
          <p:nvPr/>
        </p:nvCxnSpPr>
        <p:spPr>
          <a:xfrm rot="16200000" flipV="1">
            <a:off x="4457700" y="2000250"/>
            <a:ext cx="838200" cy="762000"/>
          </a:xfrm>
          <a:prstGeom prst="straightConnector1">
            <a:avLst/>
          </a:prstGeom>
          <a:ln w="28575" cmpd="sng">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0800000">
            <a:off x="4572000" y="2800350"/>
            <a:ext cx="609600" cy="1588"/>
          </a:xfrm>
          <a:prstGeom prst="straightConnector1">
            <a:avLst/>
          </a:prstGeom>
          <a:ln w="28575" cmpd="sng">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181600" y="2343150"/>
            <a:ext cx="914400" cy="369332"/>
          </a:xfrm>
          <a:prstGeom prst="rect">
            <a:avLst/>
          </a:prstGeom>
          <a:noFill/>
        </p:spPr>
        <p:txBody>
          <a:bodyPr wrap="square" rtlCol="0">
            <a:spAutoFit/>
          </a:bodyPr>
          <a:lstStyle/>
          <a:p>
            <a:r>
              <a:rPr lang="en-IN" dirty="0"/>
              <a:t>R</a:t>
            </a:r>
          </a:p>
        </p:txBody>
      </p:sp>
      <p:sp>
        <p:nvSpPr>
          <p:cNvPr id="67" name="Arc 66"/>
          <p:cNvSpPr/>
          <p:nvPr/>
        </p:nvSpPr>
        <p:spPr>
          <a:xfrm rot="8094203">
            <a:off x="4399897" y="1942630"/>
            <a:ext cx="533400" cy="381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8" name="TextBox 67"/>
          <p:cNvSpPr txBox="1"/>
          <p:nvPr/>
        </p:nvSpPr>
        <p:spPr>
          <a:xfrm>
            <a:off x="4572000" y="2343150"/>
            <a:ext cx="228600" cy="307777"/>
          </a:xfrm>
          <a:prstGeom prst="rect">
            <a:avLst/>
          </a:prstGeom>
          <a:noFill/>
        </p:spPr>
        <p:txBody>
          <a:bodyPr wrap="square" rtlCol="0">
            <a:spAutoFit/>
          </a:bodyPr>
          <a:lstStyle/>
          <a:p>
            <a:r>
              <a:rPr lang="el-GR" sz="1400" dirty="0">
                <a:latin typeface="Times New Roman" pitchFamily="18" charset="0"/>
                <a:cs typeface="Times New Roman" pitchFamily="18" charset="0"/>
              </a:rPr>
              <a:t>θ</a:t>
            </a:r>
            <a:endParaRPr lang="en-IN" sz="1400" dirty="0">
              <a:latin typeface="Times New Roman" pitchFamily="18" charset="0"/>
              <a:cs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ppt_x"/>
                                          </p:val>
                                        </p:tav>
                                        <p:tav tm="100000">
                                          <p:val>
                                            <p:strVal val="#ppt_x"/>
                                          </p:val>
                                        </p:tav>
                                      </p:tavLst>
                                    </p:anim>
                                    <p:anim calcmode="lin" valueType="num">
                                      <p:cBhvr additive="base">
                                        <p:cTn id="14" dur="500" fill="hold"/>
                                        <p:tgtEl>
                                          <p:spTgt spid="5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500" fill="hold"/>
                                        <p:tgtEl>
                                          <p:spTgt spid="34"/>
                                        </p:tgtEl>
                                        <p:attrNameLst>
                                          <p:attrName>ppt_x</p:attrName>
                                        </p:attrNameLst>
                                      </p:cBhvr>
                                      <p:tavLst>
                                        <p:tav tm="0">
                                          <p:val>
                                            <p:strVal val="#ppt_x"/>
                                          </p:val>
                                        </p:tav>
                                        <p:tav tm="100000">
                                          <p:val>
                                            <p:strVal val="#ppt_x"/>
                                          </p:val>
                                        </p:tav>
                                      </p:tavLst>
                                    </p:anim>
                                    <p:anim calcmode="lin" valueType="num">
                                      <p:cBhvr additive="base">
                                        <p:cTn id="30" dur="500" fill="hold"/>
                                        <p:tgtEl>
                                          <p:spTgt spid="3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500" fill="hold"/>
                                        <p:tgtEl>
                                          <p:spTgt spid="37"/>
                                        </p:tgtEl>
                                        <p:attrNameLst>
                                          <p:attrName>ppt_x</p:attrName>
                                        </p:attrNameLst>
                                      </p:cBhvr>
                                      <p:tavLst>
                                        <p:tav tm="0">
                                          <p:val>
                                            <p:strVal val="#ppt_x"/>
                                          </p:val>
                                        </p:tav>
                                        <p:tav tm="100000">
                                          <p:val>
                                            <p:strVal val="#ppt_x"/>
                                          </p:val>
                                        </p:tav>
                                      </p:tavLst>
                                    </p:anim>
                                    <p:anim calcmode="lin" valueType="num">
                                      <p:cBhvr additive="base">
                                        <p:cTn id="34" dur="500" fill="hold"/>
                                        <p:tgtEl>
                                          <p:spTgt spid="3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500" fill="hold"/>
                                        <p:tgtEl>
                                          <p:spTgt spid="43"/>
                                        </p:tgtEl>
                                        <p:attrNameLst>
                                          <p:attrName>ppt_x</p:attrName>
                                        </p:attrNameLst>
                                      </p:cBhvr>
                                      <p:tavLst>
                                        <p:tav tm="0">
                                          <p:val>
                                            <p:strVal val="#ppt_x"/>
                                          </p:val>
                                        </p:tav>
                                        <p:tav tm="100000">
                                          <p:val>
                                            <p:strVal val="#ppt_x"/>
                                          </p:val>
                                        </p:tav>
                                      </p:tavLst>
                                    </p:anim>
                                    <p:anim calcmode="lin" valueType="num">
                                      <p:cBhvr additive="base">
                                        <p:cTn id="38" dur="500" fill="hold"/>
                                        <p:tgtEl>
                                          <p:spTgt spid="4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additive="base">
                                        <p:cTn id="41" dur="500" fill="hold"/>
                                        <p:tgtEl>
                                          <p:spTgt spid="48"/>
                                        </p:tgtEl>
                                        <p:attrNameLst>
                                          <p:attrName>ppt_x</p:attrName>
                                        </p:attrNameLst>
                                      </p:cBhvr>
                                      <p:tavLst>
                                        <p:tav tm="0">
                                          <p:val>
                                            <p:strVal val="#ppt_x"/>
                                          </p:val>
                                        </p:tav>
                                        <p:tav tm="100000">
                                          <p:val>
                                            <p:strVal val="#ppt_x"/>
                                          </p:val>
                                        </p:tav>
                                      </p:tavLst>
                                    </p:anim>
                                    <p:anim calcmode="lin" valueType="num">
                                      <p:cBhvr additive="base">
                                        <p:cTn id="42" dur="500" fill="hold"/>
                                        <p:tgtEl>
                                          <p:spTgt spid="48"/>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anim calcmode="lin" valueType="num">
                                      <p:cBhvr additive="base">
                                        <p:cTn id="49" dur="500" fill="hold"/>
                                        <p:tgtEl>
                                          <p:spTgt spid="61"/>
                                        </p:tgtEl>
                                        <p:attrNameLst>
                                          <p:attrName>ppt_x</p:attrName>
                                        </p:attrNameLst>
                                      </p:cBhvr>
                                      <p:tavLst>
                                        <p:tav tm="0">
                                          <p:val>
                                            <p:strVal val="#ppt_x"/>
                                          </p:val>
                                        </p:tav>
                                        <p:tav tm="100000">
                                          <p:val>
                                            <p:strVal val="#ppt_x"/>
                                          </p:val>
                                        </p:tav>
                                      </p:tavLst>
                                    </p:anim>
                                    <p:anim calcmode="lin" valueType="num">
                                      <p:cBhvr additive="base">
                                        <p:cTn id="50" dur="500" fill="hold"/>
                                        <p:tgtEl>
                                          <p:spTgt spid="6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5"/>
                                        </p:tgtEl>
                                        <p:attrNameLst>
                                          <p:attrName>style.visibility</p:attrName>
                                        </p:attrNameLst>
                                      </p:cBhvr>
                                      <p:to>
                                        <p:strVal val="visible"/>
                                      </p:to>
                                    </p:set>
                                    <p:anim calcmode="lin" valueType="num">
                                      <p:cBhvr additive="base">
                                        <p:cTn id="53" dur="500" fill="hold"/>
                                        <p:tgtEl>
                                          <p:spTgt spid="65"/>
                                        </p:tgtEl>
                                        <p:attrNameLst>
                                          <p:attrName>ppt_x</p:attrName>
                                        </p:attrNameLst>
                                      </p:cBhvr>
                                      <p:tavLst>
                                        <p:tav tm="0">
                                          <p:val>
                                            <p:strVal val="#ppt_x"/>
                                          </p:val>
                                        </p:tav>
                                        <p:tav tm="100000">
                                          <p:val>
                                            <p:strVal val="#ppt_x"/>
                                          </p:val>
                                        </p:tav>
                                      </p:tavLst>
                                    </p:anim>
                                    <p:anim calcmode="lin" valueType="num">
                                      <p:cBhvr additive="base">
                                        <p:cTn id="54" dur="500" fill="hold"/>
                                        <p:tgtEl>
                                          <p:spTgt spid="6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500" fill="hold"/>
                                        <p:tgtEl>
                                          <p:spTgt spid="67"/>
                                        </p:tgtEl>
                                        <p:attrNameLst>
                                          <p:attrName>ppt_x</p:attrName>
                                        </p:attrNameLst>
                                      </p:cBhvr>
                                      <p:tavLst>
                                        <p:tav tm="0">
                                          <p:val>
                                            <p:strVal val="#ppt_x"/>
                                          </p:val>
                                        </p:tav>
                                        <p:tav tm="100000">
                                          <p:val>
                                            <p:strVal val="#ppt_x"/>
                                          </p:val>
                                        </p:tav>
                                      </p:tavLst>
                                    </p:anim>
                                    <p:anim calcmode="lin" valueType="num">
                                      <p:cBhvr additive="base">
                                        <p:cTn id="58" dur="500" fill="hold"/>
                                        <p:tgtEl>
                                          <p:spTgt spid="6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 calcmode="lin" valueType="num">
                                      <p:cBhvr additive="base">
                                        <p:cTn id="61" dur="500" fill="hold"/>
                                        <p:tgtEl>
                                          <p:spTgt spid="68"/>
                                        </p:tgtEl>
                                        <p:attrNameLst>
                                          <p:attrName>ppt_x</p:attrName>
                                        </p:attrNameLst>
                                      </p:cBhvr>
                                      <p:tavLst>
                                        <p:tav tm="0">
                                          <p:val>
                                            <p:strVal val="#ppt_x"/>
                                          </p:val>
                                        </p:tav>
                                        <p:tav tm="100000">
                                          <p:val>
                                            <p:strVal val="#ppt_x"/>
                                          </p:val>
                                        </p:tav>
                                      </p:tavLst>
                                    </p:anim>
                                    <p:anim calcmode="lin" valueType="num">
                                      <p:cBhvr additive="base">
                                        <p:cTn id="62" dur="500" fill="hold"/>
                                        <p:tgtEl>
                                          <p:spTgt spid="6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anim calcmode="lin" valueType="num">
                                      <p:cBhvr additive="base">
                                        <p:cTn id="65" dur="500" fill="hold"/>
                                        <p:tgtEl>
                                          <p:spTgt spid="46"/>
                                        </p:tgtEl>
                                        <p:attrNameLst>
                                          <p:attrName>ppt_x</p:attrName>
                                        </p:attrNameLst>
                                      </p:cBhvr>
                                      <p:tavLst>
                                        <p:tav tm="0">
                                          <p:val>
                                            <p:strVal val="#ppt_x"/>
                                          </p:val>
                                        </p:tav>
                                        <p:tav tm="100000">
                                          <p:val>
                                            <p:strVal val="#ppt_x"/>
                                          </p:val>
                                        </p:tav>
                                      </p:tavLst>
                                    </p:anim>
                                    <p:anim calcmode="lin" valueType="num">
                                      <p:cBhvr additive="base">
                                        <p:cTn id="66" dur="500" fill="hold"/>
                                        <p:tgtEl>
                                          <p:spTgt spid="4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anim calcmode="lin" valueType="num">
                                      <p:cBhvr additive="base">
                                        <p:cTn id="7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p:bldP spid="30" grpId="0" animBg="1"/>
      <p:bldP spid="32" grpId="0"/>
      <p:bldP spid="34" grpId="0"/>
      <p:bldP spid="51" grpId="0"/>
      <p:bldP spid="65" grpId="0"/>
      <p:bldP spid="67" grpId="0" animBg="1"/>
      <p:bldP spid="6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a:lnSpc>
                <a:spcPct val="150000"/>
              </a:lnSpc>
              <a:buNone/>
            </a:pPr>
            <a:r>
              <a:rPr lang="en-IN" sz="1800" dirty="0">
                <a:latin typeface="Times New Roman" pitchFamily="18" charset="0"/>
                <a:cs typeface="Times New Roman" pitchFamily="18" charset="0"/>
              </a:rPr>
              <a:t>Thus,                               tan</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 F/N</a:t>
            </a:r>
          </a:p>
          <a:p>
            <a:pPr marL="0" indent="0" algn="just">
              <a:lnSpc>
                <a:spcPct val="150000"/>
              </a:lnSpc>
              <a:buNone/>
            </a:pPr>
            <a:r>
              <a:rPr lang="en-IN" sz="1800" dirty="0">
                <a:latin typeface="Times New Roman" pitchFamily="18" charset="0"/>
                <a:cs typeface="Times New Roman" pitchFamily="18" charset="0"/>
              </a:rPr>
              <a:t>As the frictional force increases, the angle </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increases &amp; it can reach a maximum value ‘</a:t>
            </a:r>
            <a:r>
              <a:rPr lang="el-GR" sz="1800" dirty="0">
                <a:latin typeface="Times New Roman" pitchFamily="18" charset="0"/>
                <a:cs typeface="Times New Roman" pitchFamily="18" charset="0"/>
              </a:rPr>
              <a:t>α</a:t>
            </a:r>
            <a:r>
              <a:rPr lang="en-IN" sz="1800" dirty="0">
                <a:latin typeface="Times New Roman" pitchFamily="18" charset="0"/>
                <a:cs typeface="Times New Roman" pitchFamily="18" charset="0"/>
              </a:rPr>
              <a:t>’ when limiting value of friction is reached.</a:t>
            </a:r>
          </a:p>
          <a:p>
            <a:pPr algn="just">
              <a:lnSpc>
                <a:spcPct val="150000"/>
              </a:lnSpc>
              <a:buNone/>
            </a:pPr>
            <a:r>
              <a:rPr lang="en-IN" sz="1800" dirty="0">
                <a:latin typeface="Times New Roman" pitchFamily="18" charset="0"/>
                <a:cs typeface="Times New Roman" pitchFamily="18" charset="0"/>
              </a:rPr>
              <a:t>Thus,                               tan</a:t>
            </a:r>
            <a:r>
              <a:rPr lang="el-GR" sz="1800" dirty="0">
                <a:latin typeface="Times New Roman" pitchFamily="18" charset="0"/>
                <a:cs typeface="Times New Roman" pitchFamily="18" charset="0"/>
              </a:rPr>
              <a:t>α</a:t>
            </a:r>
            <a:r>
              <a:rPr lang="en-IN" sz="1800" dirty="0">
                <a:latin typeface="Times New Roman" pitchFamily="18" charset="0"/>
                <a:cs typeface="Times New Roman" pitchFamily="18" charset="0"/>
              </a:rPr>
              <a:t> = F</a:t>
            </a:r>
            <a:r>
              <a:rPr lang="en-IN" sz="1800" baseline="-25000" dirty="0">
                <a:latin typeface="Times New Roman" pitchFamily="18" charset="0"/>
                <a:cs typeface="Times New Roman" pitchFamily="18" charset="0"/>
              </a:rPr>
              <a:t>m</a:t>
            </a:r>
            <a:r>
              <a:rPr lang="en-IN" sz="1800" dirty="0">
                <a:latin typeface="Times New Roman" pitchFamily="18" charset="0"/>
                <a:cs typeface="Times New Roman" pitchFamily="18" charset="0"/>
              </a:rPr>
              <a:t>/N = µ</a:t>
            </a:r>
          </a:p>
          <a:p>
            <a:pPr algn="just">
              <a:lnSpc>
                <a:spcPct val="150000"/>
              </a:lnSpc>
              <a:buNone/>
            </a:pPr>
            <a:r>
              <a:rPr lang="en-IN" sz="1800" dirty="0">
                <a:latin typeface="Times New Roman" pitchFamily="18" charset="0"/>
                <a:cs typeface="Times New Roman" pitchFamily="18" charset="0"/>
              </a:rPr>
              <a:t>Therefore,                       tan</a:t>
            </a:r>
            <a:r>
              <a:rPr lang="el-GR" sz="1800" dirty="0">
                <a:latin typeface="Times New Roman" pitchFamily="18" charset="0"/>
                <a:cs typeface="Times New Roman" pitchFamily="18" charset="0"/>
              </a:rPr>
              <a:t>α</a:t>
            </a:r>
            <a:r>
              <a:rPr lang="en-IN" sz="1800" dirty="0">
                <a:latin typeface="Times New Roman" pitchFamily="18" charset="0"/>
                <a:cs typeface="Times New Roman" pitchFamily="18" charset="0"/>
              </a:rPr>
              <a:t> = µ -----(a)</a:t>
            </a:r>
          </a:p>
          <a:p>
            <a:pPr algn="just">
              <a:lnSpc>
                <a:spcPct val="150000"/>
              </a:lnSpc>
              <a:buNone/>
            </a:pPr>
            <a:r>
              <a:rPr lang="en-IN" sz="1800" dirty="0">
                <a:latin typeface="Times New Roman" pitchFamily="18" charset="0"/>
                <a:cs typeface="Times New Roman" pitchFamily="18" charset="0"/>
              </a:rPr>
              <a:t>This value of ‘</a:t>
            </a:r>
            <a:r>
              <a:rPr lang="el-GR" sz="1800" dirty="0">
                <a:latin typeface="Times New Roman" pitchFamily="18" charset="0"/>
                <a:cs typeface="Times New Roman" pitchFamily="18" charset="0"/>
              </a:rPr>
              <a:t>α</a:t>
            </a:r>
            <a:r>
              <a:rPr lang="en-IN" sz="1800" dirty="0">
                <a:latin typeface="Times New Roman" pitchFamily="18" charset="0"/>
                <a:cs typeface="Times New Roman" pitchFamily="18" charset="0"/>
              </a:rPr>
              <a:t>’ is called as </a:t>
            </a:r>
            <a:r>
              <a:rPr lang="en-IN" sz="1800" b="1" dirty="0">
                <a:latin typeface="Times New Roman" pitchFamily="18" charset="0"/>
                <a:cs typeface="Times New Roman" pitchFamily="18" charset="0"/>
              </a:rPr>
              <a:t>angle of friction.</a:t>
            </a:r>
          </a:p>
          <a:p>
            <a:pPr marL="0" indent="0" algn="just">
              <a:lnSpc>
                <a:spcPct val="150000"/>
              </a:lnSpc>
              <a:buNone/>
            </a:pPr>
            <a:r>
              <a:rPr lang="en-IN" sz="1800" dirty="0">
                <a:latin typeface="Times New Roman" pitchFamily="18" charset="0"/>
                <a:cs typeface="Times New Roman" pitchFamily="18" charset="0"/>
              </a:rPr>
              <a:t>The angle of friction is defined as that angle made by the resultant reaction ‘R’ with the normal component of reaction ‘N’ when friction reaches its maximum value..</a:t>
            </a:r>
          </a:p>
          <a:p>
            <a:pPr algn="just">
              <a:lnSpc>
                <a:spcPct val="150000"/>
              </a:lnSpc>
              <a:buNone/>
            </a:pPr>
            <a:endParaRPr lang="en-IN" sz="1800" b="1" dirty="0">
              <a:latin typeface="Times New Roman" pitchFamily="18" charset="0"/>
              <a:cs typeface="Times New Roman" pitchFamily="18" charset="0"/>
            </a:endParaRPr>
          </a:p>
          <a:p>
            <a:pPr algn="just">
              <a:lnSpc>
                <a:spcPct val="150000"/>
              </a:lnSpc>
              <a:buNone/>
            </a:pPr>
            <a:endParaRPr lang="en-IN" sz="1800" b="1" dirty="0">
              <a:latin typeface="Times New Roman" pitchFamily="18" charset="0"/>
              <a:cs typeface="Times New Roman" pitchFamily="18" charset="0"/>
            </a:endParaRPr>
          </a:p>
          <a:p>
            <a:pPr marL="0" indent="0" algn="just">
              <a:lnSpc>
                <a:spcPct val="150000"/>
              </a:lnSpc>
              <a:buNone/>
            </a:pPr>
            <a:endParaRPr lang="en-IN" sz="1800" b="1" dirty="0">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fontScale="92500" lnSpcReduction="10000"/>
          </a:bodyPr>
          <a:lstStyle/>
          <a:p>
            <a:pPr algn="just">
              <a:lnSpc>
                <a:spcPct val="150000"/>
              </a:lnSpc>
              <a:buNone/>
            </a:pPr>
            <a:r>
              <a:rPr lang="en-IN" sz="1800" b="1" dirty="0">
                <a:latin typeface="Times New Roman" pitchFamily="18" charset="0"/>
                <a:cs typeface="Times New Roman" pitchFamily="18" charset="0"/>
              </a:rPr>
              <a:t>Angle of Repose:</a:t>
            </a:r>
          </a:p>
          <a:p>
            <a:pPr algn="just">
              <a:lnSpc>
                <a:spcPct val="150000"/>
              </a:lnSpc>
              <a:buNone/>
            </a:pPr>
            <a:endParaRPr lang="en-IN" sz="1800" b="1" dirty="0">
              <a:latin typeface="Times New Roman" pitchFamily="18" charset="0"/>
              <a:cs typeface="Times New Roman" pitchFamily="18" charset="0"/>
            </a:endParaRPr>
          </a:p>
          <a:p>
            <a:pPr algn="just">
              <a:lnSpc>
                <a:spcPct val="150000"/>
              </a:lnSpc>
              <a:buNone/>
            </a:pPr>
            <a:endParaRPr lang="en-IN" sz="1800" b="1" dirty="0">
              <a:latin typeface="Times New Roman" pitchFamily="18" charset="0"/>
              <a:cs typeface="Times New Roman" pitchFamily="18" charset="0"/>
            </a:endParaRPr>
          </a:p>
          <a:p>
            <a:pPr algn="just">
              <a:lnSpc>
                <a:spcPct val="150000"/>
              </a:lnSpc>
              <a:buNone/>
            </a:pPr>
            <a:endParaRPr lang="en-IN" sz="1800" b="1" dirty="0">
              <a:latin typeface="Times New Roman" pitchFamily="18" charset="0"/>
              <a:cs typeface="Times New Roman" pitchFamily="18" charset="0"/>
            </a:endParaRPr>
          </a:p>
          <a:p>
            <a:pPr marL="0" indent="0" algn="just">
              <a:lnSpc>
                <a:spcPct val="150000"/>
              </a:lnSpc>
              <a:buNone/>
            </a:pPr>
            <a:r>
              <a:rPr lang="en-IN" sz="1800" dirty="0">
                <a:latin typeface="Times New Roman" pitchFamily="18" charset="0"/>
                <a:cs typeface="Times New Roman" pitchFamily="18" charset="0"/>
              </a:rPr>
              <a:t>We know that when grains such as food grains, sand, cement, soil etc are heaped, there exists a limit for the inclination of the heap. Beyond which the grains starts rolling down. The limiting angle up to which the grains repose is called as angle of repose.</a:t>
            </a:r>
          </a:p>
          <a:p>
            <a:pPr marL="0" indent="0" algn="just">
              <a:lnSpc>
                <a:spcPct val="150000"/>
              </a:lnSpc>
              <a:buNone/>
            </a:pPr>
            <a:r>
              <a:rPr lang="en-IN" sz="1800" dirty="0">
                <a:latin typeface="Times New Roman" pitchFamily="18" charset="0"/>
                <a:cs typeface="Times New Roman" pitchFamily="18" charset="0"/>
              </a:rPr>
              <a:t>Consider a block of weight ‘W’ which is resting on an inclined plane which makes an ‘</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with the horizontal.</a:t>
            </a:r>
          </a:p>
          <a:p>
            <a:pPr marL="0" indent="0" algn="just">
              <a:lnSpc>
                <a:spcPct val="150000"/>
              </a:lnSpc>
              <a:buNone/>
            </a:pPr>
            <a:endParaRPr lang="en-IN" sz="1800" b="1" dirty="0">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B6F15528-21DE-4FAA-801E-634DDDAF4B2B}" type="slidenum">
              <a:rPr lang="en-US" smtClean="0"/>
              <a:pPr/>
              <a:t>15</a:t>
            </a:fld>
            <a:endParaRPr lang="en-US"/>
          </a:p>
        </p:txBody>
      </p:sp>
      <p:sp>
        <p:nvSpPr>
          <p:cNvPr id="24" name="Rectangle 23"/>
          <p:cNvSpPr/>
          <p:nvPr/>
        </p:nvSpPr>
        <p:spPr>
          <a:xfrm rot="19935437">
            <a:off x="3581400" y="1352551"/>
            <a:ext cx="1828800" cy="4572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p:cNvSpPr/>
          <p:nvPr/>
        </p:nvSpPr>
        <p:spPr>
          <a:xfrm rot="19935437">
            <a:off x="2819400" y="1809751"/>
            <a:ext cx="3352800" cy="4571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rot="19935437">
            <a:off x="4940864" y="1420000"/>
            <a:ext cx="381000" cy="369332"/>
          </a:xfrm>
          <a:prstGeom prst="rect">
            <a:avLst/>
          </a:prstGeom>
          <a:noFill/>
        </p:spPr>
        <p:txBody>
          <a:bodyPr wrap="square" rtlCol="0">
            <a:spAutoFit/>
          </a:bodyPr>
          <a:lstStyle/>
          <a:p>
            <a:r>
              <a:rPr lang="en-IN" dirty="0">
                <a:solidFill>
                  <a:srgbClr val="FF0000"/>
                </a:solidFill>
              </a:rPr>
              <a:t>F</a:t>
            </a:r>
          </a:p>
        </p:txBody>
      </p:sp>
      <p:sp>
        <p:nvSpPr>
          <p:cNvPr id="34" name="TextBox 33"/>
          <p:cNvSpPr txBox="1"/>
          <p:nvPr/>
        </p:nvSpPr>
        <p:spPr>
          <a:xfrm>
            <a:off x="4648200" y="2266951"/>
            <a:ext cx="914400" cy="338554"/>
          </a:xfrm>
          <a:prstGeom prst="rect">
            <a:avLst/>
          </a:prstGeom>
          <a:noFill/>
        </p:spPr>
        <p:txBody>
          <a:bodyPr wrap="square" rtlCol="0">
            <a:spAutoFit/>
          </a:bodyPr>
          <a:lstStyle/>
          <a:p>
            <a:r>
              <a:rPr lang="en-IN" sz="1600" dirty="0">
                <a:latin typeface="Times New Roman" pitchFamily="18" charset="0"/>
                <a:cs typeface="Times New Roman" pitchFamily="18" charset="0"/>
              </a:rPr>
              <a:t>N</a:t>
            </a:r>
          </a:p>
        </p:txBody>
      </p:sp>
      <p:cxnSp>
        <p:nvCxnSpPr>
          <p:cNvPr id="37" name="Straight Arrow Connector 36"/>
          <p:cNvCxnSpPr/>
          <p:nvPr/>
        </p:nvCxnSpPr>
        <p:spPr>
          <a:xfrm rot="5400000">
            <a:off x="4053507" y="1875646"/>
            <a:ext cx="838199" cy="1406"/>
          </a:xfrm>
          <a:prstGeom prst="straightConnector1">
            <a:avLst/>
          </a:prstGeom>
          <a:ln w="28575" cmpd="sng">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114800" y="1581151"/>
            <a:ext cx="914400" cy="457199"/>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3735437" flipH="1" flipV="1">
            <a:off x="4348695" y="2104050"/>
            <a:ext cx="838200" cy="1588"/>
          </a:xfrm>
          <a:prstGeom prst="straightConnector1">
            <a:avLst/>
          </a:prstGeom>
          <a:ln w="28575" cmpd="sng">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rot="19935437">
            <a:off x="4012459" y="1401074"/>
            <a:ext cx="919202" cy="338554"/>
          </a:xfrm>
          <a:prstGeom prst="rect">
            <a:avLst/>
          </a:prstGeom>
          <a:noFill/>
        </p:spPr>
        <p:txBody>
          <a:bodyPr wrap="square" rtlCol="0">
            <a:spAutoFit/>
          </a:bodyPr>
          <a:lstStyle/>
          <a:p>
            <a:r>
              <a:rPr lang="en-IN" sz="1600" dirty="0">
                <a:latin typeface="Times New Roman" pitchFamily="18" charset="0"/>
                <a:cs typeface="Times New Roman" pitchFamily="18" charset="0"/>
              </a:rPr>
              <a:t>W</a:t>
            </a:r>
          </a:p>
        </p:txBody>
      </p:sp>
      <p:sp>
        <p:nvSpPr>
          <p:cNvPr id="67" name="Arc 66"/>
          <p:cNvSpPr/>
          <p:nvPr/>
        </p:nvSpPr>
        <p:spPr>
          <a:xfrm rot="6429640">
            <a:off x="4258846" y="1310564"/>
            <a:ext cx="533400" cy="381000"/>
          </a:xfrm>
          <a:prstGeom prst="arc">
            <a:avLst>
              <a:gd name="adj1" fmla="val 18169652"/>
              <a:gd name="adj2" fmla="val 21141352"/>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8" name="TextBox 67"/>
          <p:cNvSpPr txBox="1"/>
          <p:nvPr/>
        </p:nvSpPr>
        <p:spPr>
          <a:xfrm rot="19935437">
            <a:off x="4513914" y="1744015"/>
            <a:ext cx="228600" cy="307777"/>
          </a:xfrm>
          <a:prstGeom prst="rect">
            <a:avLst/>
          </a:prstGeom>
          <a:noFill/>
        </p:spPr>
        <p:txBody>
          <a:bodyPr wrap="square" rtlCol="0">
            <a:spAutoFit/>
          </a:bodyPr>
          <a:lstStyle/>
          <a:p>
            <a:r>
              <a:rPr lang="el-GR" sz="1400" dirty="0">
                <a:latin typeface="Times New Roman" pitchFamily="18" charset="0"/>
                <a:cs typeface="Times New Roman" pitchFamily="18" charset="0"/>
              </a:rPr>
              <a:t>θ</a:t>
            </a:r>
            <a:endParaRPr lang="en-IN" sz="1400" dirty="0">
              <a:latin typeface="Times New Roman" pitchFamily="18" charset="0"/>
              <a:cs typeface="Times New Roman" pitchFamily="18" charset="0"/>
            </a:endParaRPr>
          </a:p>
        </p:txBody>
      </p:sp>
      <p:cxnSp>
        <p:nvCxnSpPr>
          <p:cNvPr id="27" name="Straight Arrow Connector 26"/>
          <p:cNvCxnSpPr/>
          <p:nvPr/>
        </p:nvCxnSpPr>
        <p:spPr>
          <a:xfrm rot="16200000" flipH="1">
            <a:off x="4387076" y="1563021"/>
            <a:ext cx="685802" cy="455794"/>
          </a:xfrm>
          <a:prstGeom prst="straightConnector1">
            <a:avLst/>
          </a:prstGeom>
          <a:ln w="28575" cmpd="sng">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0800000" flipV="1">
            <a:off x="3785400" y="1480690"/>
            <a:ext cx="687206" cy="381002"/>
          </a:xfrm>
          <a:prstGeom prst="straightConnector1">
            <a:avLst/>
          </a:prstGeom>
          <a:ln w="28575" cmpd="sng">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9970203">
            <a:off x="4887996" y="1776877"/>
            <a:ext cx="914400" cy="338554"/>
          </a:xfrm>
          <a:prstGeom prst="rect">
            <a:avLst/>
          </a:prstGeom>
          <a:noFill/>
        </p:spPr>
        <p:txBody>
          <a:bodyPr wrap="square" rtlCol="0">
            <a:spAutoFit/>
          </a:bodyPr>
          <a:lstStyle/>
          <a:p>
            <a:r>
              <a:rPr lang="en-IN" sz="1200" dirty="0" err="1">
                <a:latin typeface="Times New Roman" pitchFamily="18" charset="0"/>
                <a:cs typeface="Times New Roman" pitchFamily="18" charset="0"/>
              </a:rPr>
              <a:t>W</a:t>
            </a:r>
            <a:r>
              <a:rPr lang="en-IN" sz="1600" dirty="0" err="1">
                <a:latin typeface="Times New Roman" pitchFamily="18" charset="0"/>
                <a:cs typeface="Times New Roman" pitchFamily="18" charset="0"/>
              </a:rPr>
              <a:t>cos</a:t>
            </a:r>
            <a:r>
              <a:rPr lang="el-GR" sz="1200" dirty="0">
                <a:latin typeface="Times New Roman" pitchFamily="18" charset="0"/>
                <a:cs typeface="Times New Roman" pitchFamily="18" charset="0"/>
              </a:rPr>
              <a:t>θ</a:t>
            </a:r>
            <a:endParaRPr lang="en-IN" sz="1600" dirty="0">
              <a:latin typeface="Times New Roman" pitchFamily="18" charset="0"/>
              <a:cs typeface="Times New Roman" pitchFamily="18" charset="0"/>
            </a:endParaRPr>
          </a:p>
        </p:txBody>
      </p:sp>
      <p:sp>
        <p:nvSpPr>
          <p:cNvPr id="36" name="TextBox 35"/>
          <p:cNvSpPr txBox="1"/>
          <p:nvPr/>
        </p:nvSpPr>
        <p:spPr>
          <a:xfrm rot="19970203">
            <a:off x="3322237" y="1314390"/>
            <a:ext cx="914400" cy="338554"/>
          </a:xfrm>
          <a:prstGeom prst="rect">
            <a:avLst/>
          </a:prstGeom>
          <a:noFill/>
        </p:spPr>
        <p:txBody>
          <a:bodyPr wrap="square" rtlCol="0">
            <a:spAutoFit/>
          </a:bodyPr>
          <a:lstStyle/>
          <a:p>
            <a:r>
              <a:rPr lang="en-IN" sz="1200" dirty="0" err="1">
                <a:latin typeface="Times New Roman" pitchFamily="18" charset="0"/>
                <a:cs typeface="Times New Roman" pitchFamily="18" charset="0"/>
              </a:rPr>
              <a:t>W</a:t>
            </a:r>
            <a:r>
              <a:rPr lang="en-IN" sz="1600" dirty="0" err="1">
                <a:latin typeface="Times New Roman" pitchFamily="18" charset="0"/>
                <a:cs typeface="Times New Roman" pitchFamily="18" charset="0"/>
              </a:rPr>
              <a:t>sin</a:t>
            </a:r>
            <a:r>
              <a:rPr lang="el-GR" sz="1200" dirty="0">
                <a:latin typeface="Times New Roman" pitchFamily="18" charset="0"/>
                <a:cs typeface="Times New Roman" pitchFamily="18" charset="0"/>
              </a:rPr>
              <a:t>θ</a:t>
            </a:r>
            <a:endParaRPr lang="en-IN" sz="1600" dirty="0">
              <a:latin typeface="Times New Roman" pitchFamily="18" charset="0"/>
              <a:cs typeface="Times New Roman" pitchFamily="18" charset="0"/>
            </a:endParaRPr>
          </a:p>
        </p:txBody>
      </p:sp>
      <p:sp>
        <p:nvSpPr>
          <p:cNvPr id="39" name="Rectangle 38"/>
          <p:cNvSpPr/>
          <p:nvPr/>
        </p:nvSpPr>
        <p:spPr>
          <a:xfrm>
            <a:off x="3048000" y="2571751"/>
            <a:ext cx="3352800" cy="4571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Arc 43"/>
          <p:cNvSpPr/>
          <p:nvPr/>
        </p:nvSpPr>
        <p:spPr>
          <a:xfrm>
            <a:off x="3048000" y="2343151"/>
            <a:ext cx="914400" cy="914400"/>
          </a:xfrm>
          <a:prstGeom prst="arc">
            <a:avLst>
              <a:gd name="adj1" fmla="val 16200000"/>
              <a:gd name="adj2" fmla="val 1982516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5" name="TextBox 44"/>
          <p:cNvSpPr txBox="1"/>
          <p:nvPr/>
        </p:nvSpPr>
        <p:spPr>
          <a:xfrm>
            <a:off x="3886200" y="2190751"/>
            <a:ext cx="304800" cy="369332"/>
          </a:xfrm>
          <a:prstGeom prst="rect">
            <a:avLst/>
          </a:prstGeom>
          <a:noFill/>
        </p:spPr>
        <p:txBody>
          <a:bodyPr wrap="square" rtlCol="0">
            <a:spAutoFit/>
          </a:bodyPr>
          <a:lstStyle/>
          <a:p>
            <a:r>
              <a:rPr lang="el-GR" dirty="0"/>
              <a:t>θ</a:t>
            </a:r>
            <a:endParaRPr lang="en-I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ppt_x"/>
                                          </p:val>
                                        </p:tav>
                                        <p:tav tm="100000">
                                          <p:val>
                                            <p:strVal val="#ppt_x"/>
                                          </p:val>
                                        </p:tav>
                                      </p:tavLst>
                                    </p:anim>
                                    <p:anim calcmode="lin" valueType="num">
                                      <p:cBhvr additive="base">
                                        <p:cTn id="18" dur="500" fill="hold"/>
                                        <p:tgtEl>
                                          <p:spTgt spid="3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ppt_x"/>
                                          </p:val>
                                        </p:tav>
                                        <p:tav tm="100000">
                                          <p:val>
                                            <p:strVal val="#ppt_x"/>
                                          </p:val>
                                        </p:tav>
                                      </p:tavLst>
                                    </p:anim>
                                    <p:anim calcmode="lin" valueType="num">
                                      <p:cBhvr additive="base">
                                        <p:cTn id="22" dur="500" fill="hold"/>
                                        <p:tgtEl>
                                          <p:spTgt spid="3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ppt_x"/>
                                          </p:val>
                                        </p:tav>
                                        <p:tav tm="100000">
                                          <p:val>
                                            <p:strVal val="#ppt_x"/>
                                          </p:val>
                                        </p:tav>
                                      </p:tavLst>
                                    </p:anim>
                                    <p:anim calcmode="lin" valueType="num">
                                      <p:cBhvr additive="base">
                                        <p:cTn id="30" dur="500" fill="hold"/>
                                        <p:tgtEl>
                                          <p:spTgt spid="3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ppt_x"/>
                                          </p:val>
                                        </p:tav>
                                        <p:tav tm="100000">
                                          <p:val>
                                            <p:strVal val="#ppt_x"/>
                                          </p:val>
                                        </p:tav>
                                      </p:tavLst>
                                    </p:anim>
                                    <p:anim calcmode="lin" valueType="num">
                                      <p:cBhvr additive="base">
                                        <p:cTn id="34" dur="500" fill="hold"/>
                                        <p:tgtEl>
                                          <p:spTgt spid="4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additive="base">
                                        <p:cTn id="37" dur="500" fill="hold"/>
                                        <p:tgtEl>
                                          <p:spTgt spid="48"/>
                                        </p:tgtEl>
                                        <p:attrNameLst>
                                          <p:attrName>ppt_x</p:attrName>
                                        </p:attrNameLst>
                                      </p:cBhvr>
                                      <p:tavLst>
                                        <p:tav tm="0">
                                          <p:val>
                                            <p:strVal val="#ppt_x"/>
                                          </p:val>
                                        </p:tav>
                                        <p:tav tm="100000">
                                          <p:val>
                                            <p:strVal val="#ppt_x"/>
                                          </p:val>
                                        </p:tav>
                                      </p:tavLst>
                                    </p:anim>
                                    <p:anim calcmode="lin" valueType="num">
                                      <p:cBhvr additive="base">
                                        <p:cTn id="38" dur="500" fill="hold"/>
                                        <p:tgtEl>
                                          <p:spTgt spid="4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additive="base">
                                        <p:cTn id="41" dur="500" fill="hold"/>
                                        <p:tgtEl>
                                          <p:spTgt spid="51"/>
                                        </p:tgtEl>
                                        <p:attrNameLst>
                                          <p:attrName>ppt_x</p:attrName>
                                        </p:attrNameLst>
                                      </p:cBhvr>
                                      <p:tavLst>
                                        <p:tav tm="0">
                                          <p:val>
                                            <p:strVal val="#ppt_x"/>
                                          </p:val>
                                        </p:tav>
                                        <p:tav tm="100000">
                                          <p:val>
                                            <p:strVal val="#ppt_x"/>
                                          </p:val>
                                        </p:tav>
                                      </p:tavLst>
                                    </p:anim>
                                    <p:anim calcmode="lin" valueType="num">
                                      <p:cBhvr additive="base">
                                        <p:cTn id="42" dur="500" fill="hold"/>
                                        <p:tgtEl>
                                          <p:spTgt spid="5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anim calcmode="lin" valueType="num">
                                      <p:cBhvr additive="base">
                                        <p:cTn id="45" dur="500" fill="hold"/>
                                        <p:tgtEl>
                                          <p:spTgt spid="67"/>
                                        </p:tgtEl>
                                        <p:attrNameLst>
                                          <p:attrName>ppt_x</p:attrName>
                                        </p:attrNameLst>
                                      </p:cBhvr>
                                      <p:tavLst>
                                        <p:tav tm="0">
                                          <p:val>
                                            <p:strVal val="#ppt_x"/>
                                          </p:val>
                                        </p:tav>
                                        <p:tav tm="100000">
                                          <p:val>
                                            <p:strVal val="#ppt_x"/>
                                          </p:val>
                                        </p:tav>
                                      </p:tavLst>
                                    </p:anim>
                                    <p:anim calcmode="lin" valueType="num">
                                      <p:cBhvr additive="base">
                                        <p:cTn id="46" dur="500" fill="hold"/>
                                        <p:tgtEl>
                                          <p:spTgt spid="6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anim calcmode="lin" valueType="num">
                                      <p:cBhvr additive="base">
                                        <p:cTn id="49" dur="500" fill="hold"/>
                                        <p:tgtEl>
                                          <p:spTgt spid="68"/>
                                        </p:tgtEl>
                                        <p:attrNameLst>
                                          <p:attrName>ppt_x</p:attrName>
                                        </p:attrNameLst>
                                      </p:cBhvr>
                                      <p:tavLst>
                                        <p:tav tm="0">
                                          <p:val>
                                            <p:strVal val="#ppt_x"/>
                                          </p:val>
                                        </p:tav>
                                        <p:tav tm="100000">
                                          <p:val>
                                            <p:strVal val="#ppt_x"/>
                                          </p:val>
                                        </p:tav>
                                      </p:tavLst>
                                    </p:anim>
                                    <p:anim calcmode="lin" valueType="num">
                                      <p:cBhvr additive="base">
                                        <p:cTn id="50" dur="500" fill="hold"/>
                                        <p:tgtEl>
                                          <p:spTgt spid="68"/>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ppt_x"/>
                                          </p:val>
                                        </p:tav>
                                        <p:tav tm="100000">
                                          <p:val>
                                            <p:strVal val="#ppt_x"/>
                                          </p:val>
                                        </p:tav>
                                      </p:tavLst>
                                    </p:anim>
                                    <p:anim calcmode="lin" valueType="num">
                                      <p:cBhvr additive="base">
                                        <p:cTn id="54" dur="500" fill="hold"/>
                                        <p:tgtEl>
                                          <p:spTgt spid="27"/>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additive="base">
                                        <p:cTn id="57" dur="500" fill="hold"/>
                                        <p:tgtEl>
                                          <p:spTgt spid="29"/>
                                        </p:tgtEl>
                                        <p:attrNameLst>
                                          <p:attrName>ppt_x</p:attrName>
                                        </p:attrNameLst>
                                      </p:cBhvr>
                                      <p:tavLst>
                                        <p:tav tm="0">
                                          <p:val>
                                            <p:strVal val="#ppt_x"/>
                                          </p:val>
                                        </p:tav>
                                        <p:tav tm="100000">
                                          <p:val>
                                            <p:strVal val="#ppt_x"/>
                                          </p:val>
                                        </p:tav>
                                      </p:tavLst>
                                    </p:anim>
                                    <p:anim calcmode="lin" valueType="num">
                                      <p:cBhvr additive="base">
                                        <p:cTn id="58" dur="500" fill="hold"/>
                                        <p:tgtEl>
                                          <p:spTgt spid="2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additive="base">
                                        <p:cTn id="61" dur="500" fill="hold"/>
                                        <p:tgtEl>
                                          <p:spTgt spid="35"/>
                                        </p:tgtEl>
                                        <p:attrNameLst>
                                          <p:attrName>ppt_x</p:attrName>
                                        </p:attrNameLst>
                                      </p:cBhvr>
                                      <p:tavLst>
                                        <p:tav tm="0">
                                          <p:val>
                                            <p:strVal val="#ppt_x"/>
                                          </p:val>
                                        </p:tav>
                                        <p:tav tm="100000">
                                          <p:val>
                                            <p:strVal val="#ppt_x"/>
                                          </p:val>
                                        </p:tav>
                                      </p:tavLst>
                                    </p:anim>
                                    <p:anim calcmode="lin" valueType="num">
                                      <p:cBhvr additive="base">
                                        <p:cTn id="62" dur="500" fill="hold"/>
                                        <p:tgtEl>
                                          <p:spTgt spid="3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 calcmode="lin" valueType="num">
                                      <p:cBhvr additive="base">
                                        <p:cTn id="65" dur="500" fill="hold"/>
                                        <p:tgtEl>
                                          <p:spTgt spid="36"/>
                                        </p:tgtEl>
                                        <p:attrNameLst>
                                          <p:attrName>ppt_x</p:attrName>
                                        </p:attrNameLst>
                                      </p:cBhvr>
                                      <p:tavLst>
                                        <p:tav tm="0">
                                          <p:val>
                                            <p:strVal val="#ppt_x"/>
                                          </p:val>
                                        </p:tav>
                                        <p:tav tm="100000">
                                          <p:val>
                                            <p:strVal val="#ppt_x"/>
                                          </p:val>
                                        </p:tav>
                                      </p:tavLst>
                                    </p:anim>
                                    <p:anim calcmode="lin" valueType="num">
                                      <p:cBhvr additive="base">
                                        <p:cTn id="66" dur="500" fill="hold"/>
                                        <p:tgtEl>
                                          <p:spTgt spid="3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 calcmode="lin" valueType="num">
                                      <p:cBhvr additive="base">
                                        <p:cTn id="69" dur="500" fill="hold"/>
                                        <p:tgtEl>
                                          <p:spTgt spid="39"/>
                                        </p:tgtEl>
                                        <p:attrNameLst>
                                          <p:attrName>ppt_x</p:attrName>
                                        </p:attrNameLst>
                                      </p:cBhvr>
                                      <p:tavLst>
                                        <p:tav tm="0">
                                          <p:val>
                                            <p:strVal val="#ppt_x"/>
                                          </p:val>
                                        </p:tav>
                                        <p:tav tm="100000">
                                          <p:val>
                                            <p:strVal val="#ppt_x"/>
                                          </p:val>
                                        </p:tav>
                                      </p:tavLst>
                                    </p:anim>
                                    <p:anim calcmode="lin" valueType="num">
                                      <p:cBhvr additive="base">
                                        <p:cTn id="70" dur="500" fill="hold"/>
                                        <p:tgtEl>
                                          <p:spTgt spid="3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500" fill="hold"/>
                                        <p:tgtEl>
                                          <p:spTgt spid="44"/>
                                        </p:tgtEl>
                                        <p:attrNameLst>
                                          <p:attrName>ppt_x</p:attrName>
                                        </p:attrNameLst>
                                      </p:cBhvr>
                                      <p:tavLst>
                                        <p:tav tm="0">
                                          <p:val>
                                            <p:strVal val="#ppt_x"/>
                                          </p:val>
                                        </p:tav>
                                        <p:tav tm="100000">
                                          <p:val>
                                            <p:strVal val="#ppt_x"/>
                                          </p:val>
                                        </p:tav>
                                      </p:tavLst>
                                    </p:anim>
                                    <p:anim calcmode="lin" valueType="num">
                                      <p:cBhvr additive="base">
                                        <p:cTn id="74" dur="500" fill="hold"/>
                                        <p:tgtEl>
                                          <p:spTgt spid="4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500" fill="hold"/>
                                        <p:tgtEl>
                                          <p:spTgt spid="45"/>
                                        </p:tgtEl>
                                        <p:attrNameLst>
                                          <p:attrName>ppt_x</p:attrName>
                                        </p:attrNameLst>
                                      </p:cBhvr>
                                      <p:tavLst>
                                        <p:tav tm="0">
                                          <p:val>
                                            <p:strVal val="#ppt_x"/>
                                          </p:val>
                                        </p:tav>
                                        <p:tav tm="100000">
                                          <p:val>
                                            <p:strVal val="#ppt_x"/>
                                          </p:val>
                                        </p:tav>
                                      </p:tavLst>
                                    </p:anim>
                                    <p:anim calcmode="lin" valueType="num">
                                      <p:cBhvr additive="base">
                                        <p:cTn id="7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4" end="4"/>
                                            </p:txEl>
                                          </p:spTgt>
                                        </p:tgtEl>
                                        <p:attrNameLst>
                                          <p:attrName>style.visibility</p:attrName>
                                        </p:attrNameLst>
                                      </p:cBhvr>
                                      <p:to>
                                        <p:strVal val="visible"/>
                                      </p:to>
                                    </p:set>
                                    <p:anim calcmode="lin" valueType="num">
                                      <p:cBhvr additive="base">
                                        <p:cTn id="8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
                                            <p:txEl>
                                              <p:pRg st="5" end="5"/>
                                            </p:txEl>
                                          </p:spTgt>
                                        </p:tgtEl>
                                        <p:attrNameLst>
                                          <p:attrName>style.visibility</p:attrName>
                                        </p:attrNameLst>
                                      </p:cBhvr>
                                      <p:to>
                                        <p:strVal val="visible"/>
                                      </p:to>
                                    </p:set>
                                    <p:anim calcmode="lin" valueType="num">
                                      <p:cBhvr additive="base">
                                        <p:cTn id="8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0" grpId="0" animBg="1"/>
      <p:bldP spid="32" grpId="0"/>
      <p:bldP spid="34" grpId="0"/>
      <p:bldP spid="51" grpId="0"/>
      <p:bldP spid="67" grpId="0" animBg="1"/>
      <p:bldP spid="68" grpId="0"/>
      <p:bldP spid="35" grpId="0"/>
      <p:bldP spid="36" grpId="0"/>
      <p:bldP spid="39" grpId="0" animBg="1"/>
      <p:bldP spid="44" grpId="0" animBg="1"/>
      <p:bldP spid="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dirty="0">
                <a:latin typeface="Times New Roman" pitchFamily="18" charset="0"/>
                <a:cs typeface="Times New Roman" pitchFamily="18" charset="0"/>
              </a:rPr>
              <a:t>When ‘</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is small, block rests on an inclined plane. As ‘</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is increased gradually, at one particular stage, the block starts sliding. The angle made by the plane with the horizontal is called angle of repose for the contact surfaces. Thus “the maximum inclination of the plane on which a body free from external forces, can repose is called </a:t>
            </a:r>
            <a:r>
              <a:rPr lang="en-IN" sz="1800" b="1" dirty="0">
                <a:latin typeface="Times New Roman" pitchFamily="18" charset="0"/>
                <a:cs typeface="Times New Roman" pitchFamily="18" charset="0"/>
              </a:rPr>
              <a:t>Angle of Repose”</a:t>
            </a:r>
            <a:r>
              <a:rPr lang="en-IN" sz="1800" dirty="0">
                <a:latin typeface="Times New Roman" pitchFamily="18" charset="0"/>
                <a:cs typeface="Times New Roman" pitchFamily="18" charset="0"/>
              </a:rPr>
              <a:t>.</a:t>
            </a:r>
          </a:p>
          <a:p>
            <a:pPr marL="0" indent="0" algn="just">
              <a:lnSpc>
                <a:spcPct val="150000"/>
              </a:lnSpc>
              <a:buNone/>
            </a:pPr>
            <a:r>
              <a:rPr lang="en-IN" sz="1800" dirty="0">
                <a:latin typeface="Times New Roman" pitchFamily="18" charset="0"/>
                <a:cs typeface="Times New Roman" pitchFamily="18" charset="0"/>
              </a:rPr>
              <a:t>Now </a:t>
            </a:r>
            <a:r>
              <a:rPr lang="en-IN" sz="1800" b="1" i="1" dirty="0">
                <a:latin typeface="Times New Roman" pitchFamily="18" charset="0"/>
                <a:cs typeface="Times New Roman" pitchFamily="18" charset="0"/>
              </a:rPr>
              <a:t>to prove that angle of repose is equal to limiting angle of friction </a:t>
            </a:r>
            <a:r>
              <a:rPr lang="en-IN" sz="1800" dirty="0">
                <a:latin typeface="Times New Roman" pitchFamily="18" charset="0"/>
                <a:cs typeface="Times New Roman" pitchFamily="18" charset="0"/>
              </a:rPr>
              <a:t>consider equilibrium of block which is show in the above figure. </a:t>
            </a:r>
            <a:endParaRPr lang="en-IN" sz="1800" b="1" dirty="0">
              <a:latin typeface="Times New Roman" pitchFamily="18" charset="0"/>
              <a:cs typeface="Times New Roman" pitchFamily="18" charset="0"/>
            </a:endParaRPr>
          </a:p>
          <a:p>
            <a:pPr marL="0" indent="0" algn="just">
              <a:lnSpc>
                <a:spcPct val="150000"/>
              </a:lnSpc>
              <a:buNone/>
            </a:pPr>
            <a:endParaRPr lang="en-IN" sz="1800" b="1" dirty="0">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dirty="0">
                <a:latin typeface="Times New Roman" pitchFamily="18" charset="0"/>
                <a:cs typeface="Times New Roman" pitchFamily="18" charset="0"/>
              </a:rPr>
              <a:t>Applying equilibrium equations:</a:t>
            </a:r>
          </a:p>
          <a:p>
            <a:pPr marL="0" indent="0" algn="just">
              <a:lnSpc>
                <a:spcPct val="150000"/>
              </a:lnSpc>
              <a:buNone/>
            </a:pP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Fx</a:t>
            </a:r>
            <a:r>
              <a:rPr lang="en-IN" sz="1800" dirty="0">
                <a:latin typeface="Times New Roman" pitchFamily="18" charset="0"/>
                <a:cs typeface="Times New Roman" pitchFamily="18" charset="0"/>
              </a:rPr>
              <a:t>= 0 </a:t>
            </a:r>
            <a:r>
              <a:rPr lang="en-IN" sz="1800" dirty="0" err="1">
                <a:latin typeface="Times New Roman" pitchFamily="18" charset="0"/>
                <a:cs typeface="Times New Roman" pitchFamily="18" charset="0"/>
              </a:rPr>
              <a:t>i.e</a:t>
            </a:r>
            <a:r>
              <a:rPr lang="en-IN" sz="1800" dirty="0">
                <a:latin typeface="Times New Roman" pitchFamily="18" charset="0"/>
                <a:cs typeface="Times New Roman" pitchFamily="18" charset="0"/>
              </a:rPr>
              <a:t> Forces parallel to plane = 0</a:t>
            </a:r>
          </a:p>
          <a:p>
            <a:pPr marL="0" indent="0" algn="just">
              <a:lnSpc>
                <a:spcPct val="150000"/>
              </a:lnSpc>
              <a:buNone/>
            </a:pPr>
            <a:r>
              <a:rPr lang="en-IN" sz="1800" dirty="0">
                <a:latin typeface="Times New Roman" pitchFamily="18" charset="0"/>
                <a:cs typeface="Times New Roman" pitchFamily="18" charset="0"/>
              </a:rPr>
              <a:t>F-</a:t>
            </a:r>
            <a:r>
              <a:rPr lang="en-IN" sz="1800" dirty="0" err="1">
                <a:latin typeface="Times New Roman" pitchFamily="18" charset="0"/>
                <a:cs typeface="Times New Roman" pitchFamily="18" charset="0"/>
              </a:rPr>
              <a:t>Wsin</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 0</a:t>
            </a:r>
          </a:p>
          <a:p>
            <a:pPr marL="0" indent="0" algn="just">
              <a:lnSpc>
                <a:spcPct val="150000"/>
              </a:lnSpc>
              <a:buNone/>
            </a:pPr>
            <a:r>
              <a:rPr lang="en-IN" sz="1800" dirty="0">
                <a:latin typeface="Times New Roman" pitchFamily="18" charset="0"/>
                <a:cs typeface="Times New Roman" pitchFamily="18" charset="0"/>
              </a:rPr>
              <a:t>F = </a:t>
            </a:r>
            <a:r>
              <a:rPr lang="en-IN" sz="1800" dirty="0" err="1">
                <a:latin typeface="Times New Roman" pitchFamily="18" charset="0"/>
                <a:cs typeface="Times New Roman" pitchFamily="18" charset="0"/>
              </a:rPr>
              <a:t>Wsin</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 (</a:t>
            </a:r>
            <a:r>
              <a:rPr lang="en-IN" sz="1800" dirty="0" err="1">
                <a:latin typeface="Times New Roman" pitchFamily="18" charset="0"/>
                <a:cs typeface="Times New Roman" pitchFamily="18" charset="0"/>
              </a:rPr>
              <a:t>i</a:t>
            </a:r>
            <a:r>
              <a:rPr lang="en-IN" sz="1800" dirty="0">
                <a:latin typeface="Times New Roman" pitchFamily="18" charset="0"/>
                <a:cs typeface="Times New Roman" pitchFamily="18" charset="0"/>
              </a:rPr>
              <a:t>)</a:t>
            </a:r>
          </a:p>
          <a:p>
            <a:pPr marL="0" indent="0" algn="just">
              <a:lnSpc>
                <a:spcPct val="150000"/>
              </a:lnSpc>
              <a:buNone/>
            </a:pP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Fy</a:t>
            </a:r>
            <a:r>
              <a:rPr lang="en-IN" sz="1800" dirty="0">
                <a:latin typeface="Times New Roman" pitchFamily="18" charset="0"/>
                <a:cs typeface="Times New Roman" pitchFamily="18" charset="0"/>
              </a:rPr>
              <a:t>= 0 </a:t>
            </a:r>
            <a:r>
              <a:rPr lang="en-IN" sz="1800" dirty="0" err="1">
                <a:latin typeface="Times New Roman" pitchFamily="18" charset="0"/>
                <a:cs typeface="Times New Roman" pitchFamily="18" charset="0"/>
              </a:rPr>
              <a:t>i.e</a:t>
            </a:r>
            <a:r>
              <a:rPr lang="en-IN" sz="1800" dirty="0">
                <a:latin typeface="Times New Roman" pitchFamily="18" charset="0"/>
                <a:cs typeface="Times New Roman" pitchFamily="18" charset="0"/>
              </a:rPr>
              <a:t> Forces normal to plane = 0</a:t>
            </a:r>
          </a:p>
          <a:p>
            <a:pPr marL="0" indent="0" algn="just">
              <a:lnSpc>
                <a:spcPct val="150000"/>
              </a:lnSpc>
              <a:buNone/>
            </a:pPr>
            <a:r>
              <a:rPr lang="en-IN" sz="1800" dirty="0">
                <a:latin typeface="Times New Roman" pitchFamily="18" charset="0"/>
                <a:cs typeface="Times New Roman" pitchFamily="18" charset="0"/>
              </a:rPr>
              <a:t>N - </a:t>
            </a:r>
            <a:r>
              <a:rPr lang="en-IN" sz="1800" dirty="0" err="1">
                <a:latin typeface="Times New Roman" pitchFamily="18" charset="0"/>
                <a:cs typeface="Times New Roman" pitchFamily="18" charset="0"/>
              </a:rPr>
              <a:t>Wcos</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 0</a:t>
            </a:r>
          </a:p>
          <a:p>
            <a:pPr marL="0" indent="0" algn="just">
              <a:lnSpc>
                <a:spcPct val="150000"/>
              </a:lnSpc>
              <a:buNone/>
            </a:pPr>
            <a:r>
              <a:rPr lang="en-IN" sz="1800" dirty="0">
                <a:latin typeface="Times New Roman" pitchFamily="18" charset="0"/>
                <a:cs typeface="Times New Roman" pitchFamily="18" charset="0"/>
              </a:rPr>
              <a:t>N = </a:t>
            </a:r>
            <a:r>
              <a:rPr lang="en-IN" sz="1800" dirty="0" err="1">
                <a:latin typeface="Times New Roman" pitchFamily="18" charset="0"/>
                <a:cs typeface="Times New Roman" pitchFamily="18" charset="0"/>
              </a:rPr>
              <a:t>Wcos</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 (ii)</a:t>
            </a:r>
          </a:p>
          <a:p>
            <a:pPr marL="0" indent="0" algn="just">
              <a:lnSpc>
                <a:spcPct val="150000"/>
              </a:lnSpc>
              <a:buNone/>
            </a:pP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a:p>
            <a:pPr marL="0" indent="0" algn="just">
              <a:lnSpc>
                <a:spcPct val="150000"/>
              </a:lnSpc>
              <a:buNone/>
            </a:pPr>
            <a:endParaRPr lang="en-IN" sz="1800" b="1" dirty="0">
              <a:latin typeface="Times New Roman" pitchFamily="18" charset="0"/>
              <a:cs typeface="Times New Roman" pitchFamily="18" charset="0"/>
            </a:endParaRPr>
          </a:p>
          <a:p>
            <a:pPr marL="0" indent="0" algn="just">
              <a:lnSpc>
                <a:spcPct val="150000"/>
              </a:lnSpc>
              <a:buNone/>
            </a:pPr>
            <a:endParaRPr lang="en-IN" sz="1800" b="1" dirty="0">
              <a:latin typeface="Times New Roman" pitchFamily="18" charset="0"/>
              <a:cs typeface="Times New Roman" pitchFamily="18" charset="0"/>
            </a:endParaRPr>
          </a:p>
          <a:p>
            <a:pPr marL="0" indent="0" algn="just">
              <a:lnSpc>
                <a:spcPct val="150000"/>
              </a:lnSpc>
              <a:buNone/>
            </a:pPr>
            <a:endParaRPr lang="en-IN" sz="1800" b="1" dirty="0">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fontScale="92500" lnSpcReduction="10000"/>
          </a:bodyPr>
          <a:lstStyle/>
          <a:p>
            <a:pPr marL="0" indent="0">
              <a:lnSpc>
                <a:spcPct val="150000"/>
              </a:lnSpc>
              <a:buNone/>
            </a:pPr>
            <a:r>
              <a:rPr lang="en-IN" sz="1800" dirty="0">
                <a:latin typeface="Times New Roman" pitchFamily="18" charset="0"/>
                <a:cs typeface="Times New Roman" pitchFamily="18" charset="0"/>
              </a:rPr>
              <a:t>                                                  </a:t>
            </a:r>
          </a:p>
          <a:p>
            <a:pPr marL="0" indent="0">
              <a:lnSpc>
                <a:spcPct val="150000"/>
              </a:lnSpc>
              <a:buNone/>
            </a:pPr>
            <a:r>
              <a:rPr lang="en-IN" sz="1800" dirty="0">
                <a:latin typeface="Times New Roman" pitchFamily="18" charset="0"/>
                <a:cs typeface="Times New Roman" pitchFamily="18" charset="0"/>
              </a:rPr>
              <a:t>Let </a:t>
            </a:r>
            <a:r>
              <a:rPr lang="el-GR" sz="1800" dirty="0">
                <a:latin typeface="Times New Roman" pitchFamily="18" charset="0"/>
                <a:cs typeface="Times New Roman" pitchFamily="18" charset="0"/>
              </a:rPr>
              <a:t>ϕ</a:t>
            </a:r>
            <a:r>
              <a:rPr lang="en-IN" sz="1800" dirty="0">
                <a:latin typeface="Times New Roman" pitchFamily="18" charset="0"/>
                <a:cs typeface="Times New Roman" pitchFamily="18" charset="0"/>
              </a:rPr>
              <a:t> be the value of ‘</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such that the maximum frictional force F</a:t>
            </a:r>
            <a:r>
              <a:rPr lang="en-IN" sz="1800" baseline="-25000" dirty="0">
                <a:latin typeface="Times New Roman" pitchFamily="18" charset="0"/>
                <a:cs typeface="Times New Roman" pitchFamily="18" charset="0"/>
              </a:rPr>
              <a:t>m </a:t>
            </a:r>
            <a:r>
              <a:rPr lang="en-IN" sz="1800" dirty="0">
                <a:latin typeface="Times New Roman" pitchFamily="18" charset="0"/>
                <a:cs typeface="Times New Roman" pitchFamily="18" charset="0"/>
              </a:rPr>
              <a:t>is called into play. and the motion is impending hence </a:t>
            </a:r>
          </a:p>
          <a:p>
            <a:pPr marL="0" indent="0">
              <a:lnSpc>
                <a:spcPct val="150000"/>
              </a:lnSpc>
              <a:buNone/>
            </a:pPr>
            <a:r>
              <a:rPr lang="en-IN" sz="1800" dirty="0">
                <a:latin typeface="Times New Roman" pitchFamily="18" charset="0"/>
                <a:cs typeface="Times New Roman" pitchFamily="18" charset="0"/>
              </a:rPr>
              <a:t>  			 tan</a:t>
            </a:r>
            <a:r>
              <a:rPr lang="el-GR" sz="1800" dirty="0">
                <a:latin typeface="Times New Roman" pitchFamily="18" charset="0"/>
                <a:cs typeface="Times New Roman" pitchFamily="18" charset="0"/>
              </a:rPr>
              <a:t>ϕ</a:t>
            </a:r>
            <a:r>
              <a:rPr lang="en-IN" sz="1800" dirty="0">
                <a:latin typeface="Times New Roman" pitchFamily="18" charset="0"/>
                <a:cs typeface="Times New Roman" pitchFamily="18" charset="0"/>
              </a:rPr>
              <a:t> = F</a:t>
            </a:r>
            <a:r>
              <a:rPr lang="en-IN" sz="1800" baseline="-25000" dirty="0">
                <a:latin typeface="Times New Roman" pitchFamily="18" charset="0"/>
                <a:cs typeface="Times New Roman" pitchFamily="18" charset="0"/>
              </a:rPr>
              <a:t>m</a:t>
            </a:r>
            <a:r>
              <a:rPr lang="en-IN" sz="1800" dirty="0">
                <a:latin typeface="Times New Roman" pitchFamily="18" charset="0"/>
                <a:cs typeface="Times New Roman" pitchFamily="18" charset="0"/>
              </a:rPr>
              <a:t>/N</a:t>
            </a:r>
          </a:p>
          <a:p>
            <a:pPr marL="0" indent="0">
              <a:lnSpc>
                <a:spcPct val="150000"/>
              </a:lnSpc>
              <a:buNone/>
            </a:pPr>
            <a:r>
              <a:rPr lang="en-IN" sz="1800" dirty="0">
                <a:latin typeface="Times New Roman" pitchFamily="18" charset="0"/>
                <a:cs typeface="Times New Roman" pitchFamily="18" charset="0"/>
              </a:rPr>
              <a:t>			 tan</a:t>
            </a:r>
            <a:r>
              <a:rPr lang="el-GR" sz="1800" dirty="0">
                <a:latin typeface="Times New Roman" pitchFamily="18" charset="0"/>
                <a:cs typeface="Times New Roman" pitchFamily="18" charset="0"/>
              </a:rPr>
              <a:t>ϕ</a:t>
            </a:r>
            <a:r>
              <a:rPr lang="en-IN" sz="1800" dirty="0">
                <a:latin typeface="Times New Roman" pitchFamily="18" charset="0"/>
                <a:cs typeface="Times New Roman" pitchFamily="18" charset="0"/>
              </a:rPr>
              <a:t> = </a:t>
            </a:r>
            <a:r>
              <a:rPr lang="en-IN" sz="1800" dirty="0" err="1">
                <a:latin typeface="Times New Roman" pitchFamily="18" charset="0"/>
                <a:cs typeface="Times New Roman" pitchFamily="18" charset="0"/>
              </a:rPr>
              <a:t>Wsin</a:t>
            </a:r>
            <a:r>
              <a:rPr lang="el-GR" sz="1800" dirty="0">
                <a:latin typeface="Times New Roman" pitchFamily="18" charset="0"/>
                <a:cs typeface="Times New Roman" pitchFamily="18" charset="0"/>
              </a:rPr>
              <a:t>ϕ</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Wcos</a:t>
            </a:r>
            <a:r>
              <a:rPr lang="el-GR" sz="1800" dirty="0">
                <a:latin typeface="Times New Roman" pitchFamily="18" charset="0"/>
                <a:cs typeface="Times New Roman" pitchFamily="18" charset="0"/>
              </a:rPr>
              <a:t>ϕ</a:t>
            </a:r>
            <a:r>
              <a:rPr lang="en-IN" sz="1800" dirty="0">
                <a:latin typeface="Times New Roman" pitchFamily="18" charset="0"/>
                <a:cs typeface="Times New Roman" pitchFamily="18" charset="0"/>
              </a:rPr>
              <a:t> = µ</a:t>
            </a:r>
          </a:p>
          <a:p>
            <a:pPr marL="0" indent="0">
              <a:lnSpc>
                <a:spcPct val="150000"/>
              </a:lnSpc>
              <a:buNone/>
            </a:pPr>
            <a:r>
              <a:rPr lang="en-IN" sz="1800" dirty="0">
                <a:latin typeface="Times New Roman" pitchFamily="18" charset="0"/>
                <a:cs typeface="Times New Roman" pitchFamily="18" charset="0"/>
              </a:rPr>
              <a:t>			 tan</a:t>
            </a:r>
            <a:r>
              <a:rPr lang="el-GR" sz="1800" dirty="0">
                <a:latin typeface="Times New Roman" pitchFamily="18" charset="0"/>
                <a:cs typeface="Times New Roman" pitchFamily="18" charset="0"/>
              </a:rPr>
              <a:t>ϕ</a:t>
            </a:r>
            <a:r>
              <a:rPr lang="en-IN" sz="1800" dirty="0">
                <a:latin typeface="Times New Roman" pitchFamily="18" charset="0"/>
                <a:cs typeface="Times New Roman" pitchFamily="18" charset="0"/>
              </a:rPr>
              <a:t> = µ ------(b)</a:t>
            </a:r>
          </a:p>
          <a:p>
            <a:pPr marL="0" indent="0">
              <a:lnSpc>
                <a:spcPct val="150000"/>
              </a:lnSpc>
              <a:buNone/>
            </a:pPr>
            <a:r>
              <a:rPr lang="en-IN" sz="1800" dirty="0">
                <a:latin typeface="Times New Roman" pitchFamily="18" charset="0"/>
                <a:cs typeface="Times New Roman" pitchFamily="18" charset="0"/>
              </a:rPr>
              <a:t>From (a) and (b) we have           tan</a:t>
            </a:r>
            <a:r>
              <a:rPr lang="el-GR" sz="1800" dirty="0">
                <a:latin typeface="Times New Roman" pitchFamily="18" charset="0"/>
                <a:cs typeface="Times New Roman" pitchFamily="18" charset="0"/>
              </a:rPr>
              <a:t>α</a:t>
            </a:r>
            <a:r>
              <a:rPr lang="en-IN" sz="1800" dirty="0">
                <a:latin typeface="Times New Roman" pitchFamily="18" charset="0"/>
                <a:cs typeface="Times New Roman" pitchFamily="18" charset="0"/>
              </a:rPr>
              <a:t> = tan</a:t>
            </a:r>
            <a:r>
              <a:rPr lang="el-GR" sz="1800" dirty="0">
                <a:latin typeface="Times New Roman" pitchFamily="18" charset="0"/>
                <a:cs typeface="Times New Roman" pitchFamily="18" charset="0"/>
              </a:rPr>
              <a:t>ϕ</a:t>
            </a:r>
            <a:r>
              <a:rPr lang="en-IN" sz="1800" dirty="0">
                <a:latin typeface="Times New Roman" pitchFamily="18" charset="0"/>
                <a:cs typeface="Times New Roman" pitchFamily="18" charset="0"/>
              </a:rPr>
              <a:t> </a:t>
            </a:r>
          </a:p>
          <a:p>
            <a:pPr marL="0" indent="0">
              <a:lnSpc>
                <a:spcPct val="150000"/>
              </a:lnSpc>
              <a:buNone/>
            </a:pPr>
            <a:r>
              <a:rPr lang="en-IN" sz="1800" dirty="0">
                <a:latin typeface="Times New Roman" pitchFamily="18" charset="0"/>
                <a:cs typeface="Times New Roman" pitchFamily="18" charset="0"/>
              </a:rPr>
              <a:t>=&gt; 			     </a:t>
            </a:r>
            <a:r>
              <a:rPr lang="el-GR" sz="1800" dirty="0">
                <a:latin typeface="Times New Roman" pitchFamily="18" charset="0"/>
                <a:cs typeface="Times New Roman" pitchFamily="18" charset="0"/>
              </a:rPr>
              <a:t>α</a:t>
            </a:r>
            <a:r>
              <a:rPr lang="en-IN" sz="1800" dirty="0">
                <a:latin typeface="Times New Roman" pitchFamily="18" charset="0"/>
                <a:cs typeface="Times New Roman" pitchFamily="18" charset="0"/>
              </a:rPr>
              <a:t> =</a:t>
            </a:r>
            <a:r>
              <a:rPr lang="el-GR" sz="1800" dirty="0">
                <a:latin typeface="Times New Roman" pitchFamily="18" charset="0"/>
                <a:cs typeface="Times New Roman" pitchFamily="18" charset="0"/>
              </a:rPr>
              <a:t> Φ </a:t>
            </a:r>
            <a:endParaRPr lang="en-IN" sz="1800" dirty="0">
              <a:latin typeface="Times New Roman" pitchFamily="18" charset="0"/>
              <a:cs typeface="Times New Roman" pitchFamily="18" charset="0"/>
            </a:endParaRPr>
          </a:p>
          <a:p>
            <a:pPr marL="0" indent="0" algn="just">
              <a:lnSpc>
                <a:spcPct val="150000"/>
              </a:lnSpc>
              <a:buNone/>
            </a:pPr>
            <a:r>
              <a:rPr lang="en-IN" sz="1800" dirty="0">
                <a:latin typeface="Times New Roman" pitchFamily="18" charset="0"/>
                <a:cs typeface="Times New Roman" pitchFamily="18" charset="0"/>
              </a:rPr>
              <a:t>Thus value of limiting angle of friction is same as the angle of repose</a:t>
            </a:r>
          </a:p>
          <a:p>
            <a:pPr marL="0" indent="0" algn="just">
              <a:lnSpc>
                <a:spcPct val="150000"/>
              </a:lnSpc>
              <a:buNone/>
            </a:pPr>
            <a:endParaRPr lang="en-IN" sz="1800" b="1" dirty="0">
              <a:latin typeface="Times New Roman" pitchFamily="18" charset="0"/>
              <a:cs typeface="Times New Roman" pitchFamily="18" charset="0"/>
            </a:endParaRPr>
          </a:p>
          <a:p>
            <a:pPr marL="0" indent="0" algn="just">
              <a:lnSpc>
                <a:spcPct val="150000"/>
              </a:lnSpc>
              <a:buNone/>
            </a:pPr>
            <a:endParaRPr lang="en-IN" sz="1800" b="1" dirty="0">
              <a:latin typeface="Times New Roman" pitchFamily="18" charset="0"/>
              <a:cs typeface="Times New Roman" pitchFamily="18" charset="0"/>
            </a:endParaRPr>
          </a:p>
          <a:p>
            <a:pPr marL="0" indent="0" algn="just">
              <a:lnSpc>
                <a:spcPct val="150000"/>
              </a:lnSpc>
              <a:buNone/>
            </a:pPr>
            <a:endParaRPr lang="en-IN" sz="1800" b="1" dirty="0">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fontScale="92500" lnSpcReduction="10000"/>
          </a:bodyPr>
          <a:lstStyle/>
          <a:p>
            <a:pPr algn="just">
              <a:lnSpc>
                <a:spcPct val="150000"/>
              </a:lnSpc>
              <a:buNone/>
            </a:pPr>
            <a:r>
              <a:rPr lang="en-IN" sz="1800" b="1" dirty="0">
                <a:latin typeface="Times New Roman" pitchFamily="18" charset="0"/>
                <a:cs typeface="Times New Roman" pitchFamily="18" charset="0"/>
              </a:rPr>
              <a:t>Cone of friction:</a:t>
            </a:r>
          </a:p>
          <a:p>
            <a:pPr algn="just">
              <a:lnSpc>
                <a:spcPct val="150000"/>
              </a:lnSpc>
              <a:buNone/>
            </a:pPr>
            <a:endParaRPr lang="en-IN" sz="1800" b="1" dirty="0">
              <a:latin typeface="Times New Roman" pitchFamily="18" charset="0"/>
              <a:cs typeface="Times New Roman" pitchFamily="18" charset="0"/>
            </a:endParaRPr>
          </a:p>
          <a:p>
            <a:pPr algn="just">
              <a:lnSpc>
                <a:spcPct val="150000"/>
              </a:lnSpc>
              <a:buNone/>
            </a:pPr>
            <a:endParaRPr lang="en-IN" sz="1800" b="1" dirty="0">
              <a:latin typeface="Times New Roman" pitchFamily="18" charset="0"/>
              <a:cs typeface="Times New Roman" pitchFamily="18" charset="0"/>
            </a:endParaRPr>
          </a:p>
          <a:p>
            <a:pPr algn="just">
              <a:lnSpc>
                <a:spcPct val="150000"/>
              </a:lnSpc>
              <a:buNone/>
            </a:pPr>
            <a:endParaRPr lang="en-IN" sz="1800" b="1" dirty="0">
              <a:latin typeface="Times New Roman" pitchFamily="18" charset="0"/>
              <a:cs typeface="Times New Roman" pitchFamily="18" charset="0"/>
            </a:endParaRPr>
          </a:p>
          <a:p>
            <a:pPr marL="0" indent="0" algn="just">
              <a:lnSpc>
                <a:spcPct val="150000"/>
              </a:lnSpc>
              <a:buNone/>
            </a:pPr>
            <a:r>
              <a:rPr lang="en-IN" sz="1800" dirty="0">
                <a:latin typeface="Times New Roman" pitchFamily="18" charset="0"/>
                <a:cs typeface="Times New Roman" pitchFamily="18" charset="0"/>
              </a:rPr>
              <a:t>When the body is having impending motion in the direction of applied force ‘P’, the frictional force will be limiting friction &amp; the resultant reaction ‘R’ will make limiting frictional angle </a:t>
            </a:r>
            <a:r>
              <a:rPr lang="el-GR" sz="1800" dirty="0">
                <a:latin typeface="Times New Roman" pitchFamily="18" charset="0"/>
                <a:cs typeface="Times New Roman" pitchFamily="18" charset="0"/>
              </a:rPr>
              <a:t>α</a:t>
            </a:r>
            <a:r>
              <a:rPr lang="en-IN" sz="1800" dirty="0">
                <a:latin typeface="Times New Roman" pitchFamily="18" charset="0"/>
                <a:cs typeface="Times New Roman" pitchFamily="18" charset="0"/>
              </a:rPr>
              <a:t> with the normal reaction.</a:t>
            </a:r>
          </a:p>
          <a:p>
            <a:pPr marL="0" indent="0" algn="just">
              <a:lnSpc>
                <a:spcPct val="150000"/>
              </a:lnSpc>
              <a:buNone/>
            </a:pPr>
            <a:r>
              <a:rPr lang="en-IN" sz="1800" dirty="0">
                <a:latin typeface="Times New Roman" pitchFamily="18" charset="0"/>
                <a:cs typeface="Times New Roman" pitchFamily="18" charset="0"/>
              </a:rPr>
              <a:t>If the body is having impending motion in some other direction, the resultant reaction ‘R’ will make limiting frictional angle </a:t>
            </a:r>
            <a:r>
              <a:rPr lang="el-GR" sz="1800" dirty="0">
                <a:latin typeface="Times New Roman" pitchFamily="18" charset="0"/>
                <a:cs typeface="Times New Roman" pitchFamily="18" charset="0"/>
              </a:rPr>
              <a:t>α</a:t>
            </a:r>
            <a:r>
              <a:rPr lang="en-IN" sz="1800" dirty="0">
                <a:latin typeface="Times New Roman" pitchFamily="18" charset="0"/>
                <a:cs typeface="Times New Roman" pitchFamily="18" charset="0"/>
              </a:rPr>
              <a:t> with the normal reaction.</a:t>
            </a:r>
          </a:p>
          <a:p>
            <a:pPr algn="just">
              <a:lnSpc>
                <a:spcPct val="150000"/>
              </a:lnSpc>
              <a:buNone/>
            </a:pPr>
            <a:endParaRPr lang="en-IN" sz="1800" b="1" dirty="0">
              <a:latin typeface="Times New Roman" pitchFamily="18" charset="0"/>
              <a:cs typeface="Times New Roman" pitchFamily="18" charset="0"/>
            </a:endParaRPr>
          </a:p>
          <a:p>
            <a:pPr algn="just">
              <a:lnSpc>
                <a:spcPct val="150000"/>
              </a:lnSpc>
              <a:buNone/>
            </a:pPr>
            <a:endParaRPr lang="en-IN" sz="1800" b="1" dirty="0">
              <a:latin typeface="Times New Roman" pitchFamily="18" charset="0"/>
              <a:cs typeface="Times New Roman" pitchFamily="18" charset="0"/>
            </a:endParaRPr>
          </a:p>
          <a:p>
            <a:pPr algn="just">
              <a:lnSpc>
                <a:spcPct val="150000"/>
              </a:lnSpc>
              <a:buNone/>
            </a:pPr>
            <a:endParaRPr lang="en-IN" sz="1800" b="1" dirty="0">
              <a:latin typeface="Times New Roman" pitchFamily="18" charset="0"/>
              <a:cs typeface="Times New Roman" pitchFamily="18" charset="0"/>
            </a:endParaRPr>
          </a:p>
          <a:p>
            <a:pPr marL="0" indent="0" algn="just">
              <a:lnSpc>
                <a:spcPct val="150000"/>
              </a:lnSpc>
              <a:buNone/>
            </a:pPr>
            <a:endParaRPr lang="en-IN" sz="1800" b="1" dirty="0">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B6F15528-21DE-4FAA-801E-634DDDAF4B2B}" type="slidenum">
              <a:rPr lang="en-US" smtClean="0"/>
              <a:pPr/>
              <a:t>19</a:t>
            </a:fld>
            <a:endParaRPr lang="en-US"/>
          </a:p>
        </p:txBody>
      </p:sp>
      <p:sp>
        <p:nvSpPr>
          <p:cNvPr id="21" name="Rectangle 20"/>
          <p:cNvSpPr/>
          <p:nvPr/>
        </p:nvSpPr>
        <p:spPr>
          <a:xfrm>
            <a:off x="3581400" y="112395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6172200" y="1200150"/>
            <a:ext cx="381000" cy="369332"/>
          </a:xfrm>
          <a:prstGeom prst="rect">
            <a:avLst/>
          </a:prstGeom>
          <a:noFill/>
        </p:spPr>
        <p:txBody>
          <a:bodyPr wrap="square" rtlCol="0">
            <a:spAutoFit/>
          </a:bodyPr>
          <a:lstStyle/>
          <a:p>
            <a:r>
              <a:rPr lang="en-IN" dirty="0"/>
              <a:t>P</a:t>
            </a:r>
          </a:p>
        </p:txBody>
      </p:sp>
      <p:sp>
        <p:nvSpPr>
          <p:cNvPr id="23" name="Rectangle 22"/>
          <p:cNvSpPr/>
          <p:nvPr/>
        </p:nvSpPr>
        <p:spPr>
          <a:xfrm>
            <a:off x="2857500" y="1590116"/>
            <a:ext cx="3352800" cy="4571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3733800" y="1428750"/>
            <a:ext cx="381000" cy="369332"/>
          </a:xfrm>
          <a:prstGeom prst="rect">
            <a:avLst/>
          </a:prstGeom>
          <a:noFill/>
        </p:spPr>
        <p:txBody>
          <a:bodyPr wrap="square" rtlCol="0">
            <a:spAutoFit/>
          </a:bodyPr>
          <a:lstStyle/>
          <a:p>
            <a:r>
              <a:rPr lang="en-IN" dirty="0">
                <a:solidFill>
                  <a:srgbClr val="FF0000"/>
                </a:solidFill>
              </a:rPr>
              <a:t>F</a:t>
            </a:r>
          </a:p>
        </p:txBody>
      </p:sp>
      <p:sp>
        <p:nvSpPr>
          <p:cNvPr id="26" name="TextBox 25"/>
          <p:cNvSpPr txBox="1"/>
          <p:nvPr/>
        </p:nvSpPr>
        <p:spPr>
          <a:xfrm>
            <a:off x="4267200" y="2114550"/>
            <a:ext cx="914400" cy="338554"/>
          </a:xfrm>
          <a:prstGeom prst="rect">
            <a:avLst/>
          </a:prstGeom>
          <a:noFill/>
        </p:spPr>
        <p:txBody>
          <a:bodyPr wrap="square" rtlCol="0">
            <a:spAutoFit/>
          </a:bodyPr>
          <a:lstStyle/>
          <a:p>
            <a:r>
              <a:rPr lang="en-IN" sz="1600" dirty="0">
                <a:latin typeface="Times New Roman" pitchFamily="18" charset="0"/>
                <a:cs typeface="Times New Roman" pitchFamily="18" charset="0"/>
              </a:rPr>
              <a:t>N</a:t>
            </a:r>
          </a:p>
        </p:txBody>
      </p:sp>
      <p:cxnSp>
        <p:nvCxnSpPr>
          <p:cNvPr id="28" name="Straight Arrow Connector 27"/>
          <p:cNvCxnSpPr/>
          <p:nvPr/>
        </p:nvCxnSpPr>
        <p:spPr>
          <a:xfrm rot="5400000">
            <a:off x="4152900" y="781050"/>
            <a:ext cx="685800" cy="1588"/>
          </a:xfrm>
          <a:prstGeom prst="straightConnector1">
            <a:avLst/>
          </a:prstGeom>
          <a:ln w="28575" cmpd="sng">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a:off x="3962400" y="1581150"/>
            <a:ext cx="1066800" cy="1588"/>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410200" y="1352550"/>
            <a:ext cx="836612" cy="1588"/>
          </a:xfrm>
          <a:prstGeom prst="straightConnector1">
            <a:avLst/>
          </a:prstGeom>
          <a:ln w="28575" cmpd="sng">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flipH="1" flipV="1">
            <a:off x="4077494" y="1999456"/>
            <a:ext cx="838200" cy="1588"/>
          </a:xfrm>
          <a:prstGeom prst="straightConnector1">
            <a:avLst/>
          </a:prstGeom>
          <a:ln w="28575" cmpd="sng">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495800" y="438150"/>
            <a:ext cx="914400" cy="369332"/>
          </a:xfrm>
          <a:prstGeom prst="rect">
            <a:avLst/>
          </a:prstGeom>
          <a:noFill/>
        </p:spPr>
        <p:txBody>
          <a:bodyPr wrap="square" rtlCol="0">
            <a:spAutoFit/>
          </a:bodyPr>
          <a:lstStyle/>
          <a:p>
            <a:r>
              <a:rPr lang="en-IN" dirty="0"/>
              <a:t>W</a:t>
            </a:r>
          </a:p>
        </p:txBody>
      </p:sp>
      <p:cxnSp>
        <p:nvCxnSpPr>
          <p:cNvPr id="41" name="Straight Arrow Connector 40"/>
          <p:cNvCxnSpPr/>
          <p:nvPr/>
        </p:nvCxnSpPr>
        <p:spPr>
          <a:xfrm rot="16200000" flipV="1">
            <a:off x="4457700" y="1619250"/>
            <a:ext cx="838200" cy="762000"/>
          </a:xfrm>
          <a:prstGeom prst="straightConnector1">
            <a:avLst/>
          </a:prstGeom>
          <a:ln w="28575" cmpd="sng">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181600" y="1962150"/>
            <a:ext cx="914400" cy="369332"/>
          </a:xfrm>
          <a:prstGeom prst="rect">
            <a:avLst/>
          </a:prstGeom>
          <a:noFill/>
        </p:spPr>
        <p:txBody>
          <a:bodyPr wrap="square" rtlCol="0">
            <a:spAutoFit/>
          </a:bodyPr>
          <a:lstStyle/>
          <a:p>
            <a:r>
              <a:rPr lang="en-IN" dirty="0"/>
              <a:t>R</a:t>
            </a:r>
          </a:p>
        </p:txBody>
      </p:sp>
      <p:sp>
        <p:nvSpPr>
          <p:cNvPr id="47" name="Arc 46"/>
          <p:cNvSpPr/>
          <p:nvPr/>
        </p:nvSpPr>
        <p:spPr>
          <a:xfrm rot="8094203">
            <a:off x="4399899" y="1485430"/>
            <a:ext cx="533400" cy="381000"/>
          </a:xfrm>
          <a:prstGeom prst="arc">
            <a:avLst>
              <a:gd name="adj1" fmla="val 17526998"/>
              <a:gd name="adj2" fmla="val 2131638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9" name="TextBox 48"/>
          <p:cNvSpPr txBox="1"/>
          <p:nvPr/>
        </p:nvSpPr>
        <p:spPr>
          <a:xfrm>
            <a:off x="4572000" y="1885950"/>
            <a:ext cx="228600" cy="307777"/>
          </a:xfrm>
          <a:prstGeom prst="rect">
            <a:avLst/>
          </a:prstGeom>
          <a:noFill/>
        </p:spPr>
        <p:txBody>
          <a:bodyPr wrap="square" rtlCol="0">
            <a:spAutoFit/>
          </a:bodyPr>
          <a:lstStyle/>
          <a:p>
            <a:r>
              <a:rPr lang="el-GR" sz="1400" dirty="0">
                <a:latin typeface="Times New Roman" pitchFamily="18" charset="0"/>
                <a:cs typeface="Times New Roman" pitchFamily="18" charset="0"/>
              </a:rPr>
              <a:t>α</a:t>
            </a:r>
            <a:endParaRPr lang="en-IN" sz="1400" dirty="0">
              <a:latin typeface="Times New Roman" pitchFamily="18" charset="0"/>
              <a:cs typeface="Times New Roman" pitchFamily="18" charset="0"/>
            </a:endParaRPr>
          </a:p>
        </p:txBody>
      </p:sp>
      <p:cxnSp>
        <p:nvCxnSpPr>
          <p:cNvPr id="50" name="Straight Arrow Connector 49"/>
          <p:cNvCxnSpPr/>
          <p:nvPr/>
        </p:nvCxnSpPr>
        <p:spPr>
          <a:xfrm rot="5400000" flipH="1" flipV="1">
            <a:off x="3733800" y="1657350"/>
            <a:ext cx="838200" cy="685800"/>
          </a:xfrm>
          <a:prstGeom prst="straightConnector1">
            <a:avLst/>
          </a:prstGeom>
          <a:ln w="28575" cmpd="sng">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8" name="Arc 57"/>
          <p:cNvSpPr/>
          <p:nvPr/>
        </p:nvSpPr>
        <p:spPr>
          <a:xfrm>
            <a:off x="3810000" y="2190750"/>
            <a:ext cx="1447800" cy="381000"/>
          </a:xfrm>
          <a:prstGeom prst="arc">
            <a:avLst>
              <a:gd name="adj1" fmla="val 2035788"/>
              <a:gd name="adj2" fmla="val 1974315"/>
            </a:avLst>
          </a:prstGeom>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59" name="Arc 58"/>
          <p:cNvSpPr/>
          <p:nvPr/>
        </p:nvSpPr>
        <p:spPr>
          <a:xfrm rot="9238228">
            <a:off x="4171345" y="1526464"/>
            <a:ext cx="533400" cy="381000"/>
          </a:xfrm>
          <a:prstGeom prst="arc">
            <a:avLst>
              <a:gd name="adj1" fmla="val 16178258"/>
              <a:gd name="adj2" fmla="val 206929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0" name="TextBox 59"/>
          <p:cNvSpPr txBox="1"/>
          <p:nvPr/>
        </p:nvSpPr>
        <p:spPr>
          <a:xfrm>
            <a:off x="4191000" y="1885950"/>
            <a:ext cx="228600" cy="307777"/>
          </a:xfrm>
          <a:prstGeom prst="rect">
            <a:avLst/>
          </a:prstGeom>
          <a:noFill/>
        </p:spPr>
        <p:txBody>
          <a:bodyPr wrap="square" rtlCol="0">
            <a:spAutoFit/>
          </a:bodyPr>
          <a:lstStyle/>
          <a:p>
            <a:r>
              <a:rPr lang="el-GR" sz="1400" dirty="0">
                <a:latin typeface="Times New Roman" pitchFamily="18" charset="0"/>
                <a:cs typeface="Times New Roman" pitchFamily="18" charset="0"/>
              </a:rPr>
              <a:t>α</a:t>
            </a:r>
            <a:endParaRPr lang="en-IN" sz="1400" dirty="0">
              <a:latin typeface="Times New Roman" pitchFamily="18" charset="0"/>
              <a:cs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ppt_x"/>
                                          </p:val>
                                        </p:tav>
                                        <p:tav tm="100000">
                                          <p:val>
                                            <p:strVal val="#ppt_x"/>
                                          </p:val>
                                        </p:tav>
                                      </p:tavLst>
                                    </p:anim>
                                    <p:anim calcmode="lin" valueType="num">
                                      <p:cBhvr additive="base">
                                        <p:cTn id="38" dur="500" fill="hold"/>
                                        <p:tgtEl>
                                          <p:spTgt spid="3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ppt_x"/>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additive="base">
                                        <p:cTn id="49" dur="500" fill="hold"/>
                                        <p:tgtEl>
                                          <p:spTgt spid="40"/>
                                        </p:tgtEl>
                                        <p:attrNameLst>
                                          <p:attrName>ppt_x</p:attrName>
                                        </p:attrNameLst>
                                      </p:cBhvr>
                                      <p:tavLst>
                                        <p:tav tm="0">
                                          <p:val>
                                            <p:strVal val="#ppt_x"/>
                                          </p:val>
                                        </p:tav>
                                        <p:tav tm="100000">
                                          <p:val>
                                            <p:strVal val="#ppt_x"/>
                                          </p:val>
                                        </p:tav>
                                      </p:tavLst>
                                    </p:anim>
                                    <p:anim calcmode="lin" valueType="num">
                                      <p:cBhvr additive="base">
                                        <p:cTn id="50" dur="500" fill="hold"/>
                                        <p:tgtEl>
                                          <p:spTgt spid="4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ppt_x"/>
                                          </p:val>
                                        </p:tav>
                                        <p:tav tm="100000">
                                          <p:val>
                                            <p:strVal val="#ppt_x"/>
                                          </p:val>
                                        </p:tav>
                                      </p:tavLst>
                                    </p:anim>
                                    <p:anim calcmode="lin" valueType="num">
                                      <p:cBhvr additive="base">
                                        <p:cTn id="54" dur="500" fill="hold"/>
                                        <p:tgtEl>
                                          <p:spTgt spid="4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 calcmode="lin" valueType="num">
                                      <p:cBhvr additive="base">
                                        <p:cTn id="57" dur="500" fill="hold"/>
                                        <p:tgtEl>
                                          <p:spTgt spid="46"/>
                                        </p:tgtEl>
                                        <p:attrNameLst>
                                          <p:attrName>ppt_x</p:attrName>
                                        </p:attrNameLst>
                                      </p:cBhvr>
                                      <p:tavLst>
                                        <p:tav tm="0">
                                          <p:val>
                                            <p:strVal val="#ppt_x"/>
                                          </p:val>
                                        </p:tav>
                                        <p:tav tm="100000">
                                          <p:val>
                                            <p:strVal val="#ppt_x"/>
                                          </p:val>
                                        </p:tav>
                                      </p:tavLst>
                                    </p:anim>
                                    <p:anim calcmode="lin" valueType="num">
                                      <p:cBhvr additive="base">
                                        <p:cTn id="58" dur="500" fill="hold"/>
                                        <p:tgtEl>
                                          <p:spTgt spid="4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anim calcmode="lin" valueType="num">
                                      <p:cBhvr additive="base">
                                        <p:cTn id="61" dur="500" fill="hold"/>
                                        <p:tgtEl>
                                          <p:spTgt spid="47"/>
                                        </p:tgtEl>
                                        <p:attrNameLst>
                                          <p:attrName>ppt_x</p:attrName>
                                        </p:attrNameLst>
                                      </p:cBhvr>
                                      <p:tavLst>
                                        <p:tav tm="0">
                                          <p:val>
                                            <p:strVal val="#ppt_x"/>
                                          </p:val>
                                        </p:tav>
                                        <p:tav tm="100000">
                                          <p:val>
                                            <p:strVal val="#ppt_x"/>
                                          </p:val>
                                        </p:tav>
                                      </p:tavLst>
                                    </p:anim>
                                    <p:anim calcmode="lin" valueType="num">
                                      <p:cBhvr additive="base">
                                        <p:cTn id="62" dur="500" fill="hold"/>
                                        <p:tgtEl>
                                          <p:spTgt spid="4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anim calcmode="lin" valueType="num">
                                      <p:cBhvr additive="base">
                                        <p:cTn id="65" dur="500" fill="hold"/>
                                        <p:tgtEl>
                                          <p:spTgt spid="49"/>
                                        </p:tgtEl>
                                        <p:attrNameLst>
                                          <p:attrName>ppt_x</p:attrName>
                                        </p:attrNameLst>
                                      </p:cBhvr>
                                      <p:tavLst>
                                        <p:tav tm="0">
                                          <p:val>
                                            <p:strVal val="#ppt_x"/>
                                          </p:val>
                                        </p:tav>
                                        <p:tav tm="100000">
                                          <p:val>
                                            <p:strVal val="#ppt_x"/>
                                          </p:val>
                                        </p:tav>
                                      </p:tavLst>
                                    </p:anim>
                                    <p:anim calcmode="lin" valueType="num">
                                      <p:cBhvr additive="base">
                                        <p:cTn id="66" dur="500" fill="hold"/>
                                        <p:tgtEl>
                                          <p:spTgt spid="49"/>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anim calcmode="lin" valueType="num">
                                      <p:cBhvr additive="base">
                                        <p:cTn id="69" dur="500" fill="hold"/>
                                        <p:tgtEl>
                                          <p:spTgt spid="50"/>
                                        </p:tgtEl>
                                        <p:attrNameLst>
                                          <p:attrName>ppt_x</p:attrName>
                                        </p:attrNameLst>
                                      </p:cBhvr>
                                      <p:tavLst>
                                        <p:tav tm="0">
                                          <p:val>
                                            <p:strVal val="#ppt_x"/>
                                          </p:val>
                                        </p:tav>
                                        <p:tav tm="100000">
                                          <p:val>
                                            <p:strVal val="#ppt_x"/>
                                          </p:val>
                                        </p:tav>
                                      </p:tavLst>
                                    </p:anim>
                                    <p:anim calcmode="lin" valueType="num">
                                      <p:cBhvr additive="base">
                                        <p:cTn id="70" dur="500" fill="hold"/>
                                        <p:tgtEl>
                                          <p:spTgt spid="5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anim calcmode="lin" valueType="num">
                                      <p:cBhvr additive="base">
                                        <p:cTn id="73" dur="500" fill="hold"/>
                                        <p:tgtEl>
                                          <p:spTgt spid="58"/>
                                        </p:tgtEl>
                                        <p:attrNameLst>
                                          <p:attrName>ppt_x</p:attrName>
                                        </p:attrNameLst>
                                      </p:cBhvr>
                                      <p:tavLst>
                                        <p:tav tm="0">
                                          <p:val>
                                            <p:strVal val="#ppt_x"/>
                                          </p:val>
                                        </p:tav>
                                        <p:tav tm="100000">
                                          <p:val>
                                            <p:strVal val="#ppt_x"/>
                                          </p:val>
                                        </p:tav>
                                      </p:tavLst>
                                    </p:anim>
                                    <p:anim calcmode="lin" valueType="num">
                                      <p:cBhvr additive="base">
                                        <p:cTn id="74" dur="500" fill="hold"/>
                                        <p:tgtEl>
                                          <p:spTgt spid="5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9"/>
                                        </p:tgtEl>
                                        <p:attrNameLst>
                                          <p:attrName>style.visibility</p:attrName>
                                        </p:attrNameLst>
                                      </p:cBhvr>
                                      <p:to>
                                        <p:strVal val="visible"/>
                                      </p:to>
                                    </p:set>
                                    <p:anim calcmode="lin" valueType="num">
                                      <p:cBhvr additive="base">
                                        <p:cTn id="77" dur="500" fill="hold"/>
                                        <p:tgtEl>
                                          <p:spTgt spid="59"/>
                                        </p:tgtEl>
                                        <p:attrNameLst>
                                          <p:attrName>ppt_x</p:attrName>
                                        </p:attrNameLst>
                                      </p:cBhvr>
                                      <p:tavLst>
                                        <p:tav tm="0">
                                          <p:val>
                                            <p:strVal val="#ppt_x"/>
                                          </p:val>
                                        </p:tav>
                                        <p:tav tm="100000">
                                          <p:val>
                                            <p:strVal val="#ppt_x"/>
                                          </p:val>
                                        </p:tav>
                                      </p:tavLst>
                                    </p:anim>
                                    <p:anim calcmode="lin" valueType="num">
                                      <p:cBhvr additive="base">
                                        <p:cTn id="78" dur="500" fill="hold"/>
                                        <p:tgtEl>
                                          <p:spTgt spid="59"/>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60"/>
                                        </p:tgtEl>
                                        <p:attrNameLst>
                                          <p:attrName>style.visibility</p:attrName>
                                        </p:attrNameLst>
                                      </p:cBhvr>
                                      <p:to>
                                        <p:strVal val="visible"/>
                                      </p:to>
                                    </p:set>
                                    <p:anim calcmode="lin" valueType="num">
                                      <p:cBhvr additive="base">
                                        <p:cTn id="81" dur="500" fill="hold"/>
                                        <p:tgtEl>
                                          <p:spTgt spid="60"/>
                                        </p:tgtEl>
                                        <p:attrNameLst>
                                          <p:attrName>ppt_x</p:attrName>
                                        </p:attrNameLst>
                                      </p:cBhvr>
                                      <p:tavLst>
                                        <p:tav tm="0">
                                          <p:val>
                                            <p:strVal val="#ppt_x"/>
                                          </p:val>
                                        </p:tav>
                                        <p:tav tm="100000">
                                          <p:val>
                                            <p:strVal val="#ppt_x"/>
                                          </p:val>
                                        </p:tav>
                                      </p:tavLst>
                                    </p:anim>
                                    <p:anim calcmode="lin" valueType="num">
                                      <p:cBhvr additive="base">
                                        <p:cTn id="82"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
                                            <p:txEl>
                                              <p:pRg st="4" end="4"/>
                                            </p:txEl>
                                          </p:spTgt>
                                        </p:tgtEl>
                                        <p:attrNameLst>
                                          <p:attrName>style.visibility</p:attrName>
                                        </p:attrNameLst>
                                      </p:cBhvr>
                                      <p:to>
                                        <p:strVal val="visible"/>
                                      </p:to>
                                    </p:set>
                                    <p:anim calcmode="lin" valueType="num">
                                      <p:cBhvr additive="base">
                                        <p:cTn id="8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
                                            <p:txEl>
                                              <p:pRg st="5" end="5"/>
                                            </p:txEl>
                                          </p:spTgt>
                                        </p:tgtEl>
                                        <p:attrNameLst>
                                          <p:attrName>style.visibility</p:attrName>
                                        </p:attrNameLst>
                                      </p:cBhvr>
                                      <p:to>
                                        <p:strVal val="visible"/>
                                      </p:to>
                                    </p:set>
                                    <p:anim calcmode="lin" valueType="num">
                                      <p:cBhvr additive="base">
                                        <p:cTn id="9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animBg="1"/>
      <p:bldP spid="25" grpId="0"/>
      <p:bldP spid="26" grpId="0"/>
      <p:bldP spid="40" grpId="0"/>
      <p:bldP spid="46" grpId="0"/>
      <p:bldP spid="47" grpId="0" animBg="1"/>
      <p:bldP spid="49" grpId="0"/>
      <p:bldP spid="58" grpId="0" animBg="1"/>
      <p:bldP spid="59" grpId="0" animBg="1"/>
      <p:bldP spid="6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a:buNone/>
            </a:pPr>
            <a:r>
              <a:rPr lang="en-IN" sz="2800" b="1" dirty="0">
                <a:latin typeface="Times New Roman" pitchFamily="18" charset="0"/>
                <a:cs typeface="Times New Roman" pitchFamily="18" charset="0"/>
              </a:rPr>
              <a:t>What is Friction?</a:t>
            </a:r>
          </a:p>
          <a:p>
            <a:pPr marL="0" indent="0" algn="just">
              <a:buNone/>
            </a:pPr>
            <a:r>
              <a:rPr lang="en-IN" sz="1800" dirty="0">
                <a:latin typeface="Times New Roman" pitchFamily="18" charset="0"/>
                <a:cs typeface="Times New Roman" pitchFamily="18" charset="0"/>
              </a:rPr>
              <a:t>When a body slide or tend to slide on a surface it is resting , a resisting force opposing the motion is produced at the contact  surface. This resisting force is called friction or frictional force.</a:t>
            </a:r>
          </a:p>
        </p:txBody>
      </p:sp>
      <p:sp>
        <p:nvSpPr>
          <p:cNvPr id="4" name="Rectangle 3"/>
          <p:cNvSpPr/>
          <p:nvPr/>
        </p:nvSpPr>
        <p:spPr>
          <a:xfrm>
            <a:off x="3505200" y="257175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Arrow Connector 19"/>
          <p:cNvCxnSpPr/>
          <p:nvPr/>
        </p:nvCxnSpPr>
        <p:spPr>
          <a:xfrm rot="10800000" flipV="1">
            <a:off x="5334000" y="2419350"/>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19800" y="2190750"/>
            <a:ext cx="914400" cy="338554"/>
          </a:xfrm>
          <a:prstGeom prst="rect">
            <a:avLst/>
          </a:prstGeom>
          <a:noFill/>
        </p:spPr>
        <p:txBody>
          <a:bodyPr wrap="square" rtlCol="0">
            <a:spAutoFit/>
          </a:bodyPr>
          <a:lstStyle/>
          <a:p>
            <a:r>
              <a:rPr lang="en-IN" sz="1600" dirty="0">
                <a:latin typeface="Times New Roman" pitchFamily="18" charset="0"/>
                <a:cs typeface="Times New Roman" pitchFamily="18" charset="0"/>
              </a:rPr>
              <a:t>Block</a:t>
            </a:r>
          </a:p>
        </p:txBody>
      </p:sp>
      <p:sp>
        <p:nvSpPr>
          <p:cNvPr id="24" name="TextBox 23"/>
          <p:cNvSpPr txBox="1"/>
          <p:nvPr/>
        </p:nvSpPr>
        <p:spPr>
          <a:xfrm>
            <a:off x="5715000" y="2876550"/>
            <a:ext cx="2286000" cy="338554"/>
          </a:xfrm>
          <a:prstGeom prst="rect">
            <a:avLst/>
          </a:prstGeom>
          <a:noFill/>
        </p:spPr>
        <p:txBody>
          <a:bodyPr wrap="square" rtlCol="0">
            <a:spAutoFit/>
          </a:bodyPr>
          <a:lstStyle/>
          <a:p>
            <a:r>
              <a:rPr lang="en-IN" sz="1600" dirty="0">
                <a:latin typeface="Times New Roman" pitchFamily="18" charset="0"/>
                <a:cs typeface="Times New Roman" pitchFamily="18" charset="0"/>
              </a:rPr>
              <a:t>Rough floor</a:t>
            </a:r>
          </a:p>
        </p:txBody>
      </p:sp>
      <p:sp>
        <p:nvSpPr>
          <p:cNvPr id="25" name="TextBox 24"/>
          <p:cNvSpPr txBox="1"/>
          <p:nvPr/>
        </p:nvSpPr>
        <p:spPr>
          <a:xfrm>
            <a:off x="914400" y="2724150"/>
            <a:ext cx="17526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Applied force P</a:t>
            </a:r>
          </a:p>
        </p:txBody>
      </p:sp>
      <p:sp>
        <p:nvSpPr>
          <p:cNvPr id="27" name="Right Arrow 26"/>
          <p:cNvSpPr/>
          <p:nvPr/>
        </p:nvSpPr>
        <p:spPr>
          <a:xfrm>
            <a:off x="4724400" y="2190750"/>
            <a:ext cx="762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3886200" y="2038350"/>
            <a:ext cx="838200" cy="338554"/>
          </a:xfrm>
          <a:prstGeom prst="rect">
            <a:avLst/>
          </a:prstGeom>
          <a:noFill/>
        </p:spPr>
        <p:txBody>
          <a:bodyPr wrap="square" rtlCol="0">
            <a:spAutoFit/>
          </a:bodyPr>
          <a:lstStyle/>
          <a:p>
            <a:r>
              <a:rPr lang="en-IN" sz="1600" dirty="0">
                <a:latin typeface="Times New Roman" pitchFamily="18" charset="0"/>
                <a:cs typeface="Times New Roman" pitchFamily="18" charset="0"/>
              </a:rPr>
              <a:t>Motion</a:t>
            </a:r>
          </a:p>
        </p:txBody>
      </p:sp>
      <p:sp>
        <p:nvSpPr>
          <p:cNvPr id="14" name="Right Arrow 13"/>
          <p:cNvSpPr/>
          <p:nvPr/>
        </p:nvSpPr>
        <p:spPr>
          <a:xfrm>
            <a:off x="2362200" y="2876550"/>
            <a:ext cx="1066800" cy="762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2743200" y="3181350"/>
            <a:ext cx="3352800" cy="685800"/>
          </a:xfrm>
          <a:prstGeom prst="rect">
            <a:avLst/>
          </a:prstGeom>
          <a:solidFill>
            <a:schemeClr val="accent2">
              <a:lumMod val="20000"/>
              <a:lumOff val="80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Left Arrow 15"/>
          <p:cNvSpPr/>
          <p:nvPr/>
        </p:nvSpPr>
        <p:spPr>
          <a:xfrm>
            <a:off x="3810000" y="3105150"/>
            <a:ext cx="1066800" cy="1524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2133600" y="3028950"/>
            <a:ext cx="2209800" cy="338554"/>
          </a:xfrm>
          <a:prstGeom prst="rect">
            <a:avLst/>
          </a:prstGeom>
          <a:noFill/>
        </p:spPr>
        <p:txBody>
          <a:bodyPr wrap="square" rtlCol="0">
            <a:spAutoFit/>
          </a:bodyPr>
          <a:lstStyle/>
          <a:p>
            <a:r>
              <a:rPr lang="en-IN" sz="1600" b="1" dirty="0">
                <a:solidFill>
                  <a:srgbClr val="FF0000"/>
                </a:solidFill>
                <a:latin typeface="Times New Roman" pitchFamily="18" charset="0"/>
                <a:cs typeface="Times New Roman" pitchFamily="18" charset="0"/>
              </a:rPr>
              <a:t>Frictional force F</a:t>
            </a:r>
          </a:p>
        </p:txBody>
      </p:sp>
      <p:sp>
        <p:nvSpPr>
          <p:cNvPr id="18" name="Slide Number Placeholder 17"/>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500" fill="hold"/>
                                        <p:tgtEl>
                                          <p:spTgt spid="25"/>
                                        </p:tgtEl>
                                        <p:attrNameLst>
                                          <p:attrName>ppt_x</p:attrName>
                                        </p:attrNameLst>
                                      </p:cBhvr>
                                      <p:tavLst>
                                        <p:tav tm="0">
                                          <p:val>
                                            <p:strVal val="#ppt_x"/>
                                          </p:val>
                                        </p:tav>
                                        <p:tav tm="100000">
                                          <p:val>
                                            <p:strVal val="#ppt_x"/>
                                          </p:val>
                                        </p:tav>
                                      </p:tavLst>
                                    </p:anim>
                                    <p:anim calcmode="lin" valueType="num">
                                      <p:cBhvr additive="base">
                                        <p:cTn id="4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ppt_x"/>
                                          </p:val>
                                        </p:tav>
                                        <p:tav tm="100000">
                                          <p:val>
                                            <p:strVal val="#ppt_x"/>
                                          </p:val>
                                        </p:tav>
                                      </p:tavLst>
                                    </p:anim>
                                    <p:anim calcmode="lin" valueType="num">
                                      <p:cBhvr additive="base">
                                        <p:cTn id="52" dur="500" fill="hold"/>
                                        <p:tgtEl>
                                          <p:spTgt spid="2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ppt_x"/>
                                          </p:val>
                                        </p:tav>
                                        <p:tav tm="100000">
                                          <p:val>
                                            <p:strVal val="#ppt_x"/>
                                          </p:val>
                                        </p:tav>
                                      </p:tavLst>
                                    </p:anim>
                                    <p:anim calcmode="lin" valueType="num">
                                      <p:cBhvr additive="base">
                                        <p:cTn id="6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3" grpId="0"/>
      <p:bldP spid="24" grpId="0"/>
      <p:bldP spid="25" grpId="0"/>
      <p:bldP spid="27" grpId="0" animBg="1"/>
      <p:bldP spid="28" grpId="0"/>
      <p:bldP spid="14" grpId="0" animBg="1"/>
      <p:bldP spid="15" grpId="0" animBg="1"/>
      <p:bldP spid="16" grpId="0" animBg="1"/>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dirty="0">
                <a:latin typeface="Times New Roman" pitchFamily="18" charset="0"/>
                <a:cs typeface="Times New Roman" pitchFamily="18" charset="0"/>
              </a:rPr>
              <a:t>Thus, if the direction of force  ‘P’ is gradually changed through 360</a:t>
            </a:r>
            <a:r>
              <a:rPr lang="en-IN" sz="1800" baseline="30000" dirty="0">
                <a:latin typeface="Times New Roman" pitchFamily="18" charset="0"/>
                <a:cs typeface="Times New Roman" pitchFamily="18" charset="0"/>
              </a:rPr>
              <a:t>0</a:t>
            </a:r>
            <a:r>
              <a:rPr lang="en-IN" sz="1800" dirty="0">
                <a:latin typeface="Times New Roman" pitchFamily="18" charset="0"/>
                <a:cs typeface="Times New Roman" pitchFamily="18" charset="0"/>
              </a:rPr>
              <a:t>, the resultant ‘R’ generates a right circular cone with semi central angle equal to ‘</a:t>
            </a:r>
            <a:r>
              <a:rPr lang="el-GR" sz="1800" dirty="0">
                <a:latin typeface="Times New Roman" pitchFamily="18" charset="0"/>
                <a:cs typeface="Times New Roman" pitchFamily="18" charset="0"/>
              </a:rPr>
              <a:t>α</a:t>
            </a:r>
            <a:r>
              <a:rPr lang="en-IN" sz="1800" dirty="0">
                <a:latin typeface="Times New Roman" pitchFamily="18" charset="0"/>
                <a:cs typeface="Times New Roman" pitchFamily="18" charset="0"/>
              </a:rPr>
              <a:t>’.</a:t>
            </a:r>
          </a:p>
          <a:p>
            <a:pPr marL="0" indent="0" algn="just">
              <a:lnSpc>
                <a:spcPct val="150000"/>
              </a:lnSpc>
              <a:buNone/>
            </a:pPr>
            <a:r>
              <a:rPr lang="en-IN" sz="1800" dirty="0">
                <a:latin typeface="Times New Roman" pitchFamily="18" charset="0"/>
                <a:cs typeface="Times New Roman" pitchFamily="18" charset="0"/>
              </a:rPr>
              <a:t>If the resultant reaction ‘R’ lies on the surface of this inverted cone whose semi central angle is limiting frictional angle ‘</a:t>
            </a:r>
            <a:r>
              <a:rPr lang="el-GR" sz="1800" dirty="0">
                <a:latin typeface="Times New Roman" pitchFamily="18" charset="0"/>
                <a:cs typeface="Times New Roman" pitchFamily="18" charset="0"/>
              </a:rPr>
              <a:t>α</a:t>
            </a:r>
            <a:r>
              <a:rPr lang="en-IN" sz="1800" dirty="0">
                <a:latin typeface="Times New Roman" pitchFamily="18" charset="0"/>
                <a:cs typeface="Times New Roman" pitchFamily="18" charset="0"/>
              </a:rPr>
              <a:t>’ the motion of the body is impending. If the resultant is within this cone the body is stationary. This inverted cone with semi central angle equal to limiting frictional angle ‘</a:t>
            </a:r>
            <a:r>
              <a:rPr lang="el-GR" sz="1800" dirty="0">
                <a:latin typeface="Times New Roman" pitchFamily="18" charset="0"/>
                <a:cs typeface="Times New Roman" pitchFamily="18" charset="0"/>
              </a:rPr>
              <a:t>α</a:t>
            </a:r>
            <a:r>
              <a:rPr lang="en-IN" sz="1800" dirty="0">
                <a:latin typeface="Times New Roman" pitchFamily="18" charset="0"/>
                <a:cs typeface="Times New Roman" pitchFamily="18" charset="0"/>
              </a:rPr>
              <a:t>’ is called </a:t>
            </a:r>
            <a:r>
              <a:rPr lang="en-IN" sz="1800" b="1" dirty="0">
                <a:latin typeface="Times New Roman" pitchFamily="18" charset="0"/>
                <a:cs typeface="Times New Roman" pitchFamily="18" charset="0"/>
              </a:rPr>
              <a:t>Cone of Friction.</a:t>
            </a:r>
          </a:p>
          <a:p>
            <a:pPr algn="just">
              <a:lnSpc>
                <a:spcPct val="150000"/>
              </a:lnSpc>
              <a:buNone/>
            </a:pPr>
            <a:endParaRPr lang="en-IN" sz="1800" b="1" dirty="0">
              <a:latin typeface="Times New Roman" pitchFamily="18" charset="0"/>
              <a:cs typeface="Times New Roman" pitchFamily="18" charset="0"/>
            </a:endParaRPr>
          </a:p>
          <a:p>
            <a:pPr algn="just">
              <a:lnSpc>
                <a:spcPct val="150000"/>
              </a:lnSpc>
              <a:buNone/>
            </a:pPr>
            <a:endParaRPr lang="en-IN" sz="1800" b="1" dirty="0">
              <a:latin typeface="Times New Roman" pitchFamily="18" charset="0"/>
              <a:cs typeface="Times New Roman" pitchFamily="18" charset="0"/>
            </a:endParaRPr>
          </a:p>
          <a:p>
            <a:pPr algn="just">
              <a:lnSpc>
                <a:spcPct val="150000"/>
              </a:lnSpc>
              <a:buNone/>
            </a:pPr>
            <a:endParaRPr lang="en-IN" sz="1800" b="1" dirty="0">
              <a:latin typeface="Times New Roman" pitchFamily="18" charset="0"/>
              <a:cs typeface="Times New Roman" pitchFamily="18" charset="0"/>
            </a:endParaRPr>
          </a:p>
          <a:p>
            <a:pPr algn="just">
              <a:lnSpc>
                <a:spcPct val="150000"/>
              </a:lnSpc>
              <a:buNone/>
            </a:pPr>
            <a:endParaRPr lang="en-IN" sz="1800" b="1" dirty="0">
              <a:latin typeface="Times New Roman" pitchFamily="18" charset="0"/>
              <a:cs typeface="Times New Roman" pitchFamily="18" charset="0"/>
            </a:endParaRPr>
          </a:p>
          <a:p>
            <a:pPr algn="just">
              <a:lnSpc>
                <a:spcPct val="150000"/>
              </a:lnSpc>
              <a:buNone/>
            </a:pPr>
            <a:endParaRPr lang="en-IN" sz="1800" b="1" dirty="0">
              <a:latin typeface="Times New Roman" pitchFamily="18" charset="0"/>
              <a:cs typeface="Times New Roman" pitchFamily="18" charset="0"/>
            </a:endParaRPr>
          </a:p>
          <a:p>
            <a:pPr algn="just">
              <a:lnSpc>
                <a:spcPct val="150000"/>
              </a:lnSpc>
              <a:buNone/>
            </a:pPr>
            <a:endParaRPr lang="en-IN" sz="1800" b="1" dirty="0">
              <a:latin typeface="Times New Roman" pitchFamily="18" charset="0"/>
              <a:cs typeface="Times New Roman" pitchFamily="18" charset="0"/>
            </a:endParaRPr>
          </a:p>
          <a:p>
            <a:pPr marL="0" indent="0" algn="just">
              <a:lnSpc>
                <a:spcPct val="150000"/>
              </a:lnSpc>
              <a:buNone/>
            </a:pPr>
            <a:endParaRPr lang="en-IN" sz="1800" b="1" dirty="0">
              <a:latin typeface="Times New Roman" pitchFamily="18" charset="0"/>
              <a:cs typeface="Times New Roman" pitchFamily="18" charset="0"/>
            </a:endParaRPr>
          </a:p>
        </p:txBody>
      </p:sp>
      <p:sp>
        <p:nvSpPr>
          <p:cNvPr id="18" name="Slide Number Placeholder 17"/>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Problem 1.0</a:t>
            </a:r>
          </a:p>
          <a:p>
            <a:pPr marL="0" indent="0" algn="just">
              <a:lnSpc>
                <a:spcPct val="150000"/>
              </a:lnSpc>
              <a:buNone/>
            </a:pPr>
            <a:r>
              <a:rPr lang="en-IN" sz="1800" dirty="0">
                <a:latin typeface="Times New Roman" pitchFamily="18" charset="0"/>
                <a:cs typeface="Times New Roman" pitchFamily="18" charset="0"/>
              </a:rPr>
              <a:t>A body of weight W = 500 N is pulled up an inclined plane by a force of P = 350 N. The inclination of the plane is </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 30</a:t>
            </a:r>
            <a:r>
              <a:rPr lang="en-IN" sz="1800" baseline="30000" dirty="0">
                <a:latin typeface="Times New Roman" pitchFamily="18" charset="0"/>
                <a:cs typeface="Times New Roman" pitchFamily="18" charset="0"/>
              </a:rPr>
              <a:t>0</a:t>
            </a:r>
            <a:r>
              <a:rPr lang="en-IN" sz="1800" dirty="0">
                <a:latin typeface="Times New Roman" pitchFamily="18" charset="0"/>
                <a:cs typeface="Times New Roman" pitchFamily="18" charset="0"/>
              </a:rPr>
              <a:t> to the horizontal &amp; the force is applied parallel to the plane. Determine the coefficient of friction.</a:t>
            </a:r>
          </a:p>
        </p:txBody>
      </p:sp>
      <p:cxnSp>
        <p:nvCxnSpPr>
          <p:cNvPr id="5" name="Straight Connector 4"/>
          <p:cNvCxnSpPr/>
          <p:nvPr/>
        </p:nvCxnSpPr>
        <p:spPr>
          <a:xfrm flipV="1">
            <a:off x="2819400" y="3105150"/>
            <a:ext cx="29718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819400" y="4248150"/>
            <a:ext cx="33528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rot="20242720">
            <a:off x="3569678" y="3275145"/>
            <a:ext cx="990600" cy="533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rot="20208534">
            <a:off x="4492830" y="3160221"/>
            <a:ext cx="762000" cy="12311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rot="20360140">
            <a:off x="5159562" y="2848836"/>
            <a:ext cx="342127" cy="369332"/>
          </a:xfrm>
          <a:prstGeom prst="rect">
            <a:avLst/>
          </a:prstGeom>
          <a:noFill/>
        </p:spPr>
        <p:txBody>
          <a:bodyPr wrap="square" rtlCol="0">
            <a:spAutoFit/>
          </a:bodyPr>
          <a:lstStyle/>
          <a:p>
            <a:r>
              <a:rPr lang="en-IN" dirty="0"/>
              <a:t>P</a:t>
            </a:r>
          </a:p>
        </p:txBody>
      </p:sp>
      <p:sp>
        <p:nvSpPr>
          <p:cNvPr id="15" name="Arc 14"/>
          <p:cNvSpPr/>
          <p:nvPr/>
        </p:nvSpPr>
        <p:spPr>
          <a:xfrm>
            <a:off x="2895600" y="4019550"/>
            <a:ext cx="914400" cy="914400"/>
          </a:xfrm>
          <a:prstGeom prst="arc">
            <a:avLst>
              <a:gd name="adj1" fmla="val 17156728"/>
              <a:gd name="adj2" fmla="val 2014432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TextBox 16"/>
          <p:cNvSpPr txBox="1"/>
          <p:nvPr/>
        </p:nvSpPr>
        <p:spPr>
          <a:xfrm>
            <a:off x="3733800" y="3943350"/>
            <a:ext cx="457200" cy="369332"/>
          </a:xfrm>
          <a:prstGeom prst="rect">
            <a:avLst/>
          </a:prstGeom>
          <a:noFill/>
        </p:spPr>
        <p:txBody>
          <a:bodyPr wrap="square" rtlCol="0">
            <a:spAutoFit/>
          </a:bodyPr>
          <a:lstStyle/>
          <a:p>
            <a:r>
              <a:rPr lang="el-GR" dirty="0">
                <a:latin typeface="Times New Roman" pitchFamily="18" charset="0"/>
                <a:cs typeface="Times New Roman" pitchFamily="18" charset="0"/>
              </a:rPr>
              <a:t>θ</a:t>
            </a:r>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p:bldP spid="15"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Solution:</a:t>
            </a:r>
          </a:p>
          <a:p>
            <a:pPr marL="0" indent="0" algn="just">
              <a:lnSpc>
                <a:spcPct val="150000"/>
              </a:lnSpc>
              <a:buNone/>
            </a:pPr>
            <a:r>
              <a:rPr lang="en-IN" sz="1800" dirty="0">
                <a:latin typeface="Times New Roman" pitchFamily="18" charset="0"/>
                <a:cs typeface="Times New Roman" pitchFamily="18" charset="0"/>
              </a:rPr>
              <a:t>Let us first draw the Free body diagram  (FBD) and understand different forces and reactions acting on the block.</a:t>
            </a:r>
          </a:p>
        </p:txBody>
      </p:sp>
      <p:cxnSp>
        <p:nvCxnSpPr>
          <p:cNvPr id="5" name="Straight Connector 4"/>
          <p:cNvCxnSpPr/>
          <p:nvPr/>
        </p:nvCxnSpPr>
        <p:spPr>
          <a:xfrm flipV="1">
            <a:off x="2743202" y="2647949"/>
            <a:ext cx="29718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743202" y="3790949"/>
            <a:ext cx="33528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rot="20242720">
            <a:off x="3493480" y="2817944"/>
            <a:ext cx="990600" cy="533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rot="20208534">
            <a:off x="4416632" y="2703020"/>
            <a:ext cx="762000" cy="123110"/>
          </a:xfrm>
          <a:prstGeom prst="rightArrow">
            <a:avLst/>
          </a:prstGeom>
          <a:solidFill>
            <a:schemeClr val="tx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rot="20360140">
            <a:off x="5046827" y="2222006"/>
            <a:ext cx="1477930" cy="307777"/>
          </a:xfrm>
          <a:prstGeom prst="rect">
            <a:avLst/>
          </a:prstGeom>
          <a:noFill/>
        </p:spPr>
        <p:txBody>
          <a:bodyPr wrap="square" rtlCol="0">
            <a:spAutoFit/>
          </a:bodyPr>
          <a:lstStyle/>
          <a:p>
            <a:r>
              <a:rPr lang="en-IN" sz="1400" dirty="0">
                <a:latin typeface="Times New Roman" pitchFamily="18" charset="0"/>
                <a:cs typeface="Times New Roman" pitchFamily="18" charset="0"/>
              </a:rPr>
              <a:t>P = 350 N</a:t>
            </a:r>
          </a:p>
        </p:txBody>
      </p:sp>
      <p:sp>
        <p:nvSpPr>
          <p:cNvPr id="15" name="Arc 14"/>
          <p:cNvSpPr/>
          <p:nvPr/>
        </p:nvSpPr>
        <p:spPr>
          <a:xfrm>
            <a:off x="2514600" y="3638550"/>
            <a:ext cx="914400" cy="914400"/>
          </a:xfrm>
          <a:prstGeom prst="arc">
            <a:avLst>
              <a:gd name="adj1" fmla="val 17969941"/>
              <a:gd name="adj2" fmla="val 196235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TextBox 16"/>
          <p:cNvSpPr txBox="1"/>
          <p:nvPr/>
        </p:nvSpPr>
        <p:spPr>
          <a:xfrm>
            <a:off x="3276600" y="3562350"/>
            <a:ext cx="457200" cy="369332"/>
          </a:xfrm>
          <a:prstGeom prst="rect">
            <a:avLst/>
          </a:prstGeom>
          <a:noFill/>
        </p:spPr>
        <p:txBody>
          <a:bodyPr wrap="square" rtlCol="0">
            <a:spAutoFit/>
          </a:bodyPr>
          <a:lstStyle/>
          <a:p>
            <a:r>
              <a:rPr lang="el-GR" dirty="0">
                <a:latin typeface="Times New Roman" pitchFamily="18" charset="0"/>
                <a:cs typeface="Times New Roman" pitchFamily="18" charset="0"/>
              </a:rPr>
              <a:t>θ</a:t>
            </a:r>
            <a:r>
              <a:rPr lang="en-IN" dirty="0">
                <a:latin typeface="Times New Roman" pitchFamily="18" charset="0"/>
                <a:cs typeface="Times New Roman" pitchFamily="18" charset="0"/>
              </a:rPr>
              <a:t>  </a:t>
            </a:r>
            <a:endParaRPr lang="en-IN" dirty="0"/>
          </a:p>
        </p:txBody>
      </p:sp>
      <p:sp>
        <p:nvSpPr>
          <p:cNvPr id="10" name="TextBox 9"/>
          <p:cNvSpPr txBox="1"/>
          <p:nvPr/>
        </p:nvSpPr>
        <p:spPr>
          <a:xfrm>
            <a:off x="2667000" y="2190750"/>
            <a:ext cx="609600" cy="369332"/>
          </a:xfrm>
          <a:prstGeom prst="rect">
            <a:avLst/>
          </a:prstGeom>
          <a:noFill/>
        </p:spPr>
        <p:txBody>
          <a:bodyPr wrap="square" rtlCol="0">
            <a:spAutoFit/>
          </a:bodyPr>
          <a:lstStyle/>
          <a:p>
            <a:r>
              <a:rPr lang="en-IN" dirty="0"/>
              <a:t>FBD</a:t>
            </a:r>
          </a:p>
        </p:txBody>
      </p:sp>
      <p:sp>
        <p:nvSpPr>
          <p:cNvPr id="11" name="Down Arrow 10"/>
          <p:cNvSpPr/>
          <p:nvPr/>
        </p:nvSpPr>
        <p:spPr>
          <a:xfrm>
            <a:off x="3886200" y="2114550"/>
            <a:ext cx="152400" cy="838200"/>
          </a:xfrm>
          <a:prstGeom prst="downArrow">
            <a:avLst/>
          </a:prstGeom>
          <a:solidFill>
            <a:schemeClr val="accent5"/>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Left Arrow 17"/>
          <p:cNvSpPr/>
          <p:nvPr/>
        </p:nvSpPr>
        <p:spPr>
          <a:xfrm rot="20152098">
            <a:off x="3807858" y="3330457"/>
            <a:ext cx="762000" cy="152400"/>
          </a:xfrm>
          <a:prstGeom prst="leftArrow">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Up Arrow 18"/>
          <p:cNvSpPr/>
          <p:nvPr/>
        </p:nvSpPr>
        <p:spPr>
          <a:xfrm rot="20361117">
            <a:off x="4258045" y="3255562"/>
            <a:ext cx="141412" cy="838200"/>
          </a:xfrm>
          <a:prstGeom prst="upArrow">
            <a:avLst/>
          </a:prstGeom>
          <a:solidFill>
            <a:schemeClr val="bg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Arrow Connector 20"/>
          <p:cNvCxnSpPr/>
          <p:nvPr/>
        </p:nvCxnSpPr>
        <p:spPr>
          <a:xfrm rot="16200000" flipH="1">
            <a:off x="6324600" y="1962150"/>
            <a:ext cx="914400" cy="457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172200" y="1962150"/>
            <a:ext cx="1219200" cy="609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962400" y="2038350"/>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W = 500 N</a:t>
            </a:r>
          </a:p>
        </p:txBody>
      </p:sp>
      <p:sp>
        <p:nvSpPr>
          <p:cNvPr id="27" name="TextBox 26"/>
          <p:cNvSpPr txBox="1"/>
          <p:nvPr/>
        </p:nvSpPr>
        <p:spPr>
          <a:xfrm rot="20205387">
            <a:off x="7040431" y="1813773"/>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28" name="TextBox 27"/>
          <p:cNvSpPr txBox="1"/>
          <p:nvPr/>
        </p:nvSpPr>
        <p:spPr>
          <a:xfrm rot="20131153">
            <a:off x="6050264" y="2274412"/>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29" name="TextBox 28"/>
          <p:cNvSpPr txBox="1"/>
          <p:nvPr/>
        </p:nvSpPr>
        <p:spPr>
          <a:xfrm rot="20205387">
            <a:off x="6278430" y="1737572"/>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sp>
        <p:nvSpPr>
          <p:cNvPr id="30" name="TextBox 29"/>
          <p:cNvSpPr txBox="1"/>
          <p:nvPr/>
        </p:nvSpPr>
        <p:spPr>
          <a:xfrm rot="20205387">
            <a:off x="6735630" y="2575773"/>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sp>
        <p:nvSpPr>
          <p:cNvPr id="31" name="TextBox 30"/>
          <p:cNvSpPr txBox="1"/>
          <p:nvPr/>
        </p:nvSpPr>
        <p:spPr>
          <a:xfrm rot="20495649">
            <a:off x="3618295" y="3398057"/>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endParaRPr lang="en-IN" sz="1400" dirty="0">
              <a:solidFill>
                <a:srgbClr val="FF0000"/>
              </a:solidFill>
            </a:endParaRPr>
          </a:p>
        </p:txBody>
      </p:sp>
      <p:sp>
        <p:nvSpPr>
          <p:cNvPr id="32" name="TextBox 31"/>
          <p:cNvSpPr txBox="1"/>
          <p:nvPr/>
        </p:nvSpPr>
        <p:spPr>
          <a:xfrm rot="20369360">
            <a:off x="4459028" y="3785092"/>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dirty="0"/>
          </a:p>
        </p:txBody>
      </p:sp>
      <p:cxnSp>
        <p:nvCxnSpPr>
          <p:cNvPr id="33" name="Straight Connector 32"/>
          <p:cNvCxnSpPr/>
          <p:nvPr/>
        </p:nvCxnSpPr>
        <p:spPr>
          <a:xfrm flipV="1">
            <a:off x="6324600" y="2647950"/>
            <a:ext cx="182880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Down Arrow 35"/>
          <p:cNvSpPr/>
          <p:nvPr/>
        </p:nvSpPr>
        <p:spPr>
          <a:xfrm>
            <a:off x="7162800" y="3105150"/>
            <a:ext cx="152400" cy="1143000"/>
          </a:xfrm>
          <a:prstGeom prst="downArrow">
            <a:avLst/>
          </a:prstGeom>
          <a:solidFill>
            <a:schemeClr val="accent5"/>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TextBox 36"/>
          <p:cNvSpPr txBox="1"/>
          <p:nvPr/>
        </p:nvSpPr>
        <p:spPr>
          <a:xfrm>
            <a:off x="6781800" y="4248150"/>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W = 500 N</a:t>
            </a:r>
          </a:p>
        </p:txBody>
      </p:sp>
      <p:sp>
        <p:nvSpPr>
          <p:cNvPr id="38" name="Down Arrow 37"/>
          <p:cNvSpPr/>
          <p:nvPr/>
        </p:nvSpPr>
        <p:spPr>
          <a:xfrm rot="20119114">
            <a:off x="7389935" y="3003998"/>
            <a:ext cx="182262" cy="1127760"/>
          </a:xfrm>
          <a:prstGeom prst="downArrow">
            <a:avLst/>
          </a:prstGeom>
          <a:solidFill>
            <a:schemeClr val="accent5"/>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Down Arrow 38"/>
          <p:cNvSpPr/>
          <p:nvPr/>
        </p:nvSpPr>
        <p:spPr>
          <a:xfrm rot="4028649">
            <a:off x="6640635" y="2780353"/>
            <a:ext cx="125483" cy="1099977"/>
          </a:xfrm>
          <a:prstGeom prst="downArrow">
            <a:avLst/>
          </a:prstGeom>
          <a:solidFill>
            <a:schemeClr val="accent5"/>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p:cNvSpPr txBox="1"/>
          <p:nvPr/>
        </p:nvSpPr>
        <p:spPr>
          <a:xfrm rot="20095479">
            <a:off x="7627766" y="3806201"/>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500cos</a:t>
            </a:r>
            <a:r>
              <a:rPr lang="el-GR" sz="1400" dirty="0">
                <a:latin typeface="Times New Roman" pitchFamily="18" charset="0"/>
                <a:ea typeface="Tahoma" pitchFamily="34" charset="0"/>
                <a:cs typeface="Times New Roman" pitchFamily="18" charset="0"/>
              </a:rPr>
              <a:t>θ</a:t>
            </a:r>
            <a:endParaRPr lang="en-IN" sz="1400" dirty="0">
              <a:latin typeface="Times New Roman" pitchFamily="18" charset="0"/>
              <a:ea typeface="Tahoma" pitchFamily="34" charset="0"/>
              <a:cs typeface="Times New Roman" pitchFamily="18" charset="0"/>
            </a:endParaRPr>
          </a:p>
        </p:txBody>
      </p:sp>
      <p:sp>
        <p:nvSpPr>
          <p:cNvPr id="41" name="TextBox 40"/>
          <p:cNvSpPr txBox="1"/>
          <p:nvPr/>
        </p:nvSpPr>
        <p:spPr>
          <a:xfrm rot="20211419">
            <a:off x="6107425" y="2951355"/>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500sin</a:t>
            </a:r>
            <a:r>
              <a:rPr lang="el-GR" sz="1400" dirty="0">
                <a:latin typeface="Times New Roman" pitchFamily="18" charset="0"/>
                <a:ea typeface="Tahoma" pitchFamily="34" charset="0"/>
                <a:cs typeface="Times New Roman" pitchFamily="18" charset="0"/>
              </a:rPr>
              <a:t>θ</a:t>
            </a:r>
            <a:endParaRPr lang="en-IN" sz="1400" dirty="0">
              <a:latin typeface="Times New Roman" pitchFamily="18" charset="0"/>
              <a:ea typeface="Tahoma" pitchFamily="34" charset="0"/>
              <a:cs typeface="Times New Roman" pitchFamily="18" charset="0"/>
            </a:endParaRPr>
          </a:p>
        </p:txBody>
      </p:sp>
      <p:sp>
        <p:nvSpPr>
          <p:cNvPr id="42" name="TextBox 41"/>
          <p:cNvSpPr txBox="1"/>
          <p:nvPr/>
        </p:nvSpPr>
        <p:spPr>
          <a:xfrm>
            <a:off x="7239000" y="3486150"/>
            <a:ext cx="533400" cy="369332"/>
          </a:xfrm>
          <a:prstGeom prst="rect">
            <a:avLst/>
          </a:prstGeom>
          <a:noFill/>
        </p:spPr>
        <p:txBody>
          <a:bodyPr wrap="square" rtlCol="0">
            <a:spAutoFit/>
          </a:bodyPr>
          <a:lstStyle/>
          <a:p>
            <a:r>
              <a:rPr lang="el-GR" dirty="0">
                <a:latin typeface="Times New Roman" pitchFamily="18" charset="0"/>
                <a:cs typeface="Times New Roman" pitchFamily="18" charset="0"/>
              </a:rPr>
              <a:t>θ</a:t>
            </a:r>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fill="hold"/>
                                        <p:tgtEl>
                                          <p:spTgt spid="31"/>
                                        </p:tgtEl>
                                        <p:attrNameLst>
                                          <p:attrName>ppt_x</p:attrName>
                                        </p:attrNameLst>
                                      </p:cBhvr>
                                      <p:tavLst>
                                        <p:tav tm="0">
                                          <p:val>
                                            <p:strVal val="#ppt_x"/>
                                          </p:val>
                                        </p:tav>
                                        <p:tav tm="100000">
                                          <p:val>
                                            <p:strVal val="#ppt_x"/>
                                          </p:val>
                                        </p:tav>
                                      </p:tavLst>
                                    </p:anim>
                                    <p:anim calcmode="lin" valueType="num">
                                      <p:cBhvr additive="base">
                                        <p:cTn id="52" dur="500" fill="hold"/>
                                        <p:tgtEl>
                                          <p:spTgt spid="3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 calcmode="lin" valueType="num">
                                      <p:cBhvr additive="base">
                                        <p:cTn id="65" dur="500" fill="hold"/>
                                        <p:tgtEl>
                                          <p:spTgt spid="32"/>
                                        </p:tgtEl>
                                        <p:attrNameLst>
                                          <p:attrName>ppt_x</p:attrName>
                                        </p:attrNameLst>
                                      </p:cBhvr>
                                      <p:tavLst>
                                        <p:tav tm="0">
                                          <p:val>
                                            <p:strVal val="#ppt_x"/>
                                          </p:val>
                                        </p:tav>
                                        <p:tav tm="100000">
                                          <p:val>
                                            <p:strVal val="#ppt_x"/>
                                          </p:val>
                                        </p:tav>
                                      </p:tavLst>
                                    </p:anim>
                                    <p:anim calcmode="lin" valueType="num">
                                      <p:cBhvr additive="base">
                                        <p:cTn id="6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ppt_x"/>
                                          </p:val>
                                        </p:tav>
                                        <p:tav tm="100000">
                                          <p:val>
                                            <p:strVal val="#ppt_x"/>
                                          </p:val>
                                        </p:tav>
                                      </p:tavLst>
                                    </p:anim>
                                    <p:anim calcmode="lin" valueType="num">
                                      <p:cBhvr additive="base">
                                        <p:cTn id="72" dur="500" fill="hold"/>
                                        <p:tgtEl>
                                          <p:spTgt spid="2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 calcmode="lin" valueType="num">
                                      <p:cBhvr additive="base">
                                        <p:cTn id="83" dur="500" fill="hold"/>
                                        <p:tgtEl>
                                          <p:spTgt spid="29"/>
                                        </p:tgtEl>
                                        <p:attrNameLst>
                                          <p:attrName>ppt_x</p:attrName>
                                        </p:attrNameLst>
                                      </p:cBhvr>
                                      <p:tavLst>
                                        <p:tav tm="0">
                                          <p:val>
                                            <p:strVal val="#ppt_x"/>
                                          </p:val>
                                        </p:tav>
                                        <p:tav tm="100000">
                                          <p:val>
                                            <p:strVal val="#ppt_x"/>
                                          </p:val>
                                        </p:tav>
                                      </p:tavLst>
                                    </p:anim>
                                    <p:anim calcmode="lin" valueType="num">
                                      <p:cBhvr additive="base">
                                        <p:cTn id="84" dur="500" fill="hold"/>
                                        <p:tgtEl>
                                          <p:spTgt spid="29"/>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1"/>
                                        </p:tgtEl>
                                        <p:attrNameLst>
                                          <p:attrName>style.visibility</p:attrName>
                                        </p:attrNameLst>
                                      </p:cBhvr>
                                      <p:to>
                                        <p:strVal val="visible"/>
                                      </p:to>
                                    </p:set>
                                    <p:anim calcmode="lin" valueType="num">
                                      <p:cBhvr additive="base">
                                        <p:cTn id="87" dur="500" fill="hold"/>
                                        <p:tgtEl>
                                          <p:spTgt spid="21"/>
                                        </p:tgtEl>
                                        <p:attrNameLst>
                                          <p:attrName>ppt_x</p:attrName>
                                        </p:attrNameLst>
                                      </p:cBhvr>
                                      <p:tavLst>
                                        <p:tav tm="0">
                                          <p:val>
                                            <p:strVal val="#ppt_x"/>
                                          </p:val>
                                        </p:tav>
                                        <p:tav tm="100000">
                                          <p:val>
                                            <p:strVal val="#ppt_x"/>
                                          </p:val>
                                        </p:tav>
                                      </p:tavLst>
                                    </p:anim>
                                    <p:anim calcmode="lin" valueType="num">
                                      <p:cBhvr additive="base">
                                        <p:cTn id="88" dur="500" fill="hold"/>
                                        <p:tgtEl>
                                          <p:spTgt spid="2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4"/>
                                        </p:tgtEl>
                                        <p:attrNameLst>
                                          <p:attrName>style.visibility</p:attrName>
                                        </p:attrNameLst>
                                      </p:cBhvr>
                                      <p:to>
                                        <p:strVal val="visible"/>
                                      </p:to>
                                    </p:set>
                                    <p:anim calcmode="lin" valueType="num">
                                      <p:cBhvr additive="base">
                                        <p:cTn id="91" dur="500" fill="hold"/>
                                        <p:tgtEl>
                                          <p:spTgt spid="24"/>
                                        </p:tgtEl>
                                        <p:attrNameLst>
                                          <p:attrName>ppt_x</p:attrName>
                                        </p:attrNameLst>
                                      </p:cBhvr>
                                      <p:tavLst>
                                        <p:tav tm="0">
                                          <p:val>
                                            <p:strVal val="#ppt_x"/>
                                          </p:val>
                                        </p:tav>
                                        <p:tav tm="100000">
                                          <p:val>
                                            <p:strVal val="#ppt_x"/>
                                          </p:val>
                                        </p:tav>
                                      </p:tavLst>
                                    </p:anim>
                                    <p:anim calcmode="lin" valueType="num">
                                      <p:cBhvr additive="base">
                                        <p:cTn id="9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42"/>
                                        </p:tgtEl>
                                        <p:attrNameLst>
                                          <p:attrName>style.visibility</p:attrName>
                                        </p:attrNameLst>
                                      </p:cBhvr>
                                      <p:to>
                                        <p:strVal val="visible"/>
                                      </p:to>
                                    </p:set>
                                    <p:anim calcmode="lin" valueType="num">
                                      <p:cBhvr additive="base">
                                        <p:cTn id="97" dur="500" fill="hold"/>
                                        <p:tgtEl>
                                          <p:spTgt spid="42"/>
                                        </p:tgtEl>
                                        <p:attrNameLst>
                                          <p:attrName>ppt_x</p:attrName>
                                        </p:attrNameLst>
                                      </p:cBhvr>
                                      <p:tavLst>
                                        <p:tav tm="0">
                                          <p:val>
                                            <p:strVal val="#ppt_x"/>
                                          </p:val>
                                        </p:tav>
                                        <p:tav tm="100000">
                                          <p:val>
                                            <p:strVal val="#ppt_x"/>
                                          </p:val>
                                        </p:tav>
                                      </p:tavLst>
                                    </p:anim>
                                    <p:anim calcmode="lin" valueType="num">
                                      <p:cBhvr additive="base">
                                        <p:cTn id="98" dur="500" fill="hold"/>
                                        <p:tgtEl>
                                          <p:spTgt spid="42"/>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33"/>
                                        </p:tgtEl>
                                        <p:attrNameLst>
                                          <p:attrName>style.visibility</p:attrName>
                                        </p:attrNameLst>
                                      </p:cBhvr>
                                      <p:to>
                                        <p:strVal val="visible"/>
                                      </p:to>
                                    </p:set>
                                    <p:anim calcmode="lin" valueType="num">
                                      <p:cBhvr additive="base">
                                        <p:cTn id="101" dur="500" fill="hold"/>
                                        <p:tgtEl>
                                          <p:spTgt spid="33"/>
                                        </p:tgtEl>
                                        <p:attrNameLst>
                                          <p:attrName>ppt_x</p:attrName>
                                        </p:attrNameLst>
                                      </p:cBhvr>
                                      <p:tavLst>
                                        <p:tav tm="0">
                                          <p:val>
                                            <p:strVal val="#ppt_x"/>
                                          </p:val>
                                        </p:tav>
                                        <p:tav tm="100000">
                                          <p:val>
                                            <p:strVal val="#ppt_x"/>
                                          </p:val>
                                        </p:tav>
                                      </p:tavLst>
                                    </p:anim>
                                    <p:anim calcmode="lin" valueType="num">
                                      <p:cBhvr additive="base">
                                        <p:cTn id="102" dur="500" fill="hold"/>
                                        <p:tgtEl>
                                          <p:spTgt spid="33"/>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anim calcmode="lin" valueType="num">
                                      <p:cBhvr additive="base">
                                        <p:cTn id="105" dur="500" fill="hold"/>
                                        <p:tgtEl>
                                          <p:spTgt spid="41"/>
                                        </p:tgtEl>
                                        <p:attrNameLst>
                                          <p:attrName>ppt_x</p:attrName>
                                        </p:attrNameLst>
                                      </p:cBhvr>
                                      <p:tavLst>
                                        <p:tav tm="0">
                                          <p:val>
                                            <p:strVal val="#ppt_x"/>
                                          </p:val>
                                        </p:tav>
                                        <p:tav tm="100000">
                                          <p:val>
                                            <p:strVal val="#ppt_x"/>
                                          </p:val>
                                        </p:tav>
                                      </p:tavLst>
                                    </p:anim>
                                    <p:anim calcmode="lin" valueType="num">
                                      <p:cBhvr additive="base">
                                        <p:cTn id="106" dur="500" fill="hold"/>
                                        <p:tgtEl>
                                          <p:spTgt spid="41"/>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39"/>
                                        </p:tgtEl>
                                        <p:attrNameLst>
                                          <p:attrName>style.visibility</p:attrName>
                                        </p:attrNameLst>
                                      </p:cBhvr>
                                      <p:to>
                                        <p:strVal val="visible"/>
                                      </p:to>
                                    </p:set>
                                    <p:anim calcmode="lin" valueType="num">
                                      <p:cBhvr additive="base">
                                        <p:cTn id="109" dur="500" fill="hold"/>
                                        <p:tgtEl>
                                          <p:spTgt spid="39"/>
                                        </p:tgtEl>
                                        <p:attrNameLst>
                                          <p:attrName>ppt_x</p:attrName>
                                        </p:attrNameLst>
                                      </p:cBhvr>
                                      <p:tavLst>
                                        <p:tav tm="0">
                                          <p:val>
                                            <p:strVal val="#ppt_x"/>
                                          </p:val>
                                        </p:tav>
                                        <p:tav tm="100000">
                                          <p:val>
                                            <p:strVal val="#ppt_x"/>
                                          </p:val>
                                        </p:tav>
                                      </p:tavLst>
                                    </p:anim>
                                    <p:anim calcmode="lin" valueType="num">
                                      <p:cBhvr additive="base">
                                        <p:cTn id="110" dur="500" fill="hold"/>
                                        <p:tgtEl>
                                          <p:spTgt spid="39"/>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6"/>
                                        </p:tgtEl>
                                        <p:attrNameLst>
                                          <p:attrName>style.visibility</p:attrName>
                                        </p:attrNameLst>
                                      </p:cBhvr>
                                      <p:to>
                                        <p:strVal val="visible"/>
                                      </p:to>
                                    </p:set>
                                    <p:anim calcmode="lin" valueType="num">
                                      <p:cBhvr additive="base">
                                        <p:cTn id="113" dur="500" fill="hold"/>
                                        <p:tgtEl>
                                          <p:spTgt spid="36"/>
                                        </p:tgtEl>
                                        <p:attrNameLst>
                                          <p:attrName>ppt_x</p:attrName>
                                        </p:attrNameLst>
                                      </p:cBhvr>
                                      <p:tavLst>
                                        <p:tav tm="0">
                                          <p:val>
                                            <p:strVal val="#ppt_x"/>
                                          </p:val>
                                        </p:tav>
                                        <p:tav tm="100000">
                                          <p:val>
                                            <p:strVal val="#ppt_x"/>
                                          </p:val>
                                        </p:tav>
                                      </p:tavLst>
                                    </p:anim>
                                    <p:anim calcmode="lin" valueType="num">
                                      <p:cBhvr additive="base">
                                        <p:cTn id="114" dur="500" fill="hold"/>
                                        <p:tgtEl>
                                          <p:spTgt spid="36"/>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ppt_x"/>
                                          </p:val>
                                        </p:tav>
                                        <p:tav tm="100000">
                                          <p:val>
                                            <p:strVal val="#ppt_x"/>
                                          </p:val>
                                        </p:tav>
                                      </p:tavLst>
                                    </p:anim>
                                    <p:anim calcmode="lin" valueType="num">
                                      <p:cBhvr additive="base">
                                        <p:cTn id="118" dur="500" fill="hold"/>
                                        <p:tgtEl>
                                          <p:spTgt spid="40"/>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38"/>
                                        </p:tgtEl>
                                        <p:attrNameLst>
                                          <p:attrName>style.visibility</p:attrName>
                                        </p:attrNameLst>
                                      </p:cBhvr>
                                      <p:to>
                                        <p:strVal val="visible"/>
                                      </p:to>
                                    </p:set>
                                    <p:anim calcmode="lin" valueType="num">
                                      <p:cBhvr additive="base">
                                        <p:cTn id="121" dur="500" fill="hold"/>
                                        <p:tgtEl>
                                          <p:spTgt spid="38"/>
                                        </p:tgtEl>
                                        <p:attrNameLst>
                                          <p:attrName>ppt_x</p:attrName>
                                        </p:attrNameLst>
                                      </p:cBhvr>
                                      <p:tavLst>
                                        <p:tav tm="0">
                                          <p:val>
                                            <p:strVal val="#ppt_x"/>
                                          </p:val>
                                        </p:tav>
                                        <p:tav tm="100000">
                                          <p:val>
                                            <p:strVal val="#ppt_x"/>
                                          </p:val>
                                        </p:tav>
                                      </p:tavLst>
                                    </p:anim>
                                    <p:anim calcmode="lin" valueType="num">
                                      <p:cBhvr additive="base">
                                        <p:cTn id="122" dur="500" fill="hold"/>
                                        <p:tgtEl>
                                          <p:spTgt spid="38"/>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37"/>
                                        </p:tgtEl>
                                        <p:attrNameLst>
                                          <p:attrName>style.visibility</p:attrName>
                                        </p:attrNameLst>
                                      </p:cBhvr>
                                      <p:to>
                                        <p:strVal val="visible"/>
                                      </p:to>
                                    </p:set>
                                    <p:anim calcmode="lin" valueType="num">
                                      <p:cBhvr additive="base">
                                        <p:cTn id="125" dur="500" fill="hold"/>
                                        <p:tgtEl>
                                          <p:spTgt spid="37"/>
                                        </p:tgtEl>
                                        <p:attrNameLst>
                                          <p:attrName>ppt_x</p:attrName>
                                        </p:attrNameLst>
                                      </p:cBhvr>
                                      <p:tavLst>
                                        <p:tav tm="0">
                                          <p:val>
                                            <p:strVal val="#ppt_x"/>
                                          </p:val>
                                        </p:tav>
                                        <p:tav tm="100000">
                                          <p:val>
                                            <p:strVal val="#ppt_x"/>
                                          </p:val>
                                        </p:tav>
                                      </p:tavLst>
                                    </p:anim>
                                    <p:anim calcmode="lin" valueType="num">
                                      <p:cBhvr additive="base">
                                        <p:cTn id="12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p:bldP spid="15" grpId="0" animBg="1"/>
      <p:bldP spid="17" grpId="0"/>
      <p:bldP spid="11" grpId="0" animBg="1"/>
      <p:bldP spid="18" grpId="0" animBg="1"/>
      <p:bldP spid="19" grpId="0" animBg="1"/>
      <p:bldP spid="26" grpId="0"/>
      <p:bldP spid="27" grpId="0"/>
      <p:bldP spid="28" grpId="0"/>
      <p:bldP spid="29" grpId="0"/>
      <p:bldP spid="30" grpId="0"/>
      <p:bldP spid="31" grpId="0"/>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fontScale="92500" lnSpcReduction="20000"/>
          </a:bodyPr>
          <a:lstStyle/>
          <a:p>
            <a:pPr marL="0" indent="0" algn="just">
              <a:lnSpc>
                <a:spcPct val="150000"/>
              </a:lnSpc>
              <a:buNone/>
            </a:pPr>
            <a:r>
              <a:rPr lang="en-IN" sz="1800" dirty="0">
                <a:latin typeface="Times New Roman" pitchFamily="18" charset="0"/>
                <a:cs typeface="Times New Roman" pitchFamily="18" charset="0"/>
              </a:rPr>
              <a:t>Since the applied force is pulling the bock up the plane it is at impending motion. Resolving forces in X and Y directions.</a:t>
            </a:r>
          </a:p>
          <a:p>
            <a:pPr marL="0" indent="0" algn="just">
              <a:buNone/>
            </a:pP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Fx</a:t>
            </a:r>
            <a:r>
              <a:rPr lang="en-IN" sz="1800" dirty="0">
                <a:latin typeface="Times New Roman" pitchFamily="18" charset="0"/>
                <a:cs typeface="Times New Roman" pitchFamily="18" charset="0"/>
              </a:rPr>
              <a:t>= 0</a:t>
            </a:r>
          </a:p>
          <a:p>
            <a:pPr marL="0" indent="0" algn="just">
              <a:buNone/>
            </a:pPr>
            <a:r>
              <a:rPr lang="en-IN" sz="1800" dirty="0">
                <a:latin typeface="Times New Roman" pitchFamily="18" charset="0"/>
                <a:cs typeface="Times New Roman" pitchFamily="18" charset="0"/>
              </a:rPr>
              <a:t>P – F – 500sin</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 0</a:t>
            </a:r>
          </a:p>
          <a:p>
            <a:pPr marL="0" indent="0" algn="just">
              <a:buNone/>
            </a:pPr>
            <a:r>
              <a:rPr lang="en-IN" sz="1800" dirty="0">
                <a:latin typeface="Times New Roman" pitchFamily="18" charset="0"/>
                <a:cs typeface="Times New Roman" pitchFamily="18" charset="0"/>
              </a:rPr>
              <a:t>350 – F – 500sin30 = 0</a:t>
            </a:r>
          </a:p>
          <a:p>
            <a:pPr marL="0" indent="0" algn="just">
              <a:buNone/>
            </a:pPr>
            <a:r>
              <a:rPr lang="en-IN" sz="1800" dirty="0">
                <a:latin typeface="Times New Roman" pitchFamily="18" charset="0"/>
                <a:cs typeface="Times New Roman" pitchFamily="18" charset="0"/>
              </a:rPr>
              <a:t>F = 100 N</a:t>
            </a:r>
          </a:p>
          <a:p>
            <a:pPr marL="0" indent="0" algn="just">
              <a:buNone/>
            </a:pP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Fy</a:t>
            </a:r>
            <a:r>
              <a:rPr lang="en-IN" sz="1800" dirty="0">
                <a:latin typeface="Times New Roman" pitchFamily="18" charset="0"/>
                <a:cs typeface="Times New Roman" pitchFamily="18" charset="0"/>
              </a:rPr>
              <a:t>= 0</a:t>
            </a:r>
          </a:p>
          <a:p>
            <a:pPr marL="0" indent="0" algn="just">
              <a:buNone/>
            </a:pPr>
            <a:r>
              <a:rPr lang="en-IN" sz="1800" dirty="0">
                <a:latin typeface="Times New Roman" pitchFamily="18" charset="0"/>
                <a:cs typeface="Times New Roman" pitchFamily="18" charset="0"/>
              </a:rPr>
              <a:t>-500cos30 + N = 0</a:t>
            </a:r>
          </a:p>
          <a:p>
            <a:pPr marL="0" indent="0" algn="just">
              <a:buNone/>
            </a:pPr>
            <a:r>
              <a:rPr lang="en-IN" sz="1800" dirty="0">
                <a:latin typeface="Times New Roman" pitchFamily="18" charset="0"/>
                <a:cs typeface="Times New Roman" pitchFamily="18" charset="0"/>
              </a:rPr>
              <a:t>N = 433.012 N</a:t>
            </a:r>
          </a:p>
          <a:p>
            <a:pPr marL="0" indent="0" algn="just">
              <a:buNone/>
            </a:pPr>
            <a:r>
              <a:rPr lang="en-US" sz="1800" dirty="0">
                <a:latin typeface="Times New Roman" pitchFamily="18" charset="0"/>
                <a:cs typeface="Times New Roman" pitchFamily="18" charset="0"/>
              </a:rPr>
              <a:t>At limiting equilibrium condition </a:t>
            </a:r>
            <a:endParaRPr lang="en-IN" sz="1800" dirty="0">
              <a:latin typeface="Times New Roman" pitchFamily="18" charset="0"/>
              <a:cs typeface="Times New Roman" pitchFamily="18" charset="0"/>
            </a:endParaRPr>
          </a:p>
          <a:p>
            <a:pPr marL="0" indent="0" algn="just">
              <a:buNone/>
            </a:pPr>
            <a:r>
              <a:rPr lang="en-IN" sz="1800" dirty="0">
                <a:latin typeface="Times New Roman" pitchFamily="18" charset="0"/>
                <a:cs typeface="Times New Roman" pitchFamily="18" charset="0"/>
              </a:rPr>
              <a:t>Coefficient of friction, </a:t>
            </a:r>
            <a:r>
              <a:rPr lang="en-IN" sz="1800" b="1" dirty="0">
                <a:latin typeface="Times New Roman" pitchFamily="18" charset="0"/>
                <a:cs typeface="Times New Roman" pitchFamily="18" charset="0"/>
              </a:rPr>
              <a:t>µ = F/N</a:t>
            </a:r>
          </a:p>
          <a:p>
            <a:pPr marL="0" indent="0" algn="just">
              <a:buNone/>
            </a:pPr>
            <a:r>
              <a:rPr lang="en-IN" sz="1800" dirty="0">
                <a:latin typeface="Times New Roman" pitchFamily="18" charset="0"/>
                <a:cs typeface="Times New Roman" pitchFamily="18" charset="0"/>
              </a:rPr>
              <a:t>µ = 100/433.012 </a:t>
            </a:r>
          </a:p>
          <a:p>
            <a:pPr marL="0" indent="0" algn="just">
              <a:buNone/>
            </a:pPr>
            <a:r>
              <a:rPr lang="en-IN" sz="1800" dirty="0">
                <a:latin typeface="Times New Roman" pitchFamily="18" charset="0"/>
                <a:cs typeface="Times New Roman" pitchFamily="18" charset="0"/>
              </a:rPr>
              <a:t>µ = 0.2309</a:t>
            </a:r>
          </a:p>
        </p:txBody>
      </p:sp>
      <p:cxnSp>
        <p:nvCxnSpPr>
          <p:cNvPr id="4" name="Straight Connector 3"/>
          <p:cNvCxnSpPr/>
          <p:nvPr/>
        </p:nvCxnSpPr>
        <p:spPr>
          <a:xfrm flipV="1">
            <a:off x="4648199" y="2419348"/>
            <a:ext cx="29718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4648199" y="3562348"/>
            <a:ext cx="33528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rot="20242720">
            <a:off x="5398477" y="2589343"/>
            <a:ext cx="990600" cy="533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rot="20208534">
            <a:off x="6321629" y="2474419"/>
            <a:ext cx="762000" cy="12311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rot="20360140">
            <a:off x="6951824" y="1993405"/>
            <a:ext cx="1477930" cy="307777"/>
          </a:xfrm>
          <a:prstGeom prst="rect">
            <a:avLst/>
          </a:prstGeom>
          <a:noFill/>
        </p:spPr>
        <p:txBody>
          <a:bodyPr wrap="square" rtlCol="0">
            <a:spAutoFit/>
          </a:bodyPr>
          <a:lstStyle/>
          <a:p>
            <a:r>
              <a:rPr lang="en-IN" sz="1400" dirty="0">
                <a:latin typeface="Times New Roman" pitchFamily="18" charset="0"/>
                <a:cs typeface="Times New Roman" pitchFamily="18" charset="0"/>
              </a:rPr>
              <a:t>P = 350 N</a:t>
            </a:r>
          </a:p>
        </p:txBody>
      </p:sp>
      <p:sp>
        <p:nvSpPr>
          <p:cNvPr id="9" name="TextBox 8"/>
          <p:cNvSpPr txBox="1"/>
          <p:nvPr/>
        </p:nvSpPr>
        <p:spPr>
          <a:xfrm>
            <a:off x="5181597" y="3333749"/>
            <a:ext cx="457200" cy="369332"/>
          </a:xfrm>
          <a:prstGeom prst="rect">
            <a:avLst/>
          </a:prstGeom>
          <a:noFill/>
        </p:spPr>
        <p:txBody>
          <a:bodyPr wrap="square" rtlCol="0">
            <a:spAutoFit/>
          </a:bodyPr>
          <a:lstStyle/>
          <a:p>
            <a:r>
              <a:rPr lang="el-GR" dirty="0">
                <a:latin typeface="Times New Roman" pitchFamily="18" charset="0"/>
                <a:cs typeface="Times New Roman" pitchFamily="18" charset="0"/>
              </a:rPr>
              <a:t>θ</a:t>
            </a:r>
            <a:r>
              <a:rPr lang="en-IN" dirty="0">
                <a:latin typeface="Times New Roman" pitchFamily="18" charset="0"/>
                <a:cs typeface="Times New Roman" pitchFamily="18" charset="0"/>
              </a:rPr>
              <a:t>  </a:t>
            </a:r>
            <a:endParaRPr lang="en-IN" dirty="0"/>
          </a:p>
        </p:txBody>
      </p:sp>
      <p:sp>
        <p:nvSpPr>
          <p:cNvPr id="10" name="Down Arrow 9"/>
          <p:cNvSpPr/>
          <p:nvPr/>
        </p:nvSpPr>
        <p:spPr>
          <a:xfrm>
            <a:off x="5791197" y="1885949"/>
            <a:ext cx="152400" cy="83820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eft Arrow 10"/>
          <p:cNvSpPr/>
          <p:nvPr/>
        </p:nvSpPr>
        <p:spPr>
          <a:xfrm rot="20152098">
            <a:off x="5712855" y="3101856"/>
            <a:ext cx="762000" cy="1524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Up Arrow 11"/>
          <p:cNvSpPr/>
          <p:nvPr/>
        </p:nvSpPr>
        <p:spPr>
          <a:xfrm rot="20361117">
            <a:off x="6163042" y="3026961"/>
            <a:ext cx="141412" cy="838200"/>
          </a:xfrm>
          <a:prstGeom prst="up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5867397" y="1809749"/>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W = 500 N</a:t>
            </a:r>
          </a:p>
        </p:txBody>
      </p:sp>
      <p:sp>
        <p:nvSpPr>
          <p:cNvPr id="14" name="TextBox 13"/>
          <p:cNvSpPr txBox="1"/>
          <p:nvPr/>
        </p:nvSpPr>
        <p:spPr>
          <a:xfrm rot="20495649">
            <a:off x="5523292" y="3169456"/>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endParaRPr lang="en-IN" sz="1400" dirty="0">
              <a:solidFill>
                <a:srgbClr val="FF0000"/>
              </a:solidFill>
            </a:endParaRPr>
          </a:p>
        </p:txBody>
      </p:sp>
      <p:sp>
        <p:nvSpPr>
          <p:cNvPr id="15" name="TextBox 14"/>
          <p:cNvSpPr txBox="1"/>
          <p:nvPr/>
        </p:nvSpPr>
        <p:spPr>
          <a:xfrm rot="20369360">
            <a:off x="6364025" y="3556491"/>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anim calcmode="lin" valueType="num">
                                      <p:cBhvr additive="base">
                                        <p:cTn id="5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anim calcmode="lin" valueType="num">
                                      <p:cBhvr additive="base">
                                        <p:cTn id="6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anim calcmode="lin" valueType="num">
                                      <p:cBhvr additive="base">
                                        <p:cTn id="6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
                                            <p:txEl>
                                              <p:pRg st="3" end="3"/>
                                            </p:txEl>
                                          </p:spTgt>
                                        </p:tgtEl>
                                        <p:attrNameLst>
                                          <p:attrName>style.visibility</p:attrName>
                                        </p:attrNameLst>
                                      </p:cBhvr>
                                      <p:to>
                                        <p:strVal val="visible"/>
                                      </p:to>
                                    </p:set>
                                    <p:anim calcmode="lin" valueType="num">
                                      <p:cBhvr additive="base">
                                        <p:cTn id="7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
                                            <p:txEl>
                                              <p:pRg st="4" end="4"/>
                                            </p:txEl>
                                          </p:spTgt>
                                        </p:tgtEl>
                                        <p:attrNameLst>
                                          <p:attrName>style.visibility</p:attrName>
                                        </p:attrNameLst>
                                      </p:cBhvr>
                                      <p:to>
                                        <p:strVal val="visible"/>
                                      </p:to>
                                    </p:set>
                                    <p:anim calcmode="lin" valueType="num">
                                      <p:cBhvr additive="base">
                                        <p:cTn id="8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 calcmode="lin" valueType="num">
                                      <p:cBhvr additive="base">
                                        <p:cTn id="8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3">
                                            <p:txEl>
                                              <p:pRg st="6" end="6"/>
                                            </p:txEl>
                                          </p:spTgt>
                                        </p:tgtEl>
                                        <p:attrNameLst>
                                          <p:attrName>style.visibility</p:attrName>
                                        </p:attrNameLst>
                                      </p:cBhvr>
                                      <p:to>
                                        <p:strVal val="visible"/>
                                      </p:to>
                                    </p:set>
                                    <p:anim calcmode="lin" valueType="num">
                                      <p:cBhvr additive="base">
                                        <p:cTn id="9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3">
                                            <p:txEl>
                                              <p:pRg st="7" end="7"/>
                                            </p:txEl>
                                          </p:spTgt>
                                        </p:tgtEl>
                                        <p:attrNameLst>
                                          <p:attrName>style.visibility</p:attrName>
                                        </p:attrNameLst>
                                      </p:cBhvr>
                                      <p:to>
                                        <p:strVal val="visible"/>
                                      </p:to>
                                    </p:set>
                                    <p:anim calcmode="lin" valueType="num">
                                      <p:cBhvr additive="base">
                                        <p:cTn id="9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3">
                                            <p:txEl>
                                              <p:pRg st="8" end="8"/>
                                            </p:txEl>
                                          </p:spTgt>
                                        </p:tgtEl>
                                        <p:attrNameLst>
                                          <p:attrName>style.visibility</p:attrName>
                                        </p:attrNameLst>
                                      </p:cBhvr>
                                      <p:to>
                                        <p:strVal val="visible"/>
                                      </p:to>
                                    </p:set>
                                    <p:anim calcmode="lin" valueType="num">
                                      <p:cBhvr additive="base">
                                        <p:cTn id="10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3">
                                            <p:txEl>
                                              <p:pRg st="9" end="9"/>
                                            </p:txEl>
                                          </p:spTgt>
                                        </p:tgtEl>
                                        <p:attrNameLst>
                                          <p:attrName>style.visibility</p:attrName>
                                        </p:attrNameLst>
                                      </p:cBhvr>
                                      <p:to>
                                        <p:strVal val="visible"/>
                                      </p:to>
                                    </p:set>
                                    <p:anim calcmode="lin" valueType="num">
                                      <p:cBhvr additive="base">
                                        <p:cTn id="1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3">
                                            <p:txEl>
                                              <p:pRg st="10" end="10"/>
                                            </p:txEl>
                                          </p:spTgt>
                                        </p:tgtEl>
                                        <p:attrNameLst>
                                          <p:attrName>style.visibility</p:attrName>
                                        </p:attrNameLst>
                                      </p:cBhvr>
                                      <p:to>
                                        <p:strVal val="visible"/>
                                      </p:to>
                                    </p:set>
                                    <p:anim calcmode="lin" valueType="num">
                                      <p:cBhvr additive="base">
                                        <p:cTn id="11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3">
                                            <p:txEl>
                                              <p:pRg st="11" end="11"/>
                                            </p:txEl>
                                          </p:spTgt>
                                        </p:tgtEl>
                                        <p:attrNameLst>
                                          <p:attrName>style.visibility</p:attrName>
                                        </p:attrNameLst>
                                      </p:cBhvr>
                                      <p:to>
                                        <p:strVal val="visible"/>
                                      </p:to>
                                    </p:set>
                                    <p:anim calcmode="lin" valueType="num">
                                      <p:cBhvr additive="base">
                                        <p:cTn id="12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p:bldP spid="9" grpId="0"/>
      <p:bldP spid="10" grpId="0" animBg="1"/>
      <p:bldP spid="11" grpId="0" animBg="1"/>
      <p:bldP spid="12" grpId="0" animBg="1"/>
      <p:bldP spid="13" grpId="0"/>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Problem 2.0</a:t>
            </a:r>
          </a:p>
          <a:p>
            <a:pPr marL="0" indent="0" algn="just">
              <a:lnSpc>
                <a:spcPct val="150000"/>
              </a:lnSpc>
              <a:buNone/>
            </a:pPr>
            <a:r>
              <a:rPr lang="en-US" sz="1800" dirty="0">
                <a:latin typeface="Times New Roman" pitchFamily="18" charset="0"/>
                <a:cs typeface="Times New Roman" pitchFamily="18" charset="0"/>
              </a:rPr>
              <a:t>The coefficient of friction between 20 kg block and incline are µ</a:t>
            </a:r>
            <a:r>
              <a:rPr lang="en-US" sz="1800" baseline="-25000" dirty="0">
                <a:latin typeface="Times New Roman" pitchFamily="18" charset="0"/>
                <a:cs typeface="Times New Roman" pitchFamily="18" charset="0"/>
              </a:rPr>
              <a:t>S</a:t>
            </a:r>
            <a:r>
              <a:rPr lang="en-US" sz="1800" dirty="0">
                <a:latin typeface="Times New Roman" pitchFamily="18" charset="0"/>
                <a:cs typeface="Times New Roman" pitchFamily="18" charset="0"/>
              </a:rPr>
              <a:t> = 0.4 and µ</a:t>
            </a:r>
            <a:r>
              <a:rPr lang="en-US" sz="1800" baseline="-25000" dirty="0">
                <a:latin typeface="Times New Roman" pitchFamily="18" charset="0"/>
                <a:cs typeface="Times New Roman" pitchFamily="18" charset="0"/>
              </a:rPr>
              <a:t>K</a:t>
            </a:r>
            <a:r>
              <a:rPr lang="en-US" sz="1800" dirty="0">
                <a:latin typeface="Times New Roman" pitchFamily="18" charset="0"/>
                <a:cs typeface="Times New Roman" pitchFamily="18" charset="0"/>
              </a:rPr>
              <a:t> =0.3. Determine whether the block is in equilibrium if P= 400 N &amp; θ =30° as shown and find the magnitude &amp; direction of friction force. </a:t>
            </a:r>
            <a:endParaRPr lang="en-IN" sz="1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724150"/>
            <a:ext cx="27432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8369853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Solution:</a:t>
            </a:r>
          </a:p>
          <a:p>
            <a:pPr marL="0" indent="0" algn="just">
              <a:lnSpc>
                <a:spcPct val="150000"/>
              </a:lnSpc>
              <a:buNone/>
            </a:pPr>
            <a:r>
              <a:rPr lang="en-IN" sz="1800" dirty="0">
                <a:latin typeface="Times New Roman" pitchFamily="18" charset="0"/>
                <a:cs typeface="Times New Roman" pitchFamily="18" charset="0"/>
              </a:rPr>
              <a:t>Let us first draw the Free body diagram  (FBD) and understand different forces and reactions acting on the block.</a:t>
            </a:r>
          </a:p>
        </p:txBody>
      </p:sp>
      <p:cxnSp>
        <p:nvCxnSpPr>
          <p:cNvPr id="34" name="Straight Connector 33"/>
          <p:cNvCxnSpPr/>
          <p:nvPr/>
        </p:nvCxnSpPr>
        <p:spPr>
          <a:xfrm>
            <a:off x="2895600" y="2647950"/>
            <a:ext cx="2514600"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486400" y="2952750"/>
            <a:ext cx="304800" cy="304800"/>
          </a:xfrm>
          <a:prstGeom prst="rect">
            <a:avLst/>
          </a:prstGeom>
          <a:noFill/>
        </p:spPr>
        <p:txBody>
          <a:bodyPr wrap="square" rtlCol="0">
            <a:spAutoFit/>
          </a:bodyPr>
          <a:lstStyle/>
          <a:p>
            <a:r>
              <a:rPr lang="en-IN" sz="1400" dirty="0">
                <a:latin typeface="Times New Roman" pitchFamily="18" charset="0"/>
                <a:cs typeface="Times New Roman" pitchFamily="18" charset="0"/>
              </a:rPr>
              <a:t>P </a:t>
            </a:r>
          </a:p>
        </p:txBody>
      </p:sp>
      <p:sp>
        <p:nvSpPr>
          <p:cNvPr id="44" name="TextBox 43"/>
          <p:cNvSpPr txBox="1"/>
          <p:nvPr/>
        </p:nvSpPr>
        <p:spPr>
          <a:xfrm>
            <a:off x="4114800" y="1885950"/>
            <a:ext cx="609600" cy="369332"/>
          </a:xfrm>
          <a:prstGeom prst="rect">
            <a:avLst/>
          </a:prstGeom>
          <a:noFill/>
        </p:spPr>
        <p:txBody>
          <a:bodyPr wrap="square" rtlCol="0">
            <a:spAutoFit/>
          </a:bodyPr>
          <a:lstStyle/>
          <a:p>
            <a:r>
              <a:rPr lang="en-IN" dirty="0"/>
              <a:t>FBD</a:t>
            </a:r>
          </a:p>
        </p:txBody>
      </p:sp>
      <p:sp>
        <p:nvSpPr>
          <p:cNvPr id="47" name="TextBox 46"/>
          <p:cNvSpPr txBox="1"/>
          <p:nvPr/>
        </p:nvSpPr>
        <p:spPr>
          <a:xfrm>
            <a:off x="4114800" y="3943350"/>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196.2 N</a:t>
            </a:r>
          </a:p>
        </p:txBody>
      </p:sp>
      <p:sp>
        <p:nvSpPr>
          <p:cNvPr id="53" name="TextBox 52"/>
          <p:cNvSpPr txBox="1"/>
          <p:nvPr/>
        </p:nvSpPr>
        <p:spPr>
          <a:xfrm rot="1043439">
            <a:off x="3616946" y="3928441"/>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dirty="0"/>
          </a:p>
        </p:txBody>
      </p:sp>
      <p:sp>
        <p:nvSpPr>
          <p:cNvPr id="58" name="Snip Same Side Corner Rectangle 57"/>
          <p:cNvSpPr/>
          <p:nvPr/>
        </p:nvSpPr>
        <p:spPr>
          <a:xfrm rot="1614878">
            <a:off x="3887621" y="2750323"/>
            <a:ext cx="923959" cy="564046"/>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9" name="Straight Connector 58"/>
          <p:cNvCxnSpPr/>
          <p:nvPr/>
        </p:nvCxnSpPr>
        <p:spPr>
          <a:xfrm>
            <a:off x="3124200" y="2495550"/>
            <a:ext cx="2438400" cy="12192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0800000">
            <a:off x="4343400" y="3105150"/>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3695700" y="2686050"/>
            <a:ext cx="1371600" cy="6858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flipH="1" flipV="1">
            <a:off x="3695700" y="3448050"/>
            <a:ext cx="7620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a:off x="3886994" y="3561556"/>
            <a:ext cx="9144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876800" y="31051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40</a:t>
            </a:r>
            <a:r>
              <a:rPr lang="en-IN" sz="1400" baseline="30000" dirty="0">
                <a:latin typeface="Times New Roman" pitchFamily="18" charset="0"/>
                <a:ea typeface="Tahoma" pitchFamily="34" charset="0"/>
                <a:cs typeface="Times New Roman" pitchFamily="18" charset="0"/>
              </a:rPr>
              <a:t>0</a:t>
            </a:r>
          </a:p>
        </p:txBody>
      </p:sp>
      <p:sp>
        <p:nvSpPr>
          <p:cNvPr id="66" name="Arc 65"/>
          <p:cNvSpPr/>
          <p:nvPr/>
        </p:nvSpPr>
        <p:spPr>
          <a:xfrm rot="9944150">
            <a:off x="4155865" y="3298615"/>
            <a:ext cx="381000" cy="381000"/>
          </a:xfrm>
          <a:prstGeom prst="arc">
            <a:avLst>
              <a:gd name="adj1" fmla="val 17096110"/>
              <a:gd name="adj2" fmla="val 7101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7" name="TextBox 66"/>
          <p:cNvSpPr txBox="1"/>
          <p:nvPr/>
        </p:nvSpPr>
        <p:spPr>
          <a:xfrm>
            <a:off x="3962400" y="36385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30</a:t>
            </a:r>
            <a:r>
              <a:rPr lang="en-IN" sz="1200" baseline="30000" dirty="0">
                <a:latin typeface="Times New Roman" pitchFamily="18" charset="0"/>
                <a:ea typeface="Tahoma" pitchFamily="34" charset="0"/>
                <a:cs typeface="Times New Roman" pitchFamily="18" charset="0"/>
              </a:rPr>
              <a:t>0</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7351668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additive="base">
                                        <p:cTn id="17" dur="500" fill="hold"/>
                                        <p:tgtEl>
                                          <p:spTgt spid="60"/>
                                        </p:tgtEl>
                                        <p:attrNameLst>
                                          <p:attrName>ppt_x</p:attrName>
                                        </p:attrNameLst>
                                      </p:cBhvr>
                                      <p:tavLst>
                                        <p:tav tm="0">
                                          <p:val>
                                            <p:strVal val="#ppt_x"/>
                                          </p:val>
                                        </p:tav>
                                        <p:tav tm="100000">
                                          <p:val>
                                            <p:strVal val="#ppt_x"/>
                                          </p:val>
                                        </p:tav>
                                      </p:tavLst>
                                    </p:anim>
                                    <p:anim calcmode="lin" valueType="num">
                                      <p:cBhvr additive="base">
                                        <p:cTn id="18" dur="500" fill="hold"/>
                                        <p:tgtEl>
                                          <p:spTgt spid="6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 calcmode="lin" valueType="num">
                                      <p:cBhvr additive="base">
                                        <p:cTn id="21" dur="500" fill="hold"/>
                                        <p:tgtEl>
                                          <p:spTgt spid="43"/>
                                        </p:tgtEl>
                                        <p:attrNameLst>
                                          <p:attrName>ppt_x</p:attrName>
                                        </p:attrNameLst>
                                      </p:cBhvr>
                                      <p:tavLst>
                                        <p:tav tm="0">
                                          <p:val>
                                            <p:strVal val="#ppt_x"/>
                                          </p:val>
                                        </p:tav>
                                        <p:tav tm="100000">
                                          <p:val>
                                            <p:strVal val="#ppt_x"/>
                                          </p:val>
                                        </p:tav>
                                      </p:tavLst>
                                    </p:anim>
                                    <p:anim calcmode="lin" valueType="num">
                                      <p:cBhvr additive="base">
                                        <p:cTn id="2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ppt_x"/>
                                          </p:val>
                                        </p:tav>
                                        <p:tav tm="100000">
                                          <p:val>
                                            <p:strVal val="#ppt_x"/>
                                          </p:val>
                                        </p:tav>
                                      </p:tavLst>
                                    </p:anim>
                                    <p:anim calcmode="lin" valueType="num">
                                      <p:cBhvr additive="base">
                                        <p:cTn id="2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1"/>
                                        </p:tgtEl>
                                        <p:attrNameLst>
                                          <p:attrName>style.visibility</p:attrName>
                                        </p:attrNameLst>
                                      </p:cBhvr>
                                      <p:to>
                                        <p:strVal val="visible"/>
                                      </p:to>
                                    </p:set>
                                    <p:anim calcmode="lin" valueType="num">
                                      <p:cBhvr additive="base">
                                        <p:cTn id="33" dur="500" fill="hold"/>
                                        <p:tgtEl>
                                          <p:spTgt spid="61"/>
                                        </p:tgtEl>
                                        <p:attrNameLst>
                                          <p:attrName>ppt_x</p:attrName>
                                        </p:attrNameLst>
                                      </p:cBhvr>
                                      <p:tavLst>
                                        <p:tav tm="0">
                                          <p:val>
                                            <p:strVal val="#ppt_x"/>
                                          </p:val>
                                        </p:tav>
                                        <p:tav tm="100000">
                                          <p:val>
                                            <p:strVal val="#ppt_x"/>
                                          </p:val>
                                        </p:tav>
                                      </p:tavLst>
                                    </p:anim>
                                    <p:anim calcmode="lin" valueType="num">
                                      <p:cBhvr additive="base">
                                        <p:cTn id="34"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ppt_x"/>
                                          </p:val>
                                        </p:tav>
                                        <p:tav tm="100000">
                                          <p:val>
                                            <p:strVal val="#ppt_x"/>
                                          </p:val>
                                        </p:tav>
                                      </p:tavLst>
                                    </p:anim>
                                    <p:anim calcmode="lin" valueType="num">
                                      <p:cBhvr additive="base">
                                        <p:cTn id="40" dur="500" fill="hold"/>
                                        <p:tgtEl>
                                          <p:spTgt spid="6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ppt_x"/>
                                          </p:val>
                                        </p:tav>
                                        <p:tav tm="100000">
                                          <p:val>
                                            <p:strVal val="#ppt_x"/>
                                          </p:val>
                                        </p:tav>
                                      </p:tavLst>
                                    </p:anim>
                                    <p:anim calcmode="lin" valueType="num">
                                      <p:cBhvr additive="base">
                                        <p:cTn id="4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5">
                                            <p:txEl>
                                              <p:pRg st="0" end="0"/>
                                            </p:txEl>
                                          </p:spTgt>
                                        </p:tgtEl>
                                        <p:attrNameLst>
                                          <p:attrName>style.visibility</p:attrName>
                                        </p:attrNameLst>
                                      </p:cBhvr>
                                      <p:to>
                                        <p:strVal val="visible"/>
                                      </p:to>
                                    </p:set>
                                    <p:anim calcmode="lin" valueType="num">
                                      <p:cBhvr additive="base">
                                        <p:cTn id="49"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2"/>
                                        </p:tgtEl>
                                        <p:attrNameLst>
                                          <p:attrName>style.visibility</p:attrName>
                                        </p:attrNameLst>
                                      </p:cBhvr>
                                      <p:to>
                                        <p:strVal val="visible"/>
                                      </p:to>
                                    </p:set>
                                    <p:anim calcmode="lin" valueType="num">
                                      <p:cBhvr additive="base">
                                        <p:cTn id="55" dur="500" fill="hold"/>
                                        <p:tgtEl>
                                          <p:spTgt spid="62"/>
                                        </p:tgtEl>
                                        <p:attrNameLst>
                                          <p:attrName>ppt_x</p:attrName>
                                        </p:attrNameLst>
                                      </p:cBhvr>
                                      <p:tavLst>
                                        <p:tav tm="0">
                                          <p:val>
                                            <p:strVal val="#ppt_x"/>
                                          </p:val>
                                        </p:tav>
                                        <p:tav tm="100000">
                                          <p:val>
                                            <p:strVal val="#ppt_x"/>
                                          </p:val>
                                        </p:tav>
                                      </p:tavLst>
                                    </p:anim>
                                    <p:anim calcmode="lin" valueType="num">
                                      <p:cBhvr additive="base">
                                        <p:cTn id="56" dur="500" fill="hold"/>
                                        <p:tgtEl>
                                          <p:spTgt spid="6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66"/>
                                        </p:tgtEl>
                                        <p:attrNameLst>
                                          <p:attrName>style.visibility</p:attrName>
                                        </p:attrNameLst>
                                      </p:cBhvr>
                                      <p:to>
                                        <p:strVal val="visible"/>
                                      </p:to>
                                    </p:set>
                                    <p:anim calcmode="lin" valueType="num">
                                      <p:cBhvr additive="base">
                                        <p:cTn id="65" dur="500" fill="hold"/>
                                        <p:tgtEl>
                                          <p:spTgt spid="66"/>
                                        </p:tgtEl>
                                        <p:attrNameLst>
                                          <p:attrName>ppt_x</p:attrName>
                                        </p:attrNameLst>
                                      </p:cBhvr>
                                      <p:tavLst>
                                        <p:tav tm="0">
                                          <p:val>
                                            <p:strVal val="#ppt_x"/>
                                          </p:val>
                                        </p:tav>
                                        <p:tav tm="100000">
                                          <p:val>
                                            <p:strVal val="#ppt_x"/>
                                          </p:val>
                                        </p:tav>
                                      </p:tavLst>
                                    </p:anim>
                                    <p:anim calcmode="lin" valueType="num">
                                      <p:cBhvr additive="base">
                                        <p:cTn id="66" dur="500" fill="hold"/>
                                        <p:tgtEl>
                                          <p:spTgt spid="6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 calcmode="lin" valueType="num">
                                      <p:cBhvr additive="base">
                                        <p:cTn id="69" dur="500" fill="hold"/>
                                        <p:tgtEl>
                                          <p:spTgt spid="67"/>
                                        </p:tgtEl>
                                        <p:attrNameLst>
                                          <p:attrName>ppt_x</p:attrName>
                                        </p:attrNameLst>
                                      </p:cBhvr>
                                      <p:tavLst>
                                        <p:tav tm="0">
                                          <p:val>
                                            <p:strVal val="#ppt_x"/>
                                          </p:val>
                                        </p:tav>
                                        <p:tav tm="100000">
                                          <p:val>
                                            <p:strVal val="#ppt_x"/>
                                          </p:val>
                                        </p:tav>
                                      </p:tavLst>
                                    </p:anim>
                                    <p:anim calcmode="lin" valueType="num">
                                      <p:cBhvr additive="base">
                                        <p:cTn id="7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7" grpId="0"/>
      <p:bldP spid="53" grpId="0"/>
      <p:bldP spid="58" grpId="0" animBg="1"/>
      <p:bldP spid="65" grpId="0" build="p"/>
      <p:bldP spid="66" grpId="0" animBg="1"/>
      <p:bldP spid="6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886200"/>
          </a:xfrm>
        </p:spPr>
        <p:txBody>
          <a:bodyPr>
            <a:normAutofit fontScale="85000" lnSpcReduction="10000"/>
          </a:bodyPr>
          <a:lstStyle/>
          <a:p>
            <a:pPr marL="0" indent="0" algn="just">
              <a:buNone/>
            </a:pPr>
            <a:r>
              <a:rPr lang="en-IN" sz="1800" dirty="0">
                <a:latin typeface="Times New Roman" pitchFamily="18" charset="0"/>
                <a:cs typeface="Times New Roman" pitchFamily="18" charset="0"/>
              </a:rPr>
              <a:t>Net force acting along the plane,</a:t>
            </a:r>
          </a:p>
          <a:p>
            <a:pPr marL="0" indent="0" algn="just">
              <a:buNone/>
            </a:pPr>
            <a:r>
              <a:rPr lang="en-IN" sz="1800" dirty="0">
                <a:latin typeface="Times New Roman" pitchFamily="18" charset="0"/>
                <a:cs typeface="Times New Roman" pitchFamily="18" charset="0"/>
              </a:rPr>
              <a:t>196.2sin</a:t>
            </a:r>
            <a:r>
              <a:rPr lang="en-US" sz="1800" dirty="0">
                <a:latin typeface="Times New Roman" pitchFamily="18" charset="0"/>
                <a:cs typeface="Times New Roman" pitchFamily="18" charset="0"/>
              </a:rPr>
              <a:t>30 – 400cos40</a:t>
            </a:r>
            <a:endParaRPr lang="en-IN" sz="1800" dirty="0">
              <a:latin typeface="Times New Roman" pitchFamily="18" charset="0"/>
              <a:cs typeface="Times New Roman" pitchFamily="18" charset="0"/>
            </a:endParaRPr>
          </a:p>
          <a:p>
            <a:pPr marL="0" indent="0" algn="just">
              <a:buNone/>
            </a:pPr>
            <a:r>
              <a:rPr lang="en-IN" sz="1800" dirty="0">
                <a:latin typeface="Times New Roman" pitchFamily="18" charset="0"/>
                <a:cs typeface="Times New Roman" pitchFamily="18" charset="0"/>
              </a:rPr>
              <a:t> = -208.31 N (acting up the plane)</a:t>
            </a:r>
          </a:p>
          <a:p>
            <a:pPr marL="0" indent="0" algn="just">
              <a:buNone/>
            </a:pPr>
            <a:r>
              <a:rPr lang="en-IN" sz="1800" dirty="0">
                <a:latin typeface="Times New Roman" pitchFamily="18" charset="0"/>
                <a:cs typeface="Times New Roman" pitchFamily="18" charset="0"/>
              </a:rPr>
              <a:t>Hence the body is having tendency to move up the plane.</a:t>
            </a:r>
          </a:p>
          <a:p>
            <a:pPr marL="0" indent="0" algn="just">
              <a:buNone/>
            </a:pPr>
            <a:r>
              <a:rPr lang="en-IN" sz="1800" dirty="0">
                <a:latin typeface="Times New Roman" pitchFamily="18" charset="0"/>
                <a:cs typeface="Times New Roman" pitchFamily="18" charset="0"/>
              </a:rPr>
              <a:t>For equilibrium frictional force required is F</a:t>
            </a:r>
            <a:r>
              <a:rPr lang="en-IN" sz="1800" baseline="-25000" dirty="0">
                <a:latin typeface="Times New Roman" pitchFamily="18" charset="0"/>
                <a:cs typeface="Times New Roman" pitchFamily="18" charset="0"/>
              </a:rPr>
              <a:t>req </a:t>
            </a:r>
            <a:r>
              <a:rPr lang="en-IN" sz="1800" dirty="0">
                <a:latin typeface="Times New Roman" pitchFamily="18" charset="0"/>
                <a:cs typeface="Times New Roman" pitchFamily="18" charset="0"/>
              </a:rPr>
              <a:t>= 208.31 N acting </a:t>
            </a:r>
          </a:p>
          <a:p>
            <a:pPr marL="0" indent="0" algn="just">
              <a:buNone/>
            </a:pPr>
            <a:r>
              <a:rPr lang="en-IN" sz="1800" dirty="0">
                <a:latin typeface="Times New Roman" pitchFamily="18" charset="0"/>
                <a:cs typeface="Times New Roman" pitchFamily="18" charset="0"/>
              </a:rPr>
              <a:t>Down the plane.</a:t>
            </a:r>
          </a:p>
          <a:p>
            <a:pPr marL="0" indent="0" algn="just">
              <a:buNone/>
            </a:pPr>
            <a:r>
              <a:rPr lang="en-IN" sz="1800" dirty="0">
                <a:latin typeface="Times New Roman" pitchFamily="18" charset="0"/>
                <a:cs typeface="Times New Roman" pitchFamily="18" charset="0"/>
              </a:rPr>
              <a:t>Net force acting perpendicular to the plane,</a:t>
            </a:r>
          </a:p>
          <a:p>
            <a:pPr marL="0" indent="0" algn="just">
              <a:buNone/>
            </a:pPr>
            <a:r>
              <a:rPr lang="en-IN" sz="1800" dirty="0">
                <a:latin typeface="Times New Roman" pitchFamily="18" charset="0"/>
                <a:cs typeface="Times New Roman" pitchFamily="18" charset="0"/>
              </a:rPr>
              <a:t>-196.2cos</a:t>
            </a:r>
            <a:r>
              <a:rPr lang="en-US" sz="1800" dirty="0">
                <a:latin typeface="Times New Roman" pitchFamily="18" charset="0"/>
                <a:cs typeface="Times New Roman" pitchFamily="18" charset="0"/>
              </a:rPr>
              <a:t>30 – 400sin40</a:t>
            </a:r>
            <a:r>
              <a:rPr lang="en-IN" sz="1800" dirty="0">
                <a:latin typeface="Times New Roman" pitchFamily="18" charset="0"/>
                <a:cs typeface="Times New Roman" pitchFamily="18" charset="0"/>
              </a:rPr>
              <a:t> + N = 0</a:t>
            </a:r>
          </a:p>
          <a:p>
            <a:pPr marL="0" indent="0" algn="just">
              <a:buNone/>
            </a:pPr>
            <a:r>
              <a:rPr lang="en-IN" sz="1800" dirty="0">
                <a:latin typeface="Times New Roman" pitchFamily="18" charset="0"/>
                <a:cs typeface="Times New Roman" pitchFamily="18" charset="0"/>
              </a:rPr>
              <a:t>N = 427 N</a:t>
            </a:r>
          </a:p>
          <a:p>
            <a:pPr marL="0" indent="0" algn="just">
              <a:buNone/>
            </a:pPr>
            <a:r>
              <a:rPr lang="en-IN" sz="1800" dirty="0">
                <a:latin typeface="Times New Roman" pitchFamily="18" charset="0"/>
                <a:cs typeface="Times New Roman" pitchFamily="18" charset="0"/>
              </a:rPr>
              <a:t>Frictional force at limiting equilibrium condition is </a:t>
            </a:r>
          </a:p>
          <a:p>
            <a:pPr marL="0" indent="0" algn="just">
              <a:buNone/>
            </a:pPr>
            <a:r>
              <a:rPr lang="en-IN" sz="1800" dirty="0">
                <a:latin typeface="Times New Roman" pitchFamily="18" charset="0"/>
                <a:cs typeface="Times New Roman" pitchFamily="18" charset="0"/>
              </a:rPr>
              <a:t>F</a:t>
            </a:r>
            <a:r>
              <a:rPr lang="en-IN" sz="1800" baseline="-25000" dirty="0">
                <a:latin typeface="Times New Roman" pitchFamily="18" charset="0"/>
                <a:cs typeface="Times New Roman" pitchFamily="18" charset="0"/>
              </a:rPr>
              <a:t>m</a:t>
            </a:r>
            <a:r>
              <a:rPr lang="en-IN" sz="1800" dirty="0">
                <a:latin typeface="Times New Roman" pitchFamily="18" charset="0"/>
                <a:cs typeface="Times New Roman" pitchFamily="18" charset="0"/>
              </a:rPr>
              <a:t>= µ</a:t>
            </a:r>
            <a:r>
              <a:rPr lang="en-IN" sz="1800" baseline="-25000" dirty="0" err="1">
                <a:latin typeface="Times New Roman" pitchFamily="18" charset="0"/>
                <a:cs typeface="Times New Roman" pitchFamily="18" charset="0"/>
              </a:rPr>
              <a:t>s</a:t>
            </a:r>
            <a:r>
              <a:rPr lang="en-IN" sz="1800" dirty="0" err="1">
                <a:latin typeface="Times New Roman" pitchFamily="18" charset="0"/>
                <a:cs typeface="Times New Roman" pitchFamily="18" charset="0"/>
              </a:rPr>
              <a:t>N</a:t>
            </a:r>
            <a:endParaRPr lang="en-IN" sz="1800" dirty="0">
              <a:latin typeface="Times New Roman" pitchFamily="18" charset="0"/>
              <a:cs typeface="Times New Roman" pitchFamily="18" charset="0"/>
            </a:endParaRPr>
          </a:p>
          <a:p>
            <a:pPr marL="0" indent="0" algn="just">
              <a:buNone/>
            </a:pPr>
            <a:r>
              <a:rPr lang="en-IN" sz="1800" dirty="0">
                <a:latin typeface="Times New Roman" pitchFamily="18" charset="0"/>
                <a:cs typeface="Times New Roman" pitchFamily="18" charset="0"/>
              </a:rPr>
              <a:t>F</a:t>
            </a:r>
            <a:r>
              <a:rPr lang="en-IN" sz="1800" baseline="-25000" dirty="0">
                <a:latin typeface="Times New Roman" pitchFamily="18" charset="0"/>
                <a:cs typeface="Times New Roman" pitchFamily="18" charset="0"/>
              </a:rPr>
              <a:t>m</a:t>
            </a:r>
            <a:r>
              <a:rPr lang="en-IN" sz="1800" dirty="0">
                <a:latin typeface="Times New Roman" pitchFamily="18" charset="0"/>
                <a:cs typeface="Times New Roman" pitchFamily="18" charset="0"/>
              </a:rPr>
              <a:t>= 0.4*427</a:t>
            </a:r>
          </a:p>
          <a:p>
            <a:pPr marL="0" indent="0" algn="just">
              <a:buNone/>
            </a:pPr>
            <a:r>
              <a:rPr lang="en-IN" sz="1800" dirty="0">
                <a:latin typeface="Times New Roman" pitchFamily="18" charset="0"/>
                <a:cs typeface="Times New Roman" pitchFamily="18" charset="0"/>
              </a:rPr>
              <a:t>   = 170.80 N</a:t>
            </a:r>
          </a:p>
          <a:p>
            <a:pPr marL="0" indent="0" algn="just">
              <a:buNone/>
            </a:pPr>
            <a:r>
              <a:rPr lang="en-IN" sz="1800" dirty="0">
                <a:latin typeface="Times New Roman" pitchFamily="18" charset="0"/>
                <a:cs typeface="Times New Roman" pitchFamily="18" charset="0"/>
              </a:rPr>
              <a:t>Since </a:t>
            </a:r>
            <a:r>
              <a:rPr lang="en-IN" sz="1800" dirty="0" err="1">
                <a:latin typeface="Times New Roman" pitchFamily="18" charset="0"/>
                <a:cs typeface="Times New Roman" pitchFamily="18" charset="0"/>
              </a:rPr>
              <a:t>F</a:t>
            </a:r>
            <a:r>
              <a:rPr lang="en-IN" sz="1800" baseline="-25000" dirty="0" err="1">
                <a:latin typeface="Times New Roman" pitchFamily="18" charset="0"/>
                <a:cs typeface="Times New Roman" pitchFamily="18" charset="0"/>
              </a:rPr>
              <a:t>m</a:t>
            </a:r>
            <a:r>
              <a:rPr lang="en-IN" sz="1800" dirty="0">
                <a:latin typeface="Times New Roman" pitchFamily="18" charset="0"/>
                <a:cs typeface="Times New Roman" pitchFamily="18" charset="0"/>
              </a:rPr>
              <a:t>&lt; F</a:t>
            </a:r>
            <a:r>
              <a:rPr lang="en-IN" sz="1800" baseline="-25000" dirty="0">
                <a:latin typeface="Times New Roman" pitchFamily="18" charset="0"/>
                <a:cs typeface="Times New Roman" pitchFamily="18" charset="0"/>
              </a:rPr>
              <a:t>req</a:t>
            </a:r>
            <a:r>
              <a:rPr lang="en-IN" sz="1800" dirty="0">
                <a:latin typeface="Times New Roman" pitchFamily="18" charset="0"/>
                <a:cs typeface="Times New Roman" pitchFamily="18" charset="0"/>
              </a:rPr>
              <a:t>  the block will not be in equilibrium and is moving up the plane. </a:t>
            </a:r>
          </a:p>
          <a:p>
            <a:pPr marL="0" indent="0" algn="just">
              <a:buNone/>
            </a:pPr>
            <a:r>
              <a:rPr lang="en-IN" sz="1800" dirty="0">
                <a:latin typeface="Times New Roman"/>
                <a:cs typeface="Times New Roman"/>
              </a:rPr>
              <a:t>Hence, the </a:t>
            </a:r>
            <a:r>
              <a:rPr lang="en-IN" sz="1800" spc="-5" dirty="0">
                <a:latin typeface="Times New Roman"/>
                <a:cs typeface="Times New Roman"/>
              </a:rPr>
              <a:t>frictional</a:t>
            </a:r>
            <a:r>
              <a:rPr lang="en-IN" sz="1800" spc="-60" dirty="0">
                <a:latin typeface="Times New Roman"/>
                <a:cs typeface="Times New Roman"/>
              </a:rPr>
              <a:t> </a:t>
            </a:r>
            <a:r>
              <a:rPr lang="en-IN" sz="1800" spc="-5" dirty="0">
                <a:latin typeface="Times New Roman"/>
                <a:cs typeface="Times New Roman"/>
              </a:rPr>
              <a:t>force during the motion, </a:t>
            </a:r>
            <a:r>
              <a:rPr lang="en-IN" sz="1800" dirty="0" err="1">
                <a:latin typeface="Times New Roman" pitchFamily="18" charset="0"/>
                <a:cs typeface="Times New Roman" pitchFamily="18" charset="0"/>
              </a:rPr>
              <a:t>F</a:t>
            </a:r>
            <a:r>
              <a:rPr lang="en-IN" sz="1800" baseline="-25000" dirty="0" err="1">
                <a:latin typeface="Times New Roman" pitchFamily="18" charset="0"/>
                <a:cs typeface="Times New Roman" pitchFamily="18" charset="0"/>
              </a:rPr>
              <a:t>k</a:t>
            </a:r>
            <a:r>
              <a:rPr lang="en-IN" sz="1800" dirty="0">
                <a:latin typeface="Times New Roman" pitchFamily="18" charset="0"/>
                <a:cs typeface="Times New Roman" pitchFamily="18" charset="0"/>
              </a:rPr>
              <a:t> = µ</a:t>
            </a:r>
            <a:r>
              <a:rPr lang="en-IN" sz="1800" baseline="-25000" dirty="0">
                <a:latin typeface="Times New Roman" pitchFamily="18" charset="0"/>
                <a:cs typeface="Times New Roman" pitchFamily="18" charset="0"/>
              </a:rPr>
              <a:t>k</a:t>
            </a:r>
            <a:r>
              <a:rPr lang="en-IN" sz="1800" dirty="0">
                <a:latin typeface="Times New Roman" pitchFamily="18" charset="0"/>
                <a:cs typeface="Times New Roman" pitchFamily="18" charset="0"/>
              </a:rPr>
              <a:t>N = 0.3 * 427 = 128.10 N down the plane.</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26</a:t>
            </a:fld>
            <a:endParaRPr lang="en-US" dirty="0"/>
          </a:p>
        </p:txBody>
      </p:sp>
      <p:cxnSp>
        <p:nvCxnSpPr>
          <p:cNvPr id="14" name="Straight Connector 13"/>
          <p:cNvCxnSpPr/>
          <p:nvPr/>
        </p:nvCxnSpPr>
        <p:spPr>
          <a:xfrm>
            <a:off x="5530429" y="1501554"/>
            <a:ext cx="2514600"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121229" y="1806354"/>
            <a:ext cx="304800" cy="304800"/>
          </a:xfrm>
          <a:prstGeom prst="rect">
            <a:avLst/>
          </a:prstGeom>
          <a:noFill/>
        </p:spPr>
        <p:txBody>
          <a:bodyPr wrap="square" rtlCol="0">
            <a:spAutoFit/>
          </a:bodyPr>
          <a:lstStyle/>
          <a:p>
            <a:r>
              <a:rPr lang="en-IN" sz="1400" dirty="0">
                <a:latin typeface="Times New Roman" pitchFamily="18" charset="0"/>
                <a:cs typeface="Times New Roman" pitchFamily="18" charset="0"/>
              </a:rPr>
              <a:t>P </a:t>
            </a:r>
          </a:p>
        </p:txBody>
      </p:sp>
      <p:sp>
        <p:nvSpPr>
          <p:cNvPr id="18" name="TextBox 17"/>
          <p:cNvSpPr txBox="1"/>
          <p:nvPr/>
        </p:nvSpPr>
        <p:spPr>
          <a:xfrm>
            <a:off x="6749629" y="739554"/>
            <a:ext cx="609600" cy="369332"/>
          </a:xfrm>
          <a:prstGeom prst="rect">
            <a:avLst/>
          </a:prstGeom>
          <a:noFill/>
        </p:spPr>
        <p:txBody>
          <a:bodyPr wrap="square" rtlCol="0">
            <a:spAutoFit/>
          </a:bodyPr>
          <a:lstStyle/>
          <a:p>
            <a:r>
              <a:rPr lang="en-IN" dirty="0"/>
              <a:t>FBD</a:t>
            </a:r>
          </a:p>
        </p:txBody>
      </p:sp>
      <p:sp>
        <p:nvSpPr>
          <p:cNvPr id="19" name="TextBox 18"/>
          <p:cNvSpPr txBox="1"/>
          <p:nvPr/>
        </p:nvSpPr>
        <p:spPr>
          <a:xfrm>
            <a:off x="6749629" y="2796954"/>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196.2 N</a:t>
            </a:r>
          </a:p>
        </p:txBody>
      </p:sp>
      <p:sp>
        <p:nvSpPr>
          <p:cNvPr id="20" name="TextBox 19"/>
          <p:cNvSpPr txBox="1"/>
          <p:nvPr/>
        </p:nvSpPr>
        <p:spPr>
          <a:xfrm rot="1043439">
            <a:off x="6251775" y="2782045"/>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dirty="0"/>
          </a:p>
        </p:txBody>
      </p:sp>
      <p:sp>
        <p:nvSpPr>
          <p:cNvPr id="21" name="Snip Same Side Corner Rectangle 20"/>
          <p:cNvSpPr/>
          <p:nvPr/>
        </p:nvSpPr>
        <p:spPr>
          <a:xfrm rot="1614878">
            <a:off x="6522450" y="1603927"/>
            <a:ext cx="923959" cy="564046"/>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p:cNvCxnSpPr/>
          <p:nvPr/>
        </p:nvCxnSpPr>
        <p:spPr>
          <a:xfrm>
            <a:off x="5759029" y="1349154"/>
            <a:ext cx="2438400" cy="12192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6978229" y="1958754"/>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330529" y="1539654"/>
            <a:ext cx="1371600" cy="6858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6330529" y="2301654"/>
            <a:ext cx="7620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6521823" y="2415160"/>
            <a:ext cx="9144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511629" y="1958754"/>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40</a:t>
            </a:r>
            <a:r>
              <a:rPr lang="en-IN" sz="1400" baseline="30000" dirty="0">
                <a:latin typeface="Times New Roman" pitchFamily="18" charset="0"/>
                <a:ea typeface="Tahoma" pitchFamily="34" charset="0"/>
                <a:cs typeface="Times New Roman" pitchFamily="18" charset="0"/>
              </a:rPr>
              <a:t>0</a:t>
            </a:r>
          </a:p>
        </p:txBody>
      </p:sp>
      <p:sp>
        <p:nvSpPr>
          <p:cNvPr id="28" name="Arc 27"/>
          <p:cNvSpPr/>
          <p:nvPr/>
        </p:nvSpPr>
        <p:spPr>
          <a:xfrm rot="9944150">
            <a:off x="6790694" y="2152219"/>
            <a:ext cx="381000" cy="381000"/>
          </a:xfrm>
          <a:prstGeom prst="arc">
            <a:avLst>
              <a:gd name="adj1" fmla="val 17096110"/>
              <a:gd name="adj2" fmla="val 7101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p:cNvSpPr txBox="1"/>
          <p:nvPr/>
        </p:nvSpPr>
        <p:spPr>
          <a:xfrm>
            <a:off x="6597229" y="2492154"/>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30</a:t>
            </a:r>
            <a:r>
              <a:rPr lang="en-IN" sz="1200" baseline="30000" dirty="0">
                <a:latin typeface="Times New Roman" pitchFamily="18" charset="0"/>
                <a:ea typeface="Tahoma" pitchFamily="34" charset="0"/>
                <a:cs typeface="Times New Roman" pitchFamily="18" charset="0"/>
              </a:rPr>
              <a:t>0</a:t>
            </a:r>
          </a:p>
        </p:txBody>
      </p:sp>
    </p:spTree>
    <p:extLst>
      <p:ext uri="{BB962C8B-B14F-4D97-AF65-F5344CB8AC3E}">
        <p14:creationId xmlns:p14="http://schemas.microsoft.com/office/powerpoint/2010/main" val="20053577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ppt_x"/>
                                          </p:val>
                                        </p:tav>
                                        <p:tav tm="100000">
                                          <p:val>
                                            <p:strVal val="#ppt_x"/>
                                          </p:val>
                                        </p:tav>
                                      </p:tavLst>
                                    </p:anim>
                                    <p:anim calcmode="lin" valueType="num">
                                      <p:cBhvr additive="base">
                                        <p:cTn id="52" dur="500" fill="hold"/>
                                        <p:tgtEl>
                                          <p:spTgt spid="2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0" end="0"/>
                                            </p:txEl>
                                          </p:spTgt>
                                        </p:tgtEl>
                                        <p:attrNameLst>
                                          <p:attrName>style.visibility</p:attrName>
                                        </p:attrNameLst>
                                      </p:cBhvr>
                                      <p:to>
                                        <p:strVal val="visible"/>
                                      </p:to>
                                    </p:set>
                                    <p:anim calcmode="lin" valueType="num">
                                      <p:cBhvr additive="base">
                                        <p:cTn id="6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iterate type="wd">
                                    <p:tmPct val="30000"/>
                                  </p:iterate>
                                  <p:childTnLst>
                                    <p:set>
                                      <p:cBhvr>
                                        <p:cTn id="70" dur="1" fill="hold">
                                          <p:stCondLst>
                                            <p:cond delay="0"/>
                                          </p:stCondLst>
                                        </p:cTn>
                                        <p:tgtEl>
                                          <p:spTgt spid="3">
                                            <p:txEl>
                                              <p:pRg st="1" end="1"/>
                                            </p:txEl>
                                          </p:spTgt>
                                        </p:tgtEl>
                                        <p:attrNameLst>
                                          <p:attrName>style.visibility</p:attrName>
                                        </p:attrNameLst>
                                      </p:cBhvr>
                                      <p:to>
                                        <p:strVal val="visible"/>
                                      </p:to>
                                    </p:set>
                                    <p:anim calcmode="lin" valueType="num">
                                      <p:cBhvr additive="base">
                                        <p:cTn id="71"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72"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
                                            <p:txEl>
                                              <p:pRg st="2" end="2"/>
                                            </p:txEl>
                                          </p:spTgt>
                                        </p:tgtEl>
                                        <p:attrNameLst>
                                          <p:attrName>style.visibility</p:attrName>
                                        </p:attrNameLst>
                                      </p:cBhvr>
                                      <p:to>
                                        <p:strVal val="visible"/>
                                      </p:to>
                                    </p:set>
                                    <p:anim calcmode="lin" valueType="num">
                                      <p:cBhvr additive="base">
                                        <p:cTn id="7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
                                            <p:txEl>
                                              <p:pRg st="3" end="3"/>
                                            </p:txEl>
                                          </p:spTgt>
                                        </p:tgtEl>
                                        <p:attrNameLst>
                                          <p:attrName>style.visibility</p:attrName>
                                        </p:attrNameLst>
                                      </p:cBhvr>
                                      <p:to>
                                        <p:strVal val="visible"/>
                                      </p:to>
                                    </p:set>
                                    <p:anim calcmode="lin" valueType="num">
                                      <p:cBhvr additive="base">
                                        <p:cTn id="8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
                                            <p:txEl>
                                              <p:pRg st="4" end="4"/>
                                            </p:txEl>
                                          </p:spTgt>
                                        </p:tgtEl>
                                        <p:attrNameLst>
                                          <p:attrName>style.visibility</p:attrName>
                                        </p:attrNameLst>
                                      </p:cBhvr>
                                      <p:to>
                                        <p:strVal val="visible"/>
                                      </p:to>
                                    </p:set>
                                    <p:anim calcmode="lin" valueType="num">
                                      <p:cBhvr additive="base">
                                        <p:cTn id="8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
                                            <p:txEl>
                                              <p:pRg st="5" end="5"/>
                                            </p:txEl>
                                          </p:spTgt>
                                        </p:tgtEl>
                                        <p:attrNameLst>
                                          <p:attrName>style.visibility</p:attrName>
                                        </p:attrNameLst>
                                      </p:cBhvr>
                                      <p:to>
                                        <p:strVal val="visible"/>
                                      </p:to>
                                    </p:set>
                                    <p:anim calcmode="lin" valueType="num">
                                      <p:cBhvr additive="base">
                                        <p:cTn id="9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2" fill="hold" grpId="0" nodeType="clickEffect">
                                  <p:stCondLst>
                                    <p:cond delay="0"/>
                                  </p:stCondLst>
                                  <p:iterate type="wd">
                                    <p:tmPct val="30000"/>
                                  </p:iterate>
                                  <p:childTnLst>
                                    <p:set>
                                      <p:cBhvr>
                                        <p:cTn id="100" dur="1" fill="hold">
                                          <p:stCondLst>
                                            <p:cond delay="0"/>
                                          </p:stCondLst>
                                        </p:cTn>
                                        <p:tgtEl>
                                          <p:spTgt spid="3">
                                            <p:txEl>
                                              <p:pRg st="6" end="6"/>
                                            </p:txEl>
                                          </p:spTgt>
                                        </p:tgtEl>
                                        <p:attrNameLst>
                                          <p:attrName>style.visibility</p:attrName>
                                        </p:attrNameLst>
                                      </p:cBhvr>
                                      <p:to>
                                        <p:strVal val="visible"/>
                                      </p:to>
                                    </p:set>
                                    <p:anim calcmode="lin" valueType="num">
                                      <p:cBhvr additive="base">
                                        <p:cTn id="101" dur="1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102"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2" fill="hold" grpId="0" nodeType="clickEffect">
                                  <p:stCondLst>
                                    <p:cond delay="0"/>
                                  </p:stCondLst>
                                  <p:iterate type="wd">
                                    <p:tmPct val="30000"/>
                                  </p:iterate>
                                  <p:childTnLst>
                                    <p:set>
                                      <p:cBhvr>
                                        <p:cTn id="106" dur="1" fill="hold">
                                          <p:stCondLst>
                                            <p:cond delay="0"/>
                                          </p:stCondLst>
                                        </p:cTn>
                                        <p:tgtEl>
                                          <p:spTgt spid="3">
                                            <p:txEl>
                                              <p:pRg st="7" end="7"/>
                                            </p:txEl>
                                          </p:spTgt>
                                        </p:tgtEl>
                                        <p:attrNameLst>
                                          <p:attrName>style.visibility</p:attrName>
                                        </p:attrNameLst>
                                      </p:cBhvr>
                                      <p:to>
                                        <p:strVal val="visible"/>
                                      </p:to>
                                    </p:set>
                                    <p:anim calcmode="lin" valueType="num">
                                      <p:cBhvr additive="base">
                                        <p:cTn id="107" dur="10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108"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3">
                                            <p:txEl>
                                              <p:pRg st="8" end="8"/>
                                            </p:txEl>
                                          </p:spTgt>
                                        </p:tgtEl>
                                        <p:attrNameLst>
                                          <p:attrName>style.visibility</p:attrName>
                                        </p:attrNameLst>
                                      </p:cBhvr>
                                      <p:to>
                                        <p:strVal val="visible"/>
                                      </p:to>
                                    </p:set>
                                    <p:anim calcmode="lin" valueType="num">
                                      <p:cBhvr additive="base">
                                        <p:cTn id="1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3">
                                            <p:txEl>
                                              <p:pRg st="9" end="9"/>
                                            </p:txEl>
                                          </p:spTgt>
                                        </p:tgtEl>
                                        <p:attrNameLst>
                                          <p:attrName>style.visibility</p:attrName>
                                        </p:attrNameLst>
                                      </p:cBhvr>
                                      <p:to>
                                        <p:strVal val="visible"/>
                                      </p:to>
                                    </p:set>
                                    <p:anim calcmode="lin" valueType="num">
                                      <p:cBhvr additive="base">
                                        <p:cTn id="1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3">
                                            <p:txEl>
                                              <p:pRg st="10" end="10"/>
                                            </p:txEl>
                                          </p:spTgt>
                                        </p:tgtEl>
                                        <p:attrNameLst>
                                          <p:attrName>style.visibility</p:attrName>
                                        </p:attrNameLst>
                                      </p:cBhvr>
                                      <p:to>
                                        <p:strVal val="visible"/>
                                      </p:to>
                                    </p:set>
                                    <p:anim calcmode="lin" valueType="num">
                                      <p:cBhvr additive="base">
                                        <p:cTn id="12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3">
                                            <p:txEl>
                                              <p:pRg st="11" end="11"/>
                                            </p:txEl>
                                          </p:spTgt>
                                        </p:tgtEl>
                                        <p:attrNameLst>
                                          <p:attrName>style.visibility</p:attrName>
                                        </p:attrNameLst>
                                      </p:cBhvr>
                                      <p:to>
                                        <p:strVal val="visible"/>
                                      </p:to>
                                    </p:set>
                                    <p:anim calcmode="lin" valueType="num">
                                      <p:cBhvr additive="base">
                                        <p:cTn id="1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3">
                                            <p:txEl>
                                              <p:pRg st="12" end="12"/>
                                            </p:txEl>
                                          </p:spTgt>
                                        </p:tgtEl>
                                        <p:attrNameLst>
                                          <p:attrName>style.visibility</p:attrName>
                                        </p:attrNameLst>
                                      </p:cBhvr>
                                      <p:to>
                                        <p:strVal val="visible"/>
                                      </p:to>
                                    </p:set>
                                    <p:anim calcmode="lin" valueType="num">
                                      <p:cBhvr additive="base">
                                        <p:cTn id="13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3">
                                            <p:txEl>
                                              <p:pRg st="13" end="13"/>
                                            </p:txEl>
                                          </p:spTgt>
                                        </p:tgtEl>
                                        <p:attrNameLst>
                                          <p:attrName>style.visibility</p:attrName>
                                        </p:attrNameLst>
                                      </p:cBhvr>
                                      <p:to>
                                        <p:strVal val="visible"/>
                                      </p:to>
                                    </p:set>
                                    <p:anim calcmode="lin" valueType="num">
                                      <p:cBhvr additive="base">
                                        <p:cTn id="14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3">
                                            <p:txEl>
                                              <p:pRg st="14" end="14"/>
                                            </p:txEl>
                                          </p:spTgt>
                                        </p:tgtEl>
                                        <p:attrNameLst>
                                          <p:attrName>style.visibility</p:attrName>
                                        </p:attrNameLst>
                                      </p:cBhvr>
                                      <p:to>
                                        <p:strVal val="visible"/>
                                      </p:to>
                                    </p:set>
                                    <p:anim calcmode="lin" valueType="num">
                                      <p:cBhvr additive="base">
                                        <p:cTn id="14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15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p:bldP spid="18" grpId="0"/>
      <p:bldP spid="19" grpId="0"/>
      <p:bldP spid="20" grpId="0"/>
      <p:bldP spid="21" grpId="0" animBg="1"/>
      <p:bldP spid="27" grpId="0"/>
      <p:bldP spid="28" grpId="0" animBg="1"/>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Problem 3.0</a:t>
            </a:r>
          </a:p>
          <a:p>
            <a:pPr marL="0" indent="0" algn="just">
              <a:lnSpc>
                <a:spcPct val="150000"/>
              </a:lnSpc>
              <a:buNone/>
            </a:pPr>
            <a:r>
              <a:rPr lang="en-US" sz="1800" dirty="0">
                <a:latin typeface="Times New Roman" pitchFamily="18" charset="0"/>
                <a:cs typeface="Times New Roman" pitchFamily="18" charset="0"/>
              </a:rPr>
              <a:t>A block is acted upon by two forces as shown. Knowing that the coefficients of friction between the block and the incline are µ</a:t>
            </a:r>
            <a:r>
              <a:rPr lang="en-US" sz="1800" baseline="-25000" dirty="0">
                <a:latin typeface="Times New Roman" pitchFamily="18" charset="0"/>
                <a:cs typeface="Times New Roman" pitchFamily="18" charset="0"/>
              </a:rPr>
              <a:t>S</a:t>
            </a:r>
            <a:r>
              <a:rPr lang="en-US" sz="1800" dirty="0">
                <a:latin typeface="Times New Roman" pitchFamily="18" charset="0"/>
                <a:cs typeface="Times New Roman" pitchFamily="18" charset="0"/>
              </a:rPr>
              <a:t> = 0.35 and µ</a:t>
            </a:r>
            <a:r>
              <a:rPr lang="en-US" sz="1800" baseline="-25000" dirty="0">
                <a:latin typeface="Times New Roman" pitchFamily="18" charset="0"/>
                <a:cs typeface="Times New Roman" pitchFamily="18" charset="0"/>
              </a:rPr>
              <a:t>K</a:t>
            </a:r>
            <a:r>
              <a:rPr lang="en-US" sz="1800" dirty="0">
                <a:latin typeface="Times New Roman" pitchFamily="18" charset="0"/>
                <a:cs typeface="Times New Roman" pitchFamily="18" charset="0"/>
              </a:rPr>
              <a:t> =0.25, determine the force P required (a) to start the block moving up the incline, (b) to keep it moving up, (c) to prevent it from sliding down.</a:t>
            </a:r>
            <a:endParaRPr lang="en-IN" sz="1800" baseline="300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27</a:t>
            </a:fld>
            <a:endParaRPr lang="en-US"/>
          </a:p>
        </p:txBody>
      </p:sp>
      <p:pic>
        <p:nvPicPr>
          <p:cNvPr id="11" name="Picture 10" descr="17.JPG"/>
          <p:cNvPicPr/>
          <p:nvPr/>
        </p:nvPicPr>
        <p:blipFill>
          <a:blip r:embed="rId3"/>
          <a:stretch>
            <a:fillRect/>
          </a:stretch>
        </p:blipFill>
        <p:spPr>
          <a:xfrm>
            <a:off x="2667000" y="2952750"/>
            <a:ext cx="2744983" cy="1477926"/>
          </a:xfrm>
          <a:prstGeom prst="rect">
            <a:avLst/>
          </a:prstGeom>
        </p:spPr>
      </p:pic>
    </p:spTree>
    <p:extLst>
      <p:ext uri="{BB962C8B-B14F-4D97-AF65-F5344CB8AC3E}">
        <p14:creationId xmlns:p14="http://schemas.microsoft.com/office/powerpoint/2010/main" val="218099649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Solution: </a:t>
            </a:r>
            <a:r>
              <a:rPr lang="en-US" sz="1800" dirty="0">
                <a:latin typeface="Times New Roman" pitchFamily="18" charset="0"/>
                <a:cs typeface="Times New Roman" pitchFamily="18" charset="0"/>
              </a:rPr>
              <a:t>(a) to start the block moving up the incline</a:t>
            </a:r>
            <a:endParaRPr lang="en-IN" sz="1800" b="1" dirty="0">
              <a:latin typeface="Times New Roman" pitchFamily="18" charset="0"/>
              <a:cs typeface="Times New Roman" pitchFamily="18" charset="0"/>
            </a:endParaRPr>
          </a:p>
          <a:p>
            <a:pPr marL="0" indent="0" algn="just">
              <a:lnSpc>
                <a:spcPct val="150000"/>
              </a:lnSpc>
              <a:buNone/>
            </a:pPr>
            <a:r>
              <a:rPr lang="en-IN" sz="1800" dirty="0">
                <a:latin typeface="Times New Roman" pitchFamily="18" charset="0"/>
                <a:cs typeface="Times New Roman" pitchFamily="18" charset="0"/>
              </a:rPr>
              <a:t>Let us first draw the Free body diagram  (FBD) and understand different forces and reactions acting on the block.</a:t>
            </a:r>
          </a:p>
        </p:txBody>
      </p:sp>
      <p:cxnSp>
        <p:nvCxnSpPr>
          <p:cNvPr id="5" name="Straight Connector 4"/>
          <p:cNvCxnSpPr/>
          <p:nvPr/>
        </p:nvCxnSpPr>
        <p:spPr>
          <a:xfrm>
            <a:off x="2895600" y="2647950"/>
            <a:ext cx="25146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667000" y="2952750"/>
            <a:ext cx="838198" cy="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86400" y="2952750"/>
            <a:ext cx="304800" cy="304800"/>
          </a:xfrm>
          <a:prstGeom prst="rect">
            <a:avLst/>
          </a:prstGeom>
          <a:noFill/>
        </p:spPr>
        <p:txBody>
          <a:bodyPr wrap="square" rtlCol="0">
            <a:spAutoFit/>
          </a:bodyPr>
          <a:lstStyle/>
          <a:p>
            <a:r>
              <a:rPr lang="en-IN" sz="1400" dirty="0">
                <a:latin typeface="Times New Roman" pitchFamily="18" charset="0"/>
                <a:cs typeface="Times New Roman" pitchFamily="18" charset="0"/>
              </a:rPr>
              <a:t>P </a:t>
            </a:r>
          </a:p>
        </p:txBody>
      </p:sp>
      <p:sp>
        <p:nvSpPr>
          <p:cNvPr id="10" name="TextBox 9"/>
          <p:cNvSpPr txBox="1"/>
          <p:nvPr/>
        </p:nvSpPr>
        <p:spPr>
          <a:xfrm>
            <a:off x="4114800" y="1885950"/>
            <a:ext cx="609600" cy="369332"/>
          </a:xfrm>
          <a:prstGeom prst="rect">
            <a:avLst/>
          </a:prstGeom>
          <a:noFill/>
        </p:spPr>
        <p:txBody>
          <a:bodyPr wrap="square" rtlCol="0">
            <a:spAutoFit/>
          </a:bodyPr>
          <a:lstStyle/>
          <a:p>
            <a:r>
              <a:rPr lang="en-IN" dirty="0"/>
              <a:t>FBD</a:t>
            </a:r>
          </a:p>
        </p:txBody>
      </p:sp>
      <p:cxnSp>
        <p:nvCxnSpPr>
          <p:cNvPr id="21" name="Straight Arrow Connector 20"/>
          <p:cNvCxnSpPr/>
          <p:nvPr/>
        </p:nvCxnSpPr>
        <p:spPr>
          <a:xfrm rot="5400000">
            <a:off x="1219200" y="2571750"/>
            <a:ext cx="914400" cy="609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219200" y="2571750"/>
            <a:ext cx="914400" cy="609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14800" y="3943350"/>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800 N</a:t>
            </a:r>
          </a:p>
        </p:txBody>
      </p:sp>
      <p:sp>
        <p:nvSpPr>
          <p:cNvPr id="27" name="TextBox 26"/>
          <p:cNvSpPr txBox="1"/>
          <p:nvPr/>
        </p:nvSpPr>
        <p:spPr>
          <a:xfrm rot="2209934">
            <a:off x="2011230" y="2956773"/>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28" name="TextBox 27"/>
          <p:cNvSpPr txBox="1"/>
          <p:nvPr/>
        </p:nvSpPr>
        <p:spPr>
          <a:xfrm rot="1925011">
            <a:off x="1097278" y="2369568"/>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29" name="TextBox 28"/>
          <p:cNvSpPr txBox="1"/>
          <p:nvPr/>
        </p:nvSpPr>
        <p:spPr>
          <a:xfrm rot="2453682">
            <a:off x="1935030" y="2347172"/>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sp>
        <p:nvSpPr>
          <p:cNvPr id="30" name="TextBox 29"/>
          <p:cNvSpPr txBox="1"/>
          <p:nvPr/>
        </p:nvSpPr>
        <p:spPr>
          <a:xfrm rot="1676389">
            <a:off x="1325430" y="3261572"/>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sp>
        <p:nvSpPr>
          <p:cNvPr id="31" name="TextBox 30"/>
          <p:cNvSpPr txBox="1"/>
          <p:nvPr/>
        </p:nvSpPr>
        <p:spPr>
          <a:xfrm rot="1116550">
            <a:off x="4609155" y="3551054"/>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endParaRPr lang="en-IN" sz="1400" dirty="0">
              <a:solidFill>
                <a:srgbClr val="FF0000"/>
              </a:solidFill>
            </a:endParaRPr>
          </a:p>
        </p:txBody>
      </p:sp>
      <p:sp>
        <p:nvSpPr>
          <p:cNvPr id="32" name="TextBox 31"/>
          <p:cNvSpPr txBox="1"/>
          <p:nvPr/>
        </p:nvSpPr>
        <p:spPr>
          <a:xfrm rot="1043439">
            <a:off x="3616946" y="3928441"/>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dirty="0"/>
          </a:p>
        </p:txBody>
      </p:sp>
      <p:cxnSp>
        <p:nvCxnSpPr>
          <p:cNvPr id="33" name="Straight Connector 32"/>
          <p:cNvCxnSpPr/>
          <p:nvPr/>
        </p:nvCxnSpPr>
        <p:spPr>
          <a:xfrm>
            <a:off x="6857999" y="1733550"/>
            <a:ext cx="11430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819400" y="27241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40" name="TextBox 39"/>
          <p:cNvSpPr txBox="1"/>
          <p:nvPr/>
        </p:nvSpPr>
        <p:spPr>
          <a:xfrm rot="1911112">
            <a:off x="7699130" y="213711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800sin25</a:t>
            </a:r>
          </a:p>
        </p:txBody>
      </p:sp>
      <p:sp>
        <p:nvSpPr>
          <p:cNvPr id="41" name="TextBox 40"/>
          <p:cNvSpPr txBox="1"/>
          <p:nvPr/>
        </p:nvSpPr>
        <p:spPr>
          <a:xfrm rot="1861746">
            <a:off x="6164295" y="2482963"/>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800cos25</a:t>
            </a:r>
          </a:p>
        </p:txBody>
      </p:sp>
      <p:sp>
        <p:nvSpPr>
          <p:cNvPr id="34" name="Slide Number Placeholder 33"/>
          <p:cNvSpPr>
            <a:spLocks noGrp="1"/>
          </p:cNvSpPr>
          <p:nvPr>
            <p:ph type="sldNum" sz="quarter" idx="12"/>
          </p:nvPr>
        </p:nvSpPr>
        <p:spPr/>
        <p:txBody>
          <a:bodyPr/>
          <a:lstStyle/>
          <a:p>
            <a:fld id="{B6F15528-21DE-4FAA-801E-634DDDAF4B2B}" type="slidenum">
              <a:rPr lang="en-US" smtClean="0"/>
              <a:pPr/>
              <a:t>28</a:t>
            </a:fld>
            <a:endParaRPr lang="en-US"/>
          </a:p>
        </p:txBody>
      </p:sp>
      <p:sp>
        <p:nvSpPr>
          <p:cNvPr id="51" name="Snip Same Side Corner Rectangle 50"/>
          <p:cNvSpPr/>
          <p:nvPr/>
        </p:nvSpPr>
        <p:spPr>
          <a:xfrm rot="1614878">
            <a:off x="3887621" y="2750323"/>
            <a:ext cx="923959" cy="564046"/>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3" name="Straight Connector 52"/>
          <p:cNvCxnSpPr/>
          <p:nvPr/>
        </p:nvCxnSpPr>
        <p:spPr>
          <a:xfrm>
            <a:off x="3124200" y="2495550"/>
            <a:ext cx="2438400" cy="12192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a:off x="4343400" y="3105150"/>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3695700" y="2686050"/>
            <a:ext cx="1371600" cy="6858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3695700" y="3448050"/>
            <a:ext cx="7620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a:off x="3886994" y="3561556"/>
            <a:ext cx="9144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3733800" y="3181350"/>
            <a:ext cx="91440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876800" y="31051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78" name="Arc 77"/>
          <p:cNvSpPr/>
          <p:nvPr/>
        </p:nvSpPr>
        <p:spPr>
          <a:xfrm rot="9944150">
            <a:off x="4155865" y="3298615"/>
            <a:ext cx="381000" cy="381000"/>
          </a:xfrm>
          <a:prstGeom prst="arc">
            <a:avLst>
              <a:gd name="adj1" fmla="val 17096110"/>
              <a:gd name="adj2" fmla="val 7101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9" name="TextBox 78"/>
          <p:cNvSpPr txBox="1"/>
          <p:nvPr/>
        </p:nvSpPr>
        <p:spPr>
          <a:xfrm>
            <a:off x="3962400" y="36385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25</a:t>
            </a:r>
            <a:r>
              <a:rPr lang="en-IN" sz="1200" baseline="30000" dirty="0">
                <a:latin typeface="Times New Roman" pitchFamily="18" charset="0"/>
                <a:ea typeface="Tahoma" pitchFamily="34" charset="0"/>
                <a:cs typeface="Times New Roman" pitchFamily="18" charset="0"/>
              </a:rPr>
              <a:t>0</a:t>
            </a:r>
          </a:p>
        </p:txBody>
      </p:sp>
      <p:cxnSp>
        <p:nvCxnSpPr>
          <p:cNvPr id="54" name="Straight Arrow Connector 53"/>
          <p:cNvCxnSpPr/>
          <p:nvPr/>
        </p:nvCxnSpPr>
        <p:spPr>
          <a:xfrm rot="5400000">
            <a:off x="6934993" y="2494756"/>
            <a:ext cx="9144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010399" y="2952750"/>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800 N</a:t>
            </a:r>
          </a:p>
        </p:txBody>
      </p:sp>
      <p:cxnSp>
        <p:nvCxnSpPr>
          <p:cNvPr id="57" name="Straight Arrow Connector 56"/>
          <p:cNvCxnSpPr/>
          <p:nvPr/>
        </p:nvCxnSpPr>
        <p:spPr>
          <a:xfrm rot="5400000">
            <a:off x="6706393" y="2189956"/>
            <a:ext cx="838200" cy="5349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7391399" y="2038350"/>
            <a:ext cx="762000" cy="4572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086599" y="23431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cxnSp>
        <p:nvCxnSpPr>
          <p:cNvPr id="70" name="Straight Arrow Connector 69"/>
          <p:cNvCxnSpPr/>
          <p:nvPr/>
        </p:nvCxnSpPr>
        <p:spPr>
          <a:xfrm rot="10800000">
            <a:off x="4724400" y="2266950"/>
            <a:ext cx="914400" cy="5334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rot="1805793">
            <a:off x="4955930" y="228951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cxnSp>
        <p:nvCxnSpPr>
          <p:cNvPr id="76" name="Straight Arrow Connector 75"/>
          <p:cNvCxnSpPr/>
          <p:nvPr/>
        </p:nvCxnSpPr>
        <p:spPr>
          <a:xfrm rot="10800000">
            <a:off x="6705600" y="3867150"/>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7010400" y="3409950"/>
            <a:ext cx="1676400" cy="9144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5400000">
            <a:off x="7124700" y="3981450"/>
            <a:ext cx="838200" cy="609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rot="10800000">
            <a:off x="6858000" y="3333750"/>
            <a:ext cx="99060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162800" y="35623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90" name="TextBox 89"/>
          <p:cNvSpPr txBox="1"/>
          <p:nvPr/>
        </p:nvSpPr>
        <p:spPr>
          <a:xfrm rot="1595398">
            <a:off x="7319605" y="4579141"/>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Psin25</a:t>
            </a:r>
          </a:p>
        </p:txBody>
      </p:sp>
      <p:sp>
        <p:nvSpPr>
          <p:cNvPr id="91" name="TextBox 90"/>
          <p:cNvSpPr txBox="1"/>
          <p:nvPr/>
        </p:nvSpPr>
        <p:spPr>
          <a:xfrm rot="1595398">
            <a:off x="7167205" y="3514131"/>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Pcos25</a:t>
            </a:r>
          </a:p>
        </p:txBody>
      </p:sp>
      <p:sp>
        <p:nvSpPr>
          <p:cNvPr id="45" name="TextBox 44"/>
          <p:cNvSpPr txBox="1"/>
          <p:nvPr/>
        </p:nvSpPr>
        <p:spPr>
          <a:xfrm>
            <a:off x="6477000" y="3714750"/>
            <a:ext cx="304800" cy="304800"/>
          </a:xfrm>
          <a:prstGeom prst="rect">
            <a:avLst/>
          </a:prstGeom>
          <a:noFill/>
        </p:spPr>
        <p:txBody>
          <a:bodyPr wrap="square" rtlCol="0">
            <a:spAutoFit/>
          </a:bodyPr>
          <a:lstStyle/>
          <a:p>
            <a:r>
              <a:rPr lang="en-IN" sz="1400" dirty="0">
                <a:latin typeface="Times New Roman" pitchFamily="18" charset="0"/>
                <a:cs typeface="Times New Roman" pitchFamily="18" charset="0"/>
              </a:rPr>
              <a:t>P </a:t>
            </a:r>
          </a:p>
        </p:txBody>
      </p:sp>
    </p:spTree>
    <p:extLst>
      <p:ext uri="{BB962C8B-B14F-4D97-AF65-F5344CB8AC3E}">
        <p14:creationId xmlns:p14="http://schemas.microsoft.com/office/powerpoint/2010/main" val="40710424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additive="base">
                                        <p:cTn id="45" dur="500" fill="hold"/>
                                        <p:tgtEl>
                                          <p:spTgt spid="37"/>
                                        </p:tgtEl>
                                        <p:attrNameLst>
                                          <p:attrName>ppt_x</p:attrName>
                                        </p:attrNameLst>
                                      </p:cBhvr>
                                      <p:tavLst>
                                        <p:tav tm="0">
                                          <p:val>
                                            <p:strVal val="#ppt_x"/>
                                          </p:val>
                                        </p:tav>
                                        <p:tav tm="100000">
                                          <p:val>
                                            <p:strVal val="#ppt_x"/>
                                          </p:val>
                                        </p:tav>
                                      </p:tavLst>
                                    </p:anim>
                                    <p:anim calcmode="lin" valueType="num">
                                      <p:cBhvr additive="base">
                                        <p:cTn id="4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additive="base">
                                        <p:cTn id="51" dur="500" fill="hold"/>
                                        <p:tgtEl>
                                          <p:spTgt spid="55"/>
                                        </p:tgtEl>
                                        <p:attrNameLst>
                                          <p:attrName>ppt_x</p:attrName>
                                        </p:attrNameLst>
                                      </p:cBhvr>
                                      <p:tavLst>
                                        <p:tav tm="0">
                                          <p:val>
                                            <p:strVal val="#ppt_x"/>
                                          </p:val>
                                        </p:tav>
                                        <p:tav tm="100000">
                                          <p:val>
                                            <p:strVal val="#ppt_x"/>
                                          </p:val>
                                        </p:tav>
                                      </p:tavLst>
                                    </p:anim>
                                    <p:anim calcmode="lin" valueType="num">
                                      <p:cBhvr additive="base">
                                        <p:cTn id="52" dur="500" fill="hold"/>
                                        <p:tgtEl>
                                          <p:spTgt spid="5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0"/>
                                        </p:tgtEl>
                                        <p:attrNameLst>
                                          <p:attrName>style.visibility</p:attrName>
                                        </p:attrNameLst>
                                      </p:cBhvr>
                                      <p:to>
                                        <p:strVal val="visible"/>
                                      </p:to>
                                    </p:set>
                                    <p:anim calcmode="lin" valueType="num">
                                      <p:cBhvr additive="base">
                                        <p:cTn id="61" dur="500" fill="hold"/>
                                        <p:tgtEl>
                                          <p:spTgt spid="70"/>
                                        </p:tgtEl>
                                        <p:attrNameLst>
                                          <p:attrName>ppt_x</p:attrName>
                                        </p:attrNameLst>
                                      </p:cBhvr>
                                      <p:tavLst>
                                        <p:tav tm="0">
                                          <p:val>
                                            <p:strVal val="#ppt_x"/>
                                          </p:val>
                                        </p:tav>
                                        <p:tav tm="100000">
                                          <p:val>
                                            <p:strVal val="#ppt_x"/>
                                          </p:val>
                                        </p:tav>
                                      </p:tavLst>
                                    </p:anim>
                                    <p:anim calcmode="lin" valueType="num">
                                      <p:cBhvr additive="base">
                                        <p:cTn id="62" dur="500" fill="hold"/>
                                        <p:tgtEl>
                                          <p:spTgt spid="7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4"/>
                                        </p:tgtEl>
                                        <p:attrNameLst>
                                          <p:attrName>style.visibility</p:attrName>
                                        </p:attrNameLst>
                                      </p:cBhvr>
                                      <p:to>
                                        <p:strVal val="visible"/>
                                      </p:to>
                                    </p:set>
                                    <p:anim calcmode="lin" valueType="num">
                                      <p:cBhvr additive="base">
                                        <p:cTn id="65" dur="500" fill="hold"/>
                                        <p:tgtEl>
                                          <p:spTgt spid="74"/>
                                        </p:tgtEl>
                                        <p:attrNameLst>
                                          <p:attrName>ppt_x</p:attrName>
                                        </p:attrNameLst>
                                      </p:cBhvr>
                                      <p:tavLst>
                                        <p:tav tm="0">
                                          <p:val>
                                            <p:strVal val="#ppt_x"/>
                                          </p:val>
                                        </p:tav>
                                        <p:tav tm="100000">
                                          <p:val>
                                            <p:strVal val="#ppt_x"/>
                                          </p:val>
                                        </p:tav>
                                      </p:tavLst>
                                    </p:anim>
                                    <p:anim calcmode="lin" valueType="num">
                                      <p:cBhvr additive="base">
                                        <p:cTn id="6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53"/>
                                        </p:tgtEl>
                                        <p:attrNameLst>
                                          <p:attrName>style.visibility</p:attrName>
                                        </p:attrNameLst>
                                      </p:cBhvr>
                                      <p:to>
                                        <p:strVal val="visible"/>
                                      </p:to>
                                    </p:set>
                                    <p:anim calcmode="lin" valueType="num">
                                      <p:cBhvr additive="base">
                                        <p:cTn id="71" dur="500" fill="hold"/>
                                        <p:tgtEl>
                                          <p:spTgt spid="53"/>
                                        </p:tgtEl>
                                        <p:attrNameLst>
                                          <p:attrName>ppt_x</p:attrName>
                                        </p:attrNameLst>
                                      </p:cBhvr>
                                      <p:tavLst>
                                        <p:tav tm="0">
                                          <p:val>
                                            <p:strVal val="#ppt_x"/>
                                          </p:val>
                                        </p:tav>
                                        <p:tav tm="100000">
                                          <p:val>
                                            <p:strVal val="#ppt_x"/>
                                          </p:val>
                                        </p:tav>
                                      </p:tavLst>
                                    </p:anim>
                                    <p:anim calcmode="lin" valueType="num">
                                      <p:cBhvr additive="base">
                                        <p:cTn id="7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68"/>
                                        </p:tgtEl>
                                        <p:attrNameLst>
                                          <p:attrName>style.visibility</p:attrName>
                                        </p:attrNameLst>
                                      </p:cBhvr>
                                      <p:to>
                                        <p:strVal val="visible"/>
                                      </p:to>
                                    </p:set>
                                    <p:anim calcmode="lin" valueType="num">
                                      <p:cBhvr additive="base">
                                        <p:cTn id="83" dur="500" fill="hold"/>
                                        <p:tgtEl>
                                          <p:spTgt spid="68"/>
                                        </p:tgtEl>
                                        <p:attrNameLst>
                                          <p:attrName>ppt_x</p:attrName>
                                        </p:attrNameLst>
                                      </p:cBhvr>
                                      <p:tavLst>
                                        <p:tav tm="0">
                                          <p:val>
                                            <p:strVal val="#ppt_x"/>
                                          </p:val>
                                        </p:tav>
                                        <p:tav tm="100000">
                                          <p:val>
                                            <p:strVal val="#ppt_x"/>
                                          </p:val>
                                        </p:tav>
                                      </p:tavLst>
                                    </p:anim>
                                    <p:anim calcmode="lin" valueType="num">
                                      <p:cBhvr additive="base">
                                        <p:cTn id="84" dur="500" fill="hold"/>
                                        <p:tgtEl>
                                          <p:spTgt spid="6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fill="hold"/>
                                        <p:tgtEl>
                                          <p:spTgt spid="26"/>
                                        </p:tgtEl>
                                        <p:attrNameLst>
                                          <p:attrName>ppt_x</p:attrName>
                                        </p:attrNameLst>
                                      </p:cBhvr>
                                      <p:tavLst>
                                        <p:tav tm="0">
                                          <p:val>
                                            <p:strVal val="#ppt_x"/>
                                          </p:val>
                                        </p:tav>
                                        <p:tav tm="100000">
                                          <p:val>
                                            <p:strVal val="#ppt_x"/>
                                          </p:val>
                                        </p:tav>
                                      </p:tavLst>
                                    </p:anim>
                                    <p:anim calcmode="lin" valueType="num">
                                      <p:cBhvr additive="base">
                                        <p:cTn id="8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77">
                                            <p:txEl>
                                              <p:pRg st="0" end="0"/>
                                            </p:txEl>
                                          </p:spTgt>
                                        </p:tgtEl>
                                        <p:attrNameLst>
                                          <p:attrName>style.visibility</p:attrName>
                                        </p:attrNameLst>
                                      </p:cBhvr>
                                      <p:to>
                                        <p:strVal val="visible"/>
                                      </p:to>
                                    </p:set>
                                    <p:anim calcmode="lin" valueType="num">
                                      <p:cBhvr additive="base">
                                        <p:cTn id="93"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75"/>
                                        </p:tgtEl>
                                        <p:attrNameLst>
                                          <p:attrName>style.visibility</p:attrName>
                                        </p:attrNameLst>
                                      </p:cBhvr>
                                      <p:to>
                                        <p:strVal val="visible"/>
                                      </p:to>
                                    </p:set>
                                    <p:anim calcmode="lin" valueType="num">
                                      <p:cBhvr additive="base">
                                        <p:cTn id="99" dur="500" fill="hold"/>
                                        <p:tgtEl>
                                          <p:spTgt spid="75"/>
                                        </p:tgtEl>
                                        <p:attrNameLst>
                                          <p:attrName>ppt_x</p:attrName>
                                        </p:attrNameLst>
                                      </p:cBhvr>
                                      <p:tavLst>
                                        <p:tav tm="0">
                                          <p:val>
                                            <p:strVal val="#ppt_x"/>
                                          </p:val>
                                        </p:tav>
                                        <p:tav tm="100000">
                                          <p:val>
                                            <p:strVal val="#ppt_x"/>
                                          </p:val>
                                        </p:tav>
                                      </p:tavLst>
                                    </p:anim>
                                    <p:anim calcmode="lin" valueType="num">
                                      <p:cBhvr additive="base">
                                        <p:cTn id="100" dur="500" fill="hold"/>
                                        <p:tgtEl>
                                          <p:spTgt spid="75"/>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 calcmode="lin" valueType="num">
                                      <p:cBhvr additive="base">
                                        <p:cTn id="103" dur="500" fill="hold"/>
                                        <p:tgtEl>
                                          <p:spTgt spid="31"/>
                                        </p:tgtEl>
                                        <p:attrNameLst>
                                          <p:attrName>ppt_x</p:attrName>
                                        </p:attrNameLst>
                                      </p:cBhvr>
                                      <p:tavLst>
                                        <p:tav tm="0">
                                          <p:val>
                                            <p:strVal val="#ppt_x"/>
                                          </p:val>
                                        </p:tav>
                                        <p:tav tm="100000">
                                          <p:val>
                                            <p:strVal val="#ppt_x"/>
                                          </p:val>
                                        </p:tav>
                                      </p:tavLst>
                                    </p:anim>
                                    <p:anim calcmode="lin" valueType="num">
                                      <p:cBhvr additive="base">
                                        <p:cTn id="10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67"/>
                                        </p:tgtEl>
                                        <p:attrNameLst>
                                          <p:attrName>style.visibility</p:attrName>
                                        </p:attrNameLst>
                                      </p:cBhvr>
                                      <p:to>
                                        <p:strVal val="visible"/>
                                      </p:to>
                                    </p:set>
                                    <p:anim calcmode="lin" valueType="num">
                                      <p:cBhvr additive="base">
                                        <p:cTn id="109" dur="500" fill="hold"/>
                                        <p:tgtEl>
                                          <p:spTgt spid="67"/>
                                        </p:tgtEl>
                                        <p:attrNameLst>
                                          <p:attrName>ppt_x</p:attrName>
                                        </p:attrNameLst>
                                      </p:cBhvr>
                                      <p:tavLst>
                                        <p:tav tm="0">
                                          <p:val>
                                            <p:strVal val="#ppt_x"/>
                                          </p:val>
                                        </p:tav>
                                        <p:tav tm="100000">
                                          <p:val>
                                            <p:strVal val="#ppt_x"/>
                                          </p:val>
                                        </p:tav>
                                      </p:tavLst>
                                    </p:anim>
                                    <p:anim calcmode="lin" valueType="num">
                                      <p:cBhvr additive="base">
                                        <p:cTn id="110" dur="500" fill="hold"/>
                                        <p:tgtEl>
                                          <p:spTgt spid="6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 calcmode="lin" valueType="num">
                                      <p:cBhvr additive="base">
                                        <p:cTn id="113" dur="500" fill="hold"/>
                                        <p:tgtEl>
                                          <p:spTgt spid="32"/>
                                        </p:tgtEl>
                                        <p:attrNameLst>
                                          <p:attrName>ppt_x</p:attrName>
                                        </p:attrNameLst>
                                      </p:cBhvr>
                                      <p:tavLst>
                                        <p:tav tm="0">
                                          <p:val>
                                            <p:strVal val="#ppt_x"/>
                                          </p:val>
                                        </p:tav>
                                        <p:tav tm="100000">
                                          <p:val>
                                            <p:strVal val="#ppt_x"/>
                                          </p:val>
                                        </p:tav>
                                      </p:tavLst>
                                    </p:anim>
                                    <p:anim calcmode="lin" valueType="num">
                                      <p:cBhvr additive="base">
                                        <p:cTn id="1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78"/>
                                        </p:tgtEl>
                                        <p:attrNameLst>
                                          <p:attrName>style.visibility</p:attrName>
                                        </p:attrNameLst>
                                      </p:cBhvr>
                                      <p:to>
                                        <p:strVal val="visible"/>
                                      </p:to>
                                    </p:set>
                                    <p:anim calcmode="lin" valueType="num">
                                      <p:cBhvr additive="base">
                                        <p:cTn id="119" dur="500" fill="hold"/>
                                        <p:tgtEl>
                                          <p:spTgt spid="78"/>
                                        </p:tgtEl>
                                        <p:attrNameLst>
                                          <p:attrName>ppt_x</p:attrName>
                                        </p:attrNameLst>
                                      </p:cBhvr>
                                      <p:tavLst>
                                        <p:tav tm="0">
                                          <p:val>
                                            <p:strVal val="#ppt_x"/>
                                          </p:val>
                                        </p:tav>
                                        <p:tav tm="100000">
                                          <p:val>
                                            <p:strVal val="#ppt_x"/>
                                          </p:val>
                                        </p:tav>
                                      </p:tavLst>
                                    </p:anim>
                                    <p:anim calcmode="lin" valueType="num">
                                      <p:cBhvr additive="base">
                                        <p:cTn id="120" dur="500" fill="hold"/>
                                        <p:tgtEl>
                                          <p:spTgt spid="78"/>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9"/>
                                        </p:tgtEl>
                                        <p:attrNameLst>
                                          <p:attrName>style.visibility</p:attrName>
                                        </p:attrNameLst>
                                      </p:cBhvr>
                                      <p:to>
                                        <p:strVal val="visible"/>
                                      </p:to>
                                    </p:set>
                                    <p:anim calcmode="lin" valueType="num">
                                      <p:cBhvr additive="base">
                                        <p:cTn id="123" dur="500" fill="hold"/>
                                        <p:tgtEl>
                                          <p:spTgt spid="79"/>
                                        </p:tgtEl>
                                        <p:attrNameLst>
                                          <p:attrName>ppt_x</p:attrName>
                                        </p:attrNameLst>
                                      </p:cBhvr>
                                      <p:tavLst>
                                        <p:tav tm="0">
                                          <p:val>
                                            <p:strVal val="#ppt_x"/>
                                          </p:val>
                                        </p:tav>
                                        <p:tav tm="100000">
                                          <p:val>
                                            <p:strVal val="#ppt_x"/>
                                          </p:val>
                                        </p:tav>
                                      </p:tavLst>
                                    </p:anim>
                                    <p:anim calcmode="lin" valueType="num">
                                      <p:cBhvr additive="base">
                                        <p:cTn id="12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33"/>
                                        </p:tgtEl>
                                        <p:attrNameLst>
                                          <p:attrName>style.visibility</p:attrName>
                                        </p:attrNameLst>
                                      </p:cBhvr>
                                      <p:to>
                                        <p:strVal val="visible"/>
                                      </p:to>
                                    </p:set>
                                    <p:anim calcmode="lin" valueType="num">
                                      <p:cBhvr additive="base">
                                        <p:cTn id="129" dur="500" fill="hold"/>
                                        <p:tgtEl>
                                          <p:spTgt spid="33"/>
                                        </p:tgtEl>
                                        <p:attrNameLst>
                                          <p:attrName>ppt_x</p:attrName>
                                        </p:attrNameLst>
                                      </p:cBhvr>
                                      <p:tavLst>
                                        <p:tav tm="0">
                                          <p:val>
                                            <p:strVal val="#ppt_x"/>
                                          </p:val>
                                        </p:tav>
                                        <p:tav tm="100000">
                                          <p:val>
                                            <p:strVal val="#ppt_x"/>
                                          </p:val>
                                        </p:tav>
                                      </p:tavLst>
                                    </p:anim>
                                    <p:anim calcmode="lin" valueType="num">
                                      <p:cBhvr additive="base">
                                        <p:cTn id="130" dur="500" fill="hold"/>
                                        <p:tgtEl>
                                          <p:spTgt spid="33"/>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40"/>
                                        </p:tgtEl>
                                        <p:attrNameLst>
                                          <p:attrName>style.visibility</p:attrName>
                                        </p:attrNameLst>
                                      </p:cBhvr>
                                      <p:to>
                                        <p:strVal val="visible"/>
                                      </p:to>
                                    </p:set>
                                    <p:anim calcmode="lin" valueType="num">
                                      <p:cBhvr additive="base">
                                        <p:cTn id="133" dur="500" fill="hold"/>
                                        <p:tgtEl>
                                          <p:spTgt spid="40"/>
                                        </p:tgtEl>
                                        <p:attrNameLst>
                                          <p:attrName>ppt_x</p:attrName>
                                        </p:attrNameLst>
                                      </p:cBhvr>
                                      <p:tavLst>
                                        <p:tav tm="0">
                                          <p:val>
                                            <p:strVal val="#ppt_x"/>
                                          </p:val>
                                        </p:tav>
                                        <p:tav tm="100000">
                                          <p:val>
                                            <p:strVal val="#ppt_x"/>
                                          </p:val>
                                        </p:tav>
                                      </p:tavLst>
                                    </p:anim>
                                    <p:anim calcmode="lin" valueType="num">
                                      <p:cBhvr additive="base">
                                        <p:cTn id="134" dur="500" fill="hold"/>
                                        <p:tgtEl>
                                          <p:spTgt spid="40"/>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41"/>
                                        </p:tgtEl>
                                        <p:attrNameLst>
                                          <p:attrName>style.visibility</p:attrName>
                                        </p:attrNameLst>
                                      </p:cBhvr>
                                      <p:to>
                                        <p:strVal val="visible"/>
                                      </p:to>
                                    </p:set>
                                    <p:anim calcmode="lin" valueType="num">
                                      <p:cBhvr additive="base">
                                        <p:cTn id="137" dur="500" fill="hold"/>
                                        <p:tgtEl>
                                          <p:spTgt spid="41"/>
                                        </p:tgtEl>
                                        <p:attrNameLst>
                                          <p:attrName>ppt_x</p:attrName>
                                        </p:attrNameLst>
                                      </p:cBhvr>
                                      <p:tavLst>
                                        <p:tav tm="0">
                                          <p:val>
                                            <p:strVal val="#ppt_x"/>
                                          </p:val>
                                        </p:tav>
                                        <p:tav tm="100000">
                                          <p:val>
                                            <p:strVal val="#ppt_x"/>
                                          </p:val>
                                        </p:tav>
                                      </p:tavLst>
                                    </p:anim>
                                    <p:anim calcmode="lin" valueType="num">
                                      <p:cBhvr additive="base">
                                        <p:cTn id="138" dur="500" fill="hold"/>
                                        <p:tgtEl>
                                          <p:spTgt spid="41"/>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54"/>
                                        </p:tgtEl>
                                        <p:attrNameLst>
                                          <p:attrName>style.visibility</p:attrName>
                                        </p:attrNameLst>
                                      </p:cBhvr>
                                      <p:to>
                                        <p:strVal val="visible"/>
                                      </p:to>
                                    </p:set>
                                    <p:anim calcmode="lin" valueType="num">
                                      <p:cBhvr additive="base">
                                        <p:cTn id="141" dur="500" fill="hold"/>
                                        <p:tgtEl>
                                          <p:spTgt spid="54"/>
                                        </p:tgtEl>
                                        <p:attrNameLst>
                                          <p:attrName>ppt_x</p:attrName>
                                        </p:attrNameLst>
                                      </p:cBhvr>
                                      <p:tavLst>
                                        <p:tav tm="0">
                                          <p:val>
                                            <p:strVal val="#ppt_x"/>
                                          </p:val>
                                        </p:tav>
                                        <p:tav tm="100000">
                                          <p:val>
                                            <p:strVal val="#ppt_x"/>
                                          </p:val>
                                        </p:tav>
                                      </p:tavLst>
                                    </p:anim>
                                    <p:anim calcmode="lin" valueType="num">
                                      <p:cBhvr additive="base">
                                        <p:cTn id="142" dur="500" fill="hold"/>
                                        <p:tgtEl>
                                          <p:spTgt spid="54"/>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56"/>
                                        </p:tgtEl>
                                        <p:attrNameLst>
                                          <p:attrName>style.visibility</p:attrName>
                                        </p:attrNameLst>
                                      </p:cBhvr>
                                      <p:to>
                                        <p:strVal val="visible"/>
                                      </p:to>
                                    </p:set>
                                    <p:anim calcmode="lin" valueType="num">
                                      <p:cBhvr additive="base">
                                        <p:cTn id="145" dur="500" fill="hold"/>
                                        <p:tgtEl>
                                          <p:spTgt spid="56"/>
                                        </p:tgtEl>
                                        <p:attrNameLst>
                                          <p:attrName>ppt_x</p:attrName>
                                        </p:attrNameLst>
                                      </p:cBhvr>
                                      <p:tavLst>
                                        <p:tav tm="0">
                                          <p:val>
                                            <p:strVal val="#ppt_x"/>
                                          </p:val>
                                        </p:tav>
                                        <p:tav tm="100000">
                                          <p:val>
                                            <p:strVal val="#ppt_x"/>
                                          </p:val>
                                        </p:tav>
                                      </p:tavLst>
                                    </p:anim>
                                    <p:anim calcmode="lin" valueType="num">
                                      <p:cBhvr additive="base">
                                        <p:cTn id="146" dur="500" fill="hold"/>
                                        <p:tgtEl>
                                          <p:spTgt spid="56"/>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57"/>
                                        </p:tgtEl>
                                        <p:attrNameLst>
                                          <p:attrName>style.visibility</p:attrName>
                                        </p:attrNameLst>
                                      </p:cBhvr>
                                      <p:to>
                                        <p:strVal val="visible"/>
                                      </p:to>
                                    </p:set>
                                    <p:anim calcmode="lin" valueType="num">
                                      <p:cBhvr additive="base">
                                        <p:cTn id="149" dur="500" fill="hold"/>
                                        <p:tgtEl>
                                          <p:spTgt spid="57"/>
                                        </p:tgtEl>
                                        <p:attrNameLst>
                                          <p:attrName>ppt_x</p:attrName>
                                        </p:attrNameLst>
                                      </p:cBhvr>
                                      <p:tavLst>
                                        <p:tav tm="0">
                                          <p:val>
                                            <p:strVal val="#ppt_x"/>
                                          </p:val>
                                        </p:tav>
                                        <p:tav tm="100000">
                                          <p:val>
                                            <p:strVal val="#ppt_x"/>
                                          </p:val>
                                        </p:tav>
                                      </p:tavLst>
                                    </p:anim>
                                    <p:anim calcmode="lin" valueType="num">
                                      <p:cBhvr additive="base">
                                        <p:cTn id="150" dur="500" fill="hold"/>
                                        <p:tgtEl>
                                          <p:spTgt spid="57"/>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59"/>
                                        </p:tgtEl>
                                        <p:attrNameLst>
                                          <p:attrName>style.visibility</p:attrName>
                                        </p:attrNameLst>
                                      </p:cBhvr>
                                      <p:to>
                                        <p:strVal val="visible"/>
                                      </p:to>
                                    </p:set>
                                    <p:anim calcmode="lin" valueType="num">
                                      <p:cBhvr additive="base">
                                        <p:cTn id="153" dur="500" fill="hold"/>
                                        <p:tgtEl>
                                          <p:spTgt spid="59"/>
                                        </p:tgtEl>
                                        <p:attrNameLst>
                                          <p:attrName>ppt_x</p:attrName>
                                        </p:attrNameLst>
                                      </p:cBhvr>
                                      <p:tavLst>
                                        <p:tav tm="0">
                                          <p:val>
                                            <p:strVal val="#ppt_x"/>
                                          </p:val>
                                        </p:tav>
                                        <p:tav tm="100000">
                                          <p:val>
                                            <p:strVal val="#ppt_x"/>
                                          </p:val>
                                        </p:tav>
                                      </p:tavLst>
                                    </p:anim>
                                    <p:anim calcmode="lin" valueType="num">
                                      <p:cBhvr additive="base">
                                        <p:cTn id="154" dur="500" fill="hold"/>
                                        <p:tgtEl>
                                          <p:spTgt spid="59"/>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64"/>
                                        </p:tgtEl>
                                        <p:attrNameLst>
                                          <p:attrName>style.visibility</p:attrName>
                                        </p:attrNameLst>
                                      </p:cBhvr>
                                      <p:to>
                                        <p:strVal val="visible"/>
                                      </p:to>
                                    </p:set>
                                    <p:anim calcmode="lin" valueType="num">
                                      <p:cBhvr additive="base">
                                        <p:cTn id="157" dur="500" fill="hold"/>
                                        <p:tgtEl>
                                          <p:spTgt spid="64"/>
                                        </p:tgtEl>
                                        <p:attrNameLst>
                                          <p:attrName>ppt_x</p:attrName>
                                        </p:attrNameLst>
                                      </p:cBhvr>
                                      <p:tavLst>
                                        <p:tav tm="0">
                                          <p:val>
                                            <p:strVal val="#ppt_x"/>
                                          </p:val>
                                        </p:tav>
                                        <p:tav tm="100000">
                                          <p:val>
                                            <p:strVal val="#ppt_x"/>
                                          </p:val>
                                        </p:tav>
                                      </p:tavLst>
                                    </p:anim>
                                    <p:anim calcmode="lin" valueType="num">
                                      <p:cBhvr additive="base">
                                        <p:cTn id="15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76"/>
                                        </p:tgtEl>
                                        <p:attrNameLst>
                                          <p:attrName>style.visibility</p:attrName>
                                        </p:attrNameLst>
                                      </p:cBhvr>
                                      <p:to>
                                        <p:strVal val="visible"/>
                                      </p:to>
                                    </p:set>
                                    <p:anim calcmode="lin" valueType="num">
                                      <p:cBhvr additive="base">
                                        <p:cTn id="163" dur="500" fill="hold"/>
                                        <p:tgtEl>
                                          <p:spTgt spid="76"/>
                                        </p:tgtEl>
                                        <p:attrNameLst>
                                          <p:attrName>ppt_x</p:attrName>
                                        </p:attrNameLst>
                                      </p:cBhvr>
                                      <p:tavLst>
                                        <p:tav tm="0">
                                          <p:val>
                                            <p:strVal val="#ppt_x"/>
                                          </p:val>
                                        </p:tav>
                                        <p:tav tm="100000">
                                          <p:val>
                                            <p:strVal val="#ppt_x"/>
                                          </p:val>
                                        </p:tav>
                                      </p:tavLst>
                                    </p:anim>
                                    <p:anim calcmode="lin" valueType="num">
                                      <p:cBhvr additive="base">
                                        <p:cTn id="164" dur="500" fill="hold"/>
                                        <p:tgtEl>
                                          <p:spTgt spid="76"/>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80"/>
                                        </p:tgtEl>
                                        <p:attrNameLst>
                                          <p:attrName>style.visibility</p:attrName>
                                        </p:attrNameLst>
                                      </p:cBhvr>
                                      <p:to>
                                        <p:strVal val="visible"/>
                                      </p:to>
                                    </p:set>
                                    <p:anim calcmode="lin" valueType="num">
                                      <p:cBhvr additive="base">
                                        <p:cTn id="167" dur="500" fill="hold"/>
                                        <p:tgtEl>
                                          <p:spTgt spid="80"/>
                                        </p:tgtEl>
                                        <p:attrNameLst>
                                          <p:attrName>ppt_x</p:attrName>
                                        </p:attrNameLst>
                                      </p:cBhvr>
                                      <p:tavLst>
                                        <p:tav tm="0">
                                          <p:val>
                                            <p:strVal val="#ppt_x"/>
                                          </p:val>
                                        </p:tav>
                                        <p:tav tm="100000">
                                          <p:val>
                                            <p:strVal val="#ppt_x"/>
                                          </p:val>
                                        </p:tav>
                                      </p:tavLst>
                                    </p:anim>
                                    <p:anim calcmode="lin" valueType="num">
                                      <p:cBhvr additive="base">
                                        <p:cTn id="168" dur="500" fill="hold"/>
                                        <p:tgtEl>
                                          <p:spTgt spid="8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82"/>
                                        </p:tgtEl>
                                        <p:attrNameLst>
                                          <p:attrName>style.visibility</p:attrName>
                                        </p:attrNameLst>
                                      </p:cBhvr>
                                      <p:to>
                                        <p:strVal val="visible"/>
                                      </p:to>
                                    </p:set>
                                    <p:anim calcmode="lin" valueType="num">
                                      <p:cBhvr additive="base">
                                        <p:cTn id="171" dur="500" fill="hold"/>
                                        <p:tgtEl>
                                          <p:spTgt spid="82"/>
                                        </p:tgtEl>
                                        <p:attrNameLst>
                                          <p:attrName>ppt_x</p:attrName>
                                        </p:attrNameLst>
                                      </p:cBhvr>
                                      <p:tavLst>
                                        <p:tav tm="0">
                                          <p:val>
                                            <p:strVal val="#ppt_x"/>
                                          </p:val>
                                        </p:tav>
                                        <p:tav tm="100000">
                                          <p:val>
                                            <p:strVal val="#ppt_x"/>
                                          </p:val>
                                        </p:tav>
                                      </p:tavLst>
                                    </p:anim>
                                    <p:anim calcmode="lin" valueType="num">
                                      <p:cBhvr additive="base">
                                        <p:cTn id="172" dur="500" fill="hold"/>
                                        <p:tgtEl>
                                          <p:spTgt spid="82"/>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85"/>
                                        </p:tgtEl>
                                        <p:attrNameLst>
                                          <p:attrName>style.visibility</p:attrName>
                                        </p:attrNameLst>
                                      </p:cBhvr>
                                      <p:to>
                                        <p:strVal val="visible"/>
                                      </p:to>
                                    </p:set>
                                    <p:anim calcmode="lin" valueType="num">
                                      <p:cBhvr additive="base">
                                        <p:cTn id="175" dur="500" fill="hold"/>
                                        <p:tgtEl>
                                          <p:spTgt spid="85"/>
                                        </p:tgtEl>
                                        <p:attrNameLst>
                                          <p:attrName>ppt_x</p:attrName>
                                        </p:attrNameLst>
                                      </p:cBhvr>
                                      <p:tavLst>
                                        <p:tav tm="0">
                                          <p:val>
                                            <p:strVal val="#ppt_x"/>
                                          </p:val>
                                        </p:tav>
                                        <p:tav tm="100000">
                                          <p:val>
                                            <p:strVal val="#ppt_x"/>
                                          </p:val>
                                        </p:tav>
                                      </p:tavLst>
                                    </p:anim>
                                    <p:anim calcmode="lin" valueType="num">
                                      <p:cBhvr additive="base">
                                        <p:cTn id="176" dur="500" fill="hold"/>
                                        <p:tgtEl>
                                          <p:spTgt spid="85"/>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89"/>
                                        </p:tgtEl>
                                        <p:attrNameLst>
                                          <p:attrName>style.visibility</p:attrName>
                                        </p:attrNameLst>
                                      </p:cBhvr>
                                      <p:to>
                                        <p:strVal val="visible"/>
                                      </p:to>
                                    </p:set>
                                    <p:anim calcmode="lin" valueType="num">
                                      <p:cBhvr additive="base">
                                        <p:cTn id="179" dur="500" fill="hold"/>
                                        <p:tgtEl>
                                          <p:spTgt spid="89"/>
                                        </p:tgtEl>
                                        <p:attrNameLst>
                                          <p:attrName>ppt_x</p:attrName>
                                        </p:attrNameLst>
                                      </p:cBhvr>
                                      <p:tavLst>
                                        <p:tav tm="0">
                                          <p:val>
                                            <p:strVal val="#ppt_x"/>
                                          </p:val>
                                        </p:tav>
                                        <p:tav tm="100000">
                                          <p:val>
                                            <p:strVal val="#ppt_x"/>
                                          </p:val>
                                        </p:tav>
                                      </p:tavLst>
                                    </p:anim>
                                    <p:anim calcmode="lin" valueType="num">
                                      <p:cBhvr additive="base">
                                        <p:cTn id="180" dur="500" fill="hold"/>
                                        <p:tgtEl>
                                          <p:spTgt spid="89"/>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91"/>
                                        </p:tgtEl>
                                        <p:attrNameLst>
                                          <p:attrName>style.visibility</p:attrName>
                                        </p:attrNameLst>
                                      </p:cBhvr>
                                      <p:to>
                                        <p:strVal val="visible"/>
                                      </p:to>
                                    </p:set>
                                    <p:anim calcmode="lin" valueType="num">
                                      <p:cBhvr additive="base">
                                        <p:cTn id="183" dur="500" fill="hold"/>
                                        <p:tgtEl>
                                          <p:spTgt spid="91"/>
                                        </p:tgtEl>
                                        <p:attrNameLst>
                                          <p:attrName>ppt_x</p:attrName>
                                        </p:attrNameLst>
                                      </p:cBhvr>
                                      <p:tavLst>
                                        <p:tav tm="0">
                                          <p:val>
                                            <p:strVal val="#ppt_x"/>
                                          </p:val>
                                        </p:tav>
                                        <p:tav tm="100000">
                                          <p:val>
                                            <p:strVal val="#ppt_x"/>
                                          </p:val>
                                        </p:tav>
                                      </p:tavLst>
                                    </p:anim>
                                    <p:anim calcmode="lin" valueType="num">
                                      <p:cBhvr additive="base">
                                        <p:cTn id="184" dur="500" fill="hold"/>
                                        <p:tgtEl>
                                          <p:spTgt spid="91"/>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45"/>
                                        </p:tgtEl>
                                        <p:attrNameLst>
                                          <p:attrName>style.visibility</p:attrName>
                                        </p:attrNameLst>
                                      </p:cBhvr>
                                      <p:to>
                                        <p:strVal val="visible"/>
                                      </p:to>
                                    </p:set>
                                    <p:anim calcmode="lin" valueType="num">
                                      <p:cBhvr additive="base">
                                        <p:cTn id="187" dur="500" fill="hold"/>
                                        <p:tgtEl>
                                          <p:spTgt spid="45"/>
                                        </p:tgtEl>
                                        <p:attrNameLst>
                                          <p:attrName>ppt_x</p:attrName>
                                        </p:attrNameLst>
                                      </p:cBhvr>
                                      <p:tavLst>
                                        <p:tav tm="0">
                                          <p:val>
                                            <p:strVal val="#ppt_x"/>
                                          </p:val>
                                        </p:tav>
                                        <p:tav tm="100000">
                                          <p:val>
                                            <p:strVal val="#ppt_x"/>
                                          </p:val>
                                        </p:tav>
                                      </p:tavLst>
                                    </p:anim>
                                    <p:anim calcmode="lin" valueType="num">
                                      <p:cBhvr additive="base">
                                        <p:cTn id="188" dur="500" fill="hold"/>
                                        <p:tgtEl>
                                          <p:spTgt spid="45"/>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90"/>
                                        </p:tgtEl>
                                        <p:attrNameLst>
                                          <p:attrName>style.visibility</p:attrName>
                                        </p:attrNameLst>
                                      </p:cBhvr>
                                      <p:to>
                                        <p:strVal val="visible"/>
                                      </p:to>
                                    </p:set>
                                    <p:anim calcmode="lin" valueType="num">
                                      <p:cBhvr additive="base">
                                        <p:cTn id="191" dur="500" fill="hold"/>
                                        <p:tgtEl>
                                          <p:spTgt spid="90"/>
                                        </p:tgtEl>
                                        <p:attrNameLst>
                                          <p:attrName>ppt_x</p:attrName>
                                        </p:attrNameLst>
                                      </p:cBhvr>
                                      <p:tavLst>
                                        <p:tav tm="0">
                                          <p:val>
                                            <p:strVal val="#ppt_x"/>
                                          </p:val>
                                        </p:tav>
                                        <p:tav tm="100000">
                                          <p:val>
                                            <p:strVal val="#ppt_x"/>
                                          </p:val>
                                        </p:tav>
                                      </p:tavLst>
                                    </p:anim>
                                    <p:anim calcmode="lin" valueType="num">
                                      <p:cBhvr additive="base">
                                        <p:cTn id="192"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6" grpId="0"/>
      <p:bldP spid="27" grpId="0"/>
      <p:bldP spid="28" grpId="0"/>
      <p:bldP spid="29" grpId="0"/>
      <p:bldP spid="30" grpId="0"/>
      <p:bldP spid="31" grpId="0"/>
      <p:bldP spid="32" grpId="0"/>
      <p:bldP spid="37" grpId="0"/>
      <p:bldP spid="40" grpId="0"/>
      <p:bldP spid="41" grpId="0"/>
      <p:bldP spid="51" grpId="0" animBg="1"/>
      <p:bldP spid="77" grpId="0" build="p"/>
      <p:bldP spid="78" grpId="0" animBg="1"/>
      <p:bldP spid="79" grpId="0"/>
      <p:bldP spid="56" grpId="0"/>
      <p:bldP spid="64" grpId="0"/>
      <p:bldP spid="74" grpId="0"/>
      <p:bldP spid="89" grpId="0"/>
      <p:bldP spid="90" grpId="0"/>
      <p:bldP spid="91" grpId="0"/>
      <p:bldP spid="4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dirty="0">
                <a:latin typeface="Times New Roman" pitchFamily="18" charset="0"/>
                <a:cs typeface="Times New Roman" pitchFamily="18" charset="0"/>
              </a:rPr>
              <a:t>The body is in static condition hence F</a:t>
            </a:r>
            <a:r>
              <a:rPr lang="en-IN" sz="1800" baseline="-25000" dirty="0">
                <a:latin typeface="Times New Roman" pitchFamily="18" charset="0"/>
                <a:cs typeface="Times New Roman" pitchFamily="18" charset="0"/>
              </a:rPr>
              <a:t>m</a:t>
            </a:r>
            <a:r>
              <a:rPr lang="en-IN" sz="1800" dirty="0">
                <a:latin typeface="Times New Roman" pitchFamily="18" charset="0"/>
                <a:cs typeface="Times New Roman" pitchFamily="18" charset="0"/>
              </a:rPr>
              <a:t> = µ</a:t>
            </a:r>
            <a:r>
              <a:rPr lang="en-IN" sz="1800" baseline="-25000" dirty="0" err="1">
                <a:latin typeface="Times New Roman" pitchFamily="18" charset="0"/>
                <a:cs typeface="Times New Roman" pitchFamily="18" charset="0"/>
              </a:rPr>
              <a:t>s</a:t>
            </a:r>
            <a:r>
              <a:rPr lang="en-IN" sz="1800" dirty="0" err="1">
                <a:latin typeface="Times New Roman" pitchFamily="18" charset="0"/>
                <a:cs typeface="Times New Roman" pitchFamily="18" charset="0"/>
              </a:rPr>
              <a:t>N</a:t>
            </a:r>
            <a:endParaRPr lang="en-IN" sz="1800" dirty="0">
              <a:latin typeface="Times New Roman" pitchFamily="18" charset="0"/>
              <a:cs typeface="Times New Roman" pitchFamily="18" charset="0"/>
            </a:endParaRPr>
          </a:p>
          <a:p>
            <a:pPr marL="0" indent="0" algn="just">
              <a:lnSpc>
                <a:spcPct val="150000"/>
              </a:lnSpc>
              <a:buNone/>
            </a:pP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Fx</a:t>
            </a:r>
            <a:r>
              <a:rPr lang="en-IN" sz="1800" dirty="0">
                <a:latin typeface="Times New Roman" pitchFamily="18" charset="0"/>
                <a:cs typeface="Times New Roman" pitchFamily="18" charset="0"/>
              </a:rPr>
              <a:t>= 0</a:t>
            </a:r>
          </a:p>
          <a:p>
            <a:pPr marL="0" indent="0" algn="just">
              <a:lnSpc>
                <a:spcPct val="150000"/>
              </a:lnSpc>
              <a:buNone/>
            </a:pPr>
            <a:r>
              <a:rPr lang="en-IN" sz="1800" dirty="0">
                <a:latin typeface="Times New Roman" pitchFamily="18" charset="0"/>
                <a:cs typeface="Times New Roman" pitchFamily="18" charset="0"/>
              </a:rPr>
              <a:t>F + 800sin25 – Pcos25 = 0</a:t>
            </a:r>
          </a:p>
          <a:p>
            <a:pPr marL="0" indent="0" algn="just">
              <a:lnSpc>
                <a:spcPct val="150000"/>
              </a:lnSpc>
              <a:buNone/>
            </a:pPr>
            <a:r>
              <a:rPr lang="en-IN" sz="1800" dirty="0">
                <a:latin typeface="Times New Roman" pitchFamily="18" charset="0"/>
                <a:cs typeface="Times New Roman" pitchFamily="18" charset="0"/>
              </a:rPr>
              <a:t>F = Pcos25 – 800sin25</a:t>
            </a:r>
          </a:p>
          <a:p>
            <a:pPr marL="0" indent="0" algn="just">
              <a:lnSpc>
                <a:spcPct val="150000"/>
              </a:lnSpc>
              <a:buNone/>
            </a:pPr>
            <a:r>
              <a:rPr lang="en-IN" sz="1600" dirty="0">
                <a:latin typeface="Times New Roman" pitchFamily="18" charset="0"/>
                <a:cs typeface="Times New Roman" pitchFamily="18" charset="0"/>
              </a:rPr>
              <a:t>WKT </a:t>
            </a:r>
            <a:r>
              <a:rPr lang="en-IN" sz="1800" dirty="0">
                <a:latin typeface="Times New Roman" pitchFamily="18" charset="0"/>
                <a:cs typeface="Times New Roman" pitchFamily="18" charset="0"/>
              </a:rPr>
              <a:t> F = µ</a:t>
            </a:r>
            <a:r>
              <a:rPr lang="en-IN" sz="1800" baseline="-25000" dirty="0" err="1">
                <a:latin typeface="Times New Roman" pitchFamily="18" charset="0"/>
                <a:cs typeface="Times New Roman" pitchFamily="18" charset="0"/>
              </a:rPr>
              <a:t>s</a:t>
            </a:r>
            <a:r>
              <a:rPr lang="en-IN" sz="1800" dirty="0" err="1">
                <a:latin typeface="Times New Roman" pitchFamily="18" charset="0"/>
                <a:cs typeface="Times New Roman" pitchFamily="18" charset="0"/>
              </a:rPr>
              <a:t>N</a:t>
            </a:r>
            <a:r>
              <a:rPr lang="en-IN" sz="1800" dirty="0">
                <a:latin typeface="Times New Roman" pitchFamily="18" charset="0"/>
                <a:cs typeface="Times New Roman" pitchFamily="18" charset="0"/>
              </a:rPr>
              <a:t> = 0.35N</a:t>
            </a:r>
          </a:p>
          <a:p>
            <a:pPr marL="0" indent="0" algn="just">
              <a:lnSpc>
                <a:spcPct val="150000"/>
              </a:lnSpc>
              <a:buNone/>
            </a:pPr>
            <a:r>
              <a:rPr lang="en-IN" sz="1800" dirty="0">
                <a:latin typeface="Times New Roman" pitchFamily="18" charset="0"/>
                <a:cs typeface="Times New Roman" pitchFamily="18" charset="0"/>
              </a:rPr>
              <a:t>0.35N = Pcos25 – 800sin25 --------(</a:t>
            </a:r>
            <a:r>
              <a:rPr lang="en-IN" sz="1800" dirty="0" err="1">
                <a:latin typeface="Times New Roman" pitchFamily="18" charset="0"/>
                <a:cs typeface="Times New Roman" pitchFamily="18" charset="0"/>
              </a:rPr>
              <a:t>i</a:t>
            </a:r>
            <a:r>
              <a:rPr lang="en-IN" sz="1800" dirty="0">
                <a:latin typeface="Times New Roman" pitchFamily="18" charset="0"/>
                <a:cs typeface="Times New Roman" pitchFamily="18" charset="0"/>
              </a:rPr>
              <a:t>)</a:t>
            </a:r>
          </a:p>
          <a:p>
            <a:pPr marL="0" indent="0" algn="just">
              <a:lnSpc>
                <a:spcPct val="150000"/>
              </a:lnSpc>
              <a:buNone/>
            </a:pP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Fy</a:t>
            </a:r>
            <a:r>
              <a:rPr lang="en-IN" sz="1800" dirty="0">
                <a:latin typeface="Times New Roman" pitchFamily="18" charset="0"/>
                <a:cs typeface="Times New Roman" pitchFamily="18" charset="0"/>
              </a:rPr>
              <a:t>= 0</a:t>
            </a:r>
          </a:p>
          <a:p>
            <a:pPr marL="0" indent="0" algn="just">
              <a:lnSpc>
                <a:spcPct val="150000"/>
              </a:lnSpc>
              <a:buNone/>
            </a:pPr>
            <a:r>
              <a:rPr lang="en-IN" sz="1800" dirty="0">
                <a:latin typeface="Times New Roman" pitchFamily="18" charset="0"/>
                <a:cs typeface="Times New Roman" pitchFamily="18" charset="0"/>
              </a:rPr>
              <a:t>N – 800cos25 – Psin25 = 0</a:t>
            </a:r>
          </a:p>
          <a:p>
            <a:pPr marL="0" indent="0" algn="just">
              <a:lnSpc>
                <a:spcPct val="150000"/>
              </a:lnSpc>
              <a:buNone/>
            </a:pPr>
            <a:endParaRPr lang="en-IN" sz="1800" dirty="0">
              <a:latin typeface="Times New Roman" pitchFamily="18" charset="0"/>
              <a:cs typeface="Times New Roman" pitchFamily="18" charset="0"/>
            </a:endParaRPr>
          </a:p>
        </p:txBody>
      </p:sp>
      <p:cxnSp>
        <p:nvCxnSpPr>
          <p:cNvPr id="5" name="Straight Connector 4"/>
          <p:cNvCxnSpPr/>
          <p:nvPr/>
        </p:nvCxnSpPr>
        <p:spPr>
          <a:xfrm>
            <a:off x="5714999" y="895350"/>
            <a:ext cx="25146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486399" y="1200150"/>
            <a:ext cx="838198" cy="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305799" y="1200150"/>
            <a:ext cx="304800" cy="304800"/>
          </a:xfrm>
          <a:prstGeom prst="rect">
            <a:avLst/>
          </a:prstGeom>
          <a:noFill/>
        </p:spPr>
        <p:txBody>
          <a:bodyPr wrap="square" rtlCol="0">
            <a:spAutoFit/>
          </a:bodyPr>
          <a:lstStyle/>
          <a:p>
            <a:r>
              <a:rPr lang="en-IN" sz="1400" dirty="0">
                <a:latin typeface="Times New Roman" pitchFamily="18" charset="0"/>
                <a:cs typeface="Times New Roman" pitchFamily="18" charset="0"/>
              </a:rPr>
              <a:t>P </a:t>
            </a:r>
          </a:p>
        </p:txBody>
      </p:sp>
      <p:sp>
        <p:nvSpPr>
          <p:cNvPr id="10" name="TextBox 9"/>
          <p:cNvSpPr txBox="1"/>
          <p:nvPr/>
        </p:nvSpPr>
        <p:spPr>
          <a:xfrm>
            <a:off x="6934199" y="133350"/>
            <a:ext cx="609600" cy="369332"/>
          </a:xfrm>
          <a:prstGeom prst="rect">
            <a:avLst/>
          </a:prstGeom>
          <a:noFill/>
        </p:spPr>
        <p:txBody>
          <a:bodyPr wrap="square" rtlCol="0">
            <a:spAutoFit/>
          </a:bodyPr>
          <a:lstStyle/>
          <a:p>
            <a:r>
              <a:rPr lang="en-IN" dirty="0"/>
              <a:t>FBD</a:t>
            </a:r>
          </a:p>
        </p:txBody>
      </p:sp>
      <p:sp>
        <p:nvSpPr>
          <p:cNvPr id="26" name="TextBox 25"/>
          <p:cNvSpPr txBox="1"/>
          <p:nvPr/>
        </p:nvSpPr>
        <p:spPr>
          <a:xfrm>
            <a:off x="6934199" y="2190750"/>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800 N</a:t>
            </a:r>
          </a:p>
        </p:txBody>
      </p:sp>
      <p:sp>
        <p:nvSpPr>
          <p:cNvPr id="31" name="TextBox 30"/>
          <p:cNvSpPr txBox="1"/>
          <p:nvPr/>
        </p:nvSpPr>
        <p:spPr>
          <a:xfrm rot="1116550">
            <a:off x="7428554" y="1798454"/>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endParaRPr lang="en-IN" sz="1400" dirty="0">
              <a:solidFill>
                <a:srgbClr val="FF0000"/>
              </a:solidFill>
            </a:endParaRPr>
          </a:p>
        </p:txBody>
      </p:sp>
      <p:sp>
        <p:nvSpPr>
          <p:cNvPr id="32" name="TextBox 31"/>
          <p:cNvSpPr txBox="1"/>
          <p:nvPr/>
        </p:nvSpPr>
        <p:spPr>
          <a:xfrm rot="1043439">
            <a:off x="6436345" y="2175841"/>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dirty="0"/>
          </a:p>
        </p:txBody>
      </p:sp>
      <p:sp>
        <p:nvSpPr>
          <p:cNvPr id="37" name="TextBox 36"/>
          <p:cNvSpPr txBox="1"/>
          <p:nvPr/>
        </p:nvSpPr>
        <p:spPr>
          <a:xfrm>
            <a:off x="5638799" y="9715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34" name="Slide Number Placeholder 33"/>
          <p:cNvSpPr>
            <a:spLocks noGrp="1"/>
          </p:cNvSpPr>
          <p:nvPr>
            <p:ph type="sldNum" sz="quarter" idx="12"/>
          </p:nvPr>
        </p:nvSpPr>
        <p:spPr/>
        <p:txBody>
          <a:bodyPr/>
          <a:lstStyle/>
          <a:p>
            <a:fld id="{B6F15528-21DE-4FAA-801E-634DDDAF4B2B}" type="slidenum">
              <a:rPr lang="en-US" smtClean="0"/>
              <a:pPr/>
              <a:t>29</a:t>
            </a:fld>
            <a:endParaRPr lang="en-US"/>
          </a:p>
        </p:txBody>
      </p:sp>
      <p:sp>
        <p:nvSpPr>
          <p:cNvPr id="51" name="Snip Same Side Corner Rectangle 50"/>
          <p:cNvSpPr/>
          <p:nvPr/>
        </p:nvSpPr>
        <p:spPr>
          <a:xfrm rot="1614878">
            <a:off x="6707020" y="997723"/>
            <a:ext cx="923959" cy="564046"/>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3" name="Straight Connector 52"/>
          <p:cNvCxnSpPr/>
          <p:nvPr/>
        </p:nvCxnSpPr>
        <p:spPr>
          <a:xfrm>
            <a:off x="5943599" y="742950"/>
            <a:ext cx="2438400" cy="12192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a:off x="7162799" y="1352550"/>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6515099" y="933450"/>
            <a:ext cx="1371600" cy="6858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6515099" y="1695450"/>
            <a:ext cx="7620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a:off x="6706393" y="1808956"/>
            <a:ext cx="9144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553199" y="1428750"/>
            <a:ext cx="91440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696199" y="13525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78" name="Arc 77"/>
          <p:cNvSpPr/>
          <p:nvPr/>
        </p:nvSpPr>
        <p:spPr>
          <a:xfrm rot="9944150">
            <a:off x="6975264" y="1546015"/>
            <a:ext cx="381000" cy="381000"/>
          </a:xfrm>
          <a:prstGeom prst="arc">
            <a:avLst>
              <a:gd name="adj1" fmla="val 17096110"/>
              <a:gd name="adj2" fmla="val 7101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9" name="TextBox 78"/>
          <p:cNvSpPr txBox="1"/>
          <p:nvPr/>
        </p:nvSpPr>
        <p:spPr>
          <a:xfrm>
            <a:off x="6781799" y="18859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25</a:t>
            </a:r>
            <a:r>
              <a:rPr lang="en-IN" sz="1200" baseline="30000" dirty="0">
                <a:latin typeface="Times New Roman" pitchFamily="18" charset="0"/>
                <a:ea typeface="Tahoma" pitchFamily="34" charset="0"/>
                <a:cs typeface="Times New Roman" pitchFamily="18" charset="0"/>
              </a:rPr>
              <a:t>0</a:t>
            </a:r>
          </a:p>
        </p:txBody>
      </p:sp>
      <p:cxnSp>
        <p:nvCxnSpPr>
          <p:cNvPr id="70" name="Straight Arrow Connector 69"/>
          <p:cNvCxnSpPr/>
          <p:nvPr/>
        </p:nvCxnSpPr>
        <p:spPr>
          <a:xfrm rot="10800000">
            <a:off x="7543799" y="514350"/>
            <a:ext cx="914400" cy="5334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rot="1805793">
            <a:off x="7775329" y="53691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cxnSp>
        <p:nvCxnSpPr>
          <p:cNvPr id="38" name="Straight Connector 37"/>
          <p:cNvCxnSpPr/>
          <p:nvPr/>
        </p:nvCxnSpPr>
        <p:spPr>
          <a:xfrm>
            <a:off x="7086600" y="2419350"/>
            <a:ext cx="11430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911112">
            <a:off x="7927731" y="282291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800sin25</a:t>
            </a:r>
          </a:p>
        </p:txBody>
      </p:sp>
      <p:sp>
        <p:nvSpPr>
          <p:cNvPr id="42" name="TextBox 41"/>
          <p:cNvSpPr txBox="1"/>
          <p:nvPr/>
        </p:nvSpPr>
        <p:spPr>
          <a:xfrm rot="1861746">
            <a:off x="6392896" y="3168763"/>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800cos25</a:t>
            </a:r>
          </a:p>
        </p:txBody>
      </p:sp>
      <p:cxnSp>
        <p:nvCxnSpPr>
          <p:cNvPr id="43" name="Straight Arrow Connector 42"/>
          <p:cNvCxnSpPr/>
          <p:nvPr/>
        </p:nvCxnSpPr>
        <p:spPr>
          <a:xfrm rot="5400000">
            <a:off x="7163594" y="3180556"/>
            <a:ext cx="9144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239000" y="3638550"/>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800 N</a:t>
            </a:r>
          </a:p>
        </p:txBody>
      </p:sp>
      <p:cxnSp>
        <p:nvCxnSpPr>
          <p:cNvPr id="45" name="Straight Arrow Connector 44"/>
          <p:cNvCxnSpPr/>
          <p:nvPr/>
        </p:nvCxnSpPr>
        <p:spPr>
          <a:xfrm rot="5400000">
            <a:off x="6934994" y="2875756"/>
            <a:ext cx="838200" cy="5349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7620000" y="2724150"/>
            <a:ext cx="762000" cy="4572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315200" y="30289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cxnSp>
        <p:nvCxnSpPr>
          <p:cNvPr id="63" name="Straight Arrow Connector 62"/>
          <p:cNvCxnSpPr/>
          <p:nvPr/>
        </p:nvCxnSpPr>
        <p:spPr>
          <a:xfrm rot="10800000">
            <a:off x="4419600" y="1962151"/>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724400" y="1504951"/>
            <a:ext cx="1676400" cy="9144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a:off x="4838700" y="2076451"/>
            <a:ext cx="838200" cy="609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10800000">
            <a:off x="4572000" y="1428751"/>
            <a:ext cx="99060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4876800" y="1657351"/>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72" name="TextBox 71"/>
          <p:cNvSpPr txBox="1"/>
          <p:nvPr/>
        </p:nvSpPr>
        <p:spPr>
          <a:xfrm rot="1595398">
            <a:off x="5033605" y="2674142"/>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Psin25</a:t>
            </a:r>
          </a:p>
        </p:txBody>
      </p:sp>
      <p:sp>
        <p:nvSpPr>
          <p:cNvPr id="73" name="TextBox 72"/>
          <p:cNvSpPr txBox="1"/>
          <p:nvPr/>
        </p:nvSpPr>
        <p:spPr>
          <a:xfrm rot="1595398">
            <a:off x="4881205" y="1609132"/>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Pcos25</a:t>
            </a:r>
          </a:p>
        </p:txBody>
      </p:sp>
    </p:spTree>
    <p:extLst>
      <p:ext uri="{BB962C8B-B14F-4D97-AF65-F5344CB8AC3E}">
        <p14:creationId xmlns:p14="http://schemas.microsoft.com/office/powerpoint/2010/main" val="37668306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fill="hold"/>
                                        <p:tgtEl>
                                          <p:spTgt spid="37"/>
                                        </p:tgtEl>
                                        <p:attrNameLst>
                                          <p:attrName>ppt_x</p:attrName>
                                        </p:attrNameLst>
                                      </p:cBhvr>
                                      <p:tavLst>
                                        <p:tav tm="0">
                                          <p:val>
                                            <p:strVal val="#ppt_x"/>
                                          </p:val>
                                        </p:tav>
                                        <p:tav tm="100000">
                                          <p:val>
                                            <p:strVal val="#ppt_x"/>
                                          </p:val>
                                        </p:tav>
                                      </p:tavLst>
                                    </p:anim>
                                    <p:anim calcmode="lin" valueType="num">
                                      <p:cBhvr additive="base">
                                        <p:cTn id="36" dur="500" fill="hold"/>
                                        <p:tgtEl>
                                          <p:spTgt spid="3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additive="base">
                                        <p:cTn id="39" dur="500" fill="hold"/>
                                        <p:tgtEl>
                                          <p:spTgt spid="51"/>
                                        </p:tgtEl>
                                        <p:attrNameLst>
                                          <p:attrName>ppt_x</p:attrName>
                                        </p:attrNameLst>
                                      </p:cBhvr>
                                      <p:tavLst>
                                        <p:tav tm="0">
                                          <p:val>
                                            <p:strVal val="#ppt_x"/>
                                          </p:val>
                                        </p:tav>
                                        <p:tav tm="100000">
                                          <p:val>
                                            <p:strVal val="#ppt_x"/>
                                          </p:val>
                                        </p:tav>
                                      </p:tavLst>
                                    </p:anim>
                                    <p:anim calcmode="lin" valueType="num">
                                      <p:cBhvr additive="base">
                                        <p:cTn id="40" dur="500" fill="hold"/>
                                        <p:tgtEl>
                                          <p:spTgt spid="5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fill="hold"/>
                                        <p:tgtEl>
                                          <p:spTgt spid="53"/>
                                        </p:tgtEl>
                                        <p:attrNameLst>
                                          <p:attrName>ppt_x</p:attrName>
                                        </p:attrNameLst>
                                      </p:cBhvr>
                                      <p:tavLst>
                                        <p:tav tm="0">
                                          <p:val>
                                            <p:strVal val="#ppt_x"/>
                                          </p:val>
                                        </p:tav>
                                        <p:tav tm="100000">
                                          <p:val>
                                            <p:strVal val="#ppt_x"/>
                                          </p:val>
                                        </p:tav>
                                      </p:tavLst>
                                    </p:anim>
                                    <p:anim calcmode="lin" valueType="num">
                                      <p:cBhvr additive="base">
                                        <p:cTn id="44" dur="500" fill="hold"/>
                                        <p:tgtEl>
                                          <p:spTgt spid="5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500" fill="hold"/>
                                        <p:tgtEl>
                                          <p:spTgt spid="55"/>
                                        </p:tgtEl>
                                        <p:attrNameLst>
                                          <p:attrName>ppt_x</p:attrName>
                                        </p:attrNameLst>
                                      </p:cBhvr>
                                      <p:tavLst>
                                        <p:tav tm="0">
                                          <p:val>
                                            <p:strVal val="#ppt_x"/>
                                          </p:val>
                                        </p:tav>
                                        <p:tav tm="100000">
                                          <p:val>
                                            <p:strVal val="#ppt_x"/>
                                          </p:val>
                                        </p:tav>
                                      </p:tavLst>
                                    </p:anim>
                                    <p:anim calcmode="lin" valueType="num">
                                      <p:cBhvr additive="base">
                                        <p:cTn id="48" dur="500" fill="hold"/>
                                        <p:tgtEl>
                                          <p:spTgt spid="5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500" fill="hold"/>
                                        <p:tgtEl>
                                          <p:spTgt spid="67"/>
                                        </p:tgtEl>
                                        <p:attrNameLst>
                                          <p:attrName>ppt_x</p:attrName>
                                        </p:attrNameLst>
                                      </p:cBhvr>
                                      <p:tavLst>
                                        <p:tav tm="0">
                                          <p:val>
                                            <p:strVal val="#ppt_x"/>
                                          </p:val>
                                        </p:tav>
                                        <p:tav tm="100000">
                                          <p:val>
                                            <p:strVal val="#ppt_x"/>
                                          </p:val>
                                        </p:tav>
                                      </p:tavLst>
                                    </p:anim>
                                    <p:anim calcmode="lin" valueType="num">
                                      <p:cBhvr additive="base">
                                        <p:cTn id="56" dur="500" fill="hold"/>
                                        <p:tgtEl>
                                          <p:spTgt spid="6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additive="base">
                                        <p:cTn id="59" dur="500" fill="hold"/>
                                        <p:tgtEl>
                                          <p:spTgt spid="68"/>
                                        </p:tgtEl>
                                        <p:attrNameLst>
                                          <p:attrName>ppt_x</p:attrName>
                                        </p:attrNameLst>
                                      </p:cBhvr>
                                      <p:tavLst>
                                        <p:tav tm="0">
                                          <p:val>
                                            <p:strVal val="#ppt_x"/>
                                          </p:val>
                                        </p:tav>
                                        <p:tav tm="100000">
                                          <p:val>
                                            <p:strVal val="#ppt_x"/>
                                          </p:val>
                                        </p:tav>
                                      </p:tavLst>
                                    </p:anim>
                                    <p:anim calcmode="lin" valueType="num">
                                      <p:cBhvr additive="base">
                                        <p:cTn id="60" dur="500" fill="hold"/>
                                        <p:tgtEl>
                                          <p:spTgt spid="6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5"/>
                                        </p:tgtEl>
                                        <p:attrNameLst>
                                          <p:attrName>style.visibility</p:attrName>
                                        </p:attrNameLst>
                                      </p:cBhvr>
                                      <p:to>
                                        <p:strVal val="visible"/>
                                      </p:to>
                                    </p:set>
                                    <p:anim calcmode="lin" valueType="num">
                                      <p:cBhvr additive="base">
                                        <p:cTn id="63" dur="500" fill="hold"/>
                                        <p:tgtEl>
                                          <p:spTgt spid="75"/>
                                        </p:tgtEl>
                                        <p:attrNameLst>
                                          <p:attrName>ppt_x</p:attrName>
                                        </p:attrNameLst>
                                      </p:cBhvr>
                                      <p:tavLst>
                                        <p:tav tm="0">
                                          <p:val>
                                            <p:strVal val="#ppt_x"/>
                                          </p:val>
                                        </p:tav>
                                        <p:tav tm="100000">
                                          <p:val>
                                            <p:strVal val="#ppt_x"/>
                                          </p:val>
                                        </p:tav>
                                      </p:tavLst>
                                    </p:anim>
                                    <p:anim calcmode="lin" valueType="num">
                                      <p:cBhvr additive="base">
                                        <p:cTn id="64" dur="500" fill="hold"/>
                                        <p:tgtEl>
                                          <p:spTgt spid="7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7"/>
                                        </p:tgtEl>
                                        <p:attrNameLst>
                                          <p:attrName>style.visibility</p:attrName>
                                        </p:attrNameLst>
                                      </p:cBhvr>
                                      <p:to>
                                        <p:strVal val="visible"/>
                                      </p:to>
                                    </p:set>
                                    <p:anim calcmode="lin" valueType="num">
                                      <p:cBhvr additive="base">
                                        <p:cTn id="67" dur="500" fill="hold"/>
                                        <p:tgtEl>
                                          <p:spTgt spid="77"/>
                                        </p:tgtEl>
                                        <p:attrNameLst>
                                          <p:attrName>ppt_x</p:attrName>
                                        </p:attrNameLst>
                                      </p:cBhvr>
                                      <p:tavLst>
                                        <p:tav tm="0">
                                          <p:val>
                                            <p:strVal val="#ppt_x"/>
                                          </p:val>
                                        </p:tav>
                                        <p:tav tm="100000">
                                          <p:val>
                                            <p:strVal val="#ppt_x"/>
                                          </p:val>
                                        </p:tav>
                                      </p:tavLst>
                                    </p:anim>
                                    <p:anim calcmode="lin" valueType="num">
                                      <p:cBhvr additive="base">
                                        <p:cTn id="68" dur="500" fill="hold"/>
                                        <p:tgtEl>
                                          <p:spTgt spid="7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8"/>
                                        </p:tgtEl>
                                        <p:attrNameLst>
                                          <p:attrName>style.visibility</p:attrName>
                                        </p:attrNameLst>
                                      </p:cBhvr>
                                      <p:to>
                                        <p:strVal val="visible"/>
                                      </p:to>
                                    </p:set>
                                    <p:anim calcmode="lin" valueType="num">
                                      <p:cBhvr additive="base">
                                        <p:cTn id="71" dur="500" fill="hold"/>
                                        <p:tgtEl>
                                          <p:spTgt spid="78"/>
                                        </p:tgtEl>
                                        <p:attrNameLst>
                                          <p:attrName>ppt_x</p:attrName>
                                        </p:attrNameLst>
                                      </p:cBhvr>
                                      <p:tavLst>
                                        <p:tav tm="0">
                                          <p:val>
                                            <p:strVal val="#ppt_x"/>
                                          </p:val>
                                        </p:tav>
                                        <p:tav tm="100000">
                                          <p:val>
                                            <p:strVal val="#ppt_x"/>
                                          </p:val>
                                        </p:tav>
                                      </p:tavLst>
                                    </p:anim>
                                    <p:anim calcmode="lin" valueType="num">
                                      <p:cBhvr additive="base">
                                        <p:cTn id="72" dur="500" fill="hold"/>
                                        <p:tgtEl>
                                          <p:spTgt spid="7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anim calcmode="lin" valueType="num">
                                      <p:cBhvr additive="base">
                                        <p:cTn id="75" dur="500" fill="hold"/>
                                        <p:tgtEl>
                                          <p:spTgt spid="79"/>
                                        </p:tgtEl>
                                        <p:attrNameLst>
                                          <p:attrName>ppt_x</p:attrName>
                                        </p:attrNameLst>
                                      </p:cBhvr>
                                      <p:tavLst>
                                        <p:tav tm="0">
                                          <p:val>
                                            <p:strVal val="#ppt_x"/>
                                          </p:val>
                                        </p:tav>
                                        <p:tav tm="100000">
                                          <p:val>
                                            <p:strVal val="#ppt_x"/>
                                          </p:val>
                                        </p:tav>
                                      </p:tavLst>
                                    </p:anim>
                                    <p:anim calcmode="lin" valueType="num">
                                      <p:cBhvr additive="base">
                                        <p:cTn id="76" dur="500" fill="hold"/>
                                        <p:tgtEl>
                                          <p:spTgt spid="79"/>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anim calcmode="lin" valueType="num">
                                      <p:cBhvr additive="base">
                                        <p:cTn id="79" dur="500" fill="hold"/>
                                        <p:tgtEl>
                                          <p:spTgt spid="70"/>
                                        </p:tgtEl>
                                        <p:attrNameLst>
                                          <p:attrName>ppt_x</p:attrName>
                                        </p:attrNameLst>
                                      </p:cBhvr>
                                      <p:tavLst>
                                        <p:tav tm="0">
                                          <p:val>
                                            <p:strVal val="#ppt_x"/>
                                          </p:val>
                                        </p:tav>
                                        <p:tav tm="100000">
                                          <p:val>
                                            <p:strVal val="#ppt_x"/>
                                          </p:val>
                                        </p:tav>
                                      </p:tavLst>
                                    </p:anim>
                                    <p:anim calcmode="lin" valueType="num">
                                      <p:cBhvr additive="base">
                                        <p:cTn id="80" dur="500" fill="hold"/>
                                        <p:tgtEl>
                                          <p:spTgt spid="7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74"/>
                                        </p:tgtEl>
                                        <p:attrNameLst>
                                          <p:attrName>style.visibility</p:attrName>
                                        </p:attrNameLst>
                                      </p:cBhvr>
                                      <p:to>
                                        <p:strVal val="visible"/>
                                      </p:to>
                                    </p:set>
                                    <p:anim calcmode="lin" valueType="num">
                                      <p:cBhvr additive="base">
                                        <p:cTn id="83" dur="500" fill="hold"/>
                                        <p:tgtEl>
                                          <p:spTgt spid="74"/>
                                        </p:tgtEl>
                                        <p:attrNameLst>
                                          <p:attrName>ppt_x</p:attrName>
                                        </p:attrNameLst>
                                      </p:cBhvr>
                                      <p:tavLst>
                                        <p:tav tm="0">
                                          <p:val>
                                            <p:strVal val="#ppt_x"/>
                                          </p:val>
                                        </p:tav>
                                        <p:tav tm="100000">
                                          <p:val>
                                            <p:strVal val="#ppt_x"/>
                                          </p:val>
                                        </p:tav>
                                      </p:tavLst>
                                    </p:anim>
                                    <p:anim calcmode="lin" valueType="num">
                                      <p:cBhvr additive="base">
                                        <p:cTn id="8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additive="base">
                                        <p:cTn id="89" dur="500" fill="hold"/>
                                        <p:tgtEl>
                                          <p:spTgt spid="38"/>
                                        </p:tgtEl>
                                        <p:attrNameLst>
                                          <p:attrName>ppt_x</p:attrName>
                                        </p:attrNameLst>
                                      </p:cBhvr>
                                      <p:tavLst>
                                        <p:tav tm="0">
                                          <p:val>
                                            <p:strVal val="#ppt_x"/>
                                          </p:val>
                                        </p:tav>
                                        <p:tav tm="100000">
                                          <p:val>
                                            <p:strVal val="#ppt_x"/>
                                          </p:val>
                                        </p:tav>
                                      </p:tavLst>
                                    </p:anim>
                                    <p:anim calcmode="lin" valueType="num">
                                      <p:cBhvr additive="base">
                                        <p:cTn id="90" dur="500" fill="hold"/>
                                        <p:tgtEl>
                                          <p:spTgt spid="3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9"/>
                                        </p:tgtEl>
                                        <p:attrNameLst>
                                          <p:attrName>style.visibility</p:attrName>
                                        </p:attrNameLst>
                                      </p:cBhvr>
                                      <p:to>
                                        <p:strVal val="visible"/>
                                      </p:to>
                                    </p:set>
                                    <p:anim calcmode="lin" valueType="num">
                                      <p:cBhvr additive="base">
                                        <p:cTn id="93" dur="500" fill="hold"/>
                                        <p:tgtEl>
                                          <p:spTgt spid="39"/>
                                        </p:tgtEl>
                                        <p:attrNameLst>
                                          <p:attrName>ppt_x</p:attrName>
                                        </p:attrNameLst>
                                      </p:cBhvr>
                                      <p:tavLst>
                                        <p:tav tm="0">
                                          <p:val>
                                            <p:strVal val="#ppt_x"/>
                                          </p:val>
                                        </p:tav>
                                        <p:tav tm="100000">
                                          <p:val>
                                            <p:strVal val="#ppt_x"/>
                                          </p:val>
                                        </p:tav>
                                      </p:tavLst>
                                    </p:anim>
                                    <p:anim calcmode="lin" valueType="num">
                                      <p:cBhvr additive="base">
                                        <p:cTn id="94" dur="500" fill="hold"/>
                                        <p:tgtEl>
                                          <p:spTgt spid="39"/>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anim calcmode="lin" valueType="num">
                                      <p:cBhvr additive="base">
                                        <p:cTn id="97" dur="500" fill="hold"/>
                                        <p:tgtEl>
                                          <p:spTgt spid="42"/>
                                        </p:tgtEl>
                                        <p:attrNameLst>
                                          <p:attrName>ppt_x</p:attrName>
                                        </p:attrNameLst>
                                      </p:cBhvr>
                                      <p:tavLst>
                                        <p:tav tm="0">
                                          <p:val>
                                            <p:strVal val="#ppt_x"/>
                                          </p:val>
                                        </p:tav>
                                        <p:tav tm="100000">
                                          <p:val>
                                            <p:strVal val="#ppt_x"/>
                                          </p:val>
                                        </p:tav>
                                      </p:tavLst>
                                    </p:anim>
                                    <p:anim calcmode="lin" valueType="num">
                                      <p:cBhvr additive="base">
                                        <p:cTn id="98" dur="500" fill="hold"/>
                                        <p:tgtEl>
                                          <p:spTgt spid="42"/>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43"/>
                                        </p:tgtEl>
                                        <p:attrNameLst>
                                          <p:attrName>style.visibility</p:attrName>
                                        </p:attrNameLst>
                                      </p:cBhvr>
                                      <p:to>
                                        <p:strVal val="visible"/>
                                      </p:to>
                                    </p:set>
                                    <p:anim calcmode="lin" valueType="num">
                                      <p:cBhvr additive="base">
                                        <p:cTn id="101" dur="500" fill="hold"/>
                                        <p:tgtEl>
                                          <p:spTgt spid="43"/>
                                        </p:tgtEl>
                                        <p:attrNameLst>
                                          <p:attrName>ppt_x</p:attrName>
                                        </p:attrNameLst>
                                      </p:cBhvr>
                                      <p:tavLst>
                                        <p:tav tm="0">
                                          <p:val>
                                            <p:strVal val="#ppt_x"/>
                                          </p:val>
                                        </p:tav>
                                        <p:tav tm="100000">
                                          <p:val>
                                            <p:strVal val="#ppt_x"/>
                                          </p:val>
                                        </p:tav>
                                      </p:tavLst>
                                    </p:anim>
                                    <p:anim calcmode="lin" valueType="num">
                                      <p:cBhvr additive="base">
                                        <p:cTn id="102" dur="500" fill="hold"/>
                                        <p:tgtEl>
                                          <p:spTgt spid="43"/>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 calcmode="lin" valueType="num">
                                      <p:cBhvr additive="base">
                                        <p:cTn id="105" dur="500" fill="hold"/>
                                        <p:tgtEl>
                                          <p:spTgt spid="44"/>
                                        </p:tgtEl>
                                        <p:attrNameLst>
                                          <p:attrName>ppt_x</p:attrName>
                                        </p:attrNameLst>
                                      </p:cBhvr>
                                      <p:tavLst>
                                        <p:tav tm="0">
                                          <p:val>
                                            <p:strVal val="#ppt_x"/>
                                          </p:val>
                                        </p:tav>
                                        <p:tav tm="100000">
                                          <p:val>
                                            <p:strVal val="#ppt_x"/>
                                          </p:val>
                                        </p:tav>
                                      </p:tavLst>
                                    </p:anim>
                                    <p:anim calcmode="lin" valueType="num">
                                      <p:cBhvr additive="base">
                                        <p:cTn id="106" dur="500" fill="hold"/>
                                        <p:tgtEl>
                                          <p:spTgt spid="44"/>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45"/>
                                        </p:tgtEl>
                                        <p:attrNameLst>
                                          <p:attrName>style.visibility</p:attrName>
                                        </p:attrNameLst>
                                      </p:cBhvr>
                                      <p:to>
                                        <p:strVal val="visible"/>
                                      </p:to>
                                    </p:set>
                                    <p:anim calcmode="lin" valueType="num">
                                      <p:cBhvr additive="base">
                                        <p:cTn id="109" dur="500" fill="hold"/>
                                        <p:tgtEl>
                                          <p:spTgt spid="45"/>
                                        </p:tgtEl>
                                        <p:attrNameLst>
                                          <p:attrName>ppt_x</p:attrName>
                                        </p:attrNameLst>
                                      </p:cBhvr>
                                      <p:tavLst>
                                        <p:tav tm="0">
                                          <p:val>
                                            <p:strVal val="#ppt_x"/>
                                          </p:val>
                                        </p:tav>
                                        <p:tav tm="100000">
                                          <p:val>
                                            <p:strVal val="#ppt_x"/>
                                          </p:val>
                                        </p:tav>
                                      </p:tavLst>
                                    </p:anim>
                                    <p:anim calcmode="lin" valueType="num">
                                      <p:cBhvr additive="base">
                                        <p:cTn id="110" dur="500" fill="hold"/>
                                        <p:tgtEl>
                                          <p:spTgt spid="45"/>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46"/>
                                        </p:tgtEl>
                                        <p:attrNameLst>
                                          <p:attrName>style.visibility</p:attrName>
                                        </p:attrNameLst>
                                      </p:cBhvr>
                                      <p:to>
                                        <p:strVal val="visible"/>
                                      </p:to>
                                    </p:set>
                                    <p:anim calcmode="lin" valueType="num">
                                      <p:cBhvr additive="base">
                                        <p:cTn id="113" dur="500" fill="hold"/>
                                        <p:tgtEl>
                                          <p:spTgt spid="46"/>
                                        </p:tgtEl>
                                        <p:attrNameLst>
                                          <p:attrName>ppt_x</p:attrName>
                                        </p:attrNameLst>
                                      </p:cBhvr>
                                      <p:tavLst>
                                        <p:tav tm="0">
                                          <p:val>
                                            <p:strVal val="#ppt_x"/>
                                          </p:val>
                                        </p:tav>
                                        <p:tav tm="100000">
                                          <p:val>
                                            <p:strVal val="#ppt_x"/>
                                          </p:val>
                                        </p:tav>
                                      </p:tavLst>
                                    </p:anim>
                                    <p:anim calcmode="lin" valueType="num">
                                      <p:cBhvr additive="base">
                                        <p:cTn id="114" dur="500" fill="hold"/>
                                        <p:tgtEl>
                                          <p:spTgt spid="46"/>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7"/>
                                        </p:tgtEl>
                                        <p:attrNameLst>
                                          <p:attrName>style.visibility</p:attrName>
                                        </p:attrNameLst>
                                      </p:cBhvr>
                                      <p:to>
                                        <p:strVal val="visible"/>
                                      </p:to>
                                    </p:set>
                                    <p:anim calcmode="lin" valueType="num">
                                      <p:cBhvr additive="base">
                                        <p:cTn id="117" dur="500" fill="hold"/>
                                        <p:tgtEl>
                                          <p:spTgt spid="47"/>
                                        </p:tgtEl>
                                        <p:attrNameLst>
                                          <p:attrName>ppt_x</p:attrName>
                                        </p:attrNameLst>
                                      </p:cBhvr>
                                      <p:tavLst>
                                        <p:tav tm="0">
                                          <p:val>
                                            <p:strVal val="#ppt_x"/>
                                          </p:val>
                                        </p:tav>
                                        <p:tav tm="100000">
                                          <p:val>
                                            <p:strVal val="#ppt_x"/>
                                          </p:val>
                                        </p:tav>
                                      </p:tavLst>
                                    </p:anim>
                                    <p:anim calcmode="lin" valueType="num">
                                      <p:cBhvr additive="base">
                                        <p:cTn id="11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63"/>
                                        </p:tgtEl>
                                        <p:attrNameLst>
                                          <p:attrName>style.visibility</p:attrName>
                                        </p:attrNameLst>
                                      </p:cBhvr>
                                      <p:to>
                                        <p:strVal val="visible"/>
                                      </p:to>
                                    </p:set>
                                    <p:anim calcmode="lin" valueType="num">
                                      <p:cBhvr additive="base">
                                        <p:cTn id="123" dur="500" fill="hold"/>
                                        <p:tgtEl>
                                          <p:spTgt spid="63"/>
                                        </p:tgtEl>
                                        <p:attrNameLst>
                                          <p:attrName>ppt_x</p:attrName>
                                        </p:attrNameLst>
                                      </p:cBhvr>
                                      <p:tavLst>
                                        <p:tav tm="0">
                                          <p:val>
                                            <p:strVal val="#ppt_x"/>
                                          </p:val>
                                        </p:tav>
                                        <p:tav tm="100000">
                                          <p:val>
                                            <p:strVal val="#ppt_x"/>
                                          </p:val>
                                        </p:tav>
                                      </p:tavLst>
                                    </p:anim>
                                    <p:anim calcmode="lin" valueType="num">
                                      <p:cBhvr additive="base">
                                        <p:cTn id="124" dur="500" fill="hold"/>
                                        <p:tgtEl>
                                          <p:spTgt spid="63"/>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65"/>
                                        </p:tgtEl>
                                        <p:attrNameLst>
                                          <p:attrName>style.visibility</p:attrName>
                                        </p:attrNameLst>
                                      </p:cBhvr>
                                      <p:to>
                                        <p:strVal val="visible"/>
                                      </p:to>
                                    </p:set>
                                    <p:anim calcmode="lin" valueType="num">
                                      <p:cBhvr additive="base">
                                        <p:cTn id="127" dur="500" fill="hold"/>
                                        <p:tgtEl>
                                          <p:spTgt spid="65"/>
                                        </p:tgtEl>
                                        <p:attrNameLst>
                                          <p:attrName>ppt_x</p:attrName>
                                        </p:attrNameLst>
                                      </p:cBhvr>
                                      <p:tavLst>
                                        <p:tav tm="0">
                                          <p:val>
                                            <p:strVal val="#ppt_x"/>
                                          </p:val>
                                        </p:tav>
                                        <p:tav tm="100000">
                                          <p:val>
                                            <p:strVal val="#ppt_x"/>
                                          </p:val>
                                        </p:tav>
                                      </p:tavLst>
                                    </p:anim>
                                    <p:anim calcmode="lin" valueType="num">
                                      <p:cBhvr additive="base">
                                        <p:cTn id="128" dur="500" fill="hold"/>
                                        <p:tgtEl>
                                          <p:spTgt spid="65"/>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66"/>
                                        </p:tgtEl>
                                        <p:attrNameLst>
                                          <p:attrName>style.visibility</p:attrName>
                                        </p:attrNameLst>
                                      </p:cBhvr>
                                      <p:to>
                                        <p:strVal val="visible"/>
                                      </p:to>
                                    </p:set>
                                    <p:anim calcmode="lin" valueType="num">
                                      <p:cBhvr additive="base">
                                        <p:cTn id="131" dur="500" fill="hold"/>
                                        <p:tgtEl>
                                          <p:spTgt spid="66"/>
                                        </p:tgtEl>
                                        <p:attrNameLst>
                                          <p:attrName>ppt_x</p:attrName>
                                        </p:attrNameLst>
                                      </p:cBhvr>
                                      <p:tavLst>
                                        <p:tav tm="0">
                                          <p:val>
                                            <p:strVal val="#ppt_x"/>
                                          </p:val>
                                        </p:tav>
                                        <p:tav tm="100000">
                                          <p:val>
                                            <p:strVal val="#ppt_x"/>
                                          </p:val>
                                        </p:tav>
                                      </p:tavLst>
                                    </p:anim>
                                    <p:anim calcmode="lin" valueType="num">
                                      <p:cBhvr additive="base">
                                        <p:cTn id="132" dur="500" fill="hold"/>
                                        <p:tgtEl>
                                          <p:spTgt spid="66"/>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69"/>
                                        </p:tgtEl>
                                        <p:attrNameLst>
                                          <p:attrName>style.visibility</p:attrName>
                                        </p:attrNameLst>
                                      </p:cBhvr>
                                      <p:to>
                                        <p:strVal val="visible"/>
                                      </p:to>
                                    </p:set>
                                    <p:anim calcmode="lin" valueType="num">
                                      <p:cBhvr additive="base">
                                        <p:cTn id="135" dur="500" fill="hold"/>
                                        <p:tgtEl>
                                          <p:spTgt spid="69"/>
                                        </p:tgtEl>
                                        <p:attrNameLst>
                                          <p:attrName>ppt_x</p:attrName>
                                        </p:attrNameLst>
                                      </p:cBhvr>
                                      <p:tavLst>
                                        <p:tav tm="0">
                                          <p:val>
                                            <p:strVal val="#ppt_x"/>
                                          </p:val>
                                        </p:tav>
                                        <p:tav tm="100000">
                                          <p:val>
                                            <p:strVal val="#ppt_x"/>
                                          </p:val>
                                        </p:tav>
                                      </p:tavLst>
                                    </p:anim>
                                    <p:anim calcmode="lin" valueType="num">
                                      <p:cBhvr additive="base">
                                        <p:cTn id="136" dur="500" fill="hold"/>
                                        <p:tgtEl>
                                          <p:spTgt spid="69"/>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71"/>
                                        </p:tgtEl>
                                        <p:attrNameLst>
                                          <p:attrName>style.visibility</p:attrName>
                                        </p:attrNameLst>
                                      </p:cBhvr>
                                      <p:to>
                                        <p:strVal val="visible"/>
                                      </p:to>
                                    </p:set>
                                    <p:anim calcmode="lin" valueType="num">
                                      <p:cBhvr additive="base">
                                        <p:cTn id="139" dur="500" fill="hold"/>
                                        <p:tgtEl>
                                          <p:spTgt spid="71"/>
                                        </p:tgtEl>
                                        <p:attrNameLst>
                                          <p:attrName>ppt_x</p:attrName>
                                        </p:attrNameLst>
                                      </p:cBhvr>
                                      <p:tavLst>
                                        <p:tav tm="0">
                                          <p:val>
                                            <p:strVal val="#ppt_x"/>
                                          </p:val>
                                        </p:tav>
                                        <p:tav tm="100000">
                                          <p:val>
                                            <p:strVal val="#ppt_x"/>
                                          </p:val>
                                        </p:tav>
                                      </p:tavLst>
                                    </p:anim>
                                    <p:anim calcmode="lin" valueType="num">
                                      <p:cBhvr additive="base">
                                        <p:cTn id="140" dur="500" fill="hold"/>
                                        <p:tgtEl>
                                          <p:spTgt spid="71"/>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73"/>
                                        </p:tgtEl>
                                        <p:attrNameLst>
                                          <p:attrName>style.visibility</p:attrName>
                                        </p:attrNameLst>
                                      </p:cBhvr>
                                      <p:to>
                                        <p:strVal val="visible"/>
                                      </p:to>
                                    </p:set>
                                    <p:anim calcmode="lin" valueType="num">
                                      <p:cBhvr additive="base">
                                        <p:cTn id="143" dur="500" fill="hold"/>
                                        <p:tgtEl>
                                          <p:spTgt spid="73"/>
                                        </p:tgtEl>
                                        <p:attrNameLst>
                                          <p:attrName>ppt_x</p:attrName>
                                        </p:attrNameLst>
                                      </p:cBhvr>
                                      <p:tavLst>
                                        <p:tav tm="0">
                                          <p:val>
                                            <p:strVal val="#ppt_x"/>
                                          </p:val>
                                        </p:tav>
                                        <p:tav tm="100000">
                                          <p:val>
                                            <p:strVal val="#ppt_x"/>
                                          </p:val>
                                        </p:tav>
                                      </p:tavLst>
                                    </p:anim>
                                    <p:anim calcmode="lin" valueType="num">
                                      <p:cBhvr additive="base">
                                        <p:cTn id="144" dur="500" fill="hold"/>
                                        <p:tgtEl>
                                          <p:spTgt spid="73"/>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3">
                                            <p:txEl>
                                              <p:pRg st="0" end="0"/>
                                            </p:txEl>
                                          </p:spTgt>
                                        </p:tgtEl>
                                        <p:attrNameLst>
                                          <p:attrName>style.visibility</p:attrName>
                                        </p:attrNameLst>
                                      </p:cBhvr>
                                      <p:to>
                                        <p:strVal val="visible"/>
                                      </p:to>
                                    </p:set>
                                    <p:anim calcmode="lin" valueType="num">
                                      <p:cBhvr additive="base">
                                        <p:cTn id="15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grpId="0" nodeType="clickEffect">
                                  <p:stCondLst>
                                    <p:cond delay="0"/>
                                  </p:stCondLst>
                                  <p:childTnLst>
                                    <p:set>
                                      <p:cBhvr>
                                        <p:cTn id="158" dur="1" fill="hold">
                                          <p:stCondLst>
                                            <p:cond delay="0"/>
                                          </p:stCondLst>
                                        </p:cTn>
                                        <p:tgtEl>
                                          <p:spTgt spid="3">
                                            <p:txEl>
                                              <p:pRg st="1" end="1"/>
                                            </p:txEl>
                                          </p:spTgt>
                                        </p:tgtEl>
                                        <p:attrNameLst>
                                          <p:attrName>style.visibility</p:attrName>
                                        </p:attrNameLst>
                                      </p:cBhvr>
                                      <p:to>
                                        <p:strVal val="visible"/>
                                      </p:to>
                                    </p:set>
                                    <p:anim calcmode="lin" valueType="num">
                                      <p:cBhvr additive="base">
                                        <p:cTn id="15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3">
                                            <p:txEl>
                                              <p:pRg st="2" end="2"/>
                                            </p:txEl>
                                          </p:spTgt>
                                        </p:tgtEl>
                                        <p:attrNameLst>
                                          <p:attrName>style.visibility</p:attrName>
                                        </p:attrNameLst>
                                      </p:cBhvr>
                                      <p:to>
                                        <p:strVal val="visible"/>
                                      </p:to>
                                    </p:set>
                                    <p:anim calcmode="lin" valueType="num">
                                      <p:cBhvr additive="base">
                                        <p:cTn id="16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grpId="0" nodeType="clickEffect">
                                  <p:stCondLst>
                                    <p:cond delay="0"/>
                                  </p:stCondLst>
                                  <p:childTnLst>
                                    <p:set>
                                      <p:cBhvr>
                                        <p:cTn id="170" dur="1" fill="hold">
                                          <p:stCondLst>
                                            <p:cond delay="0"/>
                                          </p:stCondLst>
                                        </p:cTn>
                                        <p:tgtEl>
                                          <p:spTgt spid="3">
                                            <p:txEl>
                                              <p:pRg st="3" end="3"/>
                                            </p:txEl>
                                          </p:spTgt>
                                        </p:tgtEl>
                                        <p:attrNameLst>
                                          <p:attrName>style.visibility</p:attrName>
                                        </p:attrNameLst>
                                      </p:cBhvr>
                                      <p:to>
                                        <p:strVal val="visible"/>
                                      </p:to>
                                    </p:set>
                                    <p:anim calcmode="lin" valueType="num">
                                      <p:cBhvr additive="base">
                                        <p:cTn id="17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grpId="0" nodeType="clickEffect">
                                  <p:stCondLst>
                                    <p:cond delay="0"/>
                                  </p:stCondLst>
                                  <p:childTnLst>
                                    <p:set>
                                      <p:cBhvr>
                                        <p:cTn id="176" dur="1" fill="hold">
                                          <p:stCondLst>
                                            <p:cond delay="0"/>
                                          </p:stCondLst>
                                        </p:cTn>
                                        <p:tgtEl>
                                          <p:spTgt spid="3">
                                            <p:txEl>
                                              <p:pRg st="4" end="4"/>
                                            </p:txEl>
                                          </p:spTgt>
                                        </p:tgtEl>
                                        <p:attrNameLst>
                                          <p:attrName>style.visibility</p:attrName>
                                        </p:attrNameLst>
                                      </p:cBhvr>
                                      <p:to>
                                        <p:strVal val="visible"/>
                                      </p:to>
                                    </p:set>
                                    <p:anim calcmode="lin" valueType="num">
                                      <p:cBhvr additive="base">
                                        <p:cTn id="17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3">
                                            <p:txEl>
                                              <p:pRg st="5" end="5"/>
                                            </p:txEl>
                                          </p:spTgt>
                                        </p:tgtEl>
                                        <p:attrNameLst>
                                          <p:attrName>style.visibility</p:attrName>
                                        </p:attrNameLst>
                                      </p:cBhvr>
                                      <p:to>
                                        <p:strVal val="visible"/>
                                      </p:to>
                                    </p:set>
                                    <p:anim calcmode="lin" valueType="num">
                                      <p:cBhvr additive="base">
                                        <p:cTn id="18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2" presetClass="entr" presetSubtype="4" fill="hold" grpId="0" nodeType="clickEffect">
                                  <p:stCondLst>
                                    <p:cond delay="0"/>
                                  </p:stCondLst>
                                  <p:childTnLst>
                                    <p:set>
                                      <p:cBhvr>
                                        <p:cTn id="188" dur="1" fill="hold">
                                          <p:stCondLst>
                                            <p:cond delay="0"/>
                                          </p:stCondLst>
                                        </p:cTn>
                                        <p:tgtEl>
                                          <p:spTgt spid="3">
                                            <p:txEl>
                                              <p:pRg st="6" end="6"/>
                                            </p:txEl>
                                          </p:spTgt>
                                        </p:tgtEl>
                                        <p:attrNameLst>
                                          <p:attrName>style.visibility</p:attrName>
                                        </p:attrNameLst>
                                      </p:cBhvr>
                                      <p:to>
                                        <p:strVal val="visible"/>
                                      </p:to>
                                    </p:set>
                                    <p:anim calcmode="lin" valueType="num">
                                      <p:cBhvr additive="base">
                                        <p:cTn id="18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9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grpId="0" nodeType="clickEffect">
                                  <p:stCondLst>
                                    <p:cond delay="0"/>
                                  </p:stCondLst>
                                  <p:childTnLst>
                                    <p:set>
                                      <p:cBhvr>
                                        <p:cTn id="194" dur="1" fill="hold">
                                          <p:stCondLst>
                                            <p:cond delay="0"/>
                                          </p:stCondLst>
                                        </p:cTn>
                                        <p:tgtEl>
                                          <p:spTgt spid="3">
                                            <p:txEl>
                                              <p:pRg st="7" end="7"/>
                                            </p:txEl>
                                          </p:spTgt>
                                        </p:tgtEl>
                                        <p:attrNameLst>
                                          <p:attrName>style.visibility</p:attrName>
                                        </p:attrNameLst>
                                      </p:cBhvr>
                                      <p:to>
                                        <p:strVal val="visible"/>
                                      </p:to>
                                    </p:set>
                                    <p:anim calcmode="lin" valueType="num">
                                      <p:cBhvr additive="base">
                                        <p:cTn id="19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9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P spid="10" grpId="0"/>
      <p:bldP spid="26" grpId="0"/>
      <p:bldP spid="31" grpId="0"/>
      <p:bldP spid="32" grpId="0"/>
      <p:bldP spid="37" grpId="0"/>
      <p:bldP spid="51" grpId="0" animBg="1"/>
      <p:bldP spid="77" grpId="0"/>
      <p:bldP spid="78" grpId="0" animBg="1"/>
      <p:bldP spid="79" grpId="0"/>
      <p:bldP spid="74" grpId="0"/>
      <p:bldP spid="39" grpId="0"/>
      <p:bldP spid="42" grpId="0"/>
      <p:bldP spid="44" grpId="0"/>
      <p:bldP spid="47" grpId="0"/>
      <p:bldP spid="71" grpId="0"/>
      <p:bldP spid="72" grpId="0"/>
      <p:bldP spid="7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dirty="0">
                <a:latin typeface="Times New Roman" pitchFamily="18" charset="0"/>
                <a:cs typeface="Times New Roman" pitchFamily="18" charset="0"/>
              </a:rPr>
              <a:t>In the absence of friction, it would be impossible for us to walk, ride a vehicle or pick some object from floor.</a:t>
            </a:r>
          </a:p>
          <a:p>
            <a:pPr marL="0" indent="0" algn="just">
              <a:lnSpc>
                <a:spcPct val="150000"/>
              </a:lnSpc>
              <a:buNone/>
            </a:pPr>
            <a:r>
              <a:rPr lang="en-IN" sz="1800" dirty="0">
                <a:latin typeface="Times New Roman" pitchFamily="18" charset="0"/>
                <a:cs typeface="Times New Roman" pitchFamily="18" charset="0"/>
              </a:rPr>
              <a:t>In some cases frictional force causes energy loss, which leads to wear &amp; tear of components which are in contact. In such cases frictional force must be reduced.</a:t>
            </a:r>
          </a:p>
          <a:p>
            <a:pPr marL="0" indent="0" algn="just">
              <a:lnSpc>
                <a:spcPct val="150000"/>
              </a:lnSpc>
              <a:buFont typeface="Wingdings" pitchFamily="2" charset="2"/>
              <a:buChar char="v"/>
            </a:pPr>
            <a:r>
              <a:rPr lang="en-IN" sz="1800" dirty="0">
                <a:latin typeface="Times New Roman" pitchFamily="18" charset="0"/>
                <a:cs typeface="Times New Roman" pitchFamily="18" charset="0"/>
              </a:rPr>
              <a:t>To reduce friction, lubricants are used in machines.</a:t>
            </a:r>
          </a:p>
          <a:p>
            <a:pPr marL="0" indent="0" algn="just">
              <a:lnSpc>
                <a:spcPct val="150000"/>
              </a:lnSpc>
              <a:buFont typeface="Wingdings" pitchFamily="2" charset="2"/>
              <a:buChar char="v"/>
            </a:pPr>
            <a:r>
              <a:rPr lang="en-IN" sz="1800" dirty="0">
                <a:latin typeface="Times New Roman" pitchFamily="18" charset="0"/>
                <a:cs typeface="Times New Roman" pitchFamily="18" charset="0"/>
              </a:rPr>
              <a:t>Fine powder on the </a:t>
            </a:r>
            <a:r>
              <a:rPr lang="en-IN" sz="1800" dirty="0" err="1">
                <a:latin typeface="Times New Roman" pitchFamily="18" charset="0"/>
                <a:cs typeface="Times New Roman" pitchFamily="18" charset="0"/>
              </a:rPr>
              <a:t>carrom</a:t>
            </a:r>
            <a:r>
              <a:rPr lang="en-IN" sz="1800" dirty="0">
                <a:latin typeface="Times New Roman" pitchFamily="18" charset="0"/>
                <a:cs typeface="Times New Roman" pitchFamily="18" charset="0"/>
              </a:rPr>
              <a:t> board reduces friction.</a:t>
            </a:r>
          </a:p>
          <a:p>
            <a:pPr marL="0" indent="0" algn="just">
              <a:lnSpc>
                <a:spcPct val="150000"/>
              </a:lnSpc>
              <a:buNone/>
            </a:pPr>
            <a:r>
              <a:rPr lang="en-IN" sz="1800" dirty="0">
                <a:latin typeface="Times New Roman" pitchFamily="18" charset="0"/>
                <a:cs typeface="Times New Roman" pitchFamily="18" charset="0"/>
              </a:rPr>
              <a:t>Thus, </a:t>
            </a:r>
          </a:p>
          <a:p>
            <a:pPr marL="0" indent="0" algn="just">
              <a:lnSpc>
                <a:spcPct val="150000"/>
              </a:lnSpc>
              <a:buNone/>
            </a:pP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“Friction can be our friend or it can be an evil depending upon the circumstance”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dirty="0">
                <a:latin typeface="Times New Roman" pitchFamily="18" charset="0"/>
                <a:cs typeface="Times New Roman" pitchFamily="18" charset="0"/>
              </a:rPr>
              <a:t>N = 800cos25 + Psin25   -----(ii)</a:t>
            </a:r>
          </a:p>
          <a:p>
            <a:pPr marL="0" indent="0" algn="just">
              <a:lnSpc>
                <a:spcPct val="150000"/>
              </a:lnSpc>
              <a:buNone/>
            </a:pPr>
            <a:r>
              <a:rPr lang="en-IN" sz="1800" dirty="0">
                <a:latin typeface="Times New Roman" pitchFamily="18" charset="0"/>
                <a:cs typeface="Times New Roman" pitchFamily="18" charset="0"/>
              </a:rPr>
              <a:t>Substituting (ii) in (</a:t>
            </a:r>
            <a:r>
              <a:rPr lang="en-IN" sz="1800" dirty="0" err="1">
                <a:latin typeface="Times New Roman" pitchFamily="18" charset="0"/>
                <a:cs typeface="Times New Roman" pitchFamily="18" charset="0"/>
              </a:rPr>
              <a:t>i</a:t>
            </a:r>
            <a:r>
              <a:rPr lang="en-IN" sz="1800" dirty="0">
                <a:latin typeface="Times New Roman" pitchFamily="18" charset="0"/>
                <a:cs typeface="Times New Roman" pitchFamily="18" charset="0"/>
              </a:rPr>
              <a:t>)</a:t>
            </a:r>
          </a:p>
          <a:p>
            <a:pPr marL="0" indent="0" algn="just">
              <a:lnSpc>
                <a:spcPct val="150000"/>
              </a:lnSpc>
              <a:buNone/>
            </a:pPr>
            <a:r>
              <a:rPr lang="en-IN" sz="1800" dirty="0">
                <a:latin typeface="Times New Roman" pitchFamily="18" charset="0"/>
                <a:cs typeface="Times New Roman" pitchFamily="18" charset="0"/>
              </a:rPr>
              <a:t>0.35[800cos25 + Psin25] = Pcos25 – 800sin25</a:t>
            </a:r>
          </a:p>
          <a:p>
            <a:pPr marL="0" indent="0" algn="just">
              <a:lnSpc>
                <a:spcPct val="150000"/>
              </a:lnSpc>
              <a:buNone/>
            </a:pPr>
            <a:r>
              <a:rPr lang="en-IN" sz="1800" dirty="0">
                <a:latin typeface="Times New Roman" pitchFamily="18" charset="0"/>
                <a:cs typeface="Times New Roman" pitchFamily="18" charset="0"/>
              </a:rPr>
              <a:t>0.758P = 591.86</a:t>
            </a:r>
          </a:p>
          <a:p>
            <a:pPr marL="0" indent="0" algn="just">
              <a:lnSpc>
                <a:spcPct val="150000"/>
              </a:lnSpc>
              <a:buNone/>
            </a:pPr>
            <a:r>
              <a:rPr lang="en-IN" sz="1800" dirty="0">
                <a:solidFill>
                  <a:srgbClr val="00B050"/>
                </a:solidFill>
                <a:latin typeface="Times New Roman" pitchFamily="18" charset="0"/>
                <a:cs typeface="Times New Roman" pitchFamily="18" charset="0"/>
              </a:rPr>
              <a:t>P = 780.82 N</a:t>
            </a:r>
          </a:p>
          <a:p>
            <a:pPr marL="0" indent="0" algn="just">
              <a:lnSpc>
                <a:spcPct val="150000"/>
              </a:lnSpc>
              <a:buNone/>
            </a:pPr>
            <a:endParaRPr lang="en-IN" sz="1800" dirty="0">
              <a:latin typeface="Times New Roman" pitchFamily="18" charset="0"/>
              <a:cs typeface="Times New Roman" pitchFamily="18" charset="0"/>
            </a:endParaRPr>
          </a:p>
        </p:txBody>
      </p:sp>
      <p:cxnSp>
        <p:nvCxnSpPr>
          <p:cNvPr id="5" name="Straight Connector 4"/>
          <p:cNvCxnSpPr/>
          <p:nvPr/>
        </p:nvCxnSpPr>
        <p:spPr>
          <a:xfrm>
            <a:off x="5714999" y="895350"/>
            <a:ext cx="25146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486399" y="1200150"/>
            <a:ext cx="838198" cy="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305799" y="1200150"/>
            <a:ext cx="304800" cy="304800"/>
          </a:xfrm>
          <a:prstGeom prst="rect">
            <a:avLst/>
          </a:prstGeom>
          <a:noFill/>
        </p:spPr>
        <p:txBody>
          <a:bodyPr wrap="square" rtlCol="0">
            <a:spAutoFit/>
          </a:bodyPr>
          <a:lstStyle/>
          <a:p>
            <a:r>
              <a:rPr lang="en-IN" sz="1400" dirty="0">
                <a:latin typeface="Times New Roman" pitchFamily="18" charset="0"/>
                <a:cs typeface="Times New Roman" pitchFamily="18" charset="0"/>
              </a:rPr>
              <a:t>P </a:t>
            </a:r>
          </a:p>
        </p:txBody>
      </p:sp>
      <p:sp>
        <p:nvSpPr>
          <p:cNvPr id="10" name="TextBox 9"/>
          <p:cNvSpPr txBox="1"/>
          <p:nvPr/>
        </p:nvSpPr>
        <p:spPr>
          <a:xfrm>
            <a:off x="6934199" y="133350"/>
            <a:ext cx="609600" cy="369332"/>
          </a:xfrm>
          <a:prstGeom prst="rect">
            <a:avLst/>
          </a:prstGeom>
          <a:noFill/>
        </p:spPr>
        <p:txBody>
          <a:bodyPr wrap="square" rtlCol="0">
            <a:spAutoFit/>
          </a:bodyPr>
          <a:lstStyle/>
          <a:p>
            <a:r>
              <a:rPr lang="en-IN" dirty="0"/>
              <a:t>FBD</a:t>
            </a:r>
          </a:p>
        </p:txBody>
      </p:sp>
      <p:sp>
        <p:nvSpPr>
          <p:cNvPr id="26" name="TextBox 25"/>
          <p:cNvSpPr txBox="1"/>
          <p:nvPr/>
        </p:nvSpPr>
        <p:spPr>
          <a:xfrm>
            <a:off x="6934199" y="2190750"/>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800 N</a:t>
            </a:r>
          </a:p>
        </p:txBody>
      </p:sp>
      <p:sp>
        <p:nvSpPr>
          <p:cNvPr id="31" name="TextBox 30"/>
          <p:cNvSpPr txBox="1"/>
          <p:nvPr/>
        </p:nvSpPr>
        <p:spPr>
          <a:xfrm rot="1116550">
            <a:off x="7428554" y="1798454"/>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endParaRPr lang="en-IN" sz="1400" dirty="0">
              <a:solidFill>
                <a:srgbClr val="FF0000"/>
              </a:solidFill>
            </a:endParaRPr>
          </a:p>
        </p:txBody>
      </p:sp>
      <p:sp>
        <p:nvSpPr>
          <p:cNvPr id="32" name="TextBox 31"/>
          <p:cNvSpPr txBox="1"/>
          <p:nvPr/>
        </p:nvSpPr>
        <p:spPr>
          <a:xfrm rot="1043439">
            <a:off x="6436345" y="2175841"/>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dirty="0"/>
          </a:p>
        </p:txBody>
      </p:sp>
      <p:sp>
        <p:nvSpPr>
          <p:cNvPr id="37" name="TextBox 36"/>
          <p:cNvSpPr txBox="1"/>
          <p:nvPr/>
        </p:nvSpPr>
        <p:spPr>
          <a:xfrm>
            <a:off x="5638799" y="9715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34" name="Slide Number Placeholder 33"/>
          <p:cNvSpPr>
            <a:spLocks noGrp="1"/>
          </p:cNvSpPr>
          <p:nvPr>
            <p:ph type="sldNum" sz="quarter" idx="12"/>
          </p:nvPr>
        </p:nvSpPr>
        <p:spPr/>
        <p:txBody>
          <a:bodyPr/>
          <a:lstStyle/>
          <a:p>
            <a:fld id="{B6F15528-21DE-4FAA-801E-634DDDAF4B2B}" type="slidenum">
              <a:rPr lang="en-US" smtClean="0"/>
              <a:pPr/>
              <a:t>30</a:t>
            </a:fld>
            <a:endParaRPr lang="en-US"/>
          </a:p>
        </p:txBody>
      </p:sp>
      <p:sp>
        <p:nvSpPr>
          <p:cNvPr id="51" name="Snip Same Side Corner Rectangle 50"/>
          <p:cNvSpPr/>
          <p:nvPr/>
        </p:nvSpPr>
        <p:spPr>
          <a:xfrm rot="1614878">
            <a:off x="6707020" y="997723"/>
            <a:ext cx="923959" cy="564046"/>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3" name="Straight Connector 52"/>
          <p:cNvCxnSpPr/>
          <p:nvPr/>
        </p:nvCxnSpPr>
        <p:spPr>
          <a:xfrm>
            <a:off x="5943599" y="742950"/>
            <a:ext cx="2438400" cy="12192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a:off x="7162799" y="1352550"/>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6515099" y="933450"/>
            <a:ext cx="1371600" cy="6858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6515099" y="1695450"/>
            <a:ext cx="7620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a:off x="6706393" y="1808956"/>
            <a:ext cx="9144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553199" y="1428750"/>
            <a:ext cx="91440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696199" y="13525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78" name="Arc 77"/>
          <p:cNvSpPr/>
          <p:nvPr/>
        </p:nvSpPr>
        <p:spPr>
          <a:xfrm rot="9944150">
            <a:off x="6975264" y="1546015"/>
            <a:ext cx="381000" cy="381000"/>
          </a:xfrm>
          <a:prstGeom prst="arc">
            <a:avLst>
              <a:gd name="adj1" fmla="val 17096110"/>
              <a:gd name="adj2" fmla="val 7101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9" name="TextBox 78"/>
          <p:cNvSpPr txBox="1"/>
          <p:nvPr/>
        </p:nvSpPr>
        <p:spPr>
          <a:xfrm>
            <a:off x="6781799" y="18859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25</a:t>
            </a:r>
            <a:r>
              <a:rPr lang="en-IN" sz="1200" baseline="30000" dirty="0">
                <a:latin typeface="Times New Roman" pitchFamily="18" charset="0"/>
                <a:ea typeface="Tahoma" pitchFamily="34" charset="0"/>
                <a:cs typeface="Times New Roman" pitchFamily="18" charset="0"/>
              </a:rPr>
              <a:t>0</a:t>
            </a:r>
          </a:p>
        </p:txBody>
      </p:sp>
      <p:cxnSp>
        <p:nvCxnSpPr>
          <p:cNvPr id="70" name="Straight Arrow Connector 69"/>
          <p:cNvCxnSpPr/>
          <p:nvPr/>
        </p:nvCxnSpPr>
        <p:spPr>
          <a:xfrm rot="10800000">
            <a:off x="7543799" y="514350"/>
            <a:ext cx="914400" cy="5334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rot="1805793">
            <a:off x="7775329" y="53691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Tree>
    <p:extLst>
      <p:ext uri="{BB962C8B-B14F-4D97-AF65-F5344CB8AC3E}">
        <p14:creationId xmlns:p14="http://schemas.microsoft.com/office/powerpoint/2010/main" val="2087355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fill="hold"/>
                                        <p:tgtEl>
                                          <p:spTgt spid="37"/>
                                        </p:tgtEl>
                                        <p:attrNameLst>
                                          <p:attrName>ppt_x</p:attrName>
                                        </p:attrNameLst>
                                      </p:cBhvr>
                                      <p:tavLst>
                                        <p:tav tm="0">
                                          <p:val>
                                            <p:strVal val="#ppt_x"/>
                                          </p:val>
                                        </p:tav>
                                        <p:tav tm="100000">
                                          <p:val>
                                            <p:strVal val="#ppt_x"/>
                                          </p:val>
                                        </p:tav>
                                      </p:tavLst>
                                    </p:anim>
                                    <p:anim calcmode="lin" valueType="num">
                                      <p:cBhvr additive="base">
                                        <p:cTn id="36" dur="500" fill="hold"/>
                                        <p:tgtEl>
                                          <p:spTgt spid="3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additive="base">
                                        <p:cTn id="39" dur="500" fill="hold"/>
                                        <p:tgtEl>
                                          <p:spTgt spid="51"/>
                                        </p:tgtEl>
                                        <p:attrNameLst>
                                          <p:attrName>ppt_x</p:attrName>
                                        </p:attrNameLst>
                                      </p:cBhvr>
                                      <p:tavLst>
                                        <p:tav tm="0">
                                          <p:val>
                                            <p:strVal val="#ppt_x"/>
                                          </p:val>
                                        </p:tav>
                                        <p:tav tm="100000">
                                          <p:val>
                                            <p:strVal val="#ppt_x"/>
                                          </p:val>
                                        </p:tav>
                                      </p:tavLst>
                                    </p:anim>
                                    <p:anim calcmode="lin" valueType="num">
                                      <p:cBhvr additive="base">
                                        <p:cTn id="40" dur="500" fill="hold"/>
                                        <p:tgtEl>
                                          <p:spTgt spid="5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fill="hold"/>
                                        <p:tgtEl>
                                          <p:spTgt spid="53"/>
                                        </p:tgtEl>
                                        <p:attrNameLst>
                                          <p:attrName>ppt_x</p:attrName>
                                        </p:attrNameLst>
                                      </p:cBhvr>
                                      <p:tavLst>
                                        <p:tav tm="0">
                                          <p:val>
                                            <p:strVal val="#ppt_x"/>
                                          </p:val>
                                        </p:tav>
                                        <p:tav tm="100000">
                                          <p:val>
                                            <p:strVal val="#ppt_x"/>
                                          </p:val>
                                        </p:tav>
                                      </p:tavLst>
                                    </p:anim>
                                    <p:anim calcmode="lin" valueType="num">
                                      <p:cBhvr additive="base">
                                        <p:cTn id="44" dur="500" fill="hold"/>
                                        <p:tgtEl>
                                          <p:spTgt spid="5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500" fill="hold"/>
                                        <p:tgtEl>
                                          <p:spTgt spid="55"/>
                                        </p:tgtEl>
                                        <p:attrNameLst>
                                          <p:attrName>ppt_x</p:attrName>
                                        </p:attrNameLst>
                                      </p:cBhvr>
                                      <p:tavLst>
                                        <p:tav tm="0">
                                          <p:val>
                                            <p:strVal val="#ppt_x"/>
                                          </p:val>
                                        </p:tav>
                                        <p:tav tm="100000">
                                          <p:val>
                                            <p:strVal val="#ppt_x"/>
                                          </p:val>
                                        </p:tav>
                                      </p:tavLst>
                                    </p:anim>
                                    <p:anim calcmode="lin" valueType="num">
                                      <p:cBhvr additive="base">
                                        <p:cTn id="48" dur="500" fill="hold"/>
                                        <p:tgtEl>
                                          <p:spTgt spid="5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500" fill="hold"/>
                                        <p:tgtEl>
                                          <p:spTgt spid="67"/>
                                        </p:tgtEl>
                                        <p:attrNameLst>
                                          <p:attrName>ppt_x</p:attrName>
                                        </p:attrNameLst>
                                      </p:cBhvr>
                                      <p:tavLst>
                                        <p:tav tm="0">
                                          <p:val>
                                            <p:strVal val="#ppt_x"/>
                                          </p:val>
                                        </p:tav>
                                        <p:tav tm="100000">
                                          <p:val>
                                            <p:strVal val="#ppt_x"/>
                                          </p:val>
                                        </p:tav>
                                      </p:tavLst>
                                    </p:anim>
                                    <p:anim calcmode="lin" valueType="num">
                                      <p:cBhvr additive="base">
                                        <p:cTn id="56" dur="500" fill="hold"/>
                                        <p:tgtEl>
                                          <p:spTgt spid="6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additive="base">
                                        <p:cTn id="59" dur="500" fill="hold"/>
                                        <p:tgtEl>
                                          <p:spTgt spid="68"/>
                                        </p:tgtEl>
                                        <p:attrNameLst>
                                          <p:attrName>ppt_x</p:attrName>
                                        </p:attrNameLst>
                                      </p:cBhvr>
                                      <p:tavLst>
                                        <p:tav tm="0">
                                          <p:val>
                                            <p:strVal val="#ppt_x"/>
                                          </p:val>
                                        </p:tav>
                                        <p:tav tm="100000">
                                          <p:val>
                                            <p:strVal val="#ppt_x"/>
                                          </p:val>
                                        </p:tav>
                                      </p:tavLst>
                                    </p:anim>
                                    <p:anim calcmode="lin" valueType="num">
                                      <p:cBhvr additive="base">
                                        <p:cTn id="60" dur="500" fill="hold"/>
                                        <p:tgtEl>
                                          <p:spTgt spid="6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5"/>
                                        </p:tgtEl>
                                        <p:attrNameLst>
                                          <p:attrName>style.visibility</p:attrName>
                                        </p:attrNameLst>
                                      </p:cBhvr>
                                      <p:to>
                                        <p:strVal val="visible"/>
                                      </p:to>
                                    </p:set>
                                    <p:anim calcmode="lin" valueType="num">
                                      <p:cBhvr additive="base">
                                        <p:cTn id="63" dur="500" fill="hold"/>
                                        <p:tgtEl>
                                          <p:spTgt spid="75"/>
                                        </p:tgtEl>
                                        <p:attrNameLst>
                                          <p:attrName>ppt_x</p:attrName>
                                        </p:attrNameLst>
                                      </p:cBhvr>
                                      <p:tavLst>
                                        <p:tav tm="0">
                                          <p:val>
                                            <p:strVal val="#ppt_x"/>
                                          </p:val>
                                        </p:tav>
                                        <p:tav tm="100000">
                                          <p:val>
                                            <p:strVal val="#ppt_x"/>
                                          </p:val>
                                        </p:tav>
                                      </p:tavLst>
                                    </p:anim>
                                    <p:anim calcmode="lin" valueType="num">
                                      <p:cBhvr additive="base">
                                        <p:cTn id="64" dur="500" fill="hold"/>
                                        <p:tgtEl>
                                          <p:spTgt spid="7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7"/>
                                        </p:tgtEl>
                                        <p:attrNameLst>
                                          <p:attrName>style.visibility</p:attrName>
                                        </p:attrNameLst>
                                      </p:cBhvr>
                                      <p:to>
                                        <p:strVal val="visible"/>
                                      </p:to>
                                    </p:set>
                                    <p:anim calcmode="lin" valueType="num">
                                      <p:cBhvr additive="base">
                                        <p:cTn id="67" dur="500" fill="hold"/>
                                        <p:tgtEl>
                                          <p:spTgt spid="77"/>
                                        </p:tgtEl>
                                        <p:attrNameLst>
                                          <p:attrName>ppt_x</p:attrName>
                                        </p:attrNameLst>
                                      </p:cBhvr>
                                      <p:tavLst>
                                        <p:tav tm="0">
                                          <p:val>
                                            <p:strVal val="#ppt_x"/>
                                          </p:val>
                                        </p:tav>
                                        <p:tav tm="100000">
                                          <p:val>
                                            <p:strVal val="#ppt_x"/>
                                          </p:val>
                                        </p:tav>
                                      </p:tavLst>
                                    </p:anim>
                                    <p:anim calcmode="lin" valueType="num">
                                      <p:cBhvr additive="base">
                                        <p:cTn id="68" dur="500" fill="hold"/>
                                        <p:tgtEl>
                                          <p:spTgt spid="7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8"/>
                                        </p:tgtEl>
                                        <p:attrNameLst>
                                          <p:attrName>style.visibility</p:attrName>
                                        </p:attrNameLst>
                                      </p:cBhvr>
                                      <p:to>
                                        <p:strVal val="visible"/>
                                      </p:to>
                                    </p:set>
                                    <p:anim calcmode="lin" valueType="num">
                                      <p:cBhvr additive="base">
                                        <p:cTn id="71" dur="500" fill="hold"/>
                                        <p:tgtEl>
                                          <p:spTgt spid="78"/>
                                        </p:tgtEl>
                                        <p:attrNameLst>
                                          <p:attrName>ppt_x</p:attrName>
                                        </p:attrNameLst>
                                      </p:cBhvr>
                                      <p:tavLst>
                                        <p:tav tm="0">
                                          <p:val>
                                            <p:strVal val="#ppt_x"/>
                                          </p:val>
                                        </p:tav>
                                        <p:tav tm="100000">
                                          <p:val>
                                            <p:strVal val="#ppt_x"/>
                                          </p:val>
                                        </p:tav>
                                      </p:tavLst>
                                    </p:anim>
                                    <p:anim calcmode="lin" valueType="num">
                                      <p:cBhvr additive="base">
                                        <p:cTn id="72" dur="500" fill="hold"/>
                                        <p:tgtEl>
                                          <p:spTgt spid="7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anim calcmode="lin" valueType="num">
                                      <p:cBhvr additive="base">
                                        <p:cTn id="75" dur="500" fill="hold"/>
                                        <p:tgtEl>
                                          <p:spTgt spid="79"/>
                                        </p:tgtEl>
                                        <p:attrNameLst>
                                          <p:attrName>ppt_x</p:attrName>
                                        </p:attrNameLst>
                                      </p:cBhvr>
                                      <p:tavLst>
                                        <p:tav tm="0">
                                          <p:val>
                                            <p:strVal val="#ppt_x"/>
                                          </p:val>
                                        </p:tav>
                                        <p:tav tm="100000">
                                          <p:val>
                                            <p:strVal val="#ppt_x"/>
                                          </p:val>
                                        </p:tav>
                                      </p:tavLst>
                                    </p:anim>
                                    <p:anim calcmode="lin" valueType="num">
                                      <p:cBhvr additive="base">
                                        <p:cTn id="76" dur="500" fill="hold"/>
                                        <p:tgtEl>
                                          <p:spTgt spid="79"/>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anim calcmode="lin" valueType="num">
                                      <p:cBhvr additive="base">
                                        <p:cTn id="79" dur="500" fill="hold"/>
                                        <p:tgtEl>
                                          <p:spTgt spid="70"/>
                                        </p:tgtEl>
                                        <p:attrNameLst>
                                          <p:attrName>ppt_x</p:attrName>
                                        </p:attrNameLst>
                                      </p:cBhvr>
                                      <p:tavLst>
                                        <p:tav tm="0">
                                          <p:val>
                                            <p:strVal val="#ppt_x"/>
                                          </p:val>
                                        </p:tav>
                                        <p:tav tm="100000">
                                          <p:val>
                                            <p:strVal val="#ppt_x"/>
                                          </p:val>
                                        </p:tav>
                                      </p:tavLst>
                                    </p:anim>
                                    <p:anim calcmode="lin" valueType="num">
                                      <p:cBhvr additive="base">
                                        <p:cTn id="80" dur="500" fill="hold"/>
                                        <p:tgtEl>
                                          <p:spTgt spid="7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74"/>
                                        </p:tgtEl>
                                        <p:attrNameLst>
                                          <p:attrName>style.visibility</p:attrName>
                                        </p:attrNameLst>
                                      </p:cBhvr>
                                      <p:to>
                                        <p:strVal val="visible"/>
                                      </p:to>
                                    </p:set>
                                    <p:anim calcmode="lin" valueType="num">
                                      <p:cBhvr additive="base">
                                        <p:cTn id="83" dur="500" fill="hold"/>
                                        <p:tgtEl>
                                          <p:spTgt spid="74"/>
                                        </p:tgtEl>
                                        <p:attrNameLst>
                                          <p:attrName>ppt_x</p:attrName>
                                        </p:attrNameLst>
                                      </p:cBhvr>
                                      <p:tavLst>
                                        <p:tav tm="0">
                                          <p:val>
                                            <p:strVal val="#ppt_x"/>
                                          </p:val>
                                        </p:tav>
                                        <p:tav tm="100000">
                                          <p:val>
                                            <p:strVal val="#ppt_x"/>
                                          </p:val>
                                        </p:tav>
                                      </p:tavLst>
                                    </p:anim>
                                    <p:anim calcmode="lin" valueType="num">
                                      <p:cBhvr additive="base">
                                        <p:cTn id="8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
                                            <p:txEl>
                                              <p:pRg st="0" end="0"/>
                                            </p:txEl>
                                          </p:spTgt>
                                        </p:tgtEl>
                                        <p:attrNameLst>
                                          <p:attrName>style.visibility</p:attrName>
                                        </p:attrNameLst>
                                      </p:cBhvr>
                                      <p:to>
                                        <p:strVal val="visible"/>
                                      </p:to>
                                    </p:set>
                                    <p:anim calcmode="lin" valueType="num">
                                      <p:cBhvr additive="base">
                                        <p:cTn id="8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
                                            <p:txEl>
                                              <p:pRg st="1" end="1"/>
                                            </p:txEl>
                                          </p:spTgt>
                                        </p:tgtEl>
                                        <p:attrNameLst>
                                          <p:attrName>style.visibility</p:attrName>
                                        </p:attrNameLst>
                                      </p:cBhvr>
                                      <p:to>
                                        <p:strVal val="visible"/>
                                      </p:to>
                                    </p:set>
                                    <p:anim calcmode="lin" valueType="num">
                                      <p:cBhvr additive="base">
                                        <p:cTn id="9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3">
                                            <p:txEl>
                                              <p:pRg st="2" end="2"/>
                                            </p:txEl>
                                          </p:spTgt>
                                        </p:tgtEl>
                                        <p:attrNameLst>
                                          <p:attrName>style.visibility</p:attrName>
                                        </p:attrNameLst>
                                      </p:cBhvr>
                                      <p:to>
                                        <p:strVal val="visible"/>
                                      </p:to>
                                    </p:set>
                                    <p:anim calcmode="lin" valueType="num">
                                      <p:cBhvr additive="base">
                                        <p:cTn id="10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anim calcmode="lin" valueType="num">
                                      <p:cBhvr additive="base">
                                        <p:cTn id="10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3">
                                            <p:txEl>
                                              <p:pRg st="4" end="4"/>
                                            </p:txEl>
                                          </p:spTgt>
                                        </p:tgtEl>
                                        <p:attrNameLst>
                                          <p:attrName>style.visibility</p:attrName>
                                        </p:attrNameLst>
                                      </p:cBhvr>
                                      <p:to>
                                        <p:strVal val="visible"/>
                                      </p:to>
                                    </p:set>
                                    <p:anim calcmode="lin" valueType="num">
                                      <p:cBhvr additive="base">
                                        <p:cTn id="1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P spid="10" grpId="0"/>
      <p:bldP spid="26" grpId="0"/>
      <p:bldP spid="31" grpId="0"/>
      <p:bldP spid="32" grpId="0"/>
      <p:bldP spid="37" grpId="0"/>
      <p:bldP spid="51" grpId="0" animBg="1"/>
      <p:bldP spid="77" grpId="0"/>
      <p:bldP spid="78" grpId="0" animBg="1"/>
      <p:bldP spid="79" grpId="0"/>
      <p:bldP spid="7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US" sz="1800" dirty="0">
                <a:latin typeface="Times New Roman" pitchFamily="18" charset="0"/>
                <a:cs typeface="Times New Roman" pitchFamily="18" charset="0"/>
              </a:rPr>
              <a:t>(b) To keep it moving up:</a:t>
            </a:r>
          </a:p>
          <a:p>
            <a:pPr marL="0" indent="0" algn="just">
              <a:lnSpc>
                <a:spcPct val="150000"/>
              </a:lnSpc>
              <a:buNone/>
            </a:pPr>
            <a:r>
              <a:rPr lang="en-US" sz="1800" dirty="0">
                <a:latin typeface="Times New Roman" pitchFamily="18" charset="0"/>
                <a:cs typeface="Times New Roman" pitchFamily="18" charset="0"/>
              </a:rPr>
              <a:t>Since body is moving up, coefficient of dynamic friction should be considered.</a:t>
            </a:r>
          </a:p>
          <a:p>
            <a:pPr marL="0" indent="0" algn="just">
              <a:lnSpc>
                <a:spcPct val="150000"/>
              </a:lnSpc>
              <a:buNone/>
            </a:pPr>
            <a:r>
              <a:rPr lang="en-IN" sz="1800" dirty="0" err="1">
                <a:latin typeface="Times New Roman" pitchFamily="18" charset="0"/>
                <a:cs typeface="Times New Roman" pitchFamily="18" charset="0"/>
              </a:rPr>
              <a:t>F</a:t>
            </a:r>
            <a:r>
              <a:rPr lang="en-IN" sz="1800" baseline="-25000" dirty="0" err="1">
                <a:latin typeface="Times New Roman" pitchFamily="18" charset="0"/>
                <a:cs typeface="Times New Roman" pitchFamily="18" charset="0"/>
              </a:rPr>
              <a:t>k</a:t>
            </a:r>
            <a:r>
              <a:rPr lang="en-IN" sz="1800" dirty="0">
                <a:latin typeface="Times New Roman" pitchFamily="18" charset="0"/>
                <a:cs typeface="Times New Roman" pitchFamily="18" charset="0"/>
              </a:rPr>
              <a:t> = µ</a:t>
            </a:r>
            <a:r>
              <a:rPr lang="en-IN" sz="1800" baseline="-25000" dirty="0">
                <a:latin typeface="Times New Roman" pitchFamily="18" charset="0"/>
                <a:cs typeface="Times New Roman" pitchFamily="18" charset="0"/>
              </a:rPr>
              <a:t>k</a:t>
            </a:r>
            <a:r>
              <a:rPr lang="en-IN" sz="1800" dirty="0">
                <a:latin typeface="Times New Roman" pitchFamily="18" charset="0"/>
                <a:cs typeface="Times New Roman" pitchFamily="18" charset="0"/>
              </a:rPr>
              <a:t>N</a:t>
            </a:r>
          </a:p>
        </p:txBody>
      </p:sp>
      <p:cxnSp>
        <p:nvCxnSpPr>
          <p:cNvPr id="5" name="Straight Connector 4"/>
          <p:cNvCxnSpPr/>
          <p:nvPr/>
        </p:nvCxnSpPr>
        <p:spPr>
          <a:xfrm>
            <a:off x="2895600" y="2647950"/>
            <a:ext cx="25146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667000" y="2952750"/>
            <a:ext cx="838198" cy="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86400" y="2952750"/>
            <a:ext cx="304800" cy="304800"/>
          </a:xfrm>
          <a:prstGeom prst="rect">
            <a:avLst/>
          </a:prstGeom>
          <a:noFill/>
        </p:spPr>
        <p:txBody>
          <a:bodyPr wrap="square" rtlCol="0">
            <a:spAutoFit/>
          </a:bodyPr>
          <a:lstStyle/>
          <a:p>
            <a:r>
              <a:rPr lang="en-IN" sz="1400" dirty="0">
                <a:latin typeface="Times New Roman" pitchFamily="18" charset="0"/>
                <a:cs typeface="Times New Roman" pitchFamily="18" charset="0"/>
              </a:rPr>
              <a:t>P </a:t>
            </a:r>
          </a:p>
        </p:txBody>
      </p:sp>
      <p:sp>
        <p:nvSpPr>
          <p:cNvPr id="10" name="TextBox 9"/>
          <p:cNvSpPr txBox="1"/>
          <p:nvPr/>
        </p:nvSpPr>
        <p:spPr>
          <a:xfrm>
            <a:off x="4114800" y="1885950"/>
            <a:ext cx="609600" cy="369332"/>
          </a:xfrm>
          <a:prstGeom prst="rect">
            <a:avLst/>
          </a:prstGeom>
          <a:noFill/>
        </p:spPr>
        <p:txBody>
          <a:bodyPr wrap="square" rtlCol="0">
            <a:spAutoFit/>
          </a:bodyPr>
          <a:lstStyle/>
          <a:p>
            <a:r>
              <a:rPr lang="en-IN" dirty="0"/>
              <a:t>FBD</a:t>
            </a:r>
          </a:p>
        </p:txBody>
      </p:sp>
      <p:cxnSp>
        <p:nvCxnSpPr>
          <p:cNvPr id="21" name="Straight Arrow Connector 20"/>
          <p:cNvCxnSpPr/>
          <p:nvPr/>
        </p:nvCxnSpPr>
        <p:spPr>
          <a:xfrm rot="5400000">
            <a:off x="1219200" y="2571750"/>
            <a:ext cx="914400" cy="609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219200" y="2571750"/>
            <a:ext cx="914400" cy="609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14800" y="3943350"/>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800 N</a:t>
            </a:r>
          </a:p>
        </p:txBody>
      </p:sp>
      <p:sp>
        <p:nvSpPr>
          <p:cNvPr id="27" name="TextBox 26"/>
          <p:cNvSpPr txBox="1"/>
          <p:nvPr/>
        </p:nvSpPr>
        <p:spPr>
          <a:xfrm rot="2209934">
            <a:off x="2011230" y="2956773"/>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28" name="TextBox 27"/>
          <p:cNvSpPr txBox="1"/>
          <p:nvPr/>
        </p:nvSpPr>
        <p:spPr>
          <a:xfrm rot="1925011">
            <a:off x="1097278" y="2369568"/>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29" name="TextBox 28"/>
          <p:cNvSpPr txBox="1"/>
          <p:nvPr/>
        </p:nvSpPr>
        <p:spPr>
          <a:xfrm rot="2453682">
            <a:off x="1935030" y="2347172"/>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sp>
        <p:nvSpPr>
          <p:cNvPr id="30" name="TextBox 29"/>
          <p:cNvSpPr txBox="1"/>
          <p:nvPr/>
        </p:nvSpPr>
        <p:spPr>
          <a:xfrm rot="1676389">
            <a:off x="1325430" y="3261572"/>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sp>
        <p:nvSpPr>
          <p:cNvPr id="31" name="TextBox 30"/>
          <p:cNvSpPr txBox="1"/>
          <p:nvPr/>
        </p:nvSpPr>
        <p:spPr>
          <a:xfrm rot="1116550">
            <a:off x="4609155" y="3551054"/>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endParaRPr lang="en-IN" sz="1400" dirty="0">
              <a:solidFill>
                <a:srgbClr val="FF0000"/>
              </a:solidFill>
            </a:endParaRPr>
          </a:p>
        </p:txBody>
      </p:sp>
      <p:sp>
        <p:nvSpPr>
          <p:cNvPr id="32" name="TextBox 31"/>
          <p:cNvSpPr txBox="1"/>
          <p:nvPr/>
        </p:nvSpPr>
        <p:spPr>
          <a:xfrm rot="1043439">
            <a:off x="3616946" y="3928441"/>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dirty="0"/>
          </a:p>
        </p:txBody>
      </p:sp>
      <p:cxnSp>
        <p:nvCxnSpPr>
          <p:cNvPr id="33" name="Straight Connector 32"/>
          <p:cNvCxnSpPr/>
          <p:nvPr/>
        </p:nvCxnSpPr>
        <p:spPr>
          <a:xfrm>
            <a:off x="6857999" y="1733550"/>
            <a:ext cx="11430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819400" y="27241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40" name="TextBox 39"/>
          <p:cNvSpPr txBox="1"/>
          <p:nvPr/>
        </p:nvSpPr>
        <p:spPr>
          <a:xfrm rot="1911112">
            <a:off x="7699130" y="213711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800sin25</a:t>
            </a:r>
          </a:p>
        </p:txBody>
      </p:sp>
      <p:sp>
        <p:nvSpPr>
          <p:cNvPr id="41" name="TextBox 40"/>
          <p:cNvSpPr txBox="1"/>
          <p:nvPr/>
        </p:nvSpPr>
        <p:spPr>
          <a:xfrm rot="1861746">
            <a:off x="6164295" y="2482963"/>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800cos25</a:t>
            </a:r>
          </a:p>
        </p:txBody>
      </p:sp>
      <p:sp>
        <p:nvSpPr>
          <p:cNvPr id="34" name="Slide Number Placeholder 33"/>
          <p:cNvSpPr>
            <a:spLocks noGrp="1"/>
          </p:cNvSpPr>
          <p:nvPr>
            <p:ph type="sldNum" sz="quarter" idx="12"/>
          </p:nvPr>
        </p:nvSpPr>
        <p:spPr/>
        <p:txBody>
          <a:bodyPr/>
          <a:lstStyle/>
          <a:p>
            <a:fld id="{B6F15528-21DE-4FAA-801E-634DDDAF4B2B}" type="slidenum">
              <a:rPr lang="en-US" smtClean="0"/>
              <a:pPr/>
              <a:t>31</a:t>
            </a:fld>
            <a:endParaRPr lang="en-US"/>
          </a:p>
        </p:txBody>
      </p:sp>
      <p:sp>
        <p:nvSpPr>
          <p:cNvPr id="51" name="Snip Same Side Corner Rectangle 50"/>
          <p:cNvSpPr/>
          <p:nvPr/>
        </p:nvSpPr>
        <p:spPr>
          <a:xfrm rot="1614878">
            <a:off x="3887621" y="2750323"/>
            <a:ext cx="923959" cy="564046"/>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3" name="Straight Connector 52"/>
          <p:cNvCxnSpPr/>
          <p:nvPr/>
        </p:nvCxnSpPr>
        <p:spPr>
          <a:xfrm>
            <a:off x="3124200" y="2495550"/>
            <a:ext cx="2438400" cy="12192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a:off x="4343400" y="3105150"/>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3695700" y="2686050"/>
            <a:ext cx="1371600" cy="6858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3695700" y="3448050"/>
            <a:ext cx="7620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a:off x="3886994" y="3561556"/>
            <a:ext cx="9144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3733800" y="3181350"/>
            <a:ext cx="91440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876800" y="31051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78" name="Arc 77"/>
          <p:cNvSpPr/>
          <p:nvPr/>
        </p:nvSpPr>
        <p:spPr>
          <a:xfrm rot="9944150">
            <a:off x="4155865" y="3298615"/>
            <a:ext cx="381000" cy="381000"/>
          </a:xfrm>
          <a:prstGeom prst="arc">
            <a:avLst>
              <a:gd name="adj1" fmla="val 17096110"/>
              <a:gd name="adj2" fmla="val 7101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9" name="TextBox 78"/>
          <p:cNvSpPr txBox="1"/>
          <p:nvPr/>
        </p:nvSpPr>
        <p:spPr>
          <a:xfrm>
            <a:off x="3962400" y="36385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25</a:t>
            </a:r>
            <a:r>
              <a:rPr lang="en-IN" sz="1200" baseline="30000" dirty="0">
                <a:latin typeface="Times New Roman" pitchFamily="18" charset="0"/>
                <a:ea typeface="Tahoma" pitchFamily="34" charset="0"/>
                <a:cs typeface="Times New Roman" pitchFamily="18" charset="0"/>
              </a:rPr>
              <a:t>0</a:t>
            </a:r>
          </a:p>
        </p:txBody>
      </p:sp>
      <p:cxnSp>
        <p:nvCxnSpPr>
          <p:cNvPr id="54" name="Straight Arrow Connector 53"/>
          <p:cNvCxnSpPr/>
          <p:nvPr/>
        </p:nvCxnSpPr>
        <p:spPr>
          <a:xfrm rot="5400000">
            <a:off x="6934993" y="2494756"/>
            <a:ext cx="9144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010399" y="2952750"/>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800 N</a:t>
            </a:r>
          </a:p>
        </p:txBody>
      </p:sp>
      <p:cxnSp>
        <p:nvCxnSpPr>
          <p:cNvPr id="57" name="Straight Arrow Connector 56"/>
          <p:cNvCxnSpPr/>
          <p:nvPr/>
        </p:nvCxnSpPr>
        <p:spPr>
          <a:xfrm rot="5400000">
            <a:off x="6706393" y="2189956"/>
            <a:ext cx="838200" cy="5349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7391399" y="2038350"/>
            <a:ext cx="762000" cy="4572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086599" y="23431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cxnSp>
        <p:nvCxnSpPr>
          <p:cNvPr id="70" name="Straight Arrow Connector 69"/>
          <p:cNvCxnSpPr/>
          <p:nvPr/>
        </p:nvCxnSpPr>
        <p:spPr>
          <a:xfrm rot="10800000">
            <a:off x="4724400" y="2266950"/>
            <a:ext cx="914400" cy="5334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rot="1805793">
            <a:off x="4955930" y="228951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cxnSp>
        <p:nvCxnSpPr>
          <p:cNvPr id="76" name="Straight Arrow Connector 75"/>
          <p:cNvCxnSpPr/>
          <p:nvPr/>
        </p:nvCxnSpPr>
        <p:spPr>
          <a:xfrm rot="10800000">
            <a:off x="6705600" y="3867150"/>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7010400" y="3409950"/>
            <a:ext cx="1676400" cy="9144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5400000">
            <a:off x="7124700" y="3981450"/>
            <a:ext cx="838200" cy="609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rot="10800000">
            <a:off x="6858000" y="3333750"/>
            <a:ext cx="99060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162800" y="35623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90" name="TextBox 89"/>
          <p:cNvSpPr txBox="1"/>
          <p:nvPr/>
        </p:nvSpPr>
        <p:spPr>
          <a:xfrm rot="1595398">
            <a:off x="7319605" y="4579141"/>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Psin25</a:t>
            </a:r>
          </a:p>
        </p:txBody>
      </p:sp>
      <p:sp>
        <p:nvSpPr>
          <p:cNvPr id="91" name="TextBox 90"/>
          <p:cNvSpPr txBox="1"/>
          <p:nvPr/>
        </p:nvSpPr>
        <p:spPr>
          <a:xfrm rot="1595398">
            <a:off x="7167205" y="3514131"/>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Pcos25</a:t>
            </a:r>
          </a:p>
        </p:txBody>
      </p:sp>
    </p:spTree>
    <p:extLst>
      <p:ext uri="{BB962C8B-B14F-4D97-AF65-F5344CB8AC3E}">
        <p14:creationId xmlns:p14="http://schemas.microsoft.com/office/powerpoint/2010/main" val="6799137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additive="base">
                                        <p:cTn id="45" dur="500" fill="hold"/>
                                        <p:tgtEl>
                                          <p:spTgt spid="37"/>
                                        </p:tgtEl>
                                        <p:attrNameLst>
                                          <p:attrName>ppt_x</p:attrName>
                                        </p:attrNameLst>
                                      </p:cBhvr>
                                      <p:tavLst>
                                        <p:tav tm="0">
                                          <p:val>
                                            <p:strVal val="#ppt_x"/>
                                          </p:val>
                                        </p:tav>
                                        <p:tav tm="100000">
                                          <p:val>
                                            <p:strVal val="#ppt_x"/>
                                          </p:val>
                                        </p:tav>
                                      </p:tavLst>
                                    </p:anim>
                                    <p:anim calcmode="lin" valueType="num">
                                      <p:cBhvr additive="base">
                                        <p:cTn id="4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additive="base">
                                        <p:cTn id="51" dur="500" fill="hold"/>
                                        <p:tgtEl>
                                          <p:spTgt spid="55"/>
                                        </p:tgtEl>
                                        <p:attrNameLst>
                                          <p:attrName>ppt_x</p:attrName>
                                        </p:attrNameLst>
                                      </p:cBhvr>
                                      <p:tavLst>
                                        <p:tav tm="0">
                                          <p:val>
                                            <p:strVal val="#ppt_x"/>
                                          </p:val>
                                        </p:tav>
                                        <p:tav tm="100000">
                                          <p:val>
                                            <p:strVal val="#ppt_x"/>
                                          </p:val>
                                        </p:tav>
                                      </p:tavLst>
                                    </p:anim>
                                    <p:anim calcmode="lin" valueType="num">
                                      <p:cBhvr additive="base">
                                        <p:cTn id="52" dur="500" fill="hold"/>
                                        <p:tgtEl>
                                          <p:spTgt spid="5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0"/>
                                        </p:tgtEl>
                                        <p:attrNameLst>
                                          <p:attrName>style.visibility</p:attrName>
                                        </p:attrNameLst>
                                      </p:cBhvr>
                                      <p:to>
                                        <p:strVal val="visible"/>
                                      </p:to>
                                    </p:set>
                                    <p:anim calcmode="lin" valueType="num">
                                      <p:cBhvr additive="base">
                                        <p:cTn id="61" dur="500" fill="hold"/>
                                        <p:tgtEl>
                                          <p:spTgt spid="70"/>
                                        </p:tgtEl>
                                        <p:attrNameLst>
                                          <p:attrName>ppt_x</p:attrName>
                                        </p:attrNameLst>
                                      </p:cBhvr>
                                      <p:tavLst>
                                        <p:tav tm="0">
                                          <p:val>
                                            <p:strVal val="#ppt_x"/>
                                          </p:val>
                                        </p:tav>
                                        <p:tav tm="100000">
                                          <p:val>
                                            <p:strVal val="#ppt_x"/>
                                          </p:val>
                                        </p:tav>
                                      </p:tavLst>
                                    </p:anim>
                                    <p:anim calcmode="lin" valueType="num">
                                      <p:cBhvr additive="base">
                                        <p:cTn id="62" dur="500" fill="hold"/>
                                        <p:tgtEl>
                                          <p:spTgt spid="7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4"/>
                                        </p:tgtEl>
                                        <p:attrNameLst>
                                          <p:attrName>style.visibility</p:attrName>
                                        </p:attrNameLst>
                                      </p:cBhvr>
                                      <p:to>
                                        <p:strVal val="visible"/>
                                      </p:to>
                                    </p:set>
                                    <p:anim calcmode="lin" valueType="num">
                                      <p:cBhvr additive="base">
                                        <p:cTn id="65" dur="500" fill="hold"/>
                                        <p:tgtEl>
                                          <p:spTgt spid="74"/>
                                        </p:tgtEl>
                                        <p:attrNameLst>
                                          <p:attrName>ppt_x</p:attrName>
                                        </p:attrNameLst>
                                      </p:cBhvr>
                                      <p:tavLst>
                                        <p:tav tm="0">
                                          <p:val>
                                            <p:strVal val="#ppt_x"/>
                                          </p:val>
                                        </p:tav>
                                        <p:tav tm="100000">
                                          <p:val>
                                            <p:strVal val="#ppt_x"/>
                                          </p:val>
                                        </p:tav>
                                      </p:tavLst>
                                    </p:anim>
                                    <p:anim calcmode="lin" valueType="num">
                                      <p:cBhvr additive="base">
                                        <p:cTn id="6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53"/>
                                        </p:tgtEl>
                                        <p:attrNameLst>
                                          <p:attrName>style.visibility</p:attrName>
                                        </p:attrNameLst>
                                      </p:cBhvr>
                                      <p:to>
                                        <p:strVal val="visible"/>
                                      </p:to>
                                    </p:set>
                                    <p:anim calcmode="lin" valueType="num">
                                      <p:cBhvr additive="base">
                                        <p:cTn id="71" dur="500" fill="hold"/>
                                        <p:tgtEl>
                                          <p:spTgt spid="53"/>
                                        </p:tgtEl>
                                        <p:attrNameLst>
                                          <p:attrName>ppt_x</p:attrName>
                                        </p:attrNameLst>
                                      </p:cBhvr>
                                      <p:tavLst>
                                        <p:tav tm="0">
                                          <p:val>
                                            <p:strVal val="#ppt_x"/>
                                          </p:val>
                                        </p:tav>
                                        <p:tav tm="100000">
                                          <p:val>
                                            <p:strVal val="#ppt_x"/>
                                          </p:val>
                                        </p:tav>
                                      </p:tavLst>
                                    </p:anim>
                                    <p:anim calcmode="lin" valueType="num">
                                      <p:cBhvr additive="base">
                                        <p:cTn id="7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68"/>
                                        </p:tgtEl>
                                        <p:attrNameLst>
                                          <p:attrName>style.visibility</p:attrName>
                                        </p:attrNameLst>
                                      </p:cBhvr>
                                      <p:to>
                                        <p:strVal val="visible"/>
                                      </p:to>
                                    </p:set>
                                    <p:anim calcmode="lin" valueType="num">
                                      <p:cBhvr additive="base">
                                        <p:cTn id="83" dur="500" fill="hold"/>
                                        <p:tgtEl>
                                          <p:spTgt spid="68"/>
                                        </p:tgtEl>
                                        <p:attrNameLst>
                                          <p:attrName>ppt_x</p:attrName>
                                        </p:attrNameLst>
                                      </p:cBhvr>
                                      <p:tavLst>
                                        <p:tav tm="0">
                                          <p:val>
                                            <p:strVal val="#ppt_x"/>
                                          </p:val>
                                        </p:tav>
                                        <p:tav tm="100000">
                                          <p:val>
                                            <p:strVal val="#ppt_x"/>
                                          </p:val>
                                        </p:tav>
                                      </p:tavLst>
                                    </p:anim>
                                    <p:anim calcmode="lin" valueType="num">
                                      <p:cBhvr additive="base">
                                        <p:cTn id="84" dur="500" fill="hold"/>
                                        <p:tgtEl>
                                          <p:spTgt spid="6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fill="hold"/>
                                        <p:tgtEl>
                                          <p:spTgt spid="26"/>
                                        </p:tgtEl>
                                        <p:attrNameLst>
                                          <p:attrName>ppt_x</p:attrName>
                                        </p:attrNameLst>
                                      </p:cBhvr>
                                      <p:tavLst>
                                        <p:tav tm="0">
                                          <p:val>
                                            <p:strVal val="#ppt_x"/>
                                          </p:val>
                                        </p:tav>
                                        <p:tav tm="100000">
                                          <p:val>
                                            <p:strVal val="#ppt_x"/>
                                          </p:val>
                                        </p:tav>
                                      </p:tavLst>
                                    </p:anim>
                                    <p:anim calcmode="lin" valueType="num">
                                      <p:cBhvr additive="base">
                                        <p:cTn id="8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77">
                                            <p:txEl>
                                              <p:pRg st="0" end="0"/>
                                            </p:txEl>
                                          </p:spTgt>
                                        </p:tgtEl>
                                        <p:attrNameLst>
                                          <p:attrName>style.visibility</p:attrName>
                                        </p:attrNameLst>
                                      </p:cBhvr>
                                      <p:to>
                                        <p:strVal val="visible"/>
                                      </p:to>
                                    </p:set>
                                    <p:anim calcmode="lin" valueType="num">
                                      <p:cBhvr additive="base">
                                        <p:cTn id="93"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75"/>
                                        </p:tgtEl>
                                        <p:attrNameLst>
                                          <p:attrName>style.visibility</p:attrName>
                                        </p:attrNameLst>
                                      </p:cBhvr>
                                      <p:to>
                                        <p:strVal val="visible"/>
                                      </p:to>
                                    </p:set>
                                    <p:anim calcmode="lin" valueType="num">
                                      <p:cBhvr additive="base">
                                        <p:cTn id="99" dur="500" fill="hold"/>
                                        <p:tgtEl>
                                          <p:spTgt spid="75"/>
                                        </p:tgtEl>
                                        <p:attrNameLst>
                                          <p:attrName>ppt_x</p:attrName>
                                        </p:attrNameLst>
                                      </p:cBhvr>
                                      <p:tavLst>
                                        <p:tav tm="0">
                                          <p:val>
                                            <p:strVal val="#ppt_x"/>
                                          </p:val>
                                        </p:tav>
                                        <p:tav tm="100000">
                                          <p:val>
                                            <p:strVal val="#ppt_x"/>
                                          </p:val>
                                        </p:tav>
                                      </p:tavLst>
                                    </p:anim>
                                    <p:anim calcmode="lin" valueType="num">
                                      <p:cBhvr additive="base">
                                        <p:cTn id="100" dur="500" fill="hold"/>
                                        <p:tgtEl>
                                          <p:spTgt spid="75"/>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 calcmode="lin" valueType="num">
                                      <p:cBhvr additive="base">
                                        <p:cTn id="103" dur="500" fill="hold"/>
                                        <p:tgtEl>
                                          <p:spTgt spid="31"/>
                                        </p:tgtEl>
                                        <p:attrNameLst>
                                          <p:attrName>ppt_x</p:attrName>
                                        </p:attrNameLst>
                                      </p:cBhvr>
                                      <p:tavLst>
                                        <p:tav tm="0">
                                          <p:val>
                                            <p:strVal val="#ppt_x"/>
                                          </p:val>
                                        </p:tav>
                                        <p:tav tm="100000">
                                          <p:val>
                                            <p:strVal val="#ppt_x"/>
                                          </p:val>
                                        </p:tav>
                                      </p:tavLst>
                                    </p:anim>
                                    <p:anim calcmode="lin" valueType="num">
                                      <p:cBhvr additive="base">
                                        <p:cTn id="10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67"/>
                                        </p:tgtEl>
                                        <p:attrNameLst>
                                          <p:attrName>style.visibility</p:attrName>
                                        </p:attrNameLst>
                                      </p:cBhvr>
                                      <p:to>
                                        <p:strVal val="visible"/>
                                      </p:to>
                                    </p:set>
                                    <p:anim calcmode="lin" valueType="num">
                                      <p:cBhvr additive="base">
                                        <p:cTn id="109" dur="500" fill="hold"/>
                                        <p:tgtEl>
                                          <p:spTgt spid="67"/>
                                        </p:tgtEl>
                                        <p:attrNameLst>
                                          <p:attrName>ppt_x</p:attrName>
                                        </p:attrNameLst>
                                      </p:cBhvr>
                                      <p:tavLst>
                                        <p:tav tm="0">
                                          <p:val>
                                            <p:strVal val="#ppt_x"/>
                                          </p:val>
                                        </p:tav>
                                        <p:tav tm="100000">
                                          <p:val>
                                            <p:strVal val="#ppt_x"/>
                                          </p:val>
                                        </p:tav>
                                      </p:tavLst>
                                    </p:anim>
                                    <p:anim calcmode="lin" valueType="num">
                                      <p:cBhvr additive="base">
                                        <p:cTn id="110" dur="500" fill="hold"/>
                                        <p:tgtEl>
                                          <p:spTgt spid="6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 calcmode="lin" valueType="num">
                                      <p:cBhvr additive="base">
                                        <p:cTn id="113" dur="500" fill="hold"/>
                                        <p:tgtEl>
                                          <p:spTgt spid="32"/>
                                        </p:tgtEl>
                                        <p:attrNameLst>
                                          <p:attrName>ppt_x</p:attrName>
                                        </p:attrNameLst>
                                      </p:cBhvr>
                                      <p:tavLst>
                                        <p:tav tm="0">
                                          <p:val>
                                            <p:strVal val="#ppt_x"/>
                                          </p:val>
                                        </p:tav>
                                        <p:tav tm="100000">
                                          <p:val>
                                            <p:strVal val="#ppt_x"/>
                                          </p:val>
                                        </p:tav>
                                      </p:tavLst>
                                    </p:anim>
                                    <p:anim calcmode="lin" valueType="num">
                                      <p:cBhvr additive="base">
                                        <p:cTn id="1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78"/>
                                        </p:tgtEl>
                                        <p:attrNameLst>
                                          <p:attrName>style.visibility</p:attrName>
                                        </p:attrNameLst>
                                      </p:cBhvr>
                                      <p:to>
                                        <p:strVal val="visible"/>
                                      </p:to>
                                    </p:set>
                                    <p:anim calcmode="lin" valueType="num">
                                      <p:cBhvr additive="base">
                                        <p:cTn id="119" dur="500" fill="hold"/>
                                        <p:tgtEl>
                                          <p:spTgt spid="78"/>
                                        </p:tgtEl>
                                        <p:attrNameLst>
                                          <p:attrName>ppt_x</p:attrName>
                                        </p:attrNameLst>
                                      </p:cBhvr>
                                      <p:tavLst>
                                        <p:tav tm="0">
                                          <p:val>
                                            <p:strVal val="#ppt_x"/>
                                          </p:val>
                                        </p:tav>
                                        <p:tav tm="100000">
                                          <p:val>
                                            <p:strVal val="#ppt_x"/>
                                          </p:val>
                                        </p:tav>
                                      </p:tavLst>
                                    </p:anim>
                                    <p:anim calcmode="lin" valueType="num">
                                      <p:cBhvr additive="base">
                                        <p:cTn id="120" dur="500" fill="hold"/>
                                        <p:tgtEl>
                                          <p:spTgt spid="78"/>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9"/>
                                        </p:tgtEl>
                                        <p:attrNameLst>
                                          <p:attrName>style.visibility</p:attrName>
                                        </p:attrNameLst>
                                      </p:cBhvr>
                                      <p:to>
                                        <p:strVal val="visible"/>
                                      </p:to>
                                    </p:set>
                                    <p:anim calcmode="lin" valueType="num">
                                      <p:cBhvr additive="base">
                                        <p:cTn id="123" dur="500" fill="hold"/>
                                        <p:tgtEl>
                                          <p:spTgt spid="79"/>
                                        </p:tgtEl>
                                        <p:attrNameLst>
                                          <p:attrName>ppt_x</p:attrName>
                                        </p:attrNameLst>
                                      </p:cBhvr>
                                      <p:tavLst>
                                        <p:tav tm="0">
                                          <p:val>
                                            <p:strVal val="#ppt_x"/>
                                          </p:val>
                                        </p:tav>
                                        <p:tav tm="100000">
                                          <p:val>
                                            <p:strVal val="#ppt_x"/>
                                          </p:val>
                                        </p:tav>
                                      </p:tavLst>
                                    </p:anim>
                                    <p:anim calcmode="lin" valueType="num">
                                      <p:cBhvr additive="base">
                                        <p:cTn id="12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33"/>
                                        </p:tgtEl>
                                        <p:attrNameLst>
                                          <p:attrName>style.visibility</p:attrName>
                                        </p:attrNameLst>
                                      </p:cBhvr>
                                      <p:to>
                                        <p:strVal val="visible"/>
                                      </p:to>
                                    </p:set>
                                    <p:anim calcmode="lin" valueType="num">
                                      <p:cBhvr additive="base">
                                        <p:cTn id="129" dur="500" fill="hold"/>
                                        <p:tgtEl>
                                          <p:spTgt spid="33"/>
                                        </p:tgtEl>
                                        <p:attrNameLst>
                                          <p:attrName>ppt_x</p:attrName>
                                        </p:attrNameLst>
                                      </p:cBhvr>
                                      <p:tavLst>
                                        <p:tav tm="0">
                                          <p:val>
                                            <p:strVal val="#ppt_x"/>
                                          </p:val>
                                        </p:tav>
                                        <p:tav tm="100000">
                                          <p:val>
                                            <p:strVal val="#ppt_x"/>
                                          </p:val>
                                        </p:tav>
                                      </p:tavLst>
                                    </p:anim>
                                    <p:anim calcmode="lin" valueType="num">
                                      <p:cBhvr additive="base">
                                        <p:cTn id="130" dur="500" fill="hold"/>
                                        <p:tgtEl>
                                          <p:spTgt spid="33"/>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40"/>
                                        </p:tgtEl>
                                        <p:attrNameLst>
                                          <p:attrName>style.visibility</p:attrName>
                                        </p:attrNameLst>
                                      </p:cBhvr>
                                      <p:to>
                                        <p:strVal val="visible"/>
                                      </p:to>
                                    </p:set>
                                    <p:anim calcmode="lin" valueType="num">
                                      <p:cBhvr additive="base">
                                        <p:cTn id="133" dur="500" fill="hold"/>
                                        <p:tgtEl>
                                          <p:spTgt spid="40"/>
                                        </p:tgtEl>
                                        <p:attrNameLst>
                                          <p:attrName>ppt_x</p:attrName>
                                        </p:attrNameLst>
                                      </p:cBhvr>
                                      <p:tavLst>
                                        <p:tav tm="0">
                                          <p:val>
                                            <p:strVal val="#ppt_x"/>
                                          </p:val>
                                        </p:tav>
                                        <p:tav tm="100000">
                                          <p:val>
                                            <p:strVal val="#ppt_x"/>
                                          </p:val>
                                        </p:tav>
                                      </p:tavLst>
                                    </p:anim>
                                    <p:anim calcmode="lin" valueType="num">
                                      <p:cBhvr additive="base">
                                        <p:cTn id="134" dur="500" fill="hold"/>
                                        <p:tgtEl>
                                          <p:spTgt spid="40"/>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41"/>
                                        </p:tgtEl>
                                        <p:attrNameLst>
                                          <p:attrName>style.visibility</p:attrName>
                                        </p:attrNameLst>
                                      </p:cBhvr>
                                      <p:to>
                                        <p:strVal val="visible"/>
                                      </p:to>
                                    </p:set>
                                    <p:anim calcmode="lin" valueType="num">
                                      <p:cBhvr additive="base">
                                        <p:cTn id="137" dur="500" fill="hold"/>
                                        <p:tgtEl>
                                          <p:spTgt spid="41"/>
                                        </p:tgtEl>
                                        <p:attrNameLst>
                                          <p:attrName>ppt_x</p:attrName>
                                        </p:attrNameLst>
                                      </p:cBhvr>
                                      <p:tavLst>
                                        <p:tav tm="0">
                                          <p:val>
                                            <p:strVal val="#ppt_x"/>
                                          </p:val>
                                        </p:tav>
                                        <p:tav tm="100000">
                                          <p:val>
                                            <p:strVal val="#ppt_x"/>
                                          </p:val>
                                        </p:tav>
                                      </p:tavLst>
                                    </p:anim>
                                    <p:anim calcmode="lin" valueType="num">
                                      <p:cBhvr additive="base">
                                        <p:cTn id="138" dur="500" fill="hold"/>
                                        <p:tgtEl>
                                          <p:spTgt spid="41"/>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54"/>
                                        </p:tgtEl>
                                        <p:attrNameLst>
                                          <p:attrName>style.visibility</p:attrName>
                                        </p:attrNameLst>
                                      </p:cBhvr>
                                      <p:to>
                                        <p:strVal val="visible"/>
                                      </p:to>
                                    </p:set>
                                    <p:anim calcmode="lin" valueType="num">
                                      <p:cBhvr additive="base">
                                        <p:cTn id="141" dur="500" fill="hold"/>
                                        <p:tgtEl>
                                          <p:spTgt spid="54"/>
                                        </p:tgtEl>
                                        <p:attrNameLst>
                                          <p:attrName>ppt_x</p:attrName>
                                        </p:attrNameLst>
                                      </p:cBhvr>
                                      <p:tavLst>
                                        <p:tav tm="0">
                                          <p:val>
                                            <p:strVal val="#ppt_x"/>
                                          </p:val>
                                        </p:tav>
                                        <p:tav tm="100000">
                                          <p:val>
                                            <p:strVal val="#ppt_x"/>
                                          </p:val>
                                        </p:tav>
                                      </p:tavLst>
                                    </p:anim>
                                    <p:anim calcmode="lin" valueType="num">
                                      <p:cBhvr additive="base">
                                        <p:cTn id="142" dur="500" fill="hold"/>
                                        <p:tgtEl>
                                          <p:spTgt spid="54"/>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56"/>
                                        </p:tgtEl>
                                        <p:attrNameLst>
                                          <p:attrName>style.visibility</p:attrName>
                                        </p:attrNameLst>
                                      </p:cBhvr>
                                      <p:to>
                                        <p:strVal val="visible"/>
                                      </p:to>
                                    </p:set>
                                    <p:anim calcmode="lin" valueType="num">
                                      <p:cBhvr additive="base">
                                        <p:cTn id="145" dur="500" fill="hold"/>
                                        <p:tgtEl>
                                          <p:spTgt spid="56"/>
                                        </p:tgtEl>
                                        <p:attrNameLst>
                                          <p:attrName>ppt_x</p:attrName>
                                        </p:attrNameLst>
                                      </p:cBhvr>
                                      <p:tavLst>
                                        <p:tav tm="0">
                                          <p:val>
                                            <p:strVal val="#ppt_x"/>
                                          </p:val>
                                        </p:tav>
                                        <p:tav tm="100000">
                                          <p:val>
                                            <p:strVal val="#ppt_x"/>
                                          </p:val>
                                        </p:tav>
                                      </p:tavLst>
                                    </p:anim>
                                    <p:anim calcmode="lin" valueType="num">
                                      <p:cBhvr additive="base">
                                        <p:cTn id="146" dur="500" fill="hold"/>
                                        <p:tgtEl>
                                          <p:spTgt spid="56"/>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57"/>
                                        </p:tgtEl>
                                        <p:attrNameLst>
                                          <p:attrName>style.visibility</p:attrName>
                                        </p:attrNameLst>
                                      </p:cBhvr>
                                      <p:to>
                                        <p:strVal val="visible"/>
                                      </p:to>
                                    </p:set>
                                    <p:anim calcmode="lin" valueType="num">
                                      <p:cBhvr additive="base">
                                        <p:cTn id="149" dur="500" fill="hold"/>
                                        <p:tgtEl>
                                          <p:spTgt spid="57"/>
                                        </p:tgtEl>
                                        <p:attrNameLst>
                                          <p:attrName>ppt_x</p:attrName>
                                        </p:attrNameLst>
                                      </p:cBhvr>
                                      <p:tavLst>
                                        <p:tav tm="0">
                                          <p:val>
                                            <p:strVal val="#ppt_x"/>
                                          </p:val>
                                        </p:tav>
                                        <p:tav tm="100000">
                                          <p:val>
                                            <p:strVal val="#ppt_x"/>
                                          </p:val>
                                        </p:tav>
                                      </p:tavLst>
                                    </p:anim>
                                    <p:anim calcmode="lin" valueType="num">
                                      <p:cBhvr additive="base">
                                        <p:cTn id="150" dur="500" fill="hold"/>
                                        <p:tgtEl>
                                          <p:spTgt spid="57"/>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59"/>
                                        </p:tgtEl>
                                        <p:attrNameLst>
                                          <p:attrName>style.visibility</p:attrName>
                                        </p:attrNameLst>
                                      </p:cBhvr>
                                      <p:to>
                                        <p:strVal val="visible"/>
                                      </p:to>
                                    </p:set>
                                    <p:anim calcmode="lin" valueType="num">
                                      <p:cBhvr additive="base">
                                        <p:cTn id="153" dur="500" fill="hold"/>
                                        <p:tgtEl>
                                          <p:spTgt spid="59"/>
                                        </p:tgtEl>
                                        <p:attrNameLst>
                                          <p:attrName>ppt_x</p:attrName>
                                        </p:attrNameLst>
                                      </p:cBhvr>
                                      <p:tavLst>
                                        <p:tav tm="0">
                                          <p:val>
                                            <p:strVal val="#ppt_x"/>
                                          </p:val>
                                        </p:tav>
                                        <p:tav tm="100000">
                                          <p:val>
                                            <p:strVal val="#ppt_x"/>
                                          </p:val>
                                        </p:tav>
                                      </p:tavLst>
                                    </p:anim>
                                    <p:anim calcmode="lin" valueType="num">
                                      <p:cBhvr additive="base">
                                        <p:cTn id="154" dur="500" fill="hold"/>
                                        <p:tgtEl>
                                          <p:spTgt spid="59"/>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64"/>
                                        </p:tgtEl>
                                        <p:attrNameLst>
                                          <p:attrName>style.visibility</p:attrName>
                                        </p:attrNameLst>
                                      </p:cBhvr>
                                      <p:to>
                                        <p:strVal val="visible"/>
                                      </p:to>
                                    </p:set>
                                    <p:anim calcmode="lin" valueType="num">
                                      <p:cBhvr additive="base">
                                        <p:cTn id="157" dur="500" fill="hold"/>
                                        <p:tgtEl>
                                          <p:spTgt spid="64"/>
                                        </p:tgtEl>
                                        <p:attrNameLst>
                                          <p:attrName>ppt_x</p:attrName>
                                        </p:attrNameLst>
                                      </p:cBhvr>
                                      <p:tavLst>
                                        <p:tav tm="0">
                                          <p:val>
                                            <p:strVal val="#ppt_x"/>
                                          </p:val>
                                        </p:tav>
                                        <p:tav tm="100000">
                                          <p:val>
                                            <p:strVal val="#ppt_x"/>
                                          </p:val>
                                        </p:tav>
                                      </p:tavLst>
                                    </p:anim>
                                    <p:anim calcmode="lin" valueType="num">
                                      <p:cBhvr additive="base">
                                        <p:cTn id="15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76"/>
                                        </p:tgtEl>
                                        <p:attrNameLst>
                                          <p:attrName>style.visibility</p:attrName>
                                        </p:attrNameLst>
                                      </p:cBhvr>
                                      <p:to>
                                        <p:strVal val="visible"/>
                                      </p:to>
                                    </p:set>
                                    <p:anim calcmode="lin" valueType="num">
                                      <p:cBhvr additive="base">
                                        <p:cTn id="163" dur="500" fill="hold"/>
                                        <p:tgtEl>
                                          <p:spTgt spid="76"/>
                                        </p:tgtEl>
                                        <p:attrNameLst>
                                          <p:attrName>ppt_x</p:attrName>
                                        </p:attrNameLst>
                                      </p:cBhvr>
                                      <p:tavLst>
                                        <p:tav tm="0">
                                          <p:val>
                                            <p:strVal val="#ppt_x"/>
                                          </p:val>
                                        </p:tav>
                                        <p:tav tm="100000">
                                          <p:val>
                                            <p:strVal val="#ppt_x"/>
                                          </p:val>
                                        </p:tav>
                                      </p:tavLst>
                                    </p:anim>
                                    <p:anim calcmode="lin" valueType="num">
                                      <p:cBhvr additive="base">
                                        <p:cTn id="164" dur="500" fill="hold"/>
                                        <p:tgtEl>
                                          <p:spTgt spid="76"/>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80"/>
                                        </p:tgtEl>
                                        <p:attrNameLst>
                                          <p:attrName>style.visibility</p:attrName>
                                        </p:attrNameLst>
                                      </p:cBhvr>
                                      <p:to>
                                        <p:strVal val="visible"/>
                                      </p:to>
                                    </p:set>
                                    <p:anim calcmode="lin" valueType="num">
                                      <p:cBhvr additive="base">
                                        <p:cTn id="167" dur="500" fill="hold"/>
                                        <p:tgtEl>
                                          <p:spTgt spid="80"/>
                                        </p:tgtEl>
                                        <p:attrNameLst>
                                          <p:attrName>ppt_x</p:attrName>
                                        </p:attrNameLst>
                                      </p:cBhvr>
                                      <p:tavLst>
                                        <p:tav tm="0">
                                          <p:val>
                                            <p:strVal val="#ppt_x"/>
                                          </p:val>
                                        </p:tav>
                                        <p:tav tm="100000">
                                          <p:val>
                                            <p:strVal val="#ppt_x"/>
                                          </p:val>
                                        </p:tav>
                                      </p:tavLst>
                                    </p:anim>
                                    <p:anim calcmode="lin" valueType="num">
                                      <p:cBhvr additive="base">
                                        <p:cTn id="168" dur="500" fill="hold"/>
                                        <p:tgtEl>
                                          <p:spTgt spid="8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82"/>
                                        </p:tgtEl>
                                        <p:attrNameLst>
                                          <p:attrName>style.visibility</p:attrName>
                                        </p:attrNameLst>
                                      </p:cBhvr>
                                      <p:to>
                                        <p:strVal val="visible"/>
                                      </p:to>
                                    </p:set>
                                    <p:anim calcmode="lin" valueType="num">
                                      <p:cBhvr additive="base">
                                        <p:cTn id="171" dur="500" fill="hold"/>
                                        <p:tgtEl>
                                          <p:spTgt spid="82"/>
                                        </p:tgtEl>
                                        <p:attrNameLst>
                                          <p:attrName>ppt_x</p:attrName>
                                        </p:attrNameLst>
                                      </p:cBhvr>
                                      <p:tavLst>
                                        <p:tav tm="0">
                                          <p:val>
                                            <p:strVal val="#ppt_x"/>
                                          </p:val>
                                        </p:tav>
                                        <p:tav tm="100000">
                                          <p:val>
                                            <p:strVal val="#ppt_x"/>
                                          </p:val>
                                        </p:tav>
                                      </p:tavLst>
                                    </p:anim>
                                    <p:anim calcmode="lin" valueType="num">
                                      <p:cBhvr additive="base">
                                        <p:cTn id="172" dur="500" fill="hold"/>
                                        <p:tgtEl>
                                          <p:spTgt spid="82"/>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85"/>
                                        </p:tgtEl>
                                        <p:attrNameLst>
                                          <p:attrName>style.visibility</p:attrName>
                                        </p:attrNameLst>
                                      </p:cBhvr>
                                      <p:to>
                                        <p:strVal val="visible"/>
                                      </p:to>
                                    </p:set>
                                    <p:anim calcmode="lin" valueType="num">
                                      <p:cBhvr additive="base">
                                        <p:cTn id="175" dur="500" fill="hold"/>
                                        <p:tgtEl>
                                          <p:spTgt spid="85"/>
                                        </p:tgtEl>
                                        <p:attrNameLst>
                                          <p:attrName>ppt_x</p:attrName>
                                        </p:attrNameLst>
                                      </p:cBhvr>
                                      <p:tavLst>
                                        <p:tav tm="0">
                                          <p:val>
                                            <p:strVal val="#ppt_x"/>
                                          </p:val>
                                        </p:tav>
                                        <p:tav tm="100000">
                                          <p:val>
                                            <p:strVal val="#ppt_x"/>
                                          </p:val>
                                        </p:tav>
                                      </p:tavLst>
                                    </p:anim>
                                    <p:anim calcmode="lin" valueType="num">
                                      <p:cBhvr additive="base">
                                        <p:cTn id="176" dur="500" fill="hold"/>
                                        <p:tgtEl>
                                          <p:spTgt spid="85"/>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89"/>
                                        </p:tgtEl>
                                        <p:attrNameLst>
                                          <p:attrName>style.visibility</p:attrName>
                                        </p:attrNameLst>
                                      </p:cBhvr>
                                      <p:to>
                                        <p:strVal val="visible"/>
                                      </p:to>
                                    </p:set>
                                    <p:anim calcmode="lin" valueType="num">
                                      <p:cBhvr additive="base">
                                        <p:cTn id="179" dur="500" fill="hold"/>
                                        <p:tgtEl>
                                          <p:spTgt spid="89"/>
                                        </p:tgtEl>
                                        <p:attrNameLst>
                                          <p:attrName>ppt_x</p:attrName>
                                        </p:attrNameLst>
                                      </p:cBhvr>
                                      <p:tavLst>
                                        <p:tav tm="0">
                                          <p:val>
                                            <p:strVal val="#ppt_x"/>
                                          </p:val>
                                        </p:tav>
                                        <p:tav tm="100000">
                                          <p:val>
                                            <p:strVal val="#ppt_x"/>
                                          </p:val>
                                        </p:tav>
                                      </p:tavLst>
                                    </p:anim>
                                    <p:anim calcmode="lin" valueType="num">
                                      <p:cBhvr additive="base">
                                        <p:cTn id="180" dur="500" fill="hold"/>
                                        <p:tgtEl>
                                          <p:spTgt spid="89"/>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91"/>
                                        </p:tgtEl>
                                        <p:attrNameLst>
                                          <p:attrName>style.visibility</p:attrName>
                                        </p:attrNameLst>
                                      </p:cBhvr>
                                      <p:to>
                                        <p:strVal val="visible"/>
                                      </p:to>
                                    </p:set>
                                    <p:anim calcmode="lin" valueType="num">
                                      <p:cBhvr additive="base">
                                        <p:cTn id="183" dur="500" fill="hold"/>
                                        <p:tgtEl>
                                          <p:spTgt spid="91"/>
                                        </p:tgtEl>
                                        <p:attrNameLst>
                                          <p:attrName>ppt_x</p:attrName>
                                        </p:attrNameLst>
                                      </p:cBhvr>
                                      <p:tavLst>
                                        <p:tav tm="0">
                                          <p:val>
                                            <p:strVal val="#ppt_x"/>
                                          </p:val>
                                        </p:tav>
                                        <p:tav tm="100000">
                                          <p:val>
                                            <p:strVal val="#ppt_x"/>
                                          </p:val>
                                        </p:tav>
                                      </p:tavLst>
                                    </p:anim>
                                    <p:anim calcmode="lin" valueType="num">
                                      <p:cBhvr additive="base">
                                        <p:cTn id="184" dur="500" fill="hold"/>
                                        <p:tgtEl>
                                          <p:spTgt spid="91"/>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90"/>
                                        </p:tgtEl>
                                        <p:attrNameLst>
                                          <p:attrName>style.visibility</p:attrName>
                                        </p:attrNameLst>
                                      </p:cBhvr>
                                      <p:to>
                                        <p:strVal val="visible"/>
                                      </p:to>
                                    </p:set>
                                    <p:anim calcmode="lin" valueType="num">
                                      <p:cBhvr additive="base">
                                        <p:cTn id="187" dur="500" fill="hold"/>
                                        <p:tgtEl>
                                          <p:spTgt spid="90"/>
                                        </p:tgtEl>
                                        <p:attrNameLst>
                                          <p:attrName>ppt_x</p:attrName>
                                        </p:attrNameLst>
                                      </p:cBhvr>
                                      <p:tavLst>
                                        <p:tav tm="0">
                                          <p:val>
                                            <p:strVal val="#ppt_x"/>
                                          </p:val>
                                        </p:tav>
                                        <p:tav tm="100000">
                                          <p:val>
                                            <p:strVal val="#ppt_x"/>
                                          </p:val>
                                        </p:tav>
                                      </p:tavLst>
                                    </p:anim>
                                    <p:anim calcmode="lin" valueType="num">
                                      <p:cBhvr additive="base">
                                        <p:cTn id="188"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6" grpId="0"/>
      <p:bldP spid="27" grpId="0"/>
      <p:bldP spid="28" grpId="0"/>
      <p:bldP spid="29" grpId="0"/>
      <p:bldP spid="30" grpId="0"/>
      <p:bldP spid="31" grpId="0"/>
      <p:bldP spid="32" grpId="0"/>
      <p:bldP spid="37" grpId="0"/>
      <p:bldP spid="40" grpId="0"/>
      <p:bldP spid="41" grpId="0"/>
      <p:bldP spid="51" grpId="0" animBg="1"/>
      <p:bldP spid="77" grpId="0" build="p"/>
      <p:bldP spid="78" grpId="0" animBg="1"/>
      <p:bldP spid="79" grpId="0"/>
      <p:bldP spid="56" grpId="0"/>
      <p:bldP spid="64" grpId="0"/>
      <p:bldP spid="74" grpId="0"/>
      <p:bldP spid="89" grpId="0"/>
      <p:bldP spid="90" grpId="0"/>
      <p:bldP spid="9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Fx</a:t>
            </a:r>
            <a:r>
              <a:rPr lang="en-IN" sz="1800" dirty="0">
                <a:latin typeface="Times New Roman" pitchFamily="18" charset="0"/>
                <a:cs typeface="Times New Roman" pitchFamily="18" charset="0"/>
              </a:rPr>
              <a:t>= 0</a:t>
            </a:r>
          </a:p>
          <a:p>
            <a:pPr marL="0" indent="0" algn="just">
              <a:lnSpc>
                <a:spcPct val="150000"/>
              </a:lnSpc>
              <a:buNone/>
            </a:pPr>
            <a:r>
              <a:rPr lang="en-IN" sz="1800" dirty="0">
                <a:latin typeface="Times New Roman" pitchFamily="18" charset="0"/>
                <a:cs typeface="Times New Roman" pitchFamily="18" charset="0"/>
              </a:rPr>
              <a:t>F + 800sin25 – Pcos25 = 0</a:t>
            </a:r>
          </a:p>
          <a:p>
            <a:pPr marL="0" indent="0" algn="just">
              <a:lnSpc>
                <a:spcPct val="150000"/>
              </a:lnSpc>
              <a:buNone/>
            </a:pPr>
            <a:r>
              <a:rPr lang="en-IN" sz="1800" dirty="0">
                <a:latin typeface="Times New Roman" pitchFamily="18" charset="0"/>
                <a:cs typeface="Times New Roman" pitchFamily="18" charset="0"/>
              </a:rPr>
              <a:t>F = Pcos25 – 800sin25</a:t>
            </a:r>
          </a:p>
          <a:p>
            <a:pPr marL="0" indent="0" algn="just">
              <a:lnSpc>
                <a:spcPct val="150000"/>
              </a:lnSpc>
              <a:buNone/>
            </a:pPr>
            <a:r>
              <a:rPr lang="en-IN" sz="1600" dirty="0">
                <a:latin typeface="Times New Roman" pitchFamily="18" charset="0"/>
                <a:cs typeface="Times New Roman" pitchFamily="18" charset="0"/>
              </a:rPr>
              <a:t>WKT </a:t>
            </a:r>
            <a:r>
              <a:rPr lang="en-IN" sz="1800" dirty="0">
                <a:latin typeface="Times New Roman" pitchFamily="18" charset="0"/>
                <a:cs typeface="Times New Roman" pitchFamily="18" charset="0"/>
              </a:rPr>
              <a:t> F = µ</a:t>
            </a:r>
            <a:r>
              <a:rPr lang="en-IN" sz="1800" baseline="-25000" dirty="0">
                <a:latin typeface="Times New Roman" pitchFamily="18" charset="0"/>
                <a:cs typeface="Times New Roman" pitchFamily="18" charset="0"/>
              </a:rPr>
              <a:t>k</a:t>
            </a:r>
            <a:r>
              <a:rPr lang="en-IN" sz="1800" dirty="0">
                <a:latin typeface="Times New Roman" pitchFamily="18" charset="0"/>
                <a:cs typeface="Times New Roman" pitchFamily="18" charset="0"/>
              </a:rPr>
              <a:t>N = 0.25N</a:t>
            </a:r>
          </a:p>
          <a:p>
            <a:pPr marL="0" indent="0" algn="just">
              <a:lnSpc>
                <a:spcPct val="150000"/>
              </a:lnSpc>
              <a:buNone/>
            </a:pPr>
            <a:r>
              <a:rPr lang="en-IN" sz="1800" dirty="0">
                <a:latin typeface="Times New Roman" pitchFamily="18" charset="0"/>
                <a:cs typeface="Times New Roman" pitchFamily="18" charset="0"/>
              </a:rPr>
              <a:t>0.25N = Pcos25 – 800sin25 --------(</a:t>
            </a:r>
            <a:r>
              <a:rPr lang="en-IN" sz="1800" dirty="0" err="1">
                <a:latin typeface="Times New Roman" pitchFamily="18" charset="0"/>
                <a:cs typeface="Times New Roman" pitchFamily="18" charset="0"/>
              </a:rPr>
              <a:t>i</a:t>
            </a:r>
            <a:r>
              <a:rPr lang="en-IN" sz="1800" dirty="0">
                <a:latin typeface="Times New Roman" pitchFamily="18" charset="0"/>
                <a:cs typeface="Times New Roman" pitchFamily="18" charset="0"/>
              </a:rPr>
              <a:t>)</a:t>
            </a:r>
          </a:p>
          <a:p>
            <a:pPr marL="0" indent="0" algn="just">
              <a:lnSpc>
                <a:spcPct val="150000"/>
              </a:lnSpc>
              <a:buNone/>
            </a:pP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Fy</a:t>
            </a:r>
            <a:r>
              <a:rPr lang="en-IN" sz="1800" dirty="0">
                <a:latin typeface="Times New Roman" pitchFamily="18" charset="0"/>
                <a:cs typeface="Times New Roman" pitchFamily="18" charset="0"/>
              </a:rPr>
              <a:t>= 0</a:t>
            </a:r>
          </a:p>
          <a:p>
            <a:pPr marL="0" indent="0" algn="just">
              <a:lnSpc>
                <a:spcPct val="150000"/>
              </a:lnSpc>
              <a:buNone/>
            </a:pPr>
            <a:r>
              <a:rPr lang="en-IN" sz="1800" dirty="0">
                <a:latin typeface="Times New Roman" pitchFamily="18" charset="0"/>
                <a:cs typeface="Times New Roman" pitchFamily="18" charset="0"/>
              </a:rPr>
              <a:t>N – 800cos25 – Psin25 = 0</a:t>
            </a:r>
          </a:p>
          <a:p>
            <a:pPr marL="0" indent="0" algn="just">
              <a:lnSpc>
                <a:spcPct val="150000"/>
              </a:lnSpc>
              <a:buNone/>
            </a:pPr>
            <a:endParaRPr lang="en-IN" sz="1800" dirty="0">
              <a:latin typeface="Times New Roman" pitchFamily="18" charset="0"/>
              <a:cs typeface="Times New Roman" pitchFamily="18" charset="0"/>
            </a:endParaRPr>
          </a:p>
        </p:txBody>
      </p:sp>
      <p:cxnSp>
        <p:nvCxnSpPr>
          <p:cNvPr id="5" name="Straight Connector 4"/>
          <p:cNvCxnSpPr/>
          <p:nvPr/>
        </p:nvCxnSpPr>
        <p:spPr>
          <a:xfrm>
            <a:off x="5714999" y="895350"/>
            <a:ext cx="25146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486399" y="1200150"/>
            <a:ext cx="838198" cy="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305799" y="1200150"/>
            <a:ext cx="304800" cy="304800"/>
          </a:xfrm>
          <a:prstGeom prst="rect">
            <a:avLst/>
          </a:prstGeom>
          <a:noFill/>
        </p:spPr>
        <p:txBody>
          <a:bodyPr wrap="square" rtlCol="0">
            <a:spAutoFit/>
          </a:bodyPr>
          <a:lstStyle/>
          <a:p>
            <a:r>
              <a:rPr lang="en-IN" sz="1400" dirty="0">
                <a:latin typeface="Times New Roman" pitchFamily="18" charset="0"/>
                <a:cs typeface="Times New Roman" pitchFamily="18" charset="0"/>
              </a:rPr>
              <a:t>P </a:t>
            </a:r>
          </a:p>
        </p:txBody>
      </p:sp>
      <p:sp>
        <p:nvSpPr>
          <p:cNvPr id="10" name="TextBox 9"/>
          <p:cNvSpPr txBox="1"/>
          <p:nvPr/>
        </p:nvSpPr>
        <p:spPr>
          <a:xfrm>
            <a:off x="6934199" y="133350"/>
            <a:ext cx="609600" cy="369332"/>
          </a:xfrm>
          <a:prstGeom prst="rect">
            <a:avLst/>
          </a:prstGeom>
          <a:noFill/>
        </p:spPr>
        <p:txBody>
          <a:bodyPr wrap="square" rtlCol="0">
            <a:spAutoFit/>
          </a:bodyPr>
          <a:lstStyle/>
          <a:p>
            <a:r>
              <a:rPr lang="en-IN" dirty="0"/>
              <a:t>FBD</a:t>
            </a:r>
          </a:p>
        </p:txBody>
      </p:sp>
      <p:sp>
        <p:nvSpPr>
          <p:cNvPr id="26" name="TextBox 25"/>
          <p:cNvSpPr txBox="1"/>
          <p:nvPr/>
        </p:nvSpPr>
        <p:spPr>
          <a:xfrm>
            <a:off x="6934199" y="2190750"/>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800 N</a:t>
            </a:r>
          </a:p>
        </p:txBody>
      </p:sp>
      <p:sp>
        <p:nvSpPr>
          <p:cNvPr id="31" name="TextBox 30"/>
          <p:cNvSpPr txBox="1"/>
          <p:nvPr/>
        </p:nvSpPr>
        <p:spPr>
          <a:xfrm rot="1116550">
            <a:off x="7428554" y="1798454"/>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endParaRPr lang="en-IN" sz="1400" dirty="0">
              <a:solidFill>
                <a:srgbClr val="FF0000"/>
              </a:solidFill>
            </a:endParaRPr>
          </a:p>
        </p:txBody>
      </p:sp>
      <p:sp>
        <p:nvSpPr>
          <p:cNvPr id="32" name="TextBox 31"/>
          <p:cNvSpPr txBox="1"/>
          <p:nvPr/>
        </p:nvSpPr>
        <p:spPr>
          <a:xfrm rot="1043439">
            <a:off x="6436345" y="2175841"/>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dirty="0"/>
          </a:p>
        </p:txBody>
      </p:sp>
      <p:sp>
        <p:nvSpPr>
          <p:cNvPr id="37" name="TextBox 36"/>
          <p:cNvSpPr txBox="1"/>
          <p:nvPr/>
        </p:nvSpPr>
        <p:spPr>
          <a:xfrm>
            <a:off x="5638799" y="9715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34" name="Slide Number Placeholder 33"/>
          <p:cNvSpPr>
            <a:spLocks noGrp="1"/>
          </p:cNvSpPr>
          <p:nvPr>
            <p:ph type="sldNum" sz="quarter" idx="12"/>
          </p:nvPr>
        </p:nvSpPr>
        <p:spPr/>
        <p:txBody>
          <a:bodyPr/>
          <a:lstStyle/>
          <a:p>
            <a:fld id="{B6F15528-21DE-4FAA-801E-634DDDAF4B2B}" type="slidenum">
              <a:rPr lang="en-US" smtClean="0"/>
              <a:pPr/>
              <a:t>32</a:t>
            </a:fld>
            <a:endParaRPr lang="en-US"/>
          </a:p>
        </p:txBody>
      </p:sp>
      <p:sp>
        <p:nvSpPr>
          <p:cNvPr id="51" name="Snip Same Side Corner Rectangle 50"/>
          <p:cNvSpPr/>
          <p:nvPr/>
        </p:nvSpPr>
        <p:spPr>
          <a:xfrm rot="1614878">
            <a:off x="6707020" y="997723"/>
            <a:ext cx="923959" cy="564046"/>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3" name="Straight Connector 52"/>
          <p:cNvCxnSpPr/>
          <p:nvPr/>
        </p:nvCxnSpPr>
        <p:spPr>
          <a:xfrm>
            <a:off x="5943599" y="742950"/>
            <a:ext cx="2438400" cy="12192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a:off x="7162799" y="1352550"/>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6515099" y="933450"/>
            <a:ext cx="1371600" cy="6858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6515099" y="1695450"/>
            <a:ext cx="7620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a:off x="6706393" y="1808956"/>
            <a:ext cx="9144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553199" y="1428750"/>
            <a:ext cx="91440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696199" y="13525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78" name="Arc 77"/>
          <p:cNvSpPr/>
          <p:nvPr/>
        </p:nvSpPr>
        <p:spPr>
          <a:xfrm rot="9944150">
            <a:off x="6975264" y="1546015"/>
            <a:ext cx="381000" cy="381000"/>
          </a:xfrm>
          <a:prstGeom prst="arc">
            <a:avLst>
              <a:gd name="adj1" fmla="val 17096110"/>
              <a:gd name="adj2" fmla="val 7101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9" name="TextBox 78"/>
          <p:cNvSpPr txBox="1"/>
          <p:nvPr/>
        </p:nvSpPr>
        <p:spPr>
          <a:xfrm>
            <a:off x="6781799" y="18859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25</a:t>
            </a:r>
            <a:r>
              <a:rPr lang="en-IN" sz="1200" baseline="30000" dirty="0">
                <a:latin typeface="Times New Roman" pitchFamily="18" charset="0"/>
                <a:ea typeface="Tahoma" pitchFamily="34" charset="0"/>
                <a:cs typeface="Times New Roman" pitchFamily="18" charset="0"/>
              </a:rPr>
              <a:t>0</a:t>
            </a:r>
          </a:p>
        </p:txBody>
      </p:sp>
      <p:cxnSp>
        <p:nvCxnSpPr>
          <p:cNvPr id="70" name="Straight Arrow Connector 69"/>
          <p:cNvCxnSpPr/>
          <p:nvPr/>
        </p:nvCxnSpPr>
        <p:spPr>
          <a:xfrm rot="10800000">
            <a:off x="7543799" y="514350"/>
            <a:ext cx="914400" cy="5334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rot="1805793">
            <a:off x="7775329" y="53691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cxnSp>
        <p:nvCxnSpPr>
          <p:cNvPr id="38" name="Straight Connector 37"/>
          <p:cNvCxnSpPr/>
          <p:nvPr/>
        </p:nvCxnSpPr>
        <p:spPr>
          <a:xfrm>
            <a:off x="7086600" y="2419350"/>
            <a:ext cx="11430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911112">
            <a:off x="7927731" y="282291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800sin25</a:t>
            </a:r>
          </a:p>
        </p:txBody>
      </p:sp>
      <p:sp>
        <p:nvSpPr>
          <p:cNvPr id="42" name="TextBox 41"/>
          <p:cNvSpPr txBox="1"/>
          <p:nvPr/>
        </p:nvSpPr>
        <p:spPr>
          <a:xfrm rot="1861746">
            <a:off x="6392896" y="3168763"/>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800cos25</a:t>
            </a:r>
          </a:p>
        </p:txBody>
      </p:sp>
      <p:cxnSp>
        <p:nvCxnSpPr>
          <p:cNvPr id="43" name="Straight Arrow Connector 42"/>
          <p:cNvCxnSpPr/>
          <p:nvPr/>
        </p:nvCxnSpPr>
        <p:spPr>
          <a:xfrm rot="5400000">
            <a:off x="7163594" y="3180556"/>
            <a:ext cx="9144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239000" y="3638550"/>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800 N</a:t>
            </a:r>
          </a:p>
        </p:txBody>
      </p:sp>
      <p:cxnSp>
        <p:nvCxnSpPr>
          <p:cNvPr id="45" name="Straight Arrow Connector 44"/>
          <p:cNvCxnSpPr/>
          <p:nvPr/>
        </p:nvCxnSpPr>
        <p:spPr>
          <a:xfrm rot="5400000">
            <a:off x="6934994" y="2875756"/>
            <a:ext cx="838200" cy="5349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7620000" y="2724150"/>
            <a:ext cx="762000" cy="4572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315200" y="30289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cxnSp>
        <p:nvCxnSpPr>
          <p:cNvPr id="63" name="Straight Arrow Connector 62"/>
          <p:cNvCxnSpPr/>
          <p:nvPr/>
        </p:nvCxnSpPr>
        <p:spPr>
          <a:xfrm rot="10800000">
            <a:off x="4419600" y="1962151"/>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724400" y="1504951"/>
            <a:ext cx="1676400" cy="9144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a:off x="4838700" y="2076451"/>
            <a:ext cx="838200" cy="609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10800000">
            <a:off x="4572000" y="1428751"/>
            <a:ext cx="99060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4876800" y="1657351"/>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72" name="TextBox 71"/>
          <p:cNvSpPr txBox="1"/>
          <p:nvPr/>
        </p:nvSpPr>
        <p:spPr>
          <a:xfrm rot="1595398">
            <a:off x="5033605" y="2674142"/>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Psin25</a:t>
            </a:r>
          </a:p>
        </p:txBody>
      </p:sp>
      <p:sp>
        <p:nvSpPr>
          <p:cNvPr id="73" name="TextBox 72"/>
          <p:cNvSpPr txBox="1"/>
          <p:nvPr/>
        </p:nvSpPr>
        <p:spPr>
          <a:xfrm rot="1595398">
            <a:off x="4881205" y="1609132"/>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Pcos25</a:t>
            </a:r>
          </a:p>
        </p:txBody>
      </p:sp>
    </p:spTree>
    <p:extLst>
      <p:ext uri="{BB962C8B-B14F-4D97-AF65-F5344CB8AC3E}">
        <p14:creationId xmlns:p14="http://schemas.microsoft.com/office/powerpoint/2010/main" val="18421432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fill="hold"/>
                                        <p:tgtEl>
                                          <p:spTgt spid="37"/>
                                        </p:tgtEl>
                                        <p:attrNameLst>
                                          <p:attrName>ppt_x</p:attrName>
                                        </p:attrNameLst>
                                      </p:cBhvr>
                                      <p:tavLst>
                                        <p:tav tm="0">
                                          <p:val>
                                            <p:strVal val="#ppt_x"/>
                                          </p:val>
                                        </p:tav>
                                        <p:tav tm="100000">
                                          <p:val>
                                            <p:strVal val="#ppt_x"/>
                                          </p:val>
                                        </p:tav>
                                      </p:tavLst>
                                    </p:anim>
                                    <p:anim calcmode="lin" valueType="num">
                                      <p:cBhvr additive="base">
                                        <p:cTn id="36" dur="500" fill="hold"/>
                                        <p:tgtEl>
                                          <p:spTgt spid="3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additive="base">
                                        <p:cTn id="39" dur="500" fill="hold"/>
                                        <p:tgtEl>
                                          <p:spTgt spid="51"/>
                                        </p:tgtEl>
                                        <p:attrNameLst>
                                          <p:attrName>ppt_x</p:attrName>
                                        </p:attrNameLst>
                                      </p:cBhvr>
                                      <p:tavLst>
                                        <p:tav tm="0">
                                          <p:val>
                                            <p:strVal val="#ppt_x"/>
                                          </p:val>
                                        </p:tav>
                                        <p:tav tm="100000">
                                          <p:val>
                                            <p:strVal val="#ppt_x"/>
                                          </p:val>
                                        </p:tav>
                                      </p:tavLst>
                                    </p:anim>
                                    <p:anim calcmode="lin" valueType="num">
                                      <p:cBhvr additive="base">
                                        <p:cTn id="40" dur="500" fill="hold"/>
                                        <p:tgtEl>
                                          <p:spTgt spid="5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fill="hold"/>
                                        <p:tgtEl>
                                          <p:spTgt spid="53"/>
                                        </p:tgtEl>
                                        <p:attrNameLst>
                                          <p:attrName>ppt_x</p:attrName>
                                        </p:attrNameLst>
                                      </p:cBhvr>
                                      <p:tavLst>
                                        <p:tav tm="0">
                                          <p:val>
                                            <p:strVal val="#ppt_x"/>
                                          </p:val>
                                        </p:tav>
                                        <p:tav tm="100000">
                                          <p:val>
                                            <p:strVal val="#ppt_x"/>
                                          </p:val>
                                        </p:tav>
                                      </p:tavLst>
                                    </p:anim>
                                    <p:anim calcmode="lin" valueType="num">
                                      <p:cBhvr additive="base">
                                        <p:cTn id="44" dur="500" fill="hold"/>
                                        <p:tgtEl>
                                          <p:spTgt spid="5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500" fill="hold"/>
                                        <p:tgtEl>
                                          <p:spTgt spid="55"/>
                                        </p:tgtEl>
                                        <p:attrNameLst>
                                          <p:attrName>ppt_x</p:attrName>
                                        </p:attrNameLst>
                                      </p:cBhvr>
                                      <p:tavLst>
                                        <p:tav tm="0">
                                          <p:val>
                                            <p:strVal val="#ppt_x"/>
                                          </p:val>
                                        </p:tav>
                                        <p:tav tm="100000">
                                          <p:val>
                                            <p:strVal val="#ppt_x"/>
                                          </p:val>
                                        </p:tav>
                                      </p:tavLst>
                                    </p:anim>
                                    <p:anim calcmode="lin" valueType="num">
                                      <p:cBhvr additive="base">
                                        <p:cTn id="48" dur="500" fill="hold"/>
                                        <p:tgtEl>
                                          <p:spTgt spid="5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500" fill="hold"/>
                                        <p:tgtEl>
                                          <p:spTgt spid="67"/>
                                        </p:tgtEl>
                                        <p:attrNameLst>
                                          <p:attrName>ppt_x</p:attrName>
                                        </p:attrNameLst>
                                      </p:cBhvr>
                                      <p:tavLst>
                                        <p:tav tm="0">
                                          <p:val>
                                            <p:strVal val="#ppt_x"/>
                                          </p:val>
                                        </p:tav>
                                        <p:tav tm="100000">
                                          <p:val>
                                            <p:strVal val="#ppt_x"/>
                                          </p:val>
                                        </p:tav>
                                      </p:tavLst>
                                    </p:anim>
                                    <p:anim calcmode="lin" valueType="num">
                                      <p:cBhvr additive="base">
                                        <p:cTn id="56" dur="500" fill="hold"/>
                                        <p:tgtEl>
                                          <p:spTgt spid="6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additive="base">
                                        <p:cTn id="59" dur="500" fill="hold"/>
                                        <p:tgtEl>
                                          <p:spTgt spid="68"/>
                                        </p:tgtEl>
                                        <p:attrNameLst>
                                          <p:attrName>ppt_x</p:attrName>
                                        </p:attrNameLst>
                                      </p:cBhvr>
                                      <p:tavLst>
                                        <p:tav tm="0">
                                          <p:val>
                                            <p:strVal val="#ppt_x"/>
                                          </p:val>
                                        </p:tav>
                                        <p:tav tm="100000">
                                          <p:val>
                                            <p:strVal val="#ppt_x"/>
                                          </p:val>
                                        </p:tav>
                                      </p:tavLst>
                                    </p:anim>
                                    <p:anim calcmode="lin" valueType="num">
                                      <p:cBhvr additive="base">
                                        <p:cTn id="60" dur="500" fill="hold"/>
                                        <p:tgtEl>
                                          <p:spTgt spid="6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5"/>
                                        </p:tgtEl>
                                        <p:attrNameLst>
                                          <p:attrName>style.visibility</p:attrName>
                                        </p:attrNameLst>
                                      </p:cBhvr>
                                      <p:to>
                                        <p:strVal val="visible"/>
                                      </p:to>
                                    </p:set>
                                    <p:anim calcmode="lin" valueType="num">
                                      <p:cBhvr additive="base">
                                        <p:cTn id="63" dur="500" fill="hold"/>
                                        <p:tgtEl>
                                          <p:spTgt spid="75"/>
                                        </p:tgtEl>
                                        <p:attrNameLst>
                                          <p:attrName>ppt_x</p:attrName>
                                        </p:attrNameLst>
                                      </p:cBhvr>
                                      <p:tavLst>
                                        <p:tav tm="0">
                                          <p:val>
                                            <p:strVal val="#ppt_x"/>
                                          </p:val>
                                        </p:tav>
                                        <p:tav tm="100000">
                                          <p:val>
                                            <p:strVal val="#ppt_x"/>
                                          </p:val>
                                        </p:tav>
                                      </p:tavLst>
                                    </p:anim>
                                    <p:anim calcmode="lin" valueType="num">
                                      <p:cBhvr additive="base">
                                        <p:cTn id="64" dur="500" fill="hold"/>
                                        <p:tgtEl>
                                          <p:spTgt spid="7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7"/>
                                        </p:tgtEl>
                                        <p:attrNameLst>
                                          <p:attrName>style.visibility</p:attrName>
                                        </p:attrNameLst>
                                      </p:cBhvr>
                                      <p:to>
                                        <p:strVal val="visible"/>
                                      </p:to>
                                    </p:set>
                                    <p:anim calcmode="lin" valueType="num">
                                      <p:cBhvr additive="base">
                                        <p:cTn id="67" dur="500" fill="hold"/>
                                        <p:tgtEl>
                                          <p:spTgt spid="77"/>
                                        </p:tgtEl>
                                        <p:attrNameLst>
                                          <p:attrName>ppt_x</p:attrName>
                                        </p:attrNameLst>
                                      </p:cBhvr>
                                      <p:tavLst>
                                        <p:tav tm="0">
                                          <p:val>
                                            <p:strVal val="#ppt_x"/>
                                          </p:val>
                                        </p:tav>
                                        <p:tav tm="100000">
                                          <p:val>
                                            <p:strVal val="#ppt_x"/>
                                          </p:val>
                                        </p:tav>
                                      </p:tavLst>
                                    </p:anim>
                                    <p:anim calcmode="lin" valueType="num">
                                      <p:cBhvr additive="base">
                                        <p:cTn id="68" dur="500" fill="hold"/>
                                        <p:tgtEl>
                                          <p:spTgt spid="7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8"/>
                                        </p:tgtEl>
                                        <p:attrNameLst>
                                          <p:attrName>style.visibility</p:attrName>
                                        </p:attrNameLst>
                                      </p:cBhvr>
                                      <p:to>
                                        <p:strVal val="visible"/>
                                      </p:to>
                                    </p:set>
                                    <p:anim calcmode="lin" valueType="num">
                                      <p:cBhvr additive="base">
                                        <p:cTn id="71" dur="500" fill="hold"/>
                                        <p:tgtEl>
                                          <p:spTgt spid="78"/>
                                        </p:tgtEl>
                                        <p:attrNameLst>
                                          <p:attrName>ppt_x</p:attrName>
                                        </p:attrNameLst>
                                      </p:cBhvr>
                                      <p:tavLst>
                                        <p:tav tm="0">
                                          <p:val>
                                            <p:strVal val="#ppt_x"/>
                                          </p:val>
                                        </p:tav>
                                        <p:tav tm="100000">
                                          <p:val>
                                            <p:strVal val="#ppt_x"/>
                                          </p:val>
                                        </p:tav>
                                      </p:tavLst>
                                    </p:anim>
                                    <p:anim calcmode="lin" valueType="num">
                                      <p:cBhvr additive="base">
                                        <p:cTn id="72" dur="500" fill="hold"/>
                                        <p:tgtEl>
                                          <p:spTgt spid="7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anim calcmode="lin" valueType="num">
                                      <p:cBhvr additive="base">
                                        <p:cTn id="75" dur="500" fill="hold"/>
                                        <p:tgtEl>
                                          <p:spTgt spid="79"/>
                                        </p:tgtEl>
                                        <p:attrNameLst>
                                          <p:attrName>ppt_x</p:attrName>
                                        </p:attrNameLst>
                                      </p:cBhvr>
                                      <p:tavLst>
                                        <p:tav tm="0">
                                          <p:val>
                                            <p:strVal val="#ppt_x"/>
                                          </p:val>
                                        </p:tav>
                                        <p:tav tm="100000">
                                          <p:val>
                                            <p:strVal val="#ppt_x"/>
                                          </p:val>
                                        </p:tav>
                                      </p:tavLst>
                                    </p:anim>
                                    <p:anim calcmode="lin" valueType="num">
                                      <p:cBhvr additive="base">
                                        <p:cTn id="76" dur="500" fill="hold"/>
                                        <p:tgtEl>
                                          <p:spTgt spid="79"/>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anim calcmode="lin" valueType="num">
                                      <p:cBhvr additive="base">
                                        <p:cTn id="79" dur="500" fill="hold"/>
                                        <p:tgtEl>
                                          <p:spTgt spid="70"/>
                                        </p:tgtEl>
                                        <p:attrNameLst>
                                          <p:attrName>ppt_x</p:attrName>
                                        </p:attrNameLst>
                                      </p:cBhvr>
                                      <p:tavLst>
                                        <p:tav tm="0">
                                          <p:val>
                                            <p:strVal val="#ppt_x"/>
                                          </p:val>
                                        </p:tav>
                                        <p:tav tm="100000">
                                          <p:val>
                                            <p:strVal val="#ppt_x"/>
                                          </p:val>
                                        </p:tav>
                                      </p:tavLst>
                                    </p:anim>
                                    <p:anim calcmode="lin" valueType="num">
                                      <p:cBhvr additive="base">
                                        <p:cTn id="80" dur="500" fill="hold"/>
                                        <p:tgtEl>
                                          <p:spTgt spid="7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74"/>
                                        </p:tgtEl>
                                        <p:attrNameLst>
                                          <p:attrName>style.visibility</p:attrName>
                                        </p:attrNameLst>
                                      </p:cBhvr>
                                      <p:to>
                                        <p:strVal val="visible"/>
                                      </p:to>
                                    </p:set>
                                    <p:anim calcmode="lin" valueType="num">
                                      <p:cBhvr additive="base">
                                        <p:cTn id="83" dur="500" fill="hold"/>
                                        <p:tgtEl>
                                          <p:spTgt spid="74"/>
                                        </p:tgtEl>
                                        <p:attrNameLst>
                                          <p:attrName>ppt_x</p:attrName>
                                        </p:attrNameLst>
                                      </p:cBhvr>
                                      <p:tavLst>
                                        <p:tav tm="0">
                                          <p:val>
                                            <p:strVal val="#ppt_x"/>
                                          </p:val>
                                        </p:tav>
                                        <p:tav tm="100000">
                                          <p:val>
                                            <p:strVal val="#ppt_x"/>
                                          </p:val>
                                        </p:tav>
                                      </p:tavLst>
                                    </p:anim>
                                    <p:anim calcmode="lin" valueType="num">
                                      <p:cBhvr additive="base">
                                        <p:cTn id="8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additive="base">
                                        <p:cTn id="89" dur="500" fill="hold"/>
                                        <p:tgtEl>
                                          <p:spTgt spid="38"/>
                                        </p:tgtEl>
                                        <p:attrNameLst>
                                          <p:attrName>ppt_x</p:attrName>
                                        </p:attrNameLst>
                                      </p:cBhvr>
                                      <p:tavLst>
                                        <p:tav tm="0">
                                          <p:val>
                                            <p:strVal val="#ppt_x"/>
                                          </p:val>
                                        </p:tav>
                                        <p:tav tm="100000">
                                          <p:val>
                                            <p:strVal val="#ppt_x"/>
                                          </p:val>
                                        </p:tav>
                                      </p:tavLst>
                                    </p:anim>
                                    <p:anim calcmode="lin" valueType="num">
                                      <p:cBhvr additive="base">
                                        <p:cTn id="90" dur="500" fill="hold"/>
                                        <p:tgtEl>
                                          <p:spTgt spid="3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9"/>
                                        </p:tgtEl>
                                        <p:attrNameLst>
                                          <p:attrName>style.visibility</p:attrName>
                                        </p:attrNameLst>
                                      </p:cBhvr>
                                      <p:to>
                                        <p:strVal val="visible"/>
                                      </p:to>
                                    </p:set>
                                    <p:anim calcmode="lin" valueType="num">
                                      <p:cBhvr additive="base">
                                        <p:cTn id="93" dur="500" fill="hold"/>
                                        <p:tgtEl>
                                          <p:spTgt spid="39"/>
                                        </p:tgtEl>
                                        <p:attrNameLst>
                                          <p:attrName>ppt_x</p:attrName>
                                        </p:attrNameLst>
                                      </p:cBhvr>
                                      <p:tavLst>
                                        <p:tav tm="0">
                                          <p:val>
                                            <p:strVal val="#ppt_x"/>
                                          </p:val>
                                        </p:tav>
                                        <p:tav tm="100000">
                                          <p:val>
                                            <p:strVal val="#ppt_x"/>
                                          </p:val>
                                        </p:tav>
                                      </p:tavLst>
                                    </p:anim>
                                    <p:anim calcmode="lin" valueType="num">
                                      <p:cBhvr additive="base">
                                        <p:cTn id="94" dur="500" fill="hold"/>
                                        <p:tgtEl>
                                          <p:spTgt spid="39"/>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anim calcmode="lin" valueType="num">
                                      <p:cBhvr additive="base">
                                        <p:cTn id="97" dur="500" fill="hold"/>
                                        <p:tgtEl>
                                          <p:spTgt spid="42"/>
                                        </p:tgtEl>
                                        <p:attrNameLst>
                                          <p:attrName>ppt_x</p:attrName>
                                        </p:attrNameLst>
                                      </p:cBhvr>
                                      <p:tavLst>
                                        <p:tav tm="0">
                                          <p:val>
                                            <p:strVal val="#ppt_x"/>
                                          </p:val>
                                        </p:tav>
                                        <p:tav tm="100000">
                                          <p:val>
                                            <p:strVal val="#ppt_x"/>
                                          </p:val>
                                        </p:tav>
                                      </p:tavLst>
                                    </p:anim>
                                    <p:anim calcmode="lin" valueType="num">
                                      <p:cBhvr additive="base">
                                        <p:cTn id="98" dur="500" fill="hold"/>
                                        <p:tgtEl>
                                          <p:spTgt spid="42"/>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43"/>
                                        </p:tgtEl>
                                        <p:attrNameLst>
                                          <p:attrName>style.visibility</p:attrName>
                                        </p:attrNameLst>
                                      </p:cBhvr>
                                      <p:to>
                                        <p:strVal val="visible"/>
                                      </p:to>
                                    </p:set>
                                    <p:anim calcmode="lin" valueType="num">
                                      <p:cBhvr additive="base">
                                        <p:cTn id="101" dur="500" fill="hold"/>
                                        <p:tgtEl>
                                          <p:spTgt spid="43"/>
                                        </p:tgtEl>
                                        <p:attrNameLst>
                                          <p:attrName>ppt_x</p:attrName>
                                        </p:attrNameLst>
                                      </p:cBhvr>
                                      <p:tavLst>
                                        <p:tav tm="0">
                                          <p:val>
                                            <p:strVal val="#ppt_x"/>
                                          </p:val>
                                        </p:tav>
                                        <p:tav tm="100000">
                                          <p:val>
                                            <p:strVal val="#ppt_x"/>
                                          </p:val>
                                        </p:tav>
                                      </p:tavLst>
                                    </p:anim>
                                    <p:anim calcmode="lin" valueType="num">
                                      <p:cBhvr additive="base">
                                        <p:cTn id="102" dur="500" fill="hold"/>
                                        <p:tgtEl>
                                          <p:spTgt spid="43"/>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 calcmode="lin" valueType="num">
                                      <p:cBhvr additive="base">
                                        <p:cTn id="105" dur="500" fill="hold"/>
                                        <p:tgtEl>
                                          <p:spTgt spid="44"/>
                                        </p:tgtEl>
                                        <p:attrNameLst>
                                          <p:attrName>ppt_x</p:attrName>
                                        </p:attrNameLst>
                                      </p:cBhvr>
                                      <p:tavLst>
                                        <p:tav tm="0">
                                          <p:val>
                                            <p:strVal val="#ppt_x"/>
                                          </p:val>
                                        </p:tav>
                                        <p:tav tm="100000">
                                          <p:val>
                                            <p:strVal val="#ppt_x"/>
                                          </p:val>
                                        </p:tav>
                                      </p:tavLst>
                                    </p:anim>
                                    <p:anim calcmode="lin" valueType="num">
                                      <p:cBhvr additive="base">
                                        <p:cTn id="106" dur="500" fill="hold"/>
                                        <p:tgtEl>
                                          <p:spTgt spid="44"/>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45"/>
                                        </p:tgtEl>
                                        <p:attrNameLst>
                                          <p:attrName>style.visibility</p:attrName>
                                        </p:attrNameLst>
                                      </p:cBhvr>
                                      <p:to>
                                        <p:strVal val="visible"/>
                                      </p:to>
                                    </p:set>
                                    <p:anim calcmode="lin" valueType="num">
                                      <p:cBhvr additive="base">
                                        <p:cTn id="109" dur="500" fill="hold"/>
                                        <p:tgtEl>
                                          <p:spTgt spid="45"/>
                                        </p:tgtEl>
                                        <p:attrNameLst>
                                          <p:attrName>ppt_x</p:attrName>
                                        </p:attrNameLst>
                                      </p:cBhvr>
                                      <p:tavLst>
                                        <p:tav tm="0">
                                          <p:val>
                                            <p:strVal val="#ppt_x"/>
                                          </p:val>
                                        </p:tav>
                                        <p:tav tm="100000">
                                          <p:val>
                                            <p:strVal val="#ppt_x"/>
                                          </p:val>
                                        </p:tav>
                                      </p:tavLst>
                                    </p:anim>
                                    <p:anim calcmode="lin" valueType="num">
                                      <p:cBhvr additive="base">
                                        <p:cTn id="110" dur="500" fill="hold"/>
                                        <p:tgtEl>
                                          <p:spTgt spid="45"/>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46"/>
                                        </p:tgtEl>
                                        <p:attrNameLst>
                                          <p:attrName>style.visibility</p:attrName>
                                        </p:attrNameLst>
                                      </p:cBhvr>
                                      <p:to>
                                        <p:strVal val="visible"/>
                                      </p:to>
                                    </p:set>
                                    <p:anim calcmode="lin" valueType="num">
                                      <p:cBhvr additive="base">
                                        <p:cTn id="113" dur="500" fill="hold"/>
                                        <p:tgtEl>
                                          <p:spTgt spid="46"/>
                                        </p:tgtEl>
                                        <p:attrNameLst>
                                          <p:attrName>ppt_x</p:attrName>
                                        </p:attrNameLst>
                                      </p:cBhvr>
                                      <p:tavLst>
                                        <p:tav tm="0">
                                          <p:val>
                                            <p:strVal val="#ppt_x"/>
                                          </p:val>
                                        </p:tav>
                                        <p:tav tm="100000">
                                          <p:val>
                                            <p:strVal val="#ppt_x"/>
                                          </p:val>
                                        </p:tav>
                                      </p:tavLst>
                                    </p:anim>
                                    <p:anim calcmode="lin" valueType="num">
                                      <p:cBhvr additive="base">
                                        <p:cTn id="114" dur="500" fill="hold"/>
                                        <p:tgtEl>
                                          <p:spTgt spid="46"/>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7"/>
                                        </p:tgtEl>
                                        <p:attrNameLst>
                                          <p:attrName>style.visibility</p:attrName>
                                        </p:attrNameLst>
                                      </p:cBhvr>
                                      <p:to>
                                        <p:strVal val="visible"/>
                                      </p:to>
                                    </p:set>
                                    <p:anim calcmode="lin" valueType="num">
                                      <p:cBhvr additive="base">
                                        <p:cTn id="117" dur="500" fill="hold"/>
                                        <p:tgtEl>
                                          <p:spTgt spid="47"/>
                                        </p:tgtEl>
                                        <p:attrNameLst>
                                          <p:attrName>ppt_x</p:attrName>
                                        </p:attrNameLst>
                                      </p:cBhvr>
                                      <p:tavLst>
                                        <p:tav tm="0">
                                          <p:val>
                                            <p:strVal val="#ppt_x"/>
                                          </p:val>
                                        </p:tav>
                                        <p:tav tm="100000">
                                          <p:val>
                                            <p:strVal val="#ppt_x"/>
                                          </p:val>
                                        </p:tav>
                                      </p:tavLst>
                                    </p:anim>
                                    <p:anim calcmode="lin" valueType="num">
                                      <p:cBhvr additive="base">
                                        <p:cTn id="11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63"/>
                                        </p:tgtEl>
                                        <p:attrNameLst>
                                          <p:attrName>style.visibility</p:attrName>
                                        </p:attrNameLst>
                                      </p:cBhvr>
                                      <p:to>
                                        <p:strVal val="visible"/>
                                      </p:to>
                                    </p:set>
                                    <p:anim calcmode="lin" valueType="num">
                                      <p:cBhvr additive="base">
                                        <p:cTn id="123" dur="500" fill="hold"/>
                                        <p:tgtEl>
                                          <p:spTgt spid="63"/>
                                        </p:tgtEl>
                                        <p:attrNameLst>
                                          <p:attrName>ppt_x</p:attrName>
                                        </p:attrNameLst>
                                      </p:cBhvr>
                                      <p:tavLst>
                                        <p:tav tm="0">
                                          <p:val>
                                            <p:strVal val="#ppt_x"/>
                                          </p:val>
                                        </p:tav>
                                        <p:tav tm="100000">
                                          <p:val>
                                            <p:strVal val="#ppt_x"/>
                                          </p:val>
                                        </p:tav>
                                      </p:tavLst>
                                    </p:anim>
                                    <p:anim calcmode="lin" valueType="num">
                                      <p:cBhvr additive="base">
                                        <p:cTn id="124" dur="500" fill="hold"/>
                                        <p:tgtEl>
                                          <p:spTgt spid="63"/>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65"/>
                                        </p:tgtEl>
                                        <p:attrNameLst>
                                          <p:attrName>style.visibility</p:attrName>
                                        </p:attrNameLst>
                                      </p:cBhvr>
                                      <p:to>
                                        <p:strVal val="visible"/>
                                      </p:to>
                                    </p:set>
                                    <p:anim calcmode="lin" valueType="num">
                                      <p:cBhvr additive="base">
                                        <p:cTn id="127" dur="500" fill="hold"/>
                                        <p:tgtEl>
                                          <p:spTgt spid="65"/>
                                        </p:tgtEl>
                                        <p:attrNameLst>
                                          <p:attrName>ppt_x</p:attrName>
                                        </p:attrNameLst>
                                      </p:cBhvr>
                                      <p:tavLst>
                                        <p:tav tm="0">
                                          <p:val>
                                            <p:strVal val="#ppt_x"/>
                                          </p:val>
                                        </p:tav>
                                        <p:tav tm="100000">
                                          <p:val>
                                            <p:strVal val="#ppt_x"/>
                                          </p:val>
                                        </p:tav>
                                      </p:tavLst>
                                    </p:anim>
                                    <p:anim calcmode="lin" valueType="num">
                                      <p:cBhvr additive="base">
                                        <p:cTn id="128" dur="500" fill="hold"/>
                                        <p:tgtEl>
                                          <p:spTgt spid="65"/>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66"/>
                                        </p:tgtEl>
                                        <p:attrNameLst>
                                          <p:attrName>style.visibility</p:attrName>
                                        </p:attrNameLst>
                                      </p:cBhvr>
                                      <p:to>
                                        <p:strVal val="visible"/>
                                      </p:to>
                                    </p:set>
                                    <p:anim calcmode="lin" valueType="num">
                                      <p:cBhvr additive="base">
                                        <p:cTn id="131" dur="500" fill="hold"/>
                                        <p:tgtEl>
                                          <p:spTgt spid="66"/>
                                        </p:tgtEl>
                                        <p:attrNameLst>
                                          <p:attrName>ppt_x</p:attrName>
                                        </p:attrNameLst>
                                      </p:cBhvr>
                                      <p:tavLst>
                                        <p:tav tm="0">
                                          <p:val>
                                            <p:strVal val="#ppt_x"/>
                                          </p:val>
                                        </p:tav>
                                        <p:tav tm="100000">
                                          <p:val>
                                            <p:strVal val="#ppt_x"/>
                                          </p:val>
                                        </p:tav>
                                      </p:tavLst>
                                    </p:anim>
                                    <p:anim calcmode="lin" valueType="num">
                                      <p:cBhvr additive="base">
                                        <p:cTn id="132" dur="500" fill="hold"/>
                                        <p:tgtEl>
                                          <p:spTgt spid="66"/>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69"/>
                                        </p:tgtEl>
                                        <p:attrNameLst>
                                          <p:attrName>style.visibility</p:attrName>
                                        </p:attrNameLst>
                                      </p:cBhvr>
                                      <p:to>
                                        <p:strVal val="visible"/>
                                      </p:to>
                                    </p:set>
                                    <p:anim calcmode="lin" valueType="num">
                                      <p:cBhvr additive="base">
                                        <p:cTn id="135" dur="500" fill="hold"/>
                                        <p:tgtEl>
                                          <p:spTgt spid="69"/>
                                        </p:tgtEl>
                                        <p:attrNameLst>
                                          <p:attrName>ppt_x</p:attrName>
                                        </p:attrNameLst>
                                      </p:cBhvr>
                                      <p:tavLst>
                                        <p:tav tm="0">
                                          <p:val>
                                            <p:strVal val="#ppt_x"/>
                                          </p:val>
                                        </p:tav>
                                        <p:tav tm="100000">
                                          <p:val>
                                            <p:strVal val="#ppt_x"/>
                                          </p:val>
                                        </p:tav>
                                      </p:tavLst>
                                    </p:anim>
                                    <p:anim calcmode="lin" valueType="num">
                                      <p:cBhvr additive="base">
                                        <p:cTn id="136" dur="500" fill="hold"/>
                                        <p:tgtEl>
                                          <p:spTgt spid="69"/>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71"/>
                                        </p:tgtEl>
                                        <p:attrNameLst>
                                          <p:attrName>style.visibility</p:attrName>
                                        </p:attrNameLst>
                                      </p:cBhvr>
                                      <p:to>
                                        <p:strVal val="visible"/>
                                      </p:to>
                                    </p:set>
                                    <p:anim calcmode="lin" valueType="num">
                                      <p:cBhvr additive="base">
                                        <p:cTn id="139" dur="500" fill="hold"/>
                                        <p:tgtEl>
                                          <p:spTgt spid="71"/>
                                        </p:tgtEl>
                                        <p:attrNameLst>
                                          <p:attrName>ppt_x</p:attrName>
                                        </p:attrNameLst>
                                      </p:cBhvr>
                                      <p:tavLst>
                                        <p:tav tm="0">
                                          <p:val>
                                            <p:strVal val="#ppt_x"/>
                                          </p:val>
                                        </p:tav>
                                        <p:tav tm="100000">
                                          <p:val>
                                            <p:strVal val="#ppt_x"/>
                                          </p:val>
                                        </p:tav>
                                      </p:tavLst>
                                    </p:anim>
                                    <p:anim calcmode="lin" valueType="num">
                                      <p:cBhvr additive="base">
                                        <p:cTn id="140" dur="500" fill="hold"/>
                                        <p:tgtEl>
                                          <p:spTgt spid="71"/>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73"/>
                                        </p:tgtEl>
                                        <p:attrNameLst>
                                          <p:attrName>style.visibility</p:attrName>
                                        </p:attrNameLst>
                                      </p:cBhvr>
                                      <p:to>
                                        <p:strVal val="visible"/>
                                      </p:to>
                                    </p:set>
                                    <p:anim calcmode="lin" valueType="num">
                                      <p:cBhvr additive="base">
                                        <p:cTn id="143" dur="500" fill="hold"/>
                                        <p:tgtEl>
                                          <p:spTgt spid="73"/>
                                        </p:tgtEl>
                                        <p:attrNameLst>
                                          <p:attrName>ppt_x</p:attrName>
                                        </p:attrNameLst>
                                      </p:cBhvr>
                                      <p:tavLst>
                                        <p:tav tm="0">
                                          <p:val>
                                            <p:strVal val="#ppt_x"/>
                                          </p:val>
                                        </p:tav>
                                        <p:tav tm="100000">
                                          <p:val>
                                            <p:strVal val="#ppt_x"/>
                                          </p:val>
                                        </p:tav>
                                      </p:tavLst>
                                    </p:anim>
                                    <p:anim calcmode="lin" valueType="num">
                                      <p:cBhvr additive="base">
                                        <p:cTn id="144" dur="500" fill="hold"/>
                                        <p:tgtEl>
                                          <p:spTgt spid="73"/>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3">
                                            <p:txEl>
                                              <p:pRg st="0" end="0"/>
                                            </p:txEl>
                                          </p:spTgt>
                                        </p:tgtEl>
                                        <p:attrNameLst>
                                          <p:attrName>style.visibility</p:attrName>
                                        </p:attrNameLst>
                                      </p:cBhvr>
                                      <p:to>
                                        <p:strVal val="visible"/>
                                      </p:to>
                                    </p:set>
                                    <p:anim calcmode="lin" valueType="num">
                                      <p:cBhvr additive="base">
                                        <p:cTn id="15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grpId="0" nodeType="clickEffect">
                                  <p:stCondLst>
                                    <p:cond delay="0"/>
                                  </p:stCondLst>
                                  <p:childTnLst>
                                    <p:set>
                                      <p:cBhvr>
                                        <p:cTn id="158" dur="1" fill="hold">
                                          <p:stCondLst>
                                            <p:cond delay="0"/>
                                          </p:stCondLst>
                                        </p:cTn>
                                        <p:tgtEl>
                                          <p:spTgt spid="3">
                                            <p:txEl>
                                              <p:pRg st="1" end="1"/>
                                            </p:txEl>
                                          </p:spTgt>
                                        </p:tgtEl>
                                        <p:attrNameLst>
                                          <p:attrName>style.visibility</p:attrName>
                                        </p:attrNameLst>
                                      </p:cBhvr>
                                      <p:to>
                                        <p:strVal val="visible"/>
                                      </p:to>
                                    </p:set>
                                    <p:anim calcmode="lin" valueType="num">
                                      <p:cBhvr additive="base">
                                        <p:cTn id="15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3">
                                            <p:txEl>
                                              <p:pRg st="2" end="2"/>
                                            </p:txEl>
                                          </p:spTgt>
                                        </p:tgtEl>
                                        <p:attrNameLst>
                                          <p:attrName>style.visibility</p:attrName>
                                        </p:attrNameLst>
                                      </p:cBhvr>
                                      <p:to>
                                        <p:strVal val="visible"/>
                                      </p:to>
                                    </p:set>
                                    <p:anim calcmode="lin" valueType="num">
                                      <p:cBhvr additive="base">
                                        <p:cTn id="16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grpId="0" nodeType="clickEffect">
                                  <p:stCondLst>
                                    <p:cond delay="0"/>
                                  </p:stCondLst>
                                  <p:childTnLst>
                                    <p:set>
                                      <p:cBhvr>
                                        <p:cTn id="170" dur="1" fill="hold">
                                          <p:stCondLst>
                                            <p:cond delay="0"/>
                                          </p:stCondLst>
                                        </p:cTn>
                                        <p:tgtEl>
                                          <p:spTgt spid="3">
                                            <p:txEl>
                                              <p:pRg st="3" end="3"/>
                                            </p:txEl>
                                          </p:spTgt>
                                        </p:tgtEl>
                                        <p:attrNameLst>
                                          <p:attrName>style.visibility</p:attrName>
                                        </p:attrNameLst>
                                      </p:cBhvr>
                                      <p:to>
                                        <p:strVal val="visible"/>
                                      </p:to>
                                    </p:set>
                                    <p:anim calcmode="lin" valueType="num">
                                      <p:cBhvr additive="base">
                                        <p:cTn id="17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grpId="0" nodeType="clickEffect">
                                  <p:stCondLst>
                                    <p:cond delay="0"/>
                                  </p:stCondLst>
                                  <p:childTnLst>
                                    <p:set>
                                      <p:cBhvr>
                                        <p:cTn id="176" dur="1" fill="hold">
                                          <p:stCondLst>
                                            <p:cond delay="0"/>
                                          </p:stCondLst>
                                        </p:cTn>
                                        <p:tgtEl>
                                          <p:spTgt spid="3">
                                            <p:txEl>
                                              <p:pRg st="4" end="4"/>
                                            </p:txEl>
                                          </p:spTgt>
                                        </p:tgtEl>
                                        <p:attrNameLst>
                                          <p:attrName>style.visibility</p:attrName>
                                        </p:attrNameLst>
                                      </p:cBhvr>
                                      <p:to>
                                        <p:strVal val="visible"/>
                                      </p:to>
                                    </p:set>
                                    <p:anim calcmode="lin" valueType="num">
                                      <p:cBhvr additive="base">
                                        <p:cTn id="17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3">
                                            <p:txEl>
                                              <p:pRg st="5" end="5"/>
                                            </p:txEl>
                                          </p:spTgt>
                                        </p:tgtEl>
                                        <p:attrNameLst>
                                          <p:attrName>style.visibility</p:attrName>
                                        </p:attrNameLst>
                                      </p:cBhvr>
                                      <p:to>
                                        <p:strVal val="visible"/>
                                      </p:to>
                                    </p:set>
                                    <p:anim calcmode="lin" valueType="num">
                                      <p:cBhvr additive="base">
                                        <p:cTn id="18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2" presetClass="entr" presetSubtype="4" fill="hold" grpId="0" nodeType="clickEffect">
                                  <p:stCondLst>
                                    <p:cond delay="0"/>
                                  </p:stCondLst>
                                  <p:childTnLst>
                                    <p:set>
                                      <p:cBhvr>
                                        <p:cTn id="188" dur="1" fill="hold">
                                          <p:stCondLst>
                                            <p:cond delay="0"/>
                                          </p:stCondLst>
                                        </p:cTn>
                                        <p:tgtEl>
                                          <p:spTgt spid="3">
                                            <p:txEl>
                                              <p:pRg st="6" end="6"/>
                                            </p:txEl>
                                          </p:spTgt>
                                        </p:tgtEl>
                                        <p:attrNameLst>
                                          <p:attrName>style.visibility</p:attrName>
                                        </p:attrNameLst>
                                      </p:cBhvr>
                                      <p:to>
                                        <p:strVal val="visible"/>
                                      </p:to>
                                    </p:set>
                                    <p:anim calcmode="lin" valueType="num">
                                      <p:cBhvr additive="base">
                                        <p:cTn id="18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9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P spid="10" grpId="0"/>
      <p:bldP spid="26" grpId="0"/>
      <p:bldP spid="31" grpId="0"/>
      <p:bldP spid="32" grpId="0"/>
      <p:bldP spid="37" grpId="0"/>
      <p:bldP spid="51" grpId="0" animBg="1"/>
      <p:bldP spid="77" grpId="0"/>
      <p:bldP spid="78" grpId="0" animBg="1"/>
      <p:bldP spid="79" grpId="0"/>
      <p:bldP spid="74" grpId="0"/>
      <p:bldP spid="39" grpId="0"/>
      <p:bldP spid="42" grpId="0"/>
      <p:bldP spid="44" grpId="0"/>
      <p:bldP spid="47" grpId="0"/>
      <p:bldP spid="71" grpId="0"/>
      <p:bldP spid="72" grpId="0"/>
      <p:bldP spid="7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dirty="0">
                <a:latin typeface="Times New Roman" pitchFamily="18" charset="0"/>
                <a:cs typeface="Times New Roman" pitchFamily="18" charset="0"/>
              </a:rPr>
              <a:t>N = 800cos25 + Psin25   -----(ii)</a:t>
            </a:r>
          </a:p>
          <a:p>
            <a:pPr marL="0" indent="0" algn="just">
              <a:lnSpc>
                <a:spcPct val="150000"/>
              </a:lnSpc>
              <a:buNone/>
            </a:pPr>
            <a:r>
              <a:rPr lang="en-IN" sz="1800" dirty="0">
                <a:latin typeface="Times New Roman" pitchFamily="18" charset="0"/>
                <a:cs typeface="Times New Roman" pitchFamily="18" charset="0"/>
              </a:rPr>
              <a:t>Substituting (ii) in (</a:t>
            </a:r>
            <a:r>
              <a:rPr lang="en-IN" sz="1800" dirty="0" err="1">
                <a:latin typeface="Times New Roman" pitchFamily="18" charset="0"/>
                <a:cs typeface="Times New Roman" pitchFamily="18" charset="0"/>
              </a:rPr>
              <a:t>i</a:t>
            </a:r>
            <a:r>
              <a:rPr lang="en-IN" sz="1800" dirty="0">
                <a:latin typeface="Times New Roman" pitchFamily="18" charset="0"/>
                <a:cs typeface="Times New Roman" pitchFamily="18" charset="0"/>
              </a:rPr>
              <a:t>)</a:t>
            </a:r>
          </a:p>
          <a:p>
            <a:pPr marL="0" indent="0" algn="just">
              <a:lnSpc>
                <a:spcPct val="150000"/>
              </a:lnSpc>
              <a:buNone/>
            </a:pPr>
            <a:r>
              <a:rPr lang="en-IN" sz="1800" dirty="0">
                <a:latin typeface="Times New Roman" pitchFamily="18" charset="0"/>
                <a:cs typeface="Times New Roman" pitchFamily="18" charset="0"/>
              </a:rPr>
              <a:t>0.25[800cos25 + Psin25] = Pcos25 – 800sin25</a:t>
            </a:r>
          </a:p>
          <a:p>
            <a:pPr marL="0" indent="0" algn="just">
              <a:lnSpc>
                <a:spcPct val="150000"/>
              </a:lnSpc>
              <a:buNone/>
            </a:pPr>
            <a:r>
              <a:rPr lang="en-IN" sz="1800" dirty="0">
                <a:latin typeface="Times New Roman" pitchFamily="18" charset="0"/>
                <a:cs typeface="Times New Roman" pitchFamily="18" charset="0"/>
              </a:rPr>
              <a:t>0.8P = 519.351</a:t>
            </a:r>
          </a:p>
          <a:p>
            <a:pPr marL="0" indent="0" algn="just">
              <a:lnSpc>
                <a:spcPct val="150000"/>
              </a:lnSpc>
              <a:buNone/>
            </a:pPr>
            <a:r>
              <a:rPr lang="en-IN" sz="1800" dirty="0">
                <a:solidFill>
                  <a:srgbClr val="00B050"/>
                </a:solidFill>
                <a:latin typeface="Times New Roman" pitchFamily="18" charset="0"/>
                <a:cs typeface="Times New Roman" pitchFamily="18" charset="0"/>
              </a:rPr>
              <a:t>P = 649.188 N</a:t>
            </a:r>
          </a:p>
          <a:p>
            <a:pPr marL="0" indent="0" algn="just">
              <a:lnSpc>
                <a:spcPct val="150000"/>
              </a:lnSpc>
              <a:buNone/>
            </a:pPr>
            <a:endParaRPr lang="en-IN" sz="1800" dirty="0">
              <a:latin typeface="Times New Roman" pitchFamily="18" charset="0"/>
              <a:cs typeface="Times New Roman" pitchFamily="18" charset="0"/>
            </a:endParaRPr>
          </a:p>
        </p:txBody>
      </p:sp>
      <p:cxnSp>
        <p:nvCxnSpPr>
          <p:cNvPr id="5" name="Straight Connector 4"/>
          <p:cNvCxnSpPr/>
          <p:nvPr/>
        </p:nvCxnSpPr>
        <p:spPr>
          <a:xfrm>
            <a:off x="5714999" y="895350"/>
            <a:ext cx="25146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486399" y="1200150"/>
            <a:ext cx="838198" cy="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305799" y="1200150"/>
            <a:ext cx="304800" cy="304800"/>
          </a:xfrm>
          <a:prstGeom prst="rect">
            <a:avLst/>
          </a:prstGeom>
          <a:noFill/>
        </p:spPr>
        <p:txBody>
          <a:bodyPr wrap="square" rtlCol="0">
            <a:spAutoFit/>
          </a:bodyPr>
          <a:lstStyle/>
          <a:p>
            <a:r>
              <a:rPr lang="en-IN" sz="1400" dirty="0">
                <a:latin typeface="Times New Roman" pitchFamily="18" charset="0"/>
                <a:cs typeface="Times New Roman" pitchFamily="18" charset="0"/>
              </a:rPr>
              <a:t>P </a:t>
            </a:r>
          </a:p>
        </p:txBody>
      </p:sp>
      <p:sp>
        <p:nvSpPr>
          <p:cNvPr id="10" name="TextBox 9"/>
          <p:cNvSpPr txBox="1"/>
          <p:nvPr/>
        </p:nvSpPr>
        <p:spPr>
          <a:xfrm>
            <a:off x="6934199" y="133350"/>
            <a:ext cx="609600" cy="369332"/>
          </a:xfrm>
          <a:prstGeom prst="rect">
            <a:avLst/>
          </a:prstGeom>
          <a:noFill/>
        </p:spPr>
        <p:txBody>
          <a:bodyPr wrap="square" rtlCol="0">
            <a:spAutoFit/>
          </a:bodyPr>
          <a:lstStyle/>
          <a:p>
            <a:r>
              <a:rPr lang="en-IN" dirty="0"/>
              <a:t>FBD</a:t>
            </a:r>
          </a:p>
        </p:txBody>
      </p:sp>
      <p:sp>
        <p:nvSpPr>
          <p:cNvPr id="26" name="TextBox 25"/>
          <p:cNvSpPr txBox="1"/>
          <p:nvPr/>
        </p:nvSpPr>
        <p:spPr>
          <a:xfrm>
            <a:off x="6934199" y="2190750"/>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800 N</a:t>
            </a:r>
          </a:p>
        </p:txBody>
      </p:sp>
      <p:sp>
        <p:nvSpPr>
          <p:cNvPr id="31" name="TextBox 30"/>
          <p:cNvSpPr txBox="1"/>
          <p:nvPr/>
        </p:nvSpPr>
        <p:spPr>
          <a:xfrm rot="1116550">
            <a:off x="7428554" y="1798454"/>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endParaRPr lang="en-IN" sz="1400" dirty="0">
              <a:solidFill>
                <a:srgbClr val="FF0000"/>
              </a:solidFill>
            </a:endParaRPr>
          </a:p>
        </p:txBody>
      </p:sp>
      <p:sp>
        <p:nvSpPr>
          <p:cNvPr id="32" name="TextBox 31"/>
          <p:cNvSpPr txBox="1"/>
          <p:nvPr/>
        </p:nvSpPr>
        <p:spPr>
          <a:xfrm rot="1043439">
            <a:off x="6436345" y="2175841"/>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dirty="0"/>
          </a:p>
        </p:txBody>
      </p:sp>
      <p:sp>
        <p:nvSpPr>
          <p:cNvPr id="37" name="TextBox 36"/>
          <p:cNvSpPr txBox="1"/>
          <p:nvPr/>
        </p:nvSpPr>
        <p:spPr>
          <a:xfrm>
            <a:off x="5638799" y="9715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34" name="Slide Number Placeholder 33"/>
          <p:cNvSpPr>
            <a:spLocks noGrp="1"/>
          </p:cNvSpPr>
          <p:nvPr>
            <p:ph type="sldNum" sz="quarter" idx="12"/>
          </p:nvPr>
        </p:nvSpPr>
        <p:spPr/>
        <p:txBody>
          <a:bodyPr/>
          <a:lstStyle/>
          <a:p>
            <a:fld id="{B6F15528-21DE-4FAA-801E-634DDDAF4B2B}" type="slidenum">
              <a:rPr lang="en-US" smtClean="0"/>
              <a:pPr/>
              <a:t>33</a:t>
            </a:fld>
            <a:endParaRPr lang="en-US"/>
          </a:p>
        </p:txBody>
      </p:sp>
      <p:sp>
        <p:nvSpPr>
          <p:cNvPr id="51" name="Snip Same Side Corner Rectangle 50"/>
          <p:cNvSpPr/>
          <p:nvPr/>
        </p:nvSpPr>
        <p:spPr>
          <a:xfrm rot="1614878">
            <a:off x="6707020" y="997723"/>
            <a:ext cx="923959" cy="564046"/>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3" name="Straight Connector 52"/>
          <p:cNvCxnSpPr/>
          <p:nvPr/>
        </p:nvCxnSpPr>
        <p:spPr>
          <a:xfrm>
            <a:off x="5943599" y="742950"/>
            <a:ext cx="2438400" cy="12192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a:off x="7162799" y="1352550"/>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6515099" y="933450"/>
            <a:ext cx="1371600" cy="6858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6515099" y="1695450"/>
            <a:ext cx="7620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a:off x="6706393" y="1808956"/>
            <a:ext cx="9144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553199" y="1428750"/>
            <a:ext cx="91440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696199" y="13525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78" name="Arc 77"/>
          <p:cNvSpPr/>
          <p:nvPr/>
        </p:nvSpPr>
        <p:spPr>
          <a:xfrm rot="9944150">
            <a:off x="6975264" y="1546015"/>
            <a:ext cx="381000" cy="381000"/>
          </a:xfrm>
          <a:prstGeom prst="arc">
            <a:avLst>
              <a:gd name="adj1" fmla="val 17096110"/>
              <a:gd name="adj2" fmla="val 7101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9" name="TextBox 78"/>
          <p:cNvSpPr txBox="1"/>
          <p:nvPr/>
        </p:nvSpPr>
        <p:spPr>
          <a:xfrm>
            <a:off x="6781799" y="18859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25</a:t>
            </a:r>
            <a:r>
              <a:rPr lang="en-IN" sz="1200" baseline="30000" dirty="0">
                <a:latin typeface="Times New Roman" pitchFamily="18" charset="0"/>
                <a:ea typeface="Tahoma" pitchFamily="34" charset="0"/>
                <a:cs typeface="Times New Roman" pitchFamily="18" charset="0"/>
              </a:rPr>
              <a:t>0</a:t>
            </a:r>
          </a:p>
        </p:txBody>
      </p:sp>
      <p:cxnSp>
        <p:nvCxnSpPr>
          <p:cNvPr id="70" name="Straight Arrow Connector 69"/>
          <p:cNvCxnSpPr/>
          <p:nvPr/>
        </p:nvCxnSpPr>
        <p:spPr>
          <a:xfrm rot="10800000">
            <a:off x="7543799" y="514350"/>
            <a:ext cx="914400" cy="5334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rot="1805793">
            <a:off x="7775329" y="53691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Tree>
    <p:extLst>
      <p:ext uri="{BB962C8B-B14F-4D97-AF65-F5344CB8AC3E}">
        <p14:creationId xmlns:p14="http://schemas.microsoft.com/office/powerpoint/2010/main" val="13753554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fill="hold"/>
                                        <p:tgtEl>
                                          <p:spTgt spid="37"/>
                                        </p:tgtEl>
                                        <p:attrNameLst>
                                          <p:attrName>ppt_x</p:attrName>
                                        </p:attrNameLst>
                                      </p:cBhvr>
                                      <p:tavLst>
                                        <p:tav tm="0">
                                          <p:val>
                                            <p:strVal val="#ppt_x"/>
                                          </p:val>
                                        </p:tav>
                                        <p:tav tm="100000">
                                          <p:val>
                                            <p:strVal val="#ppt_x"/>
                                          </p:val>
                                        </p:tav>
                                      </p:tavLst>
                                    </p:anim>
                                    <p:anim calcmode="lin" valueType="num">
                                      <p:cBhvr additive="base">
                                        <p:cTn id="36" dur="500" fill="hold"/>
                                        <p:tgtEl>
                                          <p:spTgt spid="3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additive="base">
                                        <p:cTn id="39" dur="500" fill="hold"/>
                                        <p:tgtEl>
                                          <p:spTgt spid="51"/>
                                        </p:tgtEl>
                                        <p:attrNameLst>
                                          <p:attrName>ppt_x</p:attrName>
                                        </p:attrNameLst>
                                      </p:cBhvr>
                                      <p:tavLst>
                                        <p:tav tm="0">
                                          <p:val>
                                            <p:strVal val="#ppt_x"/>
                                          </p:val>
                                        </p:tav>
                                        <p:tav tm="100000">
                                          <p:val>
                                            <p:strVal val="#ppt_x"/>
                                          </p:val>
                                        </p:tav>
                                      </p:tavLst>
                                    </p:anim>
                                    <p:anim calcmode="lin" valueType="num">
                                      <p:cBhvr additive="base">
                                        <p:cTn id="40" dur="500" fill="hold"/>
                                        <p:tgtEl>
                                          <p:spTgt spid="5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fill="hold"/>
                                        <p:tgtEl>
                                          <p:spTgt spid="53"/>
                                        </p:tgtEl>
                                        <p:attrNameLst>
                                          <p:attrName>ppt_x</p:attrName>
                                        </p:attrNameLst>
                                      </p:cBhvr>
                                      <p:tavLst>
                                        <p:tav tm="0">
                                          <p:val>
                                            <p:strVal val="#ppt_x"/>
                                          </p:val>
                                        </p:tav>
                                        <p:tav tm="100000">
                                          <p:val>
                                            <p:strVal val="#ppt_x"/>
                                          </p:val>
                                        </p:tav>
                                      </p:tavLst>
                                    </p:anim>
                                    <p:anim calcmode="lin" valueType="num">
                                      <p:cBhvr additive="base">
                                        <p:cTn id="44" dur="500" fill="hold"/>
                                        <p:tgtEl>
                                          <p:spTgt spid="5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500" fill="hold"/>
                                        <p:tgtEl>
                                          <p:spTgt spid="55"/>
                                        </p:tgtEl>
                                        <p:attrNameLst>
                                          <p:attrName>ppt_x</p:attrName>
                                        </p:attrNameLst>
                                      </p:cBhvr>
                                      <p:tavLst>
                                        <p:tav tm="0">
                                          <p:val>
                                            <p:strVal val="#ppt_x"/>
                                          </p:val>
                                        </p:tav>
                                        <p:tav tm="100000">
                                          <p:val>
                                            <p:strVal val="#ppt_x"/>
                                          </p:val>
                                        </p:tav>
                                      </p:tavLst>
                                    </p:anim>
                                    <p:anim calcmode="lin" valueType="num">
                                      <p:cBhvr additive="base">
                                        <p:cTn id="48" dur="500" fill="hold"/>
                                        <p:tgtEl>
                                          <p:spTgt spid="5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500" fill="hold"/>
                                        <p:tgtEl>
                                          <p:spTgt spid="67"/>
                                        </p:tgtEl>
                                        <p:attrNameLst>
                                          <p:attrName>ppt_x</p:attrName>
                                        </p:attrNameLst>
                                      </p:cBhvr>
                                      <p:tavLst>
                                        <p:tav tm="0">
                                          <p:val>
                                            <p:strVal val="#ppt_x"/>
                                          </p:val>
                                        </p:tav>
                                        <p:tav tm="100000">
                                          <p:val>
                                            <p:strVal val="#ppt_x"/>
                                          </p:val>
                                        </p:tav>
                                      </p:tavLst>
                                    </p:anim>
                                    <p:anim calcmode="lin" valueType="num">
                                      <p:cBhvr additive="base">
                                        <p:cTn id="56" dur="500" fill="hold"/>
                                        <p:tgtEl>
                                          <p:spTgt spid="6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additive="base">
                                        <p:cTn id="59" dur="500" fill="hold"/>
                                        <p:tgtEl>
                                          <p:spTgt spid="68"/>
                                        </p:tgtEl>
                                        <p:attrNameLst>
                                          <p:attrName>ppt_x</p:attrName>
                                        </p:attrNameLst>
                                      </p:cBhvr>
                                      <p:tavLst>
                                        <p:tav tm="0">
                                          <p:val>
                                            <p:strVal val="#ppt_x"/>
                                          </p:val>
                                        </p:tav>
                                        <p:tav tm="100000">
                                          <p:val>
                                            <p:strVal val="#ppt_x"/>
                                          </p:val>
                                        </p:tav>
                                      </p:tavLst>
                                    </p:anim>
                                    <p:anim calcmode="lin" valueType="num">
                                      <p:cBhvr additive="base">
                                        <p:cTn id="60" dur="500" fill="hold"/>
                                        <p:tgtEl>
                                          <p:spTgt spid="6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5"/>
                                        </p:tgtEl>
                                        <p:attrNameLst>
                                          <p:attrName>style.visibility</p:attrName>
                                        </p:attrNameLst>
                                      </p:cBhvr>
                                      <p:to>
                                        <p:strVal val="visible"/>
                                      </p:to>
                                    </p:set>
                                    <p:anim calcmode="lin" valueType="num">
                                      <p:cBhvr additive="base">
                                        <p:cTn id="63" dur="500" fill="hold"/>
                                        <p:tgtEl>
                                          <p:spTgt spid="75"/>
                                        </p:tgtEl>
                                        <p:attrNameLst>
                                          <p:attrName>ppt_x</p:attrName>
                                        </p:attrNameLst>
                                      </p:cBhvr>
                                      <p:tavLst>
                                        <p:tav tm="0">
                                          <p:val>
                                            <p:strVal val="#ppt_x"/>
                                          </p:val>
                                        </p:tav>
                                        <p:tav tm="100000">
                                          <p:val>
                                            <p:strVal val="#ppt_x"/>
                                          </p:val>
                                        </p:tav>
                                      </p:tavLst>
                                    </p:anim>
                                    <p:anim calcmode="lin" valueType="num">
                                      <p:cBhvr additive="base">
                                        <p:cTn id="64" dur="500" fill="hold"/>
                                        <p:tgtEl>
                                          <p:spTgt spid="7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7"/>
                                        </p:tgtEl>
                                        <p:attrNameLst>
                                          <p:attrName>style.visibility</p:attrName>
                                        </p:attrNameLst>
                                      </p:cBhvr>
                                      <p:to>
                                        <p:strVal val="visible"/>
                                      </p:to>
                                    </p:set>
                                    <p:anim calcmode="lin" valueType="num">
                                      <p:cBhvr additive="base">
                                        <p:cTn id="67" dur="500" fill="hold"/>
                                        <p:tgtEl>
                                          <p:spTgt spid="77"/>
                                        </p:tgtEl>
                                        <p:attrNameLst>
                                          <p:attrName>ppt_x</p:attrName>
                                        </p:attrNameLst>
                                      </p:cBhvr>
                                      <p:tavLst>
                                        <p:tav tm="0">
                                          <p:val>
                                            <p:strVal val="#ppt_x"/>
                                          </p:val>
                                        </p:tav>
                                        <p:tav tm="100000">
                                          <p:val>
                                            <p:strVal val="#ppt_x"/>
                                          </p:val>
                                        </p:tav>
                                      </p:tavLst>
                                    </p:anim>
                                    <p:anim calcmode="lin" valueType="num">
                                      <p:cBhvr additive="base">
                                        <p:cTn id="68" dur="500" fill="hold"/>
                                        <p:tgtEl>
                                          <p:spTgt spid="7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8"/>
                                        </p:tgtEl>
                                        <p:attrNameLst>
                                          <p:attrName>style.visibility</p:attrName>
                                        </p:attrNameLst>
                                      </p:cBhvr>
                                      <p:to>
                                        <p:strVal val="visible"/>
                                      </p:to>
                                    </p:set>
                                    <p:anim calcmode="lin" valueType="num">
                                      <p:cBhvr additive="base">
                                        <p:cTn id="71" dur="500" fill="hold"/>
                                        <p:tgtEl>
                                          <p:spTgt spid="78"/>
                                        </p:tgtEl>
                                        <p:attrNameLst>
                                          <p:attrName>ppt_x</p:attrName>
                                        </p:attrNameLst>
                                      </p:cBhvr>
                                      <p:tavLst>
                                        <p:tav tm="0">
                                          <p:val>
                                            <p:strVal val="#ppt_x"/>
                                          </p:val>
                                        </p:tav>
                                        <p:tav tm="100000">
                                          <p:val>
                                            <p:strVal val="#ppt_x"/>
                                          </p:val>
                                        </p:tav>
                                      </p:tavLst>
                                    </p:anim>
                                    <p:anim calcmode="lin" valueType="num">
                                      <p:cBhvr additive="base">
                                        <p:cTn id="72" dur="500" fill="hold"/>
                                        <p:tgtEl>
                                          <p:spTgt spid="7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anim calcmode="lin" valueType="num">
                                      <p:cBhvr additive="base">
                                        <p:cTn id="75" dur="500" fill="hold"/>
                                        <p:tgtEl>
                                          <p:spTgt spid="79"/>
                                        </p:tgtEl>
                                        <p:attrNameLst>
                                          <p:attrName>ppt_x</p:attrName>
                                        </p:attrNameLst>
                                      </p:cBhvr>
                                      <p:tavLst>
                                        <p:tav tm="0">
                                          <p:val>
                                            <p:strVal val="#ppt_x"/>
                                          </p:val>
                                        </p:tav>
                                        <p:tav tm="100000">
                                          <p:val>
                                            <p:strVal val="#ppt_x"/>
                                          </p:val>
                                        </p:tav>
                                      </p:tavLst>
                                    </p:anim>
                                    <p:anim calcmode="lin" valueType="num">
                                      <p:cBhvr additive="base">
                                        <p:cTn id="76" dur="500" fill="hold"/>
                                        <p:tgtEl>
                                          <p:spTgt spid="79"/>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anim calcmode="lin" valueType="num">
                                      <p:cBhvr additive="base">
                                        <p:cTn id="79" dur="500" fill="hold"/>
                                        <p:tgtEl>
                                          <p:spTgt spid="70"/>
                                        </p:tgtEl>
                                        <p:attrNameLst>
                                          <p:attrName>ppt_x</p:attrName>
                                        </p:attrNameLst>
                                      </p:cBhvr>
                                      <p:tavLst>
                                        <p:tav tm="0">
                                          <p:val>
                                            <p:strVal val="#ppt_x"/>
                                          </p:val>
                                        </p:tav>
                                        <p:tav tm="100000">
                                          <p:val>
                                            <p:strVal val="#ppt_x"/>
                                          </p:val>
                                        </p:tav>
                                      </p:tavLst>
                                    </p:anim>
                                    <p:anim calcmode="lin" valueType="num">
                                      <p:cBhvr additive="base">
                                        <p:cTn id="80" dur="500" fill="hold"/>
                                        <p:tgtEl>
                                          <p:spTgt spid="7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74"/>
                                        </p:tgtEl>
                                        <p:attrNameLst>
                                          <p:attrName>style.visibility</p:attrName>
                                        </p:attrNameLst>
                                      </p:cBhvr>
                                      <p:to>
                                        <p:strVal val="visible"/>
                                      </p:to>
                                    </p:set>
                                    <p:anim calcmode="lin" valueType="num">
                                      <p:cBhvr additive="base">
                                        <p:cTn id="83" dur="500" fill="hold"/>
                                        <p:tgtEl>
                                          <p:spTgt spid="74"/>
                                        </p:tgtEl>
                                        <p:attrNameLst>
                                          <p:attrName>ppt_x</p:attrName>
                                        </p:attrNameLst>
                                      </p:cBhvr>
                                      <p:tavLst>
                                        <p:tav tm="0">
                                          <p:val>
                                            <p:strVal val="#ppt_x"/>
                                          </p:val>
                                        </p:tav>
                                        <p:tav tm="100000">
                                          <p:val>
                                            <p:strVal val="#ppt_x"/>
                                          </p:val>
                                        </p:tav>
                                      </p:tavLst>
                                    </p:anim>
                                    <p:anim calcmode="lin" valueType="num">
                                      <p:cBhvr additive="base">
                                        <p:cTn id="8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
                                            <p:txEl>
                                              <p:pRg st="0" end="0"/>
                                            </p:txEl>
                                          </p:spTgt>
                                        </p:tgtEl>
                                        <p:attrNameLst>
                                          <p:attrName>style.visibility</p:attrName>
                                        </p:attrNameLst>
                                      </p:cBhvr>
                                      <p:to>
                                        <p:strVal val="visible"/>
                                      </p:to>
                                    </p:set>
                                    <p:anim calcmode="lin" valueType="num">
                                      <p:cBhvr additive="base">
                                        <p:cTn id="8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
                                            <p:txEl>
                                              <p:pRg st="1" end="1"/>
                                            </p:txEl>
                                          </p:spTgt>
                                        </p:tgtEl>
                                        <p:attrNameLst>
                                          <p:attrName>style.visibility</p:attrName>
                                        </p:attrNameLst>
                                      </p:cBhvr>
                                      <p:to>
                                        <p:strVal val="visible"/>
                                      </p:to>
                                    </p:set>
                                    <p:anim calcmode="lin" valueType="num">
                                      <p:cBhvr additive="base">
                                        <p:cTn id="9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3">
                                            <p:txEl>
                                              <p:pRg st="2" end="2"/>
                                            </p:txEl>
                                          </p:spTgt>
                                        </p:tgtEl>
                                        <p:attrNameLst>
                                          <p:attrName>style.visibility</p:attrName>
                                        </p:attrNameLst>
                                      </p:cBhvr>
                                      <p:to>
                                        <p:strVal val="visible"/>
                                      </p:to>
                                    </p:set>
                                    <p:anim calcmode="lin" valueType="num">
                                      <p:cBhvr additive="base">
                                        <p:cTn id="10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anim calcmode="lin" valueType="num">
                                      <p:cBhvr additive="base">
                                        <p:cTn id="10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3">
                                            <p:txEl>
                                              <p:pRg st="4" end="4"/>
                                            </p:txEl>
                                          </p:spTgt>
                                        </p:tgtEl>
                                        <p:attrNameLst>
                                          <p:attrName>style.visibility</p:attrName>
                                        </p:attrNameLst>
                                      </p:cBhvr>
                                      <p:to>
                                        <p:strVal val="visible"/>
                                      </p:to>
                                    </p:set>
                                    <p:anim calcmode="lin" valueType="num">
                                      <p:cBhvr additive="base">
                                        <p:cTn id="1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P spid="10" grpId="0"/>
      <p:bldP spid="26" grpId="0"/>
      <p:bldP spid="31" grpId="0"/>
      <p:bldP spid="32" grpId="0"/>
      <p:bldP spid="37" grpId="0"/>
      <p:bldP spid="51" grpId="0" animBg="1"/>
      <p:bldP spid="77" grpId="0"/>
      <p:bldP spid="78" grpId="0" animBg="1"/>
      <p:bldP spid="79" grpId="0"/>
      <p:bldP spid="7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US" sz="1800" dirty="0">
                <a:latin typeface="Times New Roman" pitchFamily="18" charset="0"/>
                <a:cs typeface="Times New Roman" pitchFamily="18" charset="0"/>
              </a:rPr>
              <a:t>(c) To prevent it from sliding down:</a:t>
            </a:r>
          </a:p>
          <a:p>
            <a:pPr marL="0" indent="0" algn="just">
              <a:lnSpc>
                <a:spcPct val="150000"/>
              </a:lnSpc>
              <a:buNone/>
            </a:pPr>
            <a:r>
              <a:rPr lang="en-US" sz="1800" dirty="0">
                <a:latin typeface="Times New Roman" pitchFamily="18" charset="0"/>
                <a:cs typeface="Times New Roman" pitchFamily="18" charset="0"/>
              </a:rPr>
              <a:t>To prevent it from sliding down means the block should be under static condition.</a:t>
            </a:r>
          </a:p>
          <a:p>
            <a:pPr marL="0" indent="0" algn="just">
              <a:lnSpc>
                <a:spcPct val="150000"/>
              </a:lnSpc>
              <a:buNone/>
            </a:pPr>
            <a:r>
              <a:rPr lang="en-IN" sz="1800" dirty="0">
                <a:latin typeface="Times New Roman" pitchFamily="18" charset="0"/>
                <a:cs typeface="Times New Roman" pitchFamily="18" charset="0"/>
              </a:rPr>
              <a:t>F</a:t>
            </a:r>
            <a:r>
              <a:rPr lang="en-IN" sz="1800" baseline="-25000" dirty="0">
                <a:latin typeface="Times New Roman" pitchFamily="18" charset="0"/>
                <a:cs typeface="Times New Roman" pitchFamily="18" charset="0"/>
              </a:rPr>
              <a:t>m</a:t>
            </a:r>
            <a:r>
              <a:rPr lang="en-IN" sz="1800" dirty="0">
                <a:latin typeface="Times New Roman" pitchFamily="18" charset="0"/>
                <a:cs typeface="Times New Roman" pitchFamily="18" charset="0"/>
              </a:rPr>
              <a:t> = µ</a:t>
            </a:r>
            <a:r>
              <a:rPr lang="en-IN" sz="1800" baseline="-25000" dirty="0" err="1">
                <a:latin typeface="Times New Roman" pitchFamily="18" charset="0"/>
                <a:cs typeface="Times New Roman" pitchFamily="18" charset="0"/>
              </a:rPr>
              <a:t>s</a:t>
            </a:r>
            <a:r>
              <a:rPr lang="en-IN" sz="1800" dirty="0" err="1">
                <a:latin typeface="Times New Roman" pitchFamily="18" charset="0"/>
                <a:cs typeface="Times New Roman" pitchFamily="18" charset="0"/>
              </a:rPr>
              <a:t>N</a:t>
            </a:r>
            <a:endParaRPr lang="en-IN" sz="1800" dirty="0">
              <a:latin typeface="Times New Roman" pitchFamily="18" charset="0"/>
              <a:cs typeface="Times New Roman" pitchFamily="18" charset="0"/>
            </a:endParaRPr>
          </a:p>
        </p:txBody>
      </p:sp>
      <p:cxnSp>
        <p:nvCxnSpPr>
          <p:cNvPr id="5" name="Straight Connector 4"/>
          <p:cNvCxnSpPr/>
          <p:nvPr/>
        </p:nvCxnSpPr>
        <p:spPr>
          <a:xfrm>
            <a:off x="2895600" y="2647950"/>
            <a:ext cx="25146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667000" y="2952750"/>
            <a:ext cx="838198" cy="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86400" y="2952750"/>
            <a:ext cx="304800" cy="304800"/>
          </a:xfrm>
          <a:prstGeom prst="rect">
            <a:avLst/>
          </a:prstGeom>
          <a:noFill/>
        </p:spPr>
        <p:txBody>
          <a:bodyPr wrap="square" rtlCol="0">
            <a:spAutoFit/>
          </a:bodyPr>
          <a:lstStyle/>
          <a:p>
            <a:r>
              <a:rPr lang="en-IN" sz="1400" dirty="0">
                <a:latin typeface="Times New Roman" pitchFamily="18" charset="0"/>
                <a:cs typeface="Times New Roman" pitchFamily="18" charset="0"/>
              </a:rPr>
              <a:t>P </a:t>
            </a:r>
          </a:p>
        </p:txBody>
      </p:sp>
      <p:sp>
        <p:nvSpPr>
          <p:cNvPr id="10" name="TextBox 9"/>
          <p:cNvSpPr txBox="1"/>
          <p:nvPr/>
        </p:nvSpPr>
        <p:spPr>
          <a:xfrm>
            <a:off x="4114800" y="1885950"/>
            <a:ext cx="609600" cy="369332"/>
          </a:xfrm>
          <a:prstGeom prst="rect">
            <a:avLst/>
          </a:prstGeom>
          <a:noFill/>
        </p:spPr>
        <p:txBody>
          <a:bodyPr wrap="square" rtlCol="0">
            <a:spAutoFit/>
          </a:bodyPr>
          <a:lstStyle/>
          <a:p>
            <a:r>
              <a:rPr lang="en-IN" dirty="0"/>
              <a:t>FBD</a:t>
            </a:r>
          </a:p>
        </p:txBody>
      </p:sp>
      <p:cxnSp>
        <p:nvCxnSpPr>
          <p:cNvPr id="21" name="Straight Arrow Connector 20"/>
          <p:cNvCxnSpPr/>
          <p:nvPr/>
        </p:nvCxnSpPr>
        <p:spPr>
          <a:xfrm rot="5400000">
            <a:off x="1219200" y="2571750"/>
            <a:ext cx="914400" cy="609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219200" y="2571750"/>
            <a:ext cx="914400" cy="609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14800" y="3943350"/>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800 N</a:t>
            </a:r>
          </a:p>
        </p:txBody>
      </p:sp>
      <p:sp>
        <p:nvSpPr>
          <p:cNvPr id="27" name="TextBox 26"/>
          <p:cNvSpPr txBox="1"/>
          <p:nvPr/>
        </p:nvSpPr>
        <p:spPr>
          <a:xfrm rot="2209934">
            <a:off x="2011230" y="2956773"/>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28" name="TextBox 27"/>
          <p:cNvSpPr txBox="1"/>
          <p:nvPr/>
        </p:nvSpPr>
        <p:spPr>
          <a:xfrm rot="1925011">
            <a:off x="1097278" y="2369568"/>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29" name="TextBox 28"/>
          <p:cNvSpPr txBox="1"/>
          <p:nvPr/>
        </p:nvSpPr>
        <p:spPr>
          <a:xfrm rot="2453682">
            <a:off x="1935030" y="2347172"/>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sp>
        <p:nvSpPr>
          <p:cNvPr id="30" name="TextBox 29"/>
          <p:cNvSpPr txBox="1"/>
          <p:nvPr/>
        </p:nvSpPr>
        <p:spPr>
          <a:xfrm rot="1676389">
            <a:off x="1325430" y="3261572"/>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sp>
        <p:nvSpPr>
          <p:cNvPr id="31" name="TextBox 30"/>
          <p:cNvSpPr txBox="1"/>
          <p:nvPr/>
        </p:nvSpPr>
        <p:spPr>
          <a:xfrm rot="1116550">
            <a:off x="3466156" y="3017653"/>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endParaRPr lang="en-IN" sz="1400" dirty="0">
              <a:solidFill>
                <a:srgbClr val="FF0000"/>
              </a:solidFill>
            </a:endParaRPr>
          </a:p>
        </p:txBody>
      </p:sp>
      <p:sp>
        <p:nvSpPr>
          <p:cNvPr id="32" name="TextBox 31"/>
          <p:cNvSpPr txBox="1"/>
          <p:nvPr/>
        </p:nvSpPr>
        <p:spPr>
          <a:xfrm rot="1043439">
            <a:off x="3616946" y="3928441"/>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dirty="0"/>
          </a:p>
        </p:txBody>
      </p:sp>
      <p:cxnSp>
        <p:nvCxnSpPr>
          <p:cNvPr id="33" name="Straight Connector 32"/>
          <p:cNvCxnSpPr/>
          <p:nvPr/>
        </p:nvCxnSpPr>
        <p:spPr>
          <a:xfrm>
            <a:off x="6857999" y="1733550"/>
            <a:ext cx="11430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819400" y="27241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40" name="TextBox 39"/>
          <p:cNvSpPr txBox="1"/>
          <p:nvPr/>
        </p:nvSpPr>
        <p:spPr>
          <a:xfrm rot="1911112">
            <a:off x="7699130" y="213711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800sin25</a:t>
            </a:r>
          </a:p>
        </p:txBody>
      </p:sp>
      <p:sp>
        <p:nvSpPr>
          <p:cNvPr id="41" name="TextBox 40"/>
          <p:cNvSpPr txBox="1"/>
          <p:nvPr/>
        </p:nvSpPr>
        <p:spPr>
          <a:xfrm rot="1861746">
            <a:off x="6164295" y="2482963"/>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800cos25</a:t>
            </a:r>
          </a:p>
        </p:txBody>
      </p:sp>
      <p:sp>
        <p:nvSpPr>
          <p:cNvPr id="34" name="Slide Number Placeholder 33"/>
          <p:cNvSpPr>
            <a:spLocks noGrp="1"/>
          </p:cNvSpPr>
          <p:nvPr>
            <p:ph type="sldNum" sz="quarter" idx="12"/>
          </p:nvPr>
        </p:nvSpPr>
        <p:spPr/>
        <p:txBody>
          <a:bodyPr/>
          <a:lstStyle/>
          <a:p>
            <a:fld id="{B6F15528-21DE-4FAA-801E-634DDDAF4B2B}" type="slidenum">
              <a:rPr lang="en-US" smtClean="0"/>
              <a:pPr/>
              <a:t>34</a:t>
            </a:fld>
            <a:endParaRPr lang="en-US"/>
          </a:p>
        </p:txBody>
      </p:sp>
      <p:sp>
        <p:nvSpPr>
          <p:cNvPr id="51" name="Snip Same Side Corner Rectangle 50"/>
          <p:cNvSpPr/>
          <p:nvPr/>
        </p:nvSpPr>
        <p:spPr>
          <a:xfrm rot="1614878">
            <a:off x="3887621" y="2750323"/>
            <a:ext cx="923959" cy="564046"/>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3" name="Straight Connector 52"/>
          <p:cNvCxnSpPr/>
          <p:nvPr/>
        </p:nvCxnSpPr>
        <p:spPr>
          <a:xfrm>
            <a:off x="3124200" y="2495550"/>
            <a:ext cx="2438400" cy="12192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a:off x="4343400" y="3105150"/>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3695700" y="2686050"/>
            <a:ext cx="1371600" cy="6858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3695700" y="3448050"/>
            <a:ext cx="7620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a:off x="3886994" y="3561556"/>
            <a:ext cx="9144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10800000">
            <a:off x="3810000" y="3181350"/>
            <a:ext cx="83820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876800" y="31051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78" name="Arc 77"/>
          <p:cNvSpPr/>
          <p:nvPr/>
        </p:nvSpPr>
        <p:spPr>
          <a:xfrm rot="9944150">
            <a:off x="4155865" y="3298615"/>
            <a:ext cx="381000" cy="381000"/>
          </a:xfrm>
          <a:prstGeom prst="arc">
            <a:avLst>
              <a:gd name="adj1" fmla="val 17096110"/>
              <a:gd name="adj2" fmla="val 7101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9" name="TextBox 78"/>
          <p:cNvSpPr txBox="1"/>
          <p:nvPr/>
        </p:nvSpPr>
        <p:spPr>
          <a:xfrm>
            <a:off x="3962400" y="36385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25</a:t>
            </a:r>
            <a:r>
              <a:rPr lang="en-IN" sz="1200" baseline="30000" dirty="0">
                <a:latin typeface="Times New Roman" pitchFamily="18" charset="0"/>
                <a:ea typeface="Tahoma" pitchFamily="34" charset="0"/>
                <a:cs typeface="Times New Roman" pitchFamily="18" charset="0"/>
              </a:rPr>
              <a:t>0</a:t>
            </a:r>
          </a:p>
        </p:txBody>
      </p:sp>
      <p:cxnSp>
        <p:nvCxnSpPr>
          <p:cNvPr id="54" name="Straight Arrow Connector 53"/>
          <p:cNvCxnSpPr/>
          <p:nvPr/>
        </p:nvCxnSpPr>
        <p:spPr>
          <a:xfrm rot="5400000">
            <a:off x="6934993" y="2494756"/>
            <a:ext cx="9144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010399" y="2952750"/>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800 N</a:t>
            </a:r>
          </a:p>
        </p:txBody>
      </p:sp>
      <p:cxnSp>
        <p:nvCxnSpPr>
          <p:cNvPr id="57" name="Straight Arrow Connector 56"/>
          <p:cNvCxnSpPr/>
          <p:nvPr/>
        </p:nvCxnSpPr>
        <p:spPr>
          <a:xfrm rot="5400000">
            <a:off x="6706393" y="2189956"/>
            <a:ext cx="838200" cy="5349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7391399" y="2038350"/>
            <a:ext cx="762000" cy="4572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086599" y="23431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cxnSp>
        <p:nvCxnSpPr>
          <p:cNvPr id="70" name="Straight Arrow Connector 69"/>
          <p:cNvCxnSpPr/>
          <p:nvPr/>
        </p:nvCxnSpPr>
        <p:spPr>
          <a:xfrm>
            <a:off x="4876800" y="2266950"/>
            <a:ext cx="762000" cy="4572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rot="1805793">
            <a:off x="4955930" y="228951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cxnSp>
        <p:nvCxnSpPr>
          <p:cNvPr id="76" name="Straight Arrow Connector 75"/>
          <p:cNvCxnSpPr/>
          <p:nvPr/>
        </p:nvCxnSpPr>
        <p:spPr>
          <a:xfrm rot="10800000">
            <a:off x="6705600" y="3867150"/>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7010400" y="3409950"/>
            <a:ext cx="1676400" cy="9144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5400000">
            <a:off x="7124700" y="3981450"/>
            <a:ext cx="838200" cy="609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rot="10800000">
            <a:off x="6858000" y="3333750"/>
            <a:ext cx="99060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162800" y="35623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90" name="TextBox 89"/>
          <p:cNvSpPr txBox="1"/>
          <p:nvPr/>
        </p:nvSpPr>
        <p:spPr>
          <a:xfrm rot="1595398">
            <a:off x="7319605" y="4579141"/>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Psin25</a:t>
            </a:r>
          </a:p>
        </p:txBody>
      </p:sp>
      <p:sp>
        <p:nvSpPr>
          <p:cNvPr id="91" name="TextBox 90"/>
          <p:cNvSpPr txBox="1"/>
          <p:nvPr/>
        </p:nvSpPr>
        <p:spPr>
          <a:xfrm rot="1595398">
            <a:off x="7167205" y="3514131"/>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Pcos25</a:t>
            </a:r>
          </a:p>
        </p:txBody>
      </p:sp>
    </p:spTree>
    <p:extLst>
      <p:ext uri="{BB962C8B-B14F-4D97-AF65-F5344CB8AC3E}">
        <p14:creationId xmlns:p14="http://schemas.microsoft.com/office/powerpoint/2010/main" val="37541601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additive="base">
                                        <p:cTn id="45" dur="500" fill="hold"/>
                                        <p:tgtEl>
                                          <p:spTgt spid="37"/>
                                        </p:tgtEl>
                                        <p:attrNameLst>
                                          <p:attrName>ppt_x</p:attrName>
                                        </p:attrNameLst>
                                      </p:cBhvr>
                                      <p:tavLst>
                                        <p:tav tm="0">
                                          <p:val>
                                            <p:strVal val="#ppt_x"/>
                                          </p:val>
                                        </p:tav>
                                        <p:tav tm="100000">
                                          <p:val>
                                            <p:strVal val="#ppt_x"/>
                                          </p:val>
                                        </p:tav>
                                      </p:tavLst>
                                    </p:anim>
                                    <p:anim calcmode="lin" valueType="num">
                                      <p:cBhvr additive="base">
                                        <p:cTn id="4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additive="base">
                                        <p:cTn id="51" dur="500" fill="hold"/>
                                        <p:tgtEl>
                                          <p:spTgt spid="55"/>
                                        </p:tgtEl>
                                        <p:attrNameLst>
                                          <p:attrName>ppt_x</p:attrName>
                                        </p:attrNameLst>
                                      </p:cBhvr>
                                      <p:tavLst>
                                        <p:tav tm="0">
                                          <p:val>
                                            <p:strVal val="#ppt_x"/>
                                          </p:val>
                                        </p:tav>
                                        <p:tav tm="100000">
                                          <p:val>
                                            <p:strVal val="#ppt_x"/>
                                          </p:val>
                                        </p:tav>
                                      </p:tavLst>
                                    </p:anim>
                                    <p:anim calcmode="lin" valueType="num">
                                      <p:cBhvr additive="base">
                                        <p:cTn id="52" dur="500" fill="hold"/>
                                        <p:tgtEl>
                                          <p:spTgt spid="5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0"/>
                                        </p:tgtEl>
                                        <p:attrNameLst>
                                          <p:attrName>style.visibility</p:attrName>
                                        </p:attrNameLst>
                                      </p:cBhvr>
                                      <p:to>
                                        <p:strVal val="visible"/>
                                      </p:to>
                                    </p:set>
                                    <p:anim calcmode="lin" valueType="num">
                                      <p:cBhvr additive="base">
                                        <p:cTn id="61" dur="500" fill="hold"/>
                                        <p:tgtEl>
                                          <p:spTgt spid="70"/>
                                        </p:tgtEl>
                                        <p:attrNameLst>
                                          <p:attrName>ppt_x</p:attrName>
                                        </p:attrNameLst>
                                      </p:cBhvr>
                                      <p:tavLst>
                                        <p:tav tm="0">
                                          <p:val>
                                            <p:strVal val="#ppt_x"/>
                                          </p:val>
                                        </p:tav>
                                        <p:tav tm="100000">
                                          <p:val>
                                            <p:strVal val="#ppt_x"/>
                                          </p:val>
                                        </p:tav>
                                      </p:tavLst>
                                    </p:anim>
                                    <p:anim calcmode="lin" valueType="num">
                                      <p:cBhvr additive="base">
                                        <p:cTn id="62" dur="500" fill="hold"/>
                                        <p:tgtEl>
                                          <p:spTgt spid="7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4"/>
                                        </p:tgtEl>
                                        <p:attrNameLst>
                                          <p:attrName>style.visibility</p:attrName>
                                        </p:attrNameLst>
                                      </p:cBhvr>
                                      <p:to>
                                        <p:strVal val="visible"/>
                                      </p:to>
                                    </p:set>
                                    <p:anim calcmode="lin" valueType="num">
                                      <p:cBhvr additive="base">
                                        <p:cTn id="65" dur="500" fill="hold"/>
                                        <p:tgtEl>
                                          <p:spTgt spid="74"/>
                                        </p:tgtEl>
                                        <p:attrNameLst>
                                          <p:attrName>ppt_x</p:attrName>
                                        </p:attrNameLst>
                                      </p:cBhvr>
                                      <p:tavLst>
                                        <p:tav tm="0">
                                          <p:val>
                                            <p:strVal val="#ppt_x"/>
                                          </p:val>
                                        </p:tav>
                                        <p:tav tm="100000">
                                          <p:val>
                                            <p:strVal val="#ppt_x"/>
                                          </p:val>
                                        </p:tav>
                                      </p:tavLst>
                                    </p:anim>
                                    <p:anim calcmode="lin" valueType="num">
                                      <p:cBhvr additive="base">
                                        <p:cTn id="6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53"/>
                                        </p:tgtEl>
                                        <p:attrNameLst>
                                          <p:attrName>style.visibility</p:attrName>
                                        </p:attrNameLst>
                                      </p:cBhvr>
                                      <p:to>
                                        <p:strVal val="visible"/>
                                      </p:to>
                                    </p:set>
                                    <p:anim calcmode="lin" valueType="num">
                                      <p:cBhvr additive="base">
                                        <p:cTn id="71" dur="500" fill="hold"/>
                                        <p:tgtEl>
                                          <p:spTgt spid="53"/>
                                        </p:tgtEl>
                                        <p:attrNameLst>
                                          <p:attrName>ppt_x</p:attrName>
                                        </p:attrNameLst>
                                      </p:cBhvr>
                                      <p:tavLst>
                                        <p:tav tm="0">
                                          <p:val>
                                            <p:strVal val="#ppt_x"/>
                                          </p:val>
                                        </p:tav>
                                        <p:tav tm="100000">
                                          <p:val>
                                            <p:strVal val="#ppt_x"/>
                                          </p:val>
                                        </p:tav>
                                      </p:tavLst>
                                    </p:anim>
                                    <p:anim calcmode="lin" valueType="num">
                                      <p:cBhvr additive="base">
                                        <p:cTn id="7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68"/>
                                        </p:tgtEl>
                                        <p:attrNameLst>
                                          <p:attrName>style.visibility</p:attrName>
                                        </p:attrNameLst>
                                      </p:cBhvr>
                                      <p:to>
                                        <p:strVal val="visible"/>
                                      </p:to>
                                    </p:set>
                                    <p:anim calcmode="lin" valueType="num">
                                      <p:cBhvr additive="base">
                                        <p:cTn id="83" dur="500" fill="hold"/>
                                        <p:tgtEl>
                                          <p:spTgt spid="68"/>
                                        </p:tgtEl>
                                        <p:attrNameLst>
                                          <p:attrName>ppt_x</p:attrName>
                                        </p:attrNameLst>
                                      </p:cBhvr>
                                      <p:tavLst>
                                        <p:tav tm="0">
                                          <p:val>
                                            <p:strVal val="#ppt_x"/>
                                          </p:val>
                                        </p:tav>
                                        <p:tav tm="100000">
                                          <p:val>
                                            <p:strVal val="#ppt_x"/>
                                          </p:val>
                                        </p:tav>
                                      </p:tavLst>
                                    </p:anim>
                                    <p:anim calcmode="lin" valueType="num">
                                      <p:cBhvr additive="base">
                                        <p:cTn id="84" dur="500" fill="hold"/>
                                        <p:tgtEl>
                                          <p:spTgt spid="6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fill="hold"/>
                                        <p:tgtEl>
                                          <p:spTgt spid="26"/>
                                        </p:tgtEl>
                                        <p:attrNameLst>
                                          <p:attrName>ppt_x</p:attrName>
                                        </p:attrNameLst>
                                      </p:cBhvr>
                                      <p:tavLst>
                                        <p:tav tm="0">
                                          <p:val>
                                            <p:strVal val="#ppt_x"/>
                                          </p:val>
                                        </p:tav>
                                        <p:tav tm="100000">
                                          <p:val>
                                            <p:strVal val="#ppt_x"/>
                                          </p:val>
                                        </p:tav>
                                      </p:tavLst>
                                    </p:anim>
                                    <p:anim calcmode="lin" valueType="num">
                                      <p:cBhvr additive="base">
                                        <p:cTn id="8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77">
                                            <p:txEl>
                                              <p:pRg st="0" end="0"/>
                                            </p:txEl>
                                          </p:spTgt>
                                        </p:tgtEl>
                                        <p:attrNameLst>
                                          <p:attrName>style.visibility</p:attrName>
                                        </p:attrNameLst>
                                      </p:cBhvr>
                                      <p:to>
                                        <p:strVal val="visible"/>
                                      </p:to>
                                    </p:set>
                                    <p:anim calcmode="lin" valueType="num">
                                      <p:cBhvr additive="base">
                                        <p:cTn id="93"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75"/>
                                        </p:tgtEl>
                                        <p:attrNameLst>
                                          <p:attrName>style.visibility</p:attrName>
                                        </p:attrNameLst>
                                      </p:cBhvr>
                                      <p:to>
                                        <p:strVal val="visible"/>
                                      </p:to>
                                    </p:set>
                                    <p:anim calcmode="lin" valueType="num">
                                      <p:cBhvr additive="base">
                                        <p:cTn id="99" dur="500" fill="hold"/>
                                        <p:tgtEl>
                                          <p:spTgt spid="75"/>
                                        </p:tgtEl>
                                        <p:attrNameLst>
                                          <p:attrName>ppt_x</p:attrName>
                                        </p:attrNameLst>
                                      </p:cBhvr>
                                      <p:tavLst>
                                        <p:tav tm="0">
                                          <p:val>
                                            <p:strVal val="#ppt_x"/>
                                          </p:val>
                                        </p:tav>
                                        <p:tav tm="100000">
                                          <p:val>
                                            <p:strVal val="#ppt_x"/>
                                          </p:val>
                                        </p:tav>
                                      </p:tavLst>
                                    </p:anim>
                                    <p:anim calcmode="lin" valueType="num">
                                      <p:cBhvr additive="base">
                                        <p:cTn id="100" dur="500" fill="hold"/>
                                        <p:tgtEl>
                                          <p:spTgt spid="75"/>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 calcmode="lin" valueType="num">
                                      <p:cBhvr additive="base">
                                        <p:cTn id="103" dur="500" fill="hold"/>
                                        <p:tgtEl>
                                          <p:spTgt spid="31"/>
                                        </p:tgtEl>
                                        <p:attrNameLst>
                                          <p:attrName>ppt_x</p:attrName>
                                        </p:attrNameLst>
                                      </p:cBhvr>
                                      <p:tavLst>
                                        <p:tav tm="0">
                                          <p:val>
                                            <p:strVal val="#ppt_x"/>
                                          </p:val>
                                        </p:tav>
                                        <p:tav tm="100000">
                                          <p:val>
                                            <p:strVal val="#ppt_x"/>
                                          </p:val>
                                        </p:tav>
                                      </p:tavLst>
                                    </p:anim>
                                    <p:anim calcmode="lin" valueType="num">
                                      <p:cBhvr additive="base">
                                        <p:cTn id="10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67"/>
                                        </p:tgtEl>
                                        <p:attrNameLst>
                                          <p:attrName>style.visibility</p:attrName>
                                        </p:attrNameLst>
                                      </p:cBhvr>
                                      <p:to>
                                        <p:strVal val="visible"/>
                                      </p:to>
                                    </p:set>
                                    <p:anim calcmode="lin" valueType="num">
                                      <p:cBhvr additive="base">
                                        <p:cTn id="109" dur="500" fill="hold"/>
                                        <p:tgtEl>
                                          <p:spTgt spid="67"/>
                                        </p:tgtEl>
                                        <p:attrNameLst>
                                          <p:attrName>ppt_x</p:attrName>
                                        </p:attrNameLst>
                                      </p:cBhvr>
                                      <p:tavLst>
                                        <p:tav tm="0">
                                          <p:val>
                                            <p:strVal val="#ppt_x"/>
                                          </p:val>
                                        </p:tav>
                                        <p:tav tm="100000">
                                          <p:val>
                                            <p:strVal val="#ppt_x"/>
                                          </p:val>
                                        </p:tav>
                                      </p:tavLst>
                                    </p:anim>
                                    <p:anim calcmode="lin" valueType="num">
                                      <p:cBhvr additive="base">
                                        <p:cTn id="110" dur="500" fill="hold"/>
                                        <p:tgtEl>
                                          <p:spTgt spid="6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 calcmode="lin" valueType="num">
                                      <p:cBhvr additive="base">
                                        <p:cTn id="113" dur="500" fill="hold"/>
                                        <p:tgtEl>
                                          <p:spTgt spid="32"/>
                                        </p:tgtEl>
                                        <p:attrNameLst>
                                          <p:attrName>ppt_x</p:attrName>
                                        </p:attrNameLst>
                                      </p:cBhvr>
                                      <p:tavLst>
                                        <p:tav tm="0">
                                          <p:val>
                                            <p:strVal val="#ppt_x"/>
                                          </p:val>
                                        </p:tav>
                                        <p:tav tm="100000">
                                          <p:val>
                                            <p:strVal val="#ppt_x"/>
                                          </p:val>
                                        </p:tav>
                                      </p:tavLst>
                                    </p:anim>
                                    <p:anim calcmode="lin" valueType="num">
                                      <p:cBhvr additive="base">
                                        <p:cTn id="1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78"/>
                                        </p:tgtEl>
                                        <p:attrNameLst>
                                          <p:attrName>style.visibility</p:attrName>
                                        </p:attrNameLst>
                                      </p:cBhvr>
                                      <p:to>
                                        <p:strVal val="visible"/>
                                      </p:to>
                                    </p:set>
                                    <p:anim calcmode="lin" valueType="num">
                                      <p:cBhvr additive="base">
                                        <p:cTn id="119" dur="500" fill="hold"/>
                                        <p:tgtEl>
                                          <p:spTgt spid="78"/>
                                        </p:tgtEl>
                                        <p:attrNameLst>
                                          <p:attrName>ppt_x</p:attrName>
                                        </p:attrNameLst>
                                      </p:cBhvr>
                                      <p:tavLst>
                                        <p:tav tm="0">
                                          <p:val>
                                            <p:strVal val="#ppt_x"/>
                                          </p:val>
                                        </p:tav>
                                        <p:tav tm="100000">
                                          <p:val>
                                            <p:strVal val="#ppt_x"/>
                                          </p:val>
                                        </p:tav>
                                      </p:tavLst>
                                    </p:anim>
                                    <p:anim calcmode="lin" valueType="num">
                                      <p:cBhvr additive="base">
                                        <p:cTn id="120" dur="500" fill="hold"/>
                                        <p:tgtEl>
                                          <p:spTgt spid="78"/>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9"/>
                                        </p:tgtEl>
                                        <p:attrNameLst>
                                          <p:attrName>style.visibility</p:attrName>
                                        </p:attrNameLst>
                                      </p:cBhvr>
                                      <p:to>
                                        <p:strVal val="visible"/>
                                      </p:to>
                                    </p:set>
                                    <p:anim calcmode="lin" valueType="num">
                                      <p:cBhvr additive="base">
                                        <p:cTn id="123" dur="500" fill="hold"/>
                                        <p:tgtEl>
                                          <p:spTgt spid="79"/>
                                        </p:tgtEl>
                                        <p:attrNameLst>
                                          <p:attrName>ppt_x</p:attrName>
                                        </p:attrNameLst>
                                      </p:cBhvr>
                                      <p:tavLst>
                                        <p:tav tm="0">
                                          <p:val>
                                            <p:strVal val="#ppt_x"/>
                                          </p:val>
                                        </p:tav>
                                        <p:tav tm="100000">
                                          <p:val>
                                            <p:strVal val="#ppt_x"/>
                                          </p:val>
                                        </p:tav>
                                      </p:tavLst>
                                    </p:anim>
                                    <p:anim calcmode="lin" valueType="num">
                                      <p:cBhvr additive="base">
                                        <p:cTn id="12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33"/>
                                        </p:tgtEl>
                                        <p:attrNameLst>
                                          <p:attrName>style.visibility</p:attrName>
                                        </p:attrNameLst>
                                      </p:cBhvr>
                                      <p:to>
                                        <p:strVal val="visible"/>
                                      </p:to>
                                    </p:set>
                                    <p:anim calcmode="lin" valueType="num">
                                      <p:cBhvr additive="base">
                                        <p:cTn id="129" dur="500" fill="hold"/>
                                        <p:tgtEl>
                                          <p:spTgt spid="33"/>
                                        </p:tgtEl>
                                        <p:attrNameLst>
                                          <p:attrName>ppt_x</p:attrName>
                                        </p:attrNameLst>
                                      </p:cBhvr>
                                      <p:tavLst>
                                        <p:tav tm="0">
                                          <p:val>
                                            <p:strVal val="#ppt_x"/>
                                          </p:val>
                                        </p:tav>
                                        <p:tav tm="100000">
                                          <p:val>
                                            <p:strVal val="#ppt_x"/>
                                          </p:val>
                                        </p:tav>
                                      </p:tavLst>
                                    </p:anim>
                                    <p:anim calcmode="lin" valueType="num">
                                      <p:cBhvr additive="base">
                                        <p:cTn id="130" dur="500" fill="hold"/>
                                        <p:tgtEl>
                                          <p:spTgt spid="33"/>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40"/>
                                        </p:tgtEl>
                                        <p:attrNameLst>
                                          <p:attrName>style.visibility</p:attrName>
                                        </p:attrNameLst>
                                      </p:cBhvr>
                                      <p:to>
                                        <p:strVal val="visible"/>
                                      </p:to>
                                    </p:set>
                                    <p:anim calcmode="lin" valueType="num">
                                      <p:cBhvr additive="base">
                                        <p:cTn id="133" dur="500" fill="hold"/>
                                        <p:tgtEl>
                                          <p:spTgt spid="40"/>
                                        </p:tgtEl>
                                        <p:attrNameLst>
                                          <p:attrName>ppt_x</p:attrName>
                                        </p:attrNameLst>
                                      </p:cBhvr>
                                      <p:tavLst>
                                        <p:tav tm="0">
                                          <p:val>
                                            <p:strVal val="#ppt_x"/>
                                          </p:val>
                                        </p:tav>
                                        <p:tav tm="100000">
                                          <p:val>
                                            <p:strVal val="#ppt_x"/>
                                          </p:val>
                                        </p:tav>
                                      </p:tavLst>
                                    </p:anim>
                                    <p:anim calcmode="lin" valueType="num">
                                      <p:cBhvr additive="base">
                                        <p:cTn id="134" dur="500" fill="hold"/>
                                        <p:tgtEl>
                                          <p:spTgt spid="40"/>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41"/>
                                        </p:tgtEl>
                                        <p:attrNameLst>
                                          <p:attrName>style.visibility</p:attrName>
                                        </p:attrNameLst>
                                      </p:cBhvr>
                                      <p:to>
                                        <p:strVal val="visible"/>
                                      </p:to>
                                    </p:set>
                                    <p:anim calcmode="lin" valueType="num">
                                      <p:cBhvr additive="base">
                                        <p:cTn id="137" dur="500" fill="hold"/>
                                        <p:tgtEl>
                                          <p:spTgt spid="41"/>
                                        </p:tgtEl>
                                        <p:attrNameLst>
                                          <p:attrName>ppt_x</p:attrName>
                                        </p:attrNameLst>
                                      </p:cBhvr>
                                      <p:tavLst>
                                        <p:tav tm="0">
                                          <p:val>
                                            <p:strVal val="#ppt_x"/>
                                          </p:val>
                                        </p:tav>
                                        <p:tav tm="100000">
                                          <p:val>
                                            <p:strVal val="#ppt_x"/>
                                          </p:val>
                                        </p:tav>
                                      </p:tavLst>
                                    </p:anim>
                                    <p:anim calcmode="lin" valueType="num">
                                      <p:cBhvr additive="base">
                                        <p:cTn id="138" dur="500" fill="hold"/>
                                        <p:tgtEl>
                                          <p:spTgt spid="41"/>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54"/>
                                        </p:tgtEl>
                                        <p:attrNameLst>
                                          <p:attrName>style.visibility</p:attrName>
                                        </p:attrNameLst>
                                      </p:cBhvr>
                                      <p:to>
                                        <p:strVal val="visible"/>
                                      </p:to>
                                    </p:set>
                                    <p:anim calcmode="lin" valueType="num">
                                      <p:cBhvr additive="base">
                                        <p:cTn id="141" dur="500" fill="hold"/>
                                        <p:tgtEl>
                                          <p:spTgt spid="54"/>
                                        </p:tgtEl>
                                        <p:attrNameLst>
                                          <p:attrName>ppt_x</p:attrName>
                                        </p:attrNameLst>
                                      </p:cBhvr>
                                      <p:tavLst>
                                        <p:tav tm="0">
                                          <p:val>
                                            <p:strVal val="#ppt_x"/>
                                          </p:val>
                                        </p:tav>
                                        <p:tav tm="100000">
                                          <p:val>
                                            <p:strVal val="#ppt_x"/>
                                          </p:val>
                                        </p:tav>
                                      </p:tavLst>
                                    </p:anim>
                                    <p:anim calcmode="lin" valueType="num">
                                      <p:cBhvr additive="base">
                                        <p:cTn id="142" dur="500" fill="hold"/>
                                        <p:tgtEl>
                                          <p:spTgt spid="54"/>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56"/>
                                        </p:tgtEl>
                                        <p:attrNameLst>
                                          <p:attrName>style.visibility</p:attrName>
                                        </p:attrNameLst>
                                      </p:cBhvr>
                                      <p:to>
                                        <p:strVal val="visible"/>
                                      </p:to>
                                    </p:set>
                                    <p:anim calcmode="lin" valueType="num">
                                      <p:cBhvr additive="base">
                                        <p:cTn id="145" dur="500" fill="hold"/>
                                        <p:tgtEl>
                                          <p:spTgt spid="56"/>
                                        </p:tgtEl>
                                        <p:attrNameLst>
                                          <p:attrName>ppt_x</p:attrName>
                                        </p:attrNameLst>
                                      </p:cBhvr>
                                      <p:tavLst>
                                        <p:tav tm="0">
                                          <p:val>
                                            <p:strVal val="#ppt_x"/>
                                          </p:val>
                                        </p:tav>
                                        <p:tav tm="100000">
                                          <p:val>
                                            <p:strVal val="#ppt_x"/>
                                          </p:val>
                                        </p:tav>
                                      </p:tavLst>
                                    </p:anim>
                                    <p:anim calcmode="lin" valueType="num">
                                      <p:cBhvr additive="base">
                                        <p:cTn id="146" dur="500" fill="hold"/>
                                        <p:tgtEl>
                                          <p:spTgt spid="56"/>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57"/>
                                        </p:tgtEl>
                                        <p:attrNameLst>
                                          <p:attrName>style.visibility</p:attrName>
                                        </p:attrNameLst>
                                      </p:cBhvr>
                                      <p:to>
                                        <p:strVal val="visible"/>
                                      </p:to>
                                    </p:set>
                                    <p:anim calcmode="lin" valueType="num">
                                      <p:cBhvr additive="base">
                                        <p:cTn id="149" dur="500" fill="hold"/>
                                        <p:tgtEl>
                                          <p:spTgt spid="57"/>
                                        </p:tgtEl>
                                        <p:attrNameLst>
                                          <p:attrName>ppt_x</p:attrName>
                                        </p:attrNameLst>
                                      </p:cBhvr>
                                      <p:tavLst>
                                        <p:tav tm="0">
                                          <p:val>
                                            <p:strVal val="#ppt_x"/>
                                          </p:val>
                                        </p:tav>
                                        <p:tav tm="100000">
                                          <p:val>
                                            <p:strVal val="#ppt_x"/>
                                          </p:val>
                                        </p:tav>
                                      </p:tavLst>
                                    </p:anim>
                                    <p:anim calcmode="lin" valueType="num">
                                      <p:cBhvr additive="base">
                                        <p:cTn id="150" dur="500" fill="hold"/>
                                        <p:tgtEl>
                                          <p:spTgt spid="57"/>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59"/>
                                        </p:tgtEl>
                                        <p:attrNameLst>
                                          <p:attrName>style.visibility</p:attrName>
                                        </p:attrNameLst>
                                      </p:cBhvr>
                                      <p:to>
                                        <p:strVal val="visible"/>
                                      </p:to>
                                    </p:set>
                                    <p:anim calcmode="lin" valueType="num">
                                      <p:cBhvr additive="base">
                                        <p:cTn id="153" dur="500" fill="hold"/>
                                        <p:tgtEl>
                                          <p:spTgt spid="59"/>
                                        </p:tgtEl>
                                        <p:attrNameLst>
                                          <p:attrName>ppt_x</p:attrName>
                                        </p:attrNameLst>
                                      </p:cBhvr>
                                      <p:tavLst>
                                        <p:tav tm="0">
                                          <p:val>
                                            <p:strVal val="#ppt_x"/>
                                          </p:val>
                                        </p:tav>
                                        <p:tav tm="100000">
                                          <p:val>
                                            <p:strVal val="#ppt_x"/>
                                          </p:val>
                                        </p:tav>
                                      </p:tavLst>
                                    </p:anim>
                                    <p:anim calcmode="lin" valueType="num">
                                      <p:cBhvr additive="base">
                                        <p:cTn id="154" dur="500" fill="hold"/>
                                        <p:tgtEl>
                                          <p:spTgt spid="59"/>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64"/>
                                        </p:tgtEl>
                                        <p:attrNameLst>
                                          <p:attrName>style.visibility</p:attrName>
                                        </p:attrNameLst>
                                      </p:cBhvr>
                                      <p:to>
                                        <p:strVal val="visible"/>
                                      </p:to>
                                    </p:set>
                                    <p:anim calcmode="lin" valueType="num">
                                      <p:cBhvr additive="base">
                                        <p:cTn id="157" dur="500" fill="hold"/>
                                        <p:tgtEl>
                                          <p:spTgt spid="64"/>
                                        </p:tgtEl>
                                        <p:attrNameLst>
                                          <p:attrName>ppt_x</p:attrName>
                                        </p:attrNameLst>
                                      </p:cBhvr>
                                      <p:tavLst>
                                        <p:tav tm="0">
                                          <p:val>
                                            <p:strVal val="#ppt_x"/>
                                          </p:val>
                                        </p:tav>
                                        <p:tav tm="100000">
                                          <p:val>
                                            <p:strVal val="#ppt_x"/>
                                          </p:val>
                                        </p:tav>
                                      </p:tavLst>
                                    </p:anim>
                                    <p:anim calcmode="lin" valueType="num">
                                      <p:cBhvr additive="base">
                                        <p:cTn id="15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76"/>
                                        </p:tgtEl>
                                        <p:attrNameLst>
                                          <p:attrName>style.visibility</p:attrName>
                                        </p:attrNameLst>
                                      </p:cBhvr>
                                      <p:to>
                                        <p:strVal val="visible"/>
                                      </p:to>
                                    </p:set>
                                    <p:anim calcmode="lin" valueType="num">
                                      <p:cBhvr additive="base">
                                        <p:cTn id="163" dur="500" fill="hold"/>
                                        <p:tgtEl>
                                          <p:spTgt spid="76"/>
                                        </p:tgtEl>
                                        <p:attrNameLst>
                                          <p:attrName>ppt_x</p:attrName>
                                        </p:attrNameLst>
                                      </p:cBhvr>
                                      <p:tavLst>
                                        <p:tav tm="0">
                                          <p:val>
                                            <p:strVal val="#ppt_x"/>
                                          </p:val>
                                        </p:tav>
                                        <p:tav tm="100000">
                                          <p:val>
                                            <p:strVal val="#ppt_x"/>
                                          </p:val>
                                        </p:tav>
                                      </p:tavLst>
                                    </p:anim>
                                    <p:anim calcmode="lin" valueType="num">
                                      <p:cBhvr additive="base">
                                        <p:cTn id="164" dur="500" fill="hold"/>
                                        <p:tgtEl>
                                          <p:spTgt spid="76"/>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80"/>
                                        </p:tgtEl>
                                        <p:attrNameLst>
                                          <p:attrName>style.visibility</p:attrName>
                                        </p:attrNameLst>
                                      </p:cBhvr>
                                      <p:to>
                                        <p:strVal val="visible"/>
                                      </p:to>
                                    </p:set>
                                    <p:anim calcmode="lin" valueType="num">
                                      <p:cBhvr additive="base">
                                        <p:cTn id="167" dur="500" fill="hold"/>
                                        <p:tgtEl>
                                          <p:spTgt spid="80"/>
                                        </p:tgtEl>
                                        <p:attrNameLst>
                                          <p:attrName>ppt_x</p:attrName>
                                        </p:attrNameLst>
                                      </p:cBhvr>
                                      <p:tavLst>
                                        <p:tav tm="0">
                                          <p:val>
                                            <p:strVal val="#ppt_x"/>
                                          </p:val>
                                        </p:tav>
                                        <p:tav tm="100000">
                                          <p:val>
                                            <p:strVal val="#ppt_x"/>
                                          </p:val>
                                        </p:tav>
                                      </p:tavLst>
                                    </p:anim>
                                    <p:anim calcmode="lin" valueType="num">
                                      <p:cBhvr additive="base">
                                        <p:cTn id="168" dur="500" fill="hold"/>
                                        <p:tgtEl>
                                          <p:spTgt spid="8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82"/>
                                        </p:tgtEl>
                                        <p:attrNameLst>
                                          <p:attrName>style.visibility</p:attrName>
                                        </p:attrNameLst>
                                      </p:cBhvr>
                                      <p:to>
                                        <p:strVal val="visible"/>
                                      </p:to>
                                    </p:set>
                                    <p:anim calcmode="lin" valueType="num">
                                      <p:cBhvr additive="base">
                                        <p:cTn id="171" dur="500" fill="hold"/>
                                        <p:tgtEl>
                                          <p:spTgt spid="82"/>
                                        </p:tgtEl>
                                        <p:attrNameLst>
                                          <p:attrName>ppt_x</p:attrName>
                                        </p:attrNameLst>
                                      </p:cBhvr>
                                      <p:tavLst>
                                        <p:tav tm="0">
                                          <p:val>
                                            <p:strVal val="#ppt_x"/>
                                          </p:val>
                                        </p:tav>
                                        <p:tav tm="100000">
                                          <p:val>
                                            <p:strVal val="#ppt_x"/>
                                          </p:val>
                                        </p:tav>
                                      </p:tavLst>
                                    </p:anim>
                                    <p:anim calcmode="lin" valueType="num">
                                      <p:cBhvr additive="base">
                                        <p:cTn id="172" dur="500" fill="hold"/>
                                        <p:tgtEl>
                                          <p:spTgt spid="82"/>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85"/>
                                        </p:tgtEl>
                                        <p:attrNameLst>
                                          <p:attrName>style.visibility</p:attrName>
                                        </p:attrNameLst>
                                      </p:cBhvr>
                                      <p:to>
                                        <p:strVal val="visible"/>
                                      </p:to>
                                    </p:set>
                                    <p:anim calcmode="lin" valueType="num">
                                      <p:cBhvr additive="base">
                                        <p:cTn id="175" dur="500" fill="hold"/>
                                        <p:tgtEl>
                                          <p:spTgt spid="85"/>
                                        </p:tgtEl>
                                        <p:attrNameLst>
                                          <p:attrName>ppt_x</p:attrName>
                                        </p:attrNameLst>
                                      </p:cBhvr>
                                      <p:tavLst>
                                        <p:tav tm="0">
                                          <p:val>
                                            <p:strVal val="#ppt_x"/>
                                          </p:val>
                                        </p:tav>
                                        <p:tav tm="100000">
                                          <p:val>
                                            <p:strVal val="#ppt_x"/>
                                          </p:val>
                                        </p:tav>
                                      </p:tavLst>
                                    </p:anim>
                                    <p:anim calcmode="lin" valueType="num">
                                      <p:cBhvr additive="base">
                                        <p:cTn id="176" dur="500" fill="hold"/>
                                        <p:tgtEl>
                                          <p:spTgt spid="85"/>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89"/>
                                        </p:tgtEl>
                                        <p:attrNameLst>
                                          <p:attrName>style.visibility</p:attrName>
                                        </p:attrNameLst>
                                      </p:cBhvr>
                                      <p:to>
                                        <p:strVal val="visible"/>
                                      </p:to>
                                    </p:set>
                                    <p:anim calcmode="lin" valueType="num">
                                      <p:cBhvr additive="base">
                                        <p:cTn id="179" dur="500" fill="hold"/>
                                        <p:tgtEl>
                                          <p:spTgt spid="89"/>
                                        </p:tgtEl>
                                        <p:attrNameLst>
                                          <p:attrName>ppt_x</p:attrName>
                                        </p:attrNameLst>
                                      </p:cBhvr>
                                      <p:tavLst>
                                        <p:tav tm="0">
                                          <p:val>
                                            <p:strVal val="#ppt_x"/>
                                          </p:val>
                                        </p:tav>
                                        <p:tav tm="100000">
                                          <p:val>
                                            <p:strVal val="#ppt_x"/>
                                          </p:val>
                                        </p:tav>
                                      </p:tavLst>
                                    </p:anim>
                                    <p:anim calcmode="lin" valueType="num">
                                      <p:cBhvr additive="base">
                                        <p:cTn id="180" dur="500" fill="hold"/>
                                        <p:tgtEl>
                                          <p:spTgt spid="89"/>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91"/>
                                        </p:tgtEl>
                                        <p:attrNameLst>
                                          <p:attrName>style.visibility</p:attrName>
                                        </p:attrNameLst>
                                      </p:cBhvr>
                                      <p:to>
                                        <p:strVal val="visible"/>
                                      </p:to>
                                    </p:set>
                                    <p:anim calcmode="lin" valueType="num">
                                      <p:cBhvr additive="base">
                                        <p:cTn id="183" dur="500" fill="hold"/>
                                        <p:tgtEl>
                                          <p:spTgt spid="91"/>
                                        </p:tgtEl>
                                        <p:attrNameLst>
                                          <p:attrName>ppt_x</p:attrName>
                                        </p:attrNameLst>
                                      </p:cBhvr>
                                      <p:tavLst>
                                        <p:tav tm="0">
                                          <p:val>
                                            <p:strVal val="#ppt_x"/>
                                          </p:val>
                                        </p:tav>
                                        <p:tav tm="100000">
                                          <p:val>
                                            <p:strVal val="#ppt_x"/>
                                          </p:val>
                                        </p:tav>
                                      </p:tavLst>
                                    </p:anim>
                                    <p:anim calcmode="lin" valueType="num">
                                      <p:cBhvr additive="base">
                                        <p:cTn id="184" dur="500" fill="hold"/>
                                        <p:tgtEl>
                                          <p:spTgt spid="91"/>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90"/>
                                        </p:tgtEl>
                                        <p:attrNameLst>
                                          <p:attrName>style.visibility</p:attrName>
                                        </p:attrNameLst>
                                      </p:cBhvr>
                                      <p:to>
                                        <p:strVal val="visible"/>
                                      </p:to>
                                    </p:set>
                                    <p:anim calcmode="lin" valueType="num">
                                      <p:cBhvr additive="base">
                                        <p:cTn id="187" dur="500" fill="hold"/>
                                        <p:tgtEl>
                                          <p:spTgt spid="90"/>
                                        </p:tgtEl>
                                        <p:attrNameLst>
                                          <p:attrName>ppt_x</p:attrName>
                                        </p:attrNameLst>
                                      </p:cBhvr>
                                      <p:tavLst>
                                        <p:tav tm="0">
                                          <p:val>
                                            <p:strVal val="#ppt_x"/>
                                          </p:val>
                                        </p:tav>
                                        <p:tav tm="100000">
                                          <p:val>
                                            <p:strVal val="#ppt_x"/>
                                          </p:val>
                                        </p:tav>
                                      </p:tavLst>
                                    </p:anim>
                                    <p:anim calcmode="lin" valueType="num">
                                      <p:cBhvr additive="base">
                                        <p:cTn id="188"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6" grpId="0"/>
      <p:bldP spid="27" grpId="0"/>
      <p:bldP spid="28" grpId="0"/>
      <p:bldP spid="29" grpId="0"/>
      <p:bldP spid="30" grpId="0"/>
      <p:bldP spid="31" grpId="0"/>
      <p:bldP spid="32" grpId="0"/>
      <p:bldP spid="37" grpId="0"/>
      <p:bldP spid="40" grpId="0"/>
      <p:bldP spid="41" grpId="0"/>
      <p:bldP spid="51" grpId="0" animBg="1"/>
      <p:bldP spid="77" grpId="0" build="p"/>
      <p:bldP spid="78" grpId="0" animBg="1"/>
      <p:bldP spid="79" grpId="0"/>
      <p:bldP spid="56" grpId="0"/>
      <p:bldP spid="64" grpId="0"/>
      <p:bldP spid="74" grpId="0"/>
      <p:bldP spid="89" grpId="0"/>
      <p:bldP spid="90" grpId="0"/>
      <p:bldP spid="9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Fx</a:t>
            </a:r>
            <a:r>
              <a:rPr lang="en-IN" sz="1800" dirty="0">
                <a:latin typeface="Times New Roman" pitchFamily="18" charset="0"/>
                <a:cs typeface="Times New Roman" pitchFamily="18" charset="0"/>
              </a:rPr>
              <a:t>= 0</a:t>
            </a:r>
          </a:p>
          <a:p>
            <a:pPr marL="0" indent="0" algn="just">
              <a:lnSpc>
                <a:spcPct val="150000"/>
              </a:lnSpc>
              <a:buNone/>
            </a:pPr>
            <a:r>
              <a:rPr lang="en-IN" sz="1800" dirty="0">
                <a:latin typeface="Times New Roman" pitchFamily="18" charset="0"/>
                <a:cs typeface="Times New Roman" pitchFamily="18" charset="0"/>
              </a:rPr>
              <a:t>-F + 800sin25 – Pcos25 = 0</a:t>
            </a:r>
          </a:p>
          <a:p>
            <a:pPr marL="0" indent="0" algn="just">
              <a:lnSpc>
                <a:spcPct val="150000"/>
              </a:lnSpc>
              <a:buNone/>
            </a:pPr>
            <a:r>
              <a:rPr lang="en-IN" sz="1800" dirty="0">
                <a:latin typeface="Times New Roman" pitchFamily="18" charset="0"/>
                <a:cs typeface="Times New Roman" pitchFamily="18" charset="0"/>
              </a:rPr>
              <a:t>F = 800sin25 - Pcos25  </a:t>
            </a:r>
          </a:p>
          <a:p>
            <a:pPr marL="0" indent="0" algn="just">
              <a:lnSpc>
                <a:spcPct val="150000"/>
              </a:lnSpc>
              <a:buNone/>
            </a:pPr>
            <a:r>
              <a:rPr lang="en-IN" sz="1600" dirty="0">
                <a:latin typeface="Times New Roman" pitchFamily="18" charset="0"/>
                <a:cs typeface="Times New Roman" pitchFamily="18" charset="0"/>
              </a:rPr>
              <a:t>WKT </a:t>
            </a:r>
            <a:r>
              <a:rPr lang="en-IN" sz="1800" dirty="0">
                <a:latin typeface="Times New Roman" pitchFamily="18" charset="0"/>
                <a:cs typeface="Times New Roman" pitchFamily="18" charset="0"/>
              </a:rPr>
              <a:t> F = µ</a:t>
            </a:r>
            <a:r>
              <a:rPr lang="en-IN" sz="1800" baseline="-25000" dirty="0" err="1">
                <a:latin typeface="Times New Roman" pitchFamily="18" charset="0"/>
                <a:cs typeface="Times New Roman" pitchFamily="18" charset="0"/>
              </a:rPr>
              <a:t>s</a:t>
            </a:r>
            <a:r>
              <a:rPr lang="en-IN" sz="1800" dirty="0" err="1">
                <a:latin typeface="Times New Roman" pitchFamily="18" charset="0"/>
                <a:cs typeface="Times New Roman" pitchFamily="18" charset="0"/>
              </a:rPr>
              <a:t>N</a:t>
            </a:r>
            <a:r>
              <a:rPr lang="en-IN" sz="1800" dirty="0">
                <a:latin typeface="Times New Roman" pitchFamily="18" charset="0"/>
                <a:cs typeface="Times New Roman" pitchFamily="18" charset="0"/>
              </a:rPr>
              <a:t> = 0.35N</a:t>
            </a:r>
          </a:p>
          <a:p>
            <a:pPr marL="0" indent="0" algn="just">
              <a:lnSpc>
                <a:spcPct val="150000"/>
              </a:lnSpc>
              <a:buNone/>
            </a:pPr>
            <a:r>
              <a:rPr lang="en-IN" sz="1800" dirty="0">
                <a:latin typeface="Times New Roman" pitchFamily="18" charset="0"/>
                <a:cs typeface="Times New Roman" pitchFamily="18" charset="0"/>
              </a:rPr>
              <a:t>0.35N = 800sin25 - Pcos25 --------(</a:t>
            </a:r>
            <a:r>
              <a:rPr lang="en-IN" sz="1800" dirty="0" err="1">
                <a:latin typeface="Times New Roman" pitchFamily="18" charset="0"/>
                <a:cs typeface="Times New Roman" pitchFamily="18" charset="0"/>
              </a:rPr>
              <a:t>i</a:t>
            </a:r>
            <a:r>
              <a:rPr lang="en-IN" sz="1800" dirty="0">
                <a:latin typeface="Times New Roman" pitchFamily="18" charset="0"/>
                <a:cs typeface="Times New Roman" pitchFamily="18" charset="0"/>
              </a:rPr>
              <a:t>)</a:t>
            </a:r>
          </a:p>
          <a:p>
            <a:pPr marL="0" indent="0" algn="just">
              <a:lnSpc>
                <a:spcPct val="150000"/>
              </a:lnSpc>
              <a:buNone/>
            </a:pP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Fy</a:t>
            </a:r>
            <a:r>
              <a:rPr lang="en-IN" sz="1800" dirty="0">
                <a:latin typeface="Times New Roman" pitchFamily="18" charset="0"/>
                <a:cs typeface="Times New Roman" pitchFamily="18" charset="0"/>
              </a:rPr>
              <a:t>= 0</a:t>
            </a:r>
          </a:p>
          <a:p>
            <a:pPr marL="0" indent="0" algn="just">
              <a:lnSpc>
                <a:spcPct val="150000"/>
              </a:lnSpc>
              <a:buNone/>
            </a:pPr>
            <a:r>
              <a:rPr lang="en-IN" sz="1800" dirty="0">
                <a:latin typeface="Times New Roman" pitchFamily="18" charset="0"/>
                <a:cs typeface="Times New Roman" pitchFamily="18" charset="0"/>
              </a:rPr>
              <a:t>N – 800cos25 – Psin25 = 0</a:t>
            </a:r>
          </a:p>
          <a:p>
            <a:pPr marL="0" indent="0" algn="just">
              <a:lnSpc>
                <a:spcPct val="150000"/>
              </a:lnSpc>
              <a:buNone/>
            </a:pPr>
            <a:endParaRPr lang="en-IN" sz="1800" dirty="0">
              <a:latin typeface="Times New Roman" pitchFamily="18" charset="0"/>
              <a:cs typeface="Times New Roman" pitchFamily="18" charset="0"/>
            </a:endParaRPr>
          </a:p>
        </p:txBody>
      </p:sp>
      <p:sp>
        <p:nvSpPr>
          <p:cNvPr id="34" name="Slide Number Placeholder 33"/>
          <p:cNvSpPr>
            <a:spLocks noGrp="1"/>
          </p:cNvSpPr>
          <p:nvPr>
            <p:ph type="sldNum" sz="quarter" idx="12"/>
          </p:nvPr>
        </p:nvSpPr>
        <p:spPr/>
        <p:txBody>
          <a:bodyPr/>
          <a:lstStyle/>
          <a:p>
            <a:fld id="{B6F15528-21DE-4FAA-801E-634DDDAF4B2B}" type="slidenum">
              <a:rPr lang="en-US" smtClean="0"/>
              <a:pPr/>
              <a:t>35</a:t>
            </a:fld>
            <a:endParaRPr lang="en-US"/>
          </a:p>
        </p:txBody>
      </p:sp>
      <p:cxnSp>
        <p:nvCxnSpPr>
          <p:cNvPr id="38" name="Straight Connector 37"/>
          <p:cNvCxnSpPr/>
          <p:nvPr/>
        </p:nvCxnSpPr>
        <p:spPr>
          <a:xfrm>
            <a:off x="7086600" y="2419350"/>
            <a:ext cx="11430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911112">
            <a:off x="7927731" y="282291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800sin25</a:t>
            </a:r>
          </a:p>
        </p:txBody>
      </p:sp>
      <p:sp>
        <p:nvSpPr>
          <p:cNvPr id="42" name="TextBox 41"/>
          <p:cNvSpPr txBox="1"/>
          <p:nvPr/>
        </p:nvSpPr>
        <p:spPr>
          <a:xfrm rot="1861746">
            <a:off x="6392896" y="3168763"/>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800cos25</a:t>
            </a:r>
          </a:p>
        </p:txBody>
      </p:sp>
      <p:cxnSp>
        <p:nvCxnSpPr>
          <p:cNvPr id="43" name="Straight Arrow Connector 42"/>
          <p:cNvCxnSpPr/>
          <p:nvPr/>
        </p:nvCxnSpPr>
        <p:spPr>
          <a:xfrm rot="5400000">
            <a:off x="7163594" y="3180556"/>
            <a:ext cx="9144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239000" y="3638550"/>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800 N</a:t>
            </a:r>
          </a:p>
        </p:txBody>
      </p:sp>
      <p:cxnSp>
        <p:nvCxnSpPr>
          <p:cNvPr id="45" name="Straight Arrow Connector 44"/>
          <p:cNvCxnSpPr/>
          <p:nvPr/>
        </p:nvCxnSpPr>
        <p:spPr>
          <a:xfrm rot="5400000">
            <a:off x="6934994" y="2875756"/>
            <a:ext cx="838200" cy="5349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7620000" y="2724150"/>
            <a:ext cx="762000" cy="4572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315200" y="30289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cxnSp>
        <p:nvCxnSpPr>
          <p:cNvPr id="63" name="Straight Arrow Connector 62"/>
          <p:cNvCxnSpPr/>
          <p:nvPr/>
        </p:nvCxnSpPr>
        <p:spPr>
          <a:xfrm rot="10800000">
            <a:off x="4419600" y="1962151"/>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724400" y="1504951"/>
            <a:ext cx="1676400" cy="9144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a:off x="4838700" y="2076451"/>
            <a:ext cx="838200" cy="609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10800000">
            <a:off x="4572000" y="1428751"/>
            <a:ext cx="99060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4876800" y="1657351"/>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72" name="TextBox 71"/>
          <p:cNvSpPr txBox="1"/>
          <p:nvPr/>
        </p:nvSpPr>
        <p:spPr>
          <a:xfrm rot="1595398">
            <a:off x="5033605" y="2674142"/>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Psin25</a:t>
            </a:r>
          </a:p>
        </p:txBody>
      </p:sp>
      <p:sp>
        <p:nvSpPr>
          <p:cNvPr id="73" name="TextBox 72"/>
          <p:cNvSpPr txBox="1"/>
          <p:nvPr/>
        </p:nvSpPr>
        <p:spPr>
          <a:xfrm rot="1595398">
            <a:off x="4881205" y="1609132"/>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Pcos25</a:t>
            </a:r>
          </a:p>
        </p:txBody>
      </p:sp>
      <p:cxnSp>
        <p:nvCxnSpPr>
          <p:cNvPr id="40" name="Straight Connector 39"/>
          <p:cNvCxnSpPr/>
          <p:nvPr/>
        </p:nvCxnSpPr>
        <p:spPr>
          <a:xfrm>
            <a:off x="5638801" y="895350"/>
            <a:ext cx="25146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10201" y="1200150"/>
            <a:ext cx="838198" cy="1"/>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9601" y="1200150"/>
            <a:ext cx="304800" cy="304800"/>
          </a:xfrm>
          <a:prstGeom prst="rect">
            <a:avLst/>
          </a:prstGeom>
          <a:noFill/>
        </p:spPr>
        <p:txBody>
          <a:bodyPr wrap="square" rtlCol="0">
            <a:spAutoFit/>
          </a:bodyPr>
          <a:lstStyle/>
          <a:p>
            <a:r>
              <a:rPr lang="en-IN" sz="1400" dirty="0">
                <a:latin typeface="Times New Roman" pitchFamily="18" charset="0"/>
                <a:cs typeface="Times New Roman" pitchFamily="18" charset="0"/>
              </a:rPr>
              <a:t>P </a:t>
            </a:r>
          </a:p>
        </p:txBody>
      </p:sp>
      <p:sp>
        <p:nvSpPr>
          <p:cNvPr id="49" name="TextBox 48"/>
          <p:cNvSpPr txBox="1"/>
          <p:nvPr/>
        </p:nvSpPr>
        <p:spPr>
          <a:xfrm>
            <a:off x="6858001" y="133350"/>
            <a:ext cx="609600" cy="369332"/>
          </a:xfrm>
          <a:prstGeom prst="rect">
            <a:avLst/>
          </a:prstGeom>
          <a:noFill/>
        </p:spPr>
        <p:txBody>
          <a:bodyPr wrap="square" rtlCol="0">
            <a:spAutoFit/>
          </a:bodyPr>
          <a:lstStyle/>
          <a:p>
            <a:r>
              <a:rPr lang="en-IN" dirty="0"/>
              <a:t>FBD</a:t>
            </a:r>
          </a:p>
        </p:txBody>
      </p:sp>
      <p:sp>
        <p:nvSpPr>
          <p:cNvPr id="50" name="TextBox 49"/>
          <p:cNvSpPr txBox="1"/>
          <p:nvPr/>
        </p:nvSpPr>
        <p:spPr>
          <a:xfrm>
            <a:off x="6858001" y="2190750"/>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800 N</a:t>
            </a:r>
          </a:p>
        </p:txBody>
      </p:sp>
      <p:sp>
        <p:nvSpPr>
          <p:cNvPr id="52" name="TextBox 51"/>
          <p:cNvSpPr txBox="1"/>
          <p:nvPr/>
        </p:nvSpPr>
        <p:spPr>
          <a:xfrm rot="1116550">
            <a:off x="6209357" y="1265053"/>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endParaRPr lang="en-IN" sz="1400" dirty="0">
              <a:solidFill>
                <a:srgbClr val="FF0000"/>
              </a:solidFill>
            </a:endParaRPr>
          </a:p>
        </p:txBody>
      </p:sp>
      <p:sp>
        <p:nvSpPr>
          <p:cNvPr id="54" name="TextBox 53"/>
          <p:cNvSpPr txBox="1"/>
          <p:nvPr/>
        </p:nvSpPr>
        <p:spPr>
          <a:xfrm rot="1043439">
            <a:off x="6360147" y="2175841"/>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dirty="0"/>
          </a:p>
        </p:txBody>
      </p:sp>
      <p:sp>
        <p:nvSpPr>
          <p:cNvPr id="56" name="TextBox 55"/>
          <p:cNvSpPr txBox="1"/>
          <p:nvPr/>
        </p:nvSpPr>
        <p:spPr>
          <a:xfrm>
            <a:off x="5562601" y="9715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57" name="Snip Same Side Corner Rectangle 56"/>
          <p:cNvSpPr/>
          <p:nvPr/>
        </p:nvSpPr>
        <p:spPr>
          <a:xfrm rot="1614878">
            <a:off x="6630822" y="997723"/>
            <a:ext cx="923959" cy="564046"/>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8" name="Straight Connector 57"/>
          <p:cNvCxnSpPr/>
          <p:nvPr/>
        </p:nvCxnSpPr>
        <p:spPr>
          <a:xfrm>
            <a:off x="5867401" y="742950"/>
            <a:ext cx="2438400" cy="12192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0800000">
            <a:off x="7086601" y="1352550"/>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6438901" y="933450"/>
            <a:ext cx="1371600" cy="6858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flipH="1" flipV="1">
            <a:off x="6438901" y="1695450"/>
            <a:ext cx="7620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5400000">
            <a:off x="6630195" y="1808956"/>
            <a:ext cx="9144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10800000">
            <a:off x="6553201" y="1428750"/>
            <a:ext cx="83820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620001" y="13525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81" name="Arc 80"/>
          <p:cNvSpPr/>
          <p:nvPr/>
        </p:nvSpPr>
        <p:spPr>
          <a:xfrm rot="9944150">
            <a:off x="6899066" y="1546015"/>
            <a:ext cx="381000" cy="381000"/>
          </a:xfrm>
          <a:prstGeom prst="arc">
            <a:avLst>
              <a:gd name="adj1" fmla="val 17096110"/>
              <a:gd name="adj2" fmla="val 7101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2" name="TextBox 81"/>
          <p:cNvSpPr txBox="1"/>
          <p:nvPr/>
        </p:nvSpPr>
        <p:spPr>
          <a:xfrm>
            <a:off x="6705601" y="18859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25</a:t>
            </a:r>
            <a:r>
              <a:rPr lang="en-IN" sz="1200" baseline="30000" dirty="0">
                <a:latin typeface="Times New Roman" pitchFamily="18" charset="0"/>
                <a:ea typeface="Tahoma" pitchFamily="34" charset="0"/>
                <a:cs typeface="Times New Roman" pitchFamily="18" charset="0"/>
              </a:rPr>
              <a:t>0</a:t>
            </a:r>
          </a:p>
        </p:txBody>
      </p:sp>
      <p:cxnSp>
        <p:nvCxnSpPr>
          <p:cNvPr id="83" name="Straight Arrow Connector 82"/>
          <p:cNvCxnSpPr/>
          <p:nvPr/>
        </p:nvCxnSpPr>
        <p:spPr>
          <a:xfrm>
            <a:off x="7620001" y="514350"/>
            <a:ext cx="762000" cy="4572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rot="1805793">
            <a:off x="7699131" y="53691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Tree>
    <p:extLst>
      <p:ext uri="{BB962C8B-B14F-4D97-AF65-F5344CB8AC3E}">
        <p14:creationId xmlns:p14="http://schemas.microsoft.com/office/powerpoint/2010/main" val="19381693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ppt_x"/>
                                          </p:val>
                                        </p:tav>
                                        <p:tav tm="100000">
                                          <p:val>
                                            <p:strVal val="#ppt_x"/>
                                          </p:val>
                                        </p:tav>
                                      </p:tavLst>
                                    </p:anim>
                                    <p:anim calcmode="lin" valueType="num">
                                      <p:cBhvr additive="base">
                                        <p:cTn id="12" dur="500" fill="hold"/>
                                        <p:tgtEl>
                                          <p:spTgt spid="4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ppt_x"/>
                                          </p:val>
                                        </p:tav>
                                        <p:tav tm="100000">
                                          <p:val>
                                            <p:strVal val="#ppt_x"/>
                                          </p:val>
                                        </p:tav>
                                      </p:tavLst>
                                    </p:anim>
                                    <p:anim calcmode="lin" valueType="num">
                                      <p:cBhvr additive="base">
                                        <p:cTn id="16" dur="500" fill="hold"/>
                                        <p:tgtEl>
                                          <p:spTgt spid="4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ppt_x"/>
                                          </p:val>
                                        </p:tav>
                                        <p:tav tm="100000">
                                          <p:val>
                                            <p:strVal val="#ppt_x"/>
                                          </p:val>
                                        </p:tav>
                                      </p:tavLst>
                                    </p:anim>
                                    <p:anim calcmode="lin" valueType="num">
                                      <p:cBhvr additive="base">
                                        <p:cTn id="20" dur="500" fill="hold"/>
                                        <p:tgtEl>
                                          <p:spTgt spid="4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additive="base">
                                        <p:cTn id="31" dur="500" fill="hold"/>
                                        <p:tgtEl>
                                          <p:spTgt spid="54"/>
                                        </p:tgtEl>
                                        <p:attrNameLst>
                                          <p:attrName>ppt_x</p:attrName>
                                        </p:attrNameLst>
                                      </p:cBhvr>
                                      <p:tavLst>
                                        <p:tav tm="0">
                                          <p:val>
                                            <p:strVal val="#ppt_x"/>
                                          </p:val>
                                        </p:tav>
                                        <p:tav tm="100000">
                                          <p:val>
                                            <p:strVal val="#ppt_x"/>
                                          </p:val>
                                        </p:tav>
                                      </p:tavLst>
                                    </p:anim>
                                    <p:anim calcmode="lin" valueType="num">
                                      <p:cBhvr additive="base">
                                        <p:cTn id="32" dur="500" fill="hold"/>
                                        <p:tgtEl>
                                          <p:spTgt spid="5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anim calcmode="lin" valueType="num">
                                      <p:cBhvr additive="base">
                                        <p:cTn id="35" dur="500" fill="hold"/>
                                        <p:tgtEl>
                                          <p:spTgt spid="56"/>
                                        </p:tgtEl>
                                        <p:attrNameLst>
                                          <p:attrName>ppt_x</p:attrName>
                                        </p:attrNameLst>
                                      </p:cBhvr>
                                      <p:tavLst>
                                        <p:tav tm="0">
                                          <p:val>
                                            <p:strVal val="#ppt_x"/>
                                          </p:val>
                                        </p:tav>
                                        <p:tav tm="100000">
                                          <p:val>
                                            <p:strVal val="#ppt_x"/>
                                          </p:val>
                                        </p:tav>
                                      </p:tavLst>
                                    </p:anim>
                                    <p:anim calcmode="lin" valueType="num">
                                      <p:cBhvr additive="base">
                                        <p:cTn id="36" dur="500" fill="hold"/>
                                        <p:tgtEl>
                                          <p:spTgt spid="5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anim calcmode="lin" valueType="num">
                                      <p:cBhvr additive="base">
                                        <p:cTn id="39" dur="500" fill="hold"/>
                                        <p:tgtEl>
                                          <p:spTgt spid="57"/>
                                        </p:tgtEl>
                                        <p:attrNameLst>
                                          <p:attrName>ppt_x</p:attrName>
                                        </p:attrNameLst>
                                      </p:cBhvr>
                                      <p:tavLst>
                                        <p:tav tm="0">
                                          <p:val>
                                            <p:strVal val="#ppt_x"/>
                                          </p:val>
                                        </p:tav>
                                        <p:tav tm="100000">
                                          <p:val>
                                            <p:strVal val="#ppt_x"/>
                                          </p:val>
                                        </p:tav>
                                      </p:tavLst>
                                    </p:anim>
                                    <p:anim calcmode="lin" valueType="num">
                                      <p:cBhvr additive="base">
                                        <p:cTn id="40" dur="500" fill="hold"/>
                                        <p:tgtEl>
                                          <p:spTgt spid="5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8"/>
                                        </p:tgtEl>
                                        <p:attrNameLst>
                                          <p:attrName>style.visibility</p:attrName>
                                        </p:attrNameLst>
                                      </p:cBhvr>
                                      <p:to>
                                        <p:strVal val="visible"/>
                                      </p:to>
                                    </p:set>
                                    <p:anim calcmode="lin" valueType="num">
                                      <p:cBhvr additive="base">
                                        <p:cTn id="43" dur="500" fill="hold"/>
                                        <p:tgtEl>
                                          <p:spTgt spid="58"/>
                                        </p:tgtEl>
                                        <p:attrNameLst>
                                          <p:attrName>ppt_x</p:attrName>
                                        </p:attrNameLst>
                                      </p:cBhvr>
                                      <p:tavLst>
                                        <p:tav tm="0">
                                          <p:val>
                                            <p:strVal val="#ppt_x"/>
                                          </p:val>
                                        </p:tav>
                                        <p:tav tm="100000">
                                          <p:val>
                                            <p:strVal val="#ppt_x"/>
                                          </p:val>
                                        </p:tav>
                                      </p:tavLst>
                                    </p:anim>
                                    <p:anim calcmode="lin" valueType="num">
                                      <p:cBhvr additive="base">
                                        <p:cTn id="44" dur="500" fill="hold"/>
                                        <p:tgtEl>
                                          <p:spTgt spid="5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anim calcmode="lin" valueType="num">
                                      <p:cBhvr additive="base">
                                        <p:cTn id="47" dur="500" fill="hold"/>
                                        <p:tgtEl>
                                          <p:spTgt spid="59"/>
                                        </p:tgtEl>
                                        <p:attrNameLst>
                                          <p:attrName>ppt_x</p:attrName>
                                        </p:attrNameLst>
                                      </p:cBhvr>
                                      <p:tavLst>
                                        <p:tav tm="0">
                                          <p:val>
                                            <p:strVal val="#ppt_x"/>
                                          </p:val>
                                        </p:tav>
                                        <p:tav tm="100000">
                                          <p:val>
                                            <p:strVal val="#ppt_x"/>
                                          </p:val>
                                        </p:tav>
                                      </p:tavLst>
                                    </p:anim>
                                    <p:anim calcmode="lin" valueType="num">
                                      <p:cBhvr additive="base">
                                        <p:cTn id="48" dur="500" fill="hold"/>
                                        <p:tgtEl>
                                          <p:spTgt spid="5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1"/>
                                        </p:tgtEl>
                                        <p:attrNameLst>
                                          <p:attrName>style.visibility</p:attrName>
                                        </p:attrNameLst>
                                      </p:cBhvr>
                                      <p:to>
                                        <p:strVal val="visible"/>
                                      </p:to>
                                    </p:set>
                                    <p:anim calcmode="lin" valueType="num">
                                      <p:cBhvr additive="base">
                                        <p:cTn id="51" dur="500" fill="hold"/>
                                        <p:tgtEl>
                                          <p:spTgt spid="61"/>
                                        </p:tgtEl>
                                        <p:attrNameLst>
                                          <p:attrName>ppt_x</p:attrName>
                                        </p:attrNameLst>
                                      </p:cBhvr>
                                      <p:tavLst>
                                        <p:tav tm="0">
                                          <p:val>
                                            <p:strVal val="#ppt_x"/>
                                          </p:val>
                                        </p:tav>
                                        <p:tav tm="100000">
                                          <p:val>
                                            <p:strVal val="#ppt_x"/>
                                          </p:val>
                                        </p:tav>
                                      </p:tavLst>
                                    </p:anim>
                                    <p:anim calcmode="lin" valueType="num">
                                      <p:cBhvr additive="base">
                                        <p:cTn id="52" dur="500" fill="hold"/>
                                        <p:tgtEl>
                                          <p:spTgt spid="61"/>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2"/>
                                        </p:tgtEl>
                                        <p:attrNameLst>
                                          <p:attrName>style.visibility</p:attrName>
                                        </p:attrNameLst>
                                      </p:cBhvr>
                                      <p:to>
                                        <p:strVal val="visible"/>
                                      </p:to>
                                    </p:set>
                                    <p:anim calcmode="lin" valueType="num">
                                      <p:cBhvr additive="base">
                                        <p:cTn id="55" dur="500" fill="hold"/>
                                        <p:tgtEl>
                                          <p:spTgt spid="62"/>
                                        </p:tgtEl>
                                        <p:attrNameLst>
                                          <p:attrName>ppt_x</p:attrName>
                                        </p:attrNameLst>
                                      </p:cBhvr>
                                      <p:tavLst>
                                        <p:tav tm="0">
                                          <p:val>
                                            <p:strVal val="#ppt_x"/>
                                          </p:val>
                                        </p:tav>
                                        <p:tav tm="100000">
                                          <p:val>
                                            <p:strVal val="#ppt_x"/>
                                          </p:val>
                                        </p:tav>
                                      </p:tavLst>
                                    </p:anim>
                                    <p:anim calcmode="lin" valueType="num">
                                      <p:cBhvr additive="base">
                                        <p:cTn id="56" dur="500" fill="hold"/>
                                        <p:tgtEl>
                                          <p:spTgt spid="62"/>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4"/>
                                        </p:tgtEl>
                                        <p:attrNameLst>
                                          <p:attrName>style.visibility</p:attrName>
                                        </p:attrNameLst>
                                      </p:cBhvr>
                                      <p:to>
                                        <p:strVal val="visible"/>
                                      </p:to>
                                    </p:set>
                                    <p:anim calcmode="lin" valueType="num">
                                      <p:cBhvr additive="base">
                                        <p:cTn id="59" dur="500" fill="hold"/>
                                        <p:tgtEl>
                                          <p:spTgt spid="64"/>
                                        </p:tgtEl>
                                        <p:attrNameLst>
                                          <p:attrName>ppt_x</p:attrName>
                                        </p:attrNameLst>
                                      </p:cBhvr>
                                      <p:tavLst>
                                        <p:tav tm="0">
                                          <p:val>
                                            <p:strVal val="#ppt_x"/>
                                          </p:val>
                                        </p:tav>
                                        <p:tav tm="100000">
                                          <p:val>
                                            <p:strVal val="#ppt_x"/>
                                          </p:val>
                                        </p:tav>
                                      </p:tavLst>
                                    </p:anim>
                                    <p:anim calcmode="lin" valueType="num">
                                      <p:cBhvr additive="base">
                                        <p:cTn id="60" dur="500" fill="hold"/>
                                        <p:tgtEl>
                                          <p:spTgt spid="6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additive="base">
                                        <p:cTn id="63" dur="500" fill="hold"/>
                                        <p:tgtEl>
                                          <p:spTgt spid="76"/>
                                        </p:tgtEl>
                                        <p:attrNameLst>
                                          <p:attrName>ppt_x</p:attrName>
                                        </p:attrNameLst>
                                      </p:cBhvr>
                                      <p:tavLst>
                                        <p:tav tm="0">
                                          <p:val>
                                            <p:strVal val="#ppt_x"/>
                                          </p:val>
                                        </p:tav>
                                        <p:tav tm="100000">
                                          <p:val>
                                            <p:strVal val="#ppt_x"/>
                                          </p:val>
                                        </p:tav>
                                      </p:tavLst>
                                    </p:anim>
                                    <p:anim calcmode="lin" valueType="num">
                                      <p:cBhvr additive="base">
                                        <p:cTn id="64" dur="500" fill="hold"/>
                                        <p:tgtEl>
                                          <p:spTgt spid="7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80"/>
                                        </p:tgtEl>
                                        <p:attrNameLst>
                                          <p:attrName>style.visibility</p:attrName>
                                        </p:attrNameLst>
                                      </p:cBhvr>
                                      <p:to>
                                        <p:strVal val="visible"/>
                                      </p:to>
                                    </p:set>
                                    <p:anim calcmode="lin" valueType="num">
                                      <p:cBhvr additive="base">
                                        <p:cTn id="67" dur="500" fill="hold"/>
                                        <p:tgtEl>
                                          <p:spTgt spid="80"/>
                                        </p:tgtEl>
                                        <p:attrNameLst>
                                          <p:attrName>ppt_x</p:attrName>
                                        </p:attrNameLst>
                                      </p:cBhvr>
                                      <p:tavLst>
                                        <p:tav tm="0">
                                          <p:val>
                                            <p:strVal val="#ppt_x"/>
                                          </p:val>
                                        </p:tav>
                                        <p:tav tm="100000">
                                          <p:val>
                                            <p:strVal val="#ppt_x"/>
                                          </p:val>
                                        </p:tav>
                                      </p:tavLst>
                                    </p:anim>
                                    <p:anim calcmode="lin" valueType="num">
                                      <p:cBhvr additive="base">
                                        <p:cTn id="68" dur="500" fill="hold"/>
                                        <p:tgtEl>
                                          <p:spTgt spid="8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81"/>
                                        </p:tgtEl>
                                        <p:attrNameLst>
                                          <p:attrName>style.visibility</p:attrName>
                                        </p:attrNameLst>
                                      </p:cBhvr>
                                      <p:to>
                                        <p:strVal val="visible"/>
                                      </p:to>
                                    </p:set>
                                    <p:anim calcmode="lin" valueType="num">
                                      <p:cBhvr additive="base">
                                        <p:cTn id="71" dur="500" fill="hold"/>
                                        <p:tgtEl>
                                          <p:spTgt spid="81"/>
                                        </p:tgtEl>
                                        <p:attrNameLst>
                                          <p:attrName>ppt_x</p:attrName>
                                        </p:attrNameLst>
                                      </p:cBhvr>
                                      <p:tavLst>
                                        <p:tav tm="0">
                                          <p:val>
                                            <p:strVal val="#ppt_x"/>
                                          </p:val>
                                        </p:tav>
                                        <p:tav tm="100000">
                                          <p:val>
                                            <p:strVal val="#ppt_x"/>
                                          </p:val>
                                        </p:tav>
                                      </p:tavLst>
                                    </p:anim>
                                    <p:anim calcmode="lin" valueType="num">
                                      <p:cBhvr additive="base">
                                        <p:cTn id="72" dur="500" fill="hold"/>
                                        <p:tgtEl>
                                          <p:spTgt spid="81"/>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82"/>
                                        </p:tgtEl>
                                        <p:attrNameLst>
                                          <p:attrName>style.visibility</p:attrName>
                                        </p:attrNameLst>
                                      </p:cBhvr>
                                      <p:to>
                                        <p:strVal val="visible"/>
                                      </p:to>
                                    </p:set>
                                    <p:anim calcmode="lin" valueType="num">
                                      <p:cBhvr additive="base">
                                        <p:cTn id="75" dur="500" fill="hold"/>
                                        <p:tgtEl>
                                          <p:spTgt spid="82"/>
                                        </p:tgtEl>
                                        <p:attrNameLst>
                                          <p:attrName>ppt_x</p:attrName>
                                        </p:attrNameLst>
                                      </p:cBhvr>
                                      <p:tavLst>
                                        <p:tav tm="0">
                                          <p:val>
                                            <p:strVal val="#ppt_x"/>
                                          </p:val>
                                        </p:tav>
                                        <p:tav tm="100000">
                                          <p:val>
                                            <p:strVal val="#ppt_x"/>
                                          </p:val>
                                        </p:tav>
                                      </p:tavLst>
                                    </p:anim>
                                    <p:anim calcmode="lin" valueType="num">
                                      <p:cBhvr additive="base">
                                        <p:cTn id="76" dur="500" fill="hold"/>
                                        <p:tgtEl>
                                          <p:spTgt spid="82"/>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83"/>
                                        </p:tgtEl>
                                        <p:attrNameLst>
                                          <p:attrName>style.visibility</p:attrName>
                                        </p:attrNameLst>
                                      </p:cBhvr>
                                      <p:to>
                                        <p:strVal val="visible"/>
                                      </p:to>
                                    </p:set>
                                    <p:anim calcmode="lin" valueType="num">
                                      <p:cBhvr additive="base">
                                        <p:cTn id="79" dur="500" fill="hold"/>
                                        <p:tgtEl>
                                          <p:spTgt spid="83"/>
                                        </p:tgtEl>
                                        <p:attrNameLst>
                                          <p:attrName>ppt_x</p:attrName>
                                        </p:attrNameLst>
                                      </p:cBhvr>
                                      <p:tavLst>
                                        <p:tav tm="0">
                                          <p:val>
                                            <p:strVal val="#ppt_x"/>
                                          </p:val>
                                        </p:tav>
                                        <p:tav tm="100000">
                                          <p:val>
                                            <p:strVal val="#ppt_x"/>
                                          </p:val>
                                        </p:tav>
                                      </p:tavLst>
                                    </p:anim>
                                    <p:anim calcmode="lin" valueType="num">
                                      <p:cBhvr additive="base">
                                        <p:cTn id="80" dur="500" fill="hold"/>
                                        <p:tgtEl>
                                          <p:spTgt spid="83"/>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84"/>
                                        </p:tgtEl>
                                        <p:attrNameLst>
                                          <p:attrName>style.visibility</p:attrName>
                                        </p:attrNameLst>
                                      </p:cBhvr>
                                      <p:to>
                                        <p:strVal val="visible"/>
                                      </p:to>
                                    </p:set>
                                    <p:anim calcmode="lin" valueType="num">
                                      <p:cBhvr additive="base">
                                        <p:cTn id="83" dur="500" fill="hold"/>
                                        <p:tgtEl>
                                          <p:spTgt spid="84"/>
                                        </p:tgtEl>
                                        <p:attrNameLst>
                                          <p:attrName>ppt_x</p:attrName>
                                        </p:attrNameLst>
                                      </p:cBhvr>
                                      <p:tavLst>
                                        <p:tav tm="0">
                                          <p:val>
                                            <p:strVal val="#ppt_x"/>
                                          </p:val>
                                        </p:tav>
                                        <p:tav tm="100000">
                                          <p:val>
                                            <p:strVal val="#ppt_x"/>
                                          </p:val>
                                        </p:tav>
                                      </p:tavLst>
                                    </p:anim>
                                    <p:anim calcmode="lin" valueType="num">
                                      <p:cBhvr additive="base">
                                        <p:cTn id="84"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additive="base">
                                        <p:cTn id="89" dur="500" fill="hold"/>
                                        <p:tgtEl>
                                          <p:spTgt spid="38"/>
                                        </p:tgtEl>
                                        <p:attrNameLst>
                                          <p:attrName>ppt_x</p:attrName>
                                        </p:attrNameLst>
                                      </p:cBhvr>
                                      <p:tavLst>
                                        <p:tav tm="0">
                                          <p:val>
                                            <p:strVal val="#ppt_x"/>
                                          </p:val>
                                        </p:tav>
                                        <p:tav tm="100000">
                                          <p:val>
                                            <p:strVal val="#ppt_x"/>
                                          </p:val>
                                        </p:tav>
                                      </p:tavLst>
                                    </p:anim>
                                    <p:anim calcmode="lin" valueType="num">
                                      <p:cBhvr additive="base">
                                        <p:cTn id="90" dur="500" fill="hold"/>
                                        <p:tgtEl>
                                          <p:spTgt spid="3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9"/>
                                        </p:tgtEl>
                                        <p:attrNameLst>
                                          <p:attrName>style.visibility</p:attrName>
                                        </p:attrNameLst>
                                      </p:cBhvr>
                                      <p:to>
                                        <p:strVal val="visible"/>
                                      </p:to>
                                    </p:set>
                                    <p:anim calcmode="lin" valueType="num">
                                      <p:cBhvr additive="base">
                                        <p:cTn id="93" dur="500" fill="hold"/>
                                        <p:tgtEl>
                                          <p:spTgt spid="39"/>
                                        </p:tgtEl>
                                        <p:attrNameLst>
                                          <p:attrName>ppt_x</p:attrName>
                                        </p:attrNameLst>
                                      </p:cBhvr>
                                      <p:tavLst>
                                        <p:tav tm="0">
                                          <p:val>
                                            <p:strVal val="#ppt_x"/>
                                          </p:val>
                                        </p:tav>
                                        <p:tav tm="100000">
                                          <p:val>
                                            <p:strVal val="#ppt_x"/>
                                          </p:val>
                                        </p:tav>
                                      </p:tavLst>
                                    </p:anim>
                                    <p:anim calcmode="lin" valueType="num">
                                      <p:cBhvr additive="base">
                                        <p:cTn id="94" dur="500" fill="hold"/>
                                        <p:tgtEl>
                                          <p:spTgt spid="39"/>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anim calcmode="lin" valueType="num">
                                      <p:cBhvr additive="base">
                                        <p:cTn id="97" dur="500" fill="hold"/>
                                        <p:tgtEl>
                                          <p:spTgt spid="42"/>
                                        </p:tgtEl>
                                        <p:attrNameLst>
                                          <p:attrName>ppt_x</p:attrName>
                                        </p:attrNameLst>
                                      </p:cBhvr>
                                      <p:tavLst>
                                        <p:tav tm="0">
                                          <p:val>
                                            <p:strVal val="#ppt_x"/>
                                          </p:val>
                                        </p:tav>
                                        <p:tav tm="100000">
                                          <p:val>
                                            <p:strVal val="#ppt_x"/>
                                          </p:val>
                                        </p:tav>
                                      </p:tavLst>
                                    </p:anim>
                                    <p:anim calcmode="lin" valueType="num">
                                      <p:cBhvr additive="base">
                                        <p:cTn id="98" dur="500" fill="hold"/>
                                        <p:tgtEl>
                                          <p:spTgt spid="42"/>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43"/>
                                        </p:tgtEl>
                                        <p:attrNameLst>
                                          <p:attrName>style.visibility</p:attrName>
                                        </p:attrNameLst>
                                      </p:cBhvr>
                                      <p:to>
                                        <p:strVal val="visible"/>
                                      </p:to>
                                    </p:set>
                                    <p:anim calcmode="lin" valueType="num">
                                      <p:cBhvr additive="base">
                                        <p:cTn id="101" dur="500" fill="hold"/>
                                        <p:tgtEl>
                                          <p:spTgt spid="43"/>
                                        </p:tgtEl>
                                        <p:attrNameLst>
                                          <p:attrName>ppt_x</p:attrName>
                                        </p:attrNameLst>
                                      </p:cBhvr>
                                      <p:tavLst>
                                        <p:tav tm="0">
                                          <p:val>
                                            <p:strVal val="#ppt_x"/>
                                          </p:val>
                                        </p:tav>
                                        <p:tav tm="100000">
                                          <p:val>
                                            <p:strVal val="#ppt_x"/>
                                          </p:val>
                                        </p:tav>
                                      </p:tavLst>
                                    </p:anim>
                                    <p:anim calcmode="lin" valueType="num">
                                      <p:cBhvr additive="base">
                                        <p:cTn id="102" dur="500" fill="hold"/>
                                        <p:tgtEl>
                                          <p:spTgt spid="43"/>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 calcmode="lin" valueType="num">
                                      <p:cBhvr additive="base">
                                        <p:cTn id="105" dur="500" fill="hold"/>
                                        <p:tgtEl>
                                          <p:spTgt spid="44"/>
                                        </p:tgtEl>
                                        <p:attrNameLst>
                                          <p:attrName>ppt_x</p:attrName>
                                        </p:attrNameLst>
                                      </p:cBhvr>
                                      <p:tavLst>
                                        <p:tav tm="0">
                                          <p:val>
                                            <p:strVal val="#ppt_x"/>
                                          </p:val>
                                        </p:tav>
                                        <p:tav tm="100000">
                                          <p:val>
                                            <p:strVal val="#ppt_x"/>
                                          </p:val>
                                        </p:tav>
                                      </p:tavLst>
                                    </p:anim>
                                    <p:anim calcmode="lin" valueType="num">
                                      <p:cBhvr additive="base">
                                        <p:cTn id="106" dur="500" fill="hold"/>
                                        <p:tgtEl>
                                          <p:spTgt spid="44"/>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45"/>
                                        </p:tgtEl>
                                        <p:attrNameLst>
                                          <p:attrName>style.visibility</p:attrName>
                                        </p:attrNameLst>
                                      </p:cBhvr>
                                      <p:to>
                                        <p:strVal val="visible"/>
                                      </p:to>
                                    </p:set>
                                    <p:anim calcmode="lin" valueType="num">
                                      <p:cBhvr additive="base">
                                        <p:cTn id="109" dur="500" fill="hold"/>
                                        <p:tgtEl>
                                          <p:spTgt spid="45"/>
                                        </p:tgtEl>
                                        <p:attrNameLst>
                                          <p:attrName>ppt_x</p:attrName>
                                        </p:attrNameLst>
                                      </p:cBhvr>
                                      <p:tavLst>
                                        <p:tav tm="0">
                                          <p:val>
                                            <p:strVal val="#ppt_x"/>
                                          </p:val>
                                        </p:tav>
                                        <p:tav tm="100000">
                                          <p:val>
                                            <p:strVal val="#ppt_x"/>
                                          </p:val>
                                        </p:tav>
                                      </p:tavLst>
                                    </p:anim>
                                    <p:anim calcmode="lin" valueType="num">
                                      <p:cBhvr additive="base">
                                        <p:cTn id="110" dur="500" fill="hold"/>
                                        <p:tgtEl>
                                          <p:spTgt spid="45"/>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46"/>
                                        </p:tgtEl>
                                        <p:attrNameLst>
                                          <p:attrName>style.visibility</p:attrName>
                                        </p:attrNameLst>
                                      </p:cBhvr>
                                      <p:to>
                                        <p:strVal val="visible"/>
                                      </p:to>
                                    </p:set>
                                    <p:anim calcmode="lin" valueType="num">
                                      <p:cBhvr additive="base">
                                        <p:cTn id="113" dur="500" fill="hold"/>
                                        <p:tgtEl>
                                          <p:spTgt spid="46"/>
                                        </p:tgtEl>
                                        <p:attrNameLst>
                                          <p:attrName>ppt_x</p:attrName>
                                        </p:attrNameLst>
                                      </p:cBhvr>
                                      <p:tavLst>
                                        <p:tav tm="0">
                                          <p:val>
                                            <p:strVal val="#ppt_x"/>
                                          </p:val>
                                        </p:tav>
                                        <p:tav tm="100000">
                                          <p:val>
                                            <p:strVal val="#ppt_x"/>
                                          </p:val>
                                        </p:tav>
                                      </p:tavLst>
                                    </p:anim>
                                    <p:anim calcmode="lin" valueType="num">
                                      <p:cBhvr additive="base">
                                        <p:cTn id="114" dur="500" fill="hold"/>
                                        <p:tgtEl>
                                          <p:spTgt spid="46"/>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7"/>
                                        </p:tgtEl>
                                        <p:attrNameLst>
                                          <p:attrName>style.visibility</p:attrName>
                                        </p:attrNameLst>
                                      </p:cBhvr>
                                      <p:to>
                                        <p:strVal val="visible"/>
                                      </p:to>
                                    </p:set>
                                    <p:anim calcmode="lin" valueType="num">
                                      <p:cBhvr additive="base">
                                        <p:cTn id="117" dur="500" fill="hold"/>
                                        <p:tgtEl>
                                          <p:spTgt spid="47"/>
                                        </p:tgtEl>
                                        <p:attrNameLst>
                                          <p:attrName>ppt_x</p:attrName>
                                        </p:attrNameLst>
                                      </p:cBhvr>
                                      <p:tavLst>
                                        <p:tav tm="0">
                                          <p:val>
                                            <p:strVal val="#ppt_x"/>
                                          </p:val>
                                        </p:tav>
                                        <p:tav tm="100000">
                                          <p:val>
                                            <p:strVal val="#ppt_x"/>
                                          </p:val>
                                        </p:tav>
                                      </p:tavLst>
                                    </p:anim>
                                    <p:anim calcmode="lin" valueType="num">
                                      <p:cBhvr additive="base">
                                        <p:cTn id="11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63"/>
                                        </p:tgtEl>
                                        <p:attrNameLst>
                                          <p:attrName>style.visibility</p:attrName>
                                        </p:attrNameLst>
                                      </p:cBhvr>
                                      <p:to>
                                        <p:strVal val="visible"/>
                                      </p:to>
                                    </p:set>
                                    <p:anim calcmode="lin" valueType="num">
                                      <p:cBhvr additive="base">
                                        <p:cTn id="123" dur="500" fill="hold"/>
                                        <p:tgtEl>
                                          <p:spTgt spid="63"/>
                                        </p:tgtEl>
                                        <p:attrNameLst>
                                          <p:attrName>ppt_x</p:attrName>
                                        </p:attrNameLst>
                                      </p:cBhvr>
                                      <p:tavLst>
                                        <p:tav tm="0">
                                          <p:val>
                                            <p:strVal val="#ppt_x"/>
                                          </p:val>
                                        </p:tav>
                                        <p:tav tm="100000">
                                          <p:val>
                                            <p:strVal val="#ppt_x"/>
                                          </p:val>
                                        </p:tav>
                                      </p:tavLst>
                                    </p:anim>
                                    <p:anim calcmode="lin" valueType="num">
                                      <p:cBhvr additive="base">
                                        <p:cTn id="124" dur="500" fill="hold"/>
                                        <p:tgtEl>
                                          <p:spTgt spid="63"/>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65"/>
                                        </p:tgtEl>
                                        <p:attrNameLst>
                                          <p:attrName>style.visibility</p:attrName>
                                        </p:attrNameLst>
                                      </p:cBhvr>
                                      <p:to>
                                        <p:strVal val="visible"/>
                                      </p:to>
                                    </p:set>
                                    <p:anim calcmode="lin" valueType="num">
                                      <p:cBhvr additive="base">
                                        <p:cTn id="127" dur="500" fill="hold"/>
                                        <p:tgtEl>
                                          <p:spTgt spid="65"/>
                                        </p:tgtEl>
                                        <p:attrNameLst>
                                          <p:attrName>ppt_x</p:attrName>
                                        </p:attrNameLst>
                                      </p:cBhvr>
                                      <p:tavLst>
                                        <p:tav tm="0">
                                          <p:val>
                                            <p:strVal val="#ppt_x"/>
                                          </p:val>
                                        </p:tav>
                                        <p:tav tm="100000">
                                          <p:val>
                                            <p:strVal val="#ppt_x"/>
                                          </p:val>
                                        </p:tav>
                                      </p:tavLst>
                                    </p:anim>
                                    <p:anim calcmode="lin" valueType="num">
                                      <p:cBhvr additive="base">
                                        <p:cTn id="128" dur="500" fill="hold"/>
                                        <p:tgtEl>
                                          <p:spTgt spid="65"/>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66"/>
                                        </p:tgtEl>
                                        <p:attrNameLst>
                                          <p:attrName>style.visibility</p:attrName>
                                        </p:attrNameLst>
                                      </p:cBhvr>
                                      <p:to>
                                        <p:strVal val="visible"/>
                                      </p:to>
                                    </p:set>
                                    <p:anim calcmode="lin" valueType="num">
                                      <p:cBhvr additive="base">
                                        <p:cTn id="131" dur="500" fill="hold"/>
                                        <p:tgtEl>
                                          <p:spTgt spid="66"/>
                                        </p:tgtEl>
                                        <p:attrNameLst>
                                          <p:attrName>ppt_x</p:attrName>
                                        </p:attrNameLst>
                                      </p:cBhvr>
                                      <p:tavLst>
                                        <p:tav tm="0">
                                          <p:val>
                                            <p:strVal val="#ppt_x"/>
                                          </p:val>
                                        </p:tav>
                                        <p:tav tm="100000">
                                          <p:val>
                                            <p:strVal val="#ppt_x"/>
                                          </p:val>
                                        </p:tav>
                                      </p:tavLst>
                                    </p:anim>
                                    <p:anim calcmode="lin" valueType="num">
                                      <p:cBhvr additive="base">
                                        <p:cTn id="132" dur="500" fill="hold"/>
                                        <p:tgtEl>
                                          <p:spTgt spid="66"/>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69"/>
                                        </p:tgtEl>
                                        <p:attrNameLst>
                                          <p:attrName>style.visibility</p:attrName>
                                        </p:attrNameLst>
                                      </p:cBhvr>
                                      <p:to>
                                        <p:strVal val="visible"/>
                                      </p:to>
                                    </p:set>
                                    <p:anim calcmode="lin" valueType="num">
                                      <p:cBhvr additive="base">
                                        <p:cTn id="135" dur="500" fill="hold"/>
                                        <p:tgtEl>
                                          <p:spTgt spid="69"/>
                                        </p:tgtEl>
                                        <p:attrNameLst>
                                          <p:attrName>ppt_x</p:attrName>
                                        </p:attrNameLst>
                                      </p:cBhvr>
                                      <p:tavLst>
                                        <p:tav tm="0">
                                          <p:val>
                                            <p:strVal val="#ppt_x"/>
                                          </p:val>
                                        </p:tav>
                                        <p:tav tm="100000">
                                          <p:val>
                                            <p:strVal val="#ppt_x"/>
                                          </p:val>
                                        </p:tav>
                                      </p:tavLst>
                                    </p:anim>
                                    <p:anim calcmode="lin" valueType="num">
                                      <p:cBhvr additive="base">
                                        <p:cTn id="136" dur="500" fill="hold"/>
                                        <p:tgtEl>
                                          <p:spTgt spid="69"/>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71"/>
                                        </p:tgtEl>
                                        <p:attrNameLst>
                                          <p:attrName>style.visibility</p:attrName>
                                        </p:attrNameLst>
                                      </p:cBhvr>
                                      <p:to>
                                        <p:strVal val="visible"/>
                                      </p:to>
                                    </p:set>
                                    <p:anim calcmode="lin" valueType="num">
                                      <p:cBhvr additive="base">
                                        <p:cTn id="139" dur="500" fill="hold"/>
                                        <p:tgtEl>
                                          <p:spTgt spid="71"/>
                                        </p:tgtEl>
                                        <p:attrNameLst>
                                          <p:attrName>ppt_x</p:attrName>
                                        </p:attrNameLst>
                                      </p:cBhvr>
                                      <p:tavLst>
                                        <p:tav tm="0">
                                          <p:val>
                                            <p:strVal val="#ppt_x"/>
                                          </p:val>
                                        </p:tav>
                                        <p:tav tm="100000">
                                          <p:val>
                                            <p:strVal val="#ppt_x"/>
                                          </p:val>
                                        </p:tav>
                                      </p:tavLst>
                                    </p:anim>
                                    <p:anim calcmode="lin" valueType="num">
                                      <p:cBhvr additive="base">
                                        <p:cTn id="140" dur="500" fill="hold"/>
                                        <p:tgtEl>
                                          <p:spTgt spid="71"/>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73"/>
                                        </p:tgtEl>
                                        <p:attrNameLst>
                                          <p:attrName>style.visibility</p:attrName>
                                        </p:attrNameLst>
                                      </p:cBhvr>
                                      <p:to>
                                        <p:strVal val="visible"/>
                                      </p:to>
                                    </p:set>
                                    <p:anim calcmode="lin" valueType="num">
                                      <p:cBhvr additive="base">
                                        <p:cTn id="143" dur="500" fill="hold"/>
                                        <p:tgtEl>
                                          <p:spTgt spid="73"/>
                                        </p:tgtEl>
                                        <p:attrNameLst>
                                          <p:attrName>ppt_x</p:attrName>
                                        </p:attrNameLst>
                                      </p:cBhvr>
                                      <p:tavLst>
                                        <p:tav tm="0">
                                          <p:val>
                                            <p:strVal val="#ppt_x"/>
                                          </p:val>
                                        </p:tav>
                                        <p:tav tm="100000">
                                          <p:val>
                                            <p:strVal val="#ppt_x"/>
                                          </p:val>
                                        </p:tav>
                                      </p:tavLst>
                                    </p:anim>
                                    <p:anim calcmode="lin" valueType="num">
                                      <p:cBhvr additive="base">
                                        <p:cTn id="144" dur="500" fill="hold"/>
                                        <p:tgtEl>
                                          <p:spTgt spid="73"/>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3">
                                            <p:txEl>
                                              <p:pRg st="0" end="0"/>
                                            </p:txEl>
                                          </p:spTgt>
                                        </p:tgtEl>
                                        <p:attrNameLst>
                                          <p:attrName>style.visibility</p:attrName>
                                        </p:attrNameLst>
                                      </p:cBhvr>
                                      <p:to>
                                        <p:strVal val="visible"/>
                                      </p:to>
                                    </p:set>
                                    <p:anim calcmode="lin" valueType="num">
                                      <p:cBhvr additive="base">
                                        <p:cTn id="15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grpId="0" nodeType="clickEffect">
                                  <p:stCondLst>
                                    <p:cond delay="0"/>
                                  </p:stCondLst>
                                  <p:childTnLst>
                                    <p:set>
                                      <p:cBhvr>
                                        <p:cTn id="158" dur="1" fill="hold">
                                          <p:stCondLst>
                                            <p:cond delay="0"/>
                                          </p:stCondLst>
                                        </p:cTn>
                                        <p:tgtEl>
                                          <p:spTgt spid="3">
                                            <p:txEl>
                                              <p:pRg st="1" end="1"/>
                                            </p:txEl>
                                          </p:spTgt>
                                        </p:tgtEl>
                                        <p:attrNameLst>
                                          <p:attrName>style.visibility</p:attrName>
                                        </p:attrNameLst>
                                      </p:cBhvr>
                                      <p:to>
                                        <p:strVal val="visible"/>
                                      </p:to>
                                    </p:set>
                                    <p:anim calcmode="lin" valueType="num">
                                      <p:cBhvr additive="base">
                                        <p:cTn id="15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3">
                                            <p:txEl>
                                              <p:pRg st="2" end="2"/>
                                            </p:txEl>
                                          </p:spTgt>
                                        </p:tgtEl>
                                        <p:attrNameLst>
                                          <p:attrName>style.visibility</p:attrName>
                                        </p:attrNameLst>
                                      </p:cBhvr>
                                      <p:to>
                                        <p:strVal val="visible"/>
                                      </p:to>
                                    </p:set>
                                    <p:anim calcmode="lin" valueType="num">
                                      <p:cBhvr additive="base">
                                        <p:cTn id="16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grpId="0" nodeType="clickEffect">
                                  <p:stCondLst>
                                    <p:cond delay="0"/>
                                  </p:stCondLst>
                                  <p:childTnLst>
                                    <p:set>
                                      <p:cBhvr>
                                        <p:cTn id="170" dur="1" fill="hold">
                                          <p:stCondLst>
                                            <p:cond delay="0"/>
                                          </p:stCondLst>
                                        </p:cTn>
                                        <p:tgtEl>
                                          <p:spTgt spid="3">
                                            <p:txEl>
                                              <p:pRg st="3" end="3"/>
                                            </p:txEl>
                                          </p:spTgt>
                                        </p:tgtEl>
                                        <p:attrNameLst>
                                          <p:attrName>style.visibility</p:attrName>
                                        </p:attrNameLst>
                                      </p:cBhvr>
                                      <p:to>
                                        <p:strVal val="visible"/>
                                      </p:to>
                                    </p:set>
                                    <p:anim calcmode="lin" valueType="num">
                                      <p:cBhvr additive="base">
                                        <p:cTn id="17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grpId="0" nodeType="clickEffect">
                                  <p:stCondLst>
                                    <p:cond delay="0"/>
                                  </p:stCondLst>
                                  <p:childTnLst>
                                    <p:set>
                                      <p:cBhvr>
                                        <p:cTn id="176" dur="1" fill="hold">
                                          <p:stCondLst>
                                            <p:cond delay="0"/>
                                          </p:stCondLst>
                                        </p:cTn>
                                        <p:tgtEl>
                                          <p:spTgt spid="3">
                                            <p:txEl>
                                              <p:pRg st="4" end="4"/>
                                            </p:txEl>
                                          </p:spTgt>
                                        </p:tgtEl>
                                        <p:attrNameLst>
                                          <p:attrName>style.visibility</p:attrName>
                                        </p:attrNameLst>
                                      </p:cBhvr>
                                      <p:to>
                                        <p:strVal val="visible"/>
                                      </p:to>
                                    </p:set>
                                    <p:anim calcmode="lin" valueType="num">
                                      <p:cBhvr additive="base">
                                        <p:cTn id="17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3">
                                            <p:txEl>
                                              <p:pRg st="5" end="5"/>
                                            </p:txEl>
                                          </p:spTgt>
                                        </p:tgtEl>
                                        <p:attrNameLst>
                                          <p:attrName>style.visibility</p:attrName>
                                        </p:attrNameLst>
                                      </p:cBhvr>
                                      <p:to>
                                        <p:strVal val="visible"/>
                                      </p:to>
                                    </p:set>
                                    <p:anim calcmode="lin" valueType="num">
                                      <p:cBhvr additive="base">
                                        <p:cTn id="18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2" presetClass="entr" presetSubtype="4" fill="hold" grpId="0" nodeType="clickEffect">
                                  <p:stCondLst>
                                    <p:cond delay="0"/>
                                  </p:stCondLst>
                                  <p:childTnLst>
                                    <p:set>
                                      <p:cBhvr>
                                        <p:cTn id="188" dur="1" fill="hold">
                                          <p:stCondLst>
                                            <p:cond delay="0"/>
                                          </p:stCondLst>
                                        </p:cTn>
                                        <p:tgtEl>
                                          <p:spTgt spid="3">
                                            <p:txEl>
                                              <p:pRg st="6" end="6"/>
                                            </p:txEl>
                                          </p:spTgt>
                                        </p:tgtEl>
                                        <p:attrNameLst>
                                          <p:attrName>style.visibility</p:attrName>
                                        </p:attrNameLst>
                                      </p:cBhvr>
                                      <p:to>
                                        <p:strVal val="visible"/>
                                      </p:to>
                                    </p:set>
                                    <p:anim calcmode="lin" valueType="num">
                                      <p:cBhvr additive="base">
                                        <p:cTn id="18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9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9" grpId="0"/>
      <p:bldP spid="42" grpId="0"/>
      <p:bldP spid="44" grpId="0"/>
      <p:bldP spid="47" grpId="0"/>
      <p:bldP spid="71" grpId="0"/>
      <p:bldP spid="72" grpId="0"/>
      <p:bldP spid="73" grpId="0"/>
      <p:bldP spid="48" grpId="0"/>
      <p:bldP spid="49" grpId="0"/>
      <p:bldP spid="50" grpId="0"/>
      <p:bldP spid="52" grpId="0"/>
      <p:bldP spid="54" grpId="0"/>
      <p:bldP spid="56" grpId="0"/>
      <p:bldP spid="57" grpId="0" animBg="1"/>
      <p:bldP spid="8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dirty="0">
                <a:latin typeface="Times New Roman" pitchFamily="18" charset="0"/>
                <a:cs typeface="Times New Roman" pitchFamily="18" charset="0"/>
              </a:rPr>
              <a:t>N = 800cos25 + Psin25   -----(ii)</a:t>
            </a:r>
          </a:p>
          <a:p>
            <a:pPr marL="0" indent="0" algn="just">
              <a:lnSpc>
                <a:spcPct val="150000"/>
              </a:lnSpc>
              <a:buNone/>
            </a:pPr>
            <a:r>
              <a:rPr lang="en-IN" sz="1800" dirty="0">
                <a:latin typeface="Times New Roman" pitchFamily="18" charset="0"/>
                <a:cs typeface="Times New Roman" pitchFamily="18" charset="0"/>
              </a:rPr>
              <a:t>Substituting (ii) in (</a:t>
            </a:r>
            <a:r>
              <a:rPr lang="en-IN" sz="1800" dirty="0" err="1">
                <a:latin typeface="Times New Roman" pitchFamily="18" charset="0"/>
                <a:cs typeface="Times New Roman" pitchFamily="18" charset="0"/>
              </a:rPr>
              <a:t>i</a:t>
            </a:r>
            <a:r>
              <a:rPr lang="en-IN" sz="1800" dirty="0">
                <a:latin typeface="Times New Roman" pitchFamily="18" charset="0"/>
                <a:cs typeface="Times New Roman" pitchFamily="18" charset="0"/>
              </a:rPr>
              <a:t>)</a:t>
            </a:r>
          </a:p>
          <a:p>
            <a:pPr marL="0" indent="0" algn="just">
              <a:lnSpc>
                <a:spcPct val="150000"/>
              </a:lnSpc>
              <a:buNone/>
            </a:pPr>
            <a:r>
              <a:rPr lang="en-IN" sz="1800" dirty="0">
                <a:latin typeface="Times New Roman" pitchFamily="18" charset="0"/>
                <a:cs typeface="Times New Roman" pitchFamily="18" charset="0"/>
              </a:rPr>
              <a:t>0.25[800cos25 + Psin25] = 800sin25 - Pcos25 </a:t>
            </a:r>
          </a:p>
          <a:p>
            <a:pPr marL="0" indent="0" algn="just">
              <a:lnSpc>
                <a:spcPct val="150000"/>
              </a:lnSpc>
              <a:buNone/>
            </a:pPr>
            <a:r>
              <a:rPr lang="en-IN" sz="1800" dirty="0">
                <a:latin typeface="Times New Roman" pitchFamily="18" charset="0"/>
                <a:cs typeface="Times New Roman" pitchFamily="18" charset="0"/>
              </a:rPr>
              <a:t>1.054P = 84.328</a:t>
            </a:r>
          </a:p>
          <a:p>
            <a:pPr marL="0" indent="0" algn="just">
              <a:lnSpc>
                <a:spcPct val="150000"/>
              </a:lnSpc>
              <a:buNone/>
            </a:pPr>
            <a:r>
              <a:rPr lang="en-IN" sz="1800" dirty="0">
                <a:solidFill>
                  <a:srgbClr val="00B050"/>
                </a:solidFill>
                <a:latin typeface="Times New Roman" pitchFamily="18" charset="0"/>
                <a:cs typeface="Times New Roman" pitchFamily="18" charset="0"/>
              </a:rPr>
              <a:t>P = 80 N</a:t>
            </a:r>
          </a:p>
          <a:p>
            <a:pPr marL="0" indent="0" algn="just">
              <a:lnSpc>
                <a:spcPct val="150000"/>
              </a:lnSpc>
              <a:buNone/>
            </a:pPr>
            <a:endParaRPr lang="en-IN" sz="1800" dirty="0">
              <a:latin typeface="Times New Roman" pitchFamily="18" charset="0"/>
              <a:cs typeface="Times New Roman" pitchFamily="18" charset="0"/>
            </a:endParaRPr>
          </a:p>
        </p:txBody>
      </p:sp>
      <p:sp>
        <p:nvSpPr>
          <p:cNvPr id="34" name="Slide Number Placeholder 33"/>
          <p:cNvSpPr>
            <a:spLocks noGrp="1"/>
          </p:cNvSpPr>
          <p:nvPr>
            <p:ph type="sldNum" sz="quarter" idx="12"/>
          </p:nvPr>
        </p:nvSpPr>
        <p:spPr/>
        <p:txBody>
          <a:bodyPr/>
          <a:lstStyle/>
          <a:p>
            <a:fld id="{B6F15528-21DE-4FAA-801E-634DDDAF4B2B}" type="slidenum">
              <a:rPr lang="en-US" smtClean="0"/>
              <a:pPr/>
              <a:t>36</a:t>
            </a:fld>
            <a:endParaRPr lang="en-US"/>
          </a:p>
        </p:txBody>
      </p:sp>
      <p:cxnSp>
        <p:nvCxnSpPr>
          <p:cNvPr id="24" name="Straight Connector 23"/>
          <p:cNvCxnSpPr/>
          <p:nvPr/>
        </p:nvCxnSpPr>
        <p:spPr>
          <a:xfrm>
            <a:off x="5638801" y="895350"/>
            <a:ext cx="25146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410201" y="1200150"/>
            <a:ext cx="838198" cy="1"/>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229601" y="1200150"/>
            <a:ext cx="304800" cy="304800"/>
          </a:xfrm>
          <a:prstGeom prst="rect">
            <a:avLst/>
          </a:prstGeom>
          <a:noFill/>
        </p:spPr>
        <p:txBody>
          <a:bodyPr wrap="square" rtlCol="0">
            <a:spAutoFit/>
          </a:bodyPr>
          <a:lstStyle/>
          <a:p>
            <a:r>
              <a:rPr lang="en-IN" sz="1400" dirty="0">
                <a:latin typeface="Times New Roman" pitchFamily="18" charset="0"/>
                <a:cs typeface="Times New Roman" pitchFamily="18" charset="0"/>
              </a:rPr>
              <a:t>P </a:t>
            </a:r>
          </a:p>
        </p:txBody>
      </p:sp>
      <p:sp>
        <p:nvSpPr>
          <p:cNvPr id="28" name="TextBox 27"/>
          <p:cNvSpPr txBox="1"/>
          <p:nvPr/>
        </p:nvSpPr>
        <p:spPr>
          <a:xfrm>
            <a:off x="6858001" y="133350"/>
            <a:ext cx="609600" cy="369332"/>
          </a:xfrm>
          <a:prstGeom prst="rect">
            <a:avLst/>
          </a:prstGeom>
          <a:noFill/>
        </p:spPr>
        <p:txBody>
          <a:bodyPr wrap="square" rtlCol="0">
            <a:spAutoFit/>
          </a:bodyPr>
          <a:lstStyle/>
          <a:p>
            <a:r>
              <a:rPr lang="en-IN" dirty="0"/>
              <a:t>FBD</a:t>
            </a:r>
          </a:p>
        </p:txBody>
      </p:sp>
      <p:sp>
        <p:nvSpPr>
          <p:cNvPr id="29" name="TextBox 28"/>
          <p:cNvSpPr txBox="1"/>
          <p:nvPr/>
        </p:nvSpPr>
        <p:spPr>
          <a:xfrm>
            <a:off x="6858001" y="2190750"/>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800 N</a:t>
            </a:r>
          </a:p>
        </p:txBody>
      </p:sp>
      <p:sp>
        <p:nvSpPr>
          <p:cNvPr id="30" name="TextBox 29"/>
          <p:cNvSpPr txBox="1"/>
          <p:nvPr/>
        </p:nvSpPr>
        <p:spPr>
          <a:xfrm rot="1116550">
            <a:off x="6209357" y="1265053"/>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endParaRPr lang="en-IN" sz="1400" dirty="0">
              <a:solidFill>
                <a:srgbClr val="FF0000"/>
              </a:solidFill>
            </a:endParaRPr>
          </a:p>
        </p:txBody>
      </p:sp>
      <p:sp>
        <p:nvSpPr>
          <p:cNvPr id="33" name="TextBox 32"/>
          <p:cNvSpPr txBox="1"/>
          <p:nvPr/>
        </p:nvSpPr>
        <p:spPr>
          <a:xfrm rot="1043439">
            <a:off x="6360147" y="2175841"/>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dirty="0"/>
          </a:p>
        </p:txBody>
      </p:sp>
      <p:sp>
        <p:nvSpPr>
          <p:cNvPr id="35" name="TextBox 34"/>
          <p:cNvSpPr txBox="1"/>
          <p:nvPr/>
        </p:nvSpPr>
        <p:spPr>
          <a:xfrm>
            <a:off x="5562601" y="9715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36" name="Snip Same Side Corner Rectangle 35"/>
          <p:cNvSpPr/>
          <p:nvPr/>
        </p:nvSpPr>
        <p:spPr>
          <a:xfrm rot="1614878">
            <a:off x="6630822" y="997723"/>
            <a:ext cx="923959" cy="564046"/>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8" name="Straight Connector 37"/>
          <p:cNvCxnSpPr/>
          <p:nvPr/>
        </p:nvCxnSpPr>
        <p:spPr>
          <a:xfrm>
            <a:off x="5867401" y="742950"/>
            <a:ext cx="2438400" cy="12192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7086601" y="1352550"/>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6438901" y="933450"/>
            <a:ext cx="1371600" cy="6858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flipH="1" flipV="1">
            <a:off x="6438901" y="1695450"/>
            <a:ext cx="7620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6630195" y="1808956"/>
            <a:ext cx="9144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6553201" y="1428750"/>
            <a:ext cx="83820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620001" y="13525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25</a:t>
            </a:r>
            <a:r>
              <a:rPr lang="en-IN" sz="1400" baseline="30000" dirty="0">
                <a:latin typeface="Times New Roman" pitchFamily="18" charset="0"/>
                <a:ea typeface="Tahoma" pitchFamily="34" charset="0"/>
                <a:cs typeface="Times New Roman" pitchFamily="18" charset="0"/>
              </a:rPr>
              <a:t>0</a:t>
            </a:r>
          </a:p>
        </p:txBody>
      </p:sp>
      <p:sp>
        <p:nvSpPr>
          <p:cNvPr id="45" name="Arc 44"/>
          <p:cNvSpPr/>
          <p:nvPr/>
        </p:nvSpPr>
        <p:spPr>
          <a:xfrm rot="9944150">
            <a:off x="6899066" y="1546015"/>
            <a:ext cx="381000" cy="381000"/>
          </a:xfrm>
          <a:prstGeom prst="arc">
            <a:avLst>
              <a:gd name="adj1" fmla="val 17096110"/>
              <a:gd name="adj2" fmla="val 7101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6" name="TextBox 45"/>
          <p:cNvSpPr txBox="1"/>
          <p:nvPr/>
        </p:nvSpPr>
        <p:spPr>
          <a:xfrm>
            <a:off x="6705601" y="18859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25</a:t>
            </a:r>
            <a:r>
              <a:rPr lang="en-IN" sz="1200" baseline="30000" dirty="0">
                <a:latin typeface="Times New Roman" pitchFamily="18" charset="0"/>
                <a:ea typeface="Tahoma" pitchFamily="34" charset="0"/>
                <a:cs typeface="Times New Roman" pitchFamily="18" charset="0"/>
              </a:rPr>
              <a:t>0</a:t>
            </a:r>
          </a:p>
        </p:txBody>
      </p:sp>
      <p:cxnSp>
        <p:nvCxnSpPr>
          <p:cNvPr id="47" name="Straight Arrow Connector 46"/>
          <p:cNvCxnSpPr/>
          <p:nvPr/>
        </p:nvCxnSpPr>
        <p:spPr>
          <a:xfrm>
            <a:off x="7620001" y="514350"/>
            <a:ext cx="762000" cy="4572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rot="1805793">
            <a:off x="7699131" y="53691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Tree>
    <p:extLst>
      <p:ext uri="{BB962C8B-B14F-4D97-AF65-F5344CB8AC3E}">
        <p14:creationId xmlns:p14="http://schemas.microsoft.com/office/powerpoint/2010/main" val="6607332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fill="hold"/>
                                        <p:tgtEl>
                                          <p:spTgt spid="35"/>
                                        </p:tgtEl>
                                        <p:attrNameLst>
                                          <p:attrName>ppt_x</p:attrName>
                                        </p:attrNameLst>
                                      </p:cBhvr>
                                      <p:tavLst>
                                        <p:tav tm="0">
                                          <p:val>
                                            <p:strVal val="#ppt_x"/>
                                          </p:val>
                                        </p:tav>
                                        <p:tav tm="100000">
                                          <p:val>
                                            <p:strVal val="#ppt_x"/>
                                          </p:val>
                                        </p:tav>
                                      </p:tavLst>
                                    </p:anim>
                                    <p:anim calcmode="lin" valueType="num">
                                      <p:cBhvr additive="base">
                                        <p:cTn id="36" dur="500" fill="hold"/>
                                        <p:tgtEl>
                                          <p:spTgt spid="3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ppt_x"/>
                                          </p:val>
                                        </p:tav>
                                        <p:tav tm="100000">
                                          <p:val>
                                            <p:strVal val="#ppt_x"/>
                                          </p:val>
                                        </p:tav>
                                      </p:tavLst>
                                    </p:anim>
                                    <p:anim calcmode="lin" valueType="num">
                                      <p:cBhvr additive="base">
                                        <p:cTn id="40" dur="500" fill="hold"/>
                                        <p:tgtEl>
                                          <p:spTgt spid="3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ppt_x"/>
                                          </p:val>
                                        </p:tav>
                                        <p:tav tm="100000">
                                          <p:val>
                                            <p:strVal val="#ppt_x"/>
                                          </p:val>
                                        </p:tav>
                                      </p:tavLst>
                                    </p:anim>
                                    <p:anim calcmode="lin" valueType="num">
                                      <p:cBhvr additive="base">
                                        <p:cTn id="44" dur="500" fill="hold"/>
                                        <p:tgtEl>
                                          <p:spTgt spid="3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ppt_x"/>
                                          </p:val>
                                        </p:tav>
                                        <p:tav tm="100000">
                                          <p:val>
                                            <p:strVal val="#ppt_x"/>
                                          </p:val>
                                        </p:tav>
                                      </p:tavLst>
                                    </p:anim>
                                    <p:anim calcmode="lin" valueType="num">
                                      <p:cBhvr additive="base">
                                        <p:cTn id="48" dur="500" fill="hold"/>
                                        <p:tgtEl>
                                          <p:spTgt spid="3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fill="hold"/>
                                        <p:tgtEl>
                                          <p:spTgt spid="40"/>
                                        </p:tgtEl>
                                        <p:attrNameLst>
                                          <p:attrName>ppt_x</p:attrName>
                                        </p:attrNameLst>
                                      </p:cBhvr>
                                      <p:tavLst>
                                        <p:tav tm="0">
                                          <p:val>
                                            <p:strVal val="#ppt_x"/>
                                          </p:val>
                                        </p:tav>
                                        <p:tav tm="100000">
                                          <p:val>
                                            <p:strVal val="#ppt_x"/>
                                          </p:val>
                                        </p:tav>
                                      </p:tavLst>
                                    </p:anim>
                                    <p:anim calcmode="lin" valueType="num">
                                      <p:cBhvr additive="base">
                                        <p:cTn id="52" dur="500" fill="hold"/>
                                        <p:tgtEl>
                                          <p:spTgt spid="4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anim calcmode="lin" valueType="num">
                                      <p:cBhvr additive="base">
                                        <p:cTn id="59" dur="500" fill="hold"/>
                                        <p:tgtEl>
                                          <p:spTgt spid="42"/>
                                        </p:tgtEl>
                                        <p:attrNameLst>
                                          <p:attrName>ppt_x</p:attrName>
                                        </p:attrNameLst>
                                      </p:cBhvr>
                                      <p:tavLst>
                                        <p:tav tm="0">
                                          <p:val>
                                            <p:strVal val="#ppt_x"/>
                                          </p:val>
                                        </p:tav>
                                        <p:tav tm="100000">
                                          <p:val>
                                            <p:strVal val="#ppt_x"/>
                                          </p:val>
                                        </p:tav>
                                      </p:tavLst>
                                    </p:anim>
                                    <p:anim calcmode="lin" valueType="num">
                                      <p:cBhvr additive="base">
                                        <p:cTn id="60" dur="500" fill="hold"/>
                                        <p:tgtEl>
                                          <p:spTgt spid="42"/>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fill="hold"/>
                                        <p:tgtEl>
                                          <p:spTgt spid="43"/>
                                        </p:tgtEl>
                                        <p:attrNameLst>
                                          <p:attrName>ppt_x</p:attrName>
                                        </p:attrNameLst>
                                      </p:cBhvr>
                                      <p:tavLst>
                                        <p:tav tm="0">
                                          <p:val>
                                            <p:strVal val="#ppt_x"/>
                                          </p:val>
                                        </p:tav>
                                        <p:tav tm="100000">
                                          <p:val>
                                            <p:strVal val="#ppt_x"/>
                                          </p:val>
                                        </p:tav>
                                      </p:tavLst>
                                    </p:anim>
                                    <p:anim calcmode="lin" valueType="num">
                                      <p:cBhvr additive="base">
                                        <p:cTn id="64" dur="500" fill="hold"/>
                                        <p:tgtEl>
                                          <p:spTgt spid="4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500" fill="hold"/>
                                        <p:tgtEl>
                                          <p:spTgt spid="45"/>
                                        </p:tgtEl>
                                        <p:attrNameLst>
                                          <p:attrName>ppt_x</p:attrName>
                                        </p:attrNameLst>
                                      </p:cBhvr>
                                      <p:tavLst>
                                        <p:tav tm="0">
                                          <p:val>
                                            <p:strVal val="#ppt_x"/>
                                          </p:val>
                                        </p:tav>
                                        <p:tav tm="100000">
                                          <p:val>
                                            <p:strVal val="#ppt_x"/>
                                          </p:val>
                                        </p:tav>
                                      </p:tavLst>
                                    </p:anim>
                                    <p:anim calcmode="lin" valueType="num">
                                      <p:cBhvr additive="base">
                                        <p:cTn id="72" dur="500" fill="hold"/>
                                        <p:tgtEl>
                                          <p:spTgt spid="4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 calcmode="lin" valueType="num">
                                      <p:cBhvr additive="base">
                                        <p:cTn id="75" dur="500" fill="hold"/>
                                        <p:tgtEl>
                                          <p:spTgt spid="46"/>
                                        </p:tgtEl>
                                        <p:attrNameLst>
                                          <p:attrName>ppt_x</p:attrName>
                                        </p:attrNameLst>
                                      </p:cBhvr>
                                      <p:tavLst>
                                        <p:tav tm="0">
                                          <p:val>
                                            <p:strVal val="#ppt_x"/>
                                          </p:val>
                                        </p:tav>
                                        <p:tav tm="100000">
                                          <p:val>
                                            <p:strVal val="#ppt_x"/>
                                          </p:val>
                                        </p:tav>
                                      </p:tavLst>
                                    </p:anim>
                                    <p:anim calcmode="lin" valueType="num">
                                      <p:cBhvr additive="base">
                                        <p:cTn id="76" dur="500" fill="hold"/>
                                        <p:tgtEl>
                                          <p:spTgt spid="46"/>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 calcmode="lin" valueType="num">
                                      <p:cBhvr additive="base">
                                        <p:cTn id="83" dur="500" fill="hold"/>
                                        <p:tgtEl>
                                          <p:spTgt spid="48"/>
                                        </p:tgtEl>
                                        <p:attrNameLst>
                                          <p:attrName>ppt_x</p:attrName>
                                        </p:attrNameLst>
                                      </p:cBhvr>
                                      <p:tavLst>
                                        <p:tav tm="0">
                                          <p:val>
                                            <p:strVal val="#ppt_x"/>
                                          </p:val>
                                        </p:tav>
                                        <p:tav tm="100000">
                                          <p:val>
                                            <p:strVal val="#ppt_x"/>
                                          </p:val>
                                        </p:tav>
                                      </p:tavLst>
                                    </p:anim>
                                    <p:anim calcmode="lin" valueType="num">
                                      <p:cBhvr additive="base">
                                        <p:cTn id="8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
                                            <p:txEl>
                                              <p:pRg st="0" end="0"/>
                                            </p:txEl>
                                          </p:spTgt>
                                        </p:tgtEl>
                                        <p:attrNameLst>
                                          <p:attrName>style.visibility</p:attrName>
                                        </p:attrNameLst>
                                      </p:cBhvr>
                                      <p:to>
                                        <p:strVal val="visible"/>
                                      </p:to>
                                    </p:set>
                                    <p:anim calcmode="lin" valueType="num">
                                      <p:cBhvr additive="base">
                                        <p:cTn id="8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
                                            <p:txEl>
                                              <p:pRg st="1" end="1"/>
                                            </p:txEl>
                                          </p:spTgt>
                                        </p:tgtEl>
                                        <p:attrNameLst>
                                          <p:attrName>style.visibility</p:attrName>
                                        </p:attrNameLst>
                                      </p:cBhvr>
                                      <p:to>
                                        <p:strVal val="visible"/>
                                      </p:to>
                                    </p:set>
                                    <p:anim calcmode="lin" valueType="num">
                                      <p:cBhvr additive="base">
                                        <p:cTn id="9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3">
                                            <p:txEl>
                                              <p:pRg st="2" end="2"/>
                                            </p:txEl>
                                          </p:spTgt>
                                        </p:tgtEl>
                                        <p:attrNameLst>
                                          <p:attrName>style.visibility</p:attrName>
                                        </p:attrNameLst>
                                      </p:cBhvr>
                                      <p:to>
                                        <p:strVal val="visible"/>
                                      </p:to>
                                    </p:set>
                                    <p:anim calcmode="lin" valueType="num">
                                      <p:cBhvr additive="base">
                                        <p:cTn id="10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anim calcmode="lin" valueType="num">
                                      <p:cBhvr additive="base">
                                        <p:cTn id="10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3">
                                            <p:txEl>
                                              <p:pRg st="4" end="4"/>
                                            </p:txEl>
                                          </p:spTgt>
                                        </p:tgtEl>
                                        <p:attrNameLst>
                                          <p:attrName>style.visibility</p:attrName>
                                        </p:attrNameLst>
                                      </p:cBhvr>
                                      <p:to>
                                        <p:strVal val="visible"/>
                                      </p:to>
                                    </p:set>
                                    <p:anim calcmode="lin" valueType="num">
                                      <p:cBhvr additive="base">
                                        <p:cTn id="1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7" grpId="0"/>
      <p:bldP spid="28" grpId="0"/>
      <p:bldP spid="29" grpId="0"/>
      <p:bldP spid="30" grpId="0"/>
      <p:bldP spid="33" grpId="0"/>
      <p:bldP spid="35" grpId="0"/>
      <p:bldP spid="36" grpId="0" animBg="1"/>
      <p:bldP spid="44" grpId="0"/>
      <p:bldP spid="45" grpId="0" animBg="1"/>
      <p:bldP spid="46" grpId="0"/>
      <p:bldP spid="4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Problem 4.0</a:t>
            </a:r>
          </a:p>
          <a:p>
            <a:pPr marL="0" indent="0" algn="just">
              <a:lnSpc>
                <a:spcPct val="150000"/>
              </a:lnSpc>
              <a:buNone/>
            </a:pPr>
            <a:r>
              <a:rPr lang="en-US" sz="1800" dirty="0">
                <a:latin typeface="Times New Roman" pitchFamily="18" charset="0"/>
                <a:cs typeface="Times New Roman" pitchFamily="18" charset="0"/>
              </a:rPr>
              <a:t>The coefficients of friction between the block and the rail are µ</a:t>
            </a:r>
            <a:r>
              <a:rPr lang="en-US" sz="1800" baseline="-25000" dirty="0">
                <a:latin typeface="Times New Roman" pitchFamily="18" charset="0"/>
                <a:cs typeface="Times New Roman" pitchFamily="18" charset="0"/>
              </a:rPr>
              <a:t>S</a:t>
            </a:r>
            <a:r>
              <a:rPr lang="en-US" sz="1800" dirty="0">
                <a:latin typeface="Times New Roman" pitchFamily="18" charset="0"/>
                <a:cs typeface="Times New Roman" pitchFamily="18" charset="0"/>
              </a:rPr>
              <a:t> = 0.3 &amp; µ</a:t>
            </a:r>
            <a:r>
              <a:rPr lang="en-US" sz="1800" baseline="-25000" dirty="0">
                <a:latin typeface="Times New Roman" pitchFamily="18" charset="0"/>
                <a:cs typeface="Times New Roman" pitchFamily="18" charset="0"/>
              </a:rPr>
              <a:t>K</a:t>
            </a:r>
            <a:r>
              <a:rPr lang="en-US" sz="1800" dirty="0">
                <a:latin typeface="Times New Roman" pitchFamily="18" charset="0"/>
                <a:cs typeface="Times New Roman" pitchFamily="18" charset="0"/>
              </a:rPr>
              <a:t> =0.25. Find the magnitude and direction of the smallest force P required to (i) start the block up the rail and (ii) to keep it from moving down. </a:t>
            </a:r>
            <a:endParaRPr lang="en-IN" sz="1800" baseline="300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37</a:t>
            </a:fld>
            <a:endParaRPr lang="en-US"/>
          </a:p>
        </p:txBody>
      </p:sp>
      <p:pic>
        <p:nvPicPr>
          <p:cNvPr id="11" name="Picture 10"/>
          <p:cNvPicPr/>
          <p:nvPr/>
        </p:nvPicPr>
        <p:blipFill>
          <a:blip r:embed="rId3"/>
          <a:srcRect/>
          <a:stretch>
            <a:fillRect/>
          </a:stretch>
        </p:blipFill>
        <p:spPr bwMode="auto">
          <a:xfrm>
            <a:off x="2514600" y="2724150"/>
            <a:ext cx="3429000" cy="1981200"/>
          </a:xfrm>
          <a:prstGeom prst="rect">
            <a:avLst/>
          </a:prstGeom>
          <a:noFill/>
          <a:ln w="9525">
            <a:noFill/>
            <a:miter lim="800000"/>
            <a:headEnd/>
            <a:tailEnd/>
          </a:ln>
        </p:spPr>
      </p:pic>
    </p:spTree>
    <p:extLst>
      <p:ext uri="{BB962C8B-B14F-4D97-AF65-F5344CB8AC3E}">
        <p14:creationId xmlns:p14="http://schemas.microsoft.com/office/powerpoint/2010/main" val="2731913886"/>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Solution: </a:t>
            </a:r>
            <a:r>
              <a:rPr lang="en-US" sz="1800" dirty="0">
                <a:latin typeface="Times New Roman" pitchFamily="18" charset="0"/>
                <a:cs typeface="Times New Roman" pitchFamily="18" charset="0"/>
              </a:rPr>
              <a:t>Case(i) to start the block moving up the incline</a:t>
            </a:r>
          </a:p>
          <a:p>
            <a:pPr marL="0" indent="0" algn="just">
              <a:lnSpc>
                <a:spcPct val="150000"/>
              </a:lnSpc>
              <a:buNone/>
            </a:pPr>
            <a:r>
              <a:rPr lang="en-US" sz="1800" dirty="0">
                <a:latin typeface="Times New Roman" pitchFamily="18" charset="0"/>
                <a:cs typeface="Times New Roman" pitchFamily="18" charset="0"/>
              </a:rPr>
              <a:t>Considering the limiting equilibrium, the FBD of block is as shown. Since the motion impends up the plane the frictional force acts down the plane.</a:t>
            </a:r>
            <a:endParaRPr lang="en-IN" sz="1800" dirty="0">
              <a:latin typeface="Times New Roman" pitchFamily="18" charset="0"/>
              <a:cs typeface="Times New Roman" pitchFamily="18" charset="0"/>
            </a:endParaRPr>
          </a:p>
        </p:txBody>
      </p:sp>
      <p:cxnSp>
        <p:nvCxnSpPr>
          <p:cNvPr id="5" name="Straight Connector 4"/>
          <p:cNvCxnSpPr/>
          <p:nvPr/>
        </p:nvCxnSpPr>
        <p:spPr>
          <a:xfrm flipV="1">
            <a:off x="685800" y="3371850"/>
            <a:ext cx="373380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16036" y="2835949"/>
            <a:ext cx="641320" cy="309801"/>
          </a:xfrm>
          <a:prstGeom prst="rect">
            <a:avLst/>
          </a:prstGeom>
          <a:noFill/>
        </p:spPr>
        <p:txBody>
          <a:bodyPr wrap="square" rtlCol="0">
            <a:spAutoFit/>
          </a:bodyPr>
          <a:lstStyle/>
          <a:p>
            <a:r>
              <a:rPr lang="en-IN" sz="1400" dirty="0">
                <a:latin typeface="Times New Roman" pitchFamily="18" charset="0"/>
                <a:cs typeface="Times New Roman" pitchFamily="18" charset="0"/>
              </a:rPr>
              <a:t>P </a:t>
            </a:r>
          </a:p>
        </p:txBody>
      </p:sp>
      <p:sp>
        <p:nvSpPr>
          <p:cNvPr id="10" name="TextBox 9"/>
          <p:cNvSpPr txBox="1"/>
          <p:nvPr/>
        </p:nvSpPr>
        <p:spPr>
          <a:xfrm>
            <a:off x="1576848" y="2398127"/>
            <a:ext cx="16764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a:t>
            </a:r>
          </a:p>
        </p:txBody>
      </p:sp>
      <p:sp>
        <p:nvSpPr>
          <p:cNvPr id="26" name="TextBox 25"/>
          <p:cNvSpPr txBox="1"/>
          <p:nvPr/>
        </p:nvSpPr>
        <p:spPr>
          <a:xfrm>
            <a:off x="2590800" y="4671941"/>
            <a:ext cx="914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500 N</a:t>
            </a:r>
          </a:p>
        </p:txBody>
      </p:sp>
      <p:sp>
        <p:nvSpPr>
          <p:cNvPr id="31" name="TextBox 30"/>
          <p:cNvSpPr txBox="1"/>
          <p:nvPr/>
        </p:nvSpPr>
        <p:spPr>
          <a:xfrm rot="20092957">
            <a:off x="2253506" y="4063933"/>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r>
              <a:rPr lang="en-IN" sz="1400" baseline="-25000" dirty="0">
                <a:solidFill>
                  <a:srgbClr val="FF0000"/>
                </a:solidFill>
                <a:latin typeface="Times New Roman" pitchFamily="18" charset="0"/>
                <a:cs typeface="Times New Roman" pitchFamily="18" charset="0"/>
              </a:rPr>
              <a:t>A</a:t>
            </a:r>
            <a:endParaRPr lang="en-IN" sz="1400" baseline="-25000" dirty="0">
              <a:solidFill>
                <a:srgbClr val="FF0000"/>
              </a:solidFill>
            </a:endParaRPr>
          </a:p>
        </p:txBody>
      </p:sp>
      <p:sp>
        <p:nvSpPr>
          <p:cNvPr id="32" name="TextBox 31"/>
          <p:cNvSpPr txBox="1"/>
          <p:nvPr/>
        </p:nvSpPr>
        <p:spPr>
          <a:xfrm rot="20166383">
            <a:off x="3243139" y="4518053"/>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baseline="-25000" dirty="0"/>
          </a:p>
        </p:txBody>
      </p:sp>
      <p:cxnSp>
        <p:nvCxnSpPr>
          <p:cNvPr id="33" name="Straight Connector 32"/>
          <p:cNvCxnSpPr/>
          <p:nvPr/>
        </p:nvCxnSpPr>
        <p:spPr>
          <a:xfrm flipV="1">
            <a:off x="5486400" y="2762250"/>
            <a:ext cx="16002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20527531">
            <a:off x="5202463" y="2935788"/>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500sin35</a:t>
            </a:r>
          </a:p>
        </p:txBody>
      </p:sp>
      <p:sp>
        <p:nvSpPr>
          <p:cNvPr id="41" name="TextBox 40"/>
          <p:cNvSpPr txBox="1"/>
          <p:nvPr/>
        </p:nvSpPr>
        <p:spPr>
          <a:xfrm rot="3347769">
            <a:off x="6489753" y="3808633"/>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500cos35</a:t>
            </a:r>
          </a:p>
        </p:txBody>
      </p:sp>
      <p:sp>
        <p:nvSpPr>
          <p:cNvPr id="34" name="Slide Number Placeholder 33"/>
          <p:cNvSpPr>
            <a:spLocks noGrp="1"/>
          </p:cNvSpPr>
          <p:nvPr>
            <p:ph type="sldNum" sz="quarter" idx="12"/>
          </p:nvPr>
        </p:nvSpPr>
        <p:spPr/>
        <p:txBody>
          <a:bodyPr/>
          <a:lstStyle/>
          <a:p>
            <a:fld id="{B6F15528-21DE-4FAA-801E-634DDDAF4B2B}" type="slidenum">
              <a:rPr lang="en-US" smtClean="0"/>
              <a:pPr/>
              <a:t>38</a:t>
            </a:fld>
            <a:endParaRPr lang="en-US"/>
          </a:p>
        </p:txBody>
      </p:sp>
      <p:cxnSp>
        <p:nvCxnSpPr>
          <p:cNvPr id="75" name="Straight Arrow Connector 74"/>
          <p:cNvCxnSpPr/>
          <p:nvPr/>
        </p:nvCxnSpPr>
        <p:spPr>
          <a:xfrm rot="10800000" flipV="1">
            <a:off x="2514600" y="3752850"/>
            <a:ext cx="1066800" cy="381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371600" y="43624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35</a:t>
            </a:r>
            <a:r>
              <a:rPr lang="en-IN" sz="1200" baseline="30000" dirty="0">
                <a:latin typeface="Times New Roman" pitchFamily="18" charset="0"/>
                <a:ea typeface="Tahoma" pitchFamily="34" charset="0"/>
                <a:cs typeface="Times New Roman" pitchFamily="18" charset="0"/>
              </a:rPr>
              <a:t>0</a:t>
            </a:r>
          </a:p>
        </p:txBody>
      </p:sp>
      <p:cxnSp>
        <p:nvCxnSpPr>
          <p:cNvPr id="54" name="Straight Arrow Connector 53"/>
          <p:cNvCxnSpPr/>
          <p:nvPr/>
        </p:nvCxnSpPr>
        <p:spPr>
          <a:xfrm rot="16200000" flipH="1">
            <a:off x="6133306" y="3258344"/>
            <a:ext cx="838200" cy="455612"/>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a:off x="5830094" y="3561556"/>
            <a:ext cx="9906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0800000" flipV="1">
            <a:off x="5257800" y="3067050"/>
            <a:ext cx="1095375" cy="371475"/>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248400" y="34480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35</a:t>
            </a:r>
            <a:r>
              <a:rPr lang="en-IN" sz="1400" baseline="30000" dirty="0">
                <a:latin typeface="Times New Roman" pitchFamily="18" charset="0"/>
                <a:ea typeface="Tahoma" pitchFamily="34" charset="0"/>
                <a:cs typeface="Times New Roman" pitchFamily="18" charset="0"/>
              </a:rPr>
              <a:t>0</a:t>
            </a:r>
          </a:p>
        </p:txBody>
      </p:sp>
      <p:cxnSp>
        <p:nvCxnSpPr>
          <p:cNvPr id="70" name="Straight Arrow Connector 69"/>
          <p:cNvCxnSpPr/>
          <p:nvPr/>
        </p:nvCxnSpPr>
        <p:spPr>
          <a:xfrm flipV="1">
            <a:off x="3048000" y="2609850"/>
            <a:ext cx="914400" cy="3810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rot="20177125">
            <a:off x="3370796" y="2272527"/>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
        <p:nvSpPr>
          <p:cNvPr id="65" name="Rectangle 64"/>
          <p:cNvSpPr/>
          <p:nvPr/>
        </p:nvSpPr>
        <p:spPr>
          <a:xfrm rot="20498282">
            <a:off x="2555214" y="3482173"/>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1" name="Straight Connector 100"/>
          <p:cNvCxnSpPr/>
          <p:nvPr/>
        </p:nvCxnSpPr>
        <p:spPr>
          <a:xfrm>
            <a:off x="685800" y="466725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endCxn id="37" idx="0"/>
          </p:cNvCxnSpPr>
          <p:nvPr/>
        </p:nvCxnSpPr>
        <p:spPr>
          <a:xfrm>
            <a:off x="2600826" y="2666987"/>
            <a:ext cx="561474" cy="1543063"/>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118" name="Arc 117"/>
          <p:cNvSpPr/>
          <p:nvPr/>
        </p:nvSpPr>
        <p:spPr>
          <a:xfrm>
            <a:off x="1066800" y="4438650"/>
            <a:ext cx="304800" cy="381000"/>
          </a:xfrm>
          <a:prstGeom prst="arc">
            <a:avLst>
              <a:gd name="adj1" fmla="val 17359636"/>
              <a:gd name="adj2" fmla="val 70728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7" name="TextBox 36"/>
          <p:cNvSpPr txBox="1"/>
          <p:nvPr/>
        </p:nvSpPr>
        <p:spPr>
          <a:xfrm>
            <a:off x="2895600" y="42100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35</a:t>
            </a:r>
            <a:r>
              <a:rPr lang="en-IN" sz="1200" baseline="30000" dirty="0">
                <a:latin typeface="Times New Roman" pitchFamily="18" charset="0"/>
                <a:ea typeface="Tahoma" pitchFamily="34" charset="0"/>
                <a:cs typeface="Times New Roman" pitchFamily="18" charset="0"/>
              </a:rPr>
              <a:t>0</a:t>
            </a:r>
          </a:p>
        </p:txBody>
      </p:sp>
      <p:sp>
        <p:nvSpPr>
          <p:cNvPr id="46" name="TextBox 45"/>
          <p:cNvSpPr txBox="1"/>
          <p:nvPr/>
        </p:nvSpPr>
        <p:spPr>
          <a:xfrm>
            <a:off x="5943600" y="4057650"/>
            <a:ext cx="6858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500</a:t>
            </a:r>
          </a:p>
        </p:txBody>
      </p:sp>
      <p:cxnSp>
        <p:nvCxnSpPr>
          <p:cNvPr id="138" name="Straight Arrow Connector 137"/>
          <p:cNvCxnSpPr/>
          <p:nvPr/>
        </p:nvCxnSpPr>
        <p:spPr>
          <a:xfrm rot="16200000" flipH="1">
            <a:off x="1025372" y="3184678"/>
            <a:ext cx="1102951" cy="56289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flipV="1">
            <a:off x="1087902" y="3219450"/>
            <a:ext cx="1045698" cy="50564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rot="19959722">
            <a:off x="1861104" y="3000544"/>
            <a:ext cx="433953"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141" name="TextBox 140"/>
          <p:cNvSpPr txBox="1"/>
          <p:nvPr/>
        </p:nvSpPr>
        <p:spPr>
          <a:xfrm rot="19255270">
            <a:off x="788465" y="3488414"/>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142" name="TextBox 141"/>
          <p:cNvSpPr txBox="1"/>
          <p:nvPr/>
        </p:nvSpPr>
        <p:spPr>
          <a:xfrm rot="19783941">
            <a:off x="1173890" y="2708290"/>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sp>
        <p:nvSpPr>
          <p:cNvPr id="143" name="TextBox 142"/>
          <p:cNvSpPr txBox="1"/>
          <p:nvPr/>
        </p:nvSpPr>
        <p:spPr>
          <a:xfrm rot="19853440">
            <a:off x="1783617" y="3696109"/>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cxnSp>
        <p:nvCxnSpPr>
          <p:cNvPr id="55" name="Straight Arrow Connector 54"/>
          <p:cNvCxnSpPr/>
          <p:nvPr/>
        </p:nvCxnSpPr>
        <p:spPr>
          <a:xfrm flipV="1">
            <a:off x="2967964" y="2990850"/>
            <a:ext cx="689636" cy="7096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2967964" y="3672673"/>
            <a:ext cx="922677" cy="27822"/>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a:off x="2481479" y="4176641"/>
            <a:ext cx="989806" cy="794"/>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2731677" y="3910735"/>
            <a:ext cx="76200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976779" y="3219451"/>
            <a:ext cx="1366621" cy="481044"/>
          </a:xfrm>
          <a:prstGeom prst="line">
            <a:avLst/>
          </a:prstGeom>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3310883" y="3323673"/>
            <a:ext cx="228600" cy="229690"/>
          </a:xfrm>
          <a:prstGeom prst="arc">
            <a:avLst>
              <a:gd name="adj1" fmla="val 14699392"/>
              <a:gd name="adj2" fmla="val 427951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7" name="TextBox 46"/>
          <p:cNvSpPr txBox="1"/>
          <p:nvPr/>
        </p:nvSpPr>
        <p:spPr>
          <a:xfrm>
            <a:off x="3454810" y="3129708"/>
            <a:ext cx="871661" cy="276999"/>
          </a:xfrm>
          <a:prstGeom prst="rect">
            <a:avLst/>
          </a:prstGeom>
          <a:noFill/>
        </p:spPr>
        <p:txBody>
          <a:bodyPr wrap="square" rtlCol="0">
            <a:spAutoFit/>
          </a:bodyPr>
          <a:lstStyle/>
          <a:p>
            <a:r>
              <a:rPr lang="en-US" sz="1200" dirty="0">
                <a:latin typeface="Times New Roman" pitchFamily="18" charset="0"/>
                <a:cs typeface="Times New Roman" pitchFamily="18" charset="0"/>
              </a:rPr>
              <a:t>(</a:t>
            </a:r>
            <a:r>
              <a:rPr lang="el-GR" sz="1200" dirty="0">
                <a:latin typeface="Times New Roman" pitchFamily="18" charset="0"/>
                <a:cs typeface="Times New Roman" pitchFamily="18" charset="0"/>
              </a:rPr>
              <a:t>θ </a:t>
            </a:r>
            <a:r>
              <a:rPr lang="en-US" sz="1200" dirty="0">
                <a:latin typeface="Times New Roman" pitchFamily="18" charset="0"/>
                <a:cs typeface="Times New Roman" pitchFamily="18" charset="0"/>
              </a:rPr>
              <a:t>– </a:t>
            </a:r>
            <a:r>
              <a:rPr lang="en-IN" sz="1200" dirty="0">
                <a:latin typeface="Times New Roman" pitchFamily="18" charset="0"/>
                <a:ea typeface="Tahoma" pitchFamily="34" charset="0"/>
                <a:cs typeface="Times New Roman" pitchFamily="18" charset="0"/>
              </a:rPr>
              <a:t>35</a:t>
            </a:r>
            <a:r>
              <a:rPr lang="en-IN" sz="1200" baseline="30000" dirty="0">
                <a:latin typeface="Times New Roman" pitchFamily="18" charset="0"/>
                <a:ea typeface="Tahoma" pitchFamily="34" charset="0"/>
                <a:cs typeface="Times New Roman" pitchFamily="18" charset="0"/>
              </a:rPr>
              <a:t>0</a:t>
            </a:r>
            <a:r>
              <a:rPr lang="en-IN" sz="1200" dirty="0">
                <a:latin typeface="Times New Roman" pitchFamily="18" charset="0"/>
                <a:ea typeface="Tahoma" pitchFamily="34" charset="0"/>
                <a:cs typeface="Times New Roman" pitchFamily="18" charset="0"/>
              </a:rPr>
              <a:t>)</a:t>
            </a:r>
          </a:p>
        </p:txBody>
      </p:sp>
    </p:spTree>
    <p:extLst>
      <p:ext uri="{BB962C8B-B14F-4D97-AF65-F5344CB8AC3E}">
        <p14:creationId xmlns:p14="http://schemas.microsoft.com/office/powerpoint/2010/main" val="34734700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8"/>
                                        </p:tgtEl>
                                        <p:attrNameLst>
                                          <p:attrName>style.visibility</p:attrName>
                                        </p:attrNameLst>
                                      </p:cBhvr>
                                      <p:to>
                                        <p:strVal val="visible"/>
                                      </p:to>
                                    </p:set>
                                    <p:anim calcmode="lin" valueType="num">
                                      <p:cBhvr additive="base">
                                        <p:cTn id="13" dur="500" fill="hold"/>
                                        <p:tgtEl>
                                          <p:spTgt spid="138"/>
                                        </p:tgtEl>
                                        <p:attrNameLst>
                                          <p:attrName>ppt_x</p:attrName>
                                        </p:attrNameLst>
                                      </p:cBhvr>
                                      <p:tavLst>
                                        <p:tav tm="0">
                                          <p:val>
                                            <p:strVal val="#ppt_x"/>
                                          </p:val>
                                        </p:tav>
                                        <p:tav tm="100000">
                                          <p:val>
                                            <p:strVal val="#ppt_x"/>
                                          </p:val>
                                        </p:tav>
                                      </p:tavLst>
                                    </p:anim>
                                    <p:anim calcmode="lin" valueType="num">
                                      <p:cBhvr additive="base">
                                        <p:cTn id="14" dur="500" fill="hold"/>
                                        <p:tgtEl>
                                          <p:spTgt spid="13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9"/>
                                        </p:tgtEl>
                                        <p:attrNameLst>
                                          <p:attrName>style.visibility</p:attrName>
                                        </p:attrNameLst>
                                      </p:cBhvr>
                                      <p:to>
                                        <p:strVal val="visible"/>
                                      </p:to>
                                    </p:set>
                                    <p:anim calcmode="lin" valueType="num">
                                      <p:cBhvr additive="base">
                                        <p:cTn id="17" dur="500" fill="hold"/>
                                        <p:tgtEl>
                                          <p:spTgt spid="139"/>
                                        </p:tgtEl>
                                        <p:attrNameLst>
                                          <p:attrName>ppt_x</p:attrName>
                                        </p:attrNameLst>
                                      </p:cBhvr>
                                      <p:tavLst>
                                        <p:tav tm="0">
                                          <p:val>
                                            <p:strVal val="#ppt_x"/>
                                          </p:val>
                                        </p:tav>
                                        <p:tav tm="100000">
                                          <p:val>
                                            <p:strVal val="#ppt_x"/>
                                          </p:val>
                                        </p:tav>
                                      </p:tavLst>
                                    </p:anim>
                                    <p:anim calcmode="lin" valueType="num">
                                      <p:cBhvr additive="base">
                                        <p:cTn id="18" dur="500" fill="hold"/>
                                        <p:tgtEl>
                                          <p:spTgt spid="13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0"/>
                                        </p:tgtEl>
                                        <p:attrNameLst>
                                          <p:attrName>style.visibility</p:attrName>
                                        </p:attrNameLst>
                                      </p:cBhvr>
                                      <p:to>
                                        <p:strVal val="visible"/>
                                      </p:to>
                                    </p:set>
                                    <p:anim calcmode="lin" valueType="num">
                                      <p:cBhvr additive="base">
                                        <p:cTn id="21" dur="500" fill="hold"/>
                                        <p:tgtEl>
                                          <p:spTgt spid="140"/>
                                        </p:tgtEl>
                                        <p:attrNameLst>
                                          <p:attrName>ppt_x</p:attrName>
                                        </p:attrNameLst>
                                      </p:cBhvr>
                                      <p:tavLst>
                                        <p:tav tm="0">
                                          <p:val>
                                            <p:strVal val="#ppt_x"/>
                                          </p:val>
                                        </p:tav>
                                        <p:tav tm="100000">
                                          <p:val>
                                            <p:strVal val="#ppt_x"/>
                                          </p:val>
                                        </p:tav>
                                      </p:tavLst>
                                    </p:anim>
                                    <p:anim calcmode="lin" valueType="num">
                                      <p:cBhvr additive="base">
                                        <p:cTn id="22" dur="500" fill="hold"/>
                                        <p:tgtEl>
                                          <p:spTgt spid="14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1"/>
                                        </p:tgtEl>
                                        <p:attrNameLst>
                                          <p:attrName>style.visibility</p:attrName>
                                        </p:attrNameLst>
                                      </p:cBhvr>
                                      <p:to>
                                        <p:strVal val="visible"/>
                                      </p:to>
                                    </p:set>
                                    <p:anim calcmode="lin" valueType="num">
                                      <p:cBhvr additive="base">
                                        <p:cTn id="25" dur="500" fill="hold"/>
                                        <p:tgtEl>
                                          <p:spTgt spid="141"/>
                                        </p:tgtEl>
                                        <p:attrNameLst>
                                          <p:attrName>ppt_x</p:attrName>
                                        </p:attrNameLst>
                                      </p:cBhvr>
                                      <p:tavLst>
                                        <p:tav tm="0">
                                          <p:val>
                                            <p:strVal val="#ppt_x"/>
                                          </p:val>
                                        </p:tav>
                                        <p:tav tm="100000">
                                          <p:val>
                                            <p:strVal val="#ppt_x"/>
                                          </p:val>
                                        </p:tav>
                                      </p:tavLst>
                                    </p:anim>
                                    <p:anim calcmode="lin" valueType="num">
                                      <p:cBhvr additive="base">
                                        <p:cTn id="26" dur="500" fill="hold"/>
                                        <p:tgtEl>
                                          <p:spTgt spid="14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2"/>
                                        </p:tgtEl>
                                        <p:attrNameLst>
                                          <p:attrName>style.visibility</p:attrName>
                                        </p:attrNameLst>
                                      </p:cBhvr>
                                      <p:to>
                                        <p:strVal val="visible"/>
                                      </p:to>
                                    </p:set>
                                    <p:anim calcmode="lin" valueType="num">
                                      <p:cBhvr additive="base">
                                        <p:cTn id="29" dur="500" fill="hold"/>
                                        <p:tgtEl>
                                          <p:spTgt spid="142"/>
                                        </p:tgtEl>
                                        <p:attrNameLst>
                                          <p:attrName>ppt_x</p:attrName>
                                        </p:attrNameLst>
                                      </p:cBhvr>
                                      <p:tavLst>
                                        <p:tav tm="0">
                                          <p:val>
                                            <p:strVal val="#ppt_x"/>
                                          </p:val>
                                        </p:tav>
                                        <p:tav tm="100000">
                                          <p:val>
                                            <p:strVal val="#ppt_x"/>
                                          </p:val>
                                        </p:tav>
                                      </p:tavLst>
                                    </p:anim>
                                    <p:anim calcmode="lin" valueType="num">
                                      <p:cBhvr additive="base">
                                        <p:cTn id="30" dur="500" fill="hold"/>
                                        <p:tgtEl>
                                          <p:spTgt spid="14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3"/>
                                        </p:tgtEl>
                                        <p:attrNameLst>
                                          <p:attrName>style.visibility</p:attrName>
                                        </p:attrNameLst>
                                      </p:cBhvr>
                                      <p:to>
                                        <p:strVal val="visible"/>
                                      </p:to>
                                    </p:set>
                                    <p:anim calcmode="lin" valueType="num">
                                      <p:cBhvr additive="base">
                                        <p:cTn id="33" dur="500" fill="hold"/>
                                        <p:tgtEl>
                                          <p:spTgt spid="143"/>
                                        </p:tgtEl>
                                        <p:attrNameLst>
                                          <p:attrName>ppt_x</p:attrName>
                                        </p:attrNameLst>
                                      </p:cBhvr>
                                      <p:tavLst>
                                        <p:tav tm="0">
                                          <p:val>
                                            <p:strVal val="#ppt_x"/>
                                          </p:val>
                                        </p:tav>
                                        <p:tav tm="100000">
                                          <p:val>
                                            <p:strVal val="#ppt_x"/>
                                          </p:val>
                                        </p:tav>
                                      </p:tavLst>
                                    </p:anim>
                                    <p:anim calcmode="lin" valueType="num">
                                      <p:cBhvr additive="base">
                                        <p:cTn id="34"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1"/>
                                        </p:tgtEl>
                                        <p:attrNameLst>
                                          <p:attrName>style.visibility</p:attrName>
                                        </p:attrNameLst>
                                      </p:cBhvr>
                                      <p:to>
                                        <p:strVal val="visible"/>
                                      </p:to>
                                    </p:set>
                                    <p:anim calcmode="lin" valueType="num">
                                      <p:cBhvr additive="base">
                                        <p:cTn id="51" dur="500" fill="hold"/>
                                        <p:tgtEl>
                                          <p:spTgt spid="101"/>
                                        </p:tgtEl>
                                        <p:attrNameLst>
                                          <p:attrName>ppt_x</p:attrName>
                                        </p:attrNameLst>
                                      </p:cBhvr>
                                      <p:tavLst>
                                        <p:tav tm="0">
                                          <p:val>
                                            <p:strVal val="#ppt_x"/>
                                          </p:val>
                                        </p:tav>
                                        <p:tav tm="100000">
                                          <p:val>
                                            <p:strVal val="#ppt_x"/>
                                          </p:val>
                                        </p:tav>
                                      </p:tavLst>
                                    </p:anim>
                                    <p:anim calcmode="lin" valueType="num">
                                      <p:cBhvr additive="base">
                                        <p:cTn id="52" dur="500" fill="hold"/>
                                        <p:tgtEl>
                                          <p:spTgt spid="10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anim calcmode="lin" valueType="num">
                                      <p:cBhvr additive="base">
                                        <p:cTn id="55" dur="500" fill="hold"/>
                                        <p:tgtEl>
                                          <p:spTgt spid="79"/>
                                        </p:tgtEl>
                                        <p:attrNameLst>
                                          <p:attrName>ppt_x</p:attrName>
                                        </p:attrNameLst>
                                      </p:cBhvr>
                                      <p:tavLst>
                                        <p:tav tm="0">
                                          <p:val>
                                            <p:strVal val="#ppt_x"/>
                                          </p:val>
                                        </p:tav>
                                        <p:tav tm="100000">
                                          <p:val>
                                            <p:strVal val="#ppt_x"/>
                                          </p:val>
                                        </p:tav>
                                      </p:tavLst>
                                    </p:anim>
                                    <p:anim calcmode="lin" valueType="num">
                                      <p:cBhvr additive="base">
                                        <p:cTn id="56"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18"/>
                                        </p:tgtEl>
                                        <p:attrNameLst>
                                          <p:attrName>style.visibility</p:attrName>
                                        </p:attrNameLst>
                                      </p:cBhvr>
                                      <p:to>
                                        <p:strVal val="visible"/>
                                      </p:to>
                                    </p:set>
                                    <p:anim calcmode="lin" valueType="num">
                                      <p:cBhvr additive="base">
                                        <p:cTn id="65" dur="500" fill="hold"/>
                                        <p:tgtEl>
                                          <p:spTgt spid="118"/>
                                        </p:tgtEl>
                                        <p:attrNameLst>
                                          <p:attrName>ppt_x</p:attrName>
                                        </p:attrNameLst>
                                      </p:cBhvr>
                                      <p:tavLst>
                                        <p:tav tm="0">
                                          <p:val>
                                            <p:strVal val="#ppt_x"/>
                                          </p:val>
                                        </p:tav>
                                        <p:tav tm="100000">
                                          <p:val>
                                            <p:strVal val="#ppt_x"/>
                                          </p:val>
                                        </p:tav>
                                      </p:tavLst>
                                    </p:anim>
                                    <p:anim calcmode="lin" valueType="num">
                                      <p:cBhvr additive="base">
                                        <p:cTn id="66"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additive="base">
                                        <p:cTn id="71" dur="500" fill="hold"/>
                                        <p:tgtEl>
                                          <p:spTgt spid="55"/>
                                        </p:tgtEl>
                                        <p:attrNameLst>
                                          <p:attrName>ppt_x</p:attrName>
                                        </p:attrNameLst>
                                      </p:cBhvr>
                                      <p:tavLst>
                                        <p:tav tm="0">
                                          <p:val>
                                            <p:strVal val="#ppt_x"/>
                                          </p:val>
                                        </p:tav>
                                        <p:tav tm="100000">
                                          <p:val>
                                            <p:strVal val="#ppt_x"/>
                                          </p:val>
                                        </p:tav>
                                      </p:tavLst>
                                    </p:anim>
                                    <p:anim calcmode="lin" valueType="num">
                                      <p:cBhvr additive="base">
                                        <p:cTn id="72" dur="500" fill="hold"/>
                                        <p:tgtEl>
                                          <p:spTgt spid="5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anim calcmode="lin" valueType="num">
                                      <p:cBhvr additive="base">
                                        <p:cTn id="75" dur="500" fill="hold"/>
                                        <p:tgtEl>
                                          <p:spTgt spid="47"/>
                                        </p:tgtEl>
                                        <p:attrNameLst>
                                          <p:attrName>ppt_x</p:attrName>
                                        </p:attrNameLst>
                                      </p:cBhvr>
                                      <p:tavLst>
                                        <p:tav tm="0">
                                          <p:val>
                                            <p:strVal val="#ppt_x"/>
                                          </p:val>
                                        </p:tav>
                                        <p:tav tm="100000">
                                          <p:val>
                                            <p:strVal val="#ppt_x"/>
                                          </p:val>
                                        </p:tav>
                                      </p:tavLst>
                                    </p:anim>
                                    <p:anim calcmode="lin" valueType="num">
                                      <p:cBhvr additive="base">
                                        <p:cTn id="76" dur="500" fill="hold"/>
                                        <p:tgtEl>
                                          <p:spTgt spid="4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ppt_x"/>
                                          </p:val>
                                        </p:tav>
                                        <p:tav tm="100000">
                                          <p:val>
                                            <p:strVal val="#ppt_x"/>
                                          </p:val>
                                        </p:tav>
                                      </p:tavLst>
                                    </p:anim>
                                    <p:anim calcmode="lin" valueType="num">
                                      <p:cBhvr additive="base">
                                        <p:cTn id="80" dur="500" fill="hold"/>
                                        <p:tgtEl>
                                          <p:spTgt spid="16"/>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anim calcmode="lin" valueType="num">
                                      <p:cBhvr additive="base">
                                        <p:cTn id="83" dur="500" fill="hold"/>
                                        <p:tgtEl>
                                          <p:spTgt spid="11"/>
                                        </p:tgtEl>
                                        <p:attrNameLst>
                                          <p:attrName>ppt_x</p:attrName>
                                        </p:attrNameLst>
                                      </p:cBhvr>
                                      <p:tavLst>
                                        <p:tav tm="0">
                                          <p:val>
                                            <p:strVal val="#ppt_x"/>
                                          </p:val>
                                        </p:tav>
                                        <p:tav tm="100000">
                                          <p:val>
                                            <p:strVal val="#ppt_x"/>
                                          </p:val>
                                        </p:tav>
                                      </p:tavLst>
                                    </p:anim>
                                    <p:anim calcmode="lin" valueType="num">
                                      <p:cBhvr additive="base">
                                        <p:cTn id="8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68"/>
                                        </p:tgtEl>
                                        <p:attrNameLst>
                                          <p:attrName>style.visibility</p:attrName>
                                        </p:attrNameLst>
                                      </p:cBhvr>
                                      <p:to>
                                        <p:strVal val="visible"/>
                                      </p:to>
                                    </p:set>
                                    <p:anim calcmode="lin" valueType="num">
                                      <p:cBhvr additive="base">
                                        <p:cTn id="89" dur="500" fill="hold"/>
                                        <p:tgtEl>
                                          <p:spTgt spid="68"/>
                                        </p:tgtEl>
                                        <p:attrNameLst>
                                          <p:attrName>ppt_x</p:attrName>
                                        </p:attrNameLst>
                                      </p:cBhvr>
                                      <p:tavLst>
                                        <p:tav tm="0">
                                          <p:val>
                                            <p:strVal val="#ppt_x"/>
                                          </p:val>
                                        </p:tav>
                                        <p:tav tm="100000">
                                          <p:val>
                                            <p:strVal val="#ppt_x"/>
                                          </p:val>
                                        </p:tav>
                                      </p:tavLst>
                                    </p:anim>
                                    <p:anim calcmode="lin" valueType="num">
                                      <p:cBhvr additive="base">
                                        <p:cTn id="90" dur="500" fill="hold"/>
                                        <p:tgtEl>
                                          <p:spTgt spid="6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6"/>
                                        </p:tgtEl>
                                        <p:attrNameLst>
                                          <p:attrName>style.visibility</p:attrName>
                                        </p:attrNameLst>
                                      </p:cBhvr>
                                      <p:to>
                                        <p:strVal val="visible"/>
                                      </p:to>
                                    </p:set>
                                    <p:anim calcmode="lin" valueType="num">
                                      <p:cBhvr additive="base">
                                        <p:cTn id="93" dur="500" fill="hold"/>
                                        <p:tgtEl>
                                          <p:spTgt spid="26"/>
                                        </p:tgtEl>
                                        <p:attrNameLst>
                                          <p:attrName>ppt_x</p:attrName>
                                        </p:attrNameLst>
                                      </p:cBhvr>
                                      <p:tavLst>
                                        <p:tav tm="0">
                                          <p:val>
                                            <p:strVal val="#ppt_x"/>
                                          </p:val>
                                        </p:tav>
                                        <p:tav tm="100000">
                                          <p:val>
                                            <p:strVal val="#ppt_x"/>
                                          </p:val>
                                        </p:tav>
                                      </p:tavLst>
                                    </p:anim>
                                    <p:anim calcmode="lin" valueType="num">
                                      <p:cBhvr additive="base">
                                        <p:cTn id="9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70"/>
                                        </p:tgtEl>
                                        <p:attrNameLst>
                                          <p:attrName>style.visibility</p:attrName>
                                        </p:attrNameLst>
                                      </p:cBhvr>
                                      <p:to>
                                        <p:strVal val="visible"/>
                                      </p:to>
                                    </p:set>
                                    <p:anim calcmode="lin" valueType="num">
                                      <p:cBhvr additive="base">
                                        <p:cTn id="99" dur="500" fill="hold"/>
                                        <p:tgtEl>
                                          <p:spTgt spid="70"/>
                                        </p:tgtEl>
                                        <p:attrNameLst>
                                          <p:attrName>ppt_x</p:attrName>
                                        </p:attrNameLst>
                                      </p:cBhvr>
                                      <p:tavLst>
                                        <p:tav tm="0">
                                          <p:val>
                                            <p:strVal val="#ppt_x"/>
                                          </p:val>
                                        </p:tav>
                                        <p:tav tm="100000">
                                          <p:val>
                                            <p:strVal val="#ppt_x"/>
                                          </p:val>
                                        </p:tav>
                                      </p:tavLst>
                                    </p:anim>
                                    <p:anim calcmode="lin" valueType="num">
                                      <p:cBhvr additive="base">
                                        <p:cTn id="100" dur="500" fill="hold"/>
                                        <p:tgtEl>
                                          <p:spTgt spid="7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74"/>
                                        </p:tgtEl>
                                        <p:attrNameLst>
                                          <p:attrName>style.visibility</p:attrName>
                                        </p:attrNameLst>
                                      </p:cBhvr>
                                      <p:to>
                                        <p:strVal val="visible"/>
                                      </p:to>
                                    </p:set>
                                    <p:anim calcmode="lin" valueType="num">
                                      <p:cBhvr additive="base">
                                        <p:cTn id="103" dur="500" fill="hold"/>
                                        <p:tgtEl>
                                          <p:spTgt spid="74"/>
                                        </p:tgtEl>
                                        <p:attrNameLst>
                                          <p:attrName>ppt_x</p:attrName>
                                        </p:attrNameLst>
                                      </p:cBhvr>
                                      <p:tavLst>
                                        <p:tav tm="0">
                                          <p:val>
                                            <p:strVal val="#ppt_x"/>
                                          </p:val>
                                        </p:tav>
                                        <p:tav tm="100000">
                                          <p:val>
                                            <p:strVal val="#ppt_x"/>
                                          </p:val>
                                        </p:tav>
                                      </p:tavLst>
                                    </p:anim>
                                    <p:anim calcmode="lin" valueType="num">
                                      <p:cBhvr additive="base">
                                        <p:cTn id="10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75"/>
                                        </p:tgtEl>
                                        <p:attrNameLst>
                                          <p:attrName>style.visibility</p:attrName>
                                        </p:attrNameLst>
                                      </p:cBhvr>
                                      <p:to>
                                        <p:strVal val="visible"/>
                                      </p:to>
                                    </p:set>
                                    <p:anim calcmode="lin" valueType="num">
                                      <p:cBhvr additive="base">
                                        <p:cTn id="109" dur="500" fill="hold"/>
                                        <p:tgtEl>
                                          <p:spTgt spid="75"/>
                                        </p:tgtEl>
                                        <p:attrNameLst>
                                          <p:attrName>ppt_x</p:attrName>
                                        </p:attrNameLst>
                                      </p:cBhvr>
                                      <p:tavLst>
                                        <p:tav tm="0">
                                          <p:val>
                                            <p:strVal val="#ppt_x"/>
                                          </p:val>
                                        </p:tav>
                                        <p:tav tm="100000">
                                          <p:val>
                                            <p:strVal val="#ppt_x"/>
                                          </p:val>
                                        </p:tav>
                                      </p:tavLst>
                                    </p:anim>
                                    <p:anim calcmode="lin" valueType="num">
                                      <p:cBhvr additive="base">
                                        <p:cTn id="110" dur="500" fill="hold"/>
                                        <p:tgtEl>
                                          <p:spTgt spid="7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113"/>
                                        </p:tgtEl>
                                        <p:attrNameLst>
                                          <p:attrName>style.visibility</p:attrName>
                                        </p:attrNameLst>
                                      </p:cBhvr>
                                      <p:to>
                                        <p:strVal val="visible"/>
                                      </p:to>
                                    </p:set>
                                    <p:anim calcmode="lin" valueType="num">
                                      <p:cBhvr additive="base">
                                        <p:cTn id="119" dur="500" fill="hold"/>
                                        <p:tgtEl>
                                          <p:spTgt spid="113"/>
                                        </p:tgtEl>
                                        <p:attrNameLst>
                                          <p:attrName>ppt_x</p:attrName>
                                        </p:attrNameLst>
                                      </p:cBhvr>
                                      <p:tavLst>
                                        <p:tav tm="0">
                                          <p:val>
                                            <p:strVal val="#ppt_x"/>
                                          </p:val>
                                        </p:tav>
                                        <p:tav tm="100000">
                                          <p:val>
                                            <p:strVal val="#ppt_x"/>
                                          </p:val>
                                        </p:tav>
                                      </p:tavLst>
                                    </p:anim>
                                    <p:anim calcmode="lin" valueType="num">
                                      <p:cBhvr additive="base">
                                        <p:cTn id="120" dur="500" fill="hold"/>
                                        <p:tgtEl>
                                          <p:spTgt spid="113"/>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67"/>
                                        </p:tgtEl>
                                        <p:attrNameLst>
                                          <p:attrName>style.visibility</p:attrName>
                                        </p:attrNameLst>
                                      </p:cBhvr>
                                      <p:to>
                                        <p:strVal val="visible"/>
                                      </p:to>
                                    </p:set>
                                    <p:anim calcmode="lin" valueType="num">
                                      <p:cBhvr additive="base">
                                        <p:cTn id="123" dur="500" fill="hold"/>
                                        <p:tgtEl>
                                          <p:spTgt spid="67"/>
                                        </p:tgtEl>
                                        <p:attrNameLst>
                                          <p:attrName>ppt_x</p:attrName>
                                        </p:attrNameLst>
                                      </p:cBhvr>
                                      <p:tavLst>
                                        <p:tav tm="0">
                                          <p:val>
                                            <p:strVal val="#ppt_x"/>
                                          </p:val>
                                        </p:tav>
                                        <p:tav tm="100000">
                                          <p:val>
                                            <p:strVal val="#ppt_x"/>
                                          </p:val>
                                        </p:tav>
                                      </p:tavLst>
                                    </p:anim>
                                    <p:anim calcmode="lin" valueType="num">
                                      <p:cBhvr additive="base">
                                        <p:cTn id="124" dur="500" fill="hold"/>
                                        <p:tgtEl>
                                          <p:spTgt spid="67"/>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 calcmode="lin" valueType="num">
                                      <p:cBhvr additive="base">
                                        <p:cTn id="127" dur="500" fill="hold"/>
                                        <p:tgtEl>
                                          <p:spTgt spid="32"/>
                                        </p:tgtEl>
                                        <p:attrNameLst>
                                          <p:attrName>ppt_x</p:attrName>
                                        </p:attrNameLst>
                                      </p:cBhvr>
                                      <p:tavLst>
                                        <p:tav tm="0">
                                          <p:val>
                                            <p:strVal val="#ppt_x"/>
                                          </p:val>
                                        </p:tav>
                                        <p:tav tm="100000">
                                          <p:val>
                                            <p:strVal val="#ppt_x"/>
                                          </p:val>
                                        </p:tav>
                                      </p:tavLst>
                                    </p:anim>
                                    <p:anim calcmode="lin" valueType="num">
                                      <p:cBhvr additive="base">
                                        <p:cTn id="12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37"/>
                                        </p:tgtEl>
                                        <p:attrNameLst>
                                          <p:attrName>style.visibility</p:attrName>
                                        </p:attrNameLst>
                                      </p:cBhvr>
                                      <p:to>
                                        <p:strVal val="visible"/>
                                      </p:to>
                                    </p:set>
                                    <p:anim calcmode="lin" valueType="num">
                                      <p:cBhvr additive="base">
                                        <p:cTn id="133" dur="500" fill="hold"/>
                                        <p:tgtEl>
                                          <p:spTgt spid="37"/>
                                        </p:tgtEl>
                                        <p:attrNameLst>
                                          <p:attrName>ppt_x</p:attrName>
                                        </p:attrNameLst>
                                      </p:cBhvr>
                                      <p:tavLst>
                                        <p:tav tm="0">
                                          <p:val>
                                            <p:strVal val="#ppt_x"/>
                                          </p:val>
                                        </p:tav>
                                        <p:tav tm="100000">
                                          <p:val>
                                            <p:strVal val="#ppt_x"/>
                                          </p:val>
                                        </p:tav>
                                      </p:tavLst>
                                    </p:anim>
                                    <p:anim calcmode="lin" valueType="num">
                                      <p:cBhvr additive="base">
                                        <p:cTn id="13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33"/>
                                        </p:tgtEl>
                                        <p:attrNameLst>
                                          <p:attrName>style.visibility</p:attrName>
                                        </p:attrNameLst>
                                      </p:cBhvr>
                                      <p:to>
                                        <p:strVal val="visible"/>
                                      </p:to>
                                    </p:set>
                                    <p:anim calcmode="lin" valueType="num">
                                      <p:cBhvr additive="base">
                                        <p:cTn id="139" dur="500" fill="hold"/>
                                        <p:tgtEl>
                                          <p:spTgt spid="33"/>
                                        </p:tgtEl>
                                        <p:attrNameLst>
                                          <p:attrName>ppt_x</p:attrName>
                                        </p:attrNameLst>
                                      </p:cBhvr>
                                      <p:tavLst>
                                        <p:tav tm="0">
                                          <p:val>
                                            <p:strVal val="#ppt_x"/>
                                          </p:val>
                                        </p:tav>
                                        <p:tav tm="100000">
                                          <p:val>
                                            <p:strVal val="#ppt_x"/>
                                          </p:val>
                                        </p:tav>
                                      </p:tavLst>
                                    </p:anim>
                                    <p:anim calcmode="lin" valueType="num">
                                      <p:cBhvr additive="base">
                                        <p:cTn id="140" dur="500" fill="hold"/>
                                        <p:tgtEl>
                                          <p:spTgt spid="33"/>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40"/>
                                        </p:tgtEl>
                                        <p:attrNameLst>
                                          <p:attrName>style.visibility</p:attrName>
                                        </p:attrNameLst>
                                      </p:cBhvr>
                                      <p:to>
                                        <p:strVal val="visible"/>
                                      </p:to>
                                    </p:set>
                                    <p:anim calcmode="lin" valueType="num">
                                      <p:cBhvr additive="base">
                                        <p:cTn id="143" dur="500" fill="hold"/>
                                        <p:tgtEl>
                                          <p:spTgt spid="40"/>
                                        </p:tgtEl>
                                        <p:attrNameLst>
                                          <p:attrName>ppt_x</p:attrName>
                                        </p:attrNameLst>
                                      </p:cBhvr>
                                      <p:tavLst>
                                        <p:tav tm="0">
                                          <p:val>
                                            <p:strVal val="#ppt_x"/>
                                          </p:val>
                                        </p:tav>
                                        <p:tav tm="100000">
                                          <p:val>
                                            <p:strVal val="#ppt_x"/>
                                          </p:val>
                                        </p:tav>
                                      </p:tavLst>
                                    </p:anim>
                                    <p:anim calcmode="lin" valueType="num">
                                      <p:cBhvr additive="base">
                                        <p:cTn id="144" dur="500" fill="hold"/>
                                        <p:tgtEl>
                                          <p:spTgt spid="40"/>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41"/>
                                        </p:tgtEl>
                                        <p:attrNameLst>
                                          <p:attrName>style.visibility</p:attrName>
                                        </p:attrNameLst>
                                      </p:cBhvr>
                                      <p:to>
                                        <p:strVal val="visible"/>
                                      </p:to>
                                    </p:set>
                                    <p:anim calcmode="lin" valueType="num">
                                      <p:cBhvr additive="base">
                                        <p:cTn id="147" dur="500" fill="hold"/>
                                        <p:tgtEl>
                                          <p:spTgt spid="41"/>
                                        </p:tgtEl>
                                        <p:attrNameLst>
                                          <p:attrName>ppt_x</p:attrName>
                                        </p:attrNameLst>
                                      </p:cBhvr>
                                      <p:tavLst>
                                        <p:tav tm="0">
                                          <p:val>
                                            <p:strVal val="#ppt_x"/>
                                          </p:val>
                                        </p:tav>
                                        <p:tav tm="100000">
                                          <p:val>
                                            <p:strVal val="#ppt_x"/>
                                          </p:val>
                                        </p:tav>
                                      </p:tavLst>
                                    </p:anim>
                                    <p:anim calcmode="lin" valueType="num">
                                      <p:cBhvr additive="base">
                                        <p:cTn id="148" dur="500" fill="hold"/>
                                        <p:tgtEl>
                                          <p:spTgt spid="41"/>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4"/>
                                        </p:tgtEl>
                                        <p:attrNameLst>
                                          <p:attrName>style.visibility</p:attrName>
                                        </p:attrNameLst>
                                      </p:cBhvr>
                                      <p:to>
                                        <p:strVal val="visible"/>
                                      </p:to>
                                    </p:set>
                                    <p:anim calcmode="lin" valueType="num">
                                      <p:cBhvr additive="base">
                                        <p:cTn id="151" dur="500" fill="hold"/>
                                        <p:tgtEl>
                                          <p:spTgt spid="54"/>
                                        </p:tgtEl>
                                        <p:attrNameLst>
                                          <p:attrName>ppt_x</p:attrName>
                                        </p:attrNameLst>
                                      </p:cBhvr>
                                      <p:tavLst>
                                        <p:tav tm="0">
                                          <p:val>
                                            <p:strVal val="#ppt_x"/>
                                          </p:val>
                                        </p:tav>
                                        <p:tav tm="100000">
                                          <p:val>
                                            <p:strVal val="#ppt_x"/>
                                          </p:val>
                                        </p:tav>
                                      </p:tavLst>
                                    </p:anim>
                                    <p:anim calcmode="lin" valueType="num">
                                      <p:cBhvr additive="base">
                                        <p:cTn id="152" dur="500" fill="hold"/>
                                        <p:tgtEl>
                                          <p:spTgt spid="54"/>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57"/>
                                        </p:tgtEl>
                                        <p:attrNameLst>
                                          <p:attrName>style.visibility</p:attrName>
                                        </p:attrNameLst>
                                      </p:cBhvr>
                                      <p:to>
                                        <p:strVal val="visible"/>
                                      </p:to>
                                    </p:set>
                                    <p:anim calcmode="lin" valueType="num">
                                      <p:cBhvr additive="base">
                                        <p:cTn id="155" dur="500" fill="hold"/>
                                        <p:tgtEl>
                                          <p:spTgt spid="57"/>
                                        </p:tgtEl>
                                        <p:attrNameLst>
                                          <p:attrName>ppt_x</p:attrName>
                                        </p:attrNameLst>
                                      </p:cBhvr>
                                      <p:tavLst>
                                        <p:tav tm="0">
                                          <p:val>
                                            <p:strVal val="#ppt_x"/>
                                          </p:val>
                                        </p:tav>
                                        <p:tav tm="100000">
                                          <p:val>
                                            <p:strVal val="#ppt_x"/>
                                          </p:val>
                                        </p:tav>
                                      </p:tavLst>
                                    </p:anim>
                                    <p:anim calcmode="lin" valueType="num">
                                      <p:cBhvr additive="base">
                                        <p:cTn id="156" dur="500" fill="hold"/>
                                        <p:tgtEl>
                                          <p:spTgt spid="57"/>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59"/>
                                        </p:tgtEl>
                                        <p:attrNameLst>
                                          <p:attrName>style.visibility</p:attrName>
                                        </p:attrNameLst>
                                      </p:cBhvr>
                                      <p:to>
                                        <p:strVal val="visible"/>
                                      </p:to>
                                    </p:set>
                                    <p:anim calcmode="lin" valueType="num">
                                      <p:cBhvr additive="base">
                                        <p:cTn id="159" dur="500" fill="hold"/>
                                        <p:tgtEl>
                                          <p:spTgt spid="59"/>
                                        </p:tgtEl>
                                        <p:attrNameLst>
                                          <p:attrName>ppt_x</p:attrName>
                                        </p:attrNameLst>
                                      </p:cBhvr>
                                      <p:tavLst>
                                        <p:tav tm="0">
                                          <p:val>
                                            <p:strVal val="#ppt_x"/>
                                          </p:val>
                                        </p:tav>
                                        <p:tav tm="100000">
                                          <p:val>
                                            <p:strVal val="#ppt_x"/>
                                          </p:val>
                                        </p:tav>
                                      </p:tavLst>
                                    </p:anim>
                                    <p:anim calcmode="lin" valueType="num">
                                      <p:cBhvr additive="base">
                                        <p:cTn id="160" dur="500" fill="hold"/>
                                        <p:tgtEl>
                                          <p:spTgt spid="59"/>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64"/>
                                        </p:tgtEl>
                                        <p:attrNameLst>
                                          <p:attrName>style.visibility</p:attrName>
                                        </p:attrNameLst>
                                      </p:cBhvr>
                                      <p:to>
                                        <p:strVal val="visible"/>
                                      </p:to>
                                    </p:set>
                                    <p:anim calcmode="lin" valueType="num">
                                      <p:cBhvr additive="base">
                                        <p:cTn id="163" dur="500" fill="hold"/>
                                        <p:tgtEl>
                                          <p:spTgt spid="64"/>
                                        </p:tgtEl>
                                        <p:attrNameLst>
                                          <p:attrName>ppt_x</p:attrName>
                                        </p:attrNameLst>
                                      </p:cBhvr>
                                      <p:tavLst>
                                        <p:tav tm="0">
                                          <p:val>
                                            <p:strVal val="#ppt_x"/>
                                          </p:val>
                                        </p:tav>
                                        <p:tav tm="100000">
                                          <p:val>
                                            <p:strVal val="#ppt_x"/>
                                          </p:val>
                                        </p:tav>
                                      </p:tavLst>
                                    </p:anim>
                                    <p:anim calcmode="lin" valueType="num">
                                      <p:cBhvr additive="base">
                                        <p:cTn id="164" dur="500" fill="hold"/>
                                        <p:tgtEl>
                                          <p:spTgt spid="64"/>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46"/>
                                        </p:tgtEl>
                                        <p:attrNameLst>
                                          <p:attrName>style.visibility</p:attrName>
                                        </p:attrNameLst>
                                      </p:cBhvr>
                                      <p:to>
                                        <p:strVal val="visible"/>
                                      </p:to>
                                    </p:set>
                                    <p:anim calcmode="lin" valueType="num">
                                      <p:cBhvr additive="base">
                                        <p:cTn id="167" dur="500" fill="hold"/>
                                        <p:tgtEl>
                                          <p:spTgt spid="46"/>
                                        </p:tgtEl>
                                        <p:attrNameLst>
                                          <p:attrName>ppt_x</p:attrName>
                                        </p:attrNameLst>
                                      </p:cBhvr>
                                      <p:tavLst>
                                        <p:tav tm="0">
                                          <p:val>
                                            <p:strVal val="#ppt_x"/>
                                          </p:val>
                                        </p:tav>
                                        <p:tav tm="100000">
                                          <p:val>
                                            <p:strVal val="#ppt_x"/>
                                          </p:val>
                                        </p:tav>
                                      </p:tavLst>
                                    </p:anim>
                                    <p:anim calcmode="lin" valueType="num">
                                      <p:cBhvr additive="base">
                                        <p:cTn id="16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26" grpId="0"/>
      <p:bldP spid="31" grpId="0"/>
      <p:bldP spid="32" grpId="0"/>
      <p:bldP spid="40" grpId="0"/>
      <p:bldP spid="41" grpId="0"/>
      <p:bldP spid="79" grpId="0"/>
      <p:bldP spid="64" grpId="0"/>
      <p:bldP spid="74" grpId="0"/>
      <p:bldP spid="65" grpId="0" animBg="1"/>
      <p:bldP spid="118" grpId="0" animBg="1"/>
      <p:bldP spid="37" grpId="0"/>
      <p:bldP spid="46" grpId="0"/>
      <p:bldP spid="140" grpId="0"/>
      <p:bldP spid="141" grpId="0"/>
      <p:bldP spid="142" grpId="0"/>
      <p:bldP spid="143" grpId="0"/>
      <p:bldP spid="16" grpId="0" animBg="1"/>
      <p:bldP spid="4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fontScale="85000" lnSpcReduction="10000"/>
          </a:bodyPr>
          <a:lstStyle/>
          <a:p>
            <a:pPr marL="0" indent="0" algn="just">
              <a:lnSpc>
                <a:spcPct val="150000"/>
              </a:lnSpc>
              <a:buNone/>
            </a:pPr>
            <a:r>
              <a:rPr lang="en-US" sz="1800" dirty="0">
                <a:latin typeface="Times New Roman" pitchFamily="18" charset="0"/>
                <a:cs typeface="Times New Roman" pitchFamily="18" charset="0"/>
              </a:rPr>
              <a:t>Resolving the forces perpendicular to the plane,</a:t>
            </a:r>
          </a:p>
          <a:p>
            <a:pPr marL="0" indent="0" algn="just">
              <a:lnSpc>
                <a:spcPct val="150000"/>
              </a:lnSpc>
              <a:buNone/>
            </a:pP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Fy</a:t>
            </a:r>
            <a:r>
              <a:rPr lang="en-IN" sz="1800" dirty="0">
                <a:latin typeface="Times New Roman" pitchFamily="18" charset="0"/>
                <a:cs typeface="Times New Roman" pitchFamily="18" charset="0"/>
              </a:rPr>
              <a:t>= 0</a:t>
            </a:r>
          </a:p>
          <a:p>
            <a:pPr marL="0" indent="0" algn="just">
              <a:lnSpc>
                <a:spcPct val="150000"/>
              </a:lnSpc>
              <a:buNone/>
            </a:pPr>
            <a:r>
              <a:rPr lang="en-IN" sz="1800" dirty="0">
                <a:latin typeface="Times New Roman" pitchFamily="18" charset="0"/>
                <a:cs typeface="Times New Roman" pitchFamily="18" charset="0"/>
              </a:rPr>
              <a:t>N – 500cos35 + </a:t>
            </a:r>
            <a:r>
              <a:rPr lang="en-IN" sz="1800" dirty="0" err="1">
                <a:latin typeface="Times New Roman" pitchFamily="18" charset="0"/>
                <a:cs typeface="Times New Roman" pitchFamily="18" charset="0"/>
              </a:rPr>
              <a:t>Psin</a:t>
            </a:r>
            <a:r>
              <a:rPr lang="en-US" sz="1800" dirty="0">
                <a:latin typeface="Times New Roman" pitchFamily="18" charset="0"/>
                <a:cs typeface="Times New Roman" pitchFamily="18" charset="0"/>
              </a:rPr>
              <a:t>(</a:t>
            </a:r>
            <a:r>
              <a:rPr lang="el-GR" sz="1800" dirty="0">
                <a:latin typeface="Times New Roman" pitchFamily="18" charset="0"/>
                <a:cs typeface="Times New Roman" pitchFamily="18" charset="0"/>
              </a:rPr>
              <a:t>θ </a:t>
            </a:r>
            <a:r>
              <a:rPr lang="en-US" sz="1800" dirty="0">
                <a:latin typeface="Times New Roman" pitchFamily="18" charset="0"/>
                <a:cs typeface="Times New Roman" pitchFamily="18" charset="0"/>
              </a:rPr>
              <a:t>– </a:t>
            </a:r>
            <a:r>
              <a:rPr lang="en-IN" sz="1800" dirty="0">
                <a:latin typeface="Times New Roman" pitchFamily="18" charset="0"/>
                <a:ea typeface="Tahoma" pitchFamily="34" charset="0"/>
                <a:cs typeface="Times New Roman" pitchFamily="18" charset="0"/>
              </a:rPr>
              <a:t>35</a:t>
            </a:r>
            <a:r>
              <a:rPr lang="en-IN" sz="1800" baseline="30000" dirty="0">
                <a:latin typeface="Times New Roman" pitchFamily="18" charset="0"/>
                <a:ea typeface="Tahoma" pitchFamily="34" charset="0"/>
                <a:cs typeface="Times New Roman" pitchFamily="18" charset="0"/>
              </a:rPr>
              <a:t>0</a:t>
            </a:r>
            <a:r>
              <a:rPr lang="en-IN" sz="1800" dirty="0">
                <a:latin typeface="Times New Roman" pitchFamily="18" charset="0"/>
                <a:ea typeface="Tahoma" pitchFamily="34" charset="0"/>
                <a:cs typeface="Times New Roman" pitchFamily="18" charset="0"/>
              </a:rPr>
              <a:t>)</a:t>
            </a:r>
            <a:r>
              <a:rPr lang="en-IN" sz="1800" dirty="0">
                <a:latin typeface="Times New Roman" pitchFamily="18" charset="0"/>
                <a:cs typeface="Times New Roman" pitchFamily="18" charset="0"/>
              </a:rPr>
              <a:t> = 0</a:t>
            </a:r>
          </a:p>
          <a:p>
            <a:pPr marL="0" indent="0" algn="just">
              <a:lnSpc>
                <a:spcPct val="150000"/>
              </a:lnSpc>
              <a:buNone/>
            </a:pPr>
            <a:r>
              <a:rPr lang="en-US" sz="1800" dirty="0">
                <a:latin typeface="Times New Roman" pitchFamily="18" charset="0"/>
                <a:cs typeface="Times New Roman" pitchFamily="18" charset="0"/>
              </a:rPr>
              <a:t>N = 409.57 - </a:t>
            </a:r>
            <a:r>
              <a:rPr lang="en-IN" sz="1800" dirty="0" err="1">
                <a:latin typeface="Times New Roman" pitchFamily="18" charset="0"/>
                <a:cs typeface="Times New Roman" pitchFamily="18" charset="0"/>
              </a:rPr>
              <a:t>Psin</a:t>
            </a:r>
            <a:r>
              <a:rPr lang="en-US" sz="1800" dirty="0">
                <a:latin typeface="Times New Roman" pitchFamily="18" charset="0"/>
                <a:cs typeface="Times New Roman" pitchFamily="18" charset="0"/>
              </a:rPr>
              <a:t>(</a:t>
            </a:r>
            <a:r>
              <a:rPr lang="el-GR" sz="1800" dirty="0">
                <a:latin typeface="Times New Roman" pitchFamily="18" charset="0"/>
                <a:cs typeface="Times New Roman" pitchFamily="18" charset="0"/>
              </a:rPr>
              <a:t>θ </a:t>
            </a:r>
            <a:r>
              <a:rPr lang="en-US" sz="1800" dirty="0">
                <a:latin typeface="Times New Roman" pitchFamily="18" charset="0"/>
                <a:cs typeface="Times New Roman" pitchFamily="18" charset="0"/>
              </a:rPr>
              <a:t>– </a:t>
            </a:r>
            <a:r>
              <a:rPr lang="en-IN" sz="1800" dirty="0">
                <a:latin typeface="Times New Roman" pitchFamily="18" charset="0"/>
                <a:ea typeface="Tahoma" pitchFamily="34" charset="0"/>
                <a:cs typeface="Times New Roman" pitchFamily="18" charset="0"/>
              </a:rPr>
              <a:t>35</a:t>
            </a:r>
            <a:r>
              <a:rPr lang="en-IN" sz="1800" baseline="30000" dirty="0">
                <a:latin typeface="Times New Roman" pitchFamily="18" charset="0"/>
                <a:ea typeface="Tahoma" pitchFamily="34" charset="0"/>
                <a:cs typeface="Times New Roman" pitchFamily="18" charset="0"/>
              </a:rPr>
              <a:t>0</a:t>
            </a:r>
            <a:r>
              <a:rPr lang="en-IN" sz="1800" dirty="0">
                <a:latin typeface="Times New Roman" pitchFamily="18" charset="0"/>
                <a:ea typeface="Tahoma" pitchFamily="34" charset="0"/>
                <a:cs typeface="Times New Roman" pitchFamily="18" charset="0"/>
              </a:rPr>
              <a:t>)</a:t>
            </a:r>
            <a:r>
              <a:rPr lang="en-IN" sz="1800" dirty="0">
                <a:latin typeface="Times New Roman" pitchFamily="18" charset="0"/>
                <a:cs typeface="Times New Roman" pitchFamily="18" charset="0"/>
              </a:rPr>
              <a:t> </a:t>
            </a:r>
          </a:p>
          <a:p>
            <a:pPr marL="0" indent="0" algn="just">
              <a:lnSpc>
                <a:spcPct val="150000"/>
              </a:lnSpc>
              <a:buNone/>
            </a:pPr>
            <a:r>
              <a:rPr lang="en-US" sz="1800" dirty="0">
                <a:latin typeface="Times New Roman" pitchFamily="18" charset="0"/>
                <a:cs typeface="Times New Roman" pitchFamily="18" charset="0"/>
              </a:rPr>
              <a:t>But F =</a:t>
            </a:r>
            <a:r>
              <a:rPr lang="en-IN" sz="1800" dirty="0">
                <a:latin typeface="Times New Roman" pitchFamily="18" charset="0"/>
                <a:cs typeface="Times New Roman" pitchFamily="18" charset="0"/>
              </a:rPr>
              <a:t> µ</a:t>
            </a:r>
            <a:r>
              <a:rPr lang="en-IN" sz="1800" baseline="-25000" dirty="0" err="1">
                <a:latin typeface="Times New Roman" pitchFamily="18" charset="0"/>
                <a:cs typeface="Times New Roman" pitchFamily="18" charset="0"/>
              </a:rPr>
              <a:t>s</a:t>
            </a:r>
            <a:r>
              <a:rPr lang="en-IN" sz="1800" dirty="0" err="1">
                <a:latin typeface="Times New Roman" pitchFamily="18" charset="0"/>
                <a:cs typeface="Times New Roman" pitchFamily="18" charset="0"/>
              </a:rPr>
              <a:t>N</a:t>
            </a:r>
            <a:r>
              <a:rPr lang="en-IN" sz="1800" dirty="0">
                <a:latin typeface="Times New Roman" pitchFamily="18" charset="0"/>
                <a:cs typeface="Times New Roman" pitchFamily="18" charset="0"/>
              </a:rPr>
              <a:t> = 0.3[</a:t>
            </a:r>
            <a:r>
              <a:rPr lang="en-US" sz="1800" dirty="0">
                <a:latin typeface="Times New Roman" pitchFamily="18" charset="0"/>
                <a:cs typeface="Times New Roman" pitchFamily="18" charset="0"/>
              </a:rPr>
              <a:t>409.57 - </a:t>
            </a:r>
            <a:r>
              <a:rPr lang="en-IN" sz="1800" dirty="0" err="1">
                <a:latin typeface="Times New Roman" pitchFamily="18" charset="0"/>
                <a:cs typeface="Times New Roman" pitchFamily="18" charset="0"/>
              </a:rPr>
              <a:t>Psin</a:t>
            </a:r>
            <a:r>
              <a:rPr lang="en-US" sz="1800" dirty="0">
                <a:latin typeface="Times New Roman" pitchFamily="18" charset="0"/>
                <a:cs typeface="Times New Roman" pitchFamily="18" charset="0"/>
              </a:rPr>
              <a:t>(</a:t>
            </a:r>
            <a:r>
              <a:rPr lang="el-GR" sz="1800" dirty="0">
                <a:latin typeface="Times New Roman" pitchFamily="18" charset="0"/>
                <a:cs typeface="Times New Roman" pitchFamily="18" charset="0"/>
              </a:rPr>
              <a:t>θ </a:t>
            </a:r>
            <a:r>
              <a:rPr lang="en-US" sz="1800" dirty="0">
                <a:latin typeface="Times New Roman" pitchFamily="18" charset="0"/>
                <a:cs typeface="Times New Roman" pitchFamily="18" charset="0"/>
              </a:rPr>
              <a:t>– </a:t>
            </a:r>
            <a:r>
              <a:rPr lang="en-IN" sz="1800" dirty="0">
                <a:latin typeface="Times New Roman" pitchFamily="18" charset="0"/>
                <a:ea typeface="Tahoma" pitchFamily="34" charset="0"/>
                <a:cs typeface="Times New Roman" pitchFamily="18" charset="0"/>
              </a:rPr>
              <a:t>35</a:t>
            </a:r>
            <a:r>
              <a:rPr lang="en-IN" sz="1800" baseline="30000" dirty="0">
                <a:latin typeface="Times New Roman" pitchFamily="18" charset="0"/>
                <a:ea typeface="Tahoma" pitchFamily="34" charset="0"/>
                <a:cs typeface="Times New Roman" pitchFamily="18" charset="0"/>
              </a:rPr>
              <a:t>0</a:t>
            </a:r>
            <a:r>
              <a:rPr lang="en-IN" sz="1800" dirty="0">
                <a:latin typeface="Times New Roman" pitchFamily="18" charset="0"/>
                <a:ea typeface="Tahoma" pitchFamily="34" charset="0"/>
                <a:cs typeface="Times New Roman" pitchFamily="18" charset="0"/>
              </a:rPr>
              <a:t>)</a:t>
            </a:r>
            <a:r>
              <a:rPr lang="en-IN" sz="1800" dirty="0">
                <a:latin typeface="Times New Roman" pitchFamily="18" charset="0"/>
                <a:cs typeface="Times New Roman" pitchFamily="18" charset="0"/>
              </a:rPr>
              <a:t>]</a:t>
            </a:r>
          </a:p>
          <a:p>
            <a:pPr marL="0" indent="0" algn="just">
              <a:lnSpc>
                <a:spcPct val="150000"/>
              </a:lnSpc>
              <a:buNone/>
            </a:pPr>
            <a:r>
              <a:rPr lang="en-US" sz="1800" dirty="0">
                <a:latin typeface="Times New Roman" pitchFamily="18" charset="0"/>
                <a:cs typeface="Times New Roman" pitchFamily="18" charset="0"/>
              </a:rPr>
              <a:t>F = 122.87 – 0.3</a:t>
            </a:r>
            <a:r>
              <a:rPr lang="en-IN" sz="1800" dirty="0" err="1">
                <a:latin typeface="Times New Roman" pitchFamily="18" charset="0"/>
                <a:cs typeface="Times New Roman" pitchFamily="18" charset="0"/>
              </a:rPr>
              <a:t>Psin</a:t>
            </a:r>
            <a:r>
              <a:rPr lang="en-US" sz="1800" dirty="0">
                <a:latin typeface="Times New Roman" pitchFamily="18" charset="0"/>
                <a:cs typeface="Times New Roman" pitchFamily="18" charset="0"/>
              </a:rPr>
              <a:t>(</a:t>
            </a:r>
            <a:r>
              <a:rPr lang="el-GR" sz="1800" dirty="0">
                <a:latin typeface="Times New Roman" pitchFamily="18" charset="0"/>
                <a:cs typeface="Times New Roman" pitchFamily="18" charset="0"/>
              </a:rPr>
              <a:t>θ </a:t>
            </a:r>
            <a:r>
              <a:rPr lang="en-US" sz="1800" dirty="0">
                <a:latin typeface="Times New Roman" pitchFamily="18" charset="0"/>
                <a:cs typeface="Times New Roman" pitchFamily="18" charset="0"/>
              </a:rPr>
              <a:t>– </a:t>
            </a:r>
            <a:r>
              <a:rPr lang="en-IN" sz="1800" dirty="0">
                <a:latin typeface="Times New Roman" pitchFamily="18" charset="0"/>
                <a:ea typeface="Tahoma" pitchFamily="34" charset="0"/>
                <a:cs typeface="Times New Roman" pitchFamily="18" charset="0"/>
              </a:rPr>
              <a:t>35</a:t>
            </a:r>
            <a:r>
              <a:rPr lang="en-IN" sz="1800" baseline="30000" dirty="0">
                <a:latin typeface="Times New Roman" pitchFamily="18" charset="0"/>
                <a:ea typeface="Tahoma" pitchFamily="34" charset="0"/>
                <a:cs typeface="Times New Roman" pitchFamily="18" charset="0"/>
              </a:rPr>
              <a:t>0</a:t>
            </a:r>
            <a:r>
              <a:rPr lang="en-IN" sz="1800" dirty="0">
                <a:latin typeface="Times New Roman" pitchFamily="18" charset="0"/>
                <a:ea typeface="Tahoma" pitchFamily="34" charset="0"/>
                <a:cs typeface="Times New Roman" pitchFamily="18" charset="0"/>
              </a:rPr>
              <a:t>)</a:t>
            </a:r>
            <a:r>
              <a:rPr lang="en-IN" sz="1800" dirty="0">
                <a:latin typeface="Times New Roman" pitchFamily="18" charset="0"/>
                <a:cs typeface="Times New Roman" pitchFamily="18" charset="0"/>
              </a:rPr>
              <a:t> --------(i)</a:t>
            </a:r>
          </a:p>
          <a:p>
            <a:pPr marL="0" indent="0" algn="just">
              <a:lnSpc>
                <a:spcPct val="150000"/>
              </a:lnSpc>
              <a:buNone/>
            </a:pPr>
            <a:r>
              <a:rPr lang="en-US" sz="1800" dirty="0">
                <a:latin typeface="Times New Roman" pitchFamily="18" charset="0"/>
                <a:cs typeface="Times New Roman" pitchFamily="18" charset="0"/>
              </a:rPr>
              <a:t>Resolving the forces along the plane,</a:t>
            </a:r>
            <a:endParaRPr lang="en-IN" sz="1800" dirty="0">
              <a:latin typeface="Times New Roman" pitchFamily="18" charset="0"/>
              <a:cs typeface="Times New Roman" pitchFamily="18" charset="0"/>
            </a:endParaRPr>
          </a:p>
          <a:p>
            <a:pPr marL="0" indent="0" algn="just">
              <a:lnSpc>
                <a:spcPct val="150000"/>
              </a:lnSpc>
              <a:buNone/>
            </a:pP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Fx</a:t>
            </a:r>
            <a:r>
              <a:rPr lang="en-IN" sz="1800" dirty="0">
                <a:latin typeface="Times New Roman" pitchFamily="18" charset="0"/>
                <a:cs typeface="Times New Roman" pitchFamily="18" charset="0"/>
              </a:rPr>
              <a:t>= 0</a:t>
            </a:r>
          </a:p>
          <a:p>
            <a:pPr marL="0" indent="0" algn="just">
              <a:lnSpc>
                <a:spcPct val="150000"/>
              </a:lnSpc>
              <a:buNone/>
            </a:pPr>
            <a:r>
              <a:rPr lang="en-IN" sz="1800" dirty="0" err="1">
                <a:latin typeface="Times New Roman" pitchFamily="18" charset="0"/>
                <a:cs typeface="Times New Roman" pitchFamily="18" charset="0"/>
              </a:rPr>
              <a:t>Pcos</a:t>
            </a:r>
            <a:r>
              <a:rPr lang="en-US" sz="1800" dirty="0">
                <a:latin typeface="Times New Roman" pitchFamily="18" charset="0"/>
                <a:cs typeface="Times New Roman" pitchFamily="18" charset="0"/>
              </a:rPr>
              <a:t>(</a:t>
            </a:r>
            <a:r>
              <a:rPr lang="el-GR" sz="1800" dirty="0">
                <a:latin typeface="Times New Roman" pitchFamily="18" charset="0"/>
                <a:cs typeface="Times New Roman" pitchFamily="18" charset="0"/>
              </a:rPr>
              <a:t>θ </a:t>
            </a:r>
            <a:r>
              <a:rPr lang="en-US" sz="1800" dirty="0">
                <a:latin typeface="Times New Roman" pitchFamily="18" charset="0"/>
                <a:cs typeface="Times New Roman" pitchFamily="18" charset="0"/>
              </a:rPr>
              <a:t>– </a:t>
            </a:r>
            <a:r>
              <a:rPr lang="en-IN" sz="1800" dirty="0">
                <a:latin typeface="Times New Roman" pitchFamily="18" charset="0"/>
                <a:ea typeface="Tahoma" pitchFamily="34" charset="0"/>
                <a:cs typeface="Times New Roman" pitchFamily="18" charset="0"/>
              </a:rPr>
              <a:t>35</a:t>
            </a:r>
            <a:r>
              <a:rPr lang="en-IN" sz="1800" baseline="30000" dirty="0">
                <a:latin typeface="Times New Roman" pitchFamily="18" charset="0"/>
                <a:ea typeface="Tahoma" pitchFamily="34" charset="0"/>
                <a:cs typeface="Times New Roman" pitchFamily="18" charset="0"/>
              </a:rPr>
              <a:t>0</a:t>
            </a:r>
            <a:r>
              <a:rPr lang="en-IN" sz="1800" dirty="0">
                <a:latin typeface="Times New Roman" pitchFamily="18" charset="0"/>
                <a:ea typeface="Tahoma" pitchFamily="34" charset="0"/>
                <a:cs typeface="Times New Roman" pitchFamily="18" charset="0"/>
              </a:rPr>
              <a:t>) -</a:t>
            </a:r>
            <a:r>
              <a:rPr lang="en-IN" sz="1800" dirty="0">
                <a:latin typeface="Times New Roman" pitchFamily="18" charset="0"/>
                <a:cs typeface="Times New Roman" pitchFamily="18" charset="0"/>
              </a:rPr>
              <a:t> F – 500sin35 = 0</a:t>
            </a:r>
          </a:p>
          <a:p>
            <a:pPr marL="0" indent="0" algn="just">
              <a:lnSpc>
                <a:spcPct val="150000"/>
              </a:lnSpc>
              <a:buNone/>
            </a:pPr>
            <a:r>
              <a:rPr lang="en-US" sz="1800" dirty="0">
                <a:latin typeface="Times New Roman" pitchFamily="18" charset="0"/>
                <a:cs typeface="Times New Roman" pitchFamily="18" charset="0"/>
              </a:rPr>
              <a:t>Therefore, </a:t>
            </a:r>
            <a:r>
              <a:rPr lang="en-IN" sz="1800" dirty="0" err="1">
                <a:latin typeface="Times New Roman" pitchFamily="18" charset="0"/>
                <a:cs typeface="Times New Roman" pitchFamily="18" charset="0"/>
              </a:rPr>
              <a:t>Pcos</a:t>
            </a:r>
            <a:r>
              <a:rPr lang="en-US" sz="1800" dirty="0">
                <a:latin typeface="Times New Roman" pitchFamily="18" charset="0"/>
                <a:cs typeface="Times New Roman" pitchFamily="18" charset="0"/>
              </a:rPr>
              <a:t>(</a:t>
            </a:r>
            <a:r>
              <a:rPr lang="el-GR" sz="1800" dirty="0">
                <a:latin typeface="Times New Roman" pitchFamily="18" charset="0"/>
                <a:cs typeface="Times New Roman" pitchFamily="18" charset="0"/>
              </a:rPr>
              <a:t>θ </a:t>
            </a:r>
            <a:r>
              <a:rPr lang="en-US" sz="1800" dirty="0">
                <a:latin typeface="Times New Roman" pitchFamily="18" charset="0"/>
                <a:cs typeface="Times New Roman" pitchFamily="18" charset="0"/>
              </a:rPr>
              <a:t>– </a:t>
            </a:r>
            <a:r>
              <a:rPr lang="en-IN" sz="1800" dirty="0">
                <a:latin typeface="Times New Roman" pitchFamily="18" charset="0"/>
                <a:ea typeface="Tahoma" pitchFamily="34" charset="0"/>
                <a:cs typeface="Times New Roman" pitchFamily="18" charset="0"/>
              </a:rPr>
              <a:t>35</a:t>
            </a:r>
            <a:r>
              <a:rPr lang="en-IN" sz="1800" baseline="30000" dirty="0">
                <a:latin typeface="Times New Roman" pitchFamily="18" charset="0"/>
                <a:ea typeface="Tahoma" pitchFamily="34" charset="0"/>
                <a:cs typeface="Times New Roman" pitchFamily="18" charset="0"/>
              </a:rPr>
              <a:t>0</a:t>
            </a:r>
            <a:r>
              <a:rPr lang="en-IN" sz="1800" dirty="0">
                <a:latin typeface="Times New Roman" pitchFamily="18" charset="0"/>
                <a:ea typeface="Tahoma" pitchFamily="34" charset="0"/>
                <a:cs typeface="Times New Roman" pitchFamily="18" charset="0"/>
              </a:rPr>
              <a:t>)  - </a:t>
            </a:r>
            <a:r>
              <a:rPr lang="en-US" sz="1800" dirty="0">
                <a:latin typeface="Times New Roman" pitchFamily="18" charset="0"/>
                <a:cs typeface="Times New Roman" pitchFamily="18" charset="0"/>
              </a:rPr>
              <a:t>122.87 + 0.3</a:t>
            </a:r>
            <a:r>
              <a:rPr lang="en-IN" sz="1800" dirty="0" err="1">
                <a:latin typeface="Times New Roman" pitchFamily="18" charset="0"/>
                <a:cs typeface="Times New Roman" pitchFamily="18" charset="0"/>
              </a:rPr>
              <a:t>Psin</a:t>
            </a:r>
            <a:r>
              <a:rPr lang="en-US" sz="1800" dirty="0">
                <a:latin typeface="Times New Roman" pitchFamily="18" charset="0"/>
                <a:cs typeface="Times New Roman" pitchFamily="18" charset="0"/>
              </a:rPr>
              <a:t>(</a:t>
            </a:r>
            <a:r>
              <a:rPr lang="el-GR" sz="1800" dirty="0">
                <a:latin typeface="Times New Roman" pitchFamily="18" charset="0"/>
                <a:cs typeface="Times New Roman" pitchFamily="18" charset="0"/>
              </a:rPr>
              <a:t>θ </a:t>
            </a:r>
            <a:r>
              <a:rPr lang="en-US" sz="1800" dirty="0">
                <a:latin typeface="Times New Roman" pitchFamily="18" charset="0"/>
                <a:cs typeface="Times New Roman" pitchFamily="18" charset="0"/>
              </a:rPr>
              <a:t>– </a:t>
            </a:r>
            <a:r>
              <a:rPr lang="en-IN" sz="1800" dirty="0">
                <a:latin typeface="Times New Roman" pitchFamily="18" charset="0"/>
                <a:ea typeface="Tahoma" pitchFamily="34" charset="0"/>
                <a:cs typeface="Times New Roman" pitchFamily="18" charset="0"/>
              </a:rPr>
              <a:t>35</a:t>
            </a:r>
            <a:r>
              <a:rPr lang="en-IN" sz="1800" baseline="30000" dirty="0">
                <a:latin typeface="Times New Roman" pitchFamily="18" charset="0"/>
                <a:ea typeface="Tahoma" pitchFamily="34" charset="0"/>
                <a:cs typeface="Times New Roman" pitchFamily="18" charset="0"/>
              </a:rPr>
              <a:t>0</a:t>
            </a:r>
            <a:r>
              <a:rPr lang="en-IN" sz="1800" dirty="0">
                <a:latin typeface="Times New Roman" pitchFamily="18" charset="0"/>
                <a:ea typeface="Tahoma" pitchFamily="34" charset="0"/>
                <a:cs typeface="Times New Roman" pitchFamily="18" charset="0"/>
              </a:rPr>
              <a:t>)</a:t>
            </a:r>
            <a:r>
              <a:rPr lang="en-IN" sz="1800" dirty="0">
                <a:latin typeface="Times New Roman" pitchFamily="18" charset="0"/>
                <a:cs typeface="Times New Roman" pitchFamily="18" charset="0"/>
              </a:rPr>
              <a:t> -286.79 = 0</a:t>
            </a:r>
          </a:p>
          <a:p>
            <a:pPr marL="0" indent="0" algn="just">
              <a:lnSpc>
                <a:spcPct val="150000"/>
              </a:lnSpc>
              <a:buNone/>
            </a:pP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p:txBody>
      </p:sp>
      <p:sp>
        <p:nvSpPr>
          <p:cNvPr id="34" name="Slide Number Placeholder 33"/>
          <p:cNvSpPr>
            <a:spLocks noGrp="1"/>
          </p:cNvSpPr>
          <p:nvPr>
            <p:ph type="sldNum" sz="quarter" idx="12"/>
          </p:nvPr>
        </p:nvSpPr>
        <p:spPr/>
        <p:txBody>
          <a:bodyPr/>
          <a:lstStyle/>
          <a:p>
            <a:fld id="{B6F15528-21DE-4FAA-801E-634DDDAF4B2B}" type="slidenum">
              <a:rPr lang="en-US" smtClean="0"/>
              <a:pPr/>
              <a:t>39</a:t>
            </a:fld>
            <a:endParaRPr lang="en-US"/>
          </a:p>
        </p:txBody>
      </p:sp>
      <p:cxnSp>
        <p:nvCxnSpPr>
          <p:cNvPr id="101" name="Straight Connector 100"/>
          <p:cNvCxnSpPr/>
          <p:nvPr/>
        </p:nvCxnSpPr>
        <p:spPr>
          <a:xfrm flipV="1">
            <a:off x="4777531" y="1394826"/>
            <a:ext cx="373380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707767" y="858925"/>
            <a:ext cx="641320" cy="309801"/>
          </a:xfrm>
          <a:prstGeom prst="rect">
            <a:avLst/>
          </a:prstGeom>
          <a:noFill/>
        </p:spPr>
        <p:txBody>
          <a:bodyPr wrap="square" rtlCol="0">
            <a:spAutoFit/>
          </a:bodyPr>
          <a:lstStyle/>
          <a:p>
            <a:r>
              <a:rPr lang="en-IN" sz="1400" dirty="0">
                <a:latin typeface="Times New Roman" pitchFamily="18" charset="0"/>
                <a:cs typeface="Times New Roman" pitchFamily="18" charset="0"/>
              </a:rPr>
              <a:t>P </a:t>
            </a:r>
          </a:p>
        </p:txBody>
      </p:sp>
      <p:sp>
        <p:nvSpPr>
          <p:cNvPr id="103" name="TextBox 102"/>
          <p:cNvSpPr txBox="1"/>
          <p:nvPr/>
        </p:nvSpPr>
        <p:spPr>
          <a:xfrm>
            <a:off x="5668579" y="421103"/>
            <a:ext cx="16764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a:t>
            </a:r>
          </a:p>
        </p:txBody>
      </p:sp>
      <p:sp>
        <p:nvSpPr>
          <p:cNvPr id="104" name="TextBox 103"/>
          <p:cNvSpPr txBox="1"/>
          <p:nvPr/>
        </p:nvSpPr>
        <p:spPr>
          <a:xfrm>
            <a:off x="6682531" y="2694917"/>
            <a:ext cx="914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500 N</a:t>
            </a:r>
          </a:p>
        </p:txBody>
      </p:sp>
      <p:sp>
        <p:nvSpPr>
          <p:cNvPr id="105" name="TextBox 104"/>
          <p:cNvSpPr txBox="1"/>
          <p:nvPr/>
        </p:nvSpPr>
        <p:spPr>
          <a:xfrm rot="20092957">
            <a:off x="6345237" y="2086909"/>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endParaRPr lang="en-IN" sz="1400" baseline="-25000" dirty="0">
              <a:solidFill>
                <a:srgbClr val="FF0000"/>
              </a:solidFill>
            </a:endParaRPr>
          </a:p>
        </p:txBody>
      </p:sp>
      <p:sp>
        <p:nvSpPr>
          <p:cNvPr id="106" name="TextBox 105"/>
          <p:cNvSpPr txBox="1"/>
          <p:nvPr/>
        </p:nvSpPr>
        <p:spPr>
          <a:xfrm rot="20166383">
            <a:off x="7334870" y="2541029"/>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baseline="-25000" dirty="0"/>
          </a:p>
        </p:txBody>
      </p:sp>
      <p:cxnSp>
        <p:nvCxnSpPr>
          <p:cNvPr id="107" name="Straight Connector 106"/>
          <p:cNvCxnSpPr/>
          <p:nvPr/>
        </p:nvCxnSpPr>
        <p:spPr>
          <a:xfrm flipV="1">
            <a:off x="5904636" y="2998445"/>
            <a:ext cx="16002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rot="20527531">
            <a:off x="5620699" y="317198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500sin35</a:t>
            </a:r>
          </a:p>
        </p:txBody>
      </p:sp>
      <p:sp>
        <p:nvSpPr>
          <p:cNvPr id="109" name="TextBox 108"/>
          <p:cNvSpPr txBox="1"/>
          <p:nvPr/>
        </p:nvSpPr>
        <p:spPr>
          <a:xfrm rot="3347769">
            <a:off x="6907989" y="4044828"/>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500cos35</a:t>
            </a:r>
          </a:p>
        </p:txBody>
      </p:sp>
      <p:cxnSp>
        <p:nvCxnSpPr>
          <p:cNvPr id="110" name="Straight Arrow Connector 109"/>
          <p:cNvCxnSpPr/>
          <p:nvPr/>
        </p:nvCxnSpPr>
        <p:spPr>
          <a:xfrm rot="10800000" flipV="1">
            <a:off x="6606331" y="1775826"/>
            <a:ext cx="1066800" cy="381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5463331" y="2385426"/>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35</a:t>
            </a:r>
            <a:r>
              <a:rPr lang="en-IN" sz="1200" baseline="30000" dirty="0">
                <a:latin typeface="Times New Roman" pitchFamily="18" charset="0"/>
                <a:ea typeface="Tahoma" pitchFamily="34" charset="0"/>
                <a:cs typeface="Times New Roman" pitchFamily="18" charset="0"/>
              </a:rPr>
              <a:t>0</a:t>
            </a:r>
          </a:p>
        </p:txBody>
      </p:sp>
      <p:cxnSp>
        <p:nvCxnSpPr>
          <p:cNvPr id="112" name="Straight Arrow Connector 111"/>
          <p:cNvCxnSpPr/>
          <p:nvPr/>
        </p:nvCxnSpPr>
        <p:spPr>
          <a:xfrm rot="16200000" flipH="1">
            <a:off x="6551542" y="3494539"/>
            <a:ext cx="838200" cy="455612"/>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rot="5400000">
            <a:off x="6248330" y="3797751"/>
            <a:ext cx="9906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rot="10800000" flipV="1">
            <a:off x="5676036" y="3303245"/>
            <a:ext cx="1095375" cy="371475"/>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6666636" y="3684245"/>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35</a:t>
            </a:r>
            <a:r>
              <a:rPr lang="en-IN" sz="1400" baseline="30000" dirty="0">
                <a:latin typeface="Times New Roman" pitchFamily="18" charset="0"/>
                <a:ea typeface="Tahoma" pitchFamily="34" charset="0"/>
                <a:cs typeface="Times New Roman" pitchFamily="18" charset="0"/>
              </a:rPr>
              <a:t>0</a:t>
            </a:r>
          </a:p>
        </p:txBody>
      </p:sp>
      <p:cxnSp>
        <p:nvCxnSpPr>
          <p:cNvPr id="116" name="Straight Arrow Connector 115"/>
          <p:cNvCxnSpPr/>
          <p:nvPr/>
        </p:nvCxnSpPr>
        <p:spPr>
          <a:xfrm flipV="1">
            <a:off x="7139731" y="632826"/>
            <a:ext cx="914400" cy="3810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rot="20177125">
            <a:off x="7462527" y="29550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
        <p:nvSpPr>
          <p:cNvPr id="118" name="Rectangle 117"/>
          <p:cNvSpPr/>
          <p:nvPr/>
        </p:nvSpPr>
        <p:spPr>
          <a:xfrm rot="20498282">
            <a:off x="6646945" y="1505149"/>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9" name="Straight Connector 118"/>
          <p:cNvCxnSpPr/>
          <p:nvPr/>
        </p:nvCxnSpPr>
        <p:spPr>
          <a:xfrm>
            <a:off x="4777531" y="2690226"/>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122" idx="0"/>
          </p:cNvCxnSpPr>
          <p:nvPr/>
        </p:nvCxnSpPr>
        <p:spPr>
          <a:xfrm>
            <a:off x="6692557" y="689963"/>
            <a:ext cx="561474" cy="1543063"/>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121" name="Arc 120"/>
          <p:cNvSpPr/>
          <p:nvPr/>
        </p:nvSpPr>
        <p:spPr>
          <a:xfrm>
            <a:off x="5158531" y="2461626"/>
            <a:ext cx="304800" cy="381000"/>
          </a:xfrm>
          <a:prstGeom prst="arc">
            <a:avLst>
              <a:gd name="adj1" fmla="val 17359636"/>
              <a:gd name="adj2" fmla="val 70728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2" name="TextBox 121"/>
          <p:cNvSpPr txBox="1"/>
          <p:nvPr/>
        </p:nvSpPr>
        <p:spPr>
          <a:xfrm>
            <a:off x="6987331" y="2233026"/>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35</a:t>
            </a:r>
            <a:r>
              <a:rPr lang="en-IN" sz="1200" baseline="30000" dirty="0">
                <a:latin typeface="Times New Roman" pitchFamily="18" charset="0"/>
                <a:ea typeface="Tahoma" pitchFamily="34" charset="0"/>
                <a:cs typeface="Times New Roman" pitchFamily="18" charset="0"/>
              </a:rPr>
              <a:t>0</a:t>
            </a:r>
          </a:p>
        </p:txBody>
      </p:sp>
      <p:sp>
        <p:nvSpPr>
          <p:cNvPr id="123" name="TextBox 122"/>
          <p:cNvSpPr txBox="1"/>
          <p:nvPr/>
        </p:nvSpPr>
        <p:spPr>
          <a:xfrm>
            <a:off x="6361836" y="4293845"/>
            <a:ext cx="6858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500</a:t>
            </a:r>
          </a:p>
        </p:txBody>
      </p:sp>
      <p:cxnSp>
        <p:nvCxnSpPr>
          <p:cNvPr id="124" name="Straight Arrow Connector 123"/>
          <p:cNvCxnSpPr/>
          <p:nvPr/>
        </p:nvCxnSpPr>
        <p:spPr>
          <a:xfrm rot="16200000" flipH="1">
            <a:off x="5117103" y="1207654"/>
            <a:ext cx="1102951" cy="56289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5179633" y="1242426"/>
            <a:ext cx="1045698" cy="50564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rot="19959722">
            <a:off x="5952835" y="1023520"/>
            <a:ext cx="433953"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127" name="TextBox 126"/>
          <p:cNvSpPr txBox="1"/>
          <p:nvPr/>
        </p:nvSpPr>
        <p:spPr>
          <a:xfrm rot="19255270">
            <a:off x="4880196" y="1511390"/>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128" name="TextBox 127"/>
          <p:cNvSpPr txBox="1"/>
          <p:nvPr/>
        </p:nvSpPr>
        <p:spPr>
          <a:xfrm rot="19783941">
            <a:off x="5265621" y="731266"/>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sp>
        <p:nvSpPr>
          <p:cNvPr id="129" name="TextBox 128"/>
          <p:cNvSpPr txBox="1"/>
          <p:nvPr/>
        </p:nvSpPr>
        <p:spPr>
          <a:xfrm rot="19853440">
            <a:off x="5875348" y="1719085"/>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cxnSp>
        <p:nvCxnSpPr>
          <p:cNvPr id="130" name="Straight Arrow Connector 129"/>
          <p:cNvCxnSpPr/>
          <p:nvPr/>
        </p:nvCxnSpPr>
        <p:spPr>
          <a:xfrm flipV="1">
            <a:off x="7059695" y="1013826"/>
            <a:ext cx="689636" cy="7096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7059695" y="1695649"/>
            <a:ext cx="922677" cy="27822"/>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rot="5400000">
            <a:off x="6573210" y="2199617"/>
            <a:ext cx="989806" cy="794"/>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rot="16200000" flipV="1">
            <a:off x="6823408" y="1933711"/>
            <a:ext cx="76200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7068510" y="1242427"/>
            <a:ext cx="1366621" cy="481044"/>
          </a:xfrm>
          <a:prstGeom prst="line">
            <a:avLst/>
          </a:prstGeom>
        </p:spPr>
        <p:style>
          <a:lnRef idx="1">
            <a:schemeClr val="accent1"/>
          </a:lnRef>
          <a:fillRef idx="0">
            <a:schemeClr val="accent1"/>
          </a:fillRef>
          <a:effectRef idx="0">
            <a:schemeClr val="accent1"/>
          </a:effectRef>
          <a:fontRef idx="minor">
            <a:schemeClr val="tx1"/>
          </a:fontRef>
        </p:style>
      </p:cxnSp>
      <p:sp>
        <p:nvSpPr>
          <p:cNvPr id="135" name="Arc 134"/>
          <p:cNvSpPr/>
          <p:nvPr/>
        </p:nvSpPr>
        <p:spPr>
          <a:xfrm>
            <a:off x="7402614" y="1346649"/>
            <a:ext cx="228600" cy="229690"/>
          </a:xfrm>
          <a:prstGeom prst="arc">
            <a:avLst>
              <a:gd name="adj1" fmla="val 14699392"/>
              <a:gd name="adj2" fmla="val 427951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6" name="TextBox 135"/>
          <p:cNvSpPr txBox="1"/>
          <p:nvPr/>
        </p:nvSpPr>
        <p:spPr>
          <a:xfrm>
            <a:off x="7546541" y="1152684"/>
            <a:ext cx="871661" cy="276999"/>
          </a:xfrm>
          <a:prstGeom prst="rect">
            <a:avLst/>
          </a:prstGeom>
          <a:noFill/>
        </p:spPr>
        <p:txBody>
          <a:bodyPr wrap="square" rtlCol="0">
            <a:spAutoFit/>
          </a:bodyPr>
          <a:lstStyle/>
          <a:p>
            <a:r>
              <a:rPr lang="en-US" sz="1200" dirty="0">
                <a:latin typeface="Times New Roman" pitchFamily="18" charset="0"/>
                <a:cs typeface="Times New Roman" pitchFamily="18" charset="0"/>
              </a:rPr>
              <a:t>(</a:t>
            </a:r>
            <a:r>
              <a:rPr lang="el-GR" sz="1200" dirty="0">
                <a:latin typeface="Times New Roman" pitchFamily="18" charset="0"/>
                <a:cs typeface="Times New Roman" pitchFamily="18" charset="0"/>
              </a:rPr>
              <a:t>θ </a:t>
            </a:r>
            <a:r>
              <a:rPr lang="en-US" sz="1200" dirty="0">
                <a:latin typeface="Times New Roman" pitchFamily="18" charset="0"/>
                <a:cs typeface="Times New Roman" pitchFamily="18" charset="0"/>
              </a:rPr>
              <a:t>– </a:t>
            </a:r>
            <a:r>
              <a:rPr lang="en-IN" sz="1200" dirty="0">
                <a:latin typeface="Times New Roman" pitchFamily="18" charset="0"/>
                <a:ea typeface="Tahoma" pitchFamily="34" charset="0"/>
                <a:cs typeface="Times New Roman" pitchFamily="18" charset="0"/>
              </a:rPr>
              <a:t>35</a:t>
            </a:r>
            <a:r>
              <a:rPr lang="en-IN" sz="1200" baseline="30000" dirty="0">
                <a:latin typeface="Times New Roman" pitchFamily="18" charset="0"/>
                <a:ea typeface="Tahoma" pitchFamily="34" charset="0"/>
                <a:cs typeface="Times New Roman" pitchFamily="18" charset="0"/>
              </a:rPr>
              <a:t>0</a:t>
            </a:r>
            <a:r>
              <a:rPr lang="en-IN" sz="1200" dirty="0">
                <a:latin typeface="Times New Roman" pitchFamily="18" charset="0"/>
                <a:ea typeface="Tahoma" pitchFamily="34" charset="0"/>
                <a:cs typeface="Times New Roman" pitchFamily="18" charset="0"/>
              </a:rPr>
              <a:t>)</a:t>
            </a:r>
          </a:p>
        </p:txBody>
      </p:sp>
    </p:spTree>
    <p:extLst>
      <p:ext uri="{BB962C8B-B14F-4D97-AF65-F5344CB8AC3E}">
        <p14:creationId xmlns:p14="http://schemas.microsoft.com/office/powerpoint/2010/main" val="27449464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4114800"/>
          </a:xfrm>
        </p:spPr>
        <p:txBody>
          <a:bodyPr>
            <a:normAutofit/>
          </a:bodyPr>
          <a:lstStyle/>
          <a:p>
            <a:pPr marL="0" indent="0" algn="just">
              <a:lnSpc>
                <a:spcPct val="150000"/>
              </a:lnSpc>
              <a:buNone/>
            </a:pPr>
            <a:r>
              <a:rPr lang="en-IN" sz="2800" b="1" dirty="0">
                <a:latin typeface="Times New Roman" pitchFamily="18" charset="0"/>
                <a:cs typeface="Times New Roman" pitchFamily="18" charset="0"/>
              </a:rPr>
              <a:t>Types of friction</a:t>
            </a:r>
          </a:p>
          <a:p>
            <a:pPr marL="0" indent="0" algn="just">
              <a:lnSpc>
                <a:spcPct val="150000"/>
              </a:lnSpc>
              <a:buNone/>
            </a:pPr>
            <a:r>
              <a:rPr lang="en-IN" sz="1800" dirty="0">
                <a:latin typeface="Times New Roman" pitchFamily="18" charset="0"/>
                <a:cs typeface="Times New Roman" pitchFamily="18" charset="0"/>
              </a:rPr>
              <a:t>In general, friction can be classified as :</a:t>
            </a:r>
          </a:p>
          <a:p>
            <a:pPr marL="400050" indent="-400050" algn="just">
              <a:lnSpc>
                <a:spcPct val="150000"/>
              </a:lnSpc>
              <a:buFont typeface="+mj-lt"/>
              <a:buAutoNum type="romanUcPeriod"/>
            </a:pPr>
            <a:r>
              <a:rPr lang="en-IN" sz="1800" dirty="0">
                <a:latin typeface="Times New Roman" pitchFamily="18" charset="0"/>
                <a:cs typeface="Times New Roman" pitchFamily="18" charset="0"/>
              </a:rPr>
              <a:t>Dry Friction: It is the force that opposes motion of one solid surface sliding across another solid surface which are in contact.</a:t>
            </a:r>
          </a:p>
          <a:p>
            <a:pPr marL="400050" indent="-400050" algn="just">
              <a:lnSpc>
                <a:spcPct val="150000"/>
              </a:lnSpc>
              <a:buFont typeface="+mj-lt"/>
              <a:buAutoNum type="romanUcPeriod"/>
            </a:pPr>
            <a:r>
              <a:rPr lang="en-IN" sz="1800" dirty="0">
                <a:latin typeface="Times New Roman" pitchFamily="18" charset="0"/>
                <a:cs typeface="Times New Roman" pitchFamily="18" charset="0"/>
              </a:rPr>
              <a:t>Fluid friction: It is the force that resists motion either within the fluid itself or of another medium moving through the fluid.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Autofit/>
          </a:bodyPr>
          <a:lstStyle/>
          <a:p>
            <a:pPr marL="0" indent="0" algn="just">
              <a:lnSpc>
                <a:spcPct val="150000"/>
              </a:lnSpc>
              <a:buNone/>
            </a:pPr>
            <a:r>
              <a:rPr lang="en-IN" sz="1700" dirty="0">
                <a:latin typeface="Times New Roman" pitchFamily="18" charset="0"/>
                <a:cs typeface="Times New Roman" pitchFamily="18" charset="0"/>
              </a:rPr>
              <a:t>P[</a:t>
            </a:r>
            <a:r>
              <a:rPr lang="en-IN" sz="1700" dirty="0" err="1">
                <a:latin typeface="Times New Roman" pitchFamily="18" charset="0"/>
                <a:cs typeface="Times New Roman" pitchFamily="18" charset="0"/>
              </a:rPr>
              <a:t>cos</a:t>
            </a:r>
            <a:r>
              <a:rPr lang="en-US" sz="1700" dirty="0">
                <a:latin typeface="Times New Roman" pitchFamily="18" charset="0"/>
                <a:cs typeface="Times New Roman" pitchFamily="18" charset="0"/>
              </a:rPr>
              <a:t>(</a:t>
            </a:r>
            <a:r>
              <a:rPr lang="el-GR" sz="1700" dirty="0">
                <a:latin typeface="Times New Roman" pitchFamily="18" charset="0"/>
                <a:cs typeface="Times New Roman" pitchFamily="18" charset="0"/>
              </a:rPr>
              <a:t>θ </a:t>
            </a:r>
            <a:r>
              <a:rPr lang="en-US" sz="1700" dirty="0">
                <a:latin typeface="Times New Roman" pitchFamily="18" charset="0"/>
                <a:cs typeface="Times New Roman" pitchFamily="18" charset="0"/>
              </a:rPr>
              <a:t>– </a:t>
            </a:r>
            <a:r>
              <a:rPr lang="en-IN" sz="1700" dirty="0">
                <a:latin typeface="Times New Roman" pitchFamily="18" charset="0"/>
                <a:ea typeface="Tahoma" pitchFamily="34" charset="0"/>
                <a:cs typeface="Times New Roman" pitchFamily="18" charset="0"/>
              </a:rPr>
              <a:t>35</a:t>
            </a:r>
            <a:r>
              <a:rPr lang="en-IN" sz="1700" baseline="30000" dirty="0">
                <a:latin typeface="Times New Roman" pitchFamily="18" charset="0"/>
                <a:ea typeface="Tahoma" pitchFamily="34" charset="0"/>
                <a:cs typeface="Times New Roman" pitchFamily="18" charset="0"/>
              </a:rPr>
              <a:t>0</a:t>
            </a:r>
            <a:r>
              <a:rPr lang="en-IN" sz="1700" dirty="0">
                <a:latin typeface="Times New Roman" pitchFamily="18" charset="0"/>
                <a:ea typeface="Tahoma" pitchFamily="34" charset="0"/>
                <a:cs typeface="Times New Roman" pitchFamily="18" charset="0"/>
              </a:rPr>
              <a:t>) +</a:t>
            </a:r>
            <a:r>
              <a:rPr lang="en-IN" sz="1700" dirty="0">
                <a:latin typeface="Times New Roman" pitchFamily="18" charset="0"/>
                <a:cs typeface="Times New Roman" pitchFamily="18" charset="0"/>
              </a:rPr>
              <a:t> 0.3sin</a:t>
            </a:r>
            <a:r>
              <a:rPr lang="en-US" sz="1700" dirty="0">
                <a:latin typeface="Times New Roman" pitchFamily="18" charset="0"/>
                <a:cs typeface="Times New Roman" pitchFamily="18" charset="0"/>
              </a:rPr>
              <a:t>(</a:t>
            </a:r>
            <a:r>
              <a:rPr lang="el-GR" sz="1700" dirty="0">
                <a:latin typeface="Times New Roman" pitchFamily="18" charset="0"/>
                <a:cs typeface="Times New Roman" pitchFamily="18" charset="0"/>
              </a:rPr>
              <a:t>θ </a:t>
            </a:r>
            <a:r>
              <a:rPr lang="en-US" sz="1700" dirty="0">
                <a:latin typeface="Times New Roman" pitchFamily="18" charset="0"/>
                <a:cs typeface="Times New Roman" pitchFamily="18" charset="0"/>
              </a:rPr>
              <a:t>– </a:t>
            </a:r>
            <a:r>
              <a:rPr lang="en-IN" sz="1700" dirty="0">
                <a:latin typeface="Times New Roman" pitchFamily="18" charset="0"/>
                <a:ea typeface="Tahoma" pitchFamily="34" charset="0"/>
                <a:cs typeface="Times New Roman" pitchFamily="18" charset="0"/>
              </a:rPr>
              <a:t>35</a:t>
            </a:r>
            <a:r>
              <a:rPr lang="en-IN" sz="1700" baseline="30000" dirty="0">
                <a:latin typeface="Times New Roman" pitchFamily="18" charset="0"/>
                <a:ea typeface="Tahoma" pitchFamily="34" charset="0"/>
                <a:cs typeface="Times New Roman" pitchFamily="18" charset="0"/>
              </a:rPr>
              <a:t>0</a:t>
            </a:r>
            <a:r>
              <a:rPr lang="en-IN" sz="1700" dirty="0">
                <a:latin typeface="Times New Roman" pitchFamily="18" charset="0"/>
                <a:ea typeface="Tahoma" pitchFamily="34" charset="0"/>
                <a:cs typeface="Times New Roman" pitchFamily="18" charset="0"/>
              </a:rPr>
              <a:t>)] </a:t>
            </a:r>
            <a:r>
              <a:rPr lang="en-IN" sz="1700" dirty="0">
                <a:latin typeface="Times New Roman" pitchFamily="18" charset="0"/>
                <a:cs typeface="Times New Roman" pitchFamily="18" charset="0"/>
              </a:rPr>
              <a:t>= 409.66</a:t>
            </a:r>
          </a:p>
          <a:p>
            <a:pPr marL="0" indent="0" algn="just">
              <a:lnSpc>
                <a:spcPct val="150000"/>
              </a:lnSpc>
              <a:buNone/>
            </a:pPr>
            <a:r>
              <a:rPr lang="en-US" sz="1700" dirty="0">
                <a:latin typeface="Times New Roman" pitchFamily="18" charset="0"/>
                <a:cs typeface="Times New Roman" pitchFamily="18" charset="0"/>
              </a:rPr>
              <a:t>P = 409.66/</a:t>
            </a:r>
            <a:r>
              <a:rPr lang="en-IN" sz="1700" dirty="0">
                <a:latin typeface="Times New Roman" pitchFamily="18" charset="0"/>
                <a:cs typeface="Times New Roman" pitchFamily="18" charset="0"/>
              </a:rPr>
              <a:t>[</a:t>
            </a:r>
            <a:r>
              <a:rPr lang="en-IN" sz="1700" dirty="0" err="1">
                <a:latin typeface="Times New Roman" pitchFamily="18" charset="0"/>
                <a:cs typeface="Times New Roman" pitchFamily="18" charset="0"/>
              </a:rPr>
              <a:t>cos</a:t>
            </a:r>
            <a:r>
              <a:rPr lang="en-US" sz="1700" dirty="0">
                <a:latin typeface="Times New Roman" pitchFamily="18" charset="0"/>
                <a:cs typeface="Times New Roman" pitchFamily="18" charset="0"/>
              </a:rPr>
              <a:t>(</a:t>
            </a:r>
            <a:r>
              <a:rPr lang="el-GR" sz="1700" dirty="0">
                <a:latin typeface="Times New Roman" pitchFamily="18" charset="0"/>
                <a:cs typeface="Times New Roman" pitchFamily="18" charset="0"/>
              </a:rPr>
              <a:t>θ </a:t>
            </a:r>
            <a:r>
              <a:rPr lang="en-US" sz="1700" dirty="0">
                <a:latin typeface="Times New Roman" pitchFamily="18" charset="0"/>
                <a:cs typeface="Times New Roman" pitchFamily="18" charset="0"/>
              </a:rPr>
              <a:t>– </a:t>
            </a:r>
            <a:r>
              <a:rPr lang="en-IN" sz="1700" dirty="0">
                <a:latin typeface="Times New Roman" pitchFamily="18" charset="0"/>
                <a:ea typeface="Tahoma" pitchFamily="34" charset="0"/>
                <a:cs typeface="Times New Roman" pitchFamily="18" charset="0"/>
              </a:rPr>
              <a:t>35</a:t>
            </a:r>
            <a:r>
              <a:rPr lang="en-IN" sz="1700" baseline="30000" dirty="0">
                <a:latin typeface="Times New Roman" pitchFamily="18" charset="0"/>
                <a:ea typeface="Tahoma" pitchFamily="34" charset="0"/>
                <a:cs typeface="Times New Roman" pitchFamily="18" charset="0"/>
              </a:rPr>
              <a:t>0</a:t>
            </a:r>
            <a:r>
              <a:rPr lang="en-IN" sz="1700" dirty="0">
                <a:latin typeface="Times New Roman" pitchFamily="18" charset="0"/>
                <a:ea typeface="Tahoma" pitchFamily="34" charset="0"/>
                <a:cs typeface="Times New Roman" pitchFamily="18" charset="0"/>
              </a:rPr>
              <a:t>) +</a:t>
            </a:r>
            <a:r>
              <a:rPr lang="en-IN" sz="1700" dirty="0">
                <a:latin typeface="Times New Roman" pitchFamily="18" charset="0"/>
                <a:cs typeface="Times New Roman" pitchFamily="18" charset="0"/>
              </a:rPr>
              <a:t> 0.3sin</a:t>
            </a:r>
            <a:r>
              <a:rPr lang="en-US" sz="1700" dirty="0">
                <a:latin typeface="Times New Roman" pitchFamily="18" charset="0"/>
                <a:cs typeface="Times New Roman" pitchFamily="18" charset="0"/>
              </a:rPr>
              <a:t>(</a:t>
            </a:r>
            <a:r>
              <a:rPr lang="el-GR" sz="1700" dirty="0">
                <a:latin typeface="Times New Roman" pitchFamily="18" charset="0"/>
                <a:cs typeface="Times New Roman" pitchFamily="18" charset="0"/>
              </a:rPr>
              <a:t>θ </a:t>
            </a:r>
            <a:r>
              <a:rPr lang="en-US" sz="1700" dirty="0">
                <a:latin typeface="Times New Roman" pitchFamily="18" charset="0"/>
                <a:cs typeface="Times New Roman" pitchFamily="18" charset="0"/>
              </a:rPr>
              <a:t>– </a:t>
            </a:r>
            <a:r>
              <a:rPr lang="en-IN" sz="1700" dirty="0">
                <a:latin typeface="Times New Roman" pitchFamily="18" charset="0"/>
                <a:ea typeface="Tahoma" pitchFamily="34" charset="0"/>
                <a:cs typeface="Times New Roman" pitchFamily="18" charset="0"/>
              </a:rPr>
              <a:t>35</a:t>
            </a:r>
            <a:r>
              <a:rPr lang="en-IN" sz="1700" baseline="30000" dirty="0">
                <a:latin typeface="Times New Roman" pitchFamily="18" charset="0"/>
                <a:ea typeface="Tahoma" pitchFamily="34" charset="0"/>
                <a:cs typeface="Times New Roman" pitchFamily="18" charset="0"/>
              </a:rPr>
              <a:t>0</a:t>
            </a:r>
            <a:r>
              <a:rPr lang="en-IN" sz="1700" dirty="0">
                <a:latin typeface="Times New Roman" pitchFamily="18" charset="0"/>
                <a:ea typeface="Tahoma" pitchFamily="34" charset="0"/>
                <a:cs typeface="Times New Roman" pitchFamily="18" charset="0"/>
              </a:rPr>
              <a:t>)]  ----(A)</a:t>
            </a:r>
          </a:p>
          <a:p>
            <a:pPr marL="0" indent="0" algn="just">
              <a:lnSpc>
                <a:spcPct val="150000"/>
              </a:lnSpc>
              <a:buNone/>
            </a:pPr>
            <a:r>
              <a:rPr lang="en-US" sz="1700" dirty="0">
                <a:latin typeface="Times New Roman" pitchFamily="18" charset="0"/>
                <a:ea typeface="Tahoma" pitchFamily="34" charset="0"/>
                <a:cs typeface="Times New Roman" pitchFamily="18" charset="0"/>
              </a:rPr>
              <a:t>For P to be minimum, </a:t>
            </a:r>
            <a:r>
              <a:rPr lang="en-IN" sz="1700" dirty="0" err="1">
                <a:latin typeface="Times New Roman" pitchFamily="18" charset="0"/>
                <a:cs typeface="Times New Roman" pitchFamily="18" charset="0"/>
              </a:rPr>
              <a:t>cos</a:t>
            </a:r>
            <a:r>
              <a:rPr lang="en-US" sz="1700" dirty="0">
                <a:latin typeface="Times New Roman" pitchFamily="18" charset="0"/>
                <a:cs typeface="Times New Roman" pitchFamily="18" charset="0"/>
              </a:rPr>
              <a:t>(</a:t>
            </a:r>
            <a:r>
              <a:rPr lang="el-GR" sz="1700" dirty="0">
                <a:latin typeface="Times New Roman" pitchFamily="18" charset="0"/>
                <a:cs typeface="Times New Roman" pitchFamily="18" charset="0"/>
              </a:rPr>
              <a:t>θ </a:t>
            </a:r>
            <a:r>
              <a:rPr lang="en-US" sz="1700" dirty="0">
                <a:latin typeface="Times New Roman" pitchFamily="18" charset="0"/>
                <a:cs typeface="Times New Roman" pitchFamily="18" charset="0"/>
              </a:rPr>
              <a:t>– </a:t>
            </a:r>
            <a:r>
              <a:rPr lang="en-IN" sz="1700" dirty="0">
                <a:latin typeface="Times New Roman" pitchFamily="18" charset="0"/>
                <a:ea typeface="Tahoma" pitchFamily="34" charset="0"/>
                <a:cs typeface="Times New Roman" pitchFamily="18" charset="0"/>
              </a:rPr>
              <a:t>35</a:t>
            </a:r>
            <a:r>
              <a:rPr lang="en-IN" sz="1700" baseline="30000" dirty="0">
                <a:latin typeface="Times New Roman" pitchFamily="18" charset="0"/>
                <a:ea typeface="Tahoma" pitchFamily="34" charset="0"/>
                <a:cs typeface="Times New Roman" pitchFamily="18" charset="0"/>
              </a:rPr>
              <a:t>0</a:t>
            </a:r>
            <a:r>
              <a:rPr lang="en-IN" sz="1700" dirty="0">
                <a:latin typeface="Times New Roman" pitchFamily="18" charset="0"/>
                <a:ea typeface="Tahoma" pitchFamily="34" charset="0"/>
                <a:cs typeface="Times New Roman" pitchFamily="18" charset="0"/>
              </a:rPr>
              <a:t>) +</a:t>
            </a:r>
            <a:r>
              <a:rPr lang="en-IN" sz="1700" dirty="0">
                <a:latin typeface="Times New Roman" pitchFamily="18" charset="0"/>
                <a:cs typeface="Times New Roman" pitchFamily="18" charset="0"/>
              </a:rPr>
              <a:t> 0.3sin</a:t>
            </a:r>
            <a:r>
              <a:rPr lang="en-US" sz="1700" dirty="0">
                <a:latin typeface="Times New Roman" pitchFamily="18" charset="0"/>
                <a:cs typeface="Times New Roman" pitchFamily="18" charset="0"/>
              </a:rPr>
              <a:t>(</a:t>
            </a:r>
            <a:r>
              <a:rPr lang="el-GR" sz="1700" dirty="0">
                <a:latin typeface="Times New Roman" pitchFamily="18" charset="0"/>
                <a:cs typeface="Times New Roman" pitchFamily="18" charset="0"/>
              </a:rPr>
              <a:t>θ </a:t>
            </a:r>
            <a:r>
              <a:rPr lang="en-US" sz="1700" dirty="0">
                <a:latin typeface="Times New Roman" pitchFamily="18" charset="0"/>
                <a:cs typeface="Times New Roman" pitchFamily="18" charset="0"/>
              </a:rPr>
              <a:t>– </a:t>
            </a:r>
            <a:r>
              <a:rPr lang="en-IN" sz="1700" dirty="0">
                <a:latin typeface="Times New Roman" pitchFamily="18" charset="0"/>
                <a:ea typeface="Tahoma" pitchFamily="34" charset="0"/>
                <a:cs typeface="Times New Roman" pitchFamily="18" charset="0"/>
              </a:rPr>
              <a:t>35</a:t>
            </a:r>
            <a:r>
              <a:rPr lang="en-IN" sz="1700" baseline="30000" dirty="0">
                <a:latin typeface="Times New Roman" pitchFamily="18" charset="0"/>
                <a:ea typeface="Tahoma" pitchFamily="34" charset="0"/>
                <a:cs typeface="Times New Roman" pitchFamily="18" charset="0"/>
              </a:rPr>
              <a:t>0</a:t>
            </a:r>
            <a:r>
              <a:rPr lang="en-IN" sz="1700" dirty="0">
                <a:latin typeface="Times New Roman" pitchFamily="18" charset="0"/>
                <a:ea typeface="Tahoma" pitchFamily="34" charset="0"/>
                <a:cs typeface="Times New Roman" pitchFamily="18" charset="0"/>
              </a:rPr>
              <a:t>)</a:t>
            </a:r>
          </a:p>
          <a:p>
            <a:pPr marL="0" indent="0" algn="just">
              <a:lnSpc>
                <a:spcPct val="150000"/>
              </a:lnSpc>
              <a:buNone/>
            </a:pPr>
            <a:r>
              <a:rPr lang="en-US" sz="1700" dirty="0">
                <a:latin typeface="Times New Roman" pitchFamily="18" charset="0"/>
                <a:ea typeface="Tahoma" pitchFamily="34" charset="0"/>
                <a:cs typeface="Times New Roman" pitchFamily="18" charset="0"/>
              </a:rPr>
              <a:t>Should be maximum </a:t>
            </a:r>
            <a:r>
              <a:rPr lang="en-US" sz="1700" dirty="0" err="1">
                <a:latin typeface="Times New Roman" pitchFamily="18" charset="0"/>
                <a:ea typeface="Tahoma" pitchFamily="34" charset="0"/>
                <a:cs typeface="Times New Roman" pitchFamily="18" charset="0"/>
              </a:rPr>
              <a:t>i.e</a:t>
            </a:r>
            <a:endParaRPr lang="en-US" sz="1700" dirty="0">
              <a:latin typeface="Times New Roman" pitchFamily="18" charset="0"/>
              <a:ea typeface="Tahoma" pitchFamily="34" charset="0"/>
              <a:cs typeface="Times New Roman" pitchFamily="18" charset="0"/>
            </a:endParaRPr>
          </a:p>
          <a:p>
            <a:pPr marL="0" indent="0" algn="just">
              <a:lnSpc>
                <a:spcPct val="150000"/>
              </a:lnSpc>
              <a:buNone/>
            </a:pPr>
            <a:r>
              <a:rPr lang="en-US" sz="1700" dirty="0">
                <a:latin typeface="Times New Roman" pitchFamily="18" charset="0"/>
                <a:ea typeface="Tahoma" pitchFamily="34" charset="0"/>
                <a:cs typeface="Times New Roman" pitchFamily="18" charset="0"/>
              </a:rPr>
              <a:t>d/d</a:t>
            </a:r>
            <a:r>
              <a:rPr lang="el-GR" sz="1700" dirty="0">
                <a:latin typeface="Times New Roman" pitchFamily="18" charset="0"/>
                <a:cs typeface="Times New Roman" pitchFamily="18" charset="0"/>
              </a:rPr>
              <a:t>θ</a:t>
            </a:r>
            <a:r>
              <a:rPr lang="en-IN" sz="1700" dirty="0">
                <a:latin typeface="Times New Roman" pitchFamily="18" charset="0"/>
                <a:cs typeface="Times New Roman" pitchFamily="18" charset="0"/>
              </a:rPr>
              <a:t> [</a:t>
            </a:r>
            <a:r>
              <a:rPr lang="en-IN" sz="1700" dirty="0" err="1">
                <a:latin typeface="Times New Roman" pitchFamily="18" charset="0"/>
                <a:cs typeface="Times New Roman" pitchFamily="18" charset="0"/>
              </a:rPr>
              <a:t>cos</a:t>
            </a:r>
            <a:r>
              <a:rPr lang="en-US" sz="1700" dirty="0">
                <a:latin typeface="Times New Roman" pitchFamily="18" charset="0"/>
                <a:cs typeface="Times New Roman" pitchFamily="18" charset="0"/>
              </a:rPr>
              <a:t>(</a:t>
            </a:r>
            <a:r>
              <a:rPr lang="el-GR" sz="1700" dirty="0">
                <a:latin typeface="Times New Roman" pitchFamily="18" charset="0"/>
                <a:cs typeface="Times New Roman" pitchFamily="18" charset="0"/>
              </a:rPr>
              <a:t>θ </a:t>
            </a:r>
            <a:r>
              <a:rPr lang="en-US" sz="1700" dirty="0">
                <a:latin typeface="Times New Roman" pitchFamily="18" charset="0"/>
                <a:cs typeface="Times New Roman" pitchFamily="18" charset="0"/>
              </a:rPr>
              <a:t>– </a:t>
            </a:r>
            <a:r>
              <a:rPr lang="en-IN" sz="1700" dirty="0">
                <a:latin typeface="Times New Roman" pitchFamily="18" charset="0"/>
                <a:ea typeface="Tahoma" pitchFamily="34" charset="0"/>
                <a:cs typeface="Times New Roman" pitchFamily="18" charset="0"/>
              </a:rPr>
              <a:t>35</a:t>
            </a:r>
            <a:r>
              <a:rPr lang="en-IN" sz="1700" baseline="30000" dirty="0">
                <a:latin typeface="Times New Roman" pitchFamily="18" charset="0"/>
                <a:ea typeface="Tahoma" pitchFamily="34" charset="0"/>
                <a:cs typeface="Times New Roman" pitchFamily="18" charset="0"/>
              </a:rPr>
              <a:t>0</a:t>
            </a:r>
            <a:r>
              <a:rPr lang="en-IN" sz="1700" dirty="0">
                <a:latin typeface="Times New Roman" pitchFamily="18" charset="0"/>
                <a:ea typeface="Tahoma" pitchFamily="34" charset="0"/>
                <a:cs typeface="Times New Roman" pitchFamily="18" charset="0"/>
              </a:rPr>
              <a:t>) + </a:t>
            </a:r>
            <a:r>
              <a:rPr lang="en-IN" sz="1700" dirty="0">
                <a:latin typeface="Times New Roman" pitchFamily="18" charset="0"/>
                <a:cs typeface="Times New Roman" pitchFamily="18" charset="0"/>
              </a:rPr>
              <a:t>0.3sin</a:t>
            </a:r>
            <a:r>
              <a:rPr lang="en-US" sz="1700" dirty="0">
                <a:latin typeface="Times New Roman" pitchFamily="18" charset="0"/>
                <a:cs typeface="Times New Roman" pitchFamily="18" charset="0"/>
              </a:rPr>
              <a:t>(</a:t>
            </a:r>
            <a:r>
              <a:rPr lang="el-GR" sz="1700" dirty="0">
                <a:latin typeface="Times New Roman" pitchFamily="18" charset="0"/>
                <a:cs typeface="Times New Roman" pitchFamily="18" charset="0"/>
              </a:rPr>
              <a:t>θ </a:t>
            </a:r>
            <a:r>
              <a:rPr lang="en-US" sz="1700" dirty="0">
                <a:latin typeface="Times New Roman" pitchFamily="18" charset="0"/>
                <a:cs typeface="Times New Roman" pitchFamily="18" charset="0"/>
              </a:rPr>
              <a:t>– </a:t>
            </a:r>
            <a:r>
              <a:rPr lang="en-IN" sz="1700" dirty="0">
                <a:latin typeface="Times New Roman" pitchFamily="18" charset="0"/>
                <a:ea typeface="Tahoma" pitchFamily="34" charset="0"/>
                <a:cs typeface="Times New Roman" pitchFamily="18" charset="0"/>
              </a:rPr>
              <a:t>35</a:t>
            </a:r>
            <a:r>
              <a:rPr lang="en-IN" sz="1700" baseline="30000" dirty="0">
                <a:latin typeface="Times New Roman" pitchFamily="18" charset="0"/>
                <a:ea typeface="Tahoma" pitchFamily="34" charset="0"/>
                <a:cs typeface="Times New Roman" pitchFamily="18" charset="0"/>
              </a:rPr>
              <a:t>0</a:t>
            </a:r>
            <a:r>
              <a:rPr lang="en-IN" sz="1700" dirty="0">
                <a:latin typeface="Times New Roman" pitchFamily="18" charset="0"/>
                <a:ea typeface="Tahoma" pitchFamily="34" charset="0"/>
                <a:cs typeface="Times New Roman" pitchFamily="18" charset="0"/>
              </a:rPr>
              <a:t>)] = 0</a:t>
            </a:r>
          </a:p>
          <a:p>
            <a:pPr marL="0" indent="0" algn="just">
              <a:lnSpc>
                <a:spcPct val="150000"/>
              </a:lnSpc>
              <a:buNone/>
            </a:pPr>
            <a:r>
              <a:rPr lang="en-US" sz="1700" dirty="0">
                <a:latin typeface="Times New Roman" pitchFamily="18" charset="0"/>
                <a:cs typeface="Times New Roman" pitchFamily="18" charset="0"/>
              </a:rPr>
              <a:t>Therefore -</a:t>
            </a:r>
            <a:r>
              <a:rPr lang="en-IN" sz="1700" dirty="0">
                <a:latin typeface="Times New Roman" pitchFamily="18" charset="0"/>
                <a:cs typeface="Times New Roman" pitchFamily="18" charset="0"/>
              </a:rPr>
              <a:t>sin</a:t>
            </a:r>
            <a:r>
              <a:rPr lang="en-US" sz="1700" dirty="0">
                <a:latin typeface="Times New Roman" pitchFamily="18" charset="0"/>
                <a:cs typeface="Times New Roman" pitchFamily="18" charset="0"/>
              </a:rPr>
              <a:t>(</a:t>
            </a:r>
            <a:r>
              <a:rPr lang="el-GR" sz="1700" dirty="0">
                <a:latin typeface="Times New Roman" pitchFamily="18" charset="0"/>
                <a:cs typeface="Times New Roman" pitchFamily="18" charset="0"/>
              </a:rPr>
              <a:t>θ </a:t>
            </a:r>
            <a:r>
              <a:rPr lang="en-US" sz="1700" dirty="0">
                <a:latin typeface="Times New Roman" pitchFamily="18" charset="0"/>
                <a:cs typeface="Times New Roman" pitchFamily="18" charset="0"/>
              </a:rPr>
              <a:t>– </a:t>
            </a:r>
            <a:r>
              <a:rPr lang="en-IN" sz="1700" dirty="0">
                <a:latin typeface="Times New Roman" pitchFamily="18" charset="0"/>
                <a:ea typeface="Tahoma" pitchFamily="34" charset="0"/>
                <a:cs typeface="Times New Roman" pitchFamily="18" charset="0"/>
              </a:rPr>
              <a:t>35</a:t>
            </a:r>
            <a:r>
              <a:rPr lang="en-IN" sz="1700" baseline="30000" dirty="0">
                <a:latin typeface="Times New Roman" pitchFamily="18" charset="0"/>
                <a:ea typeface="Tahoma" pitchFamily="34" charset="0"/>
                <a:cs typeface="Times New Roman" pitchFamily="18" charset="0"/>
              </a:rPr>
              <a:t>0</a:t>
            </a:r>
            <a:r>
              <a:rPr lang="en-IN" sz="1700" dirty="0">
                <a:latin typeface="Times New Roman" pitchFamily="18" charset="0"/>
                <a:ea typeface="Tahoma" pitchFamily="34" charset="0"/>
                <a:cs typeface="Times New Roman" pitchFamily="18" charset="0"/>
              </a:rPr>
              <a:t>) + 0.3</a:t>
            </a:r>
            <a:r>
              <a:rPr lang="en-IN" sz="1700" dirty="0">
                <a:latin typeface="Times New Roman" pitchFamily="18" charset="0"/>
                <a:cs typeface="Times New Roman" pitchFamily="18" charset="0"/>
              </a:rPr>
              <a:t>cos</a:t>
            </a:r>
            <a:r>
              <a:rPr lang="en-US" sz="1700" dirty="0">
                <a:latin typeface="Times New Roman" pitchFamily="18" charset="0"/>
                <a:cs typeface="Times New Roman" pitchFamily="18" charset="0"/>
              </a:rPr>
              <a:t>(</a:t>
            </a:r>
            <a:r>
              <a:rPr lang="el-GR" sz="1700" dirty="0">
                <a:latin typeface="Times New Roman" pitchFamily="18" charset="0"/>
                <a:cs typeface="Times New Roman" pitchFamily="18" charset="0"/>
              </a:rPr>
              <a:t>θ </a:t>
            </a:r>
            <a:r>
              <a:rPr lang="en-US" sz="1700" dirty="0">
                <a:latin typeface="Times New Roman" pitchFamily="18" charset="0"/>
                <a:cs typeface="Times New Roman" pitchFamily="18" charset="0"/>
              </a:rPr>
              <a:t>– </a:t>
            </a:r>
            <a:r>
              <a:rPr lang="en-IN" sz="1700" dirty="0">
                <a:latin typeface="Times New Roman" pitchFamily="18" charset="0"/>
                <a:ea typeface="Tahoma" pitchFamily="34" charset="0"/>
                <a:cs typeface="Times New Roman" pitchFamily="18" charset="0"/>
              </a:rPr>
              <a:t>35</a:t>
            </a:r>
            <a:r>
              <a:rPr lang="en-IN" sz="1700" baseline="30000" dirty="0">
                <a:latin typeface="Times New Roman" pitchFamily="18" charset="0"/>
                <a:ea typeface="Tahoma" pitchFamily="34" charset="0"/>
                <a:cs typeface="Times New Roman" pitchFamily="18" charset="0"/>
              </a:rPr>
              <a:t>0</a:t>
            </a:r>
            <a:r>
              <a:rPr lang="en-IN" sz="1700" dirty="0">
                <a:latin typeface="Times New Roman" pitchFamily="18" charset="0"/>
                <a:ea typeface="Tahoma" pitchFamily="34" charset="0"/>
                <a:cs typeface="Times New Roman" pitchFamily="18" charset="0"/>
              </a:rPr>
              <a:t>) = 0</a:t>
            </a:r>
          </a:p>
          <a:p>
            <a:pPr marL="0" indent="0" algn="just">
              <a:lnSpc>
                <a:spcPct val="150000"/>
              </a:lnSpc>
              <a:buNone/>
            </a:pPr>
            <a:r>
              <a:rPr lang="en-IN" sz="1700" dirty="0">
                <a:latin typeface="Times New Roman" pitchFamily="18" charset="0"/>
                <a:cs typeface="Times New Roman" pitchFamily="18" charset="0"/>
              </a:rPr>
              <a:t>sin</a:t>
            </a:r>
            <a:r>
              <a:rPr lang="en-US" sz="1700" dirty="0">
                <a:latin typeface="Times New Roman" pitchFamily="18" charset="0"/>
                <a:cs typeface="Times New Roman" pitchFamily="18" charset="0"/>
              </a:rPr>
              <a:t>(</a:t>
            </a:r>
            <a:r>
              <a:rPr lang="el-GR" sz="1700" dirty="0">
                <a:latin typeface="Times New Roman" pitchFamily="18" charset="0"/>
                <a:cs typeface="Times New Roman" pitchFamily="18" charset="0"/>
              </a:rPr>
              <a:t>θ </a:t>
            </a:r>
            <a:r>
              <a:rPr lang="en-US" sz="1700" dirty="0">
                <a:latin typeface="Times New Roman" pitchFamily="18" charset="0"/>
                <a:cs typeface="Times New Roman" pitchFamily="18" charset="0"/>
              </a:rPr>
              <a:t>– </a:t>
            </a:r>
            <a:r>
              <a:rPr lang="en-IN" sz="1700" dirty="0">
                <a:latin typeface="Times New Roman" pitchFamily="18" charset="0"/>
                <a:ea typeface="Tahoma" pitchFamily="34" charset="0"/>
                <a:cs typeface="Times New Roman" pitchFamily="18" charset="0"/>
              </a:rPr>
              <a:t>35</a:t>
            </a:r>
            <a:r>
              <a:rPr lang="en-IN" sz="1700" baseline="30000" dirty="0">
                <a:latin typeface="Times New Roman" pitchFamily="18" charset="0"/>
                <a:ea typeface="Tahoma" pitchFamily="34" charset="0"/>
                <a:cs typeface="Times New Roman" pitchFamily="18" charset="0"/>
              </a:rPr>
              <a:t>0</a:t>
            </a:r>
            <a:r>
              <a:rPr lang="en-IN" sz="1700" dirty="0">
                <a:latin typeface="Times New Roman" pitchFamily="18" charset="0"/>
                <a:ea typeface="Tahoma" pitchFamily="34" charset="0"/>
                <a:cs typeface="Times New Roman" pitchFamily="18" charset="0"/>
              </a:rPr>
              <a:t>)/</a:t>
            </a:r>
            <a:r>
              <a:rPr lang="en-IN" sz="1700" dirty="0" err="1">
                <a:latin typeface="Times New Roman" pitchFamily="18" charset="0"/>
                <a:cs typeface="Times New Roman" pitchFamily="18" charset="0"/>
              </a:rPr>
              <a:t>cos</a:t>
            </a:r>
            <a:r>
              <a:rPr lang="en-US" sz="1700" dirty="0">
                <a:latin typeface="Times New Roman" pitchFamily="18" charset="0"/>
                <a:cs typeface="Times New Roman" pitchFamily="18" charset="0"/>
              </a:rPr>
              <a:t>(</a:t>
            </a:r>
            <a:r>
              <a:rPr lang="el-GR" sz="1700" dirty="0">
                <a:latin typeface="Times New Roman" pitchFamily="18" charset="0"/>
                <a:cs typeface="Times New Roman" pitchFamily="18" charset="0"/>
              </a:rPr>
              <a:t>θ </a:t>
            </a:r>
            <a:r>
              <a:rPr lang="en-US" sz="1700" dirty="0">
                <a:latin typeface="Times New Roman" pitchFamily="18" charset="0"/>
                <a:cs typeface="Times New Roman" pitchFamily="18" charset="0"/>
              </a:rPr>
              <a:t>– </a:t>
            </a:r>
            <a:r>
              <a:rPr lang="en-IN" sz="1700" dirty="0">
                <a:latin typeface="Times New Roman" pitchFamily="18" charset="0"/>
                <a:ea typeface="Tahoma" pitchFamily="34" charset="0"/>
                <a:cs typeface="Times New Roman" pitchFamily="18" charset="0"/>
              </a:rPr>
              <a:t>35</a:t>
            </a:r>
            <a:r>
              <a:rPr lang="en-IN" sz="1700" baseline="30000" dirty="0">
                <a:latin typeface="Times New Roman" pitchFamily="18" charset="0"/>
                <a:ea typeface="Tahoma" pitchFamily="34" charset="0"/>
                <a:cs typeface="Times New Roman" pitchFamily="18" charset="0"/>
              </a:rPr>
              <a:t>0</a:t>
            </a:r>
            <a:r>
              <a:rPr lang="en-IN" sz="1700" dirty="0">
                <a:latin typeface="Times New Roman" pitchFamily="18" charset="0"/>
                <a:ea typeface="Tahoma" pitchFamily="34" charset="0"/>
                <a:cs typeface="Times New Roman" pitchFamily="18" charset="0"/>
              </a:rPr>
              <a:t>)  = 0.3</a:t>
            </a:r>
          </a:p>
          <a:p>
            <a:pPr marL="0" indent="0" algn="just">
              <a:lnSpc>
                <a:spcPct val="150000"/>
              </a:lnSpc>
              <a:buNone/>
            </a:pPr>
            <a:r>
              <a:rPr lang="en-US" sz="1700" dirty="0">
                <a:latin typeface="Times New Roman" pitchFamily="18" charset="0"/>
                <a:ea typeface="Tahoma" pitchFamily="34" charset="0"/>
                <a:cs typeface="Times New Roman" pitchFamily="18" charset="0"/>
              </a:rPr>
              <a:t>tan</a:t>
            </a:r>
            <a:r>
              <a:rPr lang="en-US" sz="1700" dirty="0">
                <a:latin typeface="Times New Roman" pitchFamily="18" charset="0"/>
                <a:cs typeface="Times New Roman" pitchFamily="18" charset="0"/>
              </a:rPr>
              <a:t>(</a:t>
            </a:r>
            <a:r>
              <a:rPr lang="el-GR" sz="1700" dirty="0">
                <a:latin typeface="Times New Roman" pitchFamily="18" charset="0"/>
                <a:cs typeface="Times New Roman" pitchFamily="18" charset="0"/>
              </a:rPr>
              <a:t>θ </a:t>
            </a:r>
            <a:r>
              <a:rPr lang="en-US" sz="1700" dirty="0">
                <a:latin typeface="Times New Roman" pitchFamily="18" charset="0"/>
                <a:cs typeface="Times New Roman" pitchFamily="18" charset="0"/>
              </a:rPr>
              <a:t>– </a:t>
            </a:r>
            <a:r>
              <a:rPr lang="en-IN" sz="1700" dirty="0">
                <a:latin typeface="Times New Roman" pitchFamily="18" charset="0"/>
                <a:ea typeface="Tahoma" pitchFamily="34" charset="0"/>
                <a:cs typeface="Times New Roman" pitchFamily="18" charset="0"/>
              </a:rPr>
              <a:t>35</a:t>
            </a:r>
            <a:r>
              <a:rPr lang="en-IN" sz="1700" baseline="30000" dirty="0">
                <a:latin typeface="Times New Roman" pitchFamily="18" charset="0"/>
                <a:ea typeface="Tahoma" pitchFamily="34" charset="0"/>
                <a:cs typeface="Times New Roman" pitchFamily="18" charset="0"/>
              </a:rPr>
              <a:t>0</a:t>
            </a:r>
            <a:r>
              <a:rPr lang="en-IN" sz="1700" dirty="0">
                <a:latin typeface="Times New Roman" pitchFamily="18" charset="0"/>
                <a:ea typeface="Tahoma" pitchFamily="34" charset="0"/>
                <a:cs typeface="Times New Roman" pitchFamily="18" charset="0"/>
              </a:rPr>
              <a:t>) = 0.3</a:t>
            </a:r>
          </a:p>
          <a:p>
            <a:pPr marL="0" indent="0" algn="just">
              <a:lnSpc>
                <a:spcPct val="150000"/>
              </a:lnSpc>
              <a:buNone/>
            </a:pPr>
            <a:r>
              <a:rPr lang="el-GR" sz="1700" dirty="0">
                <a:latin typeface="Times New Roman" pitchFamily="18" charset="0"/>
                <a:cs typeface="Times New Roman" pitchFamily="18" charset="0"/>
              </a:rPr>
              <a:t>θ</a:t>
            </a:r>
            <a:r>
              <a:rPr lang="en-US" sz="1700" dirty="0">
                <a:latin typeface="Times New Roman" pitchFamily="18" charset="0"/>
                <a:cs typeface="Times New Roman" pitchFamily="18" charset="0"/>
              </a:rPr>
              <a:t> = 51.7</a:t>
            </a:r>
            <a:r>
              <a:rPr lang="en-US" sz="1700" baseline="30000" dirty="0">
                <a:latin typeface="Times New Roman" pitchFamily="18" charset="0"/>
                <a:cs typeface="Times New Roman" pitchFamily="18" charset="0"/>
              </a:rPr>
              <a:t>0</a:t>
            </a:r>
            <a:endParaRPr lang="en-IN" sz="1700" baseline="30000" dirty="0">
              <a:latin typeface="Times New Roman" pitchFamily="18" charset="0"/>
              <a:ea typeface="Tahoma" pitchFamily="34" charset="0"/>
              <a:cs typeface="Times New Roman" pitchFamily="18" charset="0"/>
            </a:endParaRPr>
          </a:p>
        </p:txBody>
      </p:sp>
      <p:sp>
        <p:nvSpPr>
          <p:cNvPr id="34" name="Slide Number Placeholder 33"/>
          <p:cNvSpPr>
            <a:spLocks noGrp="1"/>
          </p:cNvSpPr>
          <p:nvPr>
            <p:ph type="sldNum" sz="quarter" idx="12"/>
          </p:nvPr>
        </p:nvSpPr>
        <p:spPr/>
        <p:txBody>
          <a:bodyPr/>
          <a:lstStyle/>
          <a:p>
            <a:fld id="{B6F15528-21DE-4FAA-801E-634DDDAF4B2B}" type="slidenum">
              <a:rPr lang="en-US" smtClean="0"/>
              <a:pPr/>
              <a:t>40</a:t>
            </a:fld>
            <a:endParaRPr lang="en-US"/>
          </a:p>
        </p:txBody>
      </p:sp>
      <p:cxnSp>
        <p:nvCxnSpPr>
          <p:cNvPr id="101" name="Straight Connector 100"/>
          <p:cNvCxnSpPr/>
          <p:nvPr/>
        </p:nvCxnSpPr>
        <p:spPr>
          <a:xfrm flipV="1">
            <a:off x="4777531" y="1394826"/>
            <a:ext cx="373380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707767" y="858925"/>
            <a:ext cx="641320" cy="309801"/>
          </a:xfrm>
          <a:prstGeom prst="rect">
            <a:avLst/>
          </a:prstGeom>
          <a:noFill/>
        </p:spPr>
        <p:txBody>
          <a:bodyPr wrap="square" rtlCol="0">
            <a:spAutoFit/>
          </a:bodyPr>
          <a:lstStyle/>
          <a:p>
            <a:r>
              <a:rPr lang="en-IN" sz="1400" dirty="0">
                <a:latin typeface="Times New Roman" pitchFamily="18" charset="0"/>
                <a:cs typeface="Times New Roman" pitchFamily="18" charset="0"/>
              </a:rPr>
              <a:t>P </a:t>
            </a:r>
          </a:p>
        </p:txBody>
      </p:sp>
      <p:sp>
        <p:nvSpPr>
          <p:cNvPr id="103" name="TextBox 102"/>
          <p:cNvSpPr txBox="1"/>
          <p:nvPr/>
        </p:nvSpPr>
        <p:spPr>
          <a:xfrm>
            <a:off x="5668579" y="421103"/>
            <a:ext cx="16764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a:t>
            </a:r>
          </a:p>
        </p:txBody>
      </p:sp>
      <p:sp>
        <p:nvSpPr>
          <p:cNvPr id="104" name="TextBox 103"/>
          <p:cNvSpPr txBox="1"/>
          <p:nvPr/>
        </p:nvSpPr>
        <p:spPr>
          <a:xfrm>
            <a:off x="6682531" y="2694917"/>
            <a:ext cx="914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500 N</a:t>
            </a:r>
          </a:p>
        </p:txBody>
      </p:sp>
      <p:sp>
        <p:nvSpPr>
          <p:cNvPr id="105" name="TextBox 104"/>
          <p:cNvSpPr txBox="1"/>
          <p:nvPr/>
        </p:nvSpPr>
        <p:spPr>
          <a:xfrm rot="20092957">
            <a:off x="6345237" y="2086909"/>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endParaRPr lang="en-IN" sz="1400" baseline="-25000" dirty="0">
              <a:solidFill>
                <a:srgbClr val="FF0000"/>
              </a:solidFill>
            </a:endParaRPr>
          </a:p>
        </p:txBody>
      </p:sp>
      <p:sp>
        <p:nvSpPr>
          <p:cNvPr id="106" name="TextBox 105"/>
          <p:cNvSpPr txBox="1"/>
          <p:nvPr/>
        </p:nvSpPr>
        <p:spPr>
          <a:xfrm rot="20166383">
            <a:off x="7334870" y="2541029"/>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baseline="-25000" dirty="0"/>
          </a:p>
        </p:txBody>
      </p:sp>
      <p:cxnSp>
        <p:nvCxnSpPr>
          <p:cNvPr id="107" name="Straight Connector 106"/>
          <p:cNvCxnSpPr/>
          <p:nvPr/>
        </p:nvCxnSpPr>
        <p:spPr>
          <a:xfrm flipV="1">
            <a:off x="5904636" y="2998445"/>
            <a:ext cx="16002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rot="20527531">
            <a:off x="5620699" y="317198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500sin35</a:t>
            </a:r>
          </a:p>
        </p:txBody>
      </p:sp>
      <p:sp>
        <p:nvSpPr>
          <p:cNvPr id="109" name="TextBox 108"/>
          <p:cNvSpPr txBox="1"/>
          <p:nvPr/>
        </p:nvSpPr>
        <p:spPr>
          <a:xfrm rot="3347769">
            <a:off x="6907989" y="4044828"/>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500cos35</a:t>
            </a:r>
          </a:p>
        </p:txBody>
      </p:sp>
      <p:cxnSp>
        <p:nvCxnSpPr>
          <p:cNvPr id="110" name="Straight Arrow Connector 109"/>
          <p:cNvCxnSpPr/>
          <p:nvPr/>
        </p:nvCxnSpPr>
        <p:spPr>
          <a:xfrm rot="10800000" flipV="1">
            <a:off x="6606331" y="1775826"/>
            <a:ext cx="1066800" cy="381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5463331" y="2385426"/>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35</a:t>
            </a:r>
            <a:r>
              <a:rPr lang="en-IN" sz="1200" baseline="30000" dirty="0">
                <a:latin typeface="Times New Roman" pitchFamily="18" charset="0"/>
                <a:ea typeface="Tahoma" pitchFamily="34" charset="0"/>
                <a:cs typeface="Times New Roman" pitchFamily="18" charset="0"/>
              </a:rPr>
              <a:t>0</a:t>
            </a:r>
          </a:p>
        </p:txBody>
      </p:sp>
      <p:cxnSp>
        <p:nvCxnSpPr>
          <p:cNvPr id="112" name="Straight Arrow Connector 111"/>
          <p:cNvCxnSpPr/>
          <p:nvPr/>
        </p:nvCxnSpPr>
        <p:spPr>
          <a:xfrm rot="16200000" flipH="1">
            <a:off x="6551542" y="3494539"/>
            <a:ext cx="838200" cy="455612"/>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rot="5400000">
            <a:off x="6248330" y="3797751"/>
            <a:ext cx="9906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rot="10800000" flipV="1">
            <a:off x="5676036" y="3303245"/>
            <a:ext cx="1095375" cy="371475"/>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6666636" y="3684245"/>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35</a:t>
            </a:r>
            <a:r>
              <a:rPr lang="en-IN" sz="1400" baseline="30000" dirty="0">
                <a:latin typeface="Times New Roman" pitchFamily="18" charset="0"/>
                <a:ea typeface="Tahoma" pitchFamily="34" charset="0"/>
                <a:cs typeface="Times New Roman" pitchFamily="18" charset="0"/>
              </a:rPr>
              <a:t>0</a:t>
            </a:r>
          </a:p>
        </p:txBody>
      </p:sp>
      <p:cxnSp>
        <p:nvCxnSpPr>
          <p:cNvPr id="116" name="Straight Arrow Connector 115"/>
          <p:cNvCxnSpPr/>
          <p:nvPr/>
        </p:nvCxnSpPr>
        <p:spPr>
          <a:xfrm flipV="1">
            <a:off x="7139731" y="632826"/>
            <a:ext cx="914400" cy="3810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rot="20177125">
            <a:off x="7462527" y="29550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
        <p:nvSpPr>
          <p:cNvPr id="118" name="Rectangle 117"/>
          <p:cNvSpPr/>
          <p:nvPr/>
        </p:nvSpPr>
        <p:spPr>
          <a:xfrm rot="20498282">
            <a:off x="6646945" y="1505149"/>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9" name="Straight Connector 118"/>
          <p:cNvCxnSpPr/>
          <p:nvPr/>
        </p:nvCxnSpPr>
        <p:spPr>
          <a:xfrm>
            <a:off x="4777531" y="2690226"/>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122" idx="0"/>
          </p:cNvCxnSpPr>
          <p:nvPr/>
        </p:nvCxnSpPr>
        <p:spPr>
          <a:xfrm>
            <a:off x="6692557" y="689963"/>
            <a:ext cx="561474" cy="1543063"/>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121" name="Arc 120"/>
          <p:cNvSpPr/>
          <p:nvPr/>
        </p:nvSpPr>
        <p:spPr>
          <a:xfrm>
            <a:off x="5158531" y="2461626"/>
            <a:ext cx="304800" cy="381000"/>
          </a:xfrm>
          <a:prstGeom prst="arc">
            <a:avLst>
              <a:gd name="adj1" fmla="val 17359636"/>
              <a:gd name="adj2" fmla="val 70728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2" name="TextBox 121"/>
          <p:cNvSpPr txBox="1"/>
          <p:nvPr/>
        </p:nvSpPr>
        <p:spPr>
          <a:xfrm>
            <a:off x="6987331" y="2233026"/>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35</a:t>
            </a:r>
            <a:r>
              <a:rPr lang="en-IN" sz="1200" baseline="30000" dirty="0">
                <a:latin typeface="Times New Roman" pitchFamily="18" charset="0"/>
                <a:ea typeface="Tahoma" pitchFamily="34" charset="0"/>
                <a:cs typeface="Times New Roman" pitchFamily="18" charset="0"/>
              </a:rPr>
              <a:t>0</a:t>
            </a:r>
          </a:p>
        </p:txBody>
      </p:sp>
      <p:sp>
        <p:nvSpPr>
          <p:cNvPr id="123" name="TextBox 122"/>
          <p:cNvSpPr txBox="1"/>
          <p:nvPr/>
        </p:nvSpPr>
        <p:spPr>
          <a:xfrm>
            <a:off x="6361836" y="4293845"/>
            <a:ext cx="6858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500</a:t>
            </a:r>
          </a:p>
        </p:txBody>
      </p:sp>
      <p:cxnSp>
        <p:nvCxnSpPr>
          <p:cNvPr id="130" name="Straight Arrow Connector 129"/>
          <p:cNvCxnSpPr/>
          <p:nvPr/>
        </p:nvCxnSpPr>
        <p:spPr>
          <a:xfrm flipV="1">
            <a:off x="7059695" y="1013826"/>
            <a:ext cx="689636" cy="7096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7059695" y="1695649"/>
            <a:ext cx="922677" cy="27822"/>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rot="5400000">
            <a:off x="6573210" y="2199617"/>
            <a:ext cx="989806" cy="794"/>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rot="16200000" flipV="1">
            <a:off x="6823408" y="1933711"/>
            <a:ext cx="76200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7068510" y="1242427"/>
            <a:ext cx="1366621" cy="481044"/>
          </a:xfrm>
          <a:prstGeom prst="line">
            <a:avLst/>
          </a:prstGeom>
        </p:spPr>
        <p:style>
          <a:lnRef idx="1">
            <a:schemeClr val="accent1"/>
          </a:lnRef>
          <a:fillRef idx="0">
            <a:schemeClr val="accent1"/>
          </a:fillRef>
          <a:effectRef idx="0">
            <a:schemeClr val="accent1"/>
          </a:effectRef>
          <a:fontRef idx="minor">
            <a:schemeClr val="tx1"/>
          </a:fontRef>
        </p:style>
      </p:cxnSp>
      <p:sp>
        <p:nvSpPr>
          <p:cNvPr id="135" name="Arc 134"/>
          <p:cNvSpPr/>
          <p:nvPr/>
        </p:nvSpPr>
        <p:spPr>
          <a:xfrm>
            <a:off x="7402614" y="1346649"/>
            <a:ext cx="228600" cy="229690"/>
          </a:xfrm>
          <a:prstGeom prst="arc">
            <a:avLst>
              <a:gd name="adj1" fmla="val 14699392"/>
              <a:gd name="adj2" fmla="val 427951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6" name="TextBox 135"/>
          <p:cNvSpPr txBox="1"/>
          <p:nvPr/>
        </p:nvSpPr>
        <p:spPr>
          <a:xfrm>
            <a:off x="7546541" y="1152684"/>
            <a:ext cx="871661" cy="276999"/>
          </a:xfrm>
          <a:prstGeom prst="rect">
            <a:avLst/>
          </a:prstGeom>
          <a:noFill/>
        </p:spPr>
        <p:txBody>
          <a:bodyPr wrap="square" rtlCol="0">
            <a:spAutoFit/>
          </a:bodyPr>
          <a:lstStyle/>
          <a:p>
            <a:r>
              <a:rPr lang="en-US" sz="1200" dirty="0">
                <a:latin typeface="Times New Roman" pitchFamily="18" charset="0"/>
                <a:cs typeface="Times New Roman" pitchFamily="18" charset="0"/>
              </a:rPr>
              <a:t>(</a:t>
            </a:r>
            <a:r>
              <a:rPr lang="el-GR" sz="1200" dirty="0">
                <a:latin typeface="Times New Roman" pitchFamily="18" charset="0"/>
                <a:cs typeface="Times New Roman" pitchFamily="18" charset="0"/>
              </a:rPr>
              <a:t>θ </a:t>
            </a:r>
            <a:r>
              <a:rPr lang="en-US" sz="1200" dirty="0">
                <a:latin typeface="Times New Roman" pitchFamily="18" charset="0"/>
                <a:cs typeface="Times New Roman" pitchFamily="18" charset="0"/>
              </a:rPr>
              <a:t>– </a:t>
            </a:r>
            <a:r>
              <a:rPr lang="en-IN" sz="1200" dirty="0">
                <a:latin typeface="Times New Roman" pitchFamily="18" charset="0"/>
                <a:ea typeface="Tahoma" pitchFamily="34" charset="0"/>
                <a:cs typeface="Times New Roman" pitchFamily="18" charset="0"/>
              </a:rPr>
              <a:t>35</a:t>
            </a:r>
            <a:r>
              <a:rPr lang="en-IN" sz="1200" baseline="30000" dirty="0">
                <a:latin typeface="Times New Roman" pitchFamily="18" charset="0"/>
                <a:ea typeface="Tahoma" pitchFamily="34" charset="0"/>
                <a:cs typeface="Times New Roman" pitchFamily="18" charset="0"/>
              </a:rPr>
              <a:t>0</a:t>
            </a:r>
            <a:r>
              <a:rPr lang="en-IN" sz="1200" dirty="0">
                <a:latin typeface="Times New Roman" pitchFamily="18" charset="0"/>
                <a:ea typeface="Tahoma" pitchFamily="34" charset="0"/>
                <a:cs typeface="Times New Roman" pitchFamily="18" charset="0"/>
              </a:rPr>
              <a:t>)</a:t>
            </a:r>
          </a:p>
        </p:txBody>
      </p:sp>
    </p:spTree>
    <p:extLst>
      <p:ext uri="{BB962C8B-B14F-4D97-AF65-F5344CB8AC3E}">
        <p14:creationId xmlns:p14="http://schemas.microsoft.com/office/powerpoint/2010/main" val="24384275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US" sz="1600" dirty="0">
                <a:latin typeface="Times New Roman" pitchFamily="18" charset="0"/>
                <a:cs typeface="Times New Roman" pitchFamily="18" charset="0"/>
              </a:rPr>
              <a:t>From (A)</a:t>
            </a:r>
          </a:p>
          <a:p>
            <a:pPr marL="0" indent="0" algn="just">
              <a:lnSpc>
                <a:spcPct val="150000"/>
              </a:lnSpc>
              <a:buNone/>
            </a:pPr>
            <a:r>
              <a:rPr lang="en-US" sz="1600" dirty="0" err="1">
                <a:latin typeface="Times New Roman" pitchFamily="18" charset="0"/>
                <a:ea typeface="Tahoma" pitchFamily="34" charset="0"/>
                <a:cs typeface="Times New Roman" pitchFamily="18" charset="0"/>
              </a:rPr>
              <a:t>P</a:t>
            </a:r>
            <a:r>
              <a:rPr lang="en-US" sz="1600" baseline="-25000" dirty="0" err="1">
                <a:latin typeface="Times New Roman" pitchFamily="18" charset="0"/>
                <a:ea typeface="Tahoma" pitchFamily="34" charset="0"/>
                <a:cs typeface="Times New Roman" pitchFamily="18" charset="0"/>
              </a:rPr>
              <a:t>min</a:t>
            </a:r>
            <a:r>
              <a:rPr lang="en-US" sz="1600" dirty="0">
                <a:latin typeface="Times New Roman" pitchFamily="18" charset="0"/>
                <a:ea typeface="Tahoma" pitchFamily="34" charset="0"/>
                <a:cs typeface="Times New Roman" pitchFamily="18" charset="0"/>
              </a:rPr>
              <a:t> = </a:t>
            </a:r>
            <a:r>
              <a:rPr lang="en-US" sz="1600" dirty="0">
                <a:latin typeface="Times New Roman" pitchFamily="18" charset="0"/>
                <a:cs typeface="Times New Roman" pitchFamily="18" charset="0"/>
              </a:rPr>
              <a:t>409.66/</a:t>
            </a:r>
            <a:r>
              <a:rPr lang="en-IN" sz="1600" dirty="0">
                <a:latin typeface="Times New Roman" pitchFamily="18" charset="0"/>
                <a:cs typeface="Times New Roman" pitchFamily="18" charset="0"/>
              </a:rPr>
              <a:t>[</a:t>
            </a:r>
            <a:r>
              <a:rPr lang="en-IN" sz="1600" dirty="0" err="1">
                <a:latin typeface="Times New Roman" pitchFamily="18" charset="0"/>
                <a:cs typeface="Times New Roman" pitchFamily="18" charset="0"/>
              </a:rPr>
              <a:t>cos</a:t>
            </a:r>
            <a:r>
              <a:rPr lang="en-US" sz="1600" dirty="0">
                <a:latin typeface="Times New Roman" pitchFamily="18" charset="0"/>
                <a:cs typeface="Times New Roman" pitchFamily="18" charset="0"/>
              </a:rPr>
              <a:t>(16.7</a:t>
            </a:r>
            <a:r>
              <a:rPr lang="en-US" sz="1600" baseline="30000" dirty="0">
                <a:latin typeface="Times New Roman" pitchFamily="18" charset="0"/>
                <a:cs typeface="Times New Roman" pitchFamily="18" charset="0"/>
              </a:rPr>
              <a:t>0</a:t>
            </a:r>
            <a:r>
              <a:rPr lang="en-IN" sz="1600" dirty="0">
                <a:latin typeface="Times New Roman" pitchFamily="18" charset="0"/>
                <a:ea typeface="Tahoma" pitchFamily="34" charset="0"/>
                <a:cs typeface="Times New Roman" pitchFamily="18" charset="0"/>
              </a:rPr>
              <a:t>) +</a:t>
            </a:r>
            <a:r>
              <a:rPr lang="en-IN" sz="1600" dirty="0">
                <a:latin typeface="Times New Roman" pitchFamily="18" charset="0"/>
                <a:cs typeface="Times New Roman" pitchFamily="18" charset="0"/>
              </a:rPr>
              <a:t> 0.3sin</a:t>
            </a:r>
            <a:r>
              <a:rPr lang="en-US" sz="1600" dirty="0">
                <a:latin typeface="Times New Roman" pitchFamily="18" charset="0"/>
                <a:cs typeface="Times New Roman" pitchFamily="18" charset="0"/>
              </a:rPr>
              <a:t>(16.7</a:t>
            </a:r>
            <a:r>
              <a:rPr lang="en-US" sz="1600" baseline="30000" dirty="0">
                <a:latin typeface="Times New Roman" pitchFamily="18" charset="0"/>
                <a:cs typeface="Times New Roman" pitchFamily="18" charset="0"/>
              </a:rPr>
              <a:t>0</a:t>
            </a:r>
            <a:r>
              <a:rPr lang="en-IN" sz="1600" dirty="0">
                <a:latin typeface="Times New Roman" pitchFamily="18" charset="0"/>
                <a:ea typeface="Tahoma" pitchFamily="34" charset="0"/>
                <a:cs typeface="Times New Roman" pitchFamily="18" charset="0"/>
              </a:rPr>
              <a:t>)] = 392.38 N</a:t>
            </a:r>
          </a:p>
          <a:p>
            <a:pPr marL="0" indent="0" algn="just">
              <a:lnSpc>
                <a:spcPct val="150000"/>
              </a:lnSpc>
              <a:buNone/>
            </a:pPr>
            <a:r>
              <a:rPr lang="en-US" sz="1600" dirty="0" err="1">
                <a:latin typeface="Times New Roman" pitchFamily="18" charset="0"/>
                <a:ea typeface="Tahoma" pitchFamily="34" charset="0"/>
                <a:cs typeface="Times New Roman" pitchFamily="18" charset="0"/>
              </a:rPr>
              <a:t>P</a:t>
            </a:r>
            <a:r>
              <a:rPr lang="en-US" sz="1600" baseline="-25000" dirty="0" err="1">
                <a:latin typeface="Times New Roman" pitchFamily="18" charset="0"/>
                <a:ea typeface="Tahoma" pitchFamily="34" charset="0"/>
                <a:cs typeface="Times New Roman" pitchFamily="18" charset="0"/>
              </a:rPr>
              <a:t>min</a:t>
            </a:r>
            <a:r>
              <a:rPr lang="en-US" sz="1600" baseline="-25000" dirty="0">
                <a:latin typeface="Times New Roman" pitchFamily="18" charset="0"/>
                <a:ea typeface="Tahoma" pitchFamily="34" charset="0"/>
                <a:cs typeface="Times New Roman" pitchFamily="18" charset="0"/>
              </a:rPr>
              <a:t> </a:t>
            </a:r>
            <a:r>
              <a:rPr lang="en-US" sz="1600" dirty="0">
                <a:latin typeface="Times New Roman" pitchFamily="18" charset="0"/>
                <a:ea typeface="Tahoma" pitchFamily="34" charset="0"/>
                <a:cs typeface="Times New Roman" pitchFamily="18" charset="0"/>
              </a:rPr>
              <a:t>= </a:t>
            </a:r>
            <a:r>
              <a:rPr lang="en-IN" sz="1600" dirty="0">
                <a:latin typeface="Times New Roman" pitchFamily="18" charset="0"/>
                <a:ea typeface="Tahoma" pitchFamily="34" charset="0"/>
                <a:cs typeface="Times New Roman" pitchFamily="18" charset="0"/>
              </a:rPr>
              <a:t> 392.38 N</a:t>
            </a:r>
            <a:endParaRPr lang="en-IN" sz="1600" baseline="-25000" dirty="0">
              <a:latin typeface="Times New Roman" pitchFamily="18" charset="0"/>
              <a:ea typeface="Tahoma" pitchFamily="34" charset="0"/>
              <a:cs typeface="Times New Roman" pitchFamily="18" charset="0"/>
            </a:endParaRPr>
          </a:p>
        </p:txBody>
      </p:sp>
      <p:sp>
        <p:nvSpPr>
          <p:cNvPr id="34" name="Slide Number Placeholder 33"/>
          <p:cNvSpPr>
            <a:spLocks noGrp="1"/>
          </p:cNvSpPr>
          <p:nvPr>
            <p:ph type="sldNum" sz="quarter" idx="12"/>
          </p:nvPr>
        </p:nvSpPr>
        <p:spPr/>
        <p:txBody>
          <a:bodyPr/>
          <a:lstStyle/>
          <a:p>
            <a:fld id="{B6F15528-21DE-4FAA-801E-634DDDAF4B2B}" type="slidenum">
              <a:rPr lang="en-US" smtClean="0"/>
              <a:pPr/>
              <a:t>41</a:t>
            </a:fld>
            <a:endParaRPr lang="en-US"/>
          </a:p>
        </p:txBody>
      </p:sp>
      <p:cxnSp>
        <p:nvCxnSpPr>
          <p:cNvPr id="101" name="Straight Connector 100"/>
          <p:cNvCxnSpPr/>
          <p:nvPr/>
        </p:nvCxnSpPr>
        <p:spPr>
          <a:xfrm flipV="1">
            <a:off x="4777531" y="1394826"/>
            <a:ext cx="373380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707767" y="858925"/>
            <a:ext cx="641320" cy="309801"/>
          </a:xfrm>
          <a:prstGeom prst="rect">
            <a:avLst/>
          </a:prstGeom>
          <a:noFill/>
        </p:spPr>
        <p:txBody>
          <a:bodyPr wrap="square" rtlCol="0">
            <a:spAutoFit/>
          </a:bodyPr>
          <a:lstStyle/>
          <a:p>
            <a:r>
              <a:rPr lang="en-IN" sz="1400" dirty="0">
                <a:latin typeface="Times New Roman" pitchFamily="18" charset="0"/>
                <a:cs typeface="Times New Roman" pitchFamily="18" charset="0"/>
              </a:rPr>
              <a:t>P </a:t>
            </a:r>
          </a:p>
        </p:txBody>
      </p:sp>
      <p:sp>
        <p:nvSpPr>
          <p:cNvPr id="103" name="TextBox 102"/>
          <p:cNvSpPr txBox="1"/>
          <p:nvPr/>
        </p:nvSpPr>
        <p:spPr>
          <a:xfrm>
            <a:off x="5668579" y="421103"/>
            <a:ext cx="16764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a:t>
            </a:r>
          </a:p>
        </p:txBody>
      </p:sp>
      <p:sp>
        <p:nvSpPr>
          <p:cNvPr id="104" name="TextBox 103"/>
          <p:cNvSpPr txBox="1"/>
          <p:nvPr/>
        </p:nvSpPr>
        <p:spPr>
          <a:xfrm>
            <a:off x="6682531" y="2694917"/>
            <a:ext cx="914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500 N</a:t>
            </a:r>
          </a:p>
        </p:txBody>
      </p:sp>
      <p:sp>
        <p:nvSpPr>
          <p:cNvPr id="105" name="TextBox 104"/>
          <p:cNvSpPr txBox="1"/>
          <p:nvPr/>
        </p:nvSpPr>
        <p:spPr>
          <a:xfrm rot="20092957">
            <a:off x="6345237" y="2086909"/>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endParaRPr lang="en-IN" sz="1400" baseline="-25000" dirty="0">
              <a:solidFill>
                <a:srgbClr val="FF0000"/>
              </a:solidFill>
            </a:endParaRPr>
          </a:p>
        </p:txBody>
      </p:sp>
      <p:sp>
        <p:nvSpPr>
          <p:cNvPr id="106" name="TextBox 105"/>
          <p:cNvSpPr txBox="1"/>
          <p:nvPr/>
        </p:nvSpPr>
        <p:spPr>
          <a:xfrm rot="20166383">
            <a:off x="7334870" y="2541029"/>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baseline="-25000" dirty="0"/>
          </a:p>
        </p:txBody>
      </p:sp>
      <p:cxnSp>
        <p:nvCxnSpPr>
          <p:cNvPr id="107" name="Straight Connector 106"/>
          <p:cNvCxnSpPr/>
          <p:nvPr/>
        </p:nvCxnSpPr>
        <p:spPr>
          <a:xfrm flipV="1">
            <a:off x="5904636" y="2998445"/>
            <a:ext cx="16002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rot="20527531">
            <a:off x="5620699" y="317198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500sin35</a:t>
            </a:r>
          </a:p>
        </p:txBody>
      </p:sp>
      <p:sp>
        <p:nvSpPr>
          <p:cNvPr id="109" name="TextBox 108"/>
          <p:cNvSpPr txBox="1"/>
          <p:nvPr/>
        </p:nvSpPr>
        <p:spPr>
          <a:xfrm rot="3347769">
            <a:off x="6907989" y="4044828"/>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500cos35</a:t>
            </a:r>
          </a:p>
        </p:txBody>
      </p:sp>
      <p:cxnSp>
        <p:nvCxnSpPr>
          <p:cNvPr id="110" name="Straight Arrow Connector 109"/>
          <p:cNvCxnSpPr/>
          <p:nvPr/>
        </p:nvCxnSpPr>
        <p:spPr>
          <a:xfrm rot="10800000" flipV="1">
            <a:off x="6606331" y="1775826"/>
            <a:ext cx="1066800" cy="381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5463331" y="2385426"/>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35</a:t>
            </a:r>
            <a:r>
              <a:rPr lang="en-IN" sz="1200" baseline="30000" dirty="0">
                <a:latin typeface="Times New Roman" pitchFamily="18" charset="0"/>
                <a:ea typeface="Tahoma" pitchFamily="34" charset="0"/>
                <a:cs typeface="Times New Roman" pitchFamily="18" charset="0"/>
              </a:rPr>
              <a:t>0</a:t>
            </a:r>
          </a:p>
        </p:txBody>
      </p:sp>
      <p:cxnSp>
        <p:nvCxnSpPr>
          <p:cNvPr id="112" name="Straight Arrow Connector 111"/>
          <p:cNvCxnSpPr/>
          <p:nvPr/>
        </p:nvCxnSpPr>
        <p:spPr>
          <a:xfrm rot="16200000" flipH="1">
            <a:off x="6551542" y="3494539"/>
            <a:ext cx="838200" cy="455612"/>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rot="5400000">
            <a:off x="6248330" y="3797751"/>
            <a:ext cx="9906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rot="10800000" flipV="1">
            <a:off x="5676036" y="3303245"/>
            <a:ext cx="1095375" cy="371475"/>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6666636" y="3684245"/>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35</a:t>
            </a:r>
            <a:r>
              <a:rPr lang="en-IN" sz="1400" baseline="30000" dirty="0">
                <a:latin typeface="Times New Roman" pitchFamily="18" charset="0"/>
                <a:ea typeface="Tahoma" pitchFamily="34" charset="0"/>
                <a:cs typeface="Times New Roman" pitchFamily="18" charset="0"/>
              </a:rPr>
              <a:t>0</a:t>
            </a:r>
          </a:p>
        </p:txBody>
      </p:sp>
      <p:cxnSp>
        <p:nvCxnSpPr>
          <p:cNvPr id="116" name="Straight Arrow Connector 115"/>
          <p:cNvCxnSpPr/>
          <p:nvPr/>
        </p:nvCxnSpPr>
        <p:spPr>
          <a:xfrm flipV="1">
            <a:off x="7139731" y="632826"/>
            <a:ext cx="914400" cy="3810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rot="20177125">
            <a:off x="7462527" y="29550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
        <p:nvSpPr>
          <p:cNvPr id="118" name="Rectangle 117"/>
          <p:cNvSpPr/>
          <p:nvPr/>
        </p:nvSpPr>
        <p:spPr>
          <a:xfrm rot="20498282">
            <a:off x="6646945" y="1505149"/>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9" name="Straight Connector 118"/>
          <p:cNvCxnSpPr/>
          <p:nvPr/>
        </p:nvCxnSpPr>
        <p:spPr>
          <a:xfrm>
            <a:off x="4777531" y="2690226"/>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122" idx="0"/>
          </p:cNvCxnSpPr>
          <p:nvPr/>
        </p:nvCxnSpPr>
        <p:spPr>
          <a:xfrm>
            <a:off x="6692557" y="689963"/>
            <a:ext cx="561474" cy="1543063"/>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121" name="Arc 120"/>
          <p:cNvSpPr/>
          <p:nvPr/>
        </p:nvSpPr>
        <p:spPr>
          <a:xfrm>
            <a:off x="5158531" y="2461626"/>
            <a:ext cx="304800" cy="381000"/>
          </a:xfrm>
          <a:prstGeom prst="arc">
            <a:avLst>
              <a:gd name="adj1" fmla="val 17359636"/>
              <a:gd name="adj2" fmla="val 70728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2" name="TextBox 121"/>
          <p:cNvSpPr txBox="1"/>
          <p:nvPr/>
        </p:nvSpPr>
        <p:spPr>
          <a:xfrm>
            <a:off x="6987331" y="2233026"/>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35</a:t>
            </a:r>
            <a:r>
              <a:rPr lang="en-IN" sz="1200" baseline="30000" dirty="0">
                <a:latin typeface="Times New Roman" pitchFamily="18" charset="0"/>
                <a:ea typeface="Tahoma" pitchFamily="34" charset="0"/>
                <a:cs typeface="Times New Roman" pitchFamily="18" charset="0"/>
              </a:rPr>
              <a:t>0</a:t>
            </a:r>
          </a:p>
        </p:txBody>
      </p:sp>
      <p:sp>
        <p:nvSpPr>
          <p:cNvPr id="123" name="TextBox 122"/>
          <p:cNvSpPr txBox="1"/>
          <p:nvPr/>
        </p:nvSpPr>
        <p:spPr>
          <a:xfrm>
            <a:off x="6361836" y="4293845"/>
            <a:ext cx="6858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500</a:t>
            </a:r>
          </a:p>
        </p:txBody>
      </p:sp>
      <p:cxnSp>
        <p:nvCxnSpPr>
          <p:cNvPr id="130" name="Straight Arrow Connector 129"/>
          <p:cNvCxnSpPr/>
          <p:nvPr/>
        </p:nvCxnSpPr>
        <p:spPr>
          <a:xfrm flipV="1">
            <a:off x="7059695" y="1013826"/>
            <a:ext cx="689636" cy="7096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7059695" y="1695649"/>
            <a:ext cx="922677" cy="27822"/>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rot="5400000">
            <a:off x="6573210" y="2199617"/>
            <a:ext cx="989806" cy="794"/>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rot="16200000" flipV="1">
            <a:off x="6823408" y="1933711"/>
            <a:ext cx="76200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7068510" y="1242427"/>
            <a:ext cx="1366621" cy="481044"/>
          </a:xfrm>
          <a:prstGeom prst="line">
            <a:avLst/>
          </a:prstGeom>
        </p:spPr>
        <p:style>
          <a:lnRef idx="1">
            <a:schemeClr val="accent1"/>
          </a:lnRef>
          <a:fillRef idx="0">
            <a:schemeClr val="accent1"/>
          </a:fillRef>
          <a:effectRef idx="0">
            <a:schemeClr val="accent1"/>
          </a:effectRef>
          <a:fontRef idx="minor">
            <a:schemeClr val="tx1"/>
          </a:fontRef>
        </p:style>
      </p:cxnSp>
      <p:sp>
        <p:nvSpPr>
          <p:cNvPr id="135" name="Arc 134"/>
          <p:cNvSpPr/>
          <p:nvPr/>
        </p:nvSpPr>
        <p:spPr>
          <a:xfrm>
            <a:off x="7402614" y="1346649"/>
            <a:ext cx="228600" cy="229690"/>
          </a:xfrm>
          <a:prstGeom prst="arc">
            <a:avLst>
              <a:gd name="adj1" fmla="val 14699392"/>
              <a:gd name="adj2" fmla="val 427951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6" name="TextBox 135"/>
          <p:cNvSpPr txBox="1"/>
          <p:nvPr/>
        </p:nvSpPr>
        <p:spPr>
          <a:xfrm>
            <a:off x="7546541" y="1152684"/>
            <a:ext cx="871661" cy="276999"/>
          </a:xfrm>
          <a:prstGeom prst="rect">
            <a:avLst/>
          </a:prstGeom>
          <a:noFill/>
        </p:spPr>
        <p:txBody>
          <a:bodyPr wrap="square" rtlCol="0">
            <a:spAutoFit/>
          </a:bodyPr>
          <a:lstStyle/>
          <a:p>
            <a:r>
              <a:rPr lang="en-US" sz="1200" dirty="0">
                <a:latin typeface="Times New Roman" pitchFamily="18" charset="0"/>
                <a:cs typeface="Times New Roman" pitchFamily="18" charset="0"/>
              </a:rPr>
              <a:t>(</a:t>
            </a:r>
            <a:r>
              <a:rPr lang="el-GR" sz="1200" dirty="0">
                <a:latin typeface="Times New Roman" pitchFamily="18" charset="0"/>
                <a:cs typeface="Times New Roman" pitchFamily="18" charset="0"/>
              </a:rPr>
              <a:t>θ </a:t>
            </a:r>
            <a:r>
              <a:rPr lang="en-US" sz="1200" dirty="0">
                <a:latin typeface="Times New Roman" pitchFamily="18" charset="0"/>
                <a:cs typeface="Times New Roman" pitchFamily="18" charset="0"/>
              </a:rPr>
              <a:t>– </a:t>
            </a:r>
            <a:r>
              <a:rPr lang="en-IN" sz="1200" dirty="0">
                <a:latin typeface="Times New Roman" pitchFamily="18" charset="0"/>
                <a:ea typeface="Tahoma" pitchFamily="34" charset="0"/>
                <a:cs typeface="Times New Roman" pitchFamily="18" charset="0"/>
              </a:rPr>
              <a:t>35</a:t>
            </a:r>
            <a:r>
              <a:rPr lang="en-IN" sz="1200" baseline="30000" dirty="0">
                <a:latin typeface="Times New Roman" pitchFamily="18" charset="0"/>
                <a:ea typeface="Tahoma" pitchFamily="34" charset="0"/>
                <a:cs typeface="Times New Roman" pitchFamily="18" charset="0"/>
              </a:rPr>
              <a:t>0</a:t>
            </a:r>
            <a:r>
              <a:rPr lang="en-IN" sz="1200" dirty="0">
                <a:latin typeface="Times New Roman" pitchFamily="18" charset="0"/>
                <a:ea typeface="Tahoma" pitchFamily="34" charset="0"/>
                <a:cs typeface="Times New Roman" pitchFamily="18" charset="0"/>
              </a:rPr>
              <a:t>)</a:t>
            </a:r>
          </a:p>
        </p:txBody>
      </p:sp>
    </p:spTree>
    <p:extLst>
      <p:ext uri="{BB962C8B-B14F-4D97-AF65-F5344CB8AC3E}">
        <p14:creationId xmlns:p14="http://schemas.microsoft.com/office/powerpoint/2010/main" val="4158055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Case </a:t>
            </a:r>
            <a:r>
              <a:rPr lang="en-US" sz="1800" dirty="0">
                <a:latin typeface="Times New Roman" pitchFamily="18" charset="0"/>
                <a:cs typeface="Times New Roman" pitchFamily="18" charset="0"/>
              </a:rPr>
              <a:t>(ii) to keep it from moving down</a:t>
            </a:r>
          </a:p>
          <a:p>
            <a:pPr marL="0" indent="0" algn="just">
              <a:lnSpc>
                <a:spcPct val="150000"/>
              </a:lnSpc>
              <a:buNone/>
            </a:pPr>
            <a:r>
              <a:rPr lang="en-US" sz="1800" dirty="0">
                <a:latin typeface="Times New Roman" pitchFamily="18" charset="0"/>
                <a:cs typeface="Times New Roman" pitchFamily="18" charset="0"/>
              </a:rPr>
              <a:t>Since the block tends to move down the plane, the frictional force will be acting up the plane. </a:t>
            </a:r>
            <a:r>
              <a:rPr lang="en-US" sz="1800" dirty="0" err="1">
                <a:latin typeface="Times New Roman" pitchFamily="18" charset="0"/>
                <a:cs typeface="Times New Roman" pitchFamily="18" charset="0"/>
              </a:rPr>
              <a:t>i.e</a:t>
            </a:r>
            <a:r>
              <a:rPr lang="en-IN" sz="1800" dirty="0">
                <a:latin typeface="Times New Roman" pitchFamily="18" charset="0"/>
                <a:cs typeface="Times New Roman" pitchFamily="18" charset="0"/>
              </a:rPr>
              <a:t> </a:t>
            </a:r>
            <a:r>
              <a:rPr lang="en-US" sz="1800" dirty="0">
                <a:latin typeface="Times New Roman" pitchFamily="18" charset="0"/>
                <a:cs typeface="Times New Roman" pitchFamily="18" charset="0"/>
              </a:rPr>
              <a:t>µ</a:t>
            </a:r>
            <a:r>
              <a:rPr lang="en-US" sz="1800" baseline="-25000" dirty="0">
                <a:latin typeface="Times New Roman" pitchFamily="18" charset="0"/>
                <a:cs typeface="Times New Roman" pitchFamily="18" charset="0"/>
              </a:rPr>
              <a:t>S</a:t>
            </a:r>
            <a:r>
              <a:rPr lang="en-US" sz="1800" dirty="0">
                <a:latin typeface="Times New Roman" pitchFamily="18" charset="0"/>
                <a:cs typeface="Times New Roman" pitchFamily="18" charset="0"/>
              </a:rPr>
              <a:t> = 0.3</a:t>
            </a:r>
          </a:p>
        </p:txBody>
      </p:sp>
      <p:cxnSp>
        <p:nvCxnSpPr>
          <p:cNvPr id="5" name="Straight Connector 4"/>
          <p:cNvCxnSpPr/>
          <p:nvPr/>
        </p:nvCxnSpPr>
        <p:spPr>
          <a:xfrm flipV="1">
            <a:off x="685800" y="3371850"/>
            <a:ext cx="373380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16036" y="2835949"/>
            <a:ext cx="641320" cy="309801"/>
          </a:xfrm>
          <a:prstGeom prst="rect">
            <a:avLst/>
          </a:prstGeom>
          <a:noFill/>
        </p:spPr>
        <p:txBody>
          <a:bodyPr wrap="square" rtlCol="0">
            <a:spAutoFit/>
          </a:bodyPr>
          <a:lstStyle/>
          <a:p>
            <a:r>
              <a:rPr lang="en-IN" sz="1400" dirty="0">
                <a:latin typeface="Times New Roman" pitchFamily="18" charset="0"/>
                <a:cs typeface="Times New Roman" pitchFamily="18" charset="0"/>
              </a:rPr>
              <a:t>P </a:t>
            </a:r>
          </a:p>
        </p:txBody>
      </p:sp>
      <p:sp>
        <p:nvSpPr>
          <p:cNvPr id="10" name="TextBox 9"/>
          <p:cNvSpPr txBox="1"/>
          <p:nvPr/>
        </p:nvSpPr>
        <p:spPr>
          <a:xfrm>
            <a:off x="1576848" y="2398127"/>
            <a:ext cx="16764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a:t>
            </a:r>
          </a:p>
        </p:txBody>
      </p:sp>
      <p:sp>
        <p:nvSpPr>
          <p:cNvPr id="26" name="TextBox 25"/>
          <p:cNvSpPr txBox="1"/>
          <p:nvPr/>
        </p:nvSpPr>
        <p:spPr>
          <a:xfrm>
            <a:off x="2590800" y="4671941"/>
            <a:ext cx="914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500 N</a:t>
            </a:r>
          </a:p>
        </p:txBody>
      </p:sp>
      <p:sp>
        <p:nvSpPr>
          <p:cNvPr id="31" name="TextBox 30"/>
          <p:cNvSpPr txBox="1"/>
          <p:nvPr/>
        </p:nvSpPr>
        <p:spPr>
          <a:xfrm rot="20092957">
            <a:off x="3701306" y="3517963"/>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r>
              <a:rPr lang="en-IN" sz="1400" baseline="-25000" dirty="0">
                <a:solidFill>
                  <a:srgbClr val="FF0000"/>
                </a:solidFill>
                <a:latin typeface="Times New Roman" pitchFamily="18" charset="0"/>
                <a:cs typeface="Times New Roman" pitchFamily="18" charset="0"/>
              </a:rPr>
              <a:t>A</a:t>
            </a:r>
            <a:endParaRPr lang="en-IN" sz="1400" baseline="-25000" dirty="0">
              <a:solidFill>
                <a:srgbClr val="FF0000"/>
              </a:solidFill>
            </a:endParaRPr>
          </a:p>
        </p:txBody>
      </p:sp>
      <p:sp>
        <p:nvSpPr>
          <p:cNvPr id="32" name="TextBox 31"/>
          <p:cNvSpPr txBox="1"/>
          <p:nvPr/>
        </p:nvSpPr>
        <p:spPr>
          <a:xfrm rot="20166383">
            <a:off x="3243139" y="4518053"/>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baseline="-25000" dirty="0"/>
          </a:p>
        </p:txBody>
      </p:sp>
      <p:cxnSp>
        <p:nvCxnSpPr>
          <p:cNvPr id="33" name="Straight Connector 32"/>
          <p:cNvCxnSpPr/>
          <p:nvPr/>
        </p:nvCxnSpPr>
        <p:spPr>
          <a:xfrm flipV="1">
            <a:off x="5486400" y="2762250"/>
            <a:ext cx="16002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20527531">
            <a:off x="5202463" y="2935788"/>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500sin35</a:t>
            </a:r>
          </a:p>
        </p:txBody>
      </p:sp>
      <p:sp>
        <p:nvSpPr>
          <p:cNvPr id="41" name="TextBox 40"/>
          <p:cNvSpPr txBox="1"/>
          <p:nvPr/>
        </p:nvSpPr>
        <p:spPr>
          <a:xfrm rot="3347769">
            <a:off x="6489753" y="3808633"/>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500cos35</a:t>
            </a:r>
          </a:p>
        </p:txBody>
      </p:sp>
      <p:sp>
        <p:nvSpPr>
          <p:cNvPr id="34" name="Slide Number Placeholder 33"/>
          <p:cNvSpPr>
            <a:spLocks noGrp="1"/>
          </p:cNvSpPr>
          <p:nvPr>
            <p:ph type="sldNum" sz="quarter" idx="12"/>
          </p:nvPr>
        </p:nvSpPr>
        <p:spPr/>
        <p:txBody>
          <a:bodyPr/>
          <a:lstStyle/>
          <a:p>
            <a:fld id="{B6F15528-21DE-4FAA-801E-634DDDAF4B2B}" type="slidenum">
              <a:rPr lang="en-US" smtClean="0"/>
              <a:pPr/>
              <a:t>42</a:t>
            </a:fld>
            <a:endParaRPr lang="en-US"/>
          </a:p>
        </p:txBody>
      </p:sp>
      <p:cxnSp>
        <p:nvCxnSpPr>
          <p:cNvPr id="75" name="Straight Arrow Connector 74"/>
          <p:cNvCxnSpPr/>
          <p:nvPr/>
        </p:nvCxnSpPr>
        <p:spPr>
          <a:xfrm flipV="1">
            <a:off x="2518065" y="3725094"/>
            <a:ext cx="1143126" cy="4075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371600" y="43624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35</a:t>
            </a:r>
            <a:r>
              <a:rPr lang="en-IN" sz="1200" baseline="30000" dirty="0">
                <a:latin typeface="Times New Roman" pitchFamily="18" charset="0"/>
                <a:ea typeface="Tahoma" pitchFamily="34" charset="0"/>
                <a:cs typeface="Times New Roman" pitchFamily="18" charset="0"/>
              </a:rPr>
              <a:t>0</a:t>
            </a:r>
          </a:p>
        </p:txBody>
      </p:sp>
      <p:cxnSp>
        <p:nvCxnSpPr>
          <p:cNvPr id="54" name="Straight Arrow Connector 53"/>
          <p:cNvCxnSpPr/>
          <p:nvPr/>
        </p:nvCxnSpPr>
        <p:spPr>
          <a:xfrm rot="16200000" flipH="1">
            <a:off x="6133306" y="3258344"/>
            <a:ext cx="838200" cy="455612"/>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a:off x="5830094" y="3561556"/>
            <a:ext cx="9906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0800000" flipV="1">
            <a:off x="5257800" y="3067050"/>
            <a:ext cx="1095375" cy="371475"/>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248400" y="34480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35</a:t>
            </a:r>
            <a:r>
              <a:rPr lang="en-IN" sz="1400" baseline="30000" dirty="0">
                <a:latin typeface="Times New Roman" pitchFamily="18" charset="0"/>
                <a:ea typeface="Tahoma" pitchFamily="34" charset="0"/>
                <a:cs typeface="Times New Roman" pitchFamily="18" charset="0"/>
              </a:rPr>
              <a:t>0</a:t>
            </a:r>
          </a:p>
        </p:txBody>
      </p:sp>
      <p:cxnSp>
        <p:nvCxnSpPr>
          <p:cNvPr id="70" name="Straight Arrow Connector 69"/>
          <p:cNvCxnSpPr/>
          <p:nvPr/>
        </p:nvCxnSpPr>
        <p:spPr>
          <a:xfrm flipH="1">
            <a:off x="3340224" y="2424558"/>
            <a:ext cx="1041648" cy="47014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rot="20177125">
            <a:off x="3370796" y="2272527"/>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
        <p:nvSpPr>
          <p:cNvPr id="65" name="Rectangle 64"/>
          <p:cNvSpPr/>
          <p:nvPr/>
        </p:nvSpPr>
        <p:spPr>
          <a:xfrm rot="20498282">
            <a:off x="2555214" y="3482173"/>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1" name="Straight Connector 100"/>
          <p:cNvCxnSpPr/>
          <p:nvPr/>
        </p:nvCxnSpPr>
        <p:spPr>
          <a:xfrm>
            <a:off x="685800" y="466725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endCxn id="37" idx="0"/>
          </p:cNvCxnSpPr>
          <p:nvPr/>
        </p:nvCxnSpPr>
        <p:spPr>
          <a:xfrm>
            <a:off x="2600826" y="2666987"/>
            <a:ext cx="561474" cy="1543063"/>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118" name="Arc 117"/>
          <p:cNvSpPr/>
          <p:nvPr/>
        </p:nvSpPr>
        <p:spPr>
          <a:xfrm>
            <a:off x="1066800" y="4438650"/>
            <a:ext cx="304800" cy="381000"/>
          </a:xfrm>
          <a:prstGeom prst="arc">
            <a:avLst>
              <a:gd name="adj1" fmla="val 17359636"/>
              <a:gd name="adj2" fmla="val 70728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7" name="TextBox 36"/>
          <p:cNvSpPr txBox="1"/>
          <p:nvPr/>
        </p:nvSpPr>
        <p:spPr>
          <a:xfrm>
            <a:off x="2895600" y="42100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35</a:t>
            </a:r>
            <a:r>
              <a:rPr lang="en-IN" sz="1200" baseline="30000" dirty="0">
                <a:latin typeface="Times New Roman" pitchFamily="18" charset="0"/>
                <a:ea typeface="Tahoma" pitchFamily="34" charset="0"/>
                <a:cs typeface="Times New Roman" pitchFamily="18" charset="0"/>
              </a:rPr>
              <a:t>0</a:t>
            </a:r>
          </a:p>
        </p:txBody>
      </p:sp>
      <p:sp>
        <p:nvSpPr>
          <p:cNvPr id="46" name="TextBox 45"/>
          <p:cNvSpPr txBox="1"/>
          <p:nvPr/>
        </p:nvSpPr>
        <p:spPr>
          <a:xfrm>
            <a:off x="5943600" y="4057650"/>
            <a:ext cx="6858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500</a:t>
            </a:r>
          </a:p>
        </p:txBody>
      </p:sp>
      <p:cxnSp>
        <p:nvCxnSpPr>
          <p:cNvPr id="138" name="Straight Arrow Connector 137"/>
          <p:cNvCxnSpPr/>
          <p:nvPr/>
        </p:nvCxnSpPr>
        <p:spPr>
          <a:xfrm rot="16200000" flipH="1">
            <a:off x="1025372" y="3184678"/>
            <a:ext cx="1102951" cy="56289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flipV="1">
            <a:off x="1087902" y="3219450"/>
            <a:ext cx="1045698" cy="50564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rot="19959722">
            <a:off x="1861104" y="3000544"/>
            <a:ext cx="433953"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141" name="TextBox 140"/>
          <p:cNvSpPr txBox="1"/>
          <p:nvPr/>
        </p:nvSpPr>
        <p:spPr>
          <a:xfrm rot="19255270">
            <a:off x="788465" y="3488414"/>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142" name="TextBox 141"/>
          <p:cNvSpPr txBox="1"/>
          <p:nvPr/>
        </p:nvSpPr>
        <p:spPr>
          <a:xfrm rot="19783941">
            <a:off x="1173890" y="2708290"/>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sp>
        <p:nvSpPr>
          <p:cNvPr id="143" name="TextBox 142"/>
          <p:cNvSpPr txBox="1"/>
          <p:nvPr/>
        </p:nvSpPr>
        <p:spPr>
          <a:xfrm rot="19853440">
            <a:off x="1783617" y="3696109"/>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cxnSp>
        <p:nvCxnSpPr>
          <p:cNvPr id="55" name="Straight Arrow Connector 54"/>
          <p:cNvCxnSpPr/>
          <p:nvPr/>
        </p:nvCxnSpPr>
        <p:spPr>
          <a:xfrm flipV="1">
            <a:off x="2967964" y="2990850"/>
            <a:ext cx="689636" cy="7096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2967964" y="3672673"/>
            <a:ext cx="922677" cy="27822"/>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a:off x="2481479" y="4176641"/>
            <a:ext cx="989806" cy="794"/>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2731677" y="3910735"/>
            <a:ext cx="76200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976779" y="3219451"/>
            <a:ext cx="1366621" cy="481044"/>
          </a:xfrm>
          <a:prstGeom prst="line">
            <a:avLst/>
          </a:prstGeom>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3310883" y="3323673"/>
            <a:ext cx="228600" cy="229690"/>
          </a:xfrm>
          <a:prstGeom prst="arc">
            <a:avLst>
              <a:gd name="adj1" fmla="val 14699392"/>
              <a:gd name="adj2" fmla="val 427951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7" name="TextBox 46"/>
          <p:cNvSpPr txBox="1"/>
          <p:nvPr/>
        </p:nvSpPr>
        <p:spPr>
          <a:xfrm>
            <a:off x="3454810" y="3129708"/>
            <a:ext cx="871661" cy="276999"/>
          </a:xfrm>
          <a:prstGeom prst="rect">
            <a:avLst/>
          </a:prstGeom>
          <a:noFill/>
        </p:spPr>
        <p:txBody>
          <a:bodyPr wrap="square" rtlCol="0">
            <a:spAutoFit/>
          </a:bodyPr>
          <a:lstStyle/>
          <a:p>
            <a:r>
              <a:rPr lang="en-US" sz="1200" dirty="0">
                <a:latin typeface="Times New Roman" pitchFamily="18" charset="0"/>
                <a:cs typeface="Times New Roman" pitchFamily="18" charset="0"/>
              </a:rPr>
              <a:t>(</a:t>
            </a:r>
            <a:r>
              <a:rPr lang="el-GR" sz="1200" dirty="0">
                <a:latin typeface="Times New Roman" pitchFamily="18" charset="0"/>
                <a:cs typeface="Times New Roman" pitchFamily="18" charset="0"/>
              </a:rPr>
              <a:t>θ </a:t>
            </a:r>
            <a:r>
              <a:rPr lang="en-US" sz="1200" dirty="0">
                <a:latin typeface="Times New Roman" pitchFamily="18" charset="0"/>
                <a:cs typeface="Times New Roman" pitchFamily="18" charset="0"/>
              </a:rPr>
              <a:t>– </a:t>
            </a:r>
            <a:r>
              <a:rPr lang="en-IN" sz="1200" dirty="0">
                <a:latin typeface="Times New Roman" pitchFamily="18" charset="0"/>
                <a:ea typeface="Tahoma" pitchFamily="34" charset="0"/>
                <a:cs typeface="Times New Roman" pitchFamily="18" charset="0"/>
              </a:rPr>
              <a:t>35</a:t>
            </a:r>
            <a:r>
              <a:rPr lang="en-IN" sz="1200" baseline="30000" dirty="0">
                <a:latin typeface="Times New Roman" pitchFamily="18" charset="0"/>
                <a:ea typeface="Tahoma" pitchFamily="34" charset="0"/>
                <a:cs typeface="Times New Roman" pitchFamily="18" charset="0"/>
              </a:rPr>
              <a:t>0</a:t>
            </a:r>
            <a:r>
              <a:rPr lang="en-IN" sz="1200" dirty="0">
                <a:latin typeface="Times New Roman" pitchFamily="18" charset="0"/>
                <a:ea typeface="Tahoma" pitchFamily="34" charset="0"/>
                <a:cs typeface="Times New Roman" pitchFamily="18" charset="0"/>
              </a:rPr>
              <a:t>)</a:t>
            </a:r>
          </a:p>
        </p:txBody>
      </p:sp>
    </p:spTree>
    <p:extLst>
      <p:ext uri="{BB962C8B-B14F-4D97-AF65-F5344CB8AC3E}">
        <p14:creationId xmlns:p14="http://schemas.microsoft.com/office/powerpoint/2010/main" val="267614750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fontScale="85000" lnSpcReduction="20000"/>
          </a:bodyPr>
          <a:lstStyle/>
          <a:p>
            <a:pPr marL="0" indent="0" algn="just">
              <a:lnSpc>
                <a:spcPct val="150000"/>
              </a:lnSpc>
              <a:buNone/>
            </a:pPr>
            <a:r>
              <a:rPr lang="en-US" sz="1600" dirty="0">
                <a:latin typeface="Times New Roman" pitchFamily="18" charset="0"/>
                <a:cs typeface="Times New Roman" pitchFamily="18" charset="0"/>
              </a:rPr>
              <a:t>From case(i) F = 122.87 – 0.3</a:t>
            </a:r>
            <a:r>
              <a:rPr lang="en-IN" sz="1600" dirty="0" err="1">
                <a:latin typeface="Times New Roman" pitchFamily="18" charset="0"/>
                <a:cs typeface="Times New Roman" pitchFamily="18" charset="0"/>
              </a:rPr>
              <a:t>Psin</a:t>
            </a:r>
            <a:r>
              <a:rPr lang="en-US" sz="1600" dirty="0">
                <a:latin typeface="Times New Roman" pitchFamily="18" charset="0"/>
                <a:cs typeface="Times New Roman" pitchFamily="18" charset="0"/>
              </a:rPr>
              <a:t>(</a:t>
            </a:r>
            <a:r>
              <a:rPr lang="el-GR" sz="1600" dirty="0">
                <a:latin typeface="Times New Roman" pitchFamily="18" charset="0"/>
                <a:cs typeface="Times New Roman" pitchFamily="18" charset="0"/>
              </a:rPr>
              <a:t>θ </a:t>
            </a:r>
            <a:r>
              <a:rPr lang="en-US" sz="1600" dirty="0">
                <a:latin typeface="Times New Roman" pitchFamily="18" charset="0"/>
                <a:cs typeface="Times New Roman" pitchFamily="18" charset="0"/>
              </a:rPr>
              <a:t>– </a:t>
            </a:r>
            <a:r>
              <a:rPr lang="en-IN" sz="1600" dirty="0">
                <a:latin typeface="Times New Roman" pitchFamily="18" charset="0"/>
                <a:ea typeface="Tahoma" pitchFamily="34" charset="0"/>
                <a:cs typeface="Times New Roman" pitchFamily="18" charset="0"/>
              </a:rPr>
              <a:t>35</a:t>
            </a:r>
            <a:r>
              <a:rPr lang="en-IN" sz="1600" baseline="30000" dirty="0">
                <a:latin typeface="Times New Roman" pitchFamily="18" charset="0"/>
                <a:ea typeface="Tahoma" pitchFamily="34" charset="0"/>
                <a:cs typeface="Times New Roman" pitchFamily="18" charset="0"/>
              </a:rPr>
              <a:t>0</a:t>
            </a:r>
            <a:r>
              <a:rPr lang="en-IN" sz="1600" dirty="0">
                <a:latin typeface="Times New Roman" pitchFamily="18" charset="0"/>
                <a:ea typeface="Tahoma" pitchFamily="34" charset="0"/>
                <a:cs typeface="Times New Roman" pitchFamily="18" charset="0"/>
              </a:rPr>
              <a:t>)</a:t>
            </a:r>
            <a:r>
              <a:rPr lang="en-IN" sz="1600" dirty="0">
                <a:latin typeface="Times New Roman" pitchFamily="18" charset="0"/>
                <a:cs typeface="Times New Roman" pitchFamily="18" charset="0"/>
              </a:rPr>
              <a:t> </a:t>
            </a:r>
          </a:p>
          <a:p>
            <a:pPr marL="0" indent="0" algn="just">
              <a:lnSpc>
                <a:spcPct val="150000"/>
              </a:lnSpc>
              <a:buNone/>
            </a:pPr>
            <a:r>
              <a:rPr lang="en-US" sz="1600" dirty="0">
                <a:latin typeface="Times New Roman" pitchFamily="18" charset="0"/>
                <a:cs typeface="Times New Roman" pitchFamily="18" charset="0"/>
              </a:rPr>
              <a:t>Resolving the forces along the plane,</a:t>
            </a:r>
          </a:p>
          <a:p>
            <a:pPr marL="0" indent="0" algn="just">
              <a:lnSpc>
                <a:spcPct val="150000"/>
              </a:lnSpc>
              <a:buNone/>
            </a:pPr>
            <a:r>
              <a:rPr lang="en-IN" sz="1600" dirty="0" err="1">
                <a:latin typeface="Times New Roman" pitchFamily="18" charset="0"/>
                <a:cs typeface="Times New Roman" pitchFamily="18" charset="0"/>
              </a:rPr>
              <a:t>Pcos</a:t>
            </a:r>
            <a:r>
              <a:rPr lang="en-US" sz="1600" dirty="0">
                <a:latin typeface="Times New Roman" pitchFamily="18" charset="0"/>
                <a:cs typeface="Times New Roman" pitchFamily="18" charset="0"/>
              </a:rPr>
              <a:t>(</a:t>
            </a:r>
            <a:r>
              <a:rPr lang="el-GR" sz="1600" dirty="0">
                <a:latin typeface="Times New Roman" pitchFamily="18" charset="0"/>
                <a:cs typeface="Times New Roman" pitchFamily="18" charset="0"/>
              </a:rPr>
              <a:t>θ </a:t>
            </a:r>
            <a:r>
              <a:rPr lang="en-US" sz="1600" dirty="0">
                <a:latin typeface="Times New Roman" pitchFamily="18" charset="0"/>
                <a:cs typeface="Times New Roman" pitchFamily="18" charset="0"/>
              </a:rPr>
              <a:t>– </a:t>
            </a:r>
            <a:r>
              <a:rPr lang="en-IN" sz="1600" dirty="0">
                <a:latin typeface="Times New Roman" pitchFamily="18" charset="0"/>
                <a:ea typeface="Tahoma" pitchFamily="34" charset="0"/>
                <a:cs typeface="Times New Roman" pitchFamily="18" charset="0"/>
              </a:rPr>
              <a:t>35</a:t>
            </a:r>
            <a:r>
              <a:rPr lang="en-IN" sz="1600" baseline="30000" dirty="0">
                <a:latin typeface="Times New Roman" pitchFamily="18" charset="0"/>
                <a:ea typeface="Tahoma" pitchFamily="34" charset="0"/>
                <a:cs typeface="Times New Roman" pitchFamily="18" charset="0"/>
              </a:rPr>
              <a:t>0</a:t>
            </a:r>
            <a:r>
              <a:rPr lang="en-IN" sz="1600" dirty="0">
                <a:latin typeface="Times New Roman" pitchFamily="18" charset="0"/>
                <a:ea typeface="Tahoma" pitchFamily="34" charset="0"/>
                <a:cs typeface="Times New Roman" pitchFamily="18" charset="0"/>
              </a:rPr>
              <a:t>) +</a:t>
            </a:r>
            <a:r>
              <a:rPr lang="en-IN" sz="1600" dirty="0">
                <a:latin typeface="Times New Roman" pitchFamily="18" charset="0"/>
                <a:cs typeface="Times New Roman" pitchFamily="18" charset="0"/>
              </a:rPr>
              <a:t> F – 500sin35 = 0</a:t>
            </a:r>
          </a:p>
          <a:p>
            <a:pPr marL="0" indent="0" algn="just">
              <a:lnSpc>
                <a:spcPct val="150000"/>
              </a:lnSpc>
              <a:buNone/>
            </a:pPr>
            <a:r>
              <a:rPr lang="en-IN" sz="1600" dirty="0" err="1">
                <a:latin typeface="Times New Roman" pitchFamily="18" charset="0"/>
                <a:cs typeface="Times New Roman" pitchFamily="18" charset="0"/>
              </a:rPr>
              <a:t>Pcos</a:t>
            </a:r>
            <a:r>
              <a:rPr lang="en-US" sz="1600" dirty="0">
                <a:latin typeface="Times New Roman" pitchFamily="18" charset="0"/>
                <a:cs typeface="Times New Roman" pitchFamily="18" charset="0"/>
              </a:rPr>
              <a:t>(</a:t>
            </a:r>
            <a:r>
              <a:rPr lang="el-GR" sz="1600" dirty="0">
                <a:latin typeface="Times New Roman" pitchFamily="18" charset="0"/>
                <a:cs typeface="Times New Roman" pitchFamily="18" charset="0"/>
              </a:rPr>
              <a:t>θ </a:t>
            </a:r>
            <a:r>
              <a:rPr lang="en-US" sz="1600" dirty="0">
                <a:latin typeface="Times New Roman" pitchFamily="18" charset="0"/>
                <a:cs typeface="Times New Roman" pitchFamily="18" charset="0"/>
              </a:rPr>
              <a:t>– </a:t>
            </a:r>
            <a:r>
              <a:rPr lang="en-IN" sz="1600" dirty="0">
                <a:latin typeface="Times New Roman" pitchFamily="18" charset="0"/>
                <a:ea typeface="Tahoma" pitchFamily="34" charset="0"/>
                <a:cs typeface="Times New Roman" pitchFamily="18" charset="0"/>
              </a:rPr>
              <a:t>35</a:t>
            </a:r>
            <a:r>
              <a:rPr lang="en-IN" sz="1600" baseline="30000" dirty="0">
                <a:latin typeface="Times New Roman" pitchFamily="18" charset="0"/>
                <a:ea typeface="Tahoma" pitchFamily="34" charset="0"/>
                <a:cs typeface="Times New Roman" pitchFamily="18" charset="0"/>
              </a:rPr>
              <a:t>0</a:t>
            </a:r>
            <a:r>
              <a:rPr lang="en-IN" sz="1600" dirty="0">
                <a:latin typeface="Times New Roman" pitchFamily="18" charset="0"/>
                <a:ea typeface="Tahoma" pitchFamily="34" charset="0"/>
                <a:cs typeface="Times New Roman" pitchFamily="18" charset="0"/>
              </a:rPr>
              <a:t>)  + </a:t>
            </a:r>
            <a:r>
              <a:rPr lang="en-US" sz="1600" dirty="0">
                <a:latin typeface="Times New Roman" pitchFamily="18" charset="0"/>
                <a:cs typeface="Times New Roman" pitchFamily="18" charset="0"/>
              </a:rPr>
              <a:t>122.87 - 0.3</a:t>
            </a:r>
            <a:r>
              <a:rPr lang="en-IN" sz="1600" dirty="0" err="1">
                <a:latin typeface="Times New Roman" pitchFamily="18" charset="0"/>
                <a:cs typeface="Times New Roman" pitchFamily="18" charset="0"/>
              </a:rPr>
              <a:t>Psin</a:t>
            </a:r>
            <a:r>
              <a:rPr lang="en-US" sz="1600" dirty="0">
                <a:latin typeface="Times New Roman" pitchFamily="18" charset="0"/>
                <a:cs typeface="Times New Roman" pitchFamily="18" charset="0"/>
              </a:rPr>
              <a:t>(</a:t>
            </a:r>
            <a:r>
              <a:rPr lang="el-GR" sz="1600" dirty="0">
                <a:latin typeface="Times New Roman" pitchFamily="18" charset="0"/>
                <a:cs typeface="Times New Roman" pitchFamily="18" charset="0"/>
              </a:rPr>
              <a:t>θ </a:t>
            </a:r>
            <a:r>
              <a:rPr lang="en-US" sz="1600" dirty="0">
                <a:latin typeface="Times New Roman" pitchFamily="18" charset="0"/>
                <a:cs typeface="Times New Roman" pitchFamily="18" charset="0"/>
              </a:rPr>
              <a:t>– </a:t>
            </a:r>
            <a:r>
              <a:rPr lang="en-IN" sz="1600" dirty="0">
                <a:latin typeface="Times New Roman" pitchFamily="18" charset="0"/>
                <a:ea typeface="Tahoma" pitchFamily="34" charset="0"/>
                <a:cs typeface="Times New Roman" pitchFamily="18" charset="0"/>
              </a:rPr>
              <a:t>35</a:t>
            </a:r>
            <a:r>
              <a:rPr lang="en-IN" sz="1600" baseline="30000" dirty="0">
                <a:latin typeface="Times New Roman" pitchFamily="18" charset="0"/>
                <a:ea typeface="Tahoma" pitchFamily="34" charset="0"/>
                <a:cs typeface="Times New Roman" pitchFamily="18" charset="0"/>
              </a:rPr>
              <a:t>0</a:t>
            </a:r>
            <a:r>
              <a:rPr lang="en-IN" sz="1600" dirty="0">
                <a:latin typeface="Times New Roman" pitchFamily="18" charset="0"/>
                <a:ea typeface="Tahoma" pitchFamily="34" charset="0"/>
                <a:cs typeface="Times New Roman" pitchFamily="18" charset="0"/>
              </a:rPr>
              <a:t>)</a:t>
            </a:r>
            <a:r>
              <a:rPr lang="en-IN" sz="1600" dirty="0">
                <a:latin typeface="Times New Roman" pitchFamily="18" charset="0"/>
                <a:cs typeface="Times New Roman" pitchFamily="18" charset="0"/>
              </a:rPr>
              <a:t> -286.79 = 0</a:t>
            </a:r>
          </a:p>
          <a:p>
            <a:pPr marL="0" indent="0" algn="just">
              <a:lnSpc>
                <a:spcPct val="150000"/>
              </a:lnSpc>
              <a:buNone/>
            </a:pPr>
            <a:r>
              <a:rPr lang="en-IN" sz="1800" dirty="0" err="1">
                <a:latin typeface="Times New Roman" pitchFamily="18" charset="0"/>
                <a:cs typeface="Times New Roman" pitchFamily="18" charset="0"/>
              </a:rPr>
              <a:t>Pcos</a:t>
            </a:r>
            <a:r>
              <a:rPr lang="en-US" sz="1800" dirty="0">
                <a:latin typeface="Times New Roman" pitchFamily="18" charset="0"/>
                <a:cs typeface="Times New Roman" pitchFamily="18" charset="0"/>
              </a:rPr>
              <a:t>(</a:t>
            </a:r>
            <a:r>
              <a:rPr lang="el-GR" sz="1800" dirty="0">
                <a:latin typeface="Times New Roman" pitchFamily="18" charset="0"/>
                <a:cs typeface="Times New Roman" pitchFamily="18" charset="0"/>
              </a:rPr>
              <a:t>θ </a:t>
            </a:r>
            <a:r>
              <a:rPr lang="en-US" sz="1800" dirty="0">
                <a:latin typeface="Times New Roman" pitchFamily="18" charset="0"/>
                <a:cs typeface="Times New Roman" pitchFamily="18" charset="0"/>
              </a:rPr>
              <a:t>– </a:t>
            </a:r>
            <a:r>
              <a:rPr lang="en-IN" sz="1800" dirty="0">
                <a:latin typeface="Times New Roman" pitchFamily="18" charset="0"/>
                <a:ea typeface="Tahoma" pitchFamily="34" charset="0"/>
                <a:cs typeface="Times New Roman" pitchFamily="18" charset="0"/>
              </a:rPr>
              <a:t>35</a:t>
            </a:r>
            <a:r>
              <a:rPr lang="en-IN" sz="1800" baseline="30000" dirty="0">
                <a:latin typeface="Times New Roman" pitchFamily="18" charset="0"/>
                <a:ea typeface="Tahoma" pitchFamily="34" charset="0"/>
                <a:cs typeface="Times New Roman" pitchFamily="18" charset="0"/>
              </a:rPr>
              <a:t>0</a:t>
            </a:r>
            <a:r>
              <a:rPr lang="en-IN" sz="1800" dirty="0">
                <a:latin typeface="Times New Roman" pitchFamily="18" charset="0"/>
                <a:ea typeface="Tahoma" pitchFamily="34" charset="0"/>
                <a:cs typeface="Times New Roman" pitchFamily="18" charset="0"/>
              </a:rPr>
              <a:t>) –</a:t>
            </a:r>
            <a:r>
              <a:rPr lang="en-IN" sz="1800" dirty="0">
                <a:latin typeface="Times New Roman" pitchFamily="18" charset="0"/>
                <a:cs typeface="Times New Roman" pitchFamily="18" charset="0"/>
              </a:rPr>
              <a:t> 0.3Psin</a:t>
            </a:r>
            <a:r>
              <a:rPr lang="en-US" sz="1800" dirty="0">
                <a:latin typeface="Times New Roman" pitchFamily="18" charset="0"/>
                <a:cs typeface="Times New Roman" pitchFamily="18" charset="0"/>
              </a:rPr>
              <a:t>(</a:t>
            </a:r>
            <a:r>
              <a:rPr lang="el-GR" sz="1800" dirty="0">
                <a:latin typeface="Times New Roman" pitchFamily="18" charset="0"/>
                <a:cs typeface="Times New Roman" pitchFamily="18" charset="0"/>
              </a:rPr>
              <a:t>θ </a:t>
            </a:r>
            <a:r>
              <a:rPr lang="en-US" sz="1800" dirty="0">
                <a:latin typeface="Times New Roman" pitchFamily="18" charset="0"/>
                <a:cs typeface="Times New Roman" pitchFamily="18" charset="0"/>
              </a:rPr>
              <a:t>– </a:t>
            </a:r>
            <a:r>
              <a:rPr lang="en-IN" sz="1800" dirty="0">
                <a:latin typeface="Times New Roman" pitchFamily="18" charset="0"/>
                <a:ea typeface="Tahoma" pitchFamily="34" charset="0"/>
                <a:cs typeface="Times New Roman" pitchFamily="18" charset="0"/>
              </a:rPr>
              <a:t>35</a:t>
            </a:r>
            <a:r>
              <a:rPr lang="en-IN" sz="1800" baseline="30000" dirty="0">
                <a:latin typeface="Times New Roman" pitchFamily="18" charset="0"/>
                <a:ea typeface="Tahoma" pitchFamily="34" charset="0"/>
                <a:cs typeface="Times New Roman" pitchFamily="18" charset="0"/>
              </a:rPr>
              <a:t>0</a:t>
            </a:r>
            <a:r>
              <a:rPr lang="en-IN" sz="1800" dirty="0">
                <a:latin typeface="Times New Roman" pitchFamily="18" charset="0"/>
                <a:ea typeface="Tahoma" pitchFamily="34" charset="0"/>
                <a:cs typeface="Times New Roman" pitchFamily="18" charset="0"/>
              </a:rPr>
              <a:t>) </a:t>
            </a:r>
            <a:r>
              <a:rPr lang="en-IN" sz="1800" dirty="0">
                <a:latin typeface="Times New Roman" pitchFamily="18" charset="0"/>
                <a:cs typeface="Times New Roman" pitchFamily="18" charset="0"/>
              </a:rPr>
              <a:t>= 163.92</a:t>
            </a:r>
          </a:p>
          <a:p>
            <a:pPr marL="0" indent="0" algn="just">
              <a:lnSpc>
                <a:spcPct val="150000"/>
              </a:lnSpc>
              <a:buNone/>
            </a:pPr>
            <a:r>
              <a:rPr lang="en-IN" sz="1800" dirty="0">
                <a:latin typeface="Times New Roman" pitchFamily="18" charset="0"/>
                <a:cs typeface="Times New Roman" pitchFamily="18" charset="0"/>
              </a:rPr>
              <a:t>P[</a:t>
            </a:r>
            <a:r>
              <a:rPr lang="en-IN" sz="1800" dirty="0" err="1">
                <a:latin typeface="Times New Roman" pitchFamily="18" charset="0"/>
                <a:cs typeface="Times New Roman" pitchFamily="18" charset="0"/>
              </a:rPr>
              <a:t>cos</a:t>
            </a:r>
            <a:r>
              <a:rPr lang="en-US" sz="1800" dirty="0">
                <a:latin typeface="Times New Roman" pitchFamily="18" charset="0"/>
                <a:cs typeface="Times New Roman" pitchFamily="18" charset="0"/>
              </a:rPr>
              <a:t>(</a:t>
            </a:r>
            <a:r>
              <a:rPr lang="el-GR" sz="1800" dirty="0">
                <a:latin typeface="Times New Roman" pitchFamily="18" charset="0"/>
                <a:cs typeface="Times New Roman" pitchFamily="18" charset="0"/>
              </a:rPr>
              <a:t>θ </a:t>
            </a:r>
            <a:r>
              <a:rPr lang="en-US" sz="1800" dirty="0">
                <a:latin typeface="Times New Roman" pitchFamily="18" charset="0"/>
                <a:cs typeface="Times New Roman" pitchFamily="18" charset="0"/>
              </a:rPr>
              <a:t>– </a:t>
            </a:r>
            <a:r>
              <a:rPr lang="en-IN" sz="1800" dirty="0">
                <a:latin typeface="Times New Roman" pitchFamily="18" charset="0"/>
                <a:ea typeface="Tahoma" pitchFamily="34" charset="0"/>
                <a:cs typeface="Times New Roman" pitchFamily="18" charset="0"/>
              </a:rPr>
              <a:t>35</a:t>
            </a:r>
            <a:r>
              <a:rPr lang="en-IN" sz="1800" baseline="30000" dirty="0">
                <a:latin typeface="Times New Roman" pitchFamily="18" charset="0"/>
                <a:ea typeface="Tahoma" pitchFamily="34" charset="0"/>
                <a:cs typeface="Times New Roman" pitchFamily="18" charset="0"/>
              </a:rPr>
              <a:t>0</a:t>
            </a:r>
            <a:r>
              <a:rPr lang="en-IN" sz="1800" dirty="0">
                <a:latin typeface="Times New Roman" pitchFamily="18" charset="0"/>
                <a:ea typeface="Tahoma" pitchFamily="34" charset="0"/>
                <a:cs typeface="Times New Roman" pitchFamily="18" charset="0"/>
              </a:rPr>
              <a:t>) –</a:t>
            </a:r>
            <a:r>
              <a:rPr lang="en-IN" sz="1800" dirty="0">
                <a:latin typeface="Times New Roman" pitchFamily="18" charset="0"/>
                <a:cs typeface="Times New Roman" pitchFamily="18" charset="0"/>
              </a:rPr>
              <a:t> 0.3sin</a:t>
            </a:r>
            <a:r>
              <a:rPr lang="en-US" sz="1800" dirty="0">
                <a:latin typeface="Times New Roman" pitchFamily="18" charset="0"/>
                <a:cs typeface="Times New Roman" pitchFamily="18" charset="0"/>
              </a:rPr>
              <a:t>(</a:t>
            </a:r>
            <a:r>
              <a:rPr lang="el-GR" sz="1800" dirty="0">
                <a:latin typeface="Times New Roman" pitchFamily="18" charset="0"/>
                <a:cs typeface="Times New Roman" pitchFamily="18" charset="0"/>
              </a:rPr>
              <a:t>θ </a:t>
            </a:r>
            <a:r>
              <a:rPr lang="en-US" sz="1800" dirty="0">
                <a:latin typeface="Times New Roman" pitchFamily="18" charset="0"/>
                <a:cs typeface="Times New Roman" pitchFamily="18" charset="0"/>
              </a:rPr>
              <a:t>– </a:t>
            </a:r>
            <a:r>
              <a:rPr lang="en-IN" sz="1800" dirty="0">
                <a:latin typeface="Times New Roman" pitchFamily="18" charset="0"/>
                <a:ea typeface="Tahoma" pitchFamily="34" charset="0"/>
                <a:cs typeface="Times New Roman" pitchFamily="18" charset="0"/>
              </a:rPr>
              <a:t>35</a:t>
            </a:r>
            <a:r>
              <a:rPr lang="en-IN" sz="1800" baseline="30000" dirty="0">
                <a:latin typeface="Times New Roman" pitchFamily="18" charset="0"/>
                <a:ea typeface="Tahoma" pitchFamily="34" charset="0"/>
                <a:cs typeface="Times New Roman" pitchFamily="18" charset="0"/>
              </a:rPr>
              <a:t>0</a:t>
            </a:r>
            <a:r>
              <a:rPr lang="en-IN" sz="1800" dirty="0">
                <a:latin typeface="Times New Roman" pitchFamily="18" charset="0"/>
                <a:ea typeface="Tahoma" pitchFamily="34" charset="0"/>
                <a:cs typeface="Times New Roman" pitchFamily="18" charset="0"/>
              </a:rPr>
              <a:t>)] </a:t>
            </a:r>
            <a:r>
              <a:rPr lang="en-IN" sz="1800" dirty="0">
                <a:latin typeface="Times New Roman" pitchFamily="18" charset="0"/>
                <a:cs typeface="Times New Roman" pitchFamily="18" charset="0"/>
              </a:rPr>
              <a:t>= 163.92-----(B)</a:t>
            </a:r>
          </a:p>
          <a:p>
            <a:pPr marL="0" indent="0" algn="just">
              <a:lnSpc>
                <a:spcPct val="150000"/>
              </a:lnSpc>
              <a:buNone/>
            </a:pPr>
            <a:r>
              <a:rPr lang="en-US" sz="1800" dirty="0">
                <a:latin typeface="Times New Roman" pitchFamily="18" charset="0"/>
                <a:ea typeface="Tahoma" pitchFamily="34" charset="0"/>
                <a:cs typeface="Times New Roman" pitchFamily="18" charset="0"/>
              </a:rPr>
              <a:t>For P to be minimum,</a:t>
            </a:r>
          </a:p>
          <a:p>
            <a:pPr marL="0" indent="0" algn="just">
              <a:lnSpc>
                <a:spcPct val="150000"/>
              </a:lnSpc>
              <a:buNone/>
            </a:pPr>
            <a:r>
              <a:rPr lang="en-US" sz="1800" dirty="0">
                <a:latin typeface="Times New Roman" pitchFamily="18" charset="0"/>
                <a:ea typeface="Tahoma" pitchFamily="34" charset="0"/>
                <a:cs typeface="Times New Roman" pitchFamily="18" charset="0"/>
              </a:rPr>
              <a:t>d/d</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cos</a:t>
            </a:r>
            <a:r>
              <a:rPr lang="en-US" sz="1800" dirty="0">
                <a:latin typeface="Times New Roman" pitchFamily="18" charset="0"/>
                <a:cs typeface="Times New Roman" pitchFamily="18" charset="0"/>
              </a:rPr>
              <a:t>(</a:t>
            </a:r>
            <a:r>
              <a:rPr lang="el-GR" sz="1800" dirty="0">
                <a:latin typeface="Times New Roman" pitchFamily="18" charset="0"/>
                <a:cs typeface="Times New Roman" pitchFamily="18" charset="0"/>
              </a:rPr>
              <a:t>θ </a:t>
            </a:r>
            <a:r>
              <a:rPr lang="en-US" sz="1800" dirty="0">
                <a:latin typeface="Times New Roman" pitchFamily="18" charset="0"/>
                <a:cs typeface="Times New Roman" pitchFamily="18" charset="0"/>
              </a:rPr>
              <a:t>– </a:t>
            </a:r>
            <a:r>
              <a:rPr lang="en-IN" sz="1800" dirty="0">
                <a:latin typeface="Times New Roman" pitchFamily="18" charset="0"/>
                <a:ea typeface="Tahoma" pitchFamily="34" charset="0"/>
                <a:cs typeface="Times New Roman" pitchFamily="18" charset="0"/>
              </a:rPr>
              <a:t>35</a:t>
            </a:r>
            <a:r>
              <a:rPr lang="en-IN" sz="1800" baseline="30000" dirty="0">
                <a:latin typeface="Times New Roman" pitchFamily="18" charset="0"/>
                <a:ea typeface="Tahoma" pitchFamily="34" charset="0"/>
                <a:cs typeface="Times New Roman" pitchFamily="18" charset="0"/>
              </a:rPr>
              <a:t>0</a:t>
            </a:r>
            <a:r>
              <a:rPr lang="en-IN" sz="1800" dirty="0">
                <a:latin typeface="Times New Roman" pitchFamily="18" charset="0"/>
                <a:ea typeface="Tahoma" pitchFamily="34" charset="0"/>
                <a:cs typeface="Times New Roman" pitchFamily="18" charset="0"/>
              </a:rPr>
              <a:t>) –</a:t>
            </a:r>
            <a:r>
              <a:rPr lang="en-IN" sz="1800" dirty="0">
                <a:latin typeface="Times New Roman" pitchFamily="18" charset="0"/>
                <a:cs typeface="Times New Roman" pitchFamily="18" charset="0"/>
              </a:rPr>
              <a:t> 0.3sin</a:t>
            </a:r>
            <a:r>
              <a:rPr lang="en-US" sz="1800" dirty="0">
                <a:latin typeface="Times New Roman" pitchFamily="18" charset="0"/>
                <a:cs typeface="Times New Roman" pitchFamily="18" charset="0"/>
              </a:rPr>
              <a:t>(</a:t>
            </a:r>
            <a:r>
              <a:rPr lang="el-GR" sz="1800" dirty="0">
                <a:latin typeface="Times New Roman" pitchFamily="18" charset="0"/>
                <a:cs typeface="Times New Roman" pitchFamily="18" charset="0"/>
              </a:rPr>
              <a:t>θ </a:t>
            </a:r>
            <a:r>
              <a:rPr lang="en-US" sz="1800" dirty="0">
                <a:latin typeface="Times New Roman" pitchFamily="18" charset="0"/>
                <a:cs typeface="Times New Roman" pitchFamily="18" charset="0"/>
              </a:rPr>
              <a:t>– </a:t>
            </a:r>
            <a:r>
              <a:rPr lang="en-IN" sz="1800" dirty="0">
                <a:latin typeface="Times New Roman" pitchFamily="18" charset="0"/>
                <a:ea typeface="Tahoma" pitchFamily="34" charset="0"/>
                <a:cs typeface="Times New Roman" pitchFamily="18" charset="0"/>
              </a:rPr>
              <a:t>35</a:t>
            </a:r>
            <a:r>
              <a:rPr lang="en-IN" sz="1800" baseline="30000" dirty="0">
                <a:latin typeface="Times New Roman" pitchFamily="18" charset="0"/>
                <a:ea typeface="Tahoma" pitchFamily="34" charset="0"/>
                <a:cs typeface="Times New Roman" pitchFamily="18" charset="0"/>
              </a:rPr>
              <a:t>0</a:t>
            </a:r>
            <a:r>
              <a:rPr lang="en-IN" sz="1800" dirty="0">
                <a:latin typeface="Times New Roman" pitchFamily="18" charset="0"/>
                <a:ea typeface="Tahoma" pitchFamily="34" charset="0"/>
                <a:cs typeface="Times New Roman" pitchFamily="18" charset="0"/>
              </a:rPr>
              <a:t>)] = 0</a:t>
            </a:r>
          </a:p>
          <a:p>
            <a:pPr marL="0" indent="0" algn="just">
              <a:lnSpc>
                <a:spcPct val="150000"/>
              </a:lnSpc>
              <a:buNone/>
            </a:pPr>
            <a:r>
              <a:rPr lang="en-US" sz="1800" dirty="0" err="1">
                <a:latin typeface="Times New Roman" pitchFamily="18" charset="0"/>
                <a:ea typeface="Tahoma" pitchFamily="34" charset="0"/>
                <a:cs typeface="Times New Roman" pitchFamily="18" charset="0"/>
              </a:rPr>
              <a:t>i.e</a:t>
            </a:r>
            <a:r>
              <a:rPr lang="en-US" sz="1800" dirty="0">
                <a:latin typeface="Times New Roman" pitchFamily="18" charset="0"/>
                <a:ea typeface="Tahoma" pitchFamily="34" charset="0"/>
                <a:cs typeface="Times New Roman" pitchFamily="18" charset="0"/>
              </a:rPr>
              <a:t> </a:t>
            </a:r>
            <a:r>
              <a:rPr lang="en-US" sz="1800" dirty="0">
                <a:latin typeface="Times New Roman" pitchFamily="18" charset="0"/>
                <a:cs typeface="Times New Roman" pitchFamily="18" charset="0"/>
              </a:rPr>
              <a:t>-</a:t>
            </a:r>
            <a:r>
              <a:rPr lang="en-IN" sz="1800" dirty="0">
                <a:latin typeface="Times New Roman" pitchFamily="18" charset="0"/>
                <a:cs typeface="Times New Roman" pitchFamily="18" charset="0"/>
              </a:rPr>
              <a:t>sin</a:t>
            </a:r>
            <a:r>
              <a:rPr lang="en-US" sz="1800" dirty="0">
                <a:latin typeface="Times New Roman" pitchFamily="18" charset="0"/>
                <a:cs typeface="Times New Roman" pitchFamily="18" charset="0"/>
              </a:rPr>
              <a:t>(</a:t>
            </a:r>
            <a:r>
              <a:rPr lang="el-GR" sz="1800" dirty="0">
                <a:latin typeface="Times New Roman" pitchFamily="18" charset="0"/>
                <a:cs typeface="Times New Roman" pitchFamily="18" charset="0"/>
              </a:rPr>
              <a:t>θ </a:t>
            </a:r>
            <a:r>
              <a:rPr lang="en-US" sz="1800" dirty="0">
                <a:latin typeface="Times New Roman" pitchFamily="18" charset="0"/>
                <a:cs typeface="Times New Roman" pitchFamily="18" charset="0"/>
              </a:rPr>
              <a:t>– </a:t>
            </a:r>
            <a:r>
              <a:rPr lang="en-IN" sz="1800" dirty="0">
                <a:latin typeface="Times New Roman" pitchFamily="18" charset="0"/>
                <a:ea typeface="Tahoma" pitchFamily="34" charset="0"/>
                <a:cs typeface="Times New Roman" pitchFamily="18" charset="0"/>
              </a:rPr>
              <a:t>35</a:t>
            </a:r>
            <a:r>
              <a:rPr lang="en-IN" sz="1800" baseline="30000" dirty="0">
                <a:latin typeface="Times New Roman" pitchFamily="18" charset="0"/>
                <a:ea typeface="Tahoma" pitchFamily="34" charset="0"/>
                <a:cs typeface="Times New Roman" pitchFamily="18" charset="0"/>
              </a:rPr>
              <a:t>0</a:t>
            </a:r>
            <a:r>
              <a:rPr lang="en-IN" sz="1800" dirty="0">
                <a:latin typeface="Times New Roman" pitchFamily="18" charset="0"/>
                <a:ea typeface="Tahoma" pitchFamily="34" charset="0"/>
                <a:cs typeface="Times New Roman" pitchFamily="18" charset="0"/>
              </a:rPr>
              <a:t>) - 0.3</a:t>
            </a:r>
            <a:r>
              <a:rPr lang="en-IN" sz="1800" dirty="0">
                <a:latin typeface="Times New Roman" pitchFamily="18" charset="0"/>
                <a:cs typeface="Times New Roman" pitchFamily="18" charset="0"/>
              </a:rPr>
              <a:t>cos</a:t>
            </a:r>
            <a:r>
              <a:rPr lang="en-US" sz="1800" dirty="0">
                <a:latin typeface="Times New Roman" pitchFamily="18" charset="0"/>
                <a:cs typeface="Times New Roman" pitchFamily="18" charset="0"/>
              </a:rPr>
              <a:t>(</a:t>
            </a:r>
            <a:r>
              <a:rPr lang="el-GR" sz="1800" dirty="0">
                <a:latin typeface="Times New Roman" pitchFamily="18" charset="0"/>
                <a:cs typeface="Times New Roman" pitchFamily="18" charset="0"/>
              </a:rPr>
              <a:t>θ </a:t>
            </a:r>
            <a:r>
              <a:rPr lang="en-US" sz="1800" dirty="0">
                <a:latin typeface="Times New Roman" pitchFamily="18" charset="0"/>
                <a:cs typeface="Times New Roman" pitchFamily="18" charset="0"/>
              </a:rPr>
              <a:t>– </a:t>
            </a:r>
            <a:r>
              <a:rPr lang="en-IN" sz="1800" dirty="0">
                <a:latin typeface="Times New Roman" pitchFamily="18" charset="0"/>
                <a:ea typeface="Tahoma" pitchFamily="34" charset="0"/>
                <a:cs typeface="Times New Roman" pitchFamily="18" charset="0"/>
              </a:rPr>
              <a:t>35</a:t>
            </a:r>
            <a:r>
              <a:rPr lang="en-IN" sz="1800" baseline="30000" dirty="0">
                <a:latin typeface="Times New Roman" pitchFamily="18" charset="0"/>
                <a:ea typeface="Tahoma" pitchFamily="34" charset="0"/>
                <a:cs typeface="Times New Roman" pitchFamily="18" charset="0"/>
              </a:rPr>
              <a:t>0</a:t>
            </a:r>
            <a:r>
              <a:rPr lang="en-IN" sz="1800" dirty="0">
                <a:latin typeface="Times New Roman" pitchFamily="18" charset="0"/>
                <a:ea typeface="Tahoma" pitchFamily="34" charset="0"/>
                <a:cs typeface="Times New Roman" pitchFamily="18" charset="0"/>
              </a:rPr>
              <a:t>) = 0</a:t>
            </a:r>
          </a:p>
          <a:p>
            <a:pPr marL="0" indent="0" algn="just">
              <a:lnSpc>
                <a:spcPct val="150000"/>
              </a:lnSpc>
              <a:buNone/>
            </a:pPr>
            <a:r>
              <a:rPr lang="en-US" sz="1800" dirty="0">
                <a:latin typeface="Times New Roman" pitchFamily="18" charset="0"/>
                <a:ea typeface="Tahoma" pitchFamily="34" charset="0"/>
                <a:cs typeface="Times New Roman" pitchFamily="18" charset="0"/>
              </a:rPr>
              <a:t>tan</a:t>
            </a:r>
            <a:r>
              <a:rPr lang="en-US" sz="1800" dirty="0">
                <a:latin typeface="Times New Roman" pitchFamily="18" charset="0"/>
                <a:cs typeface="Times New Roman" pitchFamily="18" charset="0"/>
              </a:rPr>
              <a:t>(</a:t>
            </a:r>
            <a:r>
              <a:rPr lang="el-GR" sz="1800" dirty="0">
                <a:latin typeface="Times New Roman" pitchFamily="18" charset="0"/>
                <a:cs typeface="Times New Roman" pitchFamily="18" charset="0"/>
              </a:rPr>
              <a:t>θ </a:t>
            </a:r>
            <a:r>
              <a:rPr lang="en-US" sz="1800" dirty="0">
                <a:latin typeface="Times New Roman" pitchFamily="18" charset="0"/>
                <a:cs typeface="Times New Roman" pitchFamily="18" charset="0"/>
              </a:rPr>
              <a:t>– </a:t>
            </a:r>
            <a:r>
              <a:rPr lang="en-IN" sz="1800" dirty="0">
                <a:latin typeface="Times New Roman" pitchFamily="18" charset="0"/>
                <a:ea typeface="Tahoma" pitchFamily="34" charset="0"/>
                <a:cs typeface="Times New Roman" pitchFamily="18" charset="0"/>
              </a:rPr>
              <a:t>35</a:t>
            </a:r>
            <a:r>
              <a:rPr lang="en-IN" sz="1800" baseline="30000" dirty="0">
                <a:latin typeface="Times New Roman" pitchFamily="18" charset="0"/>
                <a:ea typeface="Tahoma" pitchFamily="34" charset="0"/>
                <a:cs typeface="Times New Roman" pitchFamily="18" charset="0"/>
              </a:rPr>
              <a:t>0</a:t>
            </a:r>
            <a:r>
              <a:rPr lang="en-IN" sz="1800" dirty="0">
                <a:latin typeface="Times New Roman" pitchFamily="18" charset="0"/>
                <a:ea typeface="Tahoma" pitchFamily="34" charset="0"/>
                <a:cs typeface="Times New Roman" pitchFamily="18" charset="0"/>
              </a:rPr>
              <a:t>) = - 0.3</a:t>
            </a:r>
          </a:p>
          <a:p>
            <a:pPr marL="0" indent="0" algn="just">
              <a:lnSpc>
                <a:spcPct val="150000"/>
              </a:lnSpc>
              <a:buNone/>
            </a:pPr>
            <a:r>
              <a:rPr lang="el-GR" sz="1800" dirty="0">
                <a:latin typeface="Times New Roman" pitchFamily="18" charset="0"/>
                <a:cs typeface="Times New Roman" pitchFamily="18" charset="0"/>
              </a:rPr>
              <a:t>θ</a:t>
            </a:r>
            <a:r>
              <a:rPr lang="en-US" sz="1800" dirty="0">
                <a:latin typeface="Times New Roman" pitchFamily="18" charset="0"/>
                <a:cs typeface="Times New Roman" pitchFamily="18" charset="0"/>
              </a:rPr>
              <a:t> = 18.3</a:t>
            </a:r>
            <a:r>
              <a:rPr lang="en-US" sz="1800" baseline="30000" dirty="0">
                <a:latin typeface="Times New Roman" pitchFamily="18" charset="0"/>
                <a:cs typeface="Times New Roman" pitchFamily="18" charset="0"/>
              </a:rPr>
              <a:t>0</a:t>
            </a:r>
            <a:endParaRPr lang="en-IN" sz="1800" baseline="30000" dirty="0">
              <a:latin typeface="Times New Roman" pitchFamily="18" charset="0"/>
              <a:ea typeface="Tahoma" pitchFamily="34" charset="0"/>
              <a:cs typeface="Times New Roman" pitchFamily="18" charset="0"/>
            </a:endParaRPr>
          </a:p>
          <a:p>
            <a:pPr marL="0" indent="0" algn="just">
              <a:lnSpc>
                <a:spcPct val="150000"/>
              </a:lnSpc>
              <a:buNone/>
            </a:pPr>
            <a:endParaRPr lang="en-IN" sz="1800" dirty="0">
              <a:latin typeface="Times New Roman" pitchFamily="18" charset="0"/>
              <a:ea typeface="Tahoma" pitchFamily="34"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p:txBody>
      </p:sp>
      <p:sp>
        <p:nvSpPr>
          <p:cNvPr id="34" name="Slide Number Placeholder 33"/>
          <p:cNvSpPr>
            <a:spLocks noGrp="1"/>
          </p:cNvSpPr>
          <p:nvPr>
            <p:ph type="sldNum" sz="quarter" idx="12"/>
          </p:nvPr>
        </p:nvSpPr>
        <p:spPr/>
        <p:txBody>
          <a:bodyPr/>
          <a:lstStyle/>
          <a:p>
            <a:fld id="{B6F15528-21DE-4FAA-801E-634DDDAF4B2B}" type="slidenum">
              <a:rPr lang="en-US" smtClean="0"/>
              <a:pPr/>
              <a:t>43</a:t>
            </a:fld>
            <a:endParaRPr lang="en-US"/>
          </a:p>
        </p:txBody>
      </p:sp>
      <p:sp>
        <p:nvSpPr>
          <p:cNvPr id="103" name="TextBox 102"/>
          <p:cNvSpPr txBox="1"/>
          <p:nvPr/>
        </p:nvSpPr>
        <p:spPr>
          <a:xfrm>
            <a:off x="5511151" y="624644"/>
            <a:ext cx="16764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a:t>
            </a:r>
          </a:p>
        </p:txBody>
      </p:sp>
      <p:cxnSp>
        <p:nvCxnSpPr>
          <p:cNvPr id="107" name="Straight Connector 106"/>
          <p:cNvCxnSpPr/>
          <p:nvPr/>
        </p:nvCxnSpPr>
        <p:spPr>
          <a:xfrm flipV="1">
            <a:off x="5904636" y="2998445"/>
            <a:ext cx="16002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rot="20527531">
            <a:off x="5620699" y="317198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500sin35</a:t>
            </a:r>
          </a:p>
        </p:txBody>
      </p:sp>
      <p:sp>
        <p:nvSpPr>
          <p:cNvPr id="109" name="TextBox 108"/>
          <p:cNvSpPr txBox="1"/>
          <p:nvPr/>
        </p:nvSpPr>
        <p:spPr>
          <a:xfrm rot="3347769">
            <a:off x="6907989" y="4044828"/>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500cos35</a:t>
            </a:r>
          </a:p>
        </p:txBody>
      </p:sp>
      <p:cxnSp>
        <p:nvCxnSpPr>
          <p:cNvPr id="112" name="Straight Arrow Connector 111"/>
          <p:cNvCxnSpPr/>
          <p:nvPr/>
        </p:nvCxnSpPr>
        <p:spPr>
          <a:xfrm rot="16200000" flipH="1">
            <a:off x="6551542" y="3494539"/>
            <a:ext cx="838200" cy="455612"/>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rot="5400000">
            <a:off x="6248330" y="3797751"/>
            <a:ext cx="9906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rot="10800000" flipV="1">
            <a:off x="5676036" y="3303245"/>
            <a:ext cx="1095375" cy="371475"/>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6666636" y="3684245"/>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35</a:t>
            </a:r>
            <a:r>
              <a:rPr lang="en-IN" sz="1400" baseline="30000" dirty="0">
                <a:latin typeface="Times New Roman" pitchFamily="18" charset="0"/>
                <a:ea typeface="Tahoma" pitchFamily="34" charset="0"/>
                <a:cs typeface="Times New Roman" pitchFamily="18" charset="0"/>
              </a:rPr>
              <a:t>0</a:t>
            </a:r>
          </a:p>
        </p:txBody>
      </p:sp>
      <p:sp>
        <p:nvSpPr>
          <p:cNvPr id="123" name="TextBox 122"/>
          <p:cNvSpPr txBox="1"/>
          <p:nvPr/>
        </p:nvSpPr>
        <p:spPr>
          <a:xfrm>
            <a:off x="6361836" y="4293845"/>
            <a:ext cx="6858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500</a:t>
            </a:r>
          </a:p>
        </p:txBody>
      </p:sp>
      <p:cxnSp>
        <p:nvCxnSpPr>
          <p:cNvPr id="40" name="Straight Connector 39"/>
          <p:cNvCxnSpPr/>
          <p:nvPr/>
        </p:nvCxnSpPr>
        <p:spPr>
          <a:xfrm flipV="1">
            <a:off x="4639795" y="1363617"/>
            <a:ext cx="373380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570031" y="827716"/>
            <a:ext cx="641320" cy="309801"/>
          </a:xfrm>
          <a:prstGeom prst="rect">
            <a:avLst/>
          </a:prstGeom>
          <a:noFill/>
        </p:spPr>
        <p:txBody>
          <a:bodyPr wrap="square" rtlCol="0">
            <a:spAutoFit/>
          </a:bodyPr>
          <a:lstStyle/>
          <a:p>
            <a:r>
              <a:rPr lang="en-IN" sz="1400" dirty="0">
                <a:latin typeface="Times New Roman" pitchFamily="18" charset="0"/>
                <a:cs typeface="Times New Roman" pitchFamily="18" charset="0"/>
              </a:rPr>
              <a:t>P </a:t>
            </a:r>
          </a:p>
        </p:txBody>
      </p:sp>
      <p:sp>
        <p:nvSpPr>
          <p:cNvPr id="42" name="TextBox 41"/>
          <p:cNvSpPr txBox="1"/>
          <p:nvPr/>
        </p:nvSpPr>
        <p:spPr>
          <a:xfrm>
            <a:off x="6544795" y="2663708"/>
            <a:ext cx="914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500 N</a:t>
            </a:r>
          </a:p>
        </p:txBody>
      </p:sp>
      <p:sp>
        <p:nvSpPr>
          <p:cNvPr id="43" name="TextBox 42"/>
          <p:cNvSpPr txBox="1"/>
          <p:nvPr/>
        </p:nvSpPr>
        <p:spPr>
          <a:xfrm rot="20092957">
            <a:off x="7655301" y="1509730"/>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r>
              <a:rPr lang="en-IN" sz="1400" baseline="-25000" dirty="0">
                <a:solidFill>
                  <a:srgbClr val="FF0000"/>
                </a:solidFill>
                <a:latin typeface="Times New Roman" pitchFamily="18" charset="0"/>
                <a:cs typeface="Times New Roman" pitchFamily="18" charset="0"/>
              </a:rPr>
              <a:t>A</a:t>
            </a:r>
            <a:endParaRPr lang="en-IN" sz="1400" baseline="-25000" dirty="0">
              <a:solidFill>
                <a:srgbClr val="FF0000"/>
              </a:solidFill>
            </a:endParaRPr>
          </a:p>
        </p:txBody>
      </p:sp>
      <p:sp>
        <p:nvSpPr>
          <p:cNvPr id="44" name="TextBox 43"/>
          <p:cNvSpPr txBox="1"/>
          <p:nvPr/>
        </p:nvSpPr>
        <p:spPr>
          <a:xfrm rot="20166383">
            <a:off x="7197134" y="2509820"/>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baseline="-25000" dirty="0"/>
          </a:p>
        </p:txBody>
      </p:sp>
      <p:cxnSp>
        <p:nvCxnSpPr>
          <p:cNvPr id="45" name="Straight Arrow Connector 44"/>
          <p:cNvCxnSpPr/>
          <p:nvPr/>
        </p:nvCxnSpPr>
        <p:spPr>
          <a:xfrm flipV="1">
            <a:off x="6472060" y="1716861"/>
            <a:ext cx="1143126" cy="4075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325595" y="2354217"/>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35</a:t>
            </a:r>
            <a:r>
              <a:rPr lang="en-IN" sz="1200" baseline="30000" dirty="0">
                <a:latin typeface="Times New Roman" pitchFamily="18" charset="0"/>
                <a:ea typeface="Tahoma" pitchFamily="34" charset="0"/>
                <a:cs typeface="Times New Roman" pitchFamily="18" charset="0"/>
              </a:rPr>
              <a:t>0</a:t>
            </a:r>
          </a:p>
        </p:txBody>
      </p:sp>
      <p:cxnSp>
        <p:nvCxnSpPr>
          <p:cNvPr id="47" name="Straight Arrow Connector 46"/>
          <p:cNvCxnSpPr/>
          <p:nvPr/>
        </p:nvCxnSpPr>
        <p:spPr>
          <a:xfrm flipH="1">
            <a:off x="7294219" y="416325"/>
            <a:ext cx="1041648" cy="47014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rot="20177125">
            <a:off x="7324791" y="264294"/>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
        <p:nvSpPr>
          <p:cNvPr id="49" name="Rectangle 48"/>
          <p:cNvSpPr/>
          <p:nvPr/>
        </p:nvSpPr>
        <p:spPr>
          <a:xfrm rot="20498282">
            <a:off x="6509209" y="1473940"/>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0" name="Straight Connector 49"/>
          <p:cNvCxnSpPr/>
          <p:nvPr/>
        </p:nvCxnSpPr>
        <p:spPr>
          <a:xfrm>
            <a:off x="4639795" y="2659017"/>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53" idx="0"/>
          </p:cNvCxnSpPr>
          <p:nvPr/>
        </p:nvCxnSpPr>
        <p:spPr>
          <a:xfrm>
            <a:off x="6554821" y="658754"/>
            <a:ext cx="561474" cy="1543063"/>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52" name="Arc 51"/>
          <p:cNvSpPr/>
          <p:nvPr/>
        </p:nvSpPr>
        <p:spPr>
          <a:xfrm>
            <a:off x="5020795" y="2430417"/>
            <a:ext cx="304800" cy="381000"/>
          </a:xfrm>
          <a:prstGeom prst="arc">
            <a:avLst>
              <a:gd name="adj1" fmla="val 17359636"/>
              <a:gd name="adj2" fmla="val 70728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3" name="TextBox 52"/>
          <p:cNvSpPr txBox="1"/>
          <p:nvPr/>
        </p:nvSpPr>
        <p:spPr>
          <a:xfrm>
            <a:off x="6849595" y="2201817"/>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35</a:t>
            </a:r>
            <a:r>
              <a:rPr lang="en-IN" sz="1200" baseline="30000" dirty="0">
                <a:latin typeface="Times New Roman" pitchFamily="18" charset="0"/>
                <a:ea typeface="Tahoma" pitchFamily="34" charset="0"/>
                <a:cs typeface="Times New Roman" pitchFamily="18" charset="0"/>
              </a:rPr>
              <a:t>0</a:t>
            </a:r>
          </a:p>
        </p:txBody>
      </p:sp>
      <p:cxnSp>
        <p:nvCxnSpPr>
          <p:cNvPr id="55" name="Straight Arrow Connector 54"/>
          <p:cNvCxnSpPr/>
          <p:nvPr/>
        </p:nvCxnSpPr>
        <p:spPr>
          <a:xfrm flipV="1">
            <a:off x="6921959" y="982617"/>
            <a:ext cx="689636" cy="7096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6921959" y="1664440"/>
            <a:ext cx="922677" cy="27822"/>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a:off x="6435474" y="2168408"/>
            <a:ext cx="989806" cy="794"/>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6200000" flipV="1">
            <a:off x="6685672" y="1902502"/>
            <a:ext cx="76200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930774" y="1211218"/>
            <a:ext cx="1366621" cy="481044"/>
          </a:xfrm>
          <a:prstGeom prst="line">
            <a:avLst/>
          </a:prstGeom>
        </p:spPr>
        <p:style>
          <a:lnRef idx="1">
            <a:schemeClr val="accent1"/>
          </a:lnRef>
          <a:fillRef idx="0">
            <a:schemeClr val="accent1"/>
          </a:fillRef>
          <a:effectRef idx="0">
            <a:schemeClr val="accent1"/>
          </a:effectRef>
          <a:fontRef idx="minor">
            <a:schemeClr val="tx1"/>
          </a:fontRef>
        </p:style>
      </p:cxnSp>
      <p:sp>
        <p:nvSpPr>
          <p:cNvPr id="60" name="Arc 59"/>
          <p:cNvSpPr/>
          <p:nvPr/>
        </p:nvSpPr>
        <p:spPr>
          <a:xfrm>
            <a:off x="7264878" y="1315440"/>
            <a:ext cx="228600" cy="229690"/>
          </a:xfrm>
          <a:prstGeom prst="arc">
            <a:avLst>
              <a:gd name="adj1" fmla="val 14699392"/>
              <a:gd name="adj2" fmla="val 427951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1" name="TextBox 60"/>
          <p:cNvSpPr txBox="1"/>
          <p:nvPr/>
        </p:nvSpPr>
        <p:spPr>
          <a:xfrm>
            <a:off x="7408805" y="1121475"/>
            <a:ext cx="871661" cy="276999"/>
          </a:xfrm>
          <a:prstGeom prst="rect">
            <a:avLst/>
          </a:prstGeom>
          <a:noFill/>
        </p:spPr>
        <p:txBody>
          <a:bodyPr wrap="square" rtlCol="0">
            <a:spAutoFit/>
          </a:bodyPr>
          <a:lstStyle/>
          <a:p>
            <a:r>
              <a:rPr lang="en-US" sz="1200" dirty="0">
                <a:latin typeface="Times New Roman" pitchFamily="18" charset="0"/>
                <a:cs typeface="Times New Roman" pitchFamily="18" charset="0"/>
              </a:rPr>
              <a:t>(</a:t>
            </a:r>
            <a:r>
              <a:rPr lang="el-GR" sz="1200" dirty="0">
                <a:latin typeface="Times New Roman" pitchFamily="18" charset="0"/>
                <a:cs typeface="Times New Roman" pitchFamily="18" charset="0"/>
              </a:rPr>
              <a:t>θ </a:t>
            </a:r>
            <a:r>
              <a:rPr lang="en-US" sz="1200" dirty="0">
                <a:latin typeface="Times New Roman" pitchFamily="18" charset="0"/>
                <a:cs typeface="Times New Roman" pitchFamily="18" charset="0"/>
              </a:rPr>
              <a:t>– </a:t>
            </a:r>
            <a:r>
              <a:rPr lang="en-IN" sz="1200" dirty="0">
                <a:latin typeface="Times New Roman" pitchFamily="18" charset="0"/>
                <a:ea typeface="Tahoma" pitchFamily="34" charset="0"/>
                <a:cs typeface="Times New Roman" pitchFamily="18" charset="0"/>
              </a:rPr>
              <a:t>35</a:t>
            </a:r>
            <a:r>
              <a:rPr lang="en-IN" sz="1200" baseline="30000" dirty="0">
                <a:latin typeface="Times New Roman" pitchFamily="18" charset="0"/>
                <a:ea typeface="Tahoma" pitchFamily="34" charset="0"/>
                <a:cs typeface="Times New Roman" pitchFamily="18" charset="0"/>
              </a:rPr>
              <a:t>0</a:t>
            </a:r>
            <a:r>
              <a:rPr lang="en-IN" sz="1200" dirty="0">
                <a:latin typeface="Times New Roman" pitchFamily="18" charset="0"/>
                <a:ea typeface="Tahoma" pitchFamily="34" charset="0"/>
                <a:cs typeface="Times New Roman" pitchFamily="18" charset="0"/>
              </a:rPr>
              <a:t>)</a:t>
            </a:r>
          </a:p>
        </p:txBody>
      </p:sp>
    </p:spTree>
    <p:extLst>
      <p:ext uri="{BB962C8B-B14F-4D97-AF65-F5344CB8AC3E}">
        <p14:creationId xmlns:p14="http://schemas.microsoft.com/office/powerpoint/2010/main" val="22094735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500" fill="hold"/>
                                        <p:tgtEl>
                                          <p:spTgt spid="103"/>
                                        </p:tgtEl>
                                        <p:attrNameLst>
                                          <p:attrName>ppt_x</p:attrName>
                                        </p:attrNameLst>
                                      </p:cBhvr>
                                      <p:tavLst>
                                        <p:tav tm="0">
                                          <p:val>
                                            <p:strVal val="#ppt_x"/>
                                          </p:val>
                                        </p:tav>
                                        <p:tav tm="100000">
                                          <p:val>
                                            <p:strVal val="#ppt_x"/>
                                          </p:val>
                                        </p:tav>
                                      </p:tavLst>
                                    </p:anim>
                                    <p:anim calcmode="lin" valueType="num">
                                      <p:cBhvr additive="base">
                                        <p:cTn id="8" dur="500" fill="hold"/>
                                        <p:tgtEl>
                                          <p:spTgt spid="10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7"/>
                                        </p:tgtEl>
                                        <p:attrNameLst>
                                          <p:attrName>style.visibility</p:attrName>
                                        </p:attrNameLst>
                                      </p:cBhvr>
                                      <p:to>
                                        <p:strVal val="visible"/>
                                      </p:to>
                                    </p:set>
                                    <p:anim calcmode="lin" valueType="num">
                                      <p:cBhvr additive="base">
                                        <p:cTn id="11" dur="500" fill="hold"/>
                                        <p:tgtEl>
                                          <p:spTgt spid="107"/>
                                        </p:tgtEl>
                                        <p:attrNameLst>
                                          <p:attrName>ppt_x</p:attrName>
                                        </p:attrNameLst>
                                      </p:cBhvr>
                                      <p:tavLst>
                                        <p:tav tm="0">
                                          <p:val>
                                            <p:strVal val="#ppt_x"/>
                                          </p:val>
                                        </p:tav>
                                        <p:tav tm="100000">
                                          <p:val>
                                            <p:strVal val="#ppt_x"/>
                                          </p:val>
                                        </p:tav>
                                      </p:tavLst>
                                    </p:anim>
                                    <p:anim calcmode="lin" valueType="num">
                                      <p:cBhvr additive="base">
                                        <p:cTn id="12" dur="500" fill="hold"/>
                                        <p:tgtEl>
                                          <p:spTgt spid="10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8"/>
                                        </p:tgtEl>
                                        <p:attrNameLst>
                                          <p:attrName>style.visibility</p:attrName>
                                        </p:attrNameLst>
                                      </p:cBhvr>
                                      <p:to>
                                        <p:strVal val="visible"/>
                                      </p:to>
                                    </p:set>
                                    <p:anim calcmode="lin" valueType="num">
                                      <p:cBhvr additive="base">
                                        <p:cTn id="15" dur="500" fill="hold"/>
                                        <p:tgtEl>
                                          <p:spTgt spid="108"/>
                                        </p:tgtEl>
                                        <p:attrNameLst>
                                          <p:attrName>ppt_x</p:attrName>
                                        </p:attrNameLst>
                                      </p:cBhvr>
                                      <p:tavLst>
                                        <p:tav tm="0">
                                          <p:val>
                                            <p:strVal val="#ppt_x"/>
                                          </p:val>
                                        </p:tav>
                                        <p:tav tm="100000">
                                          <p:val>
                                            <p:strVal val="#ppt_x"/>
                                          </p:val>
                                        </p:tav>
                                      </p:tavLst>
                                    </p:anim>
                                    <p:anim calcmode="lin" valueType="num">
                                      <p:cBhvr additive="base">
                                        <p:cTn id="16" dur="500" fill="hold"/>
                                        <p:tgtEl>
                                          <p:spTgt spid="10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2"/>
                                        </p:tgtEl>
                                        <p:attrNameLst>
                                          <p:attrName>style.visibility</p:attrName>
                                        </p:attrNameLst>
                                      </p:cBhvr>
                                      <p:to>
                                        <p:strVal val="visible"/>
                                      </p:to>
                                    </p:set>
                                    <p:anim calcmode="lin" valueType="num">
                                      <p:cBhvr additive="base">
                                        <p:cTn id="19" dur="500" fill="hold"/>
                                        <p:tgtEl>
                                          <p:spTgt spid="112"/>
                                        </p:tgtEl>
                                        <p:attrNameLst>
                                          <p:attrName>ppt_x</p:attrName>
                                        </p:attrNameLst>
                                      </p:cBhvr>
                                      <p:tavLst>
                                        <p:tav tm="0">
                                          <p:val>
                                            <p:strVal val="#ppt_x"/>
                                          </p:val>
                                        </p:tav>
                                        <p:tav tm="100000">
                                          <p:val>
                                            <p:strVal val="#ppt_x"/>
                                          </p:val>
                                        </p:tav>
                                      </p:tavLst>
                                    </p:anim>
                                    <p:anim calcmode="lin" valueType="num">
                                      <p:cBhvr additive="base">
                                        <p:cTn id="20" dur="500" fill="hold"/>
                                        <p:tgtEl>
                                          <p:spTgt spid="1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3"/>
                                        </p:tgtEl>
                                        <p:attrNameLst>
                                          <p:attrName>style.visibility</p:attrName>
                                        </p:attrNameLst>
                                      </p:cBhvr>
                                      <p:to>
                                        <p:strVal val="visible"/>
                                      </p:to>
                                    </p:set>
                                    <p:anim calcmode="lin" valueType="num">
                                      <p:cBhvr additive="base">
                                        <p:cTn id="23" dur="500" fill="hold"/>
                                        <p:tgtEl>
                                          <p:spTgt spid="113"/>
                                        </p:tgtEl>
                                        <p:attrNameLst>
                                          <p:attrName>ppt_x</p:attrName>
                                        </p:attrNameLst>
                                      </p:cBhvr>
                                      <p:tavLst>
                                        <p:tav tm="0">
                                          <p:val>
                                            <p:strVal val="#ppt_x"/>
                                          </p:val>
                                        </p:tav>
                                        <p:tav tm="100000">
                                          <p:val>
                                            <p:strVal val="#ppt_x"/>
                                          </p:val>
                                        </p:tav>
                                      </p:tavLst>
                                    </p:anim>
                                    <p:anim calcmode="lin" valueType="num">
                                      <p:cBhvr additive="base">
                                        <p:cTn id="24" dur="500" fill="hold"/>
                                        <p:tgtEl>
                                          <p:spTgt spid="1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4"/>
                                        </p:tgtEl>
                                        <p:attrNameLst>
                                          <p:attrName>style.visibility</p:attrName>
                                        </p:attrNameLst>
                                      </p:cBhvr>
                                      <p:to>
                                        <p:strVal val="visible"/>
                                      </p:to>
                                    </p:set>
                                    <p:anim calcmode="lin" valueType="num">
                                      <p:cBhvr additive="base">
                                        <p:cTn id="27" dur="500" fill="hold"/>
                                        <p:tgtEl>
                                          <p:spTgt spid="114"/>
                                        </p:tgtEl>
                                        <p:attrNameLst>
                                          <p:attrName>ppt_x</p:attrName>
                                        </p:attrNameLst>
                                      </p:cBhvr>
                                      <p:tavLst>
                                        <p:tav tm="0">
                                          <p:val>
                                            <p:strVal val="#ppt_x"/>
                                          </p:val>
                                        </p:tav>
                                        <p:tav tm="100000">
                                          <p:val>
                                            <p:strVal val="#ppt_x"/>
                                          </p:val>
                                        </p:tav>
                                      </p:tavLst>
                                    </p:anim>
                                    <p:anim calcmode="lin" valueType="num">
                                      <p:cBhvr additive="base">
                                        <p:cTn id="28" dur="500" fill="hold"/>
                                        <p:tgtEl>
                                          <p:spTgt spid="1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5"/>
                                        </p:tgtEl>
                                        <p:attrNameLst>
                                          <p:attrName>style.visibility</p:attrName>
                                        </p:attrNameLst>
                                      </p:cBhvr>
                                      <p:to>
                                        <p:strVal val="visible"/>
                                      </p:to>
                                    </p:set>
                                    <p:anim calcmode="lin" valueType="num">
                                      <p:cBhvr additive="base">
                                        <p:cTn id="31" dur="500" fill="hold"/>
                                        <p:tgtEl>
                                          <p:spTgt spid="115"/>
                                        </p:tgtEl>
                                        <p:attrNameLst>
                                          <p:attrName>ppt_x</p:attrName>
                                        </p:attrNameLst>
                                      </p:cBhvr>
                                      <p:tavLst>
                                        <p:tav tm="0">
                                          <p:val>
                                            <p:strVal val="#ppt_x"/>
                                          </p:val>
                                        </p:tav>
                                        <p:tav tm="100000">
                                          <p:val>
                                            <p:strVal val="#ppt_x"/>
                                          </p:val>
                                        </p:tav>
                                      </p:tavLst>
                                    </p:anim>
                                    <p:anim calcmode="lin" valueType="num">
                                      <p:cBhvr additive="base">
                                        <p:cTn id="32" dur="500" fill="hold"/>
                                        <p:tgtEl>
                                          <p:spTgt spid="11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3"/>
                                        </p:tgtEl>
                                        <p:attrNameLst>
                                          <p:attrName>style.visibility</p:attrName>
                                        </p:attrNameLst>
                                      </p:cBhvr>
                                      <p:to>
                                        <p:strVal val="visible"/>
                                      </p:to>
                                    </p:set>
                                    <p:anim calcmode="lin" valueType="num">
                                      <p:cBhvr additive="base">
                                        <p:cTn id="35" dur="500" fill="hold"/>
                                        <p:tgtEl>
                                          <p:spTgt spid="123"/>
                                        </p:tgtEl>
                                        <p:attrNameLst>
                                          <p:attrName>ppt_x</p:attrName>
                                        </p:attrNameLst>
                                      </p:cBhvr>
                                      <p:tavLst>
                                        <p:tav tm="0">
                                          <p:val>
                                            <p:strVal val="#ppt_x"/>
                                          </p:val>
                                        </p:tav>
                                        <p:tav tm="100000">
                                          <p:val>
                                            <p:strVal val="#ppt_x"/>
                                          </p:val>
                                        </p:tav>
                                      </p:tavLst>
                                    </p:anim>
                                    <p:anim calcmode="lin" valueType="num">
                                      <p:cBhvr additive="base">
                                        <p:cTn id="36" dur="500" fill="hold"/>
                                        <p:tgtEl>
                                          <p:spTgt spid="12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ppt_x"/>
                                          </p:val>
                                        </p:tav>
                                        <p:tav tm="100000">
                                          <p:val>
                                            <p:strVal val="#ppt_x"/>
                                          </p:val>
                                        </p:tav>
                                      </p:tavLst>
                                    </p:anim>
                                    <p:anim calcmode="lin" valueType="num">
                                      <p:cBhvr additive="base">
                                        <p:cTn id="44" dur="500" fill="hold"/>
                                        <p:tgtEl>
                                          <p:spTgt spid="4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500" fill="hold"/>
                                        <p:tgtEl>
                                          <p:spTgt spid="42"/>
                                        </p:tgtEl>
                                        <p:attrNameLst>
                                          <p:attrName>ppt_x</p:attrName>
                                        </p:attrNameLst>
                                      </p:cBhvr>
                                      <p:tavLst>
                                        <p:tav tm="0">
                                          <p:val>
                                            <p:strVal val="#ppt_x"/>
                                          </p:val>
                                        </p:tav>
                                        <p:tav tm="100000">
                                          <p:val>
                                            <p:strVal val="#ppt_x"/>
                                          </p:val>
                                        </p:tav>
                                      </p:tavLst>
                                    </p:anim>
                                    <p:anim calcmode="lin" valueType="num">
                                      <p:cBhvr additive="base">
                                        <p:cTn id="48" dur="500" fill="hold"/>
                                        <p:tgtEl>
                                          <p:spTgt spid="4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500" fill="hold"/>
                                        <p:tgtEl>
                                          <p:spTgt spid="43"/>
                                        </p:tgtEl>
                                        <p:attrNameLst>
                                          <p:attrName>ppt_x</p:attrName>
                                        </p:attrNameLst>
                                      </p:cBhvr>
                                      <p:tavLst>
                                        <p:tav tm="0">
                                          <p:val>
                                            <p:strVal val="#ppt_x"/>
                                          </p:val>
                                        </p:tav>
                                        <p:tav tm="100000">
                                          <p:val>
                                            <p:strVal val="#ppt_x"/>
                                          </p:val>
                                        </p:tav>
                                      </p:tavLst>
                                    </p:anim>
                                    <p:anim calcmode="lin" valueType="num">
                                      <p:cBhvr additive="base">
                                        <p:cTn id="52" dur="500" fill="hold"/>
                                        <p:tgtEl>
                                          <p:spTgt spid="4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500" fill="hold"/>
                                        <p:tgtEl>
                                          <p:spTgt spid="44"/>
                                        </p:tgtEl>
                                        <p:attrNameLst>
                                          <p:attrName>ppt_x</p:attrName>
                                        </p:attrNameLst>
                                      </p:cBhvr>
                                      <p:tavLst>
                                        <p:tav tm="0">
                                          <p:val>
                                            <p:strVal val="#ppt_x"/>
                                          </p:val>
                                        </p:tav>
                                        <p:tav tm="100000">
                                          <p:val>
                                            <p:strVal val="#ppt_x"/>
                                          </p:val>
                                        </p:tav>
                                      </p:tavLst>
                                    </p:anim>
                                    <p:anim calcmode="lin" valueType="num">
                                      <p:cBhvr additive="base">
                                        <p:cTn id="56" dur="500" fill="hold"/>
                                        <p:tgtEl>
                                          <p:spTgt spid="4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anim calcmode="lin" valueType="num">
                                      <p:cBhvr additive="base">
                                        <p:cTn id="59" dur="500" fill="hold"/>
                                        <p:tgtEl>
                                          <p:spTgt spid="45"/>
                                        </p:tgtEl>
                                        <p:attrNameLst>
                                          <p:attrName>ppt_x</p:attrName>
                                        </p:attrNameLst>
                                      </p:cBhvr>
                                      <p:tavLst>
                                        <p:tav tm="0">
                                          <p:val>
                                            <p:strVal val="#ppt_x"/>
                                          </p:val>
                                        </p:tav>
                                        <p:tav tm="100000">
                                          <p:val>
                                            <p:strVal val="#ppt_x"/>
                                          </p:val>
                                        </p:tav>
                                      </p:tavLst>
                                    </p:anim>
                                    <p:anim calcmode="lin" valueType="num">
                                      <p:cBhvr additive="base">
                                        <p:cTn id="60" dur="500" fill="hold"/>
                                        <p:tgtEl>
                                          <p:spTgt spid="4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additive="base">
                                        <p:cTn id="63" dur="500" fill="hold"/>
                                        <p:tgtEl>
                                          <p:spTgt spid="46"/>
                                        </p:tgtEl>
                                        <p:attrNameLst>
                                          <p:attrName>ppt_x</p:attrName>
                                        </p:attrNameLst>
                                      </p:cBhvr>
                                      <p:tavLst>
                                        <p:tav tm="0">
                                          <p:val>
                                            <p:strVal val="#ppt_x"/>
                                          </p:val>
                                        </p:tav>
                                        <p:tav tm="100000">
                                          <p:val>
                                            <p:strVal val="#ppt_x"/>
                                          </p:val>
                                        </p:tav>
                                      </p:tavLst>
                                    </p:anim>
                                    <p:anim calcmode="lin" valueType="num">
                                      <p:cBhvr additive="base">
                                        <p:cTn id="64" dur="500" fill="hold"/>
                                        <p:tgtEl>
                                          <p:spTgt spid="46"/>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fill="hold"/>
                                        <p:tgtEl>
                                          <p:spTgt spid="47"/>
                                        </p:tgtEl>
                                        <p:attrNameLst>
                                          <p:attrName>ppt_x</p:attrName>
                                        </p:attrNameLst>
                                      </p:cBhvr>
                                      <p:tavLst>
                                        <p:tav tm="0">
                                          <p:val>
                                            <p:strVal val="#ppt_x"/>
                                          </p:val>
                                        </p:tav>
                                        <p:tav tm="100000">
                                          <p:val>
                                            <p:strVal val="#ppt_x"/>
                                          </p:val>
                                        </p:tav>
                                      </p:tavLst>
                                    </p:anim>
                                    <p:anim calcmode="lin" valueType="num">
                                      <p:cBhvr additive="base">
                                        <p:cTn id="68" dur="500" fill="hold"/>
                                        <p:tgtEl>
                                          <p:spTgt spid="4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anim calcmode="lin" valueType="num">
                                      <p:cBhvr additive="base">
                                        <p:cTn id="71" dur="500" fill="hold"/>
                                        <p:tgtEl>
                                          <p:spTgt spid="49"/>
                                        </p:tgtEl>
                                        <p:attrNameLst>
                                          <p:attrName>ppt_x</p:attrName>
                                        </p:attrNameLst>
                                      </p:cBhvr>
                                      <p:tavLst>
                                        <p:tav tm="0">
                                          <p:val>
                                            <p:strVal val="#ppt_x"/>
                                          </p:val>
                                        </p:tav>
                                        <p:tav tm="100000">
                                          <p:val>
                                            <p:strVal val="#ppt_x"/>
                                          </p:val>
                                        </p:tav>
                                      </p:tavLst>
                                    </p:anim>
                                    <p:anim calcmode="lin" valueType="num">
                                      <p:cBhvr additive="base">
                                        <p:cTn id="72" dur="500" fill="hold"/>
                                        <p:tgtEl>
                                          <p:spTgt spid="49"/>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50"/>
                                        </p:tgtEl>
                                        <p:attrNameLst>
                                          <p:attrName>style.visibility</p:attrName>
                                        </p:attrNameLst>
                                      </p:cBhvr>
                                      <p:to>
                                        <p:strVal val="visible"/>
                                      </p:to>
                                    </p:set>
                                    <p:anim calcmode="lin" valueType="num">
                                      <p:cBhvr additive="base">
                                        <p:cTn id="75" dur="500" fill="hold"/>
                                        <p:tgtEl>
                                          <p:spTgt spid="50"/>
                                        </p:tgtEl>
                                        <p:attrNameLst>
                                          <p:attrName>ppt_x</p:attrName>
                                        </p:attrNameLst>
                                      </p:cBhvr>
                                      <p:tavLst>
                                        <p:tav tm="0">
                                          <p:val>
                                            <p:strVal val="#ppt_x"/>
                                          </p:val>
                                        </p:tav>
                                        <p:tav tm="100000">
                                          <p:val>
                                            <p:strVal val="#ppt_x"/>
                                          </p:val>
                                        </p:tav>
                                      </p:tavLst>
                                    </p:anim>
                                    <p:anim calcmode="lin" valueType="num">
                                      <p:cBhvr additive="base">
                                        <p:cTn id="76" dur="500" fill="hold"/>
                                        <p:tgtEl>
                                          <p:spTgt spid="50"/>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anim calcmode="lin" valueType="num">
                                      <p:cBhvr additive="base">
                                        <p:cTn id="79" dur="500" fill="hold"/>
                                        <p:tgtEl>
                                          <p:spTgt spid="51"/>
                                        </p:tgtEl>
                                        <p:attrNameLst>
                                          <p:attrName>ppt_x</p:attrName>
                                        </p:attrNameLst>
                                      </p:cBhvr>
                                      <p:tavLst>
                                        <p:tav tm="0">
                                          <p:val>
                                            <p:strVal val="#ppt_x"/>
                                          </p:val>
                                        </p:tav>
                                        <p:tav tm="100000">
                                          <p:val>
                                            <p:strVal val="#ppt_x"/>
                                          </p:val>
                                        </p:tav>
                                      </p:tavLst>
                                    </p:anim>
                                    <p:anim calcmode="lin" valueType="num">
                                      <p:cBhvr additive="base">
                                        <p:cTn id="80" dur="500" fill="hold"/>
                                        <p:tgtEl>
                                          <p:spTgt spid="5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additive="base">
                                        <p:cTn id="83" dur="500" fill="hold"/>
                                        <p:tgtEl>
                                          <p:spTgt spid="52"/>
                                        </p:tgtEl>
                                        <p:attrNameLst>
                                          <p:attrName>ppt_x</p:attrName>
                                        </p:attrNameLst>
                                      </p:cBhvr>
                                      <p:tavLst>
                                        <p:tav tm="0">
                                          <p:val>
                                            <p:strVal val="#ppt_x"/>
                                          </p:val>
                                        </p:tav>
                                        <p:tav tm="100000">
                                          <p:val>
                                            <p:strVal val="#ppt_x"/>
                                          </p:val>
                                        </p:tav>
                                      </p:tavLst>
                                    </p:anim>
                                    <p:anim calcmode="lin" valueType="num">
                                      <p:cBhvr additive="base">
                                        <p:cTn id="84" dur="500" fill="hold"/>
                                        <p:tgtEl>
                                          <p:spTgt spid="5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5"/>
                                        </p:tgtEl>
                                        <p:attrNameLst>
                                          <p:attrName>style.visibility</p:attrName>
                                        </p:attrNameLst>
                                      </p:cBhvr>
                                      <p:to>
                                        <p:strVal val="visible"/>
                                      </p:to>
                                    </p:set>
                                    <p:anim calcmode="lin" valueType="num">
                                      <p:cBhvr additive="base">
                                        <p:cTn id="91" dur="500" fill="hold"/>
                                        <p:tgtEl>
                                          <p:spTgt spid="55"/>
                                        </p:tgtEl>
                                        <p:attrNameLst>
                                          <p:attrName>ppt_x</p:attrName>
                                        </p:attrNameLst>
                                      </p:cBhvr>
                                      <p:tavLst>
                                        <p:tav tm="0">
                                          <p:val>
                                            <p:strVal val="#ppt_x"/>
                                          </p:val>
                                        </p:tav>
                                        <p:tav tm="100000">
                                          <p:val>
                                            <p:strVal val="#ppt_x"/>
                                          </p:val>
                                        </p:tav>
                                      </p:tavLst>
                                    </p:anim>
                                    <p:anim calcmode="lin" valueType="num">
                                      <p:cBhvr additive="base">
                                        <p:cTn id="92" dur="500" fill="hold"/>
                                        <p:tgtEl>
                                          <p:spTgt spid="55"/>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6"/>
                                        </p:tgtEl>
                                        <p:attrNameLst>
                                          <p:attrName>style.visibility</p:attrName>
                                        </p:attrNameLst>
                                      </p:cBhvr>
                                      <p:to>
                                        <p:strVal val="visible"/>
                                      </p:to>
                                    </p:set>
                                    <p:anim calcmode="lin" valueType="num">
                                      <p:cBhvr additive="base">
                                        <p:cTn id="95" dur="500" fill="hold"/>
                                        <p:tgtEl>
                                          <p:spTgt spid="56"/>
                                        </p:tgtEl>
                                        <p:attrNameLst>
                                          <p:attrName>ppt_x</p:attrName>
                                        </p:attrNameLst>
                                      </p:cBhvr>
                                      <p:tavLst>
                                        <p:tav tm="0">
                                          <p:val>
                                            <p:strVal val="#ppt_x"/>
                                          </p:val>
                                        </p:tav>
                                        <p:tav tm="100000">
                                          <p:val>
                                            <p:strVal val="#ppt_x"/>
                                          </p:val>
                                        </p:tav>
                                      </p:tavLst>
                                    </p:anim>
                                    <p:anim calcmode="lin" valueType="num">
                                      <p:cBhvr additive="base">
                                        <p:cTn id="96" dur="500" fill="hold"/>
                                        <p:tgtEl>
                                          <p:spTgt spid="56"/>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57"/>
                                        </p:tgtEl>
                                        <p:attrNameLst>
                                          <p:attrName>style.visibility</p:attrName>
                                        </p:attrNameLst>
                                      </p:cBhvr>
                                      <p:to>
                                        <p:strVal val="visible"/>
                                      </p:to>
                                    </p:set>
                                    <p:anim calcmode="lin" valueType="num">
                                      <p:cBhvr additive="base">
                                        <p:cTn id="99" dur="500" fill="hold"/>
                                        <p:tgtEl>
                                          <p:spTgt spid="57"/>
                                        </p:tgtEl>
                                        <p:attrNameLst>
                                          <p:attrName>ppt_x</p:attrName>
                                        </p:attrNameLst>
                                      </p:cBhvr>
                                      <p:tavLst>
                                        <p:tav tm="0">
                                          <p:val>
                                            <p:strVal val="#ppt_x"/>
                                          </p:val>
                                        </p:tav>
                                        <p:tav tm="100000">
                                          <p:val>
                                            <p:strVal val="#ppt_x"/>
                                          </p:val>
                                        </p:tav>
                                      </p:tavLst>
                                    </p:anim>
                                    <p:anim calcmode="lin" valueType="num">
                                      <p:cBhvr additive="base">
                                        <p:cTn id="100" dur="500" fill="hold"/>
                                        <p:tgtEl>
                                          <p:spTgt spid="57"/>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58"/>
                                        </p:tgtEl>
                                        <p:attrNameLst>
                                          <p:attrName>style.visibility</p:attrName>
                                        </p:attrNameLst>
                                      </p:cBhvr>
                                      <p:to>
                                        <p:strVal val="visible"/>
                                      </p:to>
                                    </p:set>
                                    <p:anim calcmode="lin" valueType="num">
                                      <p:cBhvr additive="base">
                                        <p:cTn id="103" dur="500" fill="hold"/>
                                        <p:tgtEl>
                                          <p:spTgt spid="58"/>
                                        </p:tgtEl>
                                        <p:attrNameLst>
                                          <p:attrName>ppt_x</p:attrName>
                                        </p:attrNameLst>
                                      </p:cBhvr>
                                      <p:tavLst>
                                        <p:tav tm="0">
                                          <p:val>
                                            <p:strVal val="#ppt_x"/>
                                          </p:val>
                                        </p:tav>
                                        <p:tav tm="100000">
                                          <p:val>
                                            <p:strVal val="#ppt_x"/>
                                          </p:val>
                                        </p:tav>
                                      </p:tavLst>
                                    </p:anim>
                                    <p:anim calcmode="lin" valueType="num">
                                      <p:cBhvr additive="base">
                                        <p:cTn id="104" dur="500" fill="hold"/>
                                        <p:tgtEl>
                                          <p:spTgt spid="58"/>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59"/>
                                        </p:tgtEl>
                                        <p:attrNameLst>
                                          <p:attrName>style.visibility</p:attrName>
                                        </p:attrNameLst>
                                      </p:cBhvr>
                                      <p:to>
                                        <p:strVal val="visible"/>
                                      </p:to>
                                    </p:set>
                                    <p:anim calcmode="lin" valueType="num">
                                      <p:cBhvr additive="base">
                                        <p:cTn id="107" dur="500" fill="hold"/>
                                        <p:tgtEl>
                                          <p:spTgt spid="59"/>
                                        </p:tgtEl>
                                        <p:attrNameLst>
                                          <p:attrName>ppt_x</p:attrName>
                                        </p:attrNameLst>
                                      </p:cBhvr>
                                      <p:tavLst>
                                        <p:tav tm="0">
                                          <p:val>
                                            <p:strVal val="#ppt_x"/>
                                          </p:val>
                                        </p:tav>
                                        <p:tav tm="100000">
                                          <p:val>
                                            <p:strVal val="#ppt_x"/>
                                          </p:val>
                                        </p:tav>
                                      </p:tavLst>
                                    </p:anim>
                                    <p:anim calcmode="lin" valueType="num">
                                      <p:cBhvr additive="base">
                                        <p:cTn id="108" dur="500" fill="hold"/>
                                        <p:tgtEl>
                                          <p:spTgt spid="59"/>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60"/>
                                        </p:tgtEl>
                                        <p:attrNameLst>
                                          <p:attrName>style.visibility</p:attrName>
                                        </p:attrNameLst>
                                      </p:cBhvr>
                                      <p:to>
                                        <p:strVal val="visible"/>
                                      </p:to>
                                    </p:set>
                                    <p:anim calcmode="lin" valueType="num">
                                      <p:cBhvr additive="base">
                                        <p:cTn id="111" dur="500" fill="hold"/>
                                        <p:tgtEl>
                                          <p:spTgt spid="60"/>
                                        </p:tgtEl>
                                        <p:attrNameLst>
                                          <p:attrName>ppt_x</p:attrName>
                                        </p:attrNameLst>
                                      </p:cBhvr>
                                      <p:tavLst>
                                        <p:tav tm="0">
                                          <p:val>
                                            <p:strVal val="#ppt_x"/>
                                          </p:val>
                                        </p:tav>
                                        <p:tav tm="100000">
                                          <p:val>
                                            <p:strVal val="#ppt_x"/>
                                          </p:val>
                                        </p:tav>
                                      </p:tavLst>
                                    </p:anim>
                                    <p:anim calcmode="lin" valueType="num">
                                      <p:cBhvr additive="base">
                                        <p:cTn id="112" dur="500" fill="hold"/>
                                        <p:tgtEl>
                                          <p:spTgt spid="60"/>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61"/>
                                        </p:tgtEl>
                                        <p:attrNameLst>
                                          <p:attrName>style.visibility</p:attrName>
                                        </p:attrNameLst>
                                      </p:cBhvr>
                                      <p:to>
                                        <p:strVal val="visible"/>
                                      </p:to>
                                    </p:set>
                                    <p:anim calcmode="lin" valueType="num">
                                      <p:cBhvr additive="base">
                                        <p:cTn id="115" dur="500" fill="hold"/>
                                        <p:tgtEl>
                                          <p:spTgt spid="61"/>
                                        </p:tgtEl>
                                        <p:attrNameLst>
                                          <p:attrName>ppt_x</p:attrName>
                                        </p:attrNameLst>
                                      </p:cBhvr>
                                      <p:tavLst>
                                        <p:tav tm="0">
                                          <p:val>
                                            <p:strVal val="#ppt_x"/>
                                          </p:val>
                                        </p:tav>
                                        <p:tav tm="100000">
                                          <p:val>
                                            <p:strVal val="#ppt_x"/>
                                          </p:val>
                                        </p:tav>
                                      </p:tavLst>
                                    </p:anim>
                                    <p:anim calcmode="lin" valueType="num">
                                      <p:cBhvr additive="base">
                                        <p:cTn id="116" dur="500" fill="hold"/>
                                        <p:tgtEl>
                                          <p:spTgt spid="61"/>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48"/>
                                        </p:tgtEl>
                                        <p:attrNameLst>
                                          <p:attrName>style.visibility</p:attrName>
                                        </p:attrNameLst>
                                      </p:cBhvr>
                                      <p:to>
                                        <p:strVal val="visible"/>
                                      </p:to>
                                    </p:set>
                                    <p:anim calcmode="lin" valueType="num">
                                      <p:cBhvr additive="base">
                                        <p:cTn id="119" dur="500" fill="hold"/>
                                        <p:tgtEl>
                                          <p:spTgt spid="48"/>
                                        </p:tgtEl>
                                        <p:attrNameLst>
                                          <p:attrName>ppt_x</p:attrName>
                                        </p:attrNameLst>
                                      </p:cBhvr>
                                      <p:tavLst>
                                        <p:tav tm="0">
                                          <p:val>
                                            <p:strVal val="#ppt_x"/>
                                          </p:val>
                                        </p:tav>
                                        <p:tav tm="100000">
                                          <p:val>
                                            <p:strVal val="#ppt_x"/>
                                          </p:val>
                                        </p:tav>
                                      </p:tavLst>
                                    </p:anim>
                                    <p:anim calcmode="lin" valueType="num">
                                      <p:cBhvr additive="base">
                                        <p:cTn id="120" dur="500" fill="hold"/>
                                        <p:tgtEl>
                                          <p:spTgt spid="48"/>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09"/>
                                        </p:tgtEl>
                                        <p:attrNameLst>
                                          <p:attrName>style.visibility</p:attrName>
                                        </p:attrNameLst>
                                      </p:cBhvr>
                                      <p:to>
                                        <p:strVal val="visible"/>
                                      </p:to>
                                    </p:set>
                                    <p:anim calcmode="lin" valueType="num">
                                      <p:cBhvr additive="base">
                                        <p:cTn id="123" dur="500" fill="hold"/>
                                        <p:tgtEl>
                                          <p:spTgt spid="109"/>
                                        </p:tgtEl>
                                        <p:attrNameLst>
                                          <p:attrName>ppt_x</p:attrName>
                                        </p:attrNameLst>
                                      </p:cBhvr>
                                      <p:tavLst>
                                        <p:tav tm="0">
                                          <p:val>
                                            <p:strVal val="#ppt_x"/>
                                          </p:val>
                                        </p:tav>
                                        <p:tav tm="100000">
                                          <p:val>
                                            <p:strVal val="#ppt_x"/>
                                          </p:val>
                                        </p:tav>
                                      </p:tavLst>
                                    </p:anim>
                                    <p:anim calcmode="lin" valueType="num">
                                      <p:cBhvr additive="base">
                                        <p:cTn id="124"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3">
                                            <p:txEl>
                                              <p:pRg st="0" end="0"/>
                                            </p:txEl>
                                          </p:spTgt>
                                        </p:tgtEl>
                                        <p:attrNameLst>
                                          <p:attrName>style.visibility</p:attrName>
                                        </p:attrNameLst>
                                      </p:cBhvr>
                                      <p:to>
                                        <p:strVal val="visible"/>
                                      </p:to>
                                    </p:set>
                                    <p:anim calcmode="lin" valueType="num">
                                      <p:cBhvr additive="base">
                                        <p:cTn id="12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3">
                                            <p:txEl>
                                              <p:pRg st="1" end="1"/>
                                            </p:txEl>
                                          </p:spTgt>
                                        </p:tgtEl>
                                        <p:attrNameLst>
                                          <p:attrName>style.visibility</p:attrName>
                                        </p:attrNameLst>
                                      </p:cBhvr>
                                      <p:to>
                                        <p:strVal val="visible"/>
                                      </p:to>
                                    </p:set>
                                    <p:anim calcmode="lin" valueType="num">
                                      <p:cBhvr additive="base">
                                        <p:cTn id="13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3">
                                            <p:txEl>
                                              <p:pRg st="2" end="2"/>
                                            </p:txEl>
                                          </p:spTgt>
                                        </p:tgtEl>
                                        <p:attrNameLst>
                                          <p:attrName>style.visibility</p:attrName>
                                        </p:attrNameLst>
                                      </p:cBhvr>
                                      <p:to>
                                        <p:strVal val="visible"/>
                                      </p:to>
                                    </p:set>
                                    <p:anim calcmode="lin" valueType="num">
                                      <p:cBhvr additive="base">
                                        <p:cTn id="14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nodeType="clickEffect">
                                  <p:stCondLst>
                                    <p:cond delay="0"/>
                                  </p:stCondLst>
                                  <p:childTnLst>
                                    <p:set>
                                      <p:cBhvr>
                                        <p:cTn id="146" dur="1" fill="hold">
                                          <p:stCondLst>
                                            <p:cond delay="0"/>
                                          </p:stCondLst>
                                        </p:cTn>
                                        <p:tgtEl>
                                          <p:spTgt spid="3">
                                            <p:txEl>
                                              <p:pRg st="3" end="3"/>
                                            </p:txEl>
                                          </p:spTgt>
                                        </p:tgtEl>
                                        <p:attrNameLst>
                                          <p:attrName>style.visibility</p:attrName>
                                        </p:attrNameLst>
                                      </p:cBhvr>
                                      <p:to>
                                        <p:strVal val="visible"/>
                                      </p:to>
                                    </p:set>
                                    <p:anim calcmode="lin" valueType="num">
                                      <p:cBhvr additive="base">
                                        <p:cTn id="14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nodeType="clickEffect">
                                  <p:stCondLst>
                                    <p:cond delay="0"/>
                                  </p:stCondLst>
                                  <p:childTnLst>
                                    <p:set>
                                      <p:cBhvr>
                                        <p:cTn id="152" dur="1" fill="hold">
                                          <p:stCondLst>
                                            <p:cond delay="0"/>
                                          </p:stCondLst>
                                        </p:cTn>
                                        <p:tgtEl>
                                          <p:spTgt spid="3">
                                            <p:txEl>
                                              <p:pRg st="4" end="4"/>
                                            </p:txEl>
                                          </p:spTgt>
                                        </p:tgtEl>
                                        <p:attrNameLst>
                                          <p:attrName>style.visibility</p:attrName>
                                        </p:attrNameLst>
                                      </p:cBhvr>
                                      <p:to>
                                        <p:strVal val="visible"/>
                                      </p:to>
                                    </p:set>
                                    <p:anim calcmode="lin" valueType="num">
                                      <p:cBhvr additive="base">
                                        <p:cTn id="15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5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nodeType="clickEffect">
                                  <p:stCondLst>
                                    <p:cond delay="0"/>
                                  </p:stCondLst>
                                  <p:childTnLst>
                                    <p:set>
                                      <p:cBhvr>
                                        <p:cTn id="158" dur="1" fill="hold">
                                          <p:stCondLst>
                                            <p:cond delay="0"/>
                                          </p:stCondLst>
                                        </p:cTn>
                                        <p:tgtEl>
                                          <p:spTgt spid="3">
                                            <p:txEl>
                                              <p:pRg st="5" end="5"/>
                                            </p:txEl>
                                          </p:spTgt>
                                        </p:tgtEl>
                                        <p:attrNameLst>
                                          <p:attrName>style.visibility</p:attrName>
                                        </p:attrNameLst>
                                      </p:cBhvr>
                                      <p:to>
                                        <p:strVal val="visible"/>
                                      </p:to>
                                    </p:set>
                                    <p:anim calcmode="lin" valueType="num">
                                      <p:cBhvr additive="base">
                                        <p:cTn id="15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nodeType="clickEffect">
                                  <p:stCondLst>
                                    <p:cond delay="0"/>
                                  </p:stCondLst>
                                  <p:childTnLst>
                                    <p:set>
                                      <p:cBhvr>
                                        <p:cTn id="164" dur="1" fill="hold">
                                          <p:stCondLst>
                                            <p:cond delay="0"/>
                                          </p:stCondLst>
                                        </p:cTn>
                                        <p:tgtEl>
                                          <p:spTgt spid="3">
                                            <p:txEl>
                                              <p:pRg st="6" end="6"/>
                                            </p:txEl>
                                          </p:spTgt>
                                        </p:tgtEl>
                                        <p:attrNameLst>
                                          <p:attrName>style.visibility</p:attrName>
                                        </p:attrNameLst>
                                      </p:cBhvr>
                                      <p:to>
                                        <p:strVal val="visible"/>
                                      </p:to>
                                    </p:set>
                                    <p:anim calcmode="lin" valueType="num">
                                      <p:cBhvr additive="base">
                                        <p:cTn id="16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nodeType="clickEffect">
                                  <p:stCondLst>
                                    <p:cond delay="0"/>
                                  </p:stCondLst>
                                  <p:childTnLst>
                                    <p:set>
                                      <p:cBhvr>
                                        <p:cTn id="170" dur="1" fill="hold">
                                          <p:stCondLst>
                                            <p:cond delay="0"/>
                                          </p:stCondLst>
                                        </p:cTn>
                                        <p:tgtEl>
                                          <p:spTgt spid="3">
                                            <p:txEl>
                                              <p:pRg st="7" end="7"/>
                                            </p:txEl>
                                          </p:spTgt>
                                        </p:tgtEl>
                                        <p:attrNameLst>
                                          <p:attrName>style.visibility</p:attrName>
                                        </p:attrNameLst>
                                      </p:cBhvr>
                                      <p:to>
                                        <p:strVal val="visible"/>
                                      </p:to>
                                    </p:set>
                                    <p:anim calcmode="lin" valueType="num">
                                      <p:cBhvr additive="base">
                                        <p:cTn id="17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7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nodeType="clickEffect">
                                  <p:stCondLst>
                                    <p:cond delay="0"/>
                                  </p:stCondLst>
                                  <p:childTnLst>
                                    <p:set>
                                      <p:cBhvr>
                                        <p:cTn id="176" dur="1" fill="hold">
                                          <p:stCondLst>
                                            <p:cond delay="0"/>
                                          </p:stCondLst>
                                        </p:cTn>
                                        <p:tgtEl>
                                          <p:spTgt spid="3">
                                            <p:txEl>
                                              <p:pRg st="8" end="8"/>
                                            </p:txEl>
                                          </p:spTgt>
                                        </p:tgtEl>
                                        <p:attrNameLst>
                                          <p:attrName>style.visibility</p:attrName>
                                        </p:attrNameLst>
                                      </p:cBhvr>
                                      <p:to>
                                        <p:strVal val="visible"/>
                                      </p:to>
                                    </p:set>
                                    <p:anim calcmode="lin" valueType="num">
                                      <p:cBhvr additive="base">
                                        <p:cTn id="17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7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nodeType="clickEffect">
                                  <p:stCondLst>
                                    <p:cond delay="0"/>
                                  </p:stCondLst>
                                  <p:childTnLst>
                                    <p:set>
                                      <p:cBhvr>
                                        <p:cTn id="182" dur="1" fill="hold">
                                          <p:stCondLst>
                                            <p:cond delay="0"/>
                                          </p:stCondLst>
                                        </p:cTn>
                                        <p:tgtEl>
                                          <p:spTgt spid="3">
                                            <p:txEl>
                                              <p:pRg st="9" end="9"/>
                                            </p:txEl>
                                          </p:spTgt>
                                        </p:tgtEl>
                                        <p:attrNameLst>
                                          <p:attrName>style.visibility</p:attrName>
                                        </p:attrNameLst>
                                      </p:cBhvr>
                                      <p:to>
                                        <p:strVal val="visible"/>
                                      </p:to>
                                    </p:set>
                                    <p:anim calcmode="lin" valueType="num">
                                      <p:cBhvr additive="base">
                                        <p:cTn id="18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8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2" presetClass="entr" presetSubtype="4" fill="hold" nodeType="clickEffect">
                                  <p:stCondLst>
                                    <p:cond delay="0"/>
                                  </p:stCondLst>
                                  <p:childTnLst>
                                    <p:set>
                                      <p:cBhvr>
                                        <p:cTn id="188" dur="1" fill="hold">
                                          <p:stCondLst>
                                            <p:cond delay="0"/>
                                          </p:stCondLst>
                                        </p:cTn>
                                        <p:tgtEl>
                                          <p:spTgt spid="3">
                                            <p:txEl>
                                              <p:pRg st="10" end="10"/>
                                            </p:txEl>
                                          </p:spTgt>
                                        </p:tgtEl>
                                        <p:attrNameLst>
                                          <p:attrName>style.visibility</p:attrName>
                                        </p:attrNameLst>
                                      </p:cBhvr>
                                      <p:to>
                                        <p:strVal val="visible"/>
                                      </p:to>
                                    </p:set>
                                    <p:anim calcmode="lin" valueType="num">
                                      <p:cBhvr additive="base">
                                        <p:cTn id="18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9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8" grpId="0"/>
      <p:bldP spid="109" grpId="0"/>
      <p:bldP spid="115" grpId="0"/>
      <p:bldP spid="123" grpId="0"/>
      <p:bldP spid="41" grpId="0"/>
      <p:bldP spid="42" grpId="0"/>
      <p:bldP spid="43" grpId="0"/>
      <p:bldP spid="44" grpId="0"/>
      <p:bldP spid="46" grpId="0"/>
      <p:bldP spid="48" grpId="0"/>
      <p:bldP spid="49" grpId="0" animBg="1"/>
      <p:bldP spid="52" grpId="0" animBg="1"/>
      <p:bldP spid="53" grpId="0"/>
      <p:bldP spid="60" grpId="0" animBg="1"/>
      <p:bldP spid="6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US" sz="1600" dirty="0">
                <a:latin typeface="Times New Roman" pitchFamily="18" charset="0"/>
                <a:cs typeface="Times New Roman" pitchFamily="18" charset="0"/>
              </a:rPr>
              <a:t>From (B)</a:t>
            </a:r>
          </a:p>
          <a:p>
            <a:pPr marL="0" indent="0" algn="just">
              <a:lnSpc>
                <a:spcPct val="150000"/>
              </a:lnSpc>
              <a:buNone/>
            </a:pPr>
            <a:r>
              <a:rPr lang="en-US" sz="1600" dirty="0" err="1">
                <a:latin typeface="Times New Roman" pitchFamily="18" charset="0"/>
                <a:ea typeface="Tahoma" pitchFamily="34" charset="0"/>
                <a:cs typeface="Times New Roman" pitchFamily="18" charset="0"/>
              </a:rPr>
              <a:t>P</a:t>
            </a:r>
            <a:r>
              <a:rPr lang="en-US" sz="1600" baseline="-25000" dirty="0" err="1">
                <a:latin typeface="Times New Roman" pitchFamily="18" charset="0"/>
                <a:ea typeface="Tahoma" pitchFamily="34" charset="0"/>
                <a:cs typeface="Times New Roman" pitchFamily="18" charset="0"/>
              </a:rPr>
              <a:t>min</a:t>
            </a:r>
            <a:r>
              <a:rPr lang="en-US" sz="1600" dirty="0">
                <a:latin typeface="Times New Roman" pitchFamily="18" charset="0"/>
                <a:ea typeface="Tahoma" pitchFamily="34" charset="0"/>
                <a:cs typeface="Times New Roman" pitchFamily="18" charset="0"/>
              </a:rPr>
              <a:t> = </a:t>
            </a:r>
            <a:r>
              <a:rPr lang="en-US" sz="1600" dirty="0">
                <a:latin typeface="Times New Roman" pitchFamily="18" charset="0"/>
                <a:cs typeface="Times New Roman" pitchFamily="18" charset="0"/>
              </a:rPr>
              <a:t>163.92/</a:t>
            </a:r>
            <a:r>
              <a:rPr lang="en-IN" sz="1600" dirty="0">
                <a:latin typeface="Times New Roman" pitchFamily="18" charset="0"/>
                <a:cs typeface="Times New Roman" pitchFamily="18" charset="0"/>
              </a:rPr>
              <a:t>[</a:t>
            </a:r>
            <a:r>
              <a:rPr lang="en-IN" sz="1600" dirty="0" err="1">
                <a:latin typeface="Times New Roman" pitchFamily="18" charset="0"/>
                <a:cs typeface="Times New Roman" pitchFamily="18" charset="0"/>
              </a:rPr>
              <a:t>cos</a:t>
            </a:r>
            <a:r>
              <a:rPr lang="en-US" sz="1600" dirty="0">
                <a:latin typeface="Times New Roman" pitchFamily="18" charset="0"/>
                <a:cs typeface="Times New Roman" pitchFamily="18" charset="0"/>
              </a:rPr>
              <a:t>(-16.7</a:t>
            </a:r>
            <a:r>
              <a:rPr lang="en-IN" sz="1600" dirty="0">
                <a:latin typeface="Times New Roman" pitchFamily="18" charset="0"/>
                <a:ea typeface="Tahoma" pitchFamily="34" charset="0"/>
                <a:cs typeface="Times New Roman" pitchFamily="18" charset="0"/>
              </a:rPr>
              <a:t>) –</a:t>
            </a:r>
            <a:r>
              <a:rPr lang="en-IN" sz="1600" dirty="0">
                <a:latin typeface="Times New Roman" pitchFamily="18" charset="0"/>
                <a:cs typeface="Times New Roman" pitchFamily="18" charset="0"/>
              </a:rPr>
              <a:t> 0.3sin</a:t>
            </a:r>
            <a:r>
              <a:rPr lang="en-US" sz="1600" dirty="0">
                <a:latin typeface="Times New Roman" pitchFamily="18" charset="0"/>
                <a:cs typeface="Times New Roman" pitchFamily="18" charset="0"/>
              </a:rPr>
              <a:t>(-16.7</a:t>
            </a:r>
            <a:r>
              <a:rPr lang="en-IN" sz="1600" dirty="0">
                <a:latin typeface="Times New Roman" pitchFamily="18" charset="0"/>
                <a:ea typeface="Tahoma" pitchFamily="34" charset="0"/>
                <a:cs typeface="Times New Roman" pitchFamily="18" charset="0"/>
              </a:rPr>
              <a:t>)] = 157.0 N</a:t>
            </a:r>
          </a:p>
          <a:p>
            <a:pPr marL="0" indent="0" algn="just">
              <a:lnSpc>
                <a:spcPct val="150000"/>
              </a:lnSpc>
              <a:buNone/>
            </a:pPr>
            <a:r>
              <a:rPr lang="en-US" sz="1600" dirty="0" err="1">
                <a:latin typeface="Times New Roman" pitchFamily="18" charset="0"/>
                <a:ea typeface="Tahoma" pitchFamily="34" charset="0"/>
                <a:cs typeface="Times New Roman" pitchFamily="18" charset="0"/>
              </a:rPr>
              <a:t>P</a:t>
            </a:r>
            <a:r>
              <a:rPr lang="en-US" sz="1600" baseline="-25000" dirty="0" err="1">
                <a:latin typeface="Times New Roman" pitchFamily="18" charset="0"/>
                <a:ea typeface="Tahoma" pitchFamily="34" charset="0"/>
                <a:cs typeface="Times New Roman" pitchFamily="18" charset="0"/>
              </a:rPr>
              <a:t>min</a:t>
            </a:r>
            <a:r>
              <a:rPr lang="en-US" sz="1600" baseline="-25000" dirty="0">
                <a:latin typeface="Times New Roman" pitchFamily="18" charset="0"/>
                <a:ea typeface="Tahoma" pitchFamily="34" charset="0"/>
                <a:cs typeface="Times New Roman" pitchFamily="18" charset="0"/>
              </a:rPr>
              <a:t> </a:t>
            </a:r>
            <a:r>
              <a:rPr lang="en-US" sz="1600" dirty="0">
                <a:latin typeface="Times New Roman" pitchFamily="18" charset="0"/>
                <a:ea typeface="Tahoma" pitchFamily="34" charset="0"/>
                <a:cs typeface="Times New Roman" pitchFamily="18" charset="0"/>
              </a:rPr>
              <a:t>= </a:t>
            </a:r>
            <a:r>
              <a:rPr lang="en-IN" sz="1600" dirty="0">
                <a:latin typeface="Times New Roman" pitchFamily="18" charset="0"/>
                <a:ea typeface="Tahoma" pitchFamily="34" charset="0"/>
                <a:cs typeface="Times New Roman" pitchFamily="18" charset="0"/>
              </a:rPr>
              <a:t> 157.0 N</a:t>
            </a:r>
          </a:p>
          <a:p>
            <a:pPr marL="0" indent="0" algn="just">
              <a:lnSpc>
                <a:spcPct val="150000"/>
              </a:lnSpc>
              <a:buNone/>
            </a:pPr>
            <a:endParaRPr lang="en-IN" sz="1600" dirty="0">
              <a:latin typeface="Times New Roman" pitchFamily="18" charset="0"/>
              <a:ea typeface="Tahoma" pitchFamily="34" charset="0"/>
              <a:cs typeface="Times New Roman" pitchFamily="18" charset="0"/>
            </a:endParaRPr>
          </a:p>
          <a:p>
            <a:pPr marL="0" indent="0" algn="just">
              <a:lnSpc>
                <a:spcPct val="150000"/>
              </a:lnSpc>
              <a:buNone/>
            </a:pPr>
            <a:endParaRPr lang="en-IN" sz="1600" baseline="-25000" dirty="0">
              <a:latin typeface="Times New Roman" pitchFamily="18" charset="0"/>
              <a:ea typeface="Tahoma" pitchFamily="34" charset="0"/>
              <a:cs typeface="Times New Roman" pitchFamily="18" charset="0"/>
            </a:endParaRPr>
          </a:p>
          <a:p>
            <a:pPr marL="0" indent="0" algn="just">
              <a:lnSpc>
                <a:spcPct val="150000"/>
              </a:lnSpc>
              <a:buNone/>
            </a:pPr>
            <a:endParaRPr lang="en-IN" sz="1800" dirty="0">
              <a:latin typeface="Times New Roman" pitchFamily="18" charset="0"/>
              <a:ea typeface="Tahoma" pitchFamily="34"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p:txBody>
      </p:sp>
      <p:sp>
        <p:nvSpPr>
          <p:cNvPr id="34" name="Slide Number Placeholder 33"/>
          <p:cNvSpPr>
            <a:spLocks noGrp="1"/>
          </p:cNvSpPr>
          <p:nvPr>
            <p:ph type="sldNum" sz="quarter" idx="12"/>
          </p:nvPr>
        </p:nvSpPr>
        <p:spPr/>
        <p:txBody>
          <a:bodyPr/>
          <a:lstStyle/>
          <a:p>
            <a:fld id="{B6F15528-21DE-4FAA-801E-634DDDAF4B2B}" type="slidenum">
              <a:rPr lang="en-US" smtClean="0"/>
              <a:pPr/>
              <a:t>44</a:t>
            </a:fld>
            <a:endParaRPr lang="en-US"/>
          </a:p>
        </p:txBody>
      </p:sp>
      <p:sp>
        <p:nvSpPr>
          <p:cNvPr id="103" name="TextBox 102"/>
          <p:cNvSpPr txBox="1"/>
          <p:nvPr/>
        </p:nvSpPr>
        <p:spPr>
          <a:xfrm>
            <a:off x="5511151" y="624644"/>
            <a:ext cx="16764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a:t>
            </a:r>
          </a:p>
        </p:txBody>
      </p:sp>
      <p:cxnSp>
        <p:nvCxnSpPr>
          <p:cNvPr id="107" name="Straight Connector 106"/>
          <p:cNvCxnSpPr/>
          <p:nvPr/>
        </p:nvCxnSpPr>
        <p:spPr>
          <a:xfrm flipV="1">
            <a:off x="5904636" y="2998445"/>
            <a:ext cx="16002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rot="20527531">
            <a:off x="5620699" y="317198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500sin35</a:t>
            </a:r>
          </a:p>
        </p:txBody>
      </p:sp>
      <p:sp>
        <p:nvSpPr>
          <p:cNvPr id="109" name="TextBox 108"/>
          <p:cNvSpPr txBox="1"/>
          <p:nvPr/>
        </p:nvSpPr>
        <p:spPr>
          <a:xfrm rot="3347769">
            <a:off x="6907989" y="4044828"/>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500cos35</a:t>
            </a:r>
          </a:p>
        </p:txBody>
      </p:sp>
      <p:cxnSp>
        <p:nvCxnSpPr>
          <p:cNvPr id="112" name="Straight Arrow Connector 111"/>
          <p:cNvCxnSpPr/>
          <p:nvPr/>
        </p:nvCxnSpPr>
        <p:spPr>
          <a:xfrm rot="16200000" flipH="1">
            <a:off x="6551542" y="3494539"/>
            <a:ext cx="838200" cy="455612"/>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rot="5400000">
            <a:off x="6248330" y="3797751"/>
            <a:ext cx="9906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rot="10800000" flipV="1">
            <a:off x="5676036" y="3303245"/>
            <a:ext cx="1095375" cy="371475"/>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6666636" y="3684245"/>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35</a:t>
            </a:r>
            <a:r>
              <a:rPr lang="en-IN" sz="1400" baseline="30000" dirty="0">
                <a:latin typeface="Times New Roman" pitchFamily="18" charset="0"/>
                <a:ea typeface="Tahoma" pitchFamily="34" charset="0"/>
                <a:cs typeface="Times New Roman" pitchFamily="18" charset="0"/>
              </a:rPr>
              <a:t>0</a:t>
            </a:r>
          </a:p>
        </p:txBody>
      </p:sp>
      <p:sp>
        <p:nvSpPr>
          <p:cNvPr id="123" name="TextBox 122"/>
          <p:cNvSpPr txBox="1"/>
          <p:nvPr/>
        </p:nvSpPr>
        <p:spPr>
          <a:xfrm>
            <a:off x="6361836" y="4293845"/>
            <a:ext cx="6858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500</a:t>
            </a:r>
          </a:p>
        </p:txBody>
      </p:sp>
      <p:cxnSp>
        <p:nvCxnSpPr>
          <p:cNvPr id="40" name="Straight Connector 39"/>
          <p:cNvCxnSpPr/>
          <p:nvPr/>
        </p:nvCxnSpPr>
        <p:spPr>
          <a:xfrm flipV="1">
            <a:off x="4639795" y="1363617"/>
            <a:ext cx="373380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570031" y="827716"/>
            <a:ext cx="641320" cy="309801"/>
          </a:xfrm>
          <a:prstGeom prst="rect">
            <a:avLst/>
          </a:prstGeom>
          <a:noFill/>
        </p:spPr>
        <p:txBody>
          <a:bodyPr wrap="square" rtlCol="0">
            <a:spAutoFit/>
          </a:bodyPr>
          <a:lstStyle/>
          <a:p>
            <a:r>
              <a:rPr lang="en-IN" sz="1400" dirty="0">
                <a:latin typeface="Times New Roman" pitchFamily="18" charset="0"/>
                <a:cs typeface="Times New Roman" pitchFamily="18" charset="0"/>
              </a:rPr>
              <a:t>P </a:t>
            </a:r>
          </a:p>
        </p:txBody>
      </p:sp>
      <p:sp>
        <p:nvSpPr>
          <p:cNvPr id="42" name="TextBox 41"/>
          <p:cNvSpPr txBox="1"/>
          <p:nvPr/>
        </p:nvSpPr>
        <p:spPr>
          <a:xfrm>
            <a:off x="6544795" y="2663708"/>
            <a:ext cx="914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500 N</a:t>
            </a:r>
          </a:p>
        </p:txBody>
      </p:sp>
      <p:sp>
        <p:nvSpPr>
          <p:cNvPr id="43" name="TextBox 42"/>
          <p:cNvSpPr txBox="1"/>
          <p:nvPr/>
        </p:nvSpPr>
        <p:spPr>
          <a:xfrm rot="20092957">
            <a:off x="7655301" y="1509730"/>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r>
              <a:rPr lang="en-IN" sz="1400" baseline="-25000" dirty="0">
                <a:solidFill>
                  <a:srgbClr val="FF0000"/>
                </a:solidFill>
                <a:latin typeface="Times New Roman" pitchFamily="18" charset="0"/>
                <a:cs typeface="Times New Roman" pitchFamily="18" charset="0"/>
              </a:rPr>
              <a:t>A</a:t>
            </a:r>
            <a:endParaRPr lang="en-IN" sz="1400" baseline="-25000" dirty="0">
              <a:solidFill>
                <a:srgbClr val="FF0000"/>
              </a:solidFill>
            </a:endParaRPr>
          </a:p>
        </p:txBody>
      </p:sp>
      <p:sp>
        <p:nvSpPr>
          <p:cNvPr id="44" name="TextBox 43"/>
          <p:cNvSpPr txBox="1"/>
          <p:nvPr/>
        </p:nvSpPr>
        <p:spPr>
          <a:xfrm rot="20166383">
            <a:off x="7197134" y="2509820"/>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baseline="-25000" dirty="0"/>
          </a:p>
        </p:txBody>
      </p:sp>
      <p:cxnSp>
        <p:nvCxnSpPr>
          <p:cNvPr id="45" name="Straight Arrow Connector 44"/>
          <p:cNvCxnSpPr/>
          <p:nvPr/>
        </p:nvCxnSpPr>
        <p:spPr>
          <a:xfrm flipV="1">
            <a:off x="6472060" y="1716861"/>
            <a:ext cx="1143126" cy="4075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325595" y="2354217"/>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35</a:t>
            </a:r>
            <a:r>
              <a:rPr lang="en-IN" sz="1200" baseline="30000" dirty="0">
                <a:latin typeface="Times New Roman" pitchFamily="18" charset="0"/>
                <a:ea typeface="Tahoma" pitchFamily="34" charset="0"/>
                <a:cs typeface="Times New Roman" pitchFamily="18" charset="0"/>
              </a:rPr>
              <a:t>0</a:t>
            </a:r>
          </a:p>
        </p:txBody>
      </p:sp>
      <p:cxnSp>
        <p:nvCxnSpPr>
          <p:cNvPr id="47" name="Straight Arrow Connector 46"/>
          <p:cNvCxnSpPr/>
          <p:nvPr/>
        </p:nvCxnSpPr>
        <p:spPr>
          <a:xfrm flipH="1">
            <a:off x="7294219" y="416325"/>
            <a:ext cx="1041648" cy="47014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rot="20177125">
            <a:off x="7324791" y="264294"/>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
        <p:nvSpPr>
          <p:cNvPr id="49" name="Rectangle 48"/>
          <p:cNvSpPr/>
          <p:nvPr/>
        </p:nvSpPr>
        <p:spPr>
          <a:xfrm rot="20498282">
            <a:off x="6509209" y="1473940"/>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0" name="Straight Connector 49"/>
          <p:cNvCxnSpPr/>
          <p:nvPr/>
        </p:nvCxnSpPr>
        <p:spPr>
          <a:xfrm>
            <a:off x="4639795" y="2659017"/>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53" idx="0"/>
          </p:cNvCxnSpPr>
          <p:nvPr/>
        </p:nvCxnSpPr>
        <p:spPr>
          <a:xfrm>
            <a:off x="6554821" y="658754"/>
            <a:ext cx="561474" cy="1543063"/>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52" name="Arc 51"/>
          <p:cNvSpPr/>
          <p:nvPr/>
        </p:nvSpPr>
        <p:spPr>
          <a:xfrm>
            <a:off x="5020795" y="2430417"/>
            <a:ext cx="304800" cy="381000"/>
          </a:xfrm>
          <a:prstGeom prst="arc">
            <a:avLst>
              <a:gd name="adj1" fmla="val 17359636"/>
              <a:gd name="adj2" fmla="val 70728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3" name="TextBox 52"/>
          <p:cNvSpPr txBox="1"/>
          <p:nvPr/>
        </p:nvSpPr>
        <p:spPr>
          <a:xfrm>
            <a:off x="6849595" y="2201817"/>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35</a:t>
            </a:r>
            <a:r>
              <a:rPr lang="en-IN" sz="1200" baseline="30000" dirty="0">
                <a:latin typeface="Times New Roman" pitchFamily="18" charset="0"/>
                <a:ea typeface="Tahoma" pitchFamily="34" charset="0"/>
                <a:cs typeface="Times New Roman" pitchFamily="18" charset="0"/>
              </a:rPr>
              <a:t>0</a:t>
            </a:r>
          </a:p>
        </p:txBody>
      </p:sp>
      <p:cxnSp>
        <p:nvCxnSpPr>
          <p:cNvPr id="55" name="Straight Arrow Connector 54"/>
          <p:cNvCxnSpPr/>
          <p:nvPr/>
        </p:nvCxnSpPr>
        <p:spPr>
          <a:xfrm flipV="1">
            <a:off x="6921959" y="982617"/>
            <a:ext cx="689636" cy="7096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6921959" y="1664440"/>
            <a:ext cx="922677" cy="27822"/>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a:off x="6435474" y="2168408"/>
            <a:ext cx="989806" cy="794"/>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6200000" flipV="1">
            <a:off x="6685672" y="1902502"/>
            <a:ext cx="76200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930774" y="1211218"/>
            <a:ext cx="1366621" cy="481044"/>
          </a:xfrm>
          <a:prstGeom prst="line">
            <a:avLst/>
          </a:prstGeom>
        </p:spPr>
        <p:style>
          <a:lnRef idx="1">
            <a:schemeClr val="accent1"/>
          </a:lnRef>
          <a:fillRef idx="0">
            <a:schemeClr val="accent1"/>
          </a:fillRef>
          <a:effectRef idx="0">
            <a:schemeClr val="accent1"/>
          </a:effectRef>
          <a:fontRef idx="minor">
            <a:schemeClr val="tx1"/>
          </a:fontRef>
        </p:style>
      </p:cxnSp>
      <p:sp>
        <p:nvSpPr>
          <p:cNvPr id="60" name="Arc 59"/>
          <p:cNvSpPr/>
          <p:nvPr/>
        </p:nvSpPr>
        <p:spPr>
          <a:xfrm>
            <a:off x="7264878" y="1315440"/>
            <a:ext cx="228600" cy="229690"/>
          </a:xfrm>
          <a:prstGeom prst="arc">
            <a:avLst>
              <a:gd name="adj1" fmla="val 14699392"/>
              <a:gd name="adj2" fmla="val 427951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1" name="TextBox 60"/>
          <p:cNvSpPr txBox="1"/>
          <p:nvPr/>
        </p:nvSpPr>
        <p:spPr>
          <a:xfrm>
            <a:off x="7408805" y="1121475"/>
            <a:ext cx="871661" cy="276999"/>
          </a:xfrm>
          <a:prstGeom prst="rect">
            <a:avLst/>
          </a:prstGeom>
          <a:noFill/>
        </p:spPr>
        <p:txBody>
          <a:bodyPr wrap="square" rtlCol="0">
            <a:spAutoFit/>
          </a:bodyPr>
          <a:lstStyle/>
          <a:p>
            <a:r>
              <a:rPr lang="en-US" sz="1200" dirty="0">
                <a:latin typeface="Times New Roman" pitchFamily="18" charset="0"/>
                <a:cs typeface="Times New Roman" pitchFamily="18" charset="0"/>
              </a:rPr>
              <a:t>(</a:t>
            </a:r>
            <a:r>
              <a:rPr lang="el-GR" sz="1200" dirty="0">
                <a:latin typeface="Times New Roman" pitchFamily="18" charset="0"/>
                <a:cs typeface="Times New Roman" pitchFamily="18" charset="0"/>
              </a:rPr>
              <a:t>θ </a:t>
            </a:r>
            <a:r>
              <a:rPr lang="en-US" sz="1200" dirty="0">
                <a:latin typeface="Times New Roman" pitchFamily="18" charset="0"/>
                <a:cs typeface="Times New Roman" pitchFamily="18" charset="0"/>
              </a:rPr>
              <a:t>– </a:t>
            </a:r>
            <a:r>
              <a:rPr lang="en-IN" sz="1200" dirty="0">
                <a:latin typeface="Times New Roman" pitchFamily="18" charset="0"/>
                <a:ea typeface="Tahoma" pitchFamily="34" charset="0"/>
                <a:cs typeface="Times New Roman" pitchFamily="18" charset="0"/>
              </a:rPr>
              <a:t>35</a:t>
            </a:r>
            <a:r>
              <a:rPr lang="en-IN" sz="1200" baseline="30000" dirty="0">
                <a:latin typeface="Times New Roman" pitchFamily="18" charset="0"/>
                <a:ea typeface="Tahoma" pitchFamily="34" charset="0"/>
                <a:cs typeface="Times New Roman" pitchFamily="18" charset="0"/>
              </a:rPr>
              <a:t>0</a:t>
            </a:r>
            <a:r>
              <a:rPr lang="en-IN" sz="1200" dirty="0">
                <a:latin typeface="Times New Roman" pitchFamily="18" charset="0"/>
                <a:ea typeface="Tahoma" pitchFamily="34" charset="0"/>
                <a:cs typeface="Times New Roman" pitchFamily="18" charset="0"/>
              </a:rPr>
              <a:t>)</a:t>
            </a:r>
          </a:p>
        </p:txBody>
      </p:sp>
    </p:spTree>
    <p:extLst>
      <p:ext uri="{BB962C8B-B14F-4D97-AF65-F5344CB8AC3E}">
        <p14:creationId xmlns:p14="http://schemas.microsoft.com/office/powerpoint/2010/main" val="28428458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Problem 5.0</a:t>
            </a:r>
          </a:p>
          <a:p>
            <a:pPr marL="0" indent="0" algn="just">
              <a:lnSpc>
                <a:spcPct val="150000"/>
              </a:lnSpc>
              <a:buNone/>
            </a:pPr>
            <a:r>
              <a:rPr lang="en-US" sz="1800" dirty="0">
                <a:latin typeface="Times New Roman" pitchFamily="18" charset="0"/>
                <a:cs typeface="Times New Roman" pitchFamily="18" charset="0"/>
              </a:rPr>
              <a:t>A body resting on a rough horizontal plane, required a pull of 180 N inclined at 30° to the plane just removed it. It was found that a push of 220 N inclined at 30° to the plane just removed the body. Determine the weight of the body and the coefficient of friction.</a:t>
            </a:r>
            <a:endParaRPr lang="en-IN" sz="1800" baseline="300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403222513"/>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fontScale="92500"/>
          </a:bodyPr>
          <a:lstStyle/>
          <a:p>
            <a:pPr marL="0" indent="0" algn="just">
              <a:lnSpc>
                <a:spcPct val="150000"/>
              </a:lnSpc>
              <a:buNone/>
            </a:pPr>
            <a:r>
              <a:rPr lang="en-IN" sz="1800" b="1" dirty="0">
                <a:latin typeface="Times New Roman" pitchFamily="18" charset="0"/>
                <a:cs typeface="Times New Roman" pitchFamily="18" charset="0"/>
              </a:rPr>
              <a:t>Solution: </a:t>
            </a:r>
            <a:r>
              <a:rPr lang="en-IN" sz="1600" dirty="0">
                <a:latin typeface="Times New Roman" pitchFamily="18" charset="0"/>
                <a:cs typeface="Times New Roman" pitchFamily="18" charset="0"/>
              </a:rPr>
              <a:t>Let ‘W’ be the weight of body in N. When a pull of 180 N is applied, its FBD is as shown.</a:t>
            </a:r>
          </a:p>
          <a:p>
            <a:pPr marL="0" indent="0" algn="just">
              <a:lnSpc>
                <a:spcPct val="150000"/>
              </a:lnSpc>
              <a:buNone/>
            </a:pPr>
            <a:r>
              <a:rPr lang="en-IN" sz="1600" dirty="0">
                <a:latin typeface="Times New Roman" pitchFamily="18" charset="0"/>
                <a:cs typeface="Times New Roman" pitchFamily="18" charset="0"/>
              </a:rPr>
              <a:t>∑</a:t>
            </a:r>
            <a:r>
              <a:rPr lang="en-IN" sz="1600" dirty="0" err="1">
                <a:latin typeface="Times New Roman" pitchFamily="18" charset="0"/>
                <a:cs typeface="Times New Roman" pitchFamily="18" charset="0"/>
              </a:rPr>
              <a:t>Fx</a:t>
            </a:r>
            <a:r>
              <a:rPr lang="en-IN" sz="1600" dirty="0">
                <a:latin typeface="Times New Roman" pitchFamily="18" charset="0"/>
                <a:cs typeface="Times New Roman" pitchFamily="18" charset="0"/>
              </a:rPr>
              <a:t>= 0</a:t>
            </a:r>
          </a:p>
          <a:p>
            <a:pPr marL="0" indent="0" algn="just">
              <a:lnSpc>
                <a:spcPct val="150000"/>
              </a:lnSpc>
              <a:buNone/>
            </a:pPr>
            <a:r>
              <a:rPr lang="en-US" sz="1600" dirty="0">
                <a:latin typeface="Times New Roman" pitchFamily="18" charset="0"/>
                <a:cs typeface="Times New Roman" pitchFamily="18" charset="0"/>
              </a:rPr>
              <a:t>180cos30</a:t>
            </a:r>
            <a:r>
              <a:rPr lang="en-US" sz="1600" baseline="30000" dirty="0">
                <a:latin typeface="Times New Roman" pitchFamily="18" charset="0"/>
                <a:cs typeface="Times New Roman" pitchFamily="18" charset="0"/>
              </a:rPr>
              <a:t>0 </a:t>
            </a:r>
            <a:r>
              <a:rPr lang="en-US" sz="1600" dirty="0">
                <a:latin typeface="Times New Roman" pitchFamily="18" charset="0"/>
                <a:cs typeface="Times New Roman" pitchFamily="18" charset="0"/>
              </a:rPr>
              <a:t>– F = 0</a:t>
            </a:r>
          </a:p>
          <a:p>
            <a:pPr marL="0" indent="0" algn="just">
              <a:lnSpc>
                <a:spcPct val="150000"/>
              </a:lnSpc>
              <a:buNone/>
            </a:pPr>
            <a:r>
              <a:rPr lang="en-US" sz="1600" dirty="0">
                <a:latin typeface="Times New Roman" pitchFamily="18" charset="0"/>
                <a:cs typeface="Times New Roman" pitchFamily="18" charset="0"/>
              </a:rPr>
              <a:t>F = 155.88 N</a:t>
            </a:r>
            <a:endParaRPr lang="en-IN" sz="1600" dirty="0">
              <a:latin typeface="Times New Roman" pitchFamily="18" charset="0"/>
              <a:cs typeface="Times New Roman" pitchFamily="18" charset="0"/>
            </a:endParaRPr>
          </a:p>
          <a:p>
            <a:pPr marL="0" indent="0" algn="just">
              <a:lnSpc>
                <a:spcPct val="150000"/>
              </a:lnSpc>
              <a:buNone/>
            </a:pPr>
            <a:r>
              <a:rPr lang="en-IN" sz="1600" dirty="0">
                <a:latin typeface="Times New Roman" pitchFamily="18" charset="0"/>
                <a:cs typeface="Times New Roman" pitchFamily="18" charset="0"/>
              </a:rPr>
              <a:t>∑</a:t>
            </a:r>
            <a:r>
              <a:rPr lang="en-IN" sz="1600" dirty="0" err="1">
                <a:latin typeface="Times New Roman" pitchFamily="18" charset="0"/>
                <a:cs typeface="Times New Roman" pitchFamily="18" charset="0"/>
              </a:rPr>
              <a:t>Fy</a:t>
            </a:r>
            <a:r>
              <a:rPr lang="en-IN" sz="1600" dirty="0">
                <a:latin typeface="Times New Roman" pitchFamily="18" charset="0"/>
                <a:cs typeface="Times New Roman" pitchFamily="18" charset="0"/>
              </a:rPr>
              <a:t>= 0</a:t>
            </a:r>
          </a:p>
          <a:p>
            <a:pPr marL="0" indent="0" algn="just">
              <a:lnSpc>
                <a:spcPct val="150000"/>
              </a:lnSpc>
              <a:buNone/>
            </a:pPr>
            <a:r>
              <a:rPr lang="en-US" sz="1600" dirty="0">
                <a:latin typeface="Times New Roman" pitchFamily="18" charset="0"/>
                <a:cs typeface="Times New Roman" pitchFamily="18" charset="0"/>
              </a:rPr>
              <a:t>N + 180sin30</a:t>
            </a:r>
            <a:r>
              <a:rPr lang="en-US" sz="1600" baseline="30000" dirty="0">
                <a:latin typeface="Times New Roman" pitchFamily="18" charset="0"/>
                <a:cs typeface="Times New Roman" pitchFamily="18" charset="0"/>
              </a:rPr>
              <a:t>0 </a:t>
            </a:r>
            <a:r>
              <a:rPr lang="en-US" sz="1600" dirty="0">
                <a:latin typeface="Times New Roman" pitchFamily="18" charset="0"/>
                <a:cs typeface="Times New Roman" pitchFamily="18" charset="0"/>
              </a:rPr>
              <a:t>– W = 0</a:t>
            </a:r>
          </a:p>
          <a:p>
            <a:pPr marL="0" indent="0" algn="just">
              <a:lnSpc>
                <a:spcPct val="150000"/>
              </a:lnSpc>
              <a:buNone/>
            </a:pPr>
            <a:r>
              <a:rPr lang="en-US" sz="1600" dirty="0">
                <a:latin typeface="Times New Roman" pitchFamily="18" charset="0"/>
                <a:cs typeface="Times New Roman" pitchFamily="18" charset="0"/>
              </a:rPr>
              <a:t>N = W – 90</a:t>
            </a:r>
          </a:p>
          <a:p>
            <a:pPr marL="0" indent="0" algn="just">
              <a:lnSpc>
                <a:spcPct val="150000"/>
              </a:lnSpc>
              <a:buNone/>
            </a:pPr>
            <a:r>
              <a:rPr lang="en-US" sz="1600" dirty="0">
                <a:latin typeface="Times New Roman" pitchFamily="18" charset="0"/>
                <a:cs typeface="Times New Roman" pitchFamily="18" charset="0"/>
              </a:rPr>
              <a:t>But F =</a:t>
            </a:r>
            <a:r>
              <a:rPr lang="en-IN" sz="1600" dirty="0">
                <a:latin typeface="Times New Roman" pitchFamily="18" charset="0"/>
                <a:cs typeface="Times New Roman" pitchFamily="18" charset="0"/>
              </a:rPr>
              <a:t> µN </a:t>
            </a:r>
          </a:p>
          <a:p>
            <a:pPr marL="0" indent="0" algn="just">
              <a:lnSpc>
                <a:spcPct val="150000"/>
              </a:lnSpc>
              <a:buNone/>
            </a:pPr>
            <a:r>
              <a:rPr lang="en-US" sz="1600" dirty="0">
                <a:latin typeface="Times New Roman" pitchFamily="18" charset="0"/>
                <a:cs typeface="Times New Roman" pitchFamily="18" charset="0"/>
              </a:rPr>
              <a:t>155.88 = </a:t>
            </a:r>
            <a:r>
              <a:rPr lang="en-IN" sz="1600" dirty="0">
                <a:latin typeface="Times New Roman" pitchFamily="18" charset="0"/>
                <a:cs typeface="Times New Roman" pitchFamily="18" charset="0"/>
              </a:rPr>
              <a:t>µ(W – 90) -----(i)</a:t>
            </a:r>
          </a:p>
          <a:p>
            <a:pPr marL="0" indent="0" algn="just">
              <a:lnSpc>
                <a:spcPct val="150000"/>
              </a:lnSpc>
              <a:buNone/>
            </a:pPr>
            <a:endParaRPr lang="en-US" sz="1600" dirty="0">
              <a:latin typeface="Times New Roman" pitchFamily="18" charset="0"/>
              <a:cs typeface="Times New Roman" pitchFamily="18" charset="0"/>
            </a:endParaRPr>
          </a:p>
        </p:txBody>
      </p:sp>
      <p:sp>
        <p:nvSpPr>
          <p:cNvPr id="14" name="TextBox 13"/>
          <p:cNvSpPr txBox="1"/>
          <p:nvPr/>
        </p:nvSpPr>
        <p:spPr>
          <a:xfrm>
            <a:off x="7303138" y="1835178"/>
            <a:ext cx="641320" cy="276999"/>
          </a:xfrm>
          <a:prstGeom prst="rect">
            <a:avLst/>
          </a:prstGeom>
          <a:noFill/>
        </p:spPr>
        <p:txBody>
          <a:bodyPr wrap="square" rtlCol="0">
            <a:spAutoFit/>
          </a:bodyPr>
          <a:lstStyle/>
          <a:p>
            <a:r>
              <a:rPr lang="en-IN" sz="1200" dirty="0">
                <a:latin typeface="Times New Roman" pitchFamily="18" charset="0"/>
                <a:cs typeface="Times New Roman" pitchFamily="18" charset="0"/>
              </a:rPr>
              <a:t>180 N </a:t>
            </a:r>
          </a:p>
        </p:txBody>
      </p:sp>
      <p:sp>
        <p:nvSpPr>
          <p:cNvPr id="10" name="TextBox 9"/>
          <p:cNvSpPr txBox="1"/>
          <p:nvPr/>
        </p:nvSpPr>
        <p:spPr>
          <a:xfrm>
            <a:off x="4873093" y="1595827"/>
            <a:ext cx="694986"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a:t>
            </a:r>
          </a:p>
        </p:txBody>
      </p:sp>
      <p:sp>
        <p:nvSpPr>
          <p:cNvPr id="26" name="TextBox 25"/>
          <p:cNvSpPr txBox="1"/>
          <p:nvPr/>
        </p:nvSpPr>
        <p:spPr>
          <a:xfrm>
            <a:off x="5965571" y="1457327"/>
            <a:ext cx="914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W</a:t>
            </a:r>
          </a:p>
        </p:txBody>
      </p:sp>
      <p:sp>
        <p:nvSpPr>
          <p:cNvPr id="31" name="TextBox 30"/>
          <p:cNvSpPr txBox="1"/>
          <p:nvPr/>
        </p:nvSpPr>
        <p:spPr>
          <a:xfrm>
            <a:off x="5429845" y="2456782"/>
            <a:ext cx="300585"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endParaRPr lang="en-IN" sz="1400" baseline="-25000" dirty="0">
              <a:solidFill>
                <a:srgbClr val="FF0000"/>
              </a:solidFill>
            </a:endParaRPr>
          </a:p>
        </p:txBody>
      </p:sp>
      <p:sp>
        <p:nvSpPr>
          <p:cNvPr id="32" name="TextBox 31"/>
          <p:cNvSpPr txBox="1"/>
          <p:nvPr/>
        </p:nvSpPr>
        <p:spPr>
          <a:xfrm>
            <a:off x="6017559" y="3007605"/>
            <a:ext cx="348571"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baseline="-25000" dirty="0"/>
          </a:p>
        </p:txBody>
      </p:sp>
      <p:sp>
        <p:nvSpPr>
          <p:cNvPr id="34" name="Slide Number Placeholder 33"/>
          <p:cNvSpPr>
            <a:spLocks noGrp="1"/>
          </p:cNvSpPr>
          <p:nvPr>
            <p:ph type="sldNum" sz="quarter" idx="12"/>
          </p:nvPr>
        </p:nvSpPr>
        <p:spPr/>
        <p:txBody>
          <a:bodyPr/>
          <a:lstStyle/>
          <a:p>
            <a:fld id="{B6F15528-21DE-4FAA-801E-634DDDAF4B2B}" type="slidenum">
              <a:rPr lang="en-US" smtClean="0"/>
              <a:pPr/>
              <a:t>46</a:t>
            </a:fld>
            <a:endParaRPr lang="en-US"/>
          </a:p>
        </p:txBody>
      </p:sp>
      <p:cxnSp>
        <p:nvCxnSpPr>
          <p:cNvPr id="75" name="Straight Arrow Connector 74"/>
          <p:cNvCxnSpPr/>
          <p:nvPr/>
        </p:nvCxnSpPr>
        <p:spPr>
          <a:xfrm flipH="1">
            <a:off x="5646514" y="2598362"/>
            <a:ext cx="855933"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694032" y="2124703"/>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5" name="Straight Arrow Connector 54"/>
          <p:cNvCxnSpPr/>
          <p:nvPr/>
        </p:nvCxnSpPr>
        <p:spPr>
          <a:xfrm flipV="1">
            <a:off x="6449105" y="2027720"/>
            <a:ext cx="898376" cy="4779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6073136" y="1523819"/>
            <a:ext cx="1896" cy="618672"/>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flipV="1">
            <a:off x="6073930" y="2505638"/>
            <a:ext cx="1102" cy="6442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509142" y="2506743"/>
            <a:ext cx="778302"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Arc 15"/>
          <p:cNvSpPr/>
          <p:nvPr/>
        </p:nvSpPr>
        <p:spPr>
          <a:xfrm rot="945918">
            <a:off x="6611247" y="2341937"/>
            <a:ext cx="228600" cy="229690"/>
          </a:xfrm>
          <a:prstGeom prst="arc">
            <a:avLst>
              <a:gd name="adj1" fmla="val 15362252"/>
              <a:gd name="adj2" fmla="val 57365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7" name="TextBox 46"/>
          <p:cNvSpPr txBox="1"/>
          <p:nvPr/>
        </p:nvSpPr>
        <p:spPr>
          <a:xfrm>
            <a:off x="6866751" y="2262853"/>
            <a:ext cx="79523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30</a:t>
            </a:r>
            <a:r>
              <a:rPr lang="en-IN" sz="1200" baseline="30000" dirty="0">
                <a:latin typeface="Times New Roman" pitchFamily="18" charset="0"/>
                <a:ea typeface="Tahoma" pitchFamily="34" charset="0"/>
                <a:cs typeface="Times New Roman" pitchFamily="18" charset="0"/>
              </a:rPr>
              <a:t>0</a:t>
            </a:r>
            <a:endParaRPr lang="en-IN" sz="1200"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279531643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500" fill="hold"/>
                                        <p:tgtEl>
                                          <p:spTgt spid="65"/>
                                        </p:tgtEl>
                                        <p:attrNameLst>
                                          <p:attrName>ppt_x</p:attrName>
                                        </p:attrNameLst>
                                      </p:cBhvr>
                                      <p:tavLst>
                                        <p:tav tm="0">
                                          <p:val>
                                            <p:strVal val="#ppt_x"/>
                                          </p:val>
                                        </p:tav>
                                        <p:tav tm="100000">
                                          <p:val>
                                            <p:strVal val="#ppt_x"/>
                                          </p:val>
                                        </p:tav>
                                      </p:tavLst>
                                    </p:anim>
                                    <p:anim calcmode="lin" valueType="num">
                                      <p:cBhvr additive="base">
                                        <p:cTn id="20" dur="500" fill="hold"/>
                                        <p:tgtEl>
                                          <p:spTgt spid="6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anim calcmode="lin" valueType="num">
                                      <p:cBhvr additive="base">
                                        <p:cTn id="33" dur="500" fill="hold"/>
                                        <p:tgtEl>
                                          <p:spTgt spid="55"/>
                                        </p:tgtEl>
                                        <p:attrNameLst>
                                          <p:attrName>ppt_x</p:attrName>
                                        </p:attrNameLst>
                                      </p:cBhvr>
                                      <p:tavLst>
                                        <p:tav tm="0">
                                          <p:val>
                                            <p:strVal val="#ppt_x"/>
                                          </p:val>
                                        </p:tav>
                                        <p:tav tm="100000">
                                          <p:val>
                                            <p:strVal val="#ppt_x"/>
                                          </p:val>
                                        </p:tav>
                                      </p:tavLst>
                                    </p:anim>
                                    <p:anim calcmode="lin" valueType="num">
                                      <p:cBhvr additive="base">
                                        <p:cTn id="34" dur="500" fill="hold"/>
                                        <p:tgtEl>
                                          <p:spTgt spid="5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additive="base">
                                        <p:cTn id="37" dur="500" fill="hold"/>
                                        <p:tgtEl>
                                          <p:spTgt spid="47"/>
                                        </p:tgtEl>
                                        <p:attrNameLst>
                                          <p:attrName>ppt_x</p:attrName>
                                        </p:attrNameLst>
                                      </p:cBhvr>
                                      <p:tavLst>
                                        <p:tav tm="0">
                                          <p:val>
                                            <p:strVal val="#ppt_x"/>
                                          </p:val>
                                        </p:tav>
                                        <p:tav tm="100000">
                                          <p:val>
                                            <p:strVal val="#ppt_x"/>
                                          </p:val>
                                        </p:tav>
                                      </p:tavLst>
                                    </p:anim>
                                    <p:anim calcmode="lin" valueType="num">
                                      <p:cBhvr additive="base">
                                        <p:cTn id="38" dur="500" fill="hold"/>
                                        <p:tgtEl>
                                          <p:spTgt spid="4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additive="base">
                                        <p:cTn id="47" dur="500" fill="hold"/>
                                        <p:tgtEl>
                                          <p:spTgt spid="68"/>
                                        </p:tgtEl>
                                        <p:attrNameLst>
                                          <p:attrName>ppt_x</p:attrName>
                                        </p:attrNameLst>
                                      </p:cBhvr>
                                      <p:tavLst>
                                        <p:tav tm="0">
                                          <p:val>
                                            <p:strVal val="#ppt_x"/>
                                          </p:val>
                                        </p:tav>
                                        <p:tav tm="100000">
                                          <p:val>
                                            <p:strVal val="#ppt_x"/>
                                          </p:val>
                                        </p:tav>
                                      </p:tavLst>
                                    </p:anim>
                                    <p:anim calcmode="lin" valueType="num">
                                      <p:cBhvr additive="base">
                                        <p:cTn id="48" dur="500" fill="hold"/>
                                        <p:tgtEl>
                                          <p:spTgt spid="6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ppt_x"/>
                                          </p:val>
                                        </p:tav>
                                        <p:tav tm="100000">
                                          <p:val>
                                            <p:strVal val="#ppt_x"/>
                                          </p:val>
                                        </p:tav>
                                      </p:tavLst>
                                    </p:anim>
                                    <p:anim calcmode="lin" valueType="num">
                                      <p:cBhvr additive="base">
                                        <p:cTn id="5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500" fill="hold"/>
                                        <p:tgtEl>
                                          <p:spTgt spid="67"/>
                                        </p:tgtEl>
                                        <p:attrNameLst>
                                          <p:attrName>ppt_x</p:attrName>
                                        </p:attrNameLst>
                                      </p:cBhvr>
                                      <p:tavLst>
                                        <p:tav tm="0">
                                          <p:val>
                                            <p:strVal val="#ppt_x"/>
                                          </p:val>
                                        </p:tav>
                                        <p:tav tm="100000">
                                          <p:val>
                                            <p:strVal val="#ppt_x"/>
                                          </p:val>
                                        </p:tav>
                                      </p:tavLst>
                                    </p:anim>
                                    <p:anim calcmode="lin" valueType="num">
                                      <p:cBhvr additive="base">
                                        <p:cTn id="58" dur="500" fill="hold"/>
                                        <p:tgtEl>
                                          <p:spTgt spid="6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additive="base">
                                        <p:cTn id="61" dur="500" fill="hold"/>
                                        <p:tgtEl>
                                          <p:spTgt spid="32"/>
                                        </p:tgtEl>
                                        <p:attrNameLst>
                                          <p:attrName>ppt_x</p:attrName>
                                        </p:attrNameLst>
                                      </p:cBhvr>
                                      <p:tavLst>
                                        <p:tav tm="0">
                                          <p:val>
                                            <p:strVal val="#ppt_x"/>
                                          </p:val>
                                        </p:tav>
                                        <p:tav tm="100000">
                                          <p:val>
                                            <p:strVal val="#ppt_x"/>
                                          </p:val>
                                        </p:tav>
                                      </p:tavLst>
                                    </p:anim>
                                    <p:anim calcmode="lin" valueType="num">
                                      <p:cBhvr additive="base">
                                        <p:cTn id="6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5"/>
                                        </p:tgtEl>
                                        <p:attrNameLst>
                                          <p:attrName>style.visibility</p:attrName>
                                        </p:attrNameLst>
                                      </p:cBhvr>
                                      <p:to>
                                        <p:strVal val="visible"/>
                                      </p:to>
                                    </p:set>
                                    <p:anim calcmode="lin" valueType="num">
                                      <p:cBhvr additive="base">
                                        <p:cTn id="67" dur="500" fill="hold"/>
                                        <p:tgtEl>
                                          <p:spTgt spid="75"/>
                                        </p:tgtEl>
                                        <p:attrNameLst>
                                          <p:attrName>ppt_x</p:attrName>
                                        </p:attrNameLst>
                                      </p:cBhvr>
                                      <p:tavLst>
                                        <p:tav tm="0">
                                          <p:val>
                                            <p:strVal val="#ppt_x"/>
                                          </p:val>
                                        </p:tav>
                                        <p:tav tm="100000">
                                          <p:val>
                                            <p:strVal val="#ppt_x"/>
                                          </p:val>
                                        </p:tav>
                                      </p:tavLst>
                                    </p:anim>
                                    <p:anim calcmode="lin" valueType="num">
                                      <p:cBhvr additive="base">
                                        <p:cTn id="68" dur="500" fill="hold"/>
                                        <p:tgtEl>
                                          <p:spTgt spid="7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fill="hold"/>
                                        <p:tgtEl>
                                          <p:spTgt spid="31"/>
                                        </p:tgtEl>
                                        <p:attrNameLst>
                                          <p:attrName>ppt_x</p:attrName>
                                        </p:attrNameLst>
                                      </p:cBhvr>
                                      <p:tavLst>
                                        <p:tav tm="0">
                                          <p:val>
                                            <p:strVal val="#ppt_x"/>
                                          </p:val>
                                        </p:tav>
                                        <p:tav tm="100000">
                                          <p:val>
                                            <p:strVal val="#ppt_x"/>
                                          </p:val>
                                        </p:tav>
                                      </p:tavLst>
                                    </p:anim>
                                    <p:anim calcmode="lin" valueType="num">
                                      <p:cBhvr additive="base">
                                        <p:cTn id="7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1" end="1"/>
                                            </p:txEl>
                                          </p:spTgt>
                                        </p:tgtEl>
                                        <p:attrNameLst>
                                          <p:attrName>style.visibility</p:attrName>
                                        </p:attrNameLst>
                                      </p:cBhvr>
                                      <p:to>
                                        <p:strVal val="visible"/>
                                      </p:to>
                                    </p:set>
                                    <p:anim calcmode="lin" valueType="num">
                                      <p:cBhvr additive="base">
                                        <p:cTn id="7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2" end="2"/>
                                            </p:txEl>
                                          </p:spTgt>
                                        </p:tgtEl>
                                        <p:attrNameLst>
                                          <p:attrName>style.visibility</p:attrName>
                                        </p:attrNameLst>
                                      </p:cBhvr>
                                      <p:to>
                                        <p:strVal val="visible"/>
                                      </p:to>
                                    </p:set>
                                    <p:anim calcmode="lin" valueType="num">
                                      <p:cBhvr additive="base">
                                        <p:cTn id="8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
                                            <p:txEl>
                                              <p:pRg st="3" end="3"/>
                                            </p:txEl>
                                          </p:spTgt>
                                        </p:tgtEl>
                                        <p:attrNameLst>
                                          <p:attrName>style.visibility</p:attrName>
                                        </p:attrNameLst>
                                      </p:cBhvr>
                                      <p:to>
                                        <p:strVal val="visible"/>
                                      </p:to>
                                    </p:set>
                                    <p:anim calcmode="lin" valueType="num">
                                      <p:cBhvr additive="base">
                                        <p:cTn id="8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3">
                                            <p:txEl>
                                              <p:pRg st="4" end="4"/>
                                            </p:txEl>
                                          </p:spTgt>
                                        </p:tgtEl>
                                        <p:attrNameLst>
                                          <p:attrName>style.visibility</p:attrName>
                                        </p:attrNameLst>
                                      </p:cBhvr>
                                      <p:to>
                                        <p:strVal val="visible"/>
                                      </p:to>
                                    </p:set>
                                    <p:anim calcmode="lin" valueType="num">
                                      <p:cBhvr additive="base">
                                        <p:cTn id="9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3">
                                            <p:txEl>
                                              <p:pRg st="5" end="5"/>
                                            </p:txEl>
                                          </p:spTgt>
                                        </p:tgtEl>
                                        <p:attrNameLst>
                                          <p:attrName>style.visibility</p:attrName>
                                        </p:attrNameLst>
                                      </p:cBhvr>
                                      <p:to>
                                        <p:strVal val="visible"/>
                                      </p:to>
                                    </p:set>
                                    <p:anim calcmode="lin" valueType="num">
                                      <p:cBhvr additive="base">
                                        <p:cTn id="10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3">
                                            <p:txEl>
                                              <p:pRg st="6" end="6"/>
                                            </p:txEl>
                                          </p:spTgt>
                                        </p:tgtEl>
                                        <p:attrNameLst>
                                          <p:attrName>style.visibility</p:attrName>
                                        </p:attrNameLst>
                                      </p:cBhvr>
                                      <p:to>
                                        <p:strVal val="visible"/>
                                      </p:to>
                                    </p:set>
                                    <p:anim calcmode="lin" valueType="num">
                                      <p:cBhvr additive="base">
                                        <p:cTn id="10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3">
                                            <p:txEl>
                                              <p:pRg st="7" end="7"/>
                                            </p:txEl>
                                          </p:spTgt>
                                        </p:tgtEl>
                                        <p:attrNameLst>
                                          <p:attrName>style.visibility</p:attrName>
                                        </p:attrNameLst>
                                      </p:cBhvr>
                                      <p:to>
                                        <p:strVal val="visible"/>
                                      </p:to>
                                    </p:set>
                                    <p:anim calcmode="lin" valueType="num">
                                      <p:cBhvr additive="base">
                                        <p:cTn id="1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3">
                                            <p:txEl>
                                              <p:pRg st="8" end="8"/>
                                            </p:txEl>
                                          </p:spTgt>
                                        </p:tgtEl>
                                        <p:attrNameLst>
                                          <p:attrName>style.visibility</p:attrName>
                                        </p:attrNameLst>
                                      </p:cBhvr>
                                      <p:to>
                                        <p:strVal val="visible"/>
                                      </p:to>
                                    </p:set>
                                    <p:anim calcmode="lin" valueType="num">
                                      <p:cBhvr additive="base">
                                        <p:cTn id="1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26" grpId="0"/>
      <p:bldP spid="31" grpId="0"/>
      <p:bldP spid="32" grpId="0"/>
      <p:bldP spid="65" grpId="0" animBg="1"/>
      <p:bldP spid="16" grpId="0" animBg="1"/>
      <p:bldP spid="4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fontScale="25000" lnSpcReduction="20000"/>
          </a:bodyPr>
          <a:lstStyle/>
          <a:p>
            <a:pPr marL="0" indent="0" algn="just">
              <a:lnSpc>
                <a:spcPct val="150000"/>
              </a:lnSpc>
              <a:buNone/>
            </a:pPr>
            <a:r>
              <a:rPr lang="en-US" sz="6400" dirty="0">
                <a:latin typeface="Times New Roman" pitchFamily="18" charset="0"/>
                <a:cs typeface="Times New Roman" pitchFamily="18" charset="0"/>
              </a:rPr>
              <a:t>When a push of 220 N is applied</a:t>
            </a:r>
            <a:endParaRPr lang="en-IN" sz="6400" dirty="0">
              <a:latin typeface="Times New Roman" pitchFamily="18" charset="0"/>
              <a:cs typeface="Times New Roman" pitchFamily="18" charset="0"/>
            </a:endParaRPr>
          </a:p>
          <a:p>
            <a:pPr marL="0" indent="0" algn="just">
              <a:lnSpc>
                <a:spcPct val="150000"/>
              </a:lnSpc>
              <a:buNone/>
            </a:pPr>
            <a:r>
              <a:rPr lang="en-IN" sz="5600" dirty="0">
                <a:latin typeface="Times New Roman" pitchFamily="18" charset="0"/>
                <a:cs typeface="Times New Roman" pitchFamily="18" charset="0"/>
              </a:rPr>
              <a:t>∑</a:t>
            </a:r>
            <a:r>
              <a:rPr lang="en-IN" sz="5600" dirty="0" err="1">
                <a:latin typeface="Times New Roman" pitchFamily="18" charset="0"/>
                <a:cs typeface="Times New Roman" pitchFamily="18" charset="0"/>
              </a:rPr>
              <a:t>Fx</a:t>
            </a:r>
            <a:r>
              <a:rPr lang="en-IN" sz="5600" dirty="0">
                <a:latin typeface="Times New Roman" pitchFamily="18" charset="0"/>
                <a:cs typeface="Times New Roman" pitchFamily="18" charset="0"/>
              </a:rPr>
              <a:t>= 0</a:t>
            </a:r>
          </a:p>
          <a:p>
            <a:pPr marL="0" indent="0" algn="just">
              <a:lnSpc>
                <a:spcPct val="150000"/>
              </a:lnSpc>
              <a:buNone/>
            </a:pPr>
            <a:r>
              <a:rPr lang="en-US" sz="5600" dirty="0">
                <a:latin typeface="Times New Roman" pitchFamily="18" charset="0"/>
                <a:cs typeface="Times New Roman" pitchFamily="18" charset="0"/>
              </a:rPr>
              <a:t>F - 220cos30</a:t>
            </a:r>
            <a:r>
              <a:rPr lang="en-US" sz="5600" baseline="30000" dirty="0">
                <a:latin typeface="Times New Roman" pitchFamily="18" charset="0"/>
                <a:cs typeface="Times New Roman" pitchFamily="18" charset="0"/>
              </a:rPr>
              <a:t>0</a:t>
            </a:r>
            <a:r>
              <a:rPr lang="en-US" sz="5600" dirty="0">
                <a:latin typeface="Times New Roman" pitchFamily="18" charset="0"/>
                <a:cs typeface="Times New Roman" pitchFamily="18" charset="0"/>
              </a:rPr>
              <a:t> = 0,     F = 190.52 N</a:t>
            </a:r>
            <a:endParaRPr lang="en-IN" sz="5600" dirty="0">
              <a:latin typeface="Times New Roman" pitchFamily="18" charset="0"/>
              <a:cs typeface="Times New Roman" pitchFamily="18" charset="0"/>
            </a:endParaRPr>
          </a:p>
          <a:p>
            <a:pPr marL="0" indent="0" algn="just">
              <a:lnSpc>
                <a:spcPct val="150000"/>
              </a:lnSpc>
              <a:buNone/>
            </a:pPr>
            <a:r>
              <a:rPr lang="en-IN" sz="5600" dirty="0">
                <a:latin typeface="Times New Roman" pitchFamily="18" charset="0"/>
                <a:cs typeface="Times New Roman" pitchFamily="18" charset="0"/>
              </a:rPr>
              <a:t>∑</a:t>
            </a:r>
            <a:r>
              <a:rPr lang="en-IN" sz="5600" dirty="0" err="1">
                <a:latin typeface="Times New Roman" pitchFamily="18" charset="0"/>
                <a:cs typeface="Times New Roman" pitchFamily="18" charset="0"/>
              </a:rPr>
              <a:t>Fy</a:t>
            </a:r>
            <a:r>
              <a:rPr lang="en-IN" sz="5600" dirty="0">
                <a:latin typeface="Times New Roman" pitchFamily="18" charset="0"/>
                <a:cs typeface="Times New Roman" pitchFamily="18" charset="0"/>
              </a:rPr>
              <a:t>= 0</a:t>
            </a:r>
          </a:p>
          <a:p>
            <a:pPr marL="0" indent="0" algn="just">
              <a:lnSpc>
                <a:spcPct val="150000"/>
              </a:lnSpc>
              <a:buNone/>
            </a:pPr>
            <a:r>
              <a:rPr lang="en-US" sz="5600" dirty="0">
                <a:latin typeface="Times New Roman" pitchFamily="18" charset="0"/>
                <a:cs typeface="Times New Roman" pitchFamily="18" charset="0"/>
              </a:rPr>
              <a:t>N - 220sin30</a:t>
            </a:r>
            <a:r>
              <a:rPr lang="en-US" sz="5600" baseline="30000" dirty="0">
                <a:latin typeface="Times New Roman" pitchFamily="18" charset="0"/>
                <a:cs typeface="Times New Roman" pitchFamily="18" charset="0"/>
              </a:rPr>
              <a:t>0</a:t>
            </a:r>
            <a:r>
              <a:rPr lang="en-US" sz="5600" dirty="0">
                <a:latin typeface="Times New Roman" pitchFamily="18" charset="0"/>
                <a:cs typeface="Times New Roman" pitchFamily="18" charset="0"/>
              </a:rPr>
              <a:t> – W = 0</a:t>
            </a:r>
          </a:p>
          <a:p>
            <a:pPr marL="0" indent="0" algn="just">
              <a:lnSpc>
                <a:spcPct val="150000"/>
              </a:lnSpc>
              <a:buNone/>
            </a:pPr>
            <a:r>
              <a:rPr lang="en-US" sz="5600" dirty="0">
                <a:latin typeface="Times New Roman" pitchFamily="18" charset="0"/>
                <a:cs typeface="Times New Roman" pitchFamily="18" charset="0"/>
              </a:rPr>
              <a:t>N = W +110       But F =</a:t>
            </a:r>
            <a:r>
              <a:rPr lang="en-IN" sz="5600" dirty="0">
                <a:latin typeface="Times New Roman" pitchFamily="18" charset="0"/>
                <a:cs typeface="Times New Roman" pitchFamily="18" charset="0"/>
              </a:rPr>
              <a:t> µN </a:t>
            </a:r>
          </a:p>
          <a:p>
            <a:pPr marL="0" indent="0" algn="just">
              <a:lnSpc>
                <a:spcPct val="150000"/>
              </a:lnSpc>
              <a:buNone/>
            </a:pPr>
            <a:r>
              <a:rPr lang="en-US" sz="5600" dirty="0">
                <a:latin typeface="Times New Roman" pitchFamily="18" charset="0"/>
                <a:cs typeface="Times New Roman" pitchFamily="18" charset="0"/>
              </a:rPr>
              <a:t>190.52 = </a:t>
            </a:r>
            <a:r>
              <a:rPr lang="en-IN" sz="5600" dirty="0">
                <a:latin typeface="Times New Roman" pitchFamily="18" charset="0"/>
                <a:cs typeface="Times New Roman" pitchFamily="18" charset="0"/>
              </a:rPr>
              <a:t>µ(W + 110) -----(ii)</a:t>
            </a:r>
          </a:p>
          <a:p>
            <a:pPr marL="0" indent="0" algn="just">
              <a:lnSpc>
                <a:spcPct val="150000"/>
              </a:lnSpc>
              <a:buNone/>
            </a:pPr>
            <a:r>
              <a:rPr lang="en-US" sz="5600" dirty="0">
                <a:latin typeface="Times New Roman" pitchFamily="18" charset="0"/>
                <a:cs typeface="Times New Roman" pitchFamily="18" charset="0"/>
              </a:rPr>
              <a:t>Dividing (i) by (ii)</a:t>
            </a:r>
          </a:p>
          <a:p>
            <a:pPr marL="0" indent="0" algn="just">
              <a:lnSpc>
                <a:spcPct val="150000"/>
              </a:lnSpc>
              <a:buNone/>
            </a:pPr>
            <a:r>
              <a:rPr lang="en-US" sz="5600" dirty="0">
                <a:latin typeface="Times New Roman" pitchFamily="18" charset="0"/>
                <a:cs typeface="Times New Roman" pitchFamily="18" charset="0"/>
              </a:rPr>
              <a:t>(155.88 / 190.52) = </a:t>
            </a:r>
            <a:r>
              <a:rPr lang="en-IN" sz="5600" dirty="0">
                <a:latin typeface="Times New Roman" pitchFamily="18" charset="0"/>
                <a:cs typeface="Times New Roman" pitchFamily="18" charset="0"/>
              </a:rPr>
              <a:t>µ(W – 90) / µ(W + 110) </a:t>
            </a:r>
          </a:p>
          <a:p>
            <a:pPr marL="0" indent="0" algn="just">
              <a:lnSpc>
                <a:spcPct val="150000"/>
              </a:lnSpc>
              <a:buNone/>
            </a:pPr>
            <a:r>
              <a:rPr lang="en-US" sz="5600" dirty="0">
                <a:latin typeface="Times New Roman" pitchFamily="18" charset="0"/>
                <a:cs typeface="Times New Roman" pitchFamily="18" charset="0"/>
              </a:rPr>
              <a:t>0.818W + 90 = W – 90</a:t>
            </a:r>
          </a:p>
          <a:p>
            <a:pPr marL="0" indent="0" algn="just">
              <a:lnSpc>
                <a:spcPct val="150000"/>
              </a:lnSpc>
              <a:buNone/>
            </a:pPr>
            <a:r>
              <a:rPr lang="en-US" sz="5600" dirty="0">
                <a:latin typeface="Times New Roman" pitchFamily="18" charset="0"/>
                <a:cs typeface="Times New Roman" pitchFamily="18" charset="0"/>
              </a:rPr>
              <a:t>0.181W = 180 or W = 989 N</a:t>
            </a:r>
          </a:p>
          <a:p>
            <a:pPr marL="0" indent="0" algn="just">
              <a:lnSpc>
                <a:spcPct val="150000"/>
              </a:lnSpc>
              <a:buNone/>
            </a:pPr>
            <a:r>
              <a:rPr lang="en-US" sz="5600" dirty="0">
                <a:latin typeface="Times New Roman" pitchFamily="18" charset="0"/>
                <a:cs typeface="Times New Roman" pitchFamily="18" charset="0"/>
              </a:rPr>
              <a:t>Now from (ii) </a:t>
            </a:r>
            <a:r>
              <a:rPr lang="en-IN" sz="5600" dirty="0">
                <a:latin typeface="Times New Roman" pitchFamily="18" charset="0"/>
                <a:cs typeface="Times New Roman" pitchFamily="18" charset="0"/>
              </a:rPr>
              <a:t>µ = 0.173</a:t>
            </a:r>
            <a:endParaRPr lang="en-US" sz="5600" dirty="0">
              <a:latin typeface="Times New Roman" pitchFamily="18" charset="0"/>
              <a:cs typeface="Times New Roman" pitchFamily="18" charset="0"/>
            </a:endParaRPr>
          </a:p>
          <a:p>
            <a:pPr marL="0" indent="0" algn="just">
              <a:lnSpc>
                <a:spcPct val="150000"/>
              </a:lnSpc>
              <a:buNone/>
            </a:pPr>
            <a:endParaRPr lang="en-US" sz="1600" dirty="0">
              <a:latin typeface="Times New Roman" pitchFamily="18" charset="0"/>
              <a:cs typeface="Times New Roman" pitchFamily="18" charset="0"/>
            </a:endParaRPr>
          </a:p>
          <a:p>
            <a:pPr marL="0" indent="0" algn="just">
              <a:lnSpc>
                <a:spcPct val="150000"/>
              </a:lnSpc>
              <a:buNone/>
            </a:pPr>
            <a:endParaRPr lang="en-US" sz="1600" dirty="0">
              <a:latin typeface="Times New Roman" pitchFamily="18" charset="0"/>
              <a:cs typeface="Times New Roman" pitchFamily="18" charset="0"/>
            </a:endParaRPr>
          </a:p>
        </p:txBody>
      </p:sp>
      <p:sp>
        <p:nvSpPr>
          <p:cNvPr id="14" name="TextBox 13"/>
          <p:cNvSpPr txBox="1"/>
          <p:nvPr/>
        </p:nvSpPr>
        <p:spPr>
          <a:xfrm>
            <a:off x="7291274" y="1461819"/>
            <a:ext cx="641320" cy="276999"/>
          </a:xfrm>
          <a:prstGeom prst="rect">
            <a:avLst/>
          </a:prstGeom>
          <a:noFill/>
        </p:spPr>
        <p:txBody>
          <a:bodyPr wrap="square" rtlCol="0">
            <a:spAutoFit/>
          </a:bodyPr>
          <a:lstStyle/>
          <a:p>
            <a:r>
              <a:rPr lang="en-IN" sz="1200" dirty="0">
                <a:latin typeface="Times New Roman" pitchFamily="18" charset="0"/>
                <a:cs typeface="Times New Roman" pitchFamily="18" charset="0"/>
              </a:rPr>
              <a:t>220 N </a:t>
            </a:r>
          </a:p>
        </p:txBody>
      </p:sp>
      <p:sp>
        <p:nvSpPr>
          <p:cNvPr id="10" name="TextBox 9"/>
          <p:cNvSpPr txBox="1"/>
          <p:nvPr/>
        </p:nvSpPr>
        <p:spPr>
          <a:xfrm>
            <a:off x="4861229" y="1222468"/>
            <a:ext cx="694986"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a:t>
            </a:r>
          </a:p>
        </p:txBody>
      </p:sp>
      <p:sp>
        <p:nvSpPr>
          <p:cNvPr id="26" name="TextBox 25"/>
          <p:cNvSpPr txBox="1"/>
          <p:nvPr/>
        </p:nvSpPr>
        <p:spPr>
          <a:xfrm>
            <a:off x="5953707" y="1083968"/>
            <a:ext cx="914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W</a:t>
            </a:r>
          </a:p>
        </p:txBody>
      </p:sp>
      <p:sp>
        <p:nvSpPr>
          <p:cNvPr id="31" name="TextBox 30"/>
          <p:cNvSpPr txBox="1"/>
          <p:nvPr/>
        </p:nvSpPr>
        <p:spPr>
          <a:xfrm>
            <a:off x="6444168" y="2146639"/>
            <a:ext cx="276246"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endParaRPr lang="en-IN" sz="1400" baseline="-25000" dirty="0">
              <a:solidFill>
                <a:srgbClr val="FF0000"/>
              </a:solidFill>
            </a:endParaRPr>
          </a:p>
        </p:txBody>
      </p:sp>
      <p:sp>
        <p:nvSpPr>
          <p:cNvPr id="32" name="TextBox 31"/>
          <p:cNvSpPr txBox="1"/>
          <p:nvPr/>
        </p:nvSpPr>
        <p:spPr>
          <a:xfrm>
            <a:off x="6005695" y="2634246"/>
            <a:ext cx="348571"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baseline="-25000" dirty="0"/>
          </a:p>
        </p:txBody>
      </p:sp>
      <p:sp>
        <p:nvSpPr>
          <p:cNvPr id="34" name="Slide Number Placeholder 33"/>
          <p:cNvSpPr>
            <a:spLocks noGrp="1"/>
          </p:cNvSpPr>
          <p:nvPr>
            <p:ph type="sldNum" sz="quarter" idx="12"/>
          </p:nvPr>
        </p:nvSpPr>
        <p:spPr/>
        <p:txBody>
          <a:bodyPr/>
          <a:lstStyle/>
          <a:p>
            <a:fld id="{B6F15528-21DE-4FAA-801E-634DDDAF4B2B}" type="slidenum">
              <a:rPr lang="en-US" smtClean="0"/>
              <a:pPr/>
              <a:t>47</a:t>
            </a:fld>
            <a:endParaRPr lang="en-US"/>
          </a:p>
        </p:txBody>
      </p:sp>
      <p:cxnSp>
        <p:nvCxnSpPr>
          <p:cNvPr id="75" name="Straight Arrow Connector 74"/>
          <p:cNvCxnSpPr/>
          <p:nvPr/>
        </p:nvCxnSpPr>
        <p:spPr>
          <a:xfrm>
            <a:off x="5685566" y="2253305"/>
            <a:ext cx="792836" cy="26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682168" y="1751344"/>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5" name="Straight Arrow Connector 54"/>
          <p:cNvCxnSpPr/>
          <p:nvPr/>
        </p:nvCxnSpPr>
        <p:spPr>
          <a:xfrm flipH="1">
            <a:off x="6437177" y="1661868"/>
            <a:ext cx="815110" cy="4760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6061272" y="1150460"/>
            <a:ext cx="1896" cy="618672"/>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flipV="1">
            <a:off x="6062066" y="2132279"/>
            <a:ext cx="1102" cy="6442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97278" y="2133384"/>
            <a:ext cx="778302"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Arc 15"/>
          <p:cNvSpPr/>
          <p:nvPr/>
        </p:nvSpPr>
        <p:spPr>
          <a:xfrm rot="945918">
            <a:off x="6599383" y="1968578"/>
            <a:ext cx="228600" cy="229690"/>
          </a:xfrm>
          <a:prstGeom prst="arc">
            <a:avLst>
              <a:gd name="adj1" fmla="val 15362252"/>
              <a:gd name="adj2" fmla="val 57365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7" name="TextBox 46"/>
          <p:cNvSpPr txBox="1"/>
          <p:nvPr/>
        </p:nvSpPr>
        <p:spPr>
          <a:xfrm>
            <a:off x="6778456" y="1889494"/>
            <a:ext cx="871661"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30</a:t>
            </a:r>
            <a:r>
              <a:rPr lang="en-IN" sz="1200" baseline="30000" dirty="0">
                <a:latin typeface="Times New Roman" pitchFamily="18" charset="0"/>
                <a:ea typeface="Tahoma" pitchFamily="34" charset="0"/>
                <a:cs typeface="Times New Roman" pitchFamily="18" charset="0"/>
              </a:rPr>
              <a:t>0</a:t>
            </a:r>
            <a:endParaRPr lang="en-IN" sz="1200"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12784483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500" fill="hold"/>
                                        <p:tgtEl>
                                          <p:spTgt spid="65"/>
                                        </p:tgtEl>
                                        <p:attrNameLst>
                                          <p:attrName>ppt_x</p:attrName>
                                        </p:attrNameLst>
                                      </p:cBhvr>
                                      <p:tavLst>
                                        <p:tav tm="0">
                                          <p:val>
                                            <p:strVal val="#ppt_x"/>
                                          </p:val>
                                        </p:tav>
                                        <p:tav tm="100000">
                                          <p:val>
                                            <p:strVal val="#ppt_x"/>
                                          </p:val>
                                        </p:tav>
                                      </p:tavLst>
                                    </p:anim>
                                    <p:anim calcmode="lin" valueType="num">
                                      <p:cBhvr additive="base">
                                        <p:cTn id="20" dur="500" fill="hold"/>
                                        <p:tgtEl>
                                          <p:spTgt spid="6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additive="base">
                                        <p:cTn id="37" dur="500" fill="hold"/>
                                        <p:tgtEl>
                                          <p:spTgt spid="47"/>
                                        </p:tgtEl>
                                        <p:attrNameLst>
                                          <p:attrName>ppt_x</p:attrName>
                                        </p:attrNameLst>
                                      </p:cBhvr>
                                      <p:tavLst>
                                        <p:tav tm="0">
                                          <p:val>
                                            <p:strVal val="#ppt_x"/>
                                          </p:val>
                                        </p:tav>
                                        <p:tav tm="100000">
                                          <p:val>
                                            <p:strVal val="#ppt_x"/>
                                          </p:val>
                                        </p:tav>
                                      </p:tavLst>
                                    </p:anim>
                                    <p:anim calcmode="lin" valueType="num">
                                      <p:cBhvr additive="base">
                                        <p:cTn id="38" dur="500" fill="hold"/>
                                        <p:tgtEl>
                                          <p:spTgt spid="4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anim calcmode="lin" valueType="num">
                                      <p:cBhvr additive="base">
                                        <p:cTn id="41" dur="500" fill="hold"/>
                                        <p:tgtEl>
                                          <p:spTgt spid="55"/>
                                        </p:tgtEl>
                                        <p:attrNameLst>
                                          <p:attrName>ppt_x</p:attrName>
                                        </p:attrNameLst>
                                      </p:cBhvr>
                                      <p:tavLst>
                                        <p:tav tm="0">
                                          <p:val>
                                            <p:strVal val="#ppt_x"/>
                                          </p:val>
                                        </p:tav>
                                        <p:tav tm="100000">
                                          <p:val>
                                            <p:strVal val="#ppt_x"/>
                                          </p:val>
                                        </p:tav>
                                      </p:tavLst>
                                    </p:anim>
                                    <p:anim calcmode="lin" valueType="num">
                                      <p:cBhvr additive="base">
                                        <p:cTn id="4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additive="base">
                                        <p:cTn id="47" dur="500" fill="hold"/>
                                        <p:tgtEl>
                                          <p:spTgt spid="68"/>
                                        </p:tgtEl>
                                        <p:attrNameLst>
                                          <p:attrName>ppt_x</p:attrName>
                                        </p:attrNameLst>
                                      </p:cBhvr>
                                      <p:tavLst>
                                        <p:tav tm="0">
                                          <p:val>
                                            <p:strVal val="#ppt_x"/>
                                          </p:val>
                                        </p:tav>
                                        <p:tav tm="100000">
                                          <p:val>
                                            <p:strVal val="#ppt_x"/>
                                          </p:val>
                                        </p:tav>
                                      </p:tavLst>
                                    </p:anim>
                                    <p:anim calcmode="lin" valueType="num">
                                      <p:cBhvr additive="base">
                                        <p:cTn id="48" dur="500" fill="hold"/>
                                        <p:tgtEl>
                                          <p:spTgt spid="6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ppt_x"/>
                                          </p:val>
                                        </p:tav>
                                        <p:tav tm="100000">
                                          <p:val>
                                            <p:strVal val="#ppt_x"/>
                                          </p:val>
                                        </p:tav>
                                      </p:tavLst>
                                    </p:anim>
                                    <p:anim calcmode="lin" valueType="num">
                                      <p:cBhvr additive="base">
                                        <p:cTn id="5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500" fill="hold"/>
                                        <p:tgtEl>
                                          <p:spTgt spid="67"/>
                                        </p:tgtEl>
                                        <p:attrNameLst>
                                          <p:attrName>ppt_x</p:attrName>
                                        </p:attrNameLst>
                                      </p:cBhvr>
                                      <p:tavLst>
                                        <p:tav tm="0">
                                          <p:val>
                                            <p:strVal val="#ppt_x"/>
                                          </p:val>
                                        </p:tav>
                                        <p:tav tm="100000">
                                          <p:val>
                                            <p:strVal val="#ppt_x"/>
                                          </p:val>
                                        </p:tav>
                                      </p:tavLst>
                                    </p:anim>
                                    <p:anim calcmode="lin" valueType="num">
                                      <p:cBhvr additive="base">
                                        <p:cTn id="58" dur="500" fill="hold"/>
                                        <p:tgtEl>
                                          <p:spTgt spid="6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additive="base">
                                        <p:cTn id="61" dur="500" fill="hold"/>
                                        <p:tgtEl>
                                          <p:spTgt spid="32"/>
                                        </p:tgtEl>
                                        <p:attrNameLst>
                                          <p:attrName>ppt_x</p:attrName>
                                        </p:attrNameLst>
                                      </p:cBhvr>
                                      <p:tavLst>
                                        <p:tav tm="0">
                                          <p:val>
                                            <p:strVal val="#ppt_x"/>
                                          </p:val>
                                        </p:tav>
                                        <p:tav tm="100000">
                                          <p:val>
                                            <p:strVal val="#ppt_x"/>
                                          </p:val>
                                        </p:tav>
                                      </p:tavLst>
                                    </p:anim>
                                    <p:anim calcmode="lin" valueType="num">
                                      <p:cBhvr additive="base">
                                        <p:cTn id="6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5"/>
                                        </p:tgtEl>
                                        <p:attrNameLst>
                                          <p:attrName>style.visibility</p:attrName>
                                        </p:attrNameLst>
                                      </p:cBhvr>
                                      <p:to>
                                        <p:strVal val="visible"/>
                                      </p:to>
                                    </p:set>
                                    <p:anim calcmode="lin" valueType="num">
                                      <p:cBhvr additive="base">
                                        <p:cTn id="67" dur="500" fill="hold"/>
                                        <p:tgtEl>
                                          <p:spTgt spid="75"/>
                                        </p:tgtEl>
                                        <p:attrNameLst>
                                          <p:attrName>ppt_x</p:attrName>
                                        </p:attrNameLst>
                                      </p:cBhvr>
                                      <p:tavLst>
                                        <p:tav tm="0">
                                          <p:val>
                                            <p:strVal val="#ppt_x"/>
                                          </p:val>
                                        </p:tav>
                                        <p:tav tm="100000">
                                          <p:val>
                                            <p:strVal val="#ppt_x"/>
                                          </p:val>
                                        </p:tav>
                                      </p:tavLst>
                                    </p:anim>
                                    <p:anim calcmode="lin" valueType="num">
                                      <p:cBhvr additive="base">
                                        <p:cTn id="68" dur="500" fill="hold"/>
                                        <p:tgtEl>
                                          <p:spTgt spid="7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fill="hold"/>
                                        <p:tgtEl>
                                          <p:spTgt spid="31"/>
                                        </p:tgtEl>
                                        <p:attrNameLst>
                                          <p:attrName>ppt_x</p:attrName>
                                        </p:attrNameLst>
                                      </p:cBhvr>
                                      <p:tavLst>
                                        <p:tav tm="0">
                                          <p:val>
                                            <p:strVal val="#ppt_x"/>
                                          </p:val>
                                        </p:tav>
                                        <p:tav tm="100000">
                                          <p:val>
                                            <p:strVal val="#ppt_x"/>
                                          </p:val>
                                        </p:tav>
                                      </p:tavLst>
                                    </p:anim>
                                    <p:anim calcmode="lin" valueType="num">
                                      <p:cBhvr additive="base">
                                        <p:cTn id="7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1" end="1"/>
                                            </p:txEl>
                                          </p:spTgt>
                                        </p:tgtEl>
                                        <p:attrNameLst>
                                          <p:attrName>style.visibility</p:attrName>
                                        </p:attrNameLst>
                                      </p:cBhvr>
                                      <p:to>
                                        <p:strVal val="visible"/>
                                      </p:to>
                                    </p:set>
                                    <p:anim calcmode="lin" valueType="num">
                                      <p:cBhvr additive="base">
                                        <p:cTn id="7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2" end="2"/>
                                            </p:txEl>
                                          </p:spTgt>
                                        </p:tgtEl>
                                        <p:attrNameLst>
                                          <p:attrName>style.visibility</p:attrName>
                                        </p:attrNameLst>
                                      </p:cBhvr>
                                      <p:to>
                                        <p:strVal val="visible"/>
                                      </p:to>
                                    </p:set>
                                    <p:anim calcmode="lin" valueType="num">
                                      <p:cBhvr additive="base">
                                        <p:cTn id="8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
                                            <p:txEl>
                                              <p:pRg st="3" end="3"/>
                                            </p:txEl>
                                          </p:spTgt>
                                        </p:tgtEl>
                                        <p:attrNameLst>
                                          <p:attrName>style.visibility</p:attrName>
                                        </p:attrNameLst>
                                      </p:cBhvr>
                                      <p:to>
                                        <p:strVal val="visible"/>
                                      </p:to>
                                    </p:set>
                                    <p:anim calcmode="lin" valueType="num">
                                      <p:cBhvr additive="base">
                                        <p:cTn id="8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3">
                                            <p:txEl>
                                              <p:pRg st="4" end="4"/>
                                            </p:txEl>
                                          </p:spTgt>
                                        </p:tgtEl>
                                        <p:attrNameLst>
                                          <p:attrName>style.visibility</p:attrName>
                                        </p:attrNameLst>
                                      </p:cBhvr>
                                      <p:to>
                                        <p:strVal val="visible"/>
                                      </p:to>
                                    </p:set>
                                    <p:anim calcmode="lin" valueType="num">
                                      <p:cBhvr additive="base">
                                        <p:cTn id="9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3">
                                            <p:txEl>
                                              <p:pRg st="5" end="5"/>
                                            </p:txEl>
                                          </p:spTgt>
                                        </p:tgtEl>
                                        <p:attrNameLst>
                                          <p:attrName>style.visibility</p:attrName>
                                        </p:attrNameLst>
                                      </p:cBhvr>
                                      <p:to>
                                        <p:strVal val="visible"/>
                                      </p:to>
                                    </p:set>
                                    <p:anim calcmode="lin" valueType="num">
                                      <p:cBhvr additive="base">
                                        <p:cTn id="10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3">
                                            <p:txEl>
                                              <p:pRg st="6" end="6"/>
                                            </p:txEl>
                                          </p:spTgt>
                                        </p:tgtEl>
                                        <p:attrNameLst>
                                          <p:attrName>style.visibility</p:attrName>
                                        </p:attrNameLst>
                                      </p:cBhvr>
                                      <p:to>
                                        <p:strVal val="visible"/>
                                      </p:to>
                                    </p:set>
                                    <p:anim calcmode="lin" valueType="num">
                                      <p:cBhvr additive="base">
                                        <p:cTn id="10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3">
                                            <p:txEl>
                                              <p:pRg st="7" end="7"/>
                                            </p:txEl>
                                          </p:spTgt>
                                        </p:tgtEl>
                                        <p:attrNameLst>
                                          <p:attrName>style.visibility</p:attrName>
                                        </p:attrNameLst>
                                      </p:cBhvr>
                                      <p:to>
                                        <p:strVal val="visible"/>
                                      </p:to>
                                    </p:set>
                                    <p:anim calcmode="lin" valueType="num">
                                      <p:cBhvr additive="base">
                                        <p:cTn id="1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3">
                                            <p:txEl>
                                              <p:pRg st="8" end="8"/>
                                            </p:txEl>
                                          </p:spTgt>
                                        </p:tgtEl>
                                        <p:attrNameLst>
                                          <p:attrName>style.visibility</p:attrName>
                                        </p:attrNameLst>
                                      </p:cBhvr>
                                      <p:to>
                                        <p:strVal val="visible"/>
                                      </p:to>
                                    </p:set>
                                    <p:anim calcmode="lin" valueType="num">
                                      <p:cBhvr additive="base">
                                        <p:cTn id="1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3">
                                            <p:txEl>
                                              <p:pRg st="9" end="9"/>
                                            </p:txEl>
                                          </p:spTgt>
                                        </p:tgtEl>
                                        <p:attrNameLst>
                                          <p:attrName>style.visibility</p:attrName>
                                        </p:attrNameLst>
                                      </p:cBhvr>
                                      <p:to>
                                        <p:strVal val="visible"/>
                                      </p:to>
                                    </p:set>
                                    <p:anim calcmode="lin" valueType="num">
                                      <p:cBhvr additive="base">
                                        <p:cTn id="1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3">
                                            <p:txEl>
                                              <p:pRg st="10" end="10"/>
                                            </p:txEl>
                                          </p:spTgt>
                                        </p:tgtEl>
                                        <p:attrNameLst>
                                          <p:attrName>style.visibility</p:attrName>
                                        </p:attrNameLst>
                                      </p:cBhvr>
                                      <p:to>
                                        <p:strVal val="visible"/>
                                      </p:to>
                                    </p:set>
                                    <p:anim calcmode="lin" valueType="num">
                                      <p:cBhvr additive="base">
                                        <p:cTn id="1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3">
                                            <p:txEl>
                                              <p:pRg st="11" end="11"/>
                                            </p:txEl>
                                          </p:spTgt>
                                        </p:tgtEl>
                                        <p:attrNameLst>
                                          <p:attrName>style.visibility</p:attrName>
                                        </p:attrNameLst>
                                      </p:cBhvr>
                                      <p:to>
                                        <p:strVal val="visible"/>
                                      </p:to>
                                    </p:set>
                                    <p:anim calcmode="lin" valueType="num">
                                      <p:cBhvr additive="base">
                                        <p:cTn id="1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26" grpId="0"/>
      <p:bldP spid="31" grpId="0"/>
      <p:bldP spid="32" grpId="0"/>
      <p:bldP spid="65" grpId="0" animBg="1"/>
      <p:bldP spid="16" grpId="0" animBg="1"/>
      <p:bldP spid="4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Problem 6.0</a:t>
            </a:r>
          </a:p>
          <a:p>
            <a:pPr marL="0" indent="0" algn="just">
              <a:lnSpc>
                <a:spcPct val="150000"/>
              </a:lnSpc>
              <a:buNone/>
            </a:pPr>
            <a:r>
              <a:rPr lang="en-US" sz="1800" dirty="0">
                <a:latin typeface="Times New Roman" pitchFamily="18" charset="0"/>
                <a:cs typeface="Times New Roman" pitchFamily="18" charset="0"/>
              </a:rPr>
              <a:t>Find the maximum tension in the cord shown in figure, if the bodies have developed full friction.</a:t>
            </a:r>
            <a:endParaRPr lang="en-IN" sz="1800" baseline="300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48</a:t>
            </a:fld>
            <a:endParaRPr lang="en-US"/>
          </a:p>
        </p:txBody>
      </p:sp>
      <p:pic>
        <p:nvPicPr>
          <p:cNvPr id="4" name="Picture 3"/>
          <p:cNvPicPr/>
          <p:nvPr/>
        </p:nvPicPr>
        <p:blipFill>
          <a:blip r:embed="rId3"/>
          <a:srcRect/>
          <a:stretch>
            <a:fillRect/>
          </a:stretch>
        </p:blipFill>
        <p:spPr bwMode="auto">
          <a:xfrm>
            <a:off x="2786050" y="2285998"/>
            <a:ext cx="3714776" cy="2071702"/>
          </a:xfrm>
          <a:prstGeom prst="rect">
            <a:avLst/>
          </a:prstGeom>
          <a:noFill/>
          <a:ln w="9525">
            <a:noFill/>
            <a:miter lim="800000"/>
            <a:headEnd/>
            <a:tailEnd/>
          </a:ln>
        </p:spPr>
      </p:pic>
    </p:spTree>
    <p:extLst>
      <p:ext uri="{BB962C8B-B14F-4D97-AF65-F5344CB8AC3E}">
        <p14:creationId xmlns:p14="http://schemas.microsoft.com/office/powerpoint/2010/main" val="3257741685"/>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Solution: </a:t>
            </a:r>
            <a:r>
              <a:rPr lang="en-US" sz="1800" dirty="0">
                <a:latin typeface="Times New Roman" pitchFamily="18" charset="0"/>
                <a:cs typeface="Times New Roman" pitchFamily="18" charset="0"/>
              </a:rPr>
              <a:t>for the tension to occur in the cord, 100 N block should move up the plane and 400 N block should move down the plane.</a:t>
            </a:r>
          </a:p>
          <a:p>
            <a:pPr marL="0" indent="0" algn="just">
              <a:lnSpc>
                <a:spcPct val="150000"/>
              </a:lnSpc>
              <a:buNone/>
            </a:pPr>
            <a:r>
              <a:rPr lang="en-US" sz="1800" dirty="0">
                <a:latin typeface="Times New Roman" pitchFamily="18" charset="0"/>
                <a:cs typeface="Times New Roman" pitchFamily="18" charset="0"/>
              </a:rPr>
              <a:t>Considering the equilibrium of the block resting on 30</a:t>
            </a:r>
            <a:r>
              <a:rPr lang="en-US" sz="1800" baseline="30000" dirty="0">
                <a:latin typeface="Times New Roman" pitchFamily="18" charset="0"/>
                <a:cs typeface="Times New Roman" pitchFamily="18" charset="0"/>
              </a:rPr>
              <a:t>0</a:t>
            </a:r>
            <a:r>
              <a:rPr lang="en-US" sz="1800" dirty="0">
                <a:latin typeface="Times New Roman" pitchFamily="18" charset="0"/>
                <a:cs typeface="Times New Roman" pitchFamily="18" charset="0"/>
              </a:rPr>
              <a:t> incline plane its FBD is as shown</a:t>
            </a:r>
            <a:r>
              <a:rPr lang="en-US" sz="1800" b="1" dirty="0">
                <a:latin typeface="Times New Roman" pitchFamily="18" charset="0"/>
                <a:cs typeface="Times New Roman" pitchFamily="18" charset="0"/>
              </a:rPr>
              <a:t>.</a:t>
            </a:r>
            <a:endParaRPr lang="en-IN" sz="1800" b="1" dirty="0">
              <a:latin typeface="Times New Roman" pitchFamily="18" charset="0"/>
              <a:cs typeface="Times New Roman" pitchFamily="18" charset="0"/>
            </a:endParaRPr>
          </a:p>
        </p:txBody>
      </p:sp>
      <p:cxnSp>
        <p:nvCxnSpPr>
          <p:cNvPr id="5" name="Straight Connector 4"/>
          <p:cNvCxnSpPr/>
          <p:nvPr/>
        </p:nvCxnSpPr>
        <p:spPr>
          <a:xfrm>
            <a:off x="2895600" y="2876550"/>
            <a:ext cx="25146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499374" y="4098558"/>
            <a:ext cx="910826"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14800" y="2114550"/>
            <a:ext cx="609600" cy="369332"/>
          </a:xfrm>
          <a:prstGeom prst="rect">
            <a:avLst/>
          </a:prstGeom>
          <a:noFill/>
        </p:spPr>
        <p:txBody>
          <a:bodyPr wrap="square" rtlCol="0">
            <a:spAutoFit/>
          </a:bodyPr>
          <a:lstStyle/>
          <a:p>
            <a:r>
              <a:rPr lang="en-IN" dirty="0"/>
              <a:t>FBD</a:t>
            </a:r>
          </a:p>
        </p:txBody>
      </p:sp>
      <p:cxnSp>
        <p:nvCxnSpPr>
          <p:cNvPr id="21" name="Straight Arrow Connector 20"/>
          <p:cNvCxnSpPr/>
          <p:nvPr/>
        </p:nvCxnSpPr>
        <p:spPr>
          <a:xfrm rot="5400000">
            <a:off x="1219200" y="2800350"/>
            <a:ext cx="914400" cy="609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219200" y="2800350"/>
            <a:ext cx="914400" cy="609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14800" y="4171950"/>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400 N</a:t>
            </a:r>
          </a:p>
        </p:txBody>
      </p:sp>
      <p:sp>
        <p:nvSpPr>
          <p:cNvPr id="27" name="TextBox 26"/>
          <p:cNvSpPr txBox="1"/>
          <p:nvPr/>
        </p:nvSpPr>
        <p:spPr>
          <a:xfrm rot="2209934">
            <a:off x="2011230" y="3185373"/>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28" name="TextBox 27"/>
          <p:cNvSpPr txBox="1"/>
          <p:nvPr/>
        </p:nvSpPr>
        <p:spPr>
          <a:xfrm rot="1925011">
            <a:off x="1097278" y="2598168"/>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29" name="TextBox 28"/>
          <p:cNvSpPr txBox="1"/>
          <p:nvPr/>
        </p:nvSpPr>
        <p:spPr>
          <a:xfrm rot="2453682">
            <a:off x="1935030" y="2575772"/>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sp>
        <p:nvSpPr>
          <p:cNvPr id="30" name="TextBox 29"/>
          <p:cNvSpPr txBox="1"/>
          <p:nvPr/>
        </p:nvSpPr>
        <p:spPr>
          <a:xfrm rot="1676389">
            <a:off x="1325430" y="3490172"/>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sp>
        <p:nvSpPr>
          <p:cNvPr id="31" name="TextBox 30"/>
          <p:cNvSpPr txBox="1"/>
          <p:nvPr/>
        </p:nvSpPr>
        <p:spPr>
          <a:xfrm rot="1116550">
            <a:off x="3360532" y="3189804"/>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r>
              <a:rPr lang="en-IN" sz="1400" baseline="-25000" dirty="0">
                <a:solidFill>
                  <a:srgbClr val="FF0000"/>
                </a:solidFill>
                <a:latin typeface="Times New Roman" pitchFamily="18" charset="0"/>
                <a:cs typeface="Times New Roman" pitchFamily="18" charset="0"/>
              </a:rPr>
              <a:t>1</a:t>
            </a:r>
            <a:endParaRPr lang="en-IN" sz="1400" baseline="-25000" dirty="0">
              <a:solidFill>
                <a:srgbClr val="FF0000"/>
              </a:solidFill>
            </a:endParaRPr>
          </a:p>
        </p:txBody>
      </p:sp>
      <p:sp>
        <p:nvSpPr>
          <p:cNvPr id="32" name="TextBox 31"/>
          <p:cNvSpPr txBox="1"/>
          <p:nvPr/>
        </p:nvSpPr>
        <p:spPr>
          <a:xfrm rot="1043439">
            <a:off x="3616946" y="4157041"/>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r>
              <a:rPr lang="en-IN" sz="1400" baseline="-25000" dirty="0">
                <a:latin typeface="Times New Roman" pitchFamily="18" charset="0"/>
                <a:cs typeface="Times New Roman" pitchFamily="18" charset="0"/>
              </a:rPr>
              <a:t>1</a:t>
            </a:r>
            <a:endParaRPr lang="en-IN" sz="1400" baseline="-25000" dirty="0"/>
          </a:p>
        </p:txBody>
      </p:sp>
      <p:cxnSp>
        <p:nvCxnSpPr>
          <p:cNvPr id="33" name="Straight Connector 32"/>
          <p:cNvCxnSpPr/>
          <p:nvPr/>
        </p:nvCxnSpPr>
        <p:spPr>
          <a:xfrm>
            <a:off x="6857999" y="1962150"/>
            <a:ext cx="11430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651774" y="3869958"/>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30</a:t>
            </a:r>
            <a:r>
              <a:rPr lang="en-IN" sz="1400" baseline="30000" dirty="0">
                <a:latin typeface="Times New Roman" pitchFamily="18" charset="0"/>
                <a:ea typeface="Tahoma" pitchFamily="34" charset="0"/>
                <a:cs typeface="Times New Roman" pitchFamily="18" charset="0"/>
              </a:rPr>
              <a:t>0</a:t>
            </a:r>
          </a:p>
        </p:txBody>
      </p:sp>
      <p:sp>
        <p:nvSpPr>
          <p:cNvPr id="40" name="TextBox 39"/>
          <p:cNvSpPr txBox="1"/>
          <p:nvPr/>
        </p:nvSpPr>
        <p:spPr>
          <a:xfrm rot="1911112">
            <a:off x="7633553" y="232999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400sin30</a:t>
            </a:r>
          </a:p>
        </p:txBody>
      </p:sp>
      <p:sp>
        <p:nvSpPr>
          <p:cNvPr id="41" name="TextBox 40"/>
          <p:cNvSpPr txBox="1"/>
          <p:nvPr/>
        </p:nvSpPr>
        <p:spPr>
          <a:xfrm rot="1861746">
            <a:off x="6164295" y="2711563"/>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400cos30</a:t>
            </a:r>
          </a:p>
        </p:txBody>
      </p:sp>
      <p:sp>
        <p:nvSpPr>
          <p:cNvPr id="34" name="Slide Number Placeholder 33"/>
          <p:cNvSpPr>
            <a:spLocks noGrp="1"/>
          </p:cNvSpPr>
          <p:nvPr>
            <p:ph type="sldNum" sz="quarter" idx="12"/>
          </p:nvPr>
        </p:nvSpPr>
        <p:spPr/>
        <p:txBody>
          <a:bodyPr/>
          <a:lstStyle/>
          <a:p>
            <a:fld id="{B6F15528-21DE-4FAA-801E-634DDDAF4B2B}" type="slidenum">
              <a:rPr lang="en-US" smtClean="0"/>
              <a:pPr/>
              <a:t>49</a:t>
            </a:fld>
            <a:endParaRPr lang="en-US"/>
          </a:p>
        </p:txBody>
      </p:sp>
      <p:sp>
        <p:nvSpPr>
          <p:cNvPr id="51" name="Snip Same Side Corner Rectangle 50"/>
          <p:cNvSpPr/>
          <p:nvPr/>
        </p:nvSpPr>
        <p:spPr>
          <a:xfrm rot="1614878">
            <a:off x="3887621" y="2978923"/>
            <a:ext cx="923959" cy="564046"/>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3" name="Straight Connector 52"/>
          <p:cNvCxnSpPr/>
          <p:nvPr/>
        </p:nvCxnSpPr>
        <p:spPr>
          <a:xfrm>
            <a:off x="3124200" y="2724150"/>
            <a:ext cx="2438400" cy="12192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3323375" y="2832995"/>
            <a:ext cx="1026225" cy="50224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3695700" y="2914650"/>
            <a:ext cx="1371600" cy="6858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3695700" y="3676650"/>
            <a:ext cx="7620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a:off x="3886994" y="3790156"/>
            <a:ext cx="9144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flipV="1">
            <a:off x="3615930" y="3341009"/>
            <a:ext cx="962000" cy="4683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8" name="Arc 77"/>
          <p:cNvSpPr/>
          <p:nvPr/>
        </p:nvSpPr>
        <p:spPr>
          <a:xfrm rot="9944150">
            <a:off x="4155865" y="3527215"/>
            <a:ext cx="381000" cy="381000"/>
          </a:xfrm>
          <a:prstGeom prst="arc">
            <a:avLst>
              <a:gd name="adj1" fmla="val 17096110"/>
              <a:gd name="adj2" fmla="val 7101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9" name="TextBox 78"/>
          <p:cNvSpPr txBox="1"/>
          <p:nvPr/>
        </p:nvSpPr>
        <p:spPr>
          <a:xfrm>
            <a:off x="3962400" y="38671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30</a:t>
            </a:r>
            <a:r>
              <a:rPr lang="en-IN" sz="1200" baseline="30000" dirty="0">
                <a:latin typeface="Times New Roman" pitchFamily="18" charset="0"/>
                <a:ea typeface="Tahoma" pitchFamily="34" charset="0"/>
                <a:cs typeface="Times New Roman" pitchFamily="18" charset="0"/>
              </a:rPr>
              <a:t>0</a:t>
            </a:r>
          </a:p>
        </p:txBody>
      </p:sp>
      <p:cxnSp>
        <p:nvCxnSpPr>
          <p:cNvPr id="54" name="Straight Arrow Connector 53"/>
          <p:cNvCxnSpPr/>
          <p:nvPr/>
        </p:nvCxnSpPr>
        <p:spPr>
          <a:xfrm rot="5400000">
            <a:off x="6934993" y="2723356"/>
            <a:ext cx="9144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010399" y="3181350"/>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400 N</a:t>
            </a:r>
          </a:p>
        </p:txBody>
      </p:sp>
      <p:cxnSp>
        <p:nvCxnSpPr>
          <p:cNvPr id="57" name="Straight Arrow Connector 56"/>
          <p:cNvCxnSpPr/>
          <p:nvPr/>
        </p:nvCxnSpPr>
        <p:spPr>
          <a:xfrm rot="5400000">
            <a:off x="6706393" y="2418556"/>
            <a:ext cx="838200" cy="5349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7391399" y="2266950"/>
            <a:ext cx="762000" cy="4572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086599" y="25717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30</a:t>
            </a:r>
            <a:r>
              <a:rPr lang="en-IN" sz="1400" baseline="30000" dirty="0">
                <a:latin typeface="Times New Roman" pitchFamily="18" charset="0"/>
                <a:ea typeface="Tahoma" pitchFamily="34" charset="0"/>
                <a:cs typeface="Times New Roman" pitchFamily="18" charset="0"/>
              </a:rPr>
              <a:t>0</a:t>
            </a:r>
          </a:p>
        </p:txBody>
      </p:sp>
      <p:cxnSp>
        <p:nvCxnSpPr>
          <p:cNvPr id="70" name="Straight Arrow Connector 69"/>
          <p:cNvCxnSpPr/>
          <p:nvPr/>
        </p:nvCxnSpPr>
        <p:spPr>
          <a:xfrm>
            <a:off x="4889201" y="2591990"/>
            <a:ext cx="834927" cy="492126"/>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rot="1805793">
            <a:off x="5042754" y="2602589"/>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
        <p:nvSpPr>
          <p:cNvPr id="36" name="TextBox 35"/>
          <p:cNvSpPr txBox="1"/>
          <p:nvPr/>
        </p:nvSpPr>
        <p:spPr>
          <a:xfrm rot="1043439">
            <a:off x="3256296" y="2532161"/>
            <a:ext cx="457200" cy="307777"/>
          </a:xfrm>
          <a:prstGeom prst="rect">
            <a:avLst/>
          </a:prstGeom>
          <a:noFill/>
        </p:spPr>
        <p:txBody>
          <a:bodyPr wrap="square" rtlCol="0">
            <a:spAutoFit/>
          </a:bodyPr>
          <a:lstStyle/>
          <a:p>
            <a:r>
              <a:rPr lang="en-US" sz="1400" dirty="0">
                <a:latin typeface="Times New Roman" pitchFamily="18" charset="0"/>
                <a:cs typeface="Times New Roman" pitchFamily="18" charset="0"/>
              </a:rPr>
              <a:t>T</a:t>
            </a:r>
            <a:endParaRPr lang="en-IN" sz="1400" baseline="-25000" dirty="0"/>
          </a:p>
        </p:txBody>
      </p:sp>
    </p:spTree>
    <p:extLst>
      <p:ext uri="{BB962C8B-B14F-4D97-AF65-F5344CB8AC3E}">
        <p14:creationId xmlns:p14="http://schemas.microsoft.com/office/powerpoint/2010/main" val="22718675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additive="base">
                                        <p:cTn id="45" dur="500" fill="hold"/>
                                        <p:tgtEl>
                                          <p:spTgt spid="37"/>
                                        </p:tgtEl>
                                        <p:attrNameLst>
                                          <p:attrName>ppt_x</p:attrName>
                                        </p:attrNameLst>
                                      </p:cBhvr>
                                      <p:tavLst>
                                        <p:tav tm="0">
                                          <p:val>
                                            <p:strVal val="#ppt_x"/>
                                          </p:val>
                                        </p:tav>
                                        <p:tav tm="100000">
                                          <p:val>
                                            <p:strVal val="#ppt_x"/>
                                          </p:val>
                                        </p:tav>
                                      </p:tavLst>
                                    </p:anim>
                                    <p:anim calcmode="lin" valueType="num">
                                      <p:cBhvr additive="base">
                                        <p:cTn id="4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additive="base">
                                        <p:cTn id="51" dur="500" fill="hold"/>
                                        <p:tgtEl>
                                          <p:spTgt spid="55"/>
                                        </p:tgtEl>
                                        <p:attrNameLst>
                                          <p:attrName>ppt_x</p:attrName>
                                        </p:attrNameLst>
                                      </p:cBhvr>
                                      <p:tavLst>
                                        <p:tav tm="0">
                                          <p:val>
                                            <p:strVal val="#ppt_x"/>
                                          </p:val>
                                        </p:tav>
                                        <p:tav tm="100000">
                                          <p:val>
                                            <p:strVal val="#ppt_x"/>
                                          </p:val>
                                        </p:tav>
                                      </p:tavLst>
                                    </p:anim>
                                    <p:anim calcmode="lin" valueType="num">
                                      <p:cBhvr additive="base">
                                        <p:cTn id="5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70"/>
                                        </p:tgtEl>
                                        <p:attrNameLst>
                                          <p:attrName>style.visibility</p:attrName>
                                        </p:attrNameLst>
                                      </p:cBhvr>
                                      <p:to>
                                        <p:strVal val="visible"/>
                                      </p:to>
                                    </p:set>
                                    <p:anim calcmode="lin" valueType="num">
                                      <p:cBhvr additive="base">
                                        <p:cTn id="57" dur="500" fill="hold"/>
                                        <p:tgtEl>
                                          <p:spTgt spid="70"/>
                                        </p:tgtEl>
                                        <p:attrNameLst>
                                          <p:attrName>ppt_x</p:attrName>
                                        </p:attrNameLst>
                                      </p:cBhvr>
                                      <p:tavLst>
                                        <p:tav tm="0">
                                          <p:val>
                                            <p:strVal val="#ppt_x"/>
                                          </p:val>
                                        </p:tav>
                                        <p:tav tm="100000">
                                          <p:val>
                                            <p:strVal val="#ppt_x"/>
                                          </p:val>
                                        </p:tav>
                                      </p:tavLst>
                                    </p:anim>
                                    <p:anim calcmode="lin" valueType="num">
                                      <p:cBhvr additive="base">
                                        <p:cTn id="58" dur="500" fill="hold"/>
                                        <p:tgtEl>
                                          <p:spTgt spid="7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 calcmode="lin" valueType="num">
                                      <p:cBhvr additive="base">
                                        <p:cTn id="61" dur="500" fill="hold"/>
                                        <p:tgtEl>
                                          <p:spTgt spid="74"/>
                                        </p:tgtEl>
                                        <p:attrNameLst>
                                          <p:attrName>ppt_x</p:attrName>
                                        </p:attrNameLst>
                                      </p:cBhvr>
                                      <p:tavLst>
                                        <p:tav tm="0">
                                          <p:val>
                                            <p:strVal val="#ppt_x"/>
                                          </p:val>
                                        </p:tav>
                                        <p:tav tm="100000">
                                          <p:val>
                                            <p:strVal val="#ppt_x"/>
                                          </p:val>
                                        </p:tav>
                                      </p:tavLst>
                                    </p:anim>
                                    <p:anim calcmode="lin" valueType="num">
                                      <p:cBhvr additive="base">
                                        <p:cTn id="6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additive="base">
                                        <p:cTn id="67" dur="500" fill="hold"/>
                                        <p:tgtEl>
                                          <p:spTgt spid="53"/>
                                        </p:tgtEl>
                                        <p:attrNameLst>
                                          <p:attrName>ppt_x</p:attrName>
                                        </p:attrNameLst>
                                      </p:cBhvr>
                                      <p:tavLst>
                                        <p:tav tm="0">
                                          <p:val>
                                            <p:strVal val="#ppt_x"/>
                                          </p:val>
                                        </p:tav>
                                        <p:tav tm="100000">
                                          <p:val>
                                            <p:strVal val="#ppt_x"/>
                                          </p:val>
                                        </p:tav>
                                      </p:tavLst>
                                    </p:anim>
                                    <p:anim calcmode="lin" valueType="num">
                                      <p:cBhvr additive="base">
                                        <p:cTn id="6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60"/>
                                        </p:tgtEl>
                                        <p:attrNameLst>
                                          <p:attrName>style.visibility</p:attrName>
                                        </p:attrNameLst>
                                      </p:cBhvr>
                                      <p:to>
                                        <p:strVal val="visible"/>
                                      </p:to>
                                    </p:set>
                                    <p:anim calcmode="lin" valueType="num">
                                      <p:cBhvr additive="base">
                                        <p:cTn id="73" dur="500" fill="hold"/>
                                        <p:tgtEl>
                                          <p:spTgt spid="60"/>
                                        </p:tgtEl>
                                        <p:attrNameLst>
                                          <p:attrName>ppt_x</p:attrName>
                                        </p:attrNameLst>
                                      </p:cBhvr>
                                      <p:tavLst>
                                        <p:tav tm="0">
                                          <p:val>
                                            <p:strVal val="#ppt_x"/>
                                          </p:val>
                                        </p:tav>
                                        <p:tav tm="100000">
                                          <p:val>
                                            <p:strVal val="#ppt_x"/>
                                          </p:val>
                                        </p:tav>
                                      </p:tavLst>
                                    </p:anim>
                                    <p:anim calcmode="lin" valueType="num">
                                      <p:cBhvr additive="base">
                                        <p:cTn id="7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8"/>
                                        </p:tgtEl>
                                        <p:attrNameLst>
                                          <p:attrName>style.visibility</p:attrName>
                                        </p:attrNameLst>
                                      </p:cBhvr>
                                      <p:to>
                                        <p:strVal val="visible"/>
                                      </p:to>
                                    </p:set>
                                    <p:anim calcmode="lin" valueType="num">
                                      <p:cBhvr additive="base">
                                        <p:cTn id="79" dur="500" fill="hold"/>
                                        <p:tgtEl>
                                          <p:spTgt spid="68"/>
                                        </p:tgtEl>
                                        <p:attrNameLst>
                                          <p:attrName>ppt_x</p:attrName>
                                        </p:attrNameLst>
                                      </p:cBhvr>
                                      <p:tavLst>
                                        <p:tav tm="0">
                                          <p:val>
                                            <p:strVal val="#ppt_x"/>
                                          </p:val>
                                        </p:tav>
                                        <p:tav tm="100000">
                                          <p:val>
                                            <p:strVal val="#ppt_x"/>
                                          </p:val>
                                        </p:tav>
                                      </p:tavLst>
                                    </p:anim>
                                    <p:anim calcmode="lin" valueType="num">
                                      <p:cBhvr additive="base">
                                        <p:cTn id="80" dur="500" fill="hold"/>
                                        <p:tgtEl>
                                          <p:spTgt spid="68"/>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ppt_x"/>
                                          </p:val>
                                        </p:tav>
                                        <p:tav tm="100000">
                                          <p:val>
                                            <p:strVal val="#ppt_x"/>
                                          </p:val>
                                        </p:tav>
                                      </p:tavLst>
                                    </p:anim>
                                    <p:anim calcmode="lin" valueType="num">
                                      <p:cBhvr additive="base">
                                        <p:cTn id="8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75"/>
                                        </p:tgtEl>
                                        <p:attrNameLst>
                                          <p:attrName>style.visibility</p:attrName>
                                        </p:attrNameLst>
                                      </p:cBhvr>
                                      <p:to>
                                        <p:strVal val="visible"/>
                                      </p:to>
                                    </p:set>
                                    <p:anim calcmode="lin" valueType="num">
                                      <p:cBhvr additive="base">
                                        <p:cTn id="89" dur="500" fill="hold"/>
                                        <p:tgtEl>
                                          <p:spTgt spid="75"/>
                                        </p:tgtEl>
                                        <p:attrNameLst>
                                          <p:attrName>ppt_x</p:attrName>
                                        </p:attrNameLst>
                                      </p:cBhvr>
                                      <p:tavLst>
                                        <p:tav tm="0">
                                          <p:val>
                                            <p:strVal val="#ppt_x"/>
                                          </p:val>
                                        </p:tav>
                                        <p:tav tm="100000">
                                          <p:val>
                                            <p:strVal val="#ppt_x"/>
                                          </p:val>
                                        </p:tav>
                                      </p:tavLst>
                                    </p:anim>
                                    <p:anim calcmode="lin" valueType="num">
                                      <p:cBhvr additive="base">
                                        <p:cTn id="90" dur="500" fill="hold"/>
                                        <p:tgtEl>
                                          <p:spTgt spid="7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anim calcmode="lin" valueType="num">
                                      <p:cBhvr additive="base">
                                        <p:cTn id="93" dur="500" fill="hold"/>
                                        <p:tgtEl>
                                          <p:spTgt spid="31"/>
                                        </p:tgtEl>
                                        <p:attrNameLst>
                                          <p:attrName>ppt_x</p:attrName>
                                        </p:attrNameLst>
                                      </p:cBhvr>
                                      <p:tavLst>
                                        <p:tav tm="0">
                                          <p:val>
                                            <p:strVal val="#ppt_x"/>
                                          </p:val>
                                        </p:tav>
                                        <p:tav tm="100000">
                                          <p:val>
                                            <p:strVal val="#ppt_x"/>
                                          </p:val>
                                        </p:tav>
                                      </p:tavLst>
                                    </p:anim>
                                    <p:anim calcmode="lin" valueType="num">
                                      <p:cBhvr additive="base">
                                        <p:cTn id="9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67"/>
                                        </p:tgtEl>
                                        <p:attrNameLst>
                                          <p:attrName>style.visibility</p:attrName>
                                        </p:attrNameLst>
                                      </p:cBhvr>
                                      <p:to>
                                        <p:strVal val="visible"/>
                                      </p:to>
                                    </p:set>
                                    <p:anim calcmode="lin" valueType="num">
                                      <p:cBhvr additive="base">
                                        <p:cTn id="99" dur="500" fill="hold"/>
                                        <p:tgtEl>
                                          <p:spTgt spid="67"/>
                                        </p:tgtEl>
                                        <p:attrNameLst>
                                          <p:attrName>ppt_x</p:attrName>
                                        </p:attrNameLst>
                                      </p:cBhvr>
                                      <p:tavLst>
                                        <p:tav tm="0">
                                          <p:val>
                                            <p:strVal val="#ppt_x"/>
                                          </p:val>
                                        </p:tav>
                                        <p:tav tm="100000">
                                          <p:val>
                                            <p:strVal val="#ppt_x"/>
                                          </p:val>
                                        </p:tav>
                                      </p:tavLst>
                                    </p:anim>
                                    <p:anim calcmode="lin" valueType="num">
                                      <p:cBhvr additive="base">
                                        <p:cTn id="100" dur="500" fill="hold"/>
                                        <p:tgtEl>
                                          <p:spTgt spid="67"/>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additive="base">
                                        <p:cTn id="103" dur="500" fill="hold"/>
                                        <p:tgtEl>
                                          <p:spTgt spid="32"/>
                                        </p:tgtEl>
                                        <p:attrNameLst>
                                          <p:attrName>ppt_x</p:attrName>
                                        </p:attrNameLst>
                                      </p:cBhvr>
                                      <p:tavLst>
                                        <p:tav tm="0">
                                          <p:val>
                                            <p:strVal val="#ppt_x"/>
                                          </p:val>
                                        </p:tav>
                                        <p:tav tm="100000">
                                          <p:val>
                                            <p:strVal val="#ppt_x"/>
                                          </p:val>
                                        </p:tav>
                                      </p:tavLst>
                                    </p:anim>
                                    <p:anim calcmode="lin" valueType="num">
                                      <p:cBhvr additive="base">
                                        <p:cTn id="10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78"/>
                                        </p:tgtEl>
                                        <p:attrNameLst>
                                          <p:attrName>style.visibility</p:attrName>
                                        </p:attrNameLst>
                                      </p:cBhvr>
                                      <p:to>
                                        <p:strVal val="visible"/>
                                      </p:to>
                                    </p:set>
                                    <p:anim calcmode="lin" valueType="num">
                                      <p:cBhvr additive="base">
                                        <p:cTn id="109" dur="500" fill="hold"/>
                                        <p:tgtEl>
                                          <p:spTgt spid="78"/>
                                        </p:tgtEl>
                                        <p:attrNameLst>
                                          <p:attrName>ppt_x</p:attrName>
                                        </p:attrNameLst>
                                      </p:cBhvr>
                                      <p:tavLst>
                                        <p:tav tm="0">
                                          <p:val>
                                            <p:strVal val="#ppt_x"/>
                                          </p:val>
                                        </p:tav>
                                        <p:tav tm="100000">
                                          <p:val>
                                            <p:strVal val="#ppt_x"/>
                                          </p:val>
                                        </p:tav>
                                      </p:tavLst>
                                    </p:anim>
                                    <p:anim calcmode="lin" valueType="num">
                                      <p:cBhvr additive="base">
                                        <p:cTn id="110" dur="500" fill="hold"/>
                                        <p:tgtEl>
                                          <p:spTgt spid="78"/>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anim calcmode="lin" valueType="num">
                                      <p:cBhvr additive="base">
                                        <p:cTn id="113" dur="500" fill="hold"/>
                                        <p:tgtEl>
                                          <p:spTgt spid="79"/>
                                        </p:tgtEl>
                                        <p:attrNameLst>
                                          <p:attrName>ppt_x</p:attrName>
                                        </p:attrNameLst>
                                      </p:cBhvr>
                                      <p:tavLst>
                                        <p:tav tm="0">
                                          <p:val>
                                            <p:strVal val="#ppt_x"/>
                                          </p:val>
                                        </p:tav>
                                        <p:tav tm="100000">
                                          <p:val>
                                            <p:strVal val="#ppt_x"/>
                                          </p:val>
                                        </p:tav>
                                      </p:tavLst>
                                    </p:anim>
                                    <p:anim calcmode="lin" valueType="num">
                                      <p:cBhvr additive="base">
                                        <p:cTn id="11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33"/>
                                        </p:tgtEl>
                                        <p:attrNameLst>
                                          <p:attrName>style.visibility</p:attrName>
                                        </p:attrNameLst>
                                      </p:cBhvr>
                                      <p:to>
                                        <p:strVal val="visible"/>
                                      </p:to>
                                    </p:set>
                                    <p:anim calcmode="lin" valueType="num">
                                      <p:cBhvr additive="base">
                                        <p:cTn id="119" dur="500" fill="hold"/>
                                        <p:tgtEl>
                                          <p:spTgt spid="33"/>
                                        </p:tgtEl>
                                        <p:attrNameLst>
                                          <p:attrName>ppt_x</p:attrName>
                                        </p:attrNameLst>
                                      </p:cBhvr>
                                      <p:tavLst>
                                        <p:tav tm="0">
                                          <p:val>
                                            <p:strVal val="#ppt_x"/>
                                          </p:val>
                                        </p:tav>
                                        <p:tav tm="100000">
                                          <p:val>
                                            <p:strVal val="#ppt_x"/>
                                          </p:val>
                                        </p:tav>
                                      </p:tavLst>
                                    </p:anim>
                                    <p:anim calcmode="lin" valueType="num">
                                      <p:cBhvr additive="base">
                                        <p:cTn id="120" dur="500" fill="hold"/>
                                        <p:tgtEl>
                                          <p:spTgt spid="33"/>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40"/>
                                        </p:tgtEl>
                                        <p:attrNameLst>
                                          <p:attrName>style.visibility</p:attrName>
                                        </p:attrNameLst>
                                      </p:cBhvr>
                                      <p:to>
                                        <p:strVal val="visible"/>
                                      </p:to>
                                    </p:set>
                                    <p:anim calcmode="lin" valueType="num">
                                      <p:cBhvr additive="base">
                                        <p:cTn id="123" dur="500" fill="hold"/>
                                        <p:tgtEl>
                                          <p:spTgt spid="40"/>
                                        </p:tgtEl>
                                        <p:attrNameLst>
                                          <p:attrName>ppt_x</p:attrName>
                                        </p:attrNameLst>
                                      </p:cBhvr>
                                      <p:tavLst>
                                        <p:tav tm="0">
                                          <p:val>
                                            <p:strVal val="#ppt_x"/>
                                          </p:val>
                                        </p:tav>
                                        <p:tav tm="100000">
                                          <p:val>
                                            <p:strVal val="#ppt_x"/>
                                          </p:val>
                                        </p:tav>
                                      </p:tavLst>
                                    </p:anim>
                                    <p:anim calcmode="lin" valueType="num">
                                      <p:cBhvr additive="base">
                                        <p:cTn id="124" dur="500" fill="hold"/>
                                        <p:tgtEl>
                                          <p:spTgt spid="40"/>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41"/>
                                        </p:tgtEl>
                                        <p:attrNameLst>
                                          <p:attrName>style.visibility</p:attrName>
                                        </p:attrNameLst>
                                      </p:cBhvr>
                                      <p:to>
                                        <p:strVal val="visible"/>
                                      </p:to>
                                    </p:set>
                                    <p:anim calcmode="lin" valueType="num">
                                      <p:cBhvr additive="base">
                                        <p:cTn id="127" dur="500" fill="hold"/>
                                        <p:tgtEl>
                                          <p:spTgt spid="41"/>
                                        </p:tgtEl>
                                        <p:attrNameLst>
                                          <p:attrName>ppt_x</p:attrName>
                                        </p:attrNameLst>
                                      </p:cBhvr>
                                      <p:tavLst>
                                        <p:tav tm="0">
                                          <p:val>
                                            <p:strVal val="#ppt_x"/>
                                          </p:val>
                                        </p:tav>
                                        <p:tav tm="100000">
                                          <p:val>
                                            <p:strVal val="#ppt_x"/>
                                          </p:val>
                                        </p:tav>
                                      </p:tavLst>
                                    </p:anim>
                                    <p:anim calcmode="lin" valueType="num">
                                      <p:cBhvr additive="base">
                                        <p:cTn id="128" dur="500" fill="hold"/>
                                        <p:tgtEl>
                                          <p:spTgt spid="41"/>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anim calcmode="lin" valueType="num">
                                      <p:cBhvr additive="base">
                                        <p:cTn id="131" dur="500" fill="hold"/>
                                        <p:tgtEl>
                                          <p:spTgt spid="54"/>
                                        </p:tgtEl>
                                        <p:attrNameLst>
                                          <p:attrName>ppt_x</p:attrName>
                                        </p:attrNameLst>
                                      </p:cBhvr>
                                      <p:tavLst>
                                        <p:tav tm="0">
                                          <p:val>
                                            <p:strVal val="#ppt_x"/>
                                          </p:val>
                                        </p:tav>
                                        <p:tav tm="100000">
                                          <p:val>
                                            <p:strVal val="#ppt_x"/>
                                          </p:val>
                                        </p:tav>
                                      </p:tavLst>
                                    </p:anim>
                                    <p:anim calcmode="lin" valueType="num">
                                      <p:cBhvr additive="base">
                                        <p:cTn id="132" dur="500" fill="hold"/>
                                        <p:tgtEl>
                                          <p:spTgt spid="5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6"/>
                                        </p:tgtEl>
                                        <p:attrNameLst>
                                          <p:attrName>style.visibility</p:attrName>
                                        </p:attrNameLst>
                                      </p:cBhvr>
                                      <p:to>
                                        <p:strVal val="visible"/>
                                      </p:to>
                                    </p:set>
                                    <p:anim calcmode="lin" valueType="num">
                                      <p:cBhvr additive="base">
                                        <p:cTn id="135" dur="500" fill="hold"/>
                                        <p:tgtEl>
                                          <p:spTgt spid="56"/>
                                        </p:tgtEl>
                                        <p:attrNameLst>
                                          <p:attrName>ppt_x</p:attrName>
                                        </p:attrNameLst>
                                      </p:cBhvr>
                                      <p:tavLst>
                                        <p:tav tm="0">
                                          <p:val>
                                            <p:strVal val="#ppt_x"/>
                                          </p:val>
                                        </p:tav>
                                        <p:tav tm="100000">
                                          <p:val>
                                            <p:strVal val="#ppt_x"/>
                                          </p:val>
                                        </p:tav>
                                      </p:tavLst>
                                    </p:anim>
                                    <p:anim calcmode="lin" valueType="num">
                                      <p:cBhvr additive="base">
                                        <p:cTn id="136" dur="500" fill="hold"/>
                                        <p:tgtEl>
                                          <p:spTgt spid="56"/>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57"/>
                                        </p:tgtEl>
                                        <p:attrNameLst>
                                          <p:attrName>style.visibility</p:attrName>
                                        </p:attrNameLst>
                                      </p:cBhvr>
                                      <p:to>
                                        <p:strVal val="visible"/>
                                      </p:to>
                                    </p:set>
                                    <p:anim calcmode="lin" valueType="num">
                                      <p:cBhvr additive="base">
                                        <p:cTn id="139" dur="500" fill="hold"/>
                                        <p:tgtEl>
                                          <p:spTgt spid="57"/>
                                        </p:tgtEl>
                                        <p:attrNameLst>
                                          <p:attrName>ppt_x</p:attrName>
                                        </p:attrNameLst>
                                      </p:cBhvr>
                                      <p:tavLst>
                                        <p:tav tm="0">
                                          <p:val>
                                            <p:strVal val="#ppt_x"/>
                                          </p:val>
                                        </p:tav>
                                        <p:tav tm="100000">
                                          <p:val>
                                            <p:strVal val="#ppt_x"/>
                                          </p:val>
                                        </p:tav>
                                      </p:tavLst>
                                    </p:anim>
                                    <p:anim calcmode="lin" valueType="num">
                                      <p:cBhvr additive="base">
                                        <p:cTn id="140" dur="500" fill="hold"/>
                                        <p:tgtEl>
                                          <p:spTgt spid="57"/>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59"/>
                                        </p:tgtEl>
                                        <p:attrNameLst>
                                          <p:attrName>style.visibility</p:attrName>
                                        </p:attrNameLst>
                                      </p:cBhvr>
                                      <p:to>
                                        <p:strVal val="visible"/>
                                      </p:to>
                                    </p:set>
                                    <p:anim calcmode="lin" valueType="num">
                                      <p:cBhvr additive="base">
                                        <p:cTn id="143" dur="500" fill="hold"/>
                                        <p:tgtEl>
                                          <p:spTgt spid="59"/>
                                        </p:tgtEl>
                                        <p:attrNameLst>
                                          <p:attrName>ppt_x</p:attrName>
                                        </p:attrNameLst>
                                      </p:cBhvr>
                                      <p:tavLst>
                                        <p:tav tm="0">
                                          <p:val>
                                            <p:strVal val="#ppt_x"/>
                                          </p:val>
                                        </p:tav>
                                        <p:tav tm="100000">
                                          <p:val>
                                            <p:strVal val="#ppt_x"/>
                                          </p:val>
                                        </p:tav>
                                      </p:tavLst>
                                    </p:anim>
                                    <p:anim calcmode="lin" valueType="num">
                                      <p:cBhvr additive="base">
                                        <p:cTn id="144" dur="500" fill="hold"/>
                                        <p:tgtEl>
                                          <p:spTgt spid="59"/>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64"/>
                                        </p:tgtEl>
                                        <p:attrNameLst>
                                          <p:attrName>style.visibility</p:attrName>
                                        </p:attrNameLst>
                                      </p:cBhvr>
                                      <p:to>
                                        <p:strVal val="visible"/>
                                      </p:to>
                                    </p:set>
                                    <p:anim calcmode="lin" valueType="num">
                                      <p:cBhvr additive="base">
                                        <p:cTn id="147" dur="500" fill="hold"/>
                                        <p:tgtEl>
                                          <p:spTgt spid="64"/>
                                        </p:tgtEl>
                                        <p:attrNameLst>
                                          <p:attrName>ppt_x</p:attrName>
                                        </p:attrNameLst>
                                      </p:cBhvr>
                                      <p:tavLst>
                                        <p:tav tm="0">
                                          <p:val>
                                            <p:strVal val="#ppt_x"/>
                                          </p:val>
                                        </p:tav>
                                        <p:tav tm="100000">
                                          <p:val>
                                            <p:strVal val="#ppt_x"/>
                                          </p:val>
                                        </p:tav>
                                      </p:tavLst>
                                    </p:anim>
                                    <p:anim calcmode="lin" valueType="num">
                                      <p:cBhvr additive="base">
                                        <p:cTn id="148" dur="500" fill="hold"/>
                                        <p:tgtEl>
                                          <p:spTgt spid="64"/>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36"/>
                                        </p:tgtEl>
                                        <p:attrNameLst>
                                          <p:attrName>style.visibility</p:attrName>
                                        </p:attrNameLst>
                                      </p:cBhvr>
                                      <p:to>
                                        <p:strVal val="visible"/>
                                      </p:to>
                                    </p:set>
                                    <p:anim calcmode="lin" valueType="num">
                                      <p:cBhvr additive="base">
                                        <p:cTn id="151" dur="500" fill="hold"/>
                                        <p:tgtEl>
                                          <p:spTgt spid="36"/>
                                        </p:tgtEl>
                                        <p:attrNameLst>
                                          <p:attrName>ppt_x</p:attrName>
                                        </p:attrNameLst>
                                      </p:cBhvr>
                                      <p:tavLst>
                                        <p:tav tm="0">
                                          <p:val>
                                            <p:strVal val="#ppt_x"/>
                                          </p:val>
                                        </p:tav>
                                        <p:tav tm="100000">
                                          <p:val>
                                            <p:strVal val="#ppt_x"/>
                                          </p:val>
                                        </p:tav>
                                      </p:tavLst>
                                    </p:anim>
                                    <p:anim calcmode="lin" valueType="num">
                                      <p:cBhvr additive="base">
                                        <p:cTn id="15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7" grpId="0"/>
      <p:bldP spid="40" grpId="0"/>
      <p:bldP spid="41" grpId="0"/>
      <p:bldP spid="51" grpId="0" animBg="1"/>
      <p:bldP spid="78" grpId="0" animBg="1"/>
      <p:bldP spid="79" grpId="0"/>
      <p:bldP spid="56" grpId="0"/>
      <p:bldP spid="64" grpId="0"/>
      <p:bldP spid="74"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4114800"/>
          </a:xfrm>
        </p:spPr>
        <p:txBody>
          <a:bodyPr>
            <a:normAutofit/>
          </a:bodyPr>
          <a:lstStyle/>
          <a:p>
            <a:pPr marL="400050" indent="-400050" algn="just">
              <a:lnSpc>
                <a:spcPct val="150000"/>
              </a:lnSpc>
              <a:buNone/>
            </a:pPr>
            <a:r>
              <a:rPr lang="en-IN" sz="1800" dirty="0">
                <a:latin typeface="Times New Roman" pitchFamily="18" charset="0"/>
                <a:cs typeface="Times New Roman" pitchFamily="18" charset="0"/>
              </a:rPr>
              <a:t>Further </a:t>
            </a:r>
            <a:r>
              <a:rPr lang="en-IN" sz="1800" b="1" dirty="0">
                <a:latin typeface="Times New Roman" pitchFamily="18" charset="0"/>
                <a:cs typeface="Times New Roman" pitchFamily="18" charset="0"/>
              </a:rPr>
              <a:t>Dry Friction </a:t>
            </a:r>
            <a:r>
              <a:rPr lang="en-IN" sz="1800" dirty="0">
                <a:latin typeface="Times New Roman" pitchFamily="18" charset="0"/>
                <a:cs typeface="Times New Roman" pitchFamily="18" charset="0"/>
              </a:rPr>
              <a:t>is classified into following two types</a:t>
            </a:r>
          </a:p>
          <a:p>
            <a:pPr algn="just">
              <a:lnSpc>
                <a:spcPct val="150000"/>
              </a:lnSpc>
              <a:buFont typeface="+mj-lt"/>
              <a:buAutoNum type="arabicPeriod"/>
            </a:pPr>
            <a:r>
              <a:rPr lang="en-IN" sz="1800" dirty="0">
                <a:latin typeface="Times New Roman" pitchFamily="18" charset="0"/>
                <a:cs typeface="Times New Roman" pitchFamily="18" charset="0"/>
              </a:rPr>
              <a:t>Static friction</a:t>
            </a:r>
          </a:p>
          <a:p>
            <a:pPr algn="just">
              <a:lnSpc>
                <a:spcPct val="150000"/>
              </a:lnSpc>
              <a:buFont typeface="+mj-lt"/>
              <a:buAutoNum type="arabicPeriod"/>
            </a:pPr>
            <a:r>
              <a:rPr lang="en-IN" sz="1800" dirty="0">
                <a:latin typeface="Times New Roman" pitchFamily="18" charset="0"/>
                <a:cs typeface="Times New Roman" pitchFamily="18" charset="0"/>
              </a:rPr>
              <a:t>Dynamic friction</a:t>
            </a:r>
          </a:p>
          <a:p>
            <a:pPr marL="804863" indent="0" algn="just">
              <a:lnSpc>
                <a:spcPct val="150000"/>
              </a:lnSpc>
              <a:buFont typeface="+mj-lt"/>
              <a:buAutoNum type="romanLcPeriod"/>
            </a:pPr>
            <a:r>
              <a:rPr lang="en-IN" sz="1800" dirty="0">
                <a:latin typeface="Times New Roman" pitchFamily="18" charset="0"/>
                <a:cs typeface="Times New Roman" pitchFamily="18" charset="0"/>
              </a:rPr>
              <a:t> Sliding friction </a:t>
            </a:r>
          </a:p>
          <a:p>
            <a:pPr marL="804863" indent="0" algn="just">
              <a:lnSpc>
                <a:spcPct val="150000"/>
              </a:lnSpc>
              <a:buFont typeface="+mj-lt"/>
              <a:buAutoNum type="romanLcPeriod"/>
            </a:pPr>
            <a:r>
              <a:rPr lang="en-IN" sz="1800" dirty="0">
                <a:latin typeface="Times New Roman" pitchFamily="18" charset="0"/>
                <a:cs typeface="Times New Roman" pitchFamily="18" charset="0"/>
              </a:rPr>
              <a:t>Rolling friction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US" sz="1800" dirty="0">
                <a:latin typeface="Times New Roman" pitchFamily="18" charset="0"/>
                <a:cs typeface="Times New Roman" pitchFamily="18" charset="0"/>
              </a:rPr>
              <a:t>Resolving all the forces perpendicular to the plane</a:t>
            </a:r>
            <a:endParaRPr lang="en-IN" sz="1800" dirty="0">
              <a:latin typeface="Times New Roman" pitchFamily="18" charset="0"/>
              <a:cs typeface="Times New Roman" pitchFamily="18" charset="0"/>
            </a:endParaRPr>
          </a:p>
          <a:p>
            <a:pPr marL="0" indent="0" algn="just">
              <a:lnSpc>
                <a:spcPct val="150000"/>
              </a:lnSpc>
              <a:buNone/>
            </a:pPr>
            <a:r>
              <a:rPr lang="en-IN" sz="1800" dirty="0">
                <a:latin typeface="Times New Roman" pitchFamily="18" charset="0"/>
                <a:cs typeface="Times New Roman" pitchFamily="18" charset="0"/>
              </a:rPr>
              <a:t>N</a:t>
            </a:r>
            <a:r>
              <a:rPr lang="en-IN" sz="1800" baseline="-25000" dirty="0">
                <a:latin typeface="Times New Roman" pitchFamily="18" charset="0"/>
                <a:cs typeface="Times New Roman" pitchFamily="18" charset="0"/>
              </a:rPr>
              <a:t>1</a:t>
            </a:r>
            <a:r>
              <a:rPr lang="en-IN" sz="1800" dirty="0">
                <a:latin typeface="Times New Roman" pitchFamily="18" charset="0"/>
                <a:cs typeface="Times New Roman" pitchFamily="18" charset="0"/>
              </a:rPr>
              <a:t> – 400cos30 = 0</a:t>
            </a:r>
          </a:p>
          <a:p>
            <a:pPr marL="0" indent="0" algn="just">
              <a:lnSpc>
                <a:spcPct val="150000"/>
              </a:lnSpc>
              <a:buNone/>
            </a:pPr>
            <a:r>
              <a:rPr lang="en-US" sz="1800" dirty="0" err="1">
                <a:latin typeface="Times New Roman" pitchFamily="18" charset="0"/>
                <a:cs typeface="Times New Roman" pitchFamily="18" charset="0"/>
              </a:rPr>
              <a:t>i.e</a:t>
            </a:r>
            <a:r>
              <a:rPr lang="en-US" sz="1800" dirty="0">
                <a:latin typeface="Times New Roman" pitchFamily="18" charset="0"/>
                <a:cs typeface="Times New Roman" pitchFamily="18" charset="0"/>
              </a:rPr>
              <a:t> </a:t>
            </a:r>
            <a:r>
              <a:rPr lang="en-IN" sz="1800" dirty="0">
                <a:latin typeface="Times New Roman" pitchFamily="18" charset="0"/>
                <a:cs typeface="Times New Roman" pitchFamily="18" charset="0"/>
              </a:rPr>
              <a:t>N</a:t>
            </a:r>
            <a:r>
              <a:rPr lang="en-IN" sz="1800" baseline="-25000" dirty="0">
                <a:latin typeface="Times New Roman" pitchFamily="18" charset="0"/>
                <a:cs typeface="Times New Roman" pitchFamily="18" charset="0"/>
              </a:rPr>
              <a:t>1</a:t>
            </a:r>
            <a:r>
              <a:rPr lang="en-IN" sz="1800" dirty="0">
                <a:latin typeface="Times New Roman" pitchFamily="18" charset="0"/>
                <a:cs typeface="Times New Roman" pitchFamily="18" charset="0"/>
              </a:rPr>
              <a:t> = 346.41 N</a:t>
            </a:r>
            <a:r>
              <a:rPr lang="en-IN" sz="1800" baseline="-25000" dirty="0">
                <a:latin typeface="Times New Roman" pitchFamily="18" charset="0"/>
                <a:cs typeface="Times New Roman" pitchFamily="18" charset="0"/>
              </a:rPr>
              <a:t> </a:t>
            </a:r>
          </a:p>
          <a:p>
            <a:pPr marL="0" indent="0" algn="just">
              <a:lnSpc>
                <a:spcPct val="150000"/>
              </a:lnSpc>
              <a:buNone/>
            </a:pPr>
            <a:r>
              <a:rPr lang="en-US" sz="1800" dirty="0">
                <a:latin typeface="Times New Roman" pitchFamily="18" charset="0"/>
                <a:cs typeface="Times New Roman" pitchFamily="18" charset="0"/>
              </a:rPr>
              <a:t>Resolving all the forces along the plane</a:t>
            </a:r>
            <a:endParaRPr lang="en-IN" sz="1800" baseline="-25000" dirty="0">
              <a:latin typeface="Times New Roman" pitchFamily="18" charset="0"/>
              <a:cs typeface="Times New Roman" pitchFamily="18" charset="0"/>
            </a:endParaRPr>
          </a:p>
          <a:p>
            <a:pPr marL="0" indent="0" algn="just">
              <a:lnSpc>
                <a:spcPct val="150000"/>
              </a:lnSpc>
              <a:buNone/>
            </a:pPr>
            <a:r>
              <a:rPr lang="en-IN" sz="1800" dirty="0">
                <a:latin typeface="Times New Roman" pitchFamily="18" charset="0"/>
                <a:cs typeface="Times New Roman" pitchFamily="18" charset="0"/>
              </a:rPr>
              <a:t>400sin30 – F</a:t>
            </a:r>
            <a:r>
              <a:rPr lang="en-IN" sz="1800" baseline="-25000" dirty="0">
                <a:latin typeface="Times New Roman" pitchFamily="18" charset="0"/>
                <a:cs typeface="Times New Roman" pitchFamily="18" charset="0"/>
              </a:rPr>
              <a:t>1</a:t>
            </a:r>
            <a:r>
              <a:rPr lang="en-IN" sz="1800" dirty="0">
                <a:latin typeface="Times New Roman" pitchFamily="18" charset="0"/>
                <a:cs typeface="Times New Roman" pitchFamily="18" charset="0"/>
              </a:rPr>
              <a:t> – T = 0</a:t>
            </a:r>
          </a:p>
          <a:p>
            <a:pPr marL="0" indent="0" algn="just">
              <a:lnSpc>
                <a:spcPct val="150000"/>
              </a:lnSpc>
              <a:buNone/>
            </a:pPr>
            <a:r>
              <a:rPr lang="en-US" sz="1800" dirty="0">
                <a:latin typeface="Times New Roman" pitchFamily="18" charset="0"/>
                <a:cs typeface="Times New Roman" pitchFamily="18" charset="0"/>
              </a:rPr>
              <a:t>T = 165.36 N</a:t>
            </a: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p:txBody>
      </p:sp>
      <p:sp>
        <p:nvSpPr>
          <p:cNvPr id="34" name="Slide Number Placeholder 33"/>
          <p:cNvSpPr>
            <a:spLocks noGrp="1"/>
          </p:cNvSpPr>
          <p:nvPr>
            <p:ph type="sldNum" sz="quarter" idx="12"/>
          </p:nvPr>
        </p:nvSpPr>
        <p:spPr/>
        <p:txBody>
          <a:bodyPr/>
          <a:lstStyle/>
          <a:p>
            <a:fld id="{B6F15528-21DE-4FAA-801E-634DDDAF4B2B}" type="slidenum">
              <a:rPr lang="en-US" smtClean="0"/>
              <a:pPr/>
              <a:t>50</a:t>
            </a:fld>
            <a:endParaRPr lang="en-US"/>
          </a:p>
        </p:txBody>
      </p:sp>
      <p:cxnSp>
        <p:nvCxnSpPr>
          <p:cNvPr id="40" name="Straight Connector 39"/>
          <p:cNvCxnSpPr/>
          <p:nvPr/>
        </p:nvCxnSpPr>
        <p:spPr>
          <a:xfrm>
            <a:off x="5421486" y="1285445"/>
            <a:ext cx="25146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025260" y="2507453"/>
            <a:ext cx="910826" cy="1"/>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640686" y="523445"/>
            <a:ext cx="609600" cy="369332"/>
          </a:xfrm>
          <a:prstGeom prst="rect">
            <a:avLst/>
          </a:prstGeom>
          <a:noFill/>
        </p:spPr>
        <p:txBody>
          <a:bodyPr wrap="square" rtlCol="0">
            <a:spAutoFit/>
          </a:bodyPr>
          <a:lstStyle/>
          <a:p>
            <a:r>
              <a:rPr lang="en-IN" dirty="0"/>
              <a:t>FBD</a:t>
            </a:r>
          </a:p>
        </p:txBody>
      </p:sp>
      <p:sp>
        <p:nvSpPr>
          <p:cNvPr id="49" name="TextBox 48"/>
          <p:cNvSpPr txBox="1"/>
          <p:nvPr/>
        </p:nvSpPr>
        <p:spPr>
          <a:xfrm>
            <a:off x="6640686" y="2580845"/>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400 N</a:t>
            </a:r>
          </a:p>
        </p:txBody>
      </p:sp>
      <p:sp>
        <p:nvSpPr>
          <p:cNvPr id="50" name="TextBox 49"/>
          <p:cNvSpPr txBox="1"/>
          <p:nvPr/>
        </p:nvSpPr>
        <p:spPr>
          <a:xfrm rot="1116550">
            <a:off x="5886418" y="1598699"/>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r>
              <a:rPr lang="en-IN" sz="1400" baseline="-25000" dirty="0">
                <a:solidFill>
                  <a:srgbClr val="FF0000"/>
                </a:solidFill>
                <a:latin typeface="Times New Roman" pitchFamily="18" charset="0"/>
                <a:cs typeface="Times New Roman" pitchFamily="18" charset="0"/>
              </a:rPr>
              <a:t>1</a:t>
            </a:r>
            <a:endParaRPr lang="en-IN" sz="1400" baseline="-25000" dirty="0">
              <a:solidFill>
                <a:srgbClr val="FF0000"/>
              </a:solidFill>
            </a:endParaRPr>
          </a:p>
        </p:txBody>
      </p:sp>
      <p:sp>
        <p:nvSpPr>
          <p:cNvPr id="52" name="TextBox 51"/>
          <p:cNvSpPr txBox="1"/>
          <p:nvPr/>
        </p:nvSpPr>
        <p:spPr>
          <a:xfrm rot="1043439">
            <a:off x="6142832" y="2565936"/>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r>
              <a:rPr lang="en-IN" sz="1400" baseline="-25000" dirty="0">
                <a:latin typeface="Times New Roman" pitchFamily="18" charset="0"/>
                <a:cs typeface="Times New Roman" pitchFamily="18" charset="0"/>
              </a:rPr>
              <a:t>1</a:t>
            </a:r>
            <a:endParaRPr lang="en-IN" sz="1400" baseline="-25000" dirty="0"/>
          </a:p>
        </p:txBody>
      </p:sp>
      <p:sp>
        <p:nvSpPr>
          <p:cNvPr id="54" name="TextBox 53"/>
          <p:cNvSpPr txBox="1"/>
          <p:nvPr/>
        </p:nvSpPr>
        <p:spPr>
          <a:xfrm>
            <a:off x="7177660" y="2278853"/>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30</a:t>
            </a:r>
            <a:r>
              <a:rPr lang="en-IN" sz="1400" baseline="30000" dirty="0">
                <a:latin typeface="Times New Roman" pitchFamily="18" charset="0"/>
                <a:ea typeface="Tahoma" pitchFamily="34" charset="0"/>
                <a:cs typeface="Times New Roman" pitchFamily="18" charset="0"/>
              </a:rPr>
              <a:t>0</a:t>
            </a:r>
          </a:p>
        </p:txBody>
      </p:sp>
      <p:sp>
        <p:nvSpPr>
          <p:cNvPr id="56" name="Snip Same Side Corner Rectangle 55"/>
          <p:cNvSpPr/>
          <p:nvPr/>
        </p:nvSpPr>
        <p:spPr>
          <a:xfrm rot="1614878">
            <a:off x="6413507" y="1387818"/>
            <a:ext cx="923959" cy="564046"/>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7" name="Straight Connector 56"/>
          <p:cNvCxnSpPr/>
          <p:nvPr/>
        </p:nvCxnSpPr>
        <p:spPr>
          <a:xfrm>
            <a:off x="5650086" y="1133045"/>
            <a:ext cx="2438400" cy="12192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5849261" y="1241890"/>
            <a:ext cx="1026225" cy="50224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6221586" y="1323545"/>
            <a:ext cx="1371600" cy="6858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flipH="1" flipV="1">
            <a:off x="6221586" y="2085545"/>
            <a:ext cx="7620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6412880" y="2199051"/>
            <a:ext cx="9144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flipV="1">
            <a:off x="6141816" y="1749904"/>
            <a:ext cx="962000" cy="4683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6" name="Arc 75"/>
          <p:cNvSpPr/>
          <p:nvPr/>
        </p:nvSpPr>
        <p:spPr>
          <a:xfrm rot="9944150">
            <a:off x="6681751" y="1936110"/>
            <a:ext cx="381000" cy="381000"/>
          </a:xfrm>
          <a:prstGeom prst="arc">
            <a:avLst>
              <a:gd name="adj1" fmla="val 17096110"/>
              <a:gd name="adj2" fmla="val 7101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0" name="TextBox 79"/>
          <p:cNvSpPr txBox="1"/>
          <p:nvPr/>
        </p:nvSpPr>
        <p:spPr>
          <a:xfrm>
            <a:off x="6488286" y="2276045"/>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30</a:t>
            </a:r>
            <a:r>
              <a:rPr lang="en-IN" sz="1200" baseline="30000" dirty="0">
                <a:latin typeface="Times New Roman" pitchFamily="18" charset="0"/>
                <a:ea typeface="Tahoma" pitchFamily="34" charset="0"/>
                <a:cs typeface="Times New Roman" pitchFamily="18" charset="0"/>
              </a:rPr>
              <a:t>0</a:t>
            </a:r>
          </a:p>
        </p:txBody>
      </p:sp>
      <p:cxnSp>
        <p:nvCxnSpPr>
          <p:cNvPr id="81" name="Straight Arrow Connector 80"/>
          <p:cNvCxnSpPr/>
          <p:nvPr/>
        </p:nvCxnSpPr>
        <p:spPr>
          <a:xfrm>
            <a:off x="7415087" y="1000885"/>
            <a:ext cx="834927" cy="492126"/>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rot="1805793">
            <a:off x="7568640" y="1011484"/>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
        <p:nvSpPr>
          <p:cNvPr id="22" name="TextBox 21"/>
          <p:cNvSpPr txBox="1"/>
          <p:nvPr/>
        </p:nvSpPr>
        <p:spPr>
          <a:xfrm rot="1043439">
            <a:off x="5843140" y="979156"/>
            <a:ext cx="457200" cy="307777"/>
          </a:xfrm>
          <a:prstGeom prst="rect">
            <a:avLst/>
          </a:prstGeom>
          <a:noFill/>
        </p:spPr>
        <p:txBody>
          <a:bodyPr wrap="square" rtlCol="0">
            <a:spAutoFit/>
          </a:bodyPr>
          <a:lstStyle/>
          <a:p>
            <a:r>
              <a:rPr lang="en-US" sz="1400" dirty="0">
                <a:latin typeface="Times New Roman" pitchFamily="18" charset="0"/>
                <a:cs typeface="Times New Roman" pitchFamily="18" charset="0"/>
              </a:rPr>
              <a:t>T</a:t>
            </a:r>
            <a:endParaRPr lang="en-IN" sz="1400" baseline="-25000" dirty="0"/>
          </a:p>
        </p:txBody>
      </p:sp>
    </p:spTree>
    <p:extLst>
      <p:ext uri="{BB962C8B-B14F-4D97-AF65-F5344CB8AC3E}">
        <p14:creationId xmlns:p14="http://schemas.microsoft.com/office/powerpoint/2010/main" val="52972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ppt_x"/>
                                          </p:val>
                                        </p:tav>
                                        <p:tav tm="100000">
                                          <p:val>
                                            <p:strVal val="#ppt_x"/>
                                          </p:val>
                                        </p:tav>
                                      </p:tavLst>
                                    </p:anim>
                                    <p:anim calcmode="lin" valueType="num">
                                      <p:cBhvr additive="base">
                                        <p:cTn id="12" dur="500" fill="hold"/>
                                        <p:tgtEl>
                                          <p:spTgt spid="4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500" fill="hold"/>
                                        <p:tgtEl>
                                          <p:spTgt spid="49"/>
                                        </p:tgtEl>
                                        <p:attrNameLst>
                                          <p:attrName>ppt_x</p:attrName>
                                        </p:attrNameLst>
                                      </p:cBhvr>
                                      <p:tavLst>
                                        <p:tav tm="0">
                                          <p:val>
                                            <p:strVal val="#ppt_x"/>
                                          </p:val>
                                        </p:tav>
                                        <p:tav tm="100000">
                                          <p:val>
                                            <p:strVal val="#ppt_x"/>
                                          </p:val>
                                        </p:tav>
                                      </p:tavLst>
                                    </p:anim>
                                    <p:anim calcmode="lin" valueType="num">
                                      <p:cBhvr additive="base">
                                        <p:cTn id="24" dur="500" fill="hold"/>
                                        <p:tgtEl>
                                          <p:spTgt spid="4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ppt_x"/>
                                          </p:val>
                                        </p:tav>
                                        <p:tav tm="100000">
                                          <p:val>
                                            <p:strVal val="#ppt_x"/>
                                          </p:val>
                                        </p:tav>
                                      </p:tavLst>
                                    </p:anim>
                                    <p:anim calcmode="lin" valueType="num">
                                      <p:cBhvr additive="base">
                                        <p:cTn id="28" dur="500" fill="hold"/>
                                        <p:tgtEl>
                                          <p:spTgt spid="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ppt_x"/>
                                          </p:val>
                                        </p:tav>
                                        <p:tav tm="100000">
                                          <p:val>
                                            <p:strVal val="#ppt_x"/>
                                          </p:val>
                                        </p:tav>
                                      </p:tavLst>
                                    </p:anim>
                                    <p:anim calcmode="lin" valueType="num">
                                      <p:cBhvr additive="base">
                                        <p:cTn id="32" dur="500" fill="hold"/>
                                        <p:tgtEl>
                                          <p:spTgt spid="5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500" fill="hold"/>
                                        <p:tgtEl>
                                          <p:spTgt spid="54"/>
                                        </p:tgtEl>
                                        <p:attrNameLst>
                                          <p:attrName>ppt_x</p:attrName>
                                        </p:attrNameLst>
                                      </p:cBhvr>
                                      <p:tavLst>
                                        <p:tav tm="0">
                                          <p:val>
                                            <p:strVal val="#ppt_x"/>
                                          </p:val>
                                        </p:tav>
                                        <p:tav tm="100000">
                                          <p:val>
                                            <p:strVal val="#ppt_x"/>
                                          </p:val>
                                        </p:tav>
                                      </p:tavLst>
                                    </p:anim>
                                    <p:anim calcmode="lin" valueType="num">
                                      <p:cBhvr additive="base">
                                        <p:cTn id="36" dur="500" fill="hold"/>
                                        <p:tgtEl>
                                          <p:spTgt spid="5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 calcmode="lin" valueType="num">
                                      <p:cBhvr additive="base">
                                        <p:cTn id="39" dur="500" fill="hold"/>
                                        <p:tgtEl>
                                          <p:spTgt spid="56"/>
                                        </p:tgtEl>
                                        <p:attrNameLst>
                                          <p:attrName>ppt_x</p:attrName>
                                        </p:attrNameLst>
                                      </p:cBhvr>
                                      <p:tavLst>
                                        <p:tav tm="0">
                                          <p:val>
                                            <p:strVal val="#ppt_x"/>
                                          </p:val>
                                        </p:tav>
                                        <p:tav tm="100000">
                                          <p:val>
                                            <p:strVal val="#ppt_x"/>
                                          </p:val>
                                        </p:tav>
                                      </p:tavLst>
                                    </p:anim>
                                    <p:anim calcmode="lin" valueType="num">
                                      <p:cBhvr additive="base">
                                        <p:cTn id="40" dur="500" fill="hold"/>
                                        <p:tgtEl>
                                          <p:spTgt spid="5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ppt_x"/>
                                          </p:val>
                                        </p:tav>
                                        <p:tav tm="100000">
                                          <p:val>
                                            <p:strVal val="#ppt_x"/>
                                          </p:val>
                                        </p:tav>
                                      </p:tavLst>
                                    </p:anim>
                                    <p:anim calcmode="lin" valueType="num">
                                      <p:cBhvr additive="base">
                                        <p:cTn id="44" dur="500" fill="hold"/>
                                        <p:tgtEl>
                                          <p:spTgt spid="5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anim calcmode="lin" valueType="num">
                                      <p:cBhvr additive="base">
                                        <p:cTn id="47" dur="500" fill="hold"/>
                                        <p:tgtEl>
                                          <p:spTgt spid="58"/>
                                        </p:tgtEl>
                                        <p:attrNameLst>
                                          <p:attrName>ppt_x</p:attrName>
                                        </p:attrNameLst>
                                      </p:cBhvr>
                                      <p:tavLst>
                                        <p:tav tm="0">
                                          <p:val>
                                            <p:strVal val="#ppt_x"/>
                                          </p:val>
                                        </p:tav>
                                        <p:tav tm="100000">
                                          <p:val>
                                            <p:strVal val="#ppt_x"/>
                                          </p:val>
                                        </p:tav>
                                      </p:tavLst>
                                    </p:anim>
                                    <p:anim calcmode="lin" valueType="num">
                                      <p:cBhvr additive="base">
                                        <p:cTn id="48" dur="500" fill="hold"/>
                                        <p:tgtEl>
                                          <p:spTgt spid="5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9"/>
                                        </p:tgtEl>
                                        <p:attrNameLst>
                                          <p:attrName>style.visibility</p:attrName>
                                        </p:attrNameLst>
                                      </p:cBhvr>
                                      <p:to>
                                        <p:strVal val="visible"/>
                                      </p:to>
                                    </p:set>
                                    <p:anim calcmode="lin" valueType="num">
                                      <p:cBhvr additive="base">
                                        <p:cTn id="51" dur="500" fill="hold"/>
                                        <p:tgtEl>
                                          <p:spTgt spid="59"/>
                                        </p:tgtEl>
                                        <p:attrNameLst>
                                          <p:attrName>ppt_x</p:attrName>
                                        </p:attrNameLst>
                                      </p:cBhvr>
                                      <p:tavLst>
                                        <p:tav tm="0">
                                          <p:val>
                                            <p:strVal val="#ppt_x"/>
                                          </p:val>
                                        </p:tav>
                                        <p:tav tm="100000">
                                          <p:val>
                                            <p:strVal val="#ppt_x"/>
                                          </p:val>
                                        </p:tav>
                                      </p:tavLst>
                                    </p:anim>
                                    <p:anim calcmode="lin" valueType="num">
                                      <p:cBhvr additive="base">
                                        <p:cTn id="52" dur="500" fill="hold"/>
                                        <p:tgtEl>
                                          <p:spTgt spid="5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additive="base">
                                        <p:cTn id="55" dur="500" fill="hold"/>
                                        <p:tgtEl>
                                          <p:spTgt spid="61"/>
                                        </p:tgtEl>
                                        <p:attrNameLst>
                                          <p:attrName>ppt_x</p:attrName>
                                        </p:attrNameLst>
                                      </p:cBhvr>
                                      <p:tavLst>
                                        <p:tav tm="0">
                                          <p:val>
                                            <p:strVal val="#ppt_x"/>
                                          </p:val>
                                        </p:tav>
                                        <p:tav tm="100000">
                                          <p:val>
                                            <p:strVal val="#ppt_x"/>
                                          </p:val>
                                        </p:tav>
                                      </p:tavLst>
                                    </p:anim>
                                    <p:anim calcmode="lin" valueType="num">
                                      <p:cBhvr additive="base">
                                        <p:cTn id="56" dur="500" fill="hold"/>
                                        <p:tgtEl>
                                          <p:spTgt spid="61"/>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2"/>
                                        </p:tgtEl>
                                        <p:attrNameLst>
                                          <p:attrName>style.visibility</p:attrName>
                                        </p:attrNameLst>
                                      </p:cBhvr>
                                      <p:to>
                                        <p:strVal val="visible"/>
                                      </p:to>
                                    </p:set>
                                    <p:anim calcmode="lin" valueType="num">
                                      <p:cBhvr additive="base">
                                        <p:cTn id="59" dur="500" fill="hold"/>
                                        <p:tgtEl>
                                          <p:spTgt spid="62"/>
                                        </p:tgtEl>
                                        <p:attrNameLst>
                                          <p:attrName>ppt_x</p:attrName>
                                        </p:attrNameLst>
                                      </p:cBhvr>
                                      <p:tavLst>
                                        <p:tav tm="0">
                                          <p:val>
                                            <p:strVal val="#ppt_x"/>
                                          </p:val>
                                        </p:tav>
                                        <p:tav tm="100000">
                                          <p:val>
                                            <p:strVal val="#ppt_x"/>
                                          </p:val>
                                        </p:tav>
                                      </p:tavLst>
                                    </p:anim>
                                    <p:anim calcmode="lin" valueType="num">
                                      <p:cBhvr additive="base">
                                        <p:cTn id="60" dur="500" fill="hold"/>
                                        <p:tgtEl>
                                          <p:spTgt spid="62"/>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anim calcmode="lin" valueType="num">
                                      <p:cBhvr additive="base">
                                        <p:cTn id="63" dur="500" fill="hold"/>
                                        <p:tgtEl>
                                          <p:spTgt spid="64"/>
                                        </p:tgtEl>
                                        <p:attrNameLst>
                                          <p:attrName>ppt_x</p:attrName>
                                        </p:attrNameLst>
                                      </p:cBhvr>
                                      <p:tavLst>
                                        <p:tav tm="0">
                                          <p:val>
                                            <p:strVal val="#ppt_x"/>
                                          </p:val>
                                        </p:tav>
                                        <p:tav tm="100000">
                                          <p:val>
                                            <p:strVal val="#ppt_x"/>
                                          </p:val>
                                        </p:tav>
                                      </p:tavLst>
                                    </p:anim>
                                    <p:anim calcmode="lin" valueType="num">
                                      <p:cBhvr additive="base">
                                        <p:cTn id="64" dur="500" fill="hold"/>
                                        <p:tgtEl>
                                          <p:spTgt spid="6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anim calcmode="lin" valueType="num">
                                      <p:cBhvr additive="base">
                                        <p:cTn id="67" dur="500" fill="hold"/>
                                        <p:tgtEl>
                                          <p:spTgt spid="76"/>
                                        </p:tgtEl>
                                        <p:attrNameLst>
                                          <p:attrName>ppt_x</p:attrName>
                                        </p:attrNameLst>
                                      </p:cBhvr>
                                      <p:tavLst>
                                        <p:tav tm="0">
                                          <p:val>
                                            <p:strVal val="#ppt_x"/>
                                          </p:val>
                                        </p:tav>
                                        <p:tav tm="100000">
                                          <p:val>
                                            <p:strVal val="#ppt_x"/>
                                          </p:val>
                                        </p:tav>
                                      </p:tavLst>
                                    </p:anim>
                                    <p:anim calcmode="lin" valueType="num">
                                      <p:cBhvr additive="base">
                                        <p:cTn id="68" dur="500" fill="hold"/>
                                        <p:tgtEl>
                                          <p:spTgt spid="7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80"/>
                                        </p:tgtEl>
                                        <p:attrNameLst>
                                          <p:attrName>style.visibility</p:attrName>
                                        </p:attrNameLst>
                                      </p:cBhvr>
                                      <p:to>
                                        <p:strVal val="visible"/>
                                      </p:to>
                                    </p:set>
                                    <p:anim calcmode="lin" valueType="num">
                                      <p:cBhvr additive="base">
                                        <p:cTn id="71" dur="500" fill="hold"/>
                                        <p:tgtEl>
                                          <p:spTgt spid="80"/>
                                        </p:tgtEl>
                                        <p:attrNameLst>
                                          <p:attrName>ppt_x</p:attrName>
                                        </p:attrNameLst>
                                      </p:cBhvr>
                                      <p:tavLst>
                                        <p:tav tm="0">
                                          <p:val>
                                            <p:strVal val="#ppt_x"/>
                                          </p:val>
                                        </p:tav>
                                        <p:tav tm="100000">
                                          <p:val>
                                            <p:strVal val="#ppt_x"/>
                                          </p:val>
                                        </p:tav>
                                      </p:tavLst>
                                    </p:anim>
                                    <p:anim calcmode="lin" valueType="num">
                                      <p:cBhvr additive="base">
                                        <p:cTn id="72" dur="500" fill="hold"/>
                                        <p:tgtEl>
                                          <p:spTgt spid="80"/>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81"/>
                                        </p:tgtEl>
                                        <p:attrNameLst>
                                          <p:attrName>style.visibility</p:attrName>
                                        </p:attrNameLst>
                                      </p:cBhvr>
                                      <p:to>
                                        <p:strVal val="visible"/>
                                      </p:to>
                                    </p:set>
                                    <p:anim calcmode="lin" valueType="num">
                                      <p:cBhvr additive="base">
                                        <p:cTn id="75" dur="500" fill="hold"/>
                                        <p:tgtEl>
                                          <p:spTgt spid="81"/>
                                        </p:tgtEl>
                                        <p:attrNameLst>
                                          <p:attrName>ppt_x</p:attrName>
                                        </p:attrNameLst>
                                      </p:cBhvr>
                                      <p:tavLst>
                                        <p:tav tm="0">
                                          <p:val>
                                            <p:strVal val="#ppt_x"/>
                                          </p:val>
                                        </p:tav>
                                        <p:tav tm="100000">
                                          <p:val>
                                            <p:strVal val="#ppt_x"/>
                                          </p:val>
                                        </p:tav>
                                      </p:tavLst>
                                    </p:anim>
                                    <p:anim calcmode="lin" valueType="num">
                                      <p:cBhvr additive="base">
                                        <p:cTn id="76" dur="500" fill="hold"/>
                                        <p:tgtEl>
                                          <p:spTgt spid="8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82"/>
                                        </p:tgtEl>
                                        <p:attrNameLst>
                                          <p:attrName>style.visibility</p:attrName>
                                        </p:attrNameLst>
                                      </p:cBhvr>
                                      <p:to>
                                        <p:strVal val="visible"/>
                                      </p:to>
                                    </p:set>
                                    <p:anim calcmode="lin" valueType="num">
                                      <p:cBhvr additive="base">
                                        <p:cTn id="79" dur="500" fill="hold"/>
                                        <p:tgtEl>
                                          <p:spTgt spid="82"/>
                                        </p:tgtEl>
                                        <p:attrNameLst>
                                          <p:attrName>ppt_x</p:attrName>
                                        </p:attrNameLst>
                                      </p:cBhvr>
                                      <p:tavLst>
                                        <p:tav tm="0">
                                          <p:val>
                                            <p:strVal val="#ppt_x"/>
                                          </p:val>
                                        </p:tav>
                                        <p:tav tm="100000">
                                          <p:val>
                                            <p:strVal val="#ppt_x"/>
                                          </p:val>
                                        </p:tav>
                                      </p:tavLst>
                                    </p:anim>
                                    <p:anim calcmode="lin" valueType="num">
                                      <p:cBhvr additive="base">
                                        <p:cTn id="80"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0" end="0"/>
                                            </p:txEl>
                                          </p:spTgt>
                                        </p:tgtEl>
                                        <p:attrNameLst>
                                          <p:attrName>style.visibility</p:attrName>
                                        </p:attrNameLst>
                                      </p:cBhvr>
                                      <p:to>
                                        <p:strVal val="visible"/>
                                      </p:to>
                                    </p:set>
                                    <p:anim calcmode="lin" valueType="num">
                                      <p:cBhvr additive="base">
                                        <p:cTn id="8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 end="1"/>
                                            </p:txEl>
                                          </p:spTgt>
                                        </p:tgtEl>
                                        <p:attrNameLst>
                                          <p:attrName>style.visibility</p:attrName>
                                        </p:attrNameLst>
                                      </p:cBhvr>
                                      <p:to>
                                        <p:strVal val="visible"/>
                                      </p:to>
                                    </p:set>
                                    <p:anim calcmode="lin" valueType="num">
                                      <p:cBhvr additive="base">
                                        <p:cTn id="9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2" end="2"/>
                                            </p:txEl>
                                          </p:spTgt>
                                        </p:tgtEl>
                                        <p:attrNameLst>
                                          <p:attrName>style.visibility</p:attrName>
                                        </p:attrNameLst>
                                      </p:cBhvr>
                                      <p:to>
                                        <p:strVal val="visible"/>
                                      </p:to>
                                    </p:set>
                                    <p:anim calcmode="lin" valueType="num">
                                      <p:cBhvr additive="base">
                                        <p:cTn id="9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3" end="3"/>
                                            </p:txEl>
                                          </p:spTgt>
                                        </p:tgtEl>
                                        <p:attrNameLst>
                                          <p:attrName>style.visibility</p:attrName>
                                        </p:attrNameLst>
                                      </p:cBhvr>
                                      <p:to>
                                        <p:strVal val="visible"/>
                                      </p:to>
                                    </p:set>
                                    <p:anim calcmode="lin" valueType="num">
                                      <p:cBhvr additive="base">
                                        <p:cTn id="10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4" end="4"/>
                                            </p:txEl>
                                          </p:spTgt>
                                        </p:tgtEl>
                                        <p:attrNameLst>
                                          <p:attrName>style.visibility</p:attrName>
                                        </p:attrNameLst>
                                      </p:cBhvr>
                                      <p:to>
                                        <p:strVal val="visible"/>
                                      </p:to>
                                    </p:set>
                                    <p:anim calcmode="lin" valueType="num">
                                      <p:cBhvr additive="base">
                                        <p:cTn id="10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5" end="5"/>
                                            </p:txEl>
                                          </p:spTgt>
                                        </p:tgtEl>
                                        <p:attrNameLst>
                                          <p:attrName>style.visibility</p:attrName>
                                        </p:attrNameLst>
                                      </p:cBhvr>
                                      <p:to>
                                        <p:strVal val="visible"/>
                                      </p:to>
                                    </p:set>
                                    <p:anim calcmode="lin" valueType="num">
                                      <p:cBhvr additive="base">
                                        <p:cTn id="1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p:bldP spid="49" grpId="0"/>
      <p:bldP spid="50" grpId="0"/>
      <p:bldP spid="52" grpId="0"/>
      <p:bldP spid="54" grpId="0"/>
      <p:bldP spid="56" grpId="0" animBg="1"/>
      <p:bldP spid="76" grpId="0" animBg="1"/>
      <p:bldP spid="80" grpId="0"/>
      <p:bldP spid="82" grpId="0"/>
      <p:bldP spid="2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US" sz="1800" dirty="0">
                <a:latin typeface="Times New Roman" pitchFamily="18" charset="0"/>
                <a:cs typeface="Times New Roman" pitchFamily="18" charset="0"/>
              </a:rPr>
              <a:t>Now considering equilibrium of 100 N block, the tension in the cord </a:t>
            </a:r>
            <a:r>
              <a:rPr lang="en-US" sz="1800" dirty="0" err="1">
                <a:latin typeface="Times New Roman" pitchFamily="18" charset="0"/>
                <a:cs typeface="Times New Roman" pitchFamily="18" charset="0"/>
              </a:rPr>
              <a:t>T</a:t>
            </a:r>
            <a:r>
              <a:rPr lang="en-US" sz="1800" baseline="30000" dirty="0" err="1">
                <a:latin typeface="Times New Roman" pitchFamily="18" charset="0"/>
                <a:cs typeface="Times New Roman" pitchFamily="18" charset="0"/>
              </a:rPr>
              <a:t>l</a:t>
            </a:r>
            <a:r>
              <a:rPr lang="en-US" sz="1800" dirty="0">
                <a:latin typeface="Times New Roman" pitchFamily="18" charset="0"/>
                <a:cs typeface="Times New Roman" pitchFamily="18" charset="0"/>
              </a:rPr>
              <a:t> and frictional forces are shown in the figure</a:t>
            </a:r>
            <a:r>
              <a:rPr lang="en-US" sz="1800" b="1" dirty="0">
                <a:latin typeface="Times New Roman" pitchFamily="18" charset="0"/>
                <a:cs typeface="Times New Roman" pitchFamily="18" charset="0"/>
              </a:rPr>
              <a:t>.</a:t>
            </a:r>
          </a:p>
          <a:p>
            <a:pPr marL="0" indent="0" algn="just">
              <a:lnSpc>
                <a:spcPct val="150000"/>
              </a:lnSpc>
              <a:buNone/>
            </a:pPr>
            <a:endParaRPr lang="en-US" sz="1800" dirty="0">
              <a:latin typeface="Times New Roman" pitchFamily="18" charset="0"/>
              <a:cs typeface="Times New Roman" pitchFamily="18" charset="0"/>
            </a:endParaRPr>
          </a:p>
        </p:txBody>
      </p:sp>
      <p:sp>
        <p:nvSpPr>
          <p:cNvPr id="34" name="Slide Number Placeholder 33"/>
          <p:cNvSpPr>
            <a:spLocks noGrp="1"/>
          </p:cNvSpPr>
          <p:nvPr>
            <p:ph type="sldNum" sz="quarter" idx="12"/>
          </p:nvPr>
        </p:nvSpPr>
        <p:spPr/>
        <p:txBody>
          <a:bodyPr/>
          <a:lstStyle/>
          <a:p>
            <a:fld id="{B6F15528-21DE-4FAA-801E-634DDDAF4B2B}" type="slidenum">
              <a:rPr lang="en-US" smtClean="0"/>
              <a:pPr/>
              <a:t>51</a:t>
            </a:fld>
            <a:endParaRPr lang="en-US"/>
          </a:p>
        </p:txBody>
      </p:sp>
      <p:cxnSp>
        <p:nvCxnSpPr>
          <p:cNvPr id="36" name="Straight Connector 35"/>
          <p:cNvCxnSpPr/>
          <p:nvPr/>
        </p:nvCxnSpPr>
        <p:spPr>
          <a:xfrm flipV="1">
            <a:off x="1925960" y="2698305"/>
            <a:ext cx="373380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018440" y="2379207"/>
            <a:ext cx="641320" cy="309801"/>
          </a:xfrm>
          <a:prstGeom prst="rect">
            <a:avLst/>
          </a:prstGeom>
          <a:noFill/>
        </p:spPr>
        <p:txBody>
          <a:bodyPr wrap="square" rtlCol="0">
            <a:spAutoFit/>
          </a:bodyPr>
          <a:lstStyle/>
          <a:p>
            <a:r>
              <a:rPr lang="en-IN" sz="1400" dirty="0">
                <a:latin typeface="Times New Roman" pitchFamily="18" charset="0"/>
                <a:cs typeface="Times New Roman" pitchFamily="18" charset="0"/>
              </a:rPr>
              <a:t>T </a:t>
            </a:r>
          </a:p>
        </p:txBody>
      </p:sp>
      <p:sp>
        <p:nvSpPr>
          <p:cNvPr id="39" name="TextBox 38"/>
          <p:cNvSpPr txBox="1"/>
          <p:nvPr/>
        </p:nvSpPr>
        <p:spPr>
          <a:xfrm>
            <a:off x="2817008" y="1724582"/>
            <a:ext cx="16764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a:t>
            </a:r>
          </a:p>
        </p:txBody>
      </p:sp>
      <p:sp>
        <p:nvSpPr>
          <p:cNvPr id="42" name="TextBox 41"/>
          <p:cNvSpPr txBox="1"/>
          <p:nvPr/>
        </p:nvSpPr>
        <p:spPr>
          <a:xfrm>
            <a:off x="3830960" y="3998396"/>
            <a:ext cx="914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100 N</a:t>
            </a:r>
          </a:p>
        </p:txBody>
      </p:sp>
      <p:sp>
        <p:nvSpPr>
          <p:cNvPr id="43" name="TextBox 42"/>
          <p:cNvSpPr txBox="1"/>
          <p:nvPr/>
        </p:nvSpPr>
        <p:spPr>
          <a:xfrm rot="20092957">
            <a:off x="3493666" y="3390388"/>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r>
              <a:rPr lang="en-IN" sz="1400" baseline="-25000" dirty="0">
                <a:solidFill>
                  <a:srgbClr val="FF0000"/>
                </a:solidFill>
                <a:latin typeface="Times New Roman" pitchFamily="18" charset="0"/>
                <a:cs typeface="Times New Roman" pitchFamily="18" charset="0"/>
              </a:rPr>
              <a:t>2</a:t>
            </a:r>
            <a:endParaRPr lang="en-IN" sz="1400" baseline="-25000" dirty="0">
              <a:solidFill>
                <a:srgbClr val="FF0000"/>
              </a:solidFill>
            </a:endParaRPr>
          </a:p>
        </p:txBody>
      </p:sp>
      <p:sp>
        <p:nvSpPr>
          <p:cNvPr id="44" name="TextBox 43"/>
          <p:cNvSpPr txBox="1"/>
          <p:nvPr/>
        </p:nvSpPr>
        <p:spPr>
          <a:xfrm rot="20166383">
            <a:off x="4463889" y="3690582"/>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r>
              <a:rPr lang="en-IN" sz="1400" baseline="-25000" dirty="0">
                <a:latin typeface="Times New Roman" pitchFamily="18" charset="0"/>
                <a:cs typeface="Times New Roman" pitchFamily="18" charset="0"/>
              </a:rPr>
              <a:t>2</a:t>
            </a:r>
            <a:endParaRPr lang="en-IN" sz="1400" baseline="-25000" dirty="0"/>
          </a:p>
        </p:txBody>
      </p:sp>
      <p:cxnSp>
        <p:nvCxnSpPr>
          <p:cNvPr id="45" name="Straight Connector 44"/>
          <p:cNvCxnSpPr/>
          <p:nvPr/>
        </p:nvCxnSpPr>
        <p:spPr>
          <a:xfrm flipV="1">
            <a:off x="6726560" y="2088705"/>
            <a:ext cx="16002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20527531">
            <a:off x="6442623" y="226224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100sin45</a:t>
            </a:r>
          </a:p>
        </p:txBody>
      </p:sp>
      <p:sp>
        <p:nvSpPr>
          <p:cNvPr id="47" name="TextBox 46"/>
          <p:cNvSpPr txBox="1"/>
          <p:nvPr/>
        </p:nvSpPr>
        <p:spPr>
          <a:xfrm rot="3347769">
            <a:off x="7729913" y="3135088"/>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100cos45</a:t>
            </a:r>
          </a:p>
        </p:txBody>
      </p:sp>
      <p:cxnSp>
        <p:nvCxnSpPr>
          <p:cNvPr id="48" name="Straight Arrow Connector 47"/>
          <p:cNvCxnSpPr/>
          <p:nvPr/>
        </p:nvCxnSpPr>
        <p:spPr>
          <a:xfrm rot="10800000" flipV="1">
            <a:off x="3754760" y="3079305"/>
            <a:ext cx="1066800" cy="381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11760" y="3688905"/>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45</a:t>
            </a:r>
            <a:r>
              <a:rPr lang="en-IN" sz="1200" baseline="30000" dirty="0">
                <a:latin typeface="Times New Roman" pitchFamily="18" charset="0"/>
                <a:ea typeface="Tahoma" pitchFamily="34" charset="0"/>
                <a:cs typeface="Times New Roman" pitchFamily="18" charset="0"/>
              </a:rPr>
              <a:t>0</a:t>
            </a:r>
          </a:p>
        </p:txBody>
      </p:sp>
      <p:cxnSp>
        <p:nvCxnSpPr>
          <p:cNvPr id="50" name="Straight Arrow Connector 49"/>
          <p:cNvCxnSpPr/>
          <p:nvPr/>
        </p:nvCxnSpPr>
        <p:spPr>
          <a:xfrm rot="16200000" flipH="1">
            <a:off x="7373466" y="2584799"/>
            <a:ext cx="838200" cy="455612"/>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7070254" y="2888011"/>
            <a:ext cx="9906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flipV="1">
            <a:off x="6497960" y="2393505"/>
            <a:ext cx="1095375" cy="371475"/>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488560" y="2774505"/>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45</a:t>
            </a:r>
            <a:r>
              <a:rPr lang="en-IN" sz="1400" baseline="30000" dirty="0">
                <a:latin typeface="Times New Roman" pitchFamily="18" charset="0"/>
                <a:ea typeface="Tahoma" pitchFamily="34" charset="0"/>
                <a:cs typeface="Times New Roman" pitchFamily="18" charset="0"/>
              </a:rPr>
              <a:t>0</a:t>
            </a:r>
          </a:p>
        </p:txBody>
      </p:sp>
      <p:cxnSp>
        <p:nvCxnSpPr>
          <p:cNvPr id="62" name="Straight Arrow Connector 61"/>
          <p:cNvCxnSpPr/>
          <p:nvPr/>
        </p:nvCxnSpPr>
        <p:spPr>
          <a:xfrm flipV="1">
            <a:off x="4288160" y="1936305"/>
            <a:ext cx="914400" cy="3810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rot="20177125">
            <a:off x="4610956" y="1598982"/>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
        <p:nvSpPr>
          <p:cNvPr id="65" name="Rectangle 64"/>
          <p:cNvSpPr/>
          <p:nvPr/>
        </p:nvSpPr>
        <p:spPr>
          <a:xfrm rot="20498282">
            <a:off x="3795374" y="2808628"/>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6" name="Straight Connector 65"/>
          <p:cNvCxnSpPr/>
          <p:nvPr/>
        </p:nvCxnSpPr>
        <p:spPr>
          <a:xfrm>
            <a:off x="1925960" y="3993705"/>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72" idx="0"/>
          </p:cNvCxnSpPr>
          <p:nvPr/>
        </p:nvCxnSpPr>
        <p:spPr>
          <a:xfrm>
            <a:off x="3840986" y="1993442"/>
            <a:ext cx="561474" cy="1543063"/>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71" name="Arc 70"/>
          <p:cNvSpPr/>
          <p:nvPr/>
        </p:nvSpPr>
        <p:spPr>
          <a:xfrm>
            <a:off x="2306960" y="3765105"/>
            <a:ext cx="304800" cy="381000"/>
          </a:xfrm>
          <a:prstGeom prst="arc">
            <a:avLst>
              <a:gd name="adj1" fmla="val 17359636"/>
              <a:gd name="adj2" fmla="val 70728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2" name="TextBox 71"/>
          <p:cNvSpPr txBox="1"/>
          <p:nvPr/>
        </p:nvSpPr>
        <p:spPr>
          <a:xfrm>
            <a:off x="4135760" y="3536505"/>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45</a:t>
            </a:r>
            <a:r>
              <a:rPr lang="en-IN" sz="1200" baseline="30000" dirty="0">
                <a:latin typeface="Times New Roman" pitchFamily="18" charset="0"/>
                <a:ea typeface="Tahoma" pitchFamily="34" charset="0"/>
                <a:cs typeface="Times New Roman" pitchFamily="18" charset="0"/>
              </a:rPr>
              <a:t>0</a:t>
            </a:r>
          </a:p>
        </p:txBody>
      </p:sp>
      <p:sp>
        <p:nvSpPr>
          <p:cNvPr id="73" name="TextBox 72"/>
          <p:cNvSpPr txBox="1"/>
          <p:nvPr/>
        </p:nvSpPr>
        <p:spPr>
          <a:xfrm>
            <a:off x="7183760" y="3384105"/>
            <a:ext cx="6858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100 N</a:t>
            </a:r>
          </a:p>
        </p:txBody>
      </p:sp>
      <p:cxnSp>
        <p:nvCxnSpPr>
          <p:cNvPr id="76" name="Straight Arrow Connector 75"/>
          <p:cNvCxnSpPr/>
          <p:nvPr/>
        </p:nvCxnSpPr>
        <p:spPr>
          <a:xfrm flipV="1">
            <a:off x="4208124" y="2672127"/>
            <a:ext cx="968732" cy="3548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208124" y="2999128"/>
            <a:ext cx="922677" cy="27822"/>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5400000">
            <a:off x="3721639" y="3503096"/>
            <a:ext cx="989806" cy="794"/>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6200000" flipV="1">
            <a:off x="3971837" y="3237190"/>
            <a:ext cx="76200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3328243" y="3034200"/>
            <a:ext cx="888696" cy="3118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081071" y="2987650"/>
            <a:ext cx="641320" cy="309801"/>
          </a:xfrm>
          <a:prstGeom prst="rect">
            <a:avLst/>
          </a:prstGeom>
          <a:noFill/>
        </p:spPr>
        <p:txBody>
          <a:bodyPr wrap="square" rtlCol="0">
            <a:spAutoFit/>
          </a:bodyPr>
          <a:lstStyle/>
          <a:p>
            <a:r>
              <a:rPr lang="en-IN" sz="1400" dirty="0">
                <a:latin typeface="Times New Roman" pitchFamily="18" charset="0"/>
                <a:cs typeface="Times New Roman" pitchFamily="18" charset="0"/>
              </a:rPr>
              <a:t>T</a:t>
            </a:r>
            <a:r>
              <a:rPr lang="en-IN" sz="1400" baseline="30000" dirty="0">
                <a:latin typeface="Times New Roman" pitchFamily="18" charset="0"/>
                <a:cs typeface="Times New Roman" pitchFamily="18" charset="0"/>
              </a:rPr>
              <a:t>1</a:t>
            </a:r>
          </a:p>
        </p:txBody>
      </p:sp>
    </p:spTree>
    <p:extLst>
      <p:ext uri="{BB962C8B-B14F-4D97-AF65-F5344CB8AC3E}">
        <p14:creationId xmlns:p14="http://schemas.microsoft.com/office/powerpoint/2010/main" val="3004809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500" fill="hold"/>
                                        <p:tgtEl>
                                          <p:spTgt spid="65"/>
                                        </p:tgtEl>
                                        <p:attrNameLst>
                                          <p:attrName>ppt_x</p:attrName>
                                        </p:attrNameLst>
                                      </p:cBhvr>
                                      <p:tavLst>
                                        <p:tav tm="0">
                                          <p:val>
                                            <p:strVal val="#ppt_x"/>
                                          </p:val>
                                        </p:tav>
                                        <p:tav tm="100000">
                                          <p:val>
                                            <p:strVal val="#ppt_x"/>
                                          </p:val>
                                        </p:tav>
                                      </p:tavLst>
                                    </p:anim>
                                    <p:anim calcmode="lin" valueType="num">
                                      <p:cBhvr additive="base">
                                        <p:cTn id="14" dur="500" fill="hold"/>
                                        <p:tgtEl>
                                          <p:spTgt spid="6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anim calcmode="lin" valueType="num">
                                      <p:cBhvr additive="base">
                                        <p:cTn id="17" dur="500" fill="hold"/>
                                        <p:tgtEl>
                                          <p:spTgt spid="71"/>
                                        </p:tgtEl>
                                        <p:attrNameLst>
                                          <p:attrName>ppt_x</p:attrName>
                                        </p:attrNameLst>
                                      </p:cBhvr>
                                      <p:tavLst>
                                        <p:tav tm="0">
                                          <p:val>
                                            <p:strVal val="#ppt_x"/>
                                          </p:val>
                                        </p:tav>
                                        <p:tav tm="100000">
                                          <p:val>
                                            <p:strVal val="#ppt_x"/>
                                          </p:val>
                                        </p:tav>
                                      </p:tavLst>
                                    </p:anim>
                                    <p:anim calcmode="lin" valueType="num">
                                      <p:cBhvr additive="base">
                                        <p:cTn id="18" dur="500" fill="hold"/>
                                        <p:tgtEl>
                                          <p:spTgt spid="7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ppt_x"/>
                                          </p:val>
                                        </p:tav>
                                        <p:tav tm="100000">
                                          <p:val>
                                            <p:strVal val="#ppt_x"/>
                                          </p:val>
                                        </p:tav>
                                      </p:tavLst>
                                    </p:anim>
                                    <p:anim calcmode="lin" valueType="num">
                                      <p:cBhvr additive="base">
                                        <p:cTn id="30"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additive="base">
                                        <p:cTn id="35" dur="500" fill="hold"/>
                                        <p:tgtEl>
                                          <p:spTgt spid="80"/>
                                        </p:tgtEl>
                                        <p:attrNameLst>
                                          <p:attrName>ppt_x</p:attrName>
                                        </p:attrNameLst>
                                      </p:cBhvr>
                                      <p:tavLst>
                                        <p:tav tm="0">
                                          <p:val>
                                            <p:strVal val="#ppt_x"/>
                                          </p:val>
                                        </p:tav>
                                        <p:tav tm="100000">
                                          <p:val>
                                            <p:strVal val="#ppt_x"/>
                                          </p:val>
                                        </p:tav>
                                      </p:tavLst>
                                    </p:anim>
                                    <p:anim calcmode="lin" valueType="num">
                                      <p:cBhvr additive="base">
                                        <p:cTn id="36" dur="500" fill="hold"/>
                                        <p:tgtEl>
                                          <p:spTgt spid="8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additive="base">
                                        <p:cTn id="39" dur="500" fill="hold"/>
                                        <p:tgtEl>
                                          <p:spTgt spid="42"/>
                                        </p:tgtEl>
                                        <p:attrNameLst>
                                          <p:attrName>ppt_x</p:attrName>
                                        </p:attrNameLst>
                                      </p:cBhvr>
                                      <p:tavLst>
                                        <p:tav tm="0">
                                          <p:val>
                                            <p:strVal val="#ppt_x"/>
                                          </p:val>
                                        </p:tav>
                                        <p:tav tm="100000">
                                          <p:val>
                                            <p:strVal val="#ppt_x"/>
                                          </p:val>
                                        </p:tav>
                                      </p:tavLst>
                                    </p:anim>
                                    <p:anim calcmode="lin" valueType="num">
                                      <p:cBhvr additive="base">
                                        <p:cTn id="4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cBhvr additive="base">
                                        <p:cTn id="45" dur="500" fill="hold"/>
                                        <p:tgtEl>
                                          <p:spTgt spid="69"/>
                                        </p:tgtEl>
                                        <p:attrNameLst>
                                          <p:attrName>ppt_x</p:attrName>
                                        </p:attrNameLst>
                                      </p:cBhvr>
                                      <p:tavLst>
                                        <p:tav tm="0">
                                          <p:val>
                                            <p:strVal val="#ppt_x"/>
                                          </p:val>
                                        </p:tav>
                                        <p:tav tm="100000">
                                          <p:val>
                                            <p:strVal val="#ppt_x"/>
                                          </p:val>
                                        </p:tav>
                                      </p:tavLst>
                                    </p:anim>
                                    <p:anim calcmode="lin" valueType="num">
                                      <p:cBhvr additive="base">
                                        <p:cTn id="46" dur="500" fill="hold"/>
                                        <p:tgtEl>
                                          <p:spTgt spid="6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2"/>
                                        </p:tgtEl>
                                        <p:attrNameLst>
                                          <p:attrName>style.visibility</p:attrName>
                                        </p:attrNameLst>
                                      </p:cBhvr>
                                      <p:to>
                                        <p:strVal val="visible"/>
                                      </p:to>
                                    </p:set>
                                    <p:anim calcmode="lin" valueType="num">
                                      <p:cBhvr additive="base">
                                        <p:cTn id="49" dur="500" fill="hold"/>
                                        <p:tgtEl>
                                          <p:spTgt spid="72"/>
                                        </p:tgtEl>
                                        <p:attrNameLst>
                                          <p:attrName>ppt_x</p:attrName>
                                        </p:attrNameLst>
                                      </p:cBhvr>
                                      <p:tavLst>
                                        <p:tav tm="0">
                                          <p:val>
                                            <p:strVal val="#ppt_x"/>
                                          </p:val>
                                        </p:tav>
                                        <p:tav tm="100000">
                                          <p:val>
                                            <p:strVal val="#ppt_x"/>
                                          </p:val>
                                        </p:tav>
                                      </p:tavLst>
                                    </p:anim>
                                    <p:anim calcmode="lin" valueType="num">
                                      <p:cBhvr additive="base">
                                        <p:cTn id="50" dur="500" fill="hold"/>
                                        <p:tgtEl>
                                          <p:spTgt spid="72"/>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 calcmode="lin" valueType="num">
                                      <p:cBhvr additive="base">
                                        <p:cTn id="53" dur="500" fill="hold"/>
                                        <p:tgtEl>
                                          <p:spTgt spid="81"/>
                                        </p:tgtEl>
                                        <p:attrNameLst>
                                          <p:attrName>ppt_x</p:attrName>
                                        </p:attrNameLst>
                                      </p:cBhvr>
                                      <p:tavLst>
                                        <p:tav tm="0">
                                          <p:val>
                                            <p:strVal val="#ppt_x"/>
                                          </p:val>
                                        </p:tav>
                                        <p:tav tm="100000">
                                          <p:val>
                                            <p:strVal val="#ppt_x"/>
                                          </p:val>
                                        </p:tav>
                                      </p:tavLst>
                                    </p:anim>
                                    <p:anim calcmode="lin" valueType="num">
                                      <p:cBhvr additive="base">
                                        <p:cTn id="54" dur="500" fill="hold"/>
                                        <p:tgtEl>
                                          <p:spTgt spid="8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 calcmode="lin" valueType="num">
                                      <p:cBhvr additive="base">
                                        <p:cTn id="57" dur="500" fill="hold"/>
                                        <p:tgtEl>
                                          <p:spTgt spid="44"/>
                                        </p:tgtEl>
                                        <p:attrNameLst>
                                          <p:attrName>ppt_x</p:attrName>
                                        </p:attrNameLst>
                                      </p:cBhvr>
                                      <p:tavLst>
                                        <p:tav tm="0">
                                          <p:val>
                                            <p:strVal val="#ppt_x"/>
                                          </p:val>
                                        </p:tav>
                                        <p:tav tm="100000">
                                          <p:val>
                                            <p:strVal val="#ppt_x"/>
                                          </p:val>
                                        </p:tav>
                                      </p:tavLst>
                                    </p:anim>
                                    <p:anim calcmode="lin" valueType="num">
                                      <p:cBhvr additive="base">
                                        <p:cTn id="5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additive="base">
                                        <p:cTn id="63" dur="500" fill="hold"/>
                                        <p:tgtEl>
                                          <p:spTgt spid="76"/>
                                        </p:tgtEl>
                                        <p:attrNameLst>
                                          <p:attrName>ppt_x</p:attrName>
                                        </p:attrNameLst>
                                      </p:cBhvr>
                                      <p:tavLst>
                                        <p:tav tm="0">
                                          <p:val>
                                            <p:strVal val="#ppt_x"/>
                                          </p:val>
                                        </p:tav>
                                        <p:tav tm="100000">
                                          <p:val>
                                            <p:strVal val="#ppt_x"/>
                                          </p:val>
                                        </p:tav>
                                      </p:tavLst>
                                    </p:anim>
                                    <p:anim calcmode="lin" valueType="num">
                                      <p:cBhvr additive="base">
                                        <p:cTn id="64" dur="500" fill="hold"/>
                                        <p:tgtEl>
                                          <p:spTgt spid="7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 calcmode="lin" valueType="num">
                                      <p:cBhvr additive="base">
                                        <p:cTn id="67" dur="500" fill="hold"/>
                                        <p:tgtEl>
                                          <p:spTgt spid="38"/>
                                        </p:tgtEl>
                                        <p:attrNameLst>
                                          <p:attrName>ppt_x</p:attrName>
                                        </p:attrNameLst>
                                      </p:cBhvr>
                                      <p:tavLst>
                                        <p:tav tm="0">
                                          <p:val>
                                            <p:strVal val="#ppt_x"/>
                                          </p:val>
                                        </p:tav>
                                        <p:tav tm="100000">
                                          <p:val>
                                            <p:strVal val="#ppt_x"/>
                                          </p:val>
                                        </p:tav>
                                      </p:tavLst>
                                    </p:anim>
                                    <p:anim calcmode="lin" valueType="num">
                                      <p:cBhvr additive="base">
                                        <p:cTn id="68" dur="500" fill="hold"/>
                                        <p:tgtEl>
                                          <p:spTgt spid="3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86"/>
                                        </p:tgtEl>
                                        <p:attrNameLst>
                                          <p:attrName>style.visibility</p:attrName>
                                        </p:attrNameLst>
                                      </p:cBhvr>
                                      <p:to>
                                        <p:strVal val="visible"/>
                                      </p:to>
                                    </p:set>
                                    <p:anim calcmode="lin" valueType="num">
                                      <p:cBhvr additive="base">
                                        <p:cTn id="71" dur="500" fill="hold"/>
                                        <p:tgtEl>
                                          <p:spTgt spid="86"/>
                                        </p:tgtEl>
                                        <p:attrNameLst>
                                          <p:attrName>ppt_x</p:attrName>
                                        </p:attrNameLst>
                                      </p:cBhvr>
                                      <p:tavLst>
                                        <p:tav tm="0">
                                          <p:val>
                                            <p:strVal val="#ppt_x"/>
                                          </p:val>
                                        </p:tav>
                                        <p:tav tm="100000">
                                          <p:val>
                                            <p:strVal val="#ppt_x"/>
                                          </p:val>
                                        </p:tav>
                                      </p:tavLst>
                                    </p:anim>
                                    <p:anim calcmode="lin" valueType="num">
                                      <p:cBhvr additive="base">
                                        <p:cTn id="72" dur="500" fill="hold"/>
                                        <p:tgtEl>
                                          <p:spTgt spid="8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additive="base">
                                        <p:cTn id="75" dur="500" fill="hold"/>
                                        <p:tgtEl>
                                          <p:spTgt spid="85"/>
                                        </p:tgtEl>
                                        <p:attrNameLst>
                                          <p:attrName>ppt_x</p:attrName>
                                        </p:attrNameLst>
                                      </p:cBhvr>
                                      <p:tavLst>
                                        <p:tav tm="0">
                                          <p:val>
                                            <p:strVal val="#ppt_x"/>
                                          </p:val>
                                        </p:tav>
                                        <p:tav tm="100000">
                                          <p:val>
                                            <p:strVal val="#ppt_x"/>
                                          </p:val>
                                        </p:tav>
                                      </p:tavLst>
                                    </p:anim>
                                    <p:anim calcmode="lin" valueType="num">
                                      <p:cBhvr additive="base">
                                        <p:cTn id="76"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2"/>
                                        </p:tgtEl>
                                        <p:attrNameLst>
                                          <p:attrName>style.visibility</p:attrName>
                                        </p:attrNameLst>
                                      </p:cBhvr>
                                      <p:to>
                                        <p:strVal val="visible"/>
                                      </p:to>
                                    </p:set>
                                    <p:anim calcmode="lin" valueType="num">
                                      <p:cBhvr additive="base">
                                        <p:cTn id="81" dur="500" fill="hold"/>
                                        <p:tgtEl>
                                          <p:spTgt spid="62"/>
                                        </p:tgtEl>
                                        <p:attrNameLst>
                                          <p:attrName>ppt_x</p:attrName>
                                        </p:attrNameLst>
                                      </p:cBhvr>
                                      <p:tavLst>
                                        <p:tav tm="0">
                                          <p:val>
                                            <p:strVal val="#ppt_x"/>
                                          </p:val>
                                        </p:tav>
                                        <p:tav tm="100000">
                                          <p:val>
                                            <p:strVal val="#ppt_x"/>
                                          </p:val>
                                        </p:tav>
                                      </p:tavLst>
                                    </p:anim>
                                    <p:anim calcmode="lin" valueType="num">
                                      <p:cBhvr additive="base">
                                        <p:cTn id="82" dur="500" fill="hold"/>
                                        <p:tgtEl>
                                          <p:spTgt spid="6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3"/>
                                        </p:tgtEl>
                                        <p:attrNameLst>
                                          <p:attrName>style.visibility</p:attrName>
                                        </p:attrNameLst>
                                      </p:cBhvr>
                                      <p:to>
                                        <p:strVal val="visible"/>
                                      </p:to>
                                    </p:set>
                                    <p:anim calcmode="lin" valueType="num">
                                      <p:cBhvr additive="base">
                                        <p:cTn id="85" dur="500" fill="hold"/>
                                        <p:tgtEl>
                                          <p:spTgt spid="63"/>
                                        </p:tgtEl>
                                        <p:attrNameLst>
                                          <p:attrName>ppt_x</p:attrName>
                                        </p:attrNameLst>
                                      </p:cBhvr>
                                      <p:tavLst>
                                        <p:tav tm="0">
                                          <p:val>
                                            <p:strVal val="#ppt_x"/>
                                          </p:val>
                                        </p:tav>
                                        <p:tav tm="100000">
                                          <p:val>
                                            <p:strVal val="#ppt_x"/>
                                          </p:val>
                                        </p:tav>
                                      </p:tavLst>
                                    </p:anim>
                                    <p:anim calcmode="lin" valueType="num">
                                      <p:cBhvr additive="base">
                                        <p:cTn id="86"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8"/>
                                        </p:tgtEl>
                                        <p:attrNameLst>
                                          <p:attrName>style.visibility</p:attrName>
                                        </p:attrNameLst>
                                      </p:cBhvr>
                                      <p:to>
                                        <p:strVal val="visible"/>
                                      </p:to>
                                    </p:set>
                                    <p:anim calcmode="lin" valueType="num">
                                      <p:cBhvr additive="base">
                                        <p:cTn id="91" dur="500" fill="hold"/>
                                        <p:tgtEl>
                                          <p:spTgt spid="48"/>
                                        </p:tgtEl>
                                        <p:attrNameLst>
                                          <p:attrName>ppt_x</p:attrName>
                                        </p:attrNameLst>
                                      </p:cBhvr>
                                      <p:tavLst>
                                        <p:tav tm="0">
                                          <p:val>
                                            <p:strVal val="#ppt_x"/>
                                          </p:val>
                                        </p:tav>
                                        <p:tav tm="100000">
                                          <p:val>
                                            <p:strVal val="#ppt_x"/>
                                          </p:val>
                                        </p:tav>
                                      </p:tavLst>
                                    </p:anim>
                                    <p:anim calcmode="lin" valueType="num">
                                      <p:cBhvr additive="base">
                                        <p:cTn id="92" dur="500" fill="hold"/>
                                        <p:tgtEl>
                                          <p:spTgt spid="48"/>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3"/>
                                        </p:tgtEl>
                                        <p:attrNameLst>
                                          <p:attrName>style.visibility</p:attrName>
                                        </p:attrNameLst>
                                      </p:cBhvr>
                                      <p:to>
                                        <p:strVal val="visible"/>
                                      </p:to>
                                    </p:set>
                                    <p:anim calcmode="lin" valueType="num">
                                      <p:cBhvr additive="base">
                                        <p:cTn id="95" dur="500" fill="hold"/>
                                        <p:tgtEl>
                                          <p:spTgt spid="43"/>
                                        </p:tgtEl>
                                        <p:attrNameLst>
                                          <p:attrName>ppt_x</p:attrName>
                                        </p:attrNameLst>
                                      </p:cBhvr>
                                      <p:tavLst>
                                        <p:tav tm="0">
                                          <p:val>
                                            <p:strVal val="#ppt_x"/>
                                          </p:val>
                                        </p:tav>
                                        <p:tav tm="100000">
                                          <p:val>
                                            <p:strVal val="#ppt_x"/>
                                          </p:val>
                                        </p:tav>
                                      </p:tavLst>
                                    </p:anim>
                                    <p:anim calcmode="lin" valueType="num">
                                      <p:cBhvr additive="base">
                                        <p:cTn id="9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45"/>
                                        </p:tgtEl>
                                        <p:attrNameLst>
                                          <p:attrName>style.visibility</p:attrName>
                                        </p:attrNameLst>
                                      </p:cBhvr>
                                      <p:to>
                                        <p:strVal val="visible"/>
                                      </p:to>
                                    </p:set>
                                    <p:anim calcmode="lin" valueType="num">
                                      <p:cBhvr additive="base">
                                        <p:cTn id="101" dur="500" fill="hold"/>
                                        <p:tgtEl>
                                          <p:spTgt spid="45"/>
                                        </p:tgtEl>
                                        <p:attrNameLst>
                                          <p:attrName>ppt_x</p:attrName>
                                        </p:attrNameLst>
                                      </p:cBhvr>
                                      <p:tavLst>
                                        <p:tav tm="0">
                                          <p:val>
                                            <p:strVal val="#ppt_x"/>
                                          </p:val>
                                        </p:tav>
                                        <p:tav tm="100000">
                                          <p:val>
                                            <p:strVal val="#ppt_x"/>
                                          </p:val>
                                        </p:tav>
                                      </p:tavLst>
                                    </p:anim>
                                    <p:anim calcmode="lin" valueType="num">
                                      <p:cBhvr additive="base">
                                        <p:cTn id="102" dur="500" fill="hold"/>
                                        <p:tgtEl>
                                          <p:spTgt spid="4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6"/>
                                        </p:tgtEl>
                                        <p:attrNameLst>
                                          <p:attrName>style.visibility</p:attrName>
                                        </p:attrNameLst>
                                      </p:cBhvr>
                                      <p:to>
                                        <p:strVal val="visible"/>
                                      </p:to>
                                    </p:set>
                                    <p:anim calcmode="lin" valueType="num">
                                      <p:cBhvr additive="base">
                                        <p:cTn id="105" dur="500" fill="hold"/>
                                        <p:tgtEl>
                                          <p:spTgt spid="46"/>
                                        </p:tgtEl>
                                        <p:attrNameLst>
                                          <p:attrName>ppt_x</p:attrName>
                                        </p:attrNameLst>
                                      </p:cBhvr>
                                      <p:tavLst>
                                        <p:tav tm="0">
                                          <p:val>
                                            <p:strVal val="#ppt_x"/>
                                          </p:val>
                                        </p:tav>
                                        <p:tav tm="100000">
                                          <p:val>
                                            <p:strVal val="#ppt_x"/>
                                          </p:val>
                                        </p:tav>
                                      </p:tavLst>
                                    </p:anim>
                                    <p:anim calcmode="lin" valueType="num">
                                      <p:cBhvr additive="base">
                                        <p:cTn id="106" dur="500" fill="hold"/>
                                        <p:tgtEl>
                                          <p:spTgt spid="46"/>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47"/>
                                        </p:tgtEl>
                                        <p:attrNameLst>
                                          <p:attrName>style.visibility</p:attrName>
                                        </p:attrNameLst>
                                      </p:cBhvr>
                                      <p:to>
                                        <p:strVal val="visible"/>
                                      </p:to>
                                    </p:set>
                                    <p:anim calcmode="lin" valueType="num">
                                      <p:cBhvr additive="base">
                                        <p:cTn id="109" dur="500" fill="hold"/>
                                        <p:tgtEl>
                                          <p:spTgt spid="47"/>
                                        </p:tgtEl>
                                        <p:attrNameLst>
                                          <p:attrName>ppt_x</p:attrName>
                                        </p:attrNameLst>
                                      </p:cBhvr>
                                      <p:tavLst>
                                        <p:tav tm="0">
                                          <p:val>
                                            <p:strVal val="#ppt_x"/>
                                          </p:val>
                                        </p:tav>
                                        <p:tav tm="100000">
                                          <p:val>
                                            <p:strVal val="#ppt_x"/>
                                          </p:val>
                                        </p:tav>
                                      </p:tavLst>
                                    </p:anim>
                                    <p:anim calcmode="lin" valueType="num">
                                      <p:cBhvr additive="base">
                                        <p:cTn id="110" dur="500" fill="hold"/>
                                        <p:tgtEl>
                                          <p:spTgt spid="47"/>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50"/>
                                        </p:tgtEl>
                                        <p:attrNameLst>
                                          <p:attrName>style.visibility</p:attrName>
                                        </p:attrNameLst>
                                      </p:cBhvr>
                                      <p:to>
                                        <p:strVal val="visible"/>
                                      </p:to>
                                    </p:set>
                                    <p:anim calcmode="lin" valueType="num">
                                      <p:cBhvr additive="base">
                                        <p:cTn id="113" dur="500" fill="hold"/>
                                        <p:tgtEl>
                                          <p:spTgt spid="50"/>
                                        </p:tgtEl>
                                        <p:attrNameLst>
                                          <p:attrName>ppt_x</p:attrName>
                                        </p:attrNameLst>
                                      </p:cBhvr>
                                      <p:tavLst>
                                        <p:tav tm="0">
                                          <p:val>
                                            <p:strVal val="#ppt_x"/>
                                          </p:val>
                                        </p:tav>
                                        <p:tav tm="100000">
                                          <p:val>
                                            <p:strVal val="#ppt_x"/>
                                          </p:val>
                                        </p:tav>
                                      </p:tavLst>
                                    </p:anim>
                                    <p:anim calcmode="lin" valueType="num">
                                      <p:cBhvr additive="base">
                                        <p:cTn id="114" dur="500" fill="hold"/>
                                        <p:tgtEl>
                                          <p:spTgt spid="50"/>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52"/>
                                        </p:tgtEl>
                                        <p:attrNameLst>
                                          <p:attrName>style.visibility</p:attrName>
                                        </p:attrNameLst>
                                      </p:cBhvr>
                                      <p:to>
                                        <p:strVal val="visible"/>
                                      </p:to>
                                    </p:set>
                                    <p:anim calcmode="lin" valueType="num">
                                      <p:cBhvr additive="base">
                                        <p:cTn id="117" dur="500" fill="hold"/>
                                        <p:tgtEl>
                                          <p:spTgt spid="52"/>
                                        </p:tgtEl>
                                        <p:attrNameLst>
                                          <p:attrName>ppt_x</p:attrName>
                                        </p:attrNameLst>
                                      </p:cBhvr>
                                      <p:tavLst>
                                        <p:tav tm="0">
                                          <p:val>
                                            <p:strVal val="#ppt_x"/>
                                          </p:val>
                                        </p:tav>
                                        <p:tav tm="100000">
                                          <p:val>
                                            <p:strVal val="#ppt_x"/>
                                          </p:val>
                                        </p:tav>
                                      </p:tavLst>
                                    </p:anim>
                                    <p:anim calcmode="lin" valueType="num">
                                      <p:cBhvr additive="base">
                                        <p:cTn id="118" dur="500" fill="hold"/>
                                        <p:tgtEl>
                                          <p:spTgt spid="52"/>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58"/>
                                        </p:tgtEl>
                                        <p:attrNameLst>
                                          <p:attrName>style.visibility</p:attrName>
                                        </p:attrNameLst>
                                      </p:cBhvr>
                                      <p:to>
                                        <p:strVal val="visible"/>
                                      </p:to>
                                    </p:set>
                                    <p:anim calcmode="lin" valueType="num">
                                      <p:cBhvr additive="base">
                                        <p:cTn id="121" dur="500" fill="hold"/>
                                        <p:tgtEl>
                                          <p:spTgt spid="58"/>
                                        </p:tgtEl>
                                        <p:attrNameLst>
                                          <p:attrName>ppt_x</p:attrName>
                                        </p:attrNameLst>
                                      </p:cBhvr>
                                      <p:tavLst>
                                        <p:tav tm="0">
                                          <p:val>
                                            <p:strVal val="#ppt_x"/>
                                          </p:val>
                                        </p:tav>
                                        <p:tav tm="100000">
                                          <p:val>
                                            <p:strVal val="#ppt_x"/>
                                          </p:val>
                                        </p:tav>
                                      </p:tavLst>
                                    </p:anim>
                                    <p:anim calcmode="lin" valueType="num">
                                      <p:cBhvr additive="base">
                                        <p:cTn id="122" dur="500" fill="hold"/>
                                        <p:tgtEl>
                                          <p:spTgt spid="58"/>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61"/>
                                        </p:tgtEl>
                                        <p:attrNameLst>
                                          <p:attrName>style.visibility</p:attrName>
                                        </p:attrNameLst>
                                      </p:cBhvr>
                                      <p:to>
                                        <p:strVal val="visible"/>
                                      </p:to>
                                    </p:set>
                                    <p:anim calcmode="lin" valueType="num">
                                      <p:cBhvr additive="base">
                                        <p:cTn id="125" dur="500" fill="hold"/>
                                        <p:tgtEl>
                                          <p:spTgt spid="61"/>
                                        </p:tgtEl>
                                        <p:attrNameLst>
                                          <p:attrName>ppt_x</p:attrName>
                                        </p:attrNameLst>
                                      </p:cBhvr>
                                      <p:tavLst>
                                        <p:tav tm="0">
                                          <p:val>
                                            <p:strVal val="#ppt_x"/>
                                          </p:val>
                                        </p:tav>
                                        <p:tav tm="100000">
                                          <p:val>
                                            <p:strVal val="#ppt_x"/>
                                          </p:val>
                                        </p:tav>
                                      </p:tavLst>
                                    </p:anim>
                                    <p:anim calcmode="lin" valueType="num">
                                      <p:cBhvr additive="base">
                                        <p:cTn id="126" dur="500" fill="hold"/>
                                        <p:tgtEl>
                                          <p:spTgt spid="61"/>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73"/>
                                        </p:tgtEl>
                                        <p:attrNameLst>
                                          <p:attrName>style.visibility</p:attrName>
                                        </p:attrNameLst>
                                      </p:cBhvr>
                                      <p:to>
                                        <p:strVal val="visible"/>
                                      </p:to>
                                    </p:set>
                                    <p:anim calcmode="lin" valueType="num">
                                      <p:cBhvr additive="base">
                                        <p:cTn id="129" dur="500" fill="hold"/>
                                        <p:tgtEl>
                                          <p:spTgt spid="73"/>
                                        </p:tgtEl>
                                        <p:attrNameLst>
                                          <p:attrName>ppt_x</p:attrName>
                                        </p:attrNameLst>
                                      </p:cBhvr>
                                      <p:tavLst>
                                        <p:tav tm="0">
                                          <p:val>
                                            <p:strVal val="#ppt_x"/>
                                          </p:val>
                                        </p:tav>
                                        <p:tav tm="100000">
                                          <p:val>
                                            <p:strVal val="#ppt_x"/>
                                          </p:val>
                                        </p:tav>
                                      </p:tavLst>
                                    </p:anim>
                                    <p:anim calcmode="lin" valueType="num">
                                      <p:cBhvr additive="base">
                                        <p:cTn id="130" dur="500" fill="hold"/>
                                        <p:tgtEl>
                                          <p:spTgt spid="73"/>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7"/>
                                        </p:tgtEl>
                                        <p:attrNameLst>
                                          <p:attrName>style.visibility</p:attrName>
                                        </p:attrNameLst>
                                      </p:cBhvr>
                                      <p:to>
                                        <p:strVal val="visible"/>
                                      </p:to>
                                    </p:set>
                                    <p:anim calcmode="lin" valueType="num">
                                      <p:cBhvr additive="base">
                                        <p:cTn id="133" dur="500" fill="hold"/>
                                        <p:tgtEl>
                                          <p:spTgt spid="77"/>
                                        </p:tgtEl>
                                        <p:attrNameLst>
                                          <p:attrName>ppt_x</p:attrName>
                                        </p:attrNameLst>
                                      </p:cBhvr>
                                      <p:tavLst>
                                        <p:tav tm="0">
                                          <p:val>
                                            <p:strVal val="#ppt_x"/>
                                          </p:val>
                                        </p:tav>
                                        <p:tav tm="100000">
                                          <p:val>
                                            <p:strVal val="#ppt_x"/>
                                          </p:val>
                                        </p:tav>
                                      </p:tavLst>
                                    </p:anim>
                                    <p:anim calcmode="lin" valueType="num">
                                      <p:cBhvr additive="base">
                                        <p:cTn id="13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2" grpId="0"/>
      <p:bldP spid="43" grpId="0"/>
      <p:bldP spid="44" grpId="0"/>
      <p:bldP spid="46" grpId="0"/>
      <p:bldP spid="47" grpId="0"/>
      <p:bldP spid="49" grpId="0"/>
      <p:bldP spid="61" grpId="0"/>
      <p:bldP spid="63" grpId="0"/>
      <p:bldP spid="65" grpId="0" animBg="1"/>
      <p:bldP spid="71" grpId="0" animBg="1"/>
      <p:bldP spid="72" grpId="0"/>
      <p:bldP spid="73" grpId="0"/>
      <p:bldP spid="8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US" sz="1800" dirty="0">
                <a:latin typeface="Times New Roman" pitchFamily="18" charset="0"/>
                <a:cs typeface="Times New Roman" pitchFamily="18" charset="0"/>
              </a:rPr>
              <a:t>Resolving all the forces perpendicular to the plane</a:t>
            </a:r>
            <a:endParaRPr lang="en-IN" sz="1800" dirty="0">
              <a:latin typeface="Times New Roman" pitchFamily="18" charset="0"/>
              <a:cs typeface="Times New Roman" pitchFamily="18" charset="0"/>
            </a:endParaRPr>
          </a:p>
          <a:p>
            <a:pPr marL="0" indent="0" algn="just">
              <a:lnSpc>
                <a:spcPct val="150000"/>
              </a:lnSpc>
              <a:buNone/>
            </a:pPr>
            <a:r>
              <a:rPr lang="en-IN" sz="1800" dirty="0">
                <a:latin typeface="Times New Roman" pitchFamily="18" charset="0"/>
                <a:cs typeface="Times New Roman" pitchFamily="18" charset="0"/>
              </a:rPr>
              <a:t>N</a:t>
            </a:r>
            <a:r>
              <a:rPr lang="en-IN" sz="1800" baseline="-25000" dirty="0">
                <a:latin typeface="Times New Roman" pitchFamily="18" charset="0"/>
                <a:cs typeface="Times New Roman" pitchFamily="18" charset="0"/>
              </a:rPr>
              <a:t>2</a:t>
            </a:r>
            <a:r>
              <a:rPr lang="en-IN" sz="1800" dirty="0">
                <a:latin typeface="Times New Roman" pitchFamily="18" charset="0"/>
                <a:cs typeface="Times New Roman" pitchFamily="18" charset="0"/>
              </a:rPr>
              <a:t> – 100cos45 = 0</a:t>
            </a:r>
          </a:p>
          <a:p>
            <a:pPr marL="0" indent="0" algn="just">
              <a:lnSpc>
                <a:spcPct val="150000"/>
              </a:lnSpc>
              <a:buNone/>
            </a:pPr>
            <a:r>
              <a:rPr lang="en-US" sz="1800" dirty="0" err="1">
                <a:latin typeface="Times New Roman" pitchFamily="18" charset="0"/>
                <a:cs typeface="Times New Roman" pitchFamily="18" charset="0"/>
              </a:rPr>
              <a:t>i.e</a:t>
            </a:r>
            <a:r>
              <a:rPr lang="en-US" sz="1800" dirty="0">
                <a:latin typeface="Times New Roman" pitchFamily="18" charset="0"/>
                <a:cs typeface="Times New Roman" pitchFamily="18" charset="0"/>
              </a:rPr>
              <a:t> </a:t>
            </a:r>
            <a:r>
              <a:rPr lang="en-IN" sz="1800" dirty="0">
                <a:latin typeface="Times New Roman" pitchFamily="18" charset="0"/>
                <a:cs typeface="Times New Roman" pitchFamily="18" charset="0"/>
              </a:rPr>
              <a:t>N</a:t>
            </a:r>
            <a:r>
              <a:rPr lang="en-IN" sz="1800" baseline="-25000" dirty="0">
                <a:latin typeface="Times New Roman" pitchFamily="18" charset="0"/>
                <a:cs typeface="Times New Roman" pitchFamily="18" charset="0"/>
              </a:rPr>
              <a:t>2</a:t>
            </a:r>
            <a:r>
              <a:rPr lang="en-IN" sz="1800" dirty="0">
                <a:latin typeface="Times New Roman" pitchFamily="18" charset="0"/>
                <a:cs typeface="Times New Roman" pitchFamily="18" charset="0"/>
              </a:rPr>
              <a:t> = 70.70 N</a:t>
            </a:r>
            <a:r>
              <a:rPr lang="en-IN" sz="1800" baseline="-25000" dirty="0">
                <a:latin typeface="Times New Roman" pitchFamily="18" charset="0"/>
                <a:cs typeface="Times New Roman" pitchFamily="18" charset="0"/>
              </a:rPr>
              <a:t> </a:t>
            </a:r>
          </a:p>
          <a:p>
            <a:pPr marL="0" indent="0" algn="just">
              <a:lnSpc>
                <a:spcPct val="150000"/>
              </a:lnSpc>
              <a:buNone/>
            </a:pPr>
            <a:r>
              <a:rPr lang="en-US" sz="1800" dirty="0">
                <a:latin typeface="Times New Roman" pitchFamily="18" charset="0"/>
                <a:cs typeface="Times New Roman" pitchFamily="18" charset="0"/>
              </a:rPr>
              <a:t>Resolving all the forces along the plane</a:t>
            </a:r>
            <a:endParaRPr lang="en-IN" sz="1800" baseline="-25000" dirty="0">
              <a:latin typeface="Times New Roman" pitchFamily="18" charset="0"/>
              <a:cs typeface="Times New Roman" pitchFamily="18" charset="0"/>
            </a:endParaRPr>
          </a:p>
          <a:p>
            <a:pPr marL="0" indent="0" algn="just">
              <a:lnSpc>
                <a:spcPct val="150000"/>
              </a:lnSpc>
              <a:buNone/>
            </a:pPr>
            <a:r>
              <a:rPr lang="en-IN" sz="1800" dirty="0">
                <a:latin typeface="Times New Roman" pitchFamily="18" charset="0"/>
                <a:cs typeface="Times New Roman" pitchFamily="18" charset="0"/>
              </a:rPr>
              <a:t>T – </a:t>
            </a:r>
            <a:r>
              <a:rPr lang="en-IN" sz="1800" dirty="0" err="1">
                <a:latin typeface="Times New Roman" pitchFamily="18" charset="0"/>
                <a:cs typeface="Times New Roman" pitchFamily="18" charset="0"/>
              </a:rPr>
              <a:t>T</a:t>
            </a:r>
            <a:r>
              <a:rPr lang="en-IN" sz="1800" baseline="30000" dirty="0" err="1">
                <a:latin typeface="Times New Roman" pitchFamily="18" charset="0"/>
                <a:cs typeface="Times New Roman" pitchFamily="18" charset="0"/>
              </a:rPr>
              <a:t>l</a:t>
            </a:r>
            <a:r>
              <a:rPr lang="en-IN" sz="1800" dirty="0">
                <a:latin typeface="Times New Roman" pitchFamily="18" charset="0"/>
                <a:cs typeface="Times New Roman" pitchFamily="18" charset="0"/>
              </a:rPr>
              <a:t> – F</a:t>
            </a:r>
            <a:r>
              <a:rPr lang="en-IN" sz="1800" baseline="-25000" dirty="0">
                <a:latin typeface="Times New Roman" pitchFamily="18" charset="0"/>
                <a:cs typeface="Times New Roman" pitchFamily="18" charset="0"/>
              </a:rPr>
              <a:t>2 </a:t>
            </a:r>
            <a:r>
              <a:rPr lang="en-IN" sz="1800" dirty="0">
                <a:latin typeface="Times New Roman" pitchFamily="18" charset="0"/>
                <a:cs typeface="Times New Roman" pitchFamily="18" charset="0"/>
              </a:rPr>
              <a:t>– 100sin45 = 0</a:t>
            </a:r>
          </a:p>
          <a:p>
            <a:pPr marL="0" indent="0" algn="just">
              <a:lnSpc>
                <a:spcPct val="150000"/>
              </a:lnSpc>
              <a:buNone/>
            </a:pPr>
            <a:r>
              <a:rPr lang="en-US" sz="1800" dirty="0">
                <a:latin typeface="Times New Roman" pitchFamily="18" charset="0"/>
                <a:cs typeface="Times New Roman" pitchFamily="18" charset="0"/>
              </a:rPr>
              <a:t>But F</a:t>
            </a:r>
            <a:r>
              <a:rPr lang="en-US" sz="1800" baseline="-25000" dirty="0">
                <a:latin typeface="Times New Roman" pitchFamily="18" charset="0"/>
                <a:cs typeface="Times New Roman" pitchFamily="18" charset="0"/>
              </a:rPr>
              <a:t>2 </a:t>
            </a:r>
            <a:r>
              <a:rPr lang="en-US" sz="1800" dirty="0">
                <a:latin typeface="Times New Roman" pitchFamily="18" charset="0"/>
                <a:cs typeface="Times New Roman" pitchFamily="18" charset="0"/>
              </a:rPr>
              <a:t>= </a:t>
            </a:r>
            <a:r>
              <a:rPr lang="en-IN" sz="1800" dirty="0">
                <a:latin typeface="Times New Roman" pitchFamily="18" charset="0"/>
                <a:cs typeface="Times New Roman" pitchFamily="18" charset="0"/>
              </a:rPr>
              <a:t>µN</a:t>
            </a:r>
            <a:r>
              <a:rPr lang="en-IN" sz="1800" baseline="-25000" dirty="0">
                <a:latin typeface="Times New Roman" pitchFamily="18" charset="0"/>
                <a:cs typeface="Times New Roman" pitchFamily="18" charset="0"/>
              </a:rPr>
              <a:t>2 </a:t>
            </a:r>
            <a:r>
              <a:rPr lang="en-IN" sz="1800" dirty="0">
                <a:latin typeface="Times New Roman" pitchFamily="18" charset="0"/>
                <a:cs typeface="Times New Roman" pitchFamily="18" charset="0"/>
              </a:rPr>
              <a:t>= 14.14 N </a:t>
            </a:r>
          </a:p>
          <a:p>
            <a:pPr marL="0" indent="0" algn="just">
              <a:lnSpc>
                <a:spcPct val="150000"/>
              </a:lnSpc>
              <a:buNone/>
            </a:pPr>
            <a:r>
              <a:rPr lang="en-US" sz="1800" dirty="0">
                <a:latin typeface="Times New Roman" pitchFamily="18" charset="0"/>
                <a:cs typeface="Times New Roman" pitchFamily="18" charset="0"/>
              </a:rPr>
              <a:t>T</a:t>
            </a:r>
            <a:r>
              <a:rPr lang="en-US" sz="1800" baseline="30000" dirty="0">
                <a:latin typeface="Times New Roman" pitchFamily="18" charset="0"/>
                <a:cs typeface="Times New Roman" pitchFamily="18" charset="0"/>
              </a:rPr>
              <a:t>1</a:t>
            </a:r>
            <a:r>
              <a:rPr lang="en-US" sz="1800" dirty="0">
                <a:latin typeface="Times New Roman" pitchFamily="18" charset="0"/>
                <a:cs typeface="Times New Roman" pitchFamily="18" charset="0"/>
              </a:rPr>
              <a:t> = 80.52 N</a:t>
            </a: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p:txBody>
      </p:sp>
      <p:sp>
        <p:nvSpPr>
          <p:cNvPr id="34" name="Slide Number Placeholder 33"/>
          <p:cNvSpPr>
            <a:spLocks noGrp="1"/>
          </p:cNvSpPr>
          <p:nvPr>
            <p:ph type="sldNum" sz="quarter" idx="12"/>
          </p:nvPr>
        </p:nvSpPr>
        <p:spPr/>
        <p:txBody>
          <a:bodyPr/>
          <a:lstStyle/>
          <a:p>
            <a:fld id="{B6F15528-21DE-4FAA-801E-634DDDAF4B2B}" type="slidenum">
              <a:rPr lang="en-US" smtClean="0"/>
              <a:pPr/>
              <a:t>52</a:t>
            </a:fld>
            <a:endParaRPr lang="en-US"/>
          </a:p>
        </p:txBody>
      </p:sp>
      <p:cxnSp>
        <p:nvCxnSpPr>
          <p:cNvPr id="23" name="Straight Connector 22"/>
          <p:cNvCxnSpPr/>
          <p:nvPr/>
        </p:nvCxnSpPr>
        <p:spPr>
          <a:xfrm flipV="1">
            <a:off x="4645309" y="2186140"/>
            <a:ext cx="373380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737789" y="1867042"/>
            <a:ext cx="641320" cy="309801"/>
          </a:xfrm>
          <a:prstGeom prst="rect">
            <a:avLst/>
          </a:prstGeom>
          <a:noFill/>
        </p:spPr>
        <p:txBody>
          <a:bodyPr wrap="square" rtlCol="0">
            <a:spAutoFit/>
          </a:bodyPr>
          <a:lstStyle/>
          <a:p>
            <a:r>
              <a:rPr lang="en-IN" sz="1400" dirty="0">
                <a:latin typeface="Times New Roman" pitchFamily="18" charset="0"/>
                <a:cs typeface="Times New Roman" pitchFamily="18" charset="0"/>
              </a:rPr>
              <a:t>T </a:t>
            </a:r>
          </a:p>
        </p:txBody>
      </p:sp>
      <p:sp>
        <p:nvSpPr>
          <p:cNvPr id="25" name="TextBox 24"/>
          <p:cNvSpPr txBox="1"/>
          <p:nvPr/>
        </p:nvSpPr>
        <p:spPr>
          <a:xfrm>
            <a:off x="5536357" y="1212417"/>
            <a:ext cx="16764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a:t>
            </a:r>
          </a:p>
        </p:txBody>
      </p:sp>
      <p:sp>
        <p:nvSpPr>
          <p:cNvPr id="26" name="TextBox 25"/>
          <p:cNvSpPr txBox="1"/>
          <p:nvPr/>
        </p:nvSpPr>
        <p:spPr>
          <a:xfrm>
            <a:off x="6550309" y="3486231"/>
            <a:ext cx="914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100 N</a:t>
            </a:r>
          </a:p>
        </p:txBody>
      </p:sp>
      <p:sp>
        <p:nvSpPr>
          <p:cNvPr id="27" name="TextBox 26"/>
          <p:cNvSpPr txBox="1"/>
          <p:nvPr/>
        </p:nvSpPr>
        <p:spPr>
          <a:xfrm rot="20092957">
            <a:off x="6213015" y="2878223"/>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r>
              <a:rPr lang="en-IN" sz="1400" baseline="-25000" dirty="0">
                <a:solidFill>
                  <a:srgbClr val="FF0000"/>
                </a:solidFill>
                <a:latin typeface="Times New Roman" pitchFamily="18" charset="0"/>
                <a:cs typeface="Times New Roman" pitchFamily="18" charset="0"/>
              </a:rPr>
              <a:t>2</a:t>
            </a:r>
            <a:endParaRPr lang="en-IN" sz="1400" baseline="-25000" dirty="0">
              <a:solidFill>
                <a:srgbClr val="FF0000"/>
              </a:solidFill>
            </a:endParaRPr>
          </a:p>
        </p:txBody>
      </p:sp>
      <p:sp>
        <p:nvSpPr>
          <p:cNvPr id="28" name="TextBox 27"/>
          <p:cNvSpPr txBox="1"/>
          <p:nvPr/>
        </p:nvSpPr>
        <p:spPr>
          <a:xfrm rot="20166383">
            <a:off x="7183238" y="3178417"/>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r>
              <a:rPr lang="en-IN" sz="1400" baseline="-25000" dirty="0">
                <a:latin typeface="Times New Roman" pitchFamily="18" charset="0"/>
                <a:cs typeface="Times New Roman" pitchFamily="18" charset="0"/>
              </a:rPr>
              <a:t>2</a:t>
            </a:r>
            <a:endParaRPr lang="en-IN" sz="1400" baseline="-25000" dirty="0"/>
          </a:p>
        </p:txBody>
      </p:sp>
      <p:cxnSp>
        <p:nvCxnSpPr>
          <p:cNvPr id="29" name="Straight Arrow Connector 28"/>
          <p:cNvCxnSpPr/>
          <p:nvPr/>
        </p:nvCxnSpPr>
        <p:spPr>
          <a:xfrm rot="10800000" flipV="1">
            <a:off x="6474109" y="2567140"/>
            <a:ext cx="1066800" cy="381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331109" y="317674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45</a:t>
            </a:r>
            <a:r>
              <a:rPr lang="en-IN" sz="1200" baseline="30000" dirty="0">
                <a:latin typeface="Times New Roman" pitchFamily="18" charset="0"/>
                <a:ea typeface="Tahoma" pitchFamily="34" charset="0"/>
                <a:cs typeface="Times New Roman" pitchFamily="18" charset="0"/>
              </a:rPr>
              <a:t>0</a:t>
            </a:r>
          </a:p>
        </p:txBody>
      </p:sp>
      <p:cxnSp>
        <p:nvCxnSpPr>
          <p:cNvPr id="31" name="Straight Arrow Connector 30"/>
          <p:cNvCxnSpPr/>
          <p:nvPr/>
        </p:nvCxnSpPr>
        <p:spPr>
          <a:xfrm flipV="1">
            <a:off x="7007509" y="1424140"/>
            <a:ext cx="914400" cy="3810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20177125">
            <a:off x="7330305" y="1086817"/>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
        <p:nvSpPr>
          <p:cNvPr id="33" name="Rectangle 32"/>
          <p:cNvSpPr/>
          <p:nvPr/>
        </p:nvSpPr>
        <p:spPr>
          <a:xfrm rot="20498282">
            <a:off x="6514723" y="2296463"/>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Connector 34"/>
          <p:cNvCxnSpPr/>
          <p:nvPr/>
        </p:nvCxnSpPr>
        <p:spPr>
          <a:xfrm>
            <a:off x="4645309" y="348154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38" idx="0"/>
          </p:cNvCxnSpPr>
          <p:nvPr/>
        </p:nvCxnSpPr>
        <p:spPr>
          <a:xfrm>
            <a:off x="6560335" y="1481277"/>
            <a:ext cx="561474" cy="1543063"/>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37" name="Arc 36"/>
          <p:cNvSpPr/>
          <p:nvPr/>
        </p:nvSpPr>
        <p:spPr>
          <a:xfrm>
            <a:off x="5026309" y="3252940"/>
            <a:ext cx="304800" cy="381000"/>
          </a:xfrm>
          <a:prstGeom prst="arc">
            <a:avLst>
              <a:gd name="adj1" fmla="val 17359636"/>
              <a:gd name="adj2" fmla="val 70728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8" name="TextBox 37"/>
          <p:cNvSpPr txBox="1"/>
          <p:nvPr/>
        </p:nvSpPr>
        <p:spPr>
          <a:xfrm>
            <a:off x="6855109" y="302434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45</a:t>
            </a:r>
            <a:r>
              <a:rPr lang="en-IN" sz="1200" baseline="30000" dirty="0">
                <a:latin typeface="Times New Roman" pitchFamily="18" charset="0"/>
                <a:ea typeface="Tahoma" pitchFamily="34" charset="0"/>
                <a:cs typeface="Times New Roman" pitchFamily="18" charset="0"/>
              </a:rPr>
              <a:t>0</a:t>
            </a:r>
          </a:p>
        </p:txBody>
      </p:sp>
      <p:cxnSp>
        <p:nvCxnSpPr>
          <p:cNvPr id="39" name="Straight Arrow Connector 38"/>
          <p:cNvCxnSpPr/>
          <p:nvPr/>
        </p:nvCxnSpPr>
        <p:spPr>
          <a:xfrm flipV="1">
            <a:off x="6927473" y="2159962"/>
            <a:ext cx="968732" cy="3548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927473" y="2486963"/>
            <a:ext cx="922677" cy="27822"/>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6440988" y="2990931"/>
            <a:ext cx="989806" cy="794"/>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6200000" flipV="1">
            <a:off x="6691186" y="2725025"/>
            <a:ext cx="76200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6047592" y="2522035"/>
            <a:ext cx="888696" cy="3118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800420" y="2475485"/>
            <a:ext cx="641320" cy="309801"/>
          </a:xfrm>
          <a:prstGeom prst="rect">
            <a:avLst/>
          </a:prstGeom>
          <a:noFill/>
        </p:spPr>
        <p:txBody>
          <a:bodyPr wrap="square" rtlCol="0">
            <a:spAutoFit/>
          </a:bodyPr>
          <a:lstStyle/>
          <a:p>
            <a:r>
              <a:rPr lang="en-IN" sz="1400" dirty="0">
                <a:latin typeface="Times New Roman" pitchFamily="18" charset="0"/>
                <a:cs typeface="Times New Roman" pitchFamily="18" charset="0"/>
              </a:rPr>
              <a:t>T</a:t>
            </a:r>
            <a:r>
              <a:rPr lang="en-IN" sz="1400" baseline="30000" dirty="0">
                <a:latin typeface="Times New Roman" pitchFamily="18" charset="0"/>
                <a:cs typeface="Times New Roman" pitchFamily="18" charset="0"/>
              </a:rPr>
              <a:t>1</a:t>
            </a:r>
          </a:p>
        </p:txBody>
      </p:sp>
    </p:spTree>
    <p:extLst>
      <p:ext uri="{BB962C8B-B14F-4D97-AF65-F5344CB8AC3E}">
        <p14:creationId xmlns:p14="http://schemas.microsoft.com/office/powerpoint/2010/main" val="42672004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Problem 7.0</a:t>
            </a:r>
          </a:p>
          <a:p>
            <a:pPr marL="0" indent="0" algn="just">
              <a:lnSpc>
                <a:spcPct val="150000"/>
              </a:lnSpc>
              <a:buNone/>
            </a:pPr>
            <a:r>
              <a:rPr lang="en-US" sz="1800" dirty="0">
                <a:latin typeface="Times New Roman" pitchFamily="18" charset="0"/>
                <a:cs typeface="Times New Roman" pitchFamily="18" charset="0"/>
              </a:rPr>
              <a:t>Two blocks A and B weighing 1500 N &amp; 1000 N, and connected by a string passing over a smooth pulley, rest on a 60° inclined plane and a horizontal plane, the block B being subjected to an external force P as shown in figure. If the coefficient of friction be 0.25 under the blocks, find the least value of P to drag the block A up the plane.</a:t>
            </a:r>
            <a:endParaRPr lang="en-IN" sz="1800" baseline="300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53</a:t>
            </a:fld>
            <a:endParaRPr lang="en-US"/>
          </a:p>
        </p:txBody>
      </p:sp>
      <p:pic>
        <p:nvPicPr>
          <p:cNvPr id="5" name="Picture 4"/>
          <p:cNvPicPr/>
          <p:nvPr/>
        </p:nvPicPr>
        <p:blipFill>
          <a:blip r:embed="rId3"/>
          <a:srcRect/>
          <a:stretch>
            <a:fillRect/>
          </a:stretch>
        </p:blipFill>
        <p:spPr bwMode="auto">
          <a:xfrm>
            <a:off x="2743200" y="3028950"/>
            <a:ext cx="3429000" cy="1752600"/>
          </a:xfrm>
          <a:prstGeom prst="rect">
            <a:avLst/>
          </a:prstGeom>
          <a:noFill/>
          <a:ln w="9525">
            <a:noFill/>
            <a:miter lim="800000"/>
            <a:headEnd/>
            <a:tailEnd/>
          </a:ln>
        </p:spPr>
      </p:pic>
    </p:spTree>
    <p:extLst>
      <p:ext uri="{BB962C8B-B14F-4D97-AF65-F5344CB8AC3E}">
        <p14:creationId xmlns:p14="http://schemas.microsoft.com/office/powerpoint/2010/main" val="3820612235"/>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Solution: </a:t>
            </a:r>
            <a:r>
              <a:rPr lang="en-IN" sz="1800" dirty="0">
                <a:latin typeface="Times New Roman" pitchFamily="18" charset="0"/>
                <a:cs typeface="Times New Roman" pitchFamily="18" charset="0"/>
              </a:rPr>
              <a:t>Consider the equilibrium of block A. since it has tendency to move up the plane, frictional force acts down the plane. Let T</a:t>
            </a:r>
            <a:r>
              <a:rPr lang="en-IN" sz="1800" baseline="-25000" dirty="0">
                <a:latin typeface="Times New Roman" pitchFamily="18" charset="0"/>
                <a:cs typeface="Times New Roman" pitchFamily="18" charset="0"/>
              </a:rPr>
              <a:t>A </a:t>
            </a:r>
            <a:r>
              <a:rPr lang="en-IN" sz="1800" dirty="0">
                <a:latin typeface="Times New Roman" pitchFamily="18" charset="0"/>
                <a:cs typeface="Times New Roman" pitchFamily="18" charset="0"/>
              </a:rPr>
              <a:t>be the tension in the string.</a:t>
            </a:r>
          </a:p>
        </p:txBody>
      </p:sp>
      <p:cxnSp>
        <p:nvCxnSpPr>
          <p:cNvPr id="5" name="Straight Connector 4"/>
          <p:cNvCxnSpPr/>
          <p:nvPr/>
        </p:nvCxnSpPr>
        <p:spPr>
          <a:xfrm flipV="1">
            <a:off x="685800" y="2800350"/>
            <a:ext cx="373380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20525049">
            <a:off x="4070080" y="2434280"/>
            <a:ext cx="641320" cy="309801"/>
          </a:xfrm>
          <a:prstGeom prst="rect">
            <a:avLst/>
          </a:prstGeom>
          <a:noFill/>
        </p:spPr>
        <p:txBody>
          <a:bodyPr wrap="square" rtlCol="0">
            <a:spAutoFit/>
          </a:bodyPr>
          <a:lstStyle/>
          <a:p>
            <a:r>
              <a:rPr lang="en-IN" sz="1400" dirty="0">
                <a:latin typeface="Times New Roman" pitchFamily="18" charset="0"/>
                <a:cs typeface="Times New Roman" pitchFamily="18" charset="0"/>
              </a:rPr>
              <a:t>T</a:t>
            </a:r>
            <a:r>
              <a:rPr lang="en-IN" sz="1400" baseline="-25000" dirty="0">
                <a:latin typeface="Times New Roman" pitchFamily="18" charset="0"/>
                <a:cs typeface="Times New Roman" pitchFamily="18" charset="0"/>
              </a:rPr>
              <a:t>A</a:t>
            </a:r>
            <a:r>
              <a:rPr lang="en-IN" sz="1400" dirty="0">
                <a:latin typeface="Times New Roman" pitchFamily="18" charset="0"/>
                <a:cs typeface="Times New Roman" pitchFamily="18" charset="0"/>
              </a:rPr>
              <a:t> </a:t>
            </a:r>
          </a:p>
        </p:txBody>
      </p:sp>
      <p:sp>
        <p:nvSpPr>
          <p:cNvPr id="10" name="TextBox 9"/>
          <p:cNvSpPr txBox="1"/>
          <p:nvPr/>
        </p:nvSpPr>
        <p:spPr>
          <a:xfrm>
            <a:off x="838200" y="1657350"/>
            <a:ext cx="16764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of block A</a:t>
            </a:r>
          </a:p>
        </p:txBody>
      </p:sp>
      <p:sp>
        <p:nvSpPr>
          <p:cNvPr id="26" name="TextBox 25"/>
          <p:cNvSpPr txBox="1"/>
          <p:nvPr/>
        </p:nvSpPr>
        <p:spPr>
          <a:xfrm>
            <a:off x="2667000" y="4171950"/>
            <a:ext cx="914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1500 N</a:t>
            </a:r>
          </a:p>
        </p:txBody>
      </p:sp>
      <p:sp>
        <p:nvSpPr>
          <p:cNvPr id="31" name="TextBox 30"/>
          <p:cNvSpPr txBox="1"/>
          <p:nvPr/>
        </p:nvSpPr>
        <p:spPr>
          <a:xfrm rot="20092957">
            <a:off x="2253506" y="3492433"/>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r>
              <a:rPr lang="en-IN" sz="1400" baseline="-25000" dirty="0">
                <a:solidFill>
                  <a:srgbClr val="FF0000"/>
                </a:solidFill>
                <a:latin typeface="Times New Roman" pitchFamily="18" charset="0"/>
                <a:cs typeface="Times New Roman" pitchFamily="18" charset="0"/>
              </a:rPr>
              <a:t>A</a:t>
            </a:r>
            <a:endParaRPr lang="en-IN" sz="1400" baseline="-25000" dirty="0">
              <a:solidFill>
                <a:srgbClr val="FF0000"/>
              </a:solidFill>
            </a:endParaRPr>
          </a:p>
        </p:txBody>
      </p:sp>
      <p:sp>
        <p:nvSpPr>
          <p:cNvPr id="32" name="TextBox 31"/>
          <p:cNvSpPr txBox="1"/>
          <p:nvPr/>
        </p:nvSpPr>
        <p:spPr>
          <a:xfrm rot="20166383">
            <a:off x="3243139" y="3946553"/>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r>
              <a:rPr lang="en-IN" sz="1400" baseline="-25000" dirty="0">
                <a:latin typeface="Times New Roman" pitchFamily="18" charset="0"/>
                <a:cs typeface="Times New Roman" pitchFamily="18" charset="0"/>
              </a:rPr>
              <a:t>A</a:t>
            </a:r>
            <a:endParaRPr lang="en-IN" sz="1400" baseline="-25000" dirty="0"/>
          </a:p>
        </p:txBody>
      </p:sp>
      <p:cxnSp>
        <p:nvCxnSpPr>
          <p:cNvPr id="33" name="Straight Connector 32"/>
          <p:cNvCxnSpPr/>
          <p:nvPr/>
        </p:nvCxnSpPr>
        <p:spPr>
          <a:xfrm flipV="1">
            <a:off x="5486400" y="2190750"/>
            <a:ext cx="16002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20527531">
            <a:off x="5202463" y="2364288"/>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1500sin60</a:t>
            </a:r>
          </a:p>
        </p:txBody>
      </p:sp>
      <p:sp>
        <p:nvSpPr>
          <p:cNvPr id="41" name="TextBox 40"/>
          <p:cNvSpPr txBox="1"/>
          <p:nvPr/>
        </p:nvSpPr>
        <p:spPr>
          <a:xfrm rot="3347769">
            <a:off x="6489753" y="3237133"/>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1500cos60</a:t>
            </a:r>
          </a:p>
        </p:txBody>
      </p:sp>
      <p:sp>
        <p:nvSpPr>
          <p:cNvPr id="34" name="Slide Number Placeholder 33"/>
          <p:cNvSpPr>
            <a:spLocks noGrp="1"/>
          </p:cNvSpPr>
          <p:nvPr>
            <p:ph type="sldNum" sz="quarter" idx="12"/>
          </p:nvPr>
        </p:nvSpPr>
        <p:spPr/>
        <p:txBody>
          <a:bodyPr/>
          <a:lstStyle/>
          <a:p>
            <a:fld id="{B6F15528-21DE-4FAA-801E-634DDDAF4B2B}" type="slidenum">
              <a:rPr lang="en-US" smtClean="0"/>
              <a:pPr/>
              <a:t>54</a:t>
            </a:fld>
            <a:endParaRPr lang="en-US"/>
          </a:p>
        </p:txBody>
      </p:sp>
      <p:cxnSp>
        <p:nvCxnSpPr>
          <p:cNvPr id="55" name="Straight Arrow Connector 54"/>
          <p:cNvCxnSpPr/>
          <p:nvPr/>
        </p:nvCxnSpPr>
        <p:spPr>
          <a:xfrm flipV="1">
            <a:off x="3276600" y="2724150"/>
            <a:ext cx="8382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2743200" y="3486150"/>
            <a:ext cx="76200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a:off x="2477294" y="3675856"/>
            <a:ext cx="989806" cy="794"/>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10800000" flipV="1">
            <a:off x="2514600" y="3181350"/>
            <a:ext cx="1066800" cy="381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371600" y="37909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60</a:t>
            </a:r>
            <a:r>
              <a:rPr lang="en-IN" sz="1200" baseline="30000" dirty="0">
                <a:latin typeface="Times New Roman" pitchFamily="18" charset="0"/>
                <a:ea typeface="Tahoma" pitchFamily="34" charset="0"/>
                <a:cs typeface="Times New Roman" pitchFamily="18" charset="0"/>
              </a:rPr>
              <a:t>0</a:t>
            </a:r>
          </a:p>
        </p:txBody>
      </p:sp>
      <p:cxnSp>
        <p:nvCxnSpPr>
          <p:cNvPr id="54" name="Straight Arrow Connector 53"/>
          <p:cNvCxnSpPr/>
          <p:nvPr/>
        </p:nvCxnSpPr>
        <p:spPr>
          <a:xfrm rot="16200000" flipH="1">
            <a:off x="6133306" y="2686844"/>
            <a:ext cx="838200" cy="455612"/>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a:off x="5830094" y="2990056"/>
            <a:ext cx="9906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0800000" flipV="1">
            <a:off x="5257800" y="2495550"/>
            <a:ext cx="1095375" cy="371475"/>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248400" y="2876550"/>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60</a:t>
            </a:r>
            <a:r>
              <a:rPr lang="en-IN" sz="1400" baseline="30000" dirty="0">
                <a:latin typeface="Times New Roman" pitchFamily="18" charset="0"/>
                <a:ea typeface="Tahoma" pitchFamily="34" charset="0"/>
                <a:cs typeface="Times New Roman" pitchFamily="18" charset="0"/>
              </a:rPr>
              <a:t>0</a:t>
            </a:r>
          </a:p>
        </p:txBody>
      </p:sp>
      <p:cxnSp>
        <p:nvCxnSpPr>
          <p:cNvPr id="70" name="Straight Arrow Connector 69"/>
          <p:cNvCxnSpPr/>
          <p:nvPr/>
        </p:nvCxnSpPr>
        <p:spPr>
          <a:xfrm flipV="1">
            <a:off x="3048000" y="2038350"/>
            <a:ext cx="914400" cy="3810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rot="20177125">
            <a:off x="3370796" y="1701027"/>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
        <p:nvSpPr>
          <p:cNvPr id="65" name="Rectangle 64"/>
          <p:cNvSpPr/>
          <p:nvPr/>
        </p:nvSpPr>
        <p:spPr>
          <a:xfrm rot="20498282">
            <a:off x="2555214" y="2910673"/>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1" name="Straight Connector 100"/>
          <p:cNvCxnSpPr/>
          <p:nvPr/>
        </p:nvCxnSpPr>
        <p:spPr>
          <a:xfrm>
            <a:off x="685800" y="409575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6200000" flipH="1">
            <a:off x="2095500" y="2609850"/>
            <a:ext cx="1524000" cy="53340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118" name="Arc 117"/>
          <p:cNvSpPr/>
          <p:nvPr/>
        </p:nvSpPr>
        <p:spPr>
          <a:xfrm>
            <a:off x="1066800" y="3867150"/>
            <a:ext cx="304800" cy="381000"/>
          </a:xfrm>
          <a:prstGeom prst="arc">
            <a:avLst>
              <a:gd name="adj1" fmla="val 17359636"/>
              <a:gd name="adj2" fmla="val 70728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7" name="TextBox 36"/>
          <p:cNvSpPr txBox="1"/>
          <p:nvPr/>
        </p:nvSpPr>
        <p:spPr>
          <a:xfrm>
            <a:off x="2895600" y="36385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60</a:t>
            </a:r>
            <a:r>
              <a:rPr lang="en-IN" sz="1200" baseline="30000" dirty="0">
                <a:latin typeface="Times New Roman" pitchFamily="18" charset="0"/>
                <a:ea typeface="Tahoma" pitchFamily="34" charset="0"/>
                <a:cs typeface="Times New Roman" pitchFamily="18" charset="0"/>
              </a:rPr>
              <a:t>0</a:t>
            </a:r>
          </a:p>
        </p:txBody>
      </p:sp>
      <p:sp>
        <p:nvSpPr>
          <p:cNvPr id="46" name="TextBox 45"/>
          <p:cNvSpPr txBox="1"/>
          <p:nvPr/>
        </p:nvSpPr>
        <p:spPr>
          <a:xfrm>
            <a:off x="5943600" y="3486150"/>
            <a:ext cx="6858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1500</a:t>
            </a:r>
          </a:p>
        </p:txBody>
      </p:sp>
      <p:cxnSp>
        <p:nvCxnSpPr>
          <p:cNvPr id="138" name="Straight Arrow Connector 137"/>
          <p:cNvCxnSpPr/>
          <p:nvPr/>
        </p:nvCxnSpPr>
        <p:spPr>
          <a:xfrm rot="16200000" flipH="1">
            <a:off x="1025372" y="2613178"/>
            <a:ext cx="1102951" cy="56289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flipV="1">
            <a:off x="1087902" y="2647950"/>
            <a:ext cx="1045698" cy="50564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rot="19959722">
            <a:off x="1861104" y="2429044"/>
            <a:ext cx="433953"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141" name="TextBox 140"/>
          <p:cNvSpPr txBox="1"/>
          <p:nvPr/>
        </p:nvSpPr>
        <p:spPr>
          <a:xfrm rot="19255270">
            <a:off x="788465" y="2916914"/>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142" name="TextBox 141"/>
          <p:cNvSpPr txBox="1"/>
          <p:nvPr/>
        </p:nvSpPr>
        <p:spPr>
          <a:xfrm rot="19783941">
            <a:off x="1173890" y="2136790"/>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sp>
        <p:nvSpPr>
          <p:cNvPr id="143" name="TextBox 142"/>
          <p:cNvSpPr txBox="1"/>
          <p:nvPr/>
        </p:nvSpPr>
        <p:spPr>
          <a:xfrm rot="19853440">
            <a:off x="1783617" y="3124609"/>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spTree>
    <p:extLst>
      <p:ext uri="{BB962C8B-B14F-4D97-AF65-F5344CB8AC3E}">
        <p14:creationId xmlns:p14="http://schemas.microsoft.com/office/powerpoint/2010/main" val="41173479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500" fill="hold"/>
                                        <p:tgtEl>
                                          <p:spTgt spid="65"/>
                                        </p:tgtEl>
                                        <p:attrNameLst>
                                          <p:attrName>ppt_x</p:attrName>
                                        </p:attrNameLst>
                                      </p:cBhvr>
                                      <p:tavLst>
                                        <p:tav tm="0">
                                          <p:val>
                                            <p:strVal val="#ppt_x"/>
                                          </p:val>
                                        </p:tav>
                                        <p:tav tm="100000">
                                          <p:val>
                                            <p:strVal val="#ppt_x"/>
                                          </p:val>
                                        </p:tav>
                                      </p:tavLst>
                                    </p:anim>
                                    <p:anim calcmode="lin" valueType="num">
                                      <p:cBhvr additive="base">
                                        <p:cTn id="14" dur="500" fill="hold"/>
                                        <p:tgtEl>
                                          <p:spTgt spid="6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1"/>
                                        </p:tgtEl>
                                        <p:attrNameLst>
                                          <p:attrName>style.visibility</p:attrName>
                                        </p:attrNameLst>
                                      </p:cBhvr>
                                      <p:to>
                                        <p:strVal val="visible"/>
                                      </p:to>
                                    </p:set>
                                    <p:anim calcmode="lin" valueType="num">
                                      <p:cBhvr additive="base">
                                        <p:cTn id="21" dur="500" fill="hold"/>
                                        <p:tgtEl>
                                          <p:spTgt spid="101"/>
                                        </p:tgtEl>
                                        <p:attrNameLst>
                                          <p:attrName>ppt_x</p:attrName>
                                        </p:attrNameLst>
                                      </p:cBhvr>
                                      <p:tavLst>
                                        <p:tav tm="0">
                                          <p:val>
                                            <p:strVal val="#ppt_x"/>
                                          </p:val>
                                        </p:tav>
                                        <p:tav tm="100000">
                                          <p:val>
                                            <p:strVal val="#ppt_x"/>
                                          </p:val>
                                        </p:tav>
                                      </p:tavLst>
                                    </p:anim>
                                    <p:anim calcmode="lin" valueType="num">
                                      <p:cBhvr additive="base">
                                        <p:cTn id="22" dur="500" fill="hold"/>
                                        <p:tgtEl>
                                          <p:spTgt spid="10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8"/>
                                        </p:tgtEl>
                                        <p:attrNameLst>
                                          <p:attrName>style.visibility</p:attrName>
                                        </p:attrNameLst>
                                      </p:cBhvr>
                                      <p:to>
                                        <p:strVal val="visible"/>
                                      </p:to>
                                    </p:set>
                                    <p:anim calcmode="lin" valueType="num">
                                      <p:cBhvr additive="base">
                                        <p:cTn id="25" dur="500" fill="hold"/>
                                        <p:tgtEl>
                                          <p:spTgt spid="118"/>
                                        </p:tgtEl>
                                        <p:attrNameLst>
                                          <p:attrName>ppt_x</p:attrName>
                                        </p:attrNameLst>
                                      </p:cBhvr>
                                      <p:tavLst>
                                        <p:tav tm="0">
                                          <p:val>
                                            <p:strVal val="#ppt_x"/>
                                          </p:val>
                                        </p:tav>
                                        <p:tav tm="100000">
                                          <p:val>
                                            <p:strVal val="#ppt_x"/>
                                          </p:val>
                                        </p:tav>
                                      </p:tavLst>
                                    </p:anim>
                                    <p:anim calcmode="lin" valueType="num">
                                      <p:cBhvr additive="base">
                                        <p:cTn id="26" dur="500" fill="hold"/>
                                        <p:tgtEl>
                                          <p:spTgt spid="11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anim calcmode="lin" valueType="num">
                                      <p:cBhvr additive="base">
                                        <p:cTn id="29" dur="500" fill="hold"/>
                                        <p:tgtEl>
                                          <p:spTgt spid="79"/>
                                        </p:tgtEl>
                                        <p:attrNameLst>
                                          <p:attrName>ppt_x</p:attrName>
                                        </p:attrNameLst>
                                      </p:cBhvr>
                                      <p:tavLst>
                                        <p:tav tm="0">
                                          <p:val>
                                            <p:strVal val="#ppt_x"/>
                                          </p:val>
                                        </p:tav>
                                        <p:tav tm="100000">
                                          <p:val>
                                            <p:strVal val="#ppt_x"/>
                                          </p:val>
                                        </p:tav>
                                      </p:tavLst>
                                    </p:anim>
                                    <p:anim calcmode="lin" valueType="num">
                                      <p:cBhvr additive="base">
                                        <p:cTn id="30"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500" fill="hold"/>
                                        <p:tgtEl>
                                          <p:spTgt spid="55"/>
                                        </p:tgtEl>
                                        <p:attrNameLst>
                                          <p:attrName>ppt_x</p:attrName>
                                        </p:attrNameLst>
                                      </p:cBhvr>
                                      <p:tavLst>
                                        <p:tav tm="0">
                                          <p:val>
                                            <p:strVal val="#ppt_x"/>
                                          </p:val>
                                        </p:tav>
                                        <p:tav tm="100000">
                                          <p:val>
                                            <p:strVal val="#ppt_x"/>
                                          </p:val>
                                        </p:tav>
                                      </p:tavLst>
                                    </p:anim>
                                    <p:anim calcmode="lin" valueType="num">
                                      <p:cBhvr additive="base">
                                        <p:cTn id="36" dur="500" fill="hold"/>
                                        <p:tgtEl>
                                          <p:spTgt spid="5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0"/>
                                        </p:tgtEl>
                                        <p:attrNameLst>
                                          <p:attrName>style.visibility</p:attrName>
                                        </p:attrNameLst>
                                      </p:cBhvr>
                                      <p:to>
                                        <p:strVal val="visible"/>
                                      </p:to>
                                    </p:set>
                                    <p:anim calcmode="lin" valueType="num">
                                      <p:cBhvr additive="base">
                                        <p:cTn id="45" dur="500" fill="hold"/>
                                        <p:tgtEl>
                                          <p:spTgt spid="70"/>
                                        </p:tgtEl>
                                        <p:attrNameLst>
                                          <p:attrName>ppt_x</p:attrName>
                                        </p:attrNameLst>
                                      </p:cBhvr>
                                      <p:tavLst>
                                        <p:tav tm="0">
                                          <p:val>
                                            <p:strVal val="#ppt_x"/>
                                          </p:val>
                                        </p:tav>
                                        <p:tav tm="100000">
                                          <p:val>
                                            <p:strVal val="#ppt_x"/>
                                          </p:val>
                                        </p:tav>
                                      </p:tavLst>
                                    </p:anim>
                                    <p:anim calcmode="lin" valueType="num">
                                      <p:cBhvr additive="base">
                                        <p:cTn id="46" dur="500" fill="hold"/>
                                        <p:tgtEl>
                                          <p:spTgt spid="7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additive="base">
                                        <p:cTn id="49" dur="500" fill="hold"/>
                                        <p:tgtEl>
                                          <p:spTgt spid="74"/>
                                        </p:tgtEl>
                                        <p:attrNameLst>
                                          <p:attrName>ppt_x</p:attrName>
                                        </p:attrNameLst>
                                      </p:cBhvr>
                                      <p:tavLst>
                                        <p:tav tm="0">
                                          <p:val>
                                            <p:strVal val="#ppt_x"/>
                                          </p:val>
                                        </p:tav>
                                        <p:tav tm="100000">
                                          <p:val>
                                            <p:strVal val="#ppt_x"/>
                                          </p:val>
                                        </p:tav>
                                      </p:tavLst>
                                    </p:anim>
                                    <p:anim calcmode="lin" valueType="num">
                                      <p:cBhvr additive="base">
                                        <p:cTn id="50"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additive="base">
                                        <p:cTn id="55" dur="500" fill="hold"/>
                                        <p:tgtEl>
                                          <p:spTgt spid="68"/>
                                        </p:tgtEl>
                                        <p:attrNameLst>
                                          <p:attrName>ppt_x</p:attrName>
                                        </p:attrNameLst>
                                      </p:cBhvr>
                                      <p:tavLst>
                                        <p:tav tm="0">
                                          <p:val>
                                            <p:strVal val="#ppt_x"/>
                                          </p:val>
                                        </p:tav>
                                        <p:tav tm="100000">
                                          <p:val>
                                            <p:strVal val="#ppt_x"/>
                                          </p:val>
                                        </p:tav>
                                      </p:tavLst>
                                    </p:anim>
                                    <p:anim calcmode="lin" valueType="num">
                                      <p:cBhvr additive="base">
                                        <p:cTn id="56" dur="500" fill="hold"/>
                                        <p:tgtEl>
                                          <p:spTgt spid="6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500" fill="hold"/>
                                        <p:tgtEl>
                                          <p:spTgt spid="26"/>
                                        </p:tgtEl>
                                        <p:attrNameLst>
                                          <p:attrName>ppt_x</p:attrName>
                                        </p:attrNameLst>
                                      </p:cBhvr>
                                      <p:tavLst>
                                        <p:tav tm="0">
                                          <p:val>
                                            <p:strVal val="#ppt_x"/>
                                          </p:val>
                                        </p:tav>
                                        <p:tav tm="100000">
                                          <p:val>
                                            <p:strVal val="#ppt_x"/>
                                          </p:val>
                                        </p:tav>
                                      </p:tavLst>
                                    </p:anim>
                                    <p:anim calcmode="lin" valueType="num">
                                      <p:cBhvr additive="base">
                                        <p:cTn id="6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75"/>
                                        </p:tgtEl>
                                        <p:attrNameLst>
                                          <p:attrName>style.visibility</p:attrName>
                                        </p:attrNameLst>
                                      </p:cBhvr>
                                      <p:to>
                                        <p:strVal val="visible"/>
                                      </p:to>
                                    </p:set>
                                    <p:anim calcmode="lin" valueType="num">
                                      <p:cBhvr additive="base">
                                        <p:cTn id="65" dur="500" fill="hold"/>
                                        <p:tgtEl>
                                          <p:spTgt spid="75"/>
                                        </p:tgtEl>
                                        <p:attrNameLst>
                                          <p:attrName>ppt_x</p:attrName>
                                        </p:attrNameLst>
                                      </p:cBhvr>
                                      <p:tavLst>
                                        <p:tav tm="0">
                                          <p:val>
                                            <p:strVal val="#ppt_x"/>
                                          </p:val>
                                        </p:tav>
                                        <p:tav tm="100000">
                                          <p:val>
                                            <p:strVal val="#ppt_x"/>
                                          </p:val>
                                        </p:tav>
                                      </p:tavLst>
                                    </p:anim>
                                    <p:anim calcmode="lin" valueType="num">
                                      <p:cBhvr additive="base">
                                        <p:cTn id="66" dur="500" fill="hold"/>
                                        <p:tgtEl>
                                          <p:spTgt spid="7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 calcmode="lin" valueType="num">
                                      <p:cBhvr additive="base">
                                        <p:cTn id="69" dur="500" fill="hold"/>
                                        <p:tgtEl>
                                          <p:spTgt spid="31"/>
                                        </p:tgtEl>
                                        <p:attrNameLst>
                                          <p:attrName>ppt_x</p:attrName>
                                        </p:attrNameLst>
                                      </p:cBhvr>
                                      <p:tavLst>
                                        <p:tav tm="0">
                                          <p:val>
                                            <p:strVal val="#ppt_x"/>
                                          </p:val>
                                        </p:tav>
                                        <p:tav tm="100000">
                                          <p:val>
                                            <p:strVal val="#ppt_x"/>
                                          </p:val>
                                        </p:tav>
                                      </p:tavLst>
                                    </p:anim>
                                    <p:anim calcmode="lin" valueType="num">
                                      <p:cBhvr additive="base">
                                        <p:cTn id="7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7"/>
                                        </p:tgtEl>
                                        <p:attrNameLst>
                                          <p:attrName>style.visibility</p:attrName>
                                        </p:attrNameLst>
                                      </p:cBhvr>
                                      <p:to>
                                        <p:strVal val="visible"/>
                                      </p:to>
                                    </p:set>
                                    <p:anim calcmode="lin" valueType="num">
                                      <p:cBhvr additive="base">
                                        <p:cTn id="75" dur="500" fill="hold"/>
                                        <p:tgtEl>
                                          <p:spTgt spid="67"/>
                                        </p:tgtEl>
                                        <p:attrNameLst>
                                          <p:attrName>ppt_x</p:attrName>
                                        </p:attrNameLst>
                                      </p:cBhvr>
                                      <p:tavLst>
                                        <p:tav tm="0">
                                          <p:val>
                                            <p:strVal val="#ppt_x"/>
                                          </p:val>
                                        </p:tav>
                                        <p:tav tm="100000">
                                          <p:val>
                                            <p:strVal val="#ppt_x"/>
                                          </p:val>
                                        </p:tav>
                                      </p:tavLst>
                                    </p:anim>
                                    <p:anim calcmode="lin" valueType="num">
                                      <p:cBhvr additive="base">
                                        <p:cTn id="76" dur="500" fill="hold"/>
                                        <p:tgtEl>
                                          <p:spTgt spid="6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additive="base">
                                        <p:cTn id="79" dur="500" fill="hold"/>
                                        <p:tgtEl>
                                          <p:spTgt spid="32"/>
                                        </p:tgtEl>
                                        <p:attrNameLst>
                                          <p:attrName>ppt_x</p:attrName>
                                        </p:attrNameLst>
                                      </p:cBhvr>
                                      <p:tavLst>
                                        <p:tav tm="0">
                                          <p:val>
                                            <p:strVal val="#ppt_x"/>
                                          </p:val>
                                        </p:tav>
                                        <p:tav tm="100000">
                                          <p:val>
                                            <p:strVal val="#ppt_x"/>
                                          </p:val>
                                        </p:tav>
                                      </p:tavLst>
                                    </p:anim>
                                    <p:anim calcmode="lin" valueType="num">
                                      <p:cBhvr additive="base">
                                        <p:cTn id="8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7">
                                            <p:txEl>
                                              <p:pRg st="0" end="0"/>
                                            </p:txEl>
                                          </p:spTgt>
                                        </p:tgtEl>
                                        <p:attrNameLst>
                                          <p:attrName>style.visibility</p:attrName>
                                        </p:attrNameLst>
                                      </p:cBhvr>
                                      <p:to>
                                        <p:strVal val="visible"/>
                                      </p:to>
                                    </p:set>
                                    <p:anim calcmode="lin" valueType="num">
                                      <p:cBhvr additive="base">
                                        <p:cTn id="8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13"/>
                                        </p:tgtEl>
                                        <p:attrNameLst>
                                          <p:attrName>style.visibility</p:attrName>
                                        </p:attrNameLst>
                                      </p:cBhvr>
                                      <p:to>
                                        <p:strVal val="visible"/>
                                      </p:to>
                                    </p:set>
                                    <p:anim calcmode="lin" valueType="num">
                                      <p:cBhvr additive="base">
                                        <p:cTn id="91" dur="500" fill="hold"/>
                                        <p:tgtEl>
                                          <p:spTgt spid="113"/>
                                        </p:tgtEl>
                                        <p:attrNameLst>
                                          <p:attrName>ppt_x</p:attrName>
                                        </p:attrNameLst>
                                      </p:cBhvr>
                                      <p:tavLst>
                                        <p:tav tm="0">
                                          <p:val>
                                            <p:strVal val="#ppt_x"/>
                                          </p:val>
                                        </p:tav>
                                        <p:tav tm="100000">
                                          <p:val>
                                            <p:strVal val="#ppt_x"/>
                                          </p:val>
                                        </p:tav>
                                      </p:tavLst>
                                    </p:anim>
                                    <p:anim calcmode="lin" valueType="num">
                                      <p:cBhvr additive="base">
                                        <p:cTn id="92"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38"/>
                                        </p:tgtEl>
                                        <p:attrNameLst>
                                          <p:attrName>style.visibility</p:attrName>
                                        </p:attrNameLst>
                                      </p:cBhvr>
                                      <p:to>
                                        <p:strVal val="visible"/>
                                      </p:to>
                                    </p:set>
                                    <p:anim calcmode="lin" valueType="num">
                                      <p:cBhvr additive="base">
                                        <p:cTn id="97" dur="500" fill="hold"/>
                                        <p:tgtEl>
                                          <p:spTgt spid="138"/>
                                        </p:tgtEl>
                                        <p:attrNameLst>
                                          <p:attrName>ppt_x</p:attrName>
                                        </p:attrNameLst>
                                      </p:cBhvr>
                                      <p:tavLst>
                                        <p:tav tm="0">
                                          <p:val>
                                            <p:strVal val="#ppt_x"/>
                                          </p:val>
                                        </p:tav>
                                        <p:tav tm="100000">
                                          <p:val>
                                            <p:strVal val="#ppt_x"/>
                                          </p:val>
                                        </p:tav>
                                      </p:tavLst>
                                    </p:anim>
                                    <p:anim calcmode="lin" valueType="num">
                                      <p:cBhvr additive="base">
                                        <p:cTn id="98" dur="500" fill="hold"/>
                                        <p:tgtEl>
                                          <p:spTgt spid="138"/>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39"/>
                                        </p:tgtEl>
                                        <p:attrNameLst>
                                          <p:attrName>style.visibility</p:attrName>
                                        </p:attrNameLst>
                                      </p:cBhvr>
                                      <p:to>
                                        <p:strVal val="visible"/>
                                      </p:to>
                                    </p:set>
                                    <p:anim calcmode="lin" valueType="num">
                                      <p:cBhvr additive="base">
                                        <p:cTn id="101" dur="500" fill="hold"/>
                                        <p:tgtEl>
                                          <p:spTgt spid="139"/>
                                        </p:tgtEl>
                                        <p:attrNameLst>
                                          <p:attrName>ppt_x</p:attrName>
                                        </p:attrNameLst>
                                      </p:cBhvr>
                                      <p:tavLst>
                                        <p:tav tm="0">
                                          <p:val>
                                            <p:strVal val="#ppt_x"/>
                                          </p:val>
                                        </p:tav>
                                        <p:tav tm="100000">
                                          <p:val>
                                            <p:strVal val="#ppt_x"/>
                                          </p:val>
                                        </p:tav>
                                      </p:tavLst>
                                    </p:anim>
                                    <p:anim calcmode="lin" valueType="num">
                                      <p:cBhvr additive="base">
                                        <p:cTn id="102" dur="500" fill="hold"/>
                                        <p:tgtEl>
                                          <p:spTgt spid="13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40"/>
                                        </p:tgtEl>
                                        <p:attrNameLst>
                                          <p:attrName>style.visibility</p:attrName>
                                        </p:attrNameLst>
                                      </p:cBhvr>
                                      <p:to>
                                        <p:strVal val="visible"/>
                                      </p:to>
                                    </p:set>
                                    <p:anim calcmode="lin" valueType="num">
                                      <p:cBhvr additive="base">
                                        <p:cTn id="105" dur="500" fill="hold"/>
                                        <p:tgtEl>
                                          <p:spTgt spid="140"/>
                                        </p:tgtEl>
                                        <p:attrNameLst>
                                          <p:attrName>ppt_x</p:attrName>
                                        </p:attrNameLst>
                                      </p:cBhvr>
                                      <p:tavLst>
                                        <p:tav tm="0">
                                          <p:val>
                                            <p:strVal val="#ppt_x"/>
                                          </p:val>
                                        </p:tav>
                                        <p:tav tm="100000">
                                          <p:val>
                                            <p:strVal val="#ppt_x"/>
                                          </p:val>
                                        </p:tav>
                                      </p:tavLst>
                                    </p:anim>
                                    <p:anim calcmode="lin" valueType="num">
                                      <p:cBhvr additive="base">
                                        <p:cTn id="106" dur="500" fill="hold"/>
                                        <p:tgtEl>
                                          <p:spTgt spid="140"/>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41"/>
                                        </p:tgtEl>
                                        <p:attrNameLst>
                                          <p:attrName>style.visibility</p:attrName>
                                        </p:attrNameLst>
                                      </p:cBhvr>
                                      <p:to>
                                        <p:strVal val="visible"/>
                                      </p:to>
                                    </p:set>
                                    <p:anim calcmode="lin" valueType="num">
                                      <p:cBhvr additive="base">
                                        <p:cTn id="109" dur="500" fill="hold"/>
                                        <p:tgtEl>
                                          <p:spTgt spid="141"/>
                                        </p:tgtEl>
                                        <p:attrNameLst>
                                          <p:attrName>ppt_x</p:attrName>
                                        </p:attrNameLst>
                                      </p:cBhvr>
                                      <p:tavLst>
                                        <p:tav tm="0">
                                          <p:val>
                                            <p:strVal val="#ppt_x"/>
                                          </p:val>
                                        </p:tav>
                                        <p:tav tm="100000">
                                          <p:val>
                                            <p:strVal val="#ppt_x"/>
                                          </p:val>
                                        </p:tav>
                                      </p:tavLst>
                                    </p:anim>
                                    <p:anim calcmode="lin" valueType="num">
                                      <p:cBhvr additive="base">
                                        <p:cTn id="110" dur="500" fill="hold"/>
                                        <p:tgtEl>
                                          <p:spTgt spid="141"/>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42"/>
                                        </p:tgtEl>
                                        <p:attrNameLst>
                                          <p:attrName>style.visibility</p:attrName>
                                        </p:attrNameLst>
                                      </p:cBhvr>
                                      <p:to>
                                        <p:strVal val="visible"/>
                                      </p:to>
                                    </p:set>
                                    <p:anim calcmode="lin" valueType="num">
                                      <p:cBhvr additive="base">
                                        <p:cTn id="113" dur="500" fill="hold"/>
                                        <p:tgtEl>
                                          <p:spTgt spid="142"/>
                                        </p:tgtEl>
                                        <p:attrNameLst>
                                          <p:attrName>ppt_x</p:attrName>
                                        </p:attrNameLst>
                                      </p:cBhvr>
                                      <p:tavLst>
                                        <p:tav tm="0">
                                          <p:val>
                                            <p:strVal val="#ppt_x"/>
                                          </p:val>
                                        </p:tav>
                                        <p:tav tm="100000">
                                          <p:val>
                                            <p:strVal val="#ppt_x"/>
                                          </p:val>
                                        </p:tav>
                                      </p:tavLst>
                                    </p:anim>
                                    <p:anim calcmode="lin" valueType="num">
                                      <p:cBhvr additive="base">
                                        <p:cTn id="114" dur="500" fill="hold"/>
                                        <p:tgtEl>
                                          <p:spTgt spid="142"/>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43"/>
                                        </p:tgtEl>
                                        <p:attrNameLst>
                                          <p:attrName>style.visibility</p:attrName>
                                        </p:attrNameLst>
                                      </p:cBhvr>
                                      <p:to>
                                        <p:strVal val="visible"/>
                                      </p:to>
                                    </p:set>
                                    <p:anim calcmode="lin" valueType="num">
                                      <p:cBhvr additive="base">
                                        <p:cTn id="117" dur="500" fill="hold"/>
                                        <p:tgtEl>
                                          <p:spTgt spid="143"/>
                                        </p:tgtEl>
                                        <p:attrNameLst>
                                          <p:attrName>ppt_x</p:attrName>
                                        </p:attrNameLst>
                                      </p:cBhvr>
                                      <p:tavLst>
                                        <p:tav tm="0">
                                          <p:val>
                                            <p:strVal val="#ppt_x"/>
                                          </p:val>
                                        </p:tav>
                                        <p:tav tm="100000">
                                          <p:val>
                                            <p:strVal val="#ppt_x"/>
                                          </p:val>
                                        </p:tav>
                                      </p:tavLst>
                                    </p:anim>
                                    <p:anim calcmode="lin" valueType="num">
                                      <p:cBhvr additive="base">
                                        <p:cTn id="118"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64"/>
                                        </p:tgtEl>
                                        <p:attrNameLst>
                                          <p:attrName>style.visibility</p:attrName>
                                        </p:attrNameLst>
                                      </p:cBhvr>
                                      <p:to>
                                        <p:strVal val="visible"/>
                                      </p:to>
                                    </p:set>
                                    <p:anim calcmode="lin" valueType="num">
                                      <p:cBhvr additive="base">
                                        <p:cTn id="123" dur="500" fill="hold"/>
                                        <p:tgtEl>
                                          <p:spTgt spid="64"/>
                                        </p:tgtEl>
                                        <p:attrNameLst>
                                          <p:attrName>ppt_x</p:attrName>
                                        </p:attrNameLst>
                                      </p:cBhvr>
                                      <p:tavLst>
                                        <p:tav tm="0">
                                          <p:val>
                                            <p:strVal val="#ppt_x"/>
                                          </p:val>
                                        </p:tav>
                                        <p:tav tm="100000">
                                          <p:val>
                                            <p:strVal val="#ppt_x"/>
                                          </p:val>
                                        </p:tav>
                                      </p:tavLst>
                                    </p:anim>
                                    <p:anim calcmode="lin" valueType="num">
                                      <p:cBhvr additive="base">
                                        <p:cTn id="124" dur="500" fill="hold"/>
                                        <p:tgtEl>
                                          <p:spTgt spid="64"/>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57"/>
                                        </p:tgtEl>
                                        <p:attrNameLst>
                                          <p:attrName>style.visibility</p:attrName>
                                        </p:attrNameLst>
                                      </p:cBhvr>
                                      <p:to>
                                        <p:strVal val="visible"/>
                                      </p:to>
                                    </p:set>
                                    <p:anim calcmode="lin" valueType="num">
                                      <p:cBhvr additive="base">
                                        <p:cTn id="127" dur="500" fill="hold"/>
                                        <p:tgtEl>
                                          <p:spTgt spid="57"/>
                                        </p:tgtEl>
                                        <p:attrNameLst>
                                          <p:attrName>ppt_x</p:attrName>
                                        </p:attrNameLst>
                                      </p:cBhvr>
                                      <p:tavLst>
                                        <p:tav tm="0">
                                          <p:val>
                                            <p:strVal val="#ppt_x"/>
                                          </p:val>
                                        </p:tav>
                                        <p:tav tm="100000">
                                          <p:val>
                                            <p:strVal val="#ppt_x"/>
                                          </p:val>
                                        </p:tav>
                                      </p:tavLst>
                                    </p:anim>
                                    <p:anim calcmode="lin" valueType="num">
                                      <p:cBhvr additive="base">
                                        <p:cTn id="128" dur="500" fill="hold"/>
                                        <p:tgtEl>
                                          <p:spTgt spid="57"/>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46"/>
                                        </p:tgtEl>
                                        <p:attrNameLst>
                                          <p:attrName>style.visibility</p:attrName>
                                        </p:attrNameLst>
                                      </p:cBhvr>
                                      <p:to>
                                        <p:strVal val="visible"/>
                                      </p:to>
                                    </p:set>
                                    <p:anim calcmode="lin" valueType="num">
                                      <p:cBhvr additive="base">
                                        <p:cTn id="131" dur="500" fill="hold"/>
                                        <p:tgtEl>
                                          <p:spTgt spid="46"/>
                                        </p:tgtEl>
                                        <p:attrNameLst>
                                          <p:attrName>ppt_x</p:attrName>
                                        </p:attrNameLst>
                                      </p:cBhvr>
                                      <p:tavLst>
                                        <p:tav tm="0">
                                          <p:val>
                                            <p:strVal val="#ppt_x"/>
                                          </p:val>
                                        </p:tav>
                                        <p:tav tm="100000">
                                          <p:val>
                                            <p:strVal val="#ppt_x"/>
                                          </p:val>
                                        </p:tav>
                                      </p:tavLst>
                                    </p:anim>
                                    <p:anim calcmode="lin" valueType="num">
                                      <p:cBhvr additive="base">
                                        <p:cTn id="132" dur="500" fill="hold"/>
                                        <p:tgtEl>
                                          <p:spTgt spid="46"/>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41"/>
                                        </p:tgtEl>
                                        <p:attrNameLst>
                                          <p:attrName>style.visibility</p:attrName>
                                        </p:attrNameLst>
                                      </p:cBhvr>
                                      <p:to>
                                        <p:strVal val="visible"/>
                                      </p:to>
                                    </p:set>
                                    <p:anim calcmode="lin" valueType="num">
                                      <p:cBhvr additive="base">
                                        <p:cTn id="135" dur="500" fill="hold"/>
                                        <p:tgtEl>
                                          <p:spTgt spid="41"/>
                                        </p:tgtEl>
                                        <p:attrNameLst>
                                          <p:attrName>ppt_x</p:attrName>
                                        </p:attrNameLst>
                                      </p:cBhvr>
                                      <p:tavLst>
                                        <p:tav tm="0">
                                          <p:val>
                                            <p:strVal val="#ppt_x"/>
                                          </p:val>
                                        </p:tav>
                                        <p:tav tm="100000">
                                          <p:val>
                                            <p:strVal val="#ppt_x"/>
                                          </p:val>
                                        </p:tav>
                                      </p:tavLst>
                                    </p:anim>
                                    <p:anim calcmode="lin" valueType="num">
                                      <p:cBhvr additive="base">
                                        <p:cTn id="136" dur="500" fill="hold"/>
                                        <p:tgtEl>
                                          <p:spTgt spid="41"/>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additive="base">
                                        <p:cTn id="139" dur="500" fill="hold"/>
                                        <p:tgtEl>
                                          <p:spTgt spid="59"/>
                                        </p:tgtEl>
                                        <p:attrNameLst>
                                          <p:attrName>ppt_x</p:attrName>
                                        </p:attrNameLst>
                                      </p:cBhvr>
                                      <p:tavLst>
                                        <p:tav tm="0">
                                          <p:val>
                                            <p:strVal val="#ppt_x"/>
                                          </p:val>
                                        </p:tav>
                                        <p:tav tm="100000">
                                          <p:val>
                                            <p:strVal val="#ppt_x"/>
                                          </p:val>
                                        </p:tav>
                                      </p:tavLst>
                                    </p:anim>
                                    <p:anim calcmode="lin" valueType="num">
                                      <p:cBhvr additive="base">
                                        <p:cTn id="140" dur="500" fill="hold"/>
                                        <p:tgtEl>
                                          <p:spTgt spid="59"/>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40"/>
                                        </p:tgtEl>
                                        <p:attrNameLst>
                                          <p:attrName>style.visibility</p:attrName>
                                        </p:attrNameLst>
                                      </p:cBhvr>
                                      <p:to>
                                        <p:strVal val="visible"/>
                                      </p:to>
                                    </p:set>
                                    <p:anim calcmode="lin" valueType="num">
                                      <p:cBhvr additive="base">
                                        <p:cTn id="143" dur="500" fill="hold"/>
                                        <p:tgtEl>
                                          <p:spTgt spid="40"/>
                                        </p:tgtEl>
                                        <p:attrNameLst>
                                          <p:attrName>ppt_x</p:attrName>
                                        </p:attrNameLst>
                                      </p:cBhvr>
                                      <p:tavLst>
                                        <p:tav tm="0">
                                          <p:val>
                                            <p:strVal val="#ppt_x"/>
                                          </p:val>
                                        </p:tav>
                                        <p:tav tm="100000">
                                          <p:val>
                                            <p:strVal val="#ppt_x"/>
                                          </p:val>
                                        </p:tav>
                                      </p:tavLst>
                                    </p:anim>
                                    <p:anim calcmode="lin" valueType="num">
                                      <p:cBhvr additive="base">
                                        <p:cTn id="144" dur="500" fill="hold"/>
                                        <p:tgtEl>
                                          <p:spTgt spid="40"/>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4"/>
                                        </p:tgtEl>
                                        <p:attrNameLst>
                                          <p:attrName>style.visibility</p:attrName>
                                        </p:attrNameLst>
                                      </p:cBhvr>
                                      <p:to>
                                        <p:strVal val="visible"/>
                                      </p:to>
                                    </p:set>
                                    <p:anim calcmode="lin" valueType="num">
                                      <p:cBhvr additive="base">
                                        <p:cTn id="151" dur="500" fill="hold"/>
                                        <p:tgtEl>
                                          <p:spTgt spid="54"/>
                                        </p:tgtEl>
                                        <p:attrNameLst>
                                          <p:attrName>ppt_x</p:attrName>
                                        </p:attrNameLst>
                                      </p:cBhvr>
                                      <p:tavLst>
                                        <p:tav tm="0">
                                          <p:val>
                                            <p:strVal val="#ppt_x"/>
                                          </p:val>
                                        </p:tav>
                                        <p:tav tm="100000">
                                          <p:val>
                                            <p:strVal val="#ppt_x"/>
                                          </p:val>
                                        </p:tav>
                                      </p:tavLst>
                                    </p:anim>
                                    <p:anim calcmode="lin" valueType="num">
                                      <p:cBhvr additive="base">
                                        <p:cTn id="15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build="p"/>
      <p:bldP spid="26" grpId="0"/>
      <p:bldP spid="31" grpId="0"/>
      <p:bldP spid="32" grpId="0"/>
      <p:bldP spid="40" grpId="0"/>
      <p:bldP spid="41" grpId="0"/>
      <p:bldP spid="79" grpId="0"/>
      <p:bldP spid="64" grpId="0"/>
      <p:bldP spid="74" grpId="0"/>
      <p:bldP spid="65" grpId="0" animBg="1"/>
      <p:bldP spid="118" grpId="0" animBg="1"/>
      <p:bldP spid="37" grpId="0" build="p"/>
      <p:bldP spid="46" grpId="0"/>
      <p:bldP spid="140" grpId="0"/>
      <p:bldP spid="141" grpId="0"/>
      <p:bldP spid="142" grpId="0"/>
      <p:bldP spid="14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fontScale="77500" lnSpcReduction="20000"/>
          </a:bodyPr>
          <a:lstStyle/>
          <a:p>
            <a:pPr marL="0" indent="0" algn="just">
              <a:lnSpc>
                <a:spcPct val="150000"/>
              </a:lnSpc>
              <a:buNone/>
            </a:pPr>
            <a:r>
              <a:rPr lang="en-IN" sz="1800" dirty="0">
                <a:latin typeface="Times New Roman" pitchFamily="18" charset="0"/>
                <a:cs typeface="Times New Roman" pitchFamily="18" charset="0"/>
              </a:rPr>
              <a:t>Consider equilibrium of block A</a:t>
            </a:r>
          </a:p>
          <a:p>
            <a:pPr marL="0" indent="0" algn="just">
              <a:lnSpc>
                <a:spcPct val="150000"/>
              </a:lnSpc>
              <a:buNone/>
            </a:pPr>
            <a:r>
              <a:rPr lang="en-US" sz="1800" dirty="0">
                <a:latin typeface="Times New Roman" pitchFamily="18" charset="0"/>
                <a:cs typeface="Times New Roman" pitchFamily="18" charset="0"/>
              </a:rPr>
              <a:t>Resolving the forces perpendicular to the plane</a:t>
            </a:r>
            <a:endParaRPr lang="en-IN" sz="1800" dirty="0">
              <a:latin typeface="Times New Roman" pitchFamily="18" charset="0"/>
              <a:cs typeface="Times New Roman" pitchFamily="18" charset="0"/>
            </a:endParaRPr>
          </a:p>
          <a:p>
            <a:pPr marL="0" indent="0" algn="just">
              <a:lnSpc>
                <a:spcPct val="150000"/>
              </a:lnSpc>
              <a:buNone/>
            </a:pP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Fy</a:t>
            </a:r>
            <a:r>
              <a:rPr lang="en-IN" sz="1800" dirty="0">
                <a:latin typeface="Times New Roman" pitchFamily="18" charset="0"/>
                <a:cs typeface="Times New Roman" pitchFamily="18" charset="0"/>
              </a:rPr>
              <a:t>= 0</a:t>
            </a:r>
          </a:p>
          <a:p>
            <a:pPr marL="0" indent="0" algn="just">
              <a:lnSpc>
                <a:spcPct val="150000"/>
              </a:lnSpc>
              <a:buNone/>
            </a:pPr>
            <a:r>
              <a:rPr lang="en-IN" sz="1800" dirty="0">
                <a:latin typeface="Times New Roman" pitchFamily="18" charset="0"/>
                <a:cs typeface="Times New Roman" pitchFamily="18" charset="0"/>
              </a:rPr>
              <a:t>N</a:t>
            </a:r>
            <a:r>
              <a:rPr lang="en-IN" sz="1800" baseline="-25000" dirty="0">
                <a:latin typeface="Times New Roman" pitchFamily="18" charset="0"/>
                <a:cs typeface="Times New Roman" pitchFamily="18" charset="0"/>
              </a:rPr>
              <a:t>A</a:t>
            </a:r>
            <a:r>
              <a:rPr lang="en-IN" sz="1800" dirty="0">
                <a:latin typeface="Times New Roman" pitchFamily="18" charset="0"/>
                <a:cs typeface="Times New Roman" pitchFamily="18" charset="0"/>
              </a:rPr>
              <a:t> – 1500cos60 = 0</a:t>
            </a:r>
          </a:p>
          <a:p>
            <a:pPr marL="0" indent="0" algn="just">
              <a:lnSpc>
                <a:spcPct val="150000"/>
              </a:lnSpc>
              <a:buNone/>
            </a:pPr>
            <a:r>
              <a:rPr lang="en-IN" sz="1800" dirty="0">
                <a:latin typeface="Times New Roman" pitchFamily="18" charset="0"/>
                <a:cs typeface="Times New Roman" pitchFamily="18" charset="0"/>
              </a:rPr>
              <a:t>N</a:t>
            </a:r>
            <a:r>
              <a:rPr lang="en-IN" sz="1800" baseline="-25000" dirty="0">
                <a:latin typeface="Times New Roman" pitchFamily="18" charset="0"/>
                <a:cs typeface="Times New Roman" pitchFamily="18" charset="0"/>
              </a:rPr>
              <a:t>A </a:t>
            </a:r>
            <a:r>
              <a:rPr lang="en-IN" sz="1800" dirty="0">
                <a:latin typeface="Times New Roman" pitchFamily="18" charset="0"/>
                <a:cs typeface="Times New Roman" pitchFamily="18" charset="0"/>
              </a:rPr>
              <a:t> = 1500cos60 = 750 N</a:t>
            </a:r>
          </a:p>
          <a:p>
            <a:pPr marL="0" indent="0" algn="just">
              <a:lnSpc>
                <a:spcPct val="150000"/>
              </a:lnSpc>
              <a:buNone/>
            </a:pPr>
            <a:r>
              <a:rPr lang="en-IN" sz="1600" dirty="0">
                <a:latin typeface="Times New Roman" pitchFamily="18" charset="0"/>
                <a:cs typeface="Times New Roman" pitchFamily="18" charset="0"/>
              </a:rPr>
              <a:t>WKT      </a:t>
            </a:r>
            <a:r>
              <a:rPr lang="en-IN" sz="1800" dirty="0">
                <a:latin typeface="Times New Roman" pitchFamily="18" charset="0"/>
                <a:cs typeface="Times New Roman" pitchFamily="18" charset="0"/>
              </a:rPr>
              <a:t>F</a:t>
            </a:r>
            <a:r>
              <a:rPr lang="en-IN" sz="1800" baseline="-25000" dirty="0">
                <a:latin typeface="Times New Roman" pitchFamily="18" charset="0"/>
                <a:cs typeface="Times New Roman" pitchFamily="18" charset="0"/>
              </a:rPr>
              <a:t>A</a:t>
            </a:r>
            <a:r>
              <a:rPr lang="en-IN" sz="1800" dirty="0">
                <a:latin typeface="Times New Roman" pitchFamily="18" charset="0"/>
                <a:cs typeface="Times New Roman" pitchFamily="18" charset="0"/>
              </a:rPr>
              <a:t> = µ</a:t>
            </a:r>
            <a:r>
              <a:rPr lang="en-IN" sz="1800" baseline="-25000" dirty="0">
                <a:latin typeface="Times New Roman" pitchFamily="18" charset="0"/>
                <a:cs typeface="Times New Roman" pitchFamily="18" charset="0"/>
              </a:rPr>
              <a:t>A</a:t>
            </a:r>
            <a:r>
              <a:rPr lang="en-IN" sz="1800" dirty="0">
                <a:latin typeface="Times New Roman" pitchFamily="18" charset="0"/>
                <a:cs typeface="Times New Roman" pitchFamily="18" charset="0"/>
              </a:rPr>
              <a:t>N</a:t>
            </a:r>
            <a:r>
              <a:rPr lang="en-IN" sz="1800" baseline="-25000" dirty="0">
                <a:latin typeface="Times New Roman" pitchFamily="18" charset="0"/>
                <a:cs typeface="Times New Roman" pitchFamily="18" charset="0"/>
              </a:rPr>
              <a:t>A</a:t>
            </a:r>
            <a:r>
              <a:rPr lang="en-IN" sz="1800" dirty="0">
                <a:latin typeface="Times New Roman" pitchFamily="18" charset="0"/>
                <a:cs typeface="Times New Roman" pitchFamily="18" charset="0"/>
              </a:rPr>
              <a:t> = 0.25 * 750 </a:t>
            </a:r>
          </a:p>
          <a:p>
            <a:pPr marL="0" indent="0" algn="just">
              <a:lnSpc>
                <a:spcPct val="150000"/>
              </a:lnSpc>
              <a:buNone/>
            </a:pPr>
            <a:r>
              <a:rPr lang="en-IN" sz="1600" dirty="0">
                <a:latin typeface="Times New Roman" pitchFamily="18" charset="0"/>
                <a:cs typeface="Times New Roman" pitchFamily="18" charset="0"/>
              </a:rPr>
              <a:t> </a:t>
            </a:r>
            <a:r>
              <a:rPr lang="en-IN" sz="1800" dirty="0">
                <a:latin typeface="Times New Roman" pitchFamily="18" charset="0"/>
                <a:cs typeface="Times New Roman" pitchFamily="18" charset="0"/>
              </a:rPr>
              <a:t>F</a:t>
            </a:r>
            <a:r>
              <a:rPr lang="en-IN" sz="1800" baseline="-25000" dirty="0">
                <a:latin typeface="Times New Roman" pitchFamily="18" charset="0"/>
                <a:cs typeface="Times New Roman" pitchFamily="18" charset="0"/>
              </a:rPr>
              <a:t>A</a:t>
            </a:r>
            <a:r>
              <a:rPr lang="en-IN" sz="1800" dirty="0">
                <a:latin typeface="Times New Roman" pitchFamily="18" charset="0"/>
                <a:cs typeface="Times New Roman" pitchFamily="18" charset="0"/>
              </a:rPr>
              <a:t> = 187.5 N</a:t>
            </a:r>
          </a:p>
          <a:p>
            <a:pPr marL="0" indent="0" algn="just">
              <a:lnSpc>
                <a:spcPct val="150000"/>
              </a:lnSpc>
              <a:buNone/>
            </a:pPr>
            <a:r>
              <a:rPr lang="en-US" sz="1800" dirty="0">
                <a:latin typeface="Times New Roman" pitchFamily="18" charset="0"/>
                <a:cs typeface="Times New Roman" pitchFamily="18" charset="0"/>
              </a:rPr>
              <a:t>Resolving the forces parallel to the plane</a:t>
            </a:r>
            <a:endParaRPr lang="en-IN" sz="1800" dirty="0">
              <a:latin typeface="Times New Roman" pitchFamily="18" charset="0"/>
              <a:cs typeface="Times New Roman" pitchFamily="18" charset="0"/>
            </a:endParaRPr>
          </a:p>
          <a:p>
            <a:pPr marL="0" indent="0" algn="just">
              <a:lnSpc>
                <a:spcPct val="150000"/>
              </a:lnSpc>
              <a:buNone/>
            </a:pP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Fx</a:t>
            </a:r>
            <a:r>
              <a:rPr lang="en-IN" sz="1800" dirty="0">
                <a:latin typeface="Times New Roman" pitchFamily="18" charset="0"/>
                <a:cs typeface="Times New Roman" pitchFamily="18" charset="0"/>
              </a:rPr>
              <a:t>= 0</a:t>
            </a:r>
          </a:p>
          <a:p>
            <a:pPr marL="0" indent="0" algn="just">
              <a:lnSpc>
                <a:spcPct val="150000"/>
              </a:lnSpc>
              <a:buNone/>
            </a:pPr>
            <a:r>
              <a:rPr lang="en-IN" sz="1800" dirty="0">
                <a:latin typeface="Times New Roman" pitchFamily="18" charset="0"/>
                <a:cs typeface="Times New Roman" pitchFamily="18" charset="0"/>
              </a:rPr>
              <a:t>T</a:t>
            </a:r>
            <a:r>
              <a:rPr lang="en-IN" sz="1800" baseline="-25000" dirty="0">
                <a:latin typeface="Times New Roman" pitchFamily="18" charset="0"/>
                <a:cs typeface="Times New Roman" pitchFamily="18" charset="0"/>
              </a:rPr>
              <a:t>A </a:t>
            </a:r>
            <a:r>
              <a:rPr lang="en-IN" sz="1800" dirty="0">
                <a:latin typeface="Times New Roman" pitchFamily="18" charset="0"/>
                <a:cs typeface="Times New Roman" pitchFamily="18" charset="0"/>
              </a:rPr>
              <a:t> - F</a:t>
            </a:r>
            <a:r>
              <a:rPr lang="en-IN" sz="1800" baseline="-25000" dirty="0">
                <a:latin typeface="Times New Roman" pitchFamily="18" charset="0"/>
                <a:cs typeface="Times New Roman" pitchFamily="18" charset="0"/>
              </a:rPr>
              <a:t>A</a:t>
            </a:r>
            <a:r>
              <a:rPr lang="en-IN" sz="1800" dirty="0">
                <a:latin typeface="Times New Roman" pitchFamily="18" charset="0"/>
                <a:cs typeface="Times New Roman" pitchFamily="18" charset="0"/>
              </a:rPr>
              <a:t> – 1500sin60 = 0</a:t>
            </a:r>
          </a:p>
          <a:p>
            <a:pPr marL="0" indent="0" algn="just">
              <a:lnSpc>
                <a:spcPct val="150000"/>
              </a:lnSpc>
              <a:buNone/>
            </a:pPr>
            <a:r>
              <a:rPr lang="en-IN" sz="1800" dirty="0">
                <a:latin typeface="Times New Roman" pitchFamily="18" charset="0"/>
                <a:cs typeface="Times New Roman" pitchFamily="18" charset="0"/>
              </a:rPr>
              <a:t>T</a:t>
            </a:r>
            <a:r>
              <a:rPr lang="en-IN" sz="1800" baseline="-25000" dirty="0">
                <a:latin typeface="Times New Roman" pitchFamily="18" charset="0"/>
                <a:cs typeface="Times New Roman" pitchFamily="18" charset="0"/>
              </a:rPr>
              <a:t>A </a:t>
            </a:r>
            <a:r>
              <a:rPr lang="en-IN" sz="1800" dirty="0">
                <a:latin typeface="Times New Roman" pitchFamily="18" charset="0"/>
                <a:cs typeface="Times New Roman" pitchFamily="18" charset="0"/>
              </a:rPr>
              <a:t> = 187.5 + 1500sin60</a:t>
            </a:r>
          </a:p>
        </p:txBody>
      </p:sp>
      <p:sp>
        <p:nvSpPr>
          <p:cNvPr id="34" name="Slide Number Placeholder 33"/>
          <p:cNvSpPr>
            <a:spLocks noGrp="1"/>
          </p:cNvSpPr>
          <p:nvPr>
            <p:ph type="sldNum" sz="quarter" idx="12"/>
          </p:nvPr>
        </p:nvSpPr>
        <p:spPr/>
        <p:txBody>
          <a:bodyPr/>
          <a:lstStyle/>
          <a:p>
            <a:fld id="{B6F15528-21DE-4FAA-801E-634DDDAF4B2B}" type="slidenum">
              <a:rPr lang="en-US" smtClean="0"/>
              <a:pPr/>
              <a:t>55</a:t>
            </a:fld>
            <a:endParaRPr lang="en-US"/>
          </a:p>
        </p:txBody>
      </p:sp>
      <p:cxnSp>
        <p:nvCxnSpPr>
          <p:cNvPr id="51" name="Straight Connector 50"/>
          <p:cNvCxnSpPr/>
          <p:nvPr/>
        </p:nvCxnSpPr>
        <p:spPr>
          <a:xfrm flipV="1">
            <a:off x="4011817" y="1581150"/>
            <a:ext cx="373380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164217" y="438150"/>
            <a:ext cx="16764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of block A</a:t>
            </a:r>
          </a:p>
        </p:txBody>
      </p:sp>
      <p:sp>
        <p:nvSpPr>
          <p:cNvPr id="55" name="TextBox 54"/>
          <p:cNvSpPr txBox="1"/>
          <p:nvPr/>
        </p:nvSpPr>
        <p:spPr>
          <a:xfrm>
            <a:off x="6145416" y="3028950"/>
            <a:ext cx="941184"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1500 N</a:t>
            </a:r>
          </a:p>
        </p:txBody>
      </p:sp>
      <p:sp>
        <p:nvSpPr>
          <p:cNvPr id="60" name="TextBox 59"/>
          <p:cNvSpPr txBox="1"/>
          <p:nvPr/>
        </p:nvSpPr>
        <p:spPr>
          <a:xfrm rot="20092957">
            <a:off x="5579523" y="2273233"/>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r>
              <a:rPr lang="en-IN" sz="1400" baseline="-25000" dirty="0">
                <a:solidFill>
                  <a:srgbClr val="FF0000"/>
                </a:solidFill>
                <a:latin typeface="Times New Roman" pitchFamily="18" charset="0"/>
                <a:cs typeface="Times New Roman" pitchFamily="18" charset="0"/>
              </a:rPr>
              <a:t>A</a:t>
            </a:r>
            <a:endParaRPr lang="en-IN" sz="1400" baseline="-25000" dirty="0">
              <a:solidFill>
                <a:srgbClr val="FF0000"/>
              </a:solidFill>
            </a:endParaRPr>
          </a:p>
        </p:txBody>
      </p:sp>
      <p:sp>
        <p:nvSpPr>
          <p:cNvPr id="67" name="TextBox 66"/>
          <p:cNvSpPr txBox="1"/>
          <p:nvPr/>
        </p:nvSpPr>
        <p:spPr>
          <a:xfrm rot="20166383">
            <a:off x="6569156" y="2727353"/>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r>
              <a:rPr lang="en-IN" sz="1400" baseline="-25000" dirty="0">
                <a:latin typeface="Times New Roman" pitchFamily="18" charset="0"/>
                <a:cs typeface="Times New Roman" pitchFamily="18" charset="0"/>
              </a:rPr>
              <a:t>A</a:t>
            </a:r>
            <a:endParaRPr lang="en-IN" sz="1400" baseline="-25000" dirty="0"/>
          </a:p>
        </p:txBody>
      </p:sp>
      <p:cxnSp>
        <p:nvCxnSpPr>
          <p:cNvPr id="68" name="Straight Connector 67"/>
          <p:cNvCxnSpPr/>
          <p:nvPr/>
        </p:nvCxnSpPr>
        <p:spPr>
          <a:xfrm flipV="1">
            <a:off x="7061095" y="2133355"/>
            <a:ext cx="16002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rot="20527531">
            <a:off x="6777158" y="230689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1500sin60</a:t>
            </a:r>
          </a:p>
        </p:txBody>
      </p:sp>
      <p:sp>
        <p:nvSpPr>
          <p:cNvPr id="74" name="TextBox 73"/>
          <p:cNvSpPr txBox="1"/>
          <p:nvPr/>
        </p:nvSpPr>
        <p:spPr>
          <a:xfrm rot="3347769">
            <a:off x="8064448" y="3179738"/>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1500cos60</a:t>
            </a:r>
          </a:p>
        </p:txBody>
      </p:sp>
      <p:cxnSp>
        <p:nvCxnSpPr>
          <p:cNvPr id="75" name="Straight Arrow Connector 74"/>
          <p:cNvCxnSpPr/>
          <p:nvPr/>
        </p:nvCxnSpPr>
        <p:spPr>
          <a:xfrm flipV="1">
            <a:off x="6602617" y="1504950"/>
            <a:ext cx="8382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16200000" flipV="1">
            <a:off x="6069217" y="2266950"/>
            <a:ext cx="76200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5400000">
            <a:off x="5803311" y="2456656"/>
            <a:ext cx="989806" cy="794"/>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10800000" flipV="1">
            <a:off x="5840617" y="1962150"/>
            <a:ext cx="1066800" cy="381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4697617" y="25717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60</a:t>
            </a:r>
            <a:r>
              <a:rPr lang="en-IN" sz="1200" baseline="30000" dirty="0">
                <a:latin typeface="Times New Roman" pitchFamily="18" charset="0"/>
                <a:ea typeface="Tahoma" pitchFamily="34" charset="0"/>
                <a:cs typeface="Times New Roman" pitchFamily="18" charset="0"/>
              </a:rPr>
              <a:t>0</a:t>
            </a:r>
          </a:p>
        </p:txBody>
      </p:sp>
      <p:cxnSp>
        <p:nvCxnSpPr>
          <p:cNvPr id="86" name="Straight Arrow Connector 85"/>
          <p:cNvCxnSpPr/>
          <p:nvPr/>
        </p:nvCxnSpPr>
        <p:spPr>
          <a:xfrm rot="16200000" flipH="1">
            <a:off x="7708001" y="2629449"/>
            <a:ext cx="838200" cy="455612"/>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rot="5400000">
            <a:off x="7404789" y="2932661"/>
            <a:ext cx="9906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10800000" flipV="1">
            <a:off x="6832495" y="2438155"/>
            <a:ext cx="1095375" cy="371475"/>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823095" y="2819155"/>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60</a:t>
            </a:r>
            <a:r>
              <a:rPr lang="en-IN" sz="1400" baseline="30000" dirty="0">
                <a:latin typeface="Times New Roman" pitchFamily="18" charset="0"/>
                <a:ea typeface="Tahoma" pitchFamily="34" charset="0"/>
                <a:cs typeface="Times New Roman" pitchFamily="18" charset="0"/>
              </a:rPr>
              <a:t>0</a:t>
            </a:r>
          </a:p>
        </p:txBody>
      </p:sp>
      <p:cxnSp>
        <p:nvCxnSpPr>
          <p:cNvPr id="90" name="Straight Arrow Connector 89"/>
          <p:cNvCxnSpPr/>
          <p:nvPr/>
        </p:nvCxnSpPr>
        <p:spPr>
          <a:xfrm flipV="1">
            <a:off x="6374017" y="819150"/>
            <a:ext cx="914400" cy="3810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177125">
            <a:off x="6696813" y="481827"/>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
        <p:nvSpPr>
          <p:cNvPr id="92" name="Rectangle 91"/>
          <p:cNvSpPr/>
          <p:nvPr/>
        </p:nvSpPr>
        <p:spPr>
          <a:xfrm rot="20498282">
            <a:off x="5881231" y="1691473"/>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3" name="Straight Connector 92"/>
          <p:cNvCxnSpPr/>
          <p:nvPr/>
        </p:nvCxnSpPr>
        <p:spPr>
          <a:xfrm>
            <a:off x="4011817" y="287655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16200000" flipH="1">
            <a:off x="5421517" y="1390650"/>
            <a:ext cx="1524000" cy="53340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95" name="Arc 94"/>
          <p:cNvSpPr/>
          <p:nvPr/>
        </p:nvSpPr>
        <p:spPr>
          <a:xfrm>
            <a:off x="4392817" y="2647950"/>
            <a:ext cx="304800" cy="381000"/>
          </a:xfrm>
          <a:prstGeom prst="arc">
            <a:avLst>
              <a:gd name="adj1" fmla="val 17359636"/>
              <a:gd name="adj2" fmla="val 70728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6" name="TextBox 95"/>
          <p:cNvSpPr txBox="1"/>
          <p:nvPr/>
        </p:nvSpPr>
        <p:spPr>
          <a:xfrm>
            <a:off x="6221617" y="24193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60</a:t>
            </a:r>
            <a:r>
              <a:rPr lang="en-IN" sz="1200" baseline="30000" dirty="0">
                <a:latin typeface="Times New Roman" pitchFamily="18" charset="0"/>
                <a:ea typeface="Tahoma" pitchFamily="34" charset="0"/>
                <a:cs typeface="Times New Roman" pitchFamily="18" charset="0"/>
              </a:rPr>
              <a:t>0</a:t>
            </a:r>
          </a:p>
        </p:txBody>
      </p:sp>
      <p:sp>
        <p:nvSpPr>
          <p:cNvPr id="97" name="TextBox 96"/>
          <p:cNvSpPr txBox="1"/>
          <p:nvPr/>
        </p:nvSpPr>
        <p:spPr>
          <a:xfrm>
            <a:off x="7543800" y="3428755"/>
            <a:ext cx="812695"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1500 N</a:t>
            </a:r>
          </a:p>
        </p:txBody>
      </p:sp>
      <p:cxnSp>
        <p:nvCxnSpPr>
          <p:cNvPr id="98" name="Straight Arrow Connector 97"/>
          <p:cNvCxnSpPr/>
          <p:nvPr/>
        </p:nvCxnSpPr>
        <p:spPr>
          <a:xfrm rot="16200000" flipH="1">
            <a:off x="4381500" y="1466850"/>
            <a:ext cx="1066802" cy="5334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4419600" y="1504950"/>
            <a:ext cx="1066800" cy="48442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rot="20089809">
            <a:off x="5135008" y="1307625"/>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101" name="TextBox 100"/>
          <p:cNvSpPr txBox="1"/>
          <p:nvPr/>
        </p:nvSpPr>
        <p:spPr>
          <a:xfrm rot="20309086">
            <a:off x="4114482" y="1697714"/>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102" name="TextBox 101"/>
          <p:cNvSpPr txBox="1"/>
          <p:nvPr/>
        </p:nvSpPr>
        <p:spPr>
          <a:xfrm rot="19783941">
            <a:off x="4499907" y="917590"/>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sp>
        <p:nvSpPr>
          <p:cNvPr id="103" name="TextBox 102"/>
          <p:cNvSpPr txBox="1"/>
          <p:nvPr/>
        </p:nvSpPr>
        <p:spPr>
          <a:xfrm rot="19946941">
            <a:off x="5136420" y="1977725"/>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sp>
        <p:nvSpPr>
          <p:cNvPr id="35" name="TextBox 34"/>
          <p:cNvSpPr txBox="1"/>
          <p:nvPr/>
        </p:nvSpPr>
        <p:spPr>
          <a:xfrm rot="20525049">
            <a:off x="7271101" y="1215079"/>
            <a:ext cx="641320" cy="309801"/>
          </a:xfrm>
          <a:prstGeom prst="rect">
            <a:avLst/>
          </a:prstGeom>
          <a:noFill/>
        </p:spPr>
        <p:txBody>
          <a:bodyPr wrap="square" rtlCol="0">
            <a:spAutoFit/>
          </a:bodyPr>
          <a:lstStyle/>
          <a:p>
            <a:r>
              <a:rPr lang="en-IN" sz="1400" dirty="0">
                <a:latin typeface="Times New Roman" pitchFamily="18" charset="0"/>
                <a:cs typeface="Times New Roman" pitchFamily="18" charset="0"/>
              </a:rPr>
              <a:t>T</a:t>
            </a:r>
            <a:r>
              <a:rPr lang="en-IN" sz="1400" baseline="-25000" dirty="0">
                <a:latin typeface="Times New Roman" pitchFamily="18" charset="0"/>
                <a:cs typeface="Times New Roman" pitchFamily="18" charset="0"/>
              </a:rPr>
              <a:t>A</a:t>
            </a:r>
            <a:r>
              <a:rPr lang="en-IN" sz="1400" dirty="0">
                <a:latin typeface="Times New Roman" pitchFamily="18" charset="0"/>
                <a:cs typeface="Times New Roman" pitchFamily="18" charset="0"/>
              </a:rPr>
              <a:t> </a:t>
            </a:r>
          </a:p>
        </p:txBody>
      </p:sp>
    </p:spTree>
    <p:extLst>
      <p:ext uri="{BB962C8B-B14F-4D97-AF65-F5344CB8AC3E}">
        <p14:creationId xmlns:p14="http://schemas.microsoft.com/office/powerpoint/2010/main" val="30457219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500" fill="hold"/>
                                        <p:tgtEl>
                                          <p:spTgt spid="60"/>
                                        </p:tgtEl>
                                        <p:attrNameLst>
                                          <p:attrName>ppt_x</p:attrName>
                                        </p:attrNameLst>
                                      </p:cBhvr>
                                      <p:tavLst>
                                        <p:tav tm="0">
                                          <p:val>
                                            <p:strVal val="#ppt_x"/>
                                          </p:val>
                                        </p:tav>
                                        <p:tav tm="100000">
                                          <p:val>
                                            <p:strVal val="#ppt_x"/>
                                          </p:val>
                                        </p:tav>
                                      </p:tavLst>
                                    </p:anim>
                                    <p:anim calcmode="lin" valueType="num">
                                      <p:cBhvr additive="base">
                                        <p:cTn id="16" dur="500" fill="hold"/>
                                        <p:tgtEl>
                                          <p:spTgt spid="6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ppt_x"/>
                                          </p:val>
                                        </p:tav>
                                        <p:tav tm="100000">
                                          <p:val>
                                            <p:strVal val="#ppt_x"/>
                                          </p:val>
                                        </p:tav>
                                      </p:tavLst>
                                    </p:anim>
                                    <p:anim calcmode="lin" valueType="num">
                                      <p:cBhvr additive="base">
                                        <p:cTn id="20" dur="500" fill="hold"/>
                                        <p:tgtEl>
                                          <p:spTgt spid="6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additive="base">
                                        <p:cTn id="23" dur="500" fill="hold"/>
                                        <p:tgtEl>
                                          <p:spTgt spid="68"/>
                                        </p:tgtEl>
                                        <p:attrNameLst>
                                          <p:attrName>ppt_x</p:attrName>
                                        </p:attrNameLst>
                                      </p:cBhvr>
                                      <p:tavLst>
                                        <p:tav tm="0">
                                          <p:val>
                                            <p:strVal val="#ppt_x"/>
                                          </p:val>
                                        </p:tav>
                                        <p:tav tm="100000">
                                          <p:val>
                                            <p:strVal val="#ppt_x"/>
                                          </p:val>
                                        </p:tav>
                                      </p:tavLst>
                                    </p:anim>
                                    <p:anim calcmode="lin" valueType="num">
                                      <p:cBhvr additive="base">
                                        <p:cTn id="24" dur="500" fill="hold"/>
                                        <p:tgtEl>
                                          <p:spTgt spid="6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5"/>
                                        </p:tgtEl>
                                        <p:attrNameLst>
                                          <p:attrName>style.visibility</p:attrName>
                                        </p:attrNameLst>
                                      </p:cBhvr>
                                      <p:to>
                                        <p:strVal val="visible"/>
                                      </p:to>
                                    </p:set>
                                    <p:anim calcmode="lin" valueType="num">
                                      <p:cBhvr additive="base">
                                        <p:cTn id="31" dur="500" fill="hold"/>
                                        <p:tgtEl>
                                          <p:spTgt spid="75"/>
                                        </p:tgtEl>
                                        <p:attrNameLst>
                                          <p:attrName>ppt_x</p:attrName>
                                        </p:attrNameLst>
                                      </p:cBhvr>
                                      <p:tavLst>
                                        <p:tav tm="0">
                                          <p:val>
                                            <p:strVal val="#ppt_x"/>
                                          </p:val>
                                        </p:tav>
                                        <p:tav tm="100000">
                                          <p:val>
                                            <p:strVal val="#ppt_x"/>
                                          </p:val>
                                        </p:tav>
                                      </p:tavLst>
                                    </p:anim>
                                    <p:anim calcmode="lin" valueType="num">
                                      <p:cBhvr additive="base">
                                        <p:cTn id="32" dur="500" fill="hold"/>
                                        <p:tgtEl>
                                          <p:spTgt spid="7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7"/>
                                        </p:tgtEl>
                                        <p:attrNameLst>
                                          <p:attrName>style.visibility</p:attrName>
                                        </p:attrNameLst>
                                      </p:cBhvr>
                                      <p:to>
                                        <p:strVal val="visible"/>
                                      </p:to>
                                    </p:set>
                                    <p:anim calcmode="lin" valueType="num">
                                      <p:cBhvr additive="base">
                                        <p:cTn id="35" dur="500" fill="hold"/>
                                        <p:tgtEl>
                                          <p:spTgt spid="77"/>
                                        </p:tgtEl>
                                        <p:attrNameLst>
                                          <p:attrName>ppt_x</p:attrName>
                                        </p:attrNameLst>
                                      </p:cBhvr>
                                      <p:tavLst>
                                        <p:tav tm="0">
                                          <p:val>
                                            <p:strVal val="#ppt_x"/>
                                          </p:val>
                                        </p:tav>
                                        <p:tav tm="100000">
                                          <p:val>
                                            <p:strVal val="#ppt_x"/>
                                          </p:val>
                                        </p:tav>
                                      </p:tavLst>
                                    </p:anim>
                                    <p:anim calcmode="lin" valueType="num">
                                      <p:cBhvr additive="base">
                                        <p:cTn id="36" dur="500" fill="hold"/>
                                        <p:tgtEl>
                                          <p:spTgt spid="7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8"/>
                                        </p:tgtEl>
                                        <p:attrNameLst>
                                          <p:attrName>style.visibility</p:attrName>
                                        </p:attrNameLst>
                                      </p:cBhvr>
                                      <p:to>
                                        <p:strVal val="visible"/>
                                      </p:to>
                                    </p:set>
                                    <p:anim calcmode="lin" valueType="num">
                                      <p:cBhvr additive="base">
                                        <p:cTn id="39" dur="500" fill="hold"/>
                                        <p:tgtEl>
                                          <p:spTgt spid="78"/>
                                        </p:tgtEl>
                                        <p:attrNameLst>
                                          <p:attrName>ppt_x</p:attrName>
                                        </p:attrNameLst>
                                      </p:cBhvr>
                                      <p:tavLst>
                                        <p:tav tm="0">
                                          <p:val>
                                            <p:strVal val="#ppt_x"/>
                                          </p:val>
                                        </p:tav>
                                        <p:tav tm="100000">
                                          <p:val>
                                            <p:strVal val="#ppt_x"/>
                                          </p:val>
                                        </p:tav>
                                      </p:tavLst>
                                    </p:anim>
                                    <p:anim calcmode="lin" valueType="num">
                                      <p:cBhvr additive="base">
                                        <p:cTn id="40" dur="500" fill="hold"/>
                                        <p:tgtEl>
                                          <p:spTgt spid="7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ppt_x"/>
                                          </p:val>
                                        </p:tav>
                                        <p:tav tm="100000">
                                          <p:val>
                                            <p:strVal val="#ppt_x"/>
                                          </p:val>
                                        </p:tav>
                                      </p:tavLst>
                                    </p:anim>
                                    <p:anim calcmode="lin" valueType="num">
                                      <p:cBhvr additive="base">
                                        <p:cTn id="44" dur="500" fill="hold"/>
                                        <p:tgtEl>
                                          <p:spTgt spid="7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5"/>
                                        </p:tgtEl>
                                        <p:attrNameLst>
                                          <p:attrName>style.visibility</p:attrName>
                                        </p:attrNameLst>
                                      </p:cBhvr>
                                      <p:to>
                                        <p:strVal val="visible"/>
                                      </p:to>
                                    </p:set>
                                    <p:anim calcmode="lin" valueType="num">
                                      <p:cBhvr additive="base">
                                        <p:cTn id="47" dur="500" fill="hold"/>
                                        <p:tgtEl>
                                          <p:spTgt spid="85"/>
                                        </p:tgtEl>
                                        <p:attrNameLst>
                                          <p:attrName>ppt_x</p:attrName>
                                        </p:attrNameLst>
                                      </p:cBhvr>
                                      <p:tavLst>
                                        <p:tav tm="0">
                                          <p:val>
                                            <p:strVal val="#ppt_x"/>
                                          </p:val>
                                        </p:tav>
                                        <p:tav tm="100000">
                                          <p:val>
                                            <p:strVal val="#ppt_x"/>
                                          </p:val>
                                        </p:tav>
                                      </p:tavLst>
                                    </p:anim>
                                    <p:anim calcmode="lin" valueType="num">
                                      <p:cBhvr additive="base">
                                        <p:cTn id="48" dur="500" fill="hold"/>
                                        <p:tgtEl>
                                          <p:spTgt spid="8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6"/>
                                        </p:tgtEl>
                                        <p:attrNameLst>
                                          <p:attrName>style.visibility</p:attrName>
                                        </p:attrNameLst>
                                      </p:cBhvr>
                                      <p:to>
                                        <p:strVal val="visible"/>
                                      </p:to>
                                    </p:set>
                                    <p:anim calcmode="lin" valueType="num">
                                      <p:cBhvr additive="base">
                                        <p:cTn id="51" dur="500" fill="hold"/>
                                        <p:tgtEl>
                                          <p:spTgt spid="86"/>
                                        </p:tgtEl>
                                        <p:attrNameLst>
                                          <p:attrName>ppt_x</p:attrName>
                                        </p:attrNameLst>
                                      </p:cBhvr>
                                      <p:tavLst>
                                        <p:tav tm="0">
                                          <p:val>
                                            <p:strVal val="#ppt_x"/>
                                          </p:val>
                                        </p:tav>
                                        <p:tav tm="100000">
                                          <p:val>
                                            <p:strVal val="#ppt_x"/>
                                          </p:val>
                                        </p:tav>
                                      </p:tavLst>
                                    </p:anim>
                                    <p:anim calcmode="lin" valueType="num">
                                      <p:cBhvr additive="base">
                                        <p:cTn id="52" dur="500" fill="hold"/>
                                        <p:tgtEl>
                                          <p:spTgt spid="8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87"/>
                                        </p:tgtEl>
                                        <p:attrNameLst>
                                          <p:attrName>style.visibility</p:attrName>
                                        </p:attrNameLst>
                                      </p:cBhvr>
                                      <p:to>
                                        <p:strVal val="visible"/>
                                      </p:to>
                                    </p:set>
                                    <p:anim calcmode="lin" valueType="num">
                                      <p:cBhvr additive="base">
                                        <p:cTn id="55" dur="500" fill="hold"/>
                                        <p:tgtEl>
                                          <p:spTgt spid="87"/>
                                        </p:tgtEl>
                                        <p:attrNameLst>
                                          <p:attrName>ppt_x</p:attrName>
                                        </p:attrNameLst>
                                      </p:cBhvr>
                                      <p:tavLst>
                                        <p:tav tm="0">
                                          <p:val>
                                            <p:strVal val="#ppt_x"/>
                                          </p:val>
                                        </p:tav>
                                        <p:tav tm="100000">
                                          <p:val>
                                            <p:strVal val="#ppt_x"/>
                                          </p:val>
                                        </p:tav>
                                      </p:tavLst>
                                    </p:anim>
                                    <p:anim calcmode="lin" valueType="num">
                                      <p:cBhvr additive="base">
                                        <p:cTn id="56" dur="500" fill="hold"/>
                                        <p:tgtEl>
                                          <p:spTgt spid="8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88"/>
                                        </p:tgtEl>
                                        <p:attrNameLst>
                                          <p:attrName>style.visibility</p:attrName>
                                        </p:attrNameLst>
                                      </p:cBhvr>
                                      <p:to>
                                        <p:strVal val="visible"/>
                                      </p:to>
                                    </p:set>
                                    <p:anim calcmode="lin" valueType="num">
                                      <p:cBhvr additive="base">
                                        <p:cTn id="59" dur="500" fill="hold"/>
                                        <p:tgtEl>
                                          <p:spTgt spid="88"/>
                                        </p:tgtEl>
                                        <p:attrNameLst>
                                          <p:attrName>ppt_x</p:attrName>
                                        </p:attrNameLst>
                                      </p:cBhvr>
                                      <p:tavLst>
                                        <p:tav tm="0">
                                          <p:val>
                                            <p:strVal val="#ppt_x"/>
                                          </p:val>
                                        </p:tav>
                                        <p:tav tm="100000">
                                          <p:val>
                                            <p:strVal val="#ppt_x"/>
                                          </p:val>
                                        </p:tav>
                                      </p:tavLst>
                                    </p:anim>
                                    <p:anim calcmode="lin" valueType="num">
                                      <p:cBhvr additive="base">
                                        <p:cTn id="60" dur="500" fill="hold"/>
                                        <p:tgtEl>
                                          <p:spTgt spid="8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anim calcmode="lin" valueType="num">
                                      <p:cBhvr additive="base">
                                        <p:cTn id="63" dur="500" fill="hold"/>
                                        <p:tgtEl>
                                          <p:spTgt spid="89"/>
                                        </p:tgtEl>
                                        <p:attrNameLst>
                                          <p:attrName>ppt_x</p:attrName>
                                        </p:attrNameLst>
                                      </p:cBhvr>
                                      <p:tavLst>
                                        <p:tav tm="0">
                                          <p:val>
                                            <p:strVal val="#ppt_x"/>
                                          </p:val>
                                        </p:tav>
                                        <p:tav tm="100000">
                                          <p:val>
                                            <p:strVal val="#ppt_x"/>
                                          </p:val>
                                        </p:tav>
                                      </p:tavLst>
                                    </p:anim>
                                    <p:anim calcmode="lin" valueType="num">
                                      <p:cBhvr additive="base">
                                        <p:cTn id="64" dur="500" fill="hold"/>
                                        <p:tgtEl>
                                          <p:spTgt spid="89"/>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90"/>
                                        </p:tgtEl>
                                        <p:attrNameLst>
                                          <p:attrName>style.visibility</p:attrName>
                                        </p:attrNameLst>
                                      </p:cBhvr>
                                      <p:to>
                                        <p:strVal val="visible"/>
                                      </p:to>
                                    </p:set>
                                    <p:anim calcmode="lin" valueType="num">
                                      <p:cBhvr additive="base">
                                        <p:cTn id="67" dur="500" fill="hold"/>
                                        <p:tgtEl>
                                          <p:spTgt spid="90"/>
                                        </p:tgtEl>
                                        <p:attrNameLst>
                                          <p:attrName>ppt_x</p:attrName>
                                        </p:attrNameLst>
                                      </p:cBhvr>
                                      <p:tavLst>
                                        <p:tav tm="0">
                                          <p:val>
                                            <p:strVal val="#ppt_x"/>
                                          </p:val>
                                        </p:tav>
                                        <p:tav tm="100000">
                                          <p:val>
                                            <p:strVal val="#ppt_x"/>
                                          </p:val>
                                        </p:tav>
                                      </p:tavLst>
                                    </p:anim>
                                    <p:anim calcmode="lin" valueType="num">
                                      <p:cBhvr additive="base">
                                        <p:cTn id="68" dur="500" fill="hold"/>
                                        <p:tgtEl>
                                          <p:spTgt spid="9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2"/>
                                        </p:tgtEl>
                                        <p:attrNameLst>
                                          <p:attrName>style.visibility</p:attrName>
                                        </p:attrNameLst>
                                      </p:cBhvr>
                                      <p:to>
                                        <p:strVal val="visible"/>
                                      </p:to>
                                    </p:set>
                                    <p:anim calcmode="lin" valueType="num">
                                      <p:cBhvr additive="base">
                                        <p:cTn id="71" dur="500" fill="hold"/>
                                        <p:tgtEl>
                                          <p:spTgt spid="92"/>
                                        </p:tgtEl>
                                        <p:attrNameLst>
                                          <p:attrName>ppt_x</p:attrName>
                                        </p:attrNameLst>
                                      </p:cBhvr>
                                      <p:tavLst>
                                        <p:tav tm="0">
                                          <p:val>
                                            <p:strVal val="#ppt_x"/>
                                          </p:val>
                                        </p:tav>
                                        <p:tav tm="100000">
                                          <p:val>
                                            <p:strVal val="#ppt_x"/>
                                          </p:val>
                                        </p:tav>
                                      </p:tavLst>
                                    </p:anim>
                                    <p:anim calcmode="lin" valueType="num">
                                      <p:cBhvr additive="base">
                                        <p:cTn id="72" dur="500" fill="hold"/>
                                        <p:tgtEl>
                                          <p:spTgt spid="9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93"/>
                                        </p:tgtEl>
                                        <p:attrNameLst>
                                          <p:attrName>style.visibility</p:attrName>
                                        </p:attrNameLst>
                                      </p:cBhvr>
                                      <p:to>
                                        <p:strVal val="visible"/>
                                      </p:to>
                                    </p:set>
                                    <p:anim calcmode="lin" valueType="num">
                                      <p:cBhvr additive="base">
                                        <p:cTn id="75" dur="500" fill="hold"/>
                                        <p:tgtEl>
                                          <p:spTgt spid="93"/>
                                        </p:tgtEl>
                                        <p:attrNameLst>
                                          <p:attrName>ppt_x</p:attrName>
                                        </p:attrNameLst>
                                      </p:cBhvr>
                                      <p:tavLst>
                                        <p:tav tm="0">
                                          <p:val>
                                            <p:strVal val="#ppt_x"/>
                                          </p:val>
                                        </p:tav>
                                        <p:tav tm="100000">
                                          <p:val>
                                            <p:strVal val="#ppt_x"/>
                                          </p:val>
                                        </p:tav>
                                      </p:tavLst>
                                    </p:anim>
                                    <p:anim calcmode="lin" valueType="num">
                                      <p:cBhvr additive="base">
                                        <p:cTn id="76" dur="500" fill="hold"/>
                                        <p:tgtEl>
                                          <p:spTgt spid="93"/>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94"/>
                                        </p:tgtEl>
                                        <p:attrNameLst>
                                          <p:attrName>style.visibility</p:attrName>
                                        </p:attrNameLst>
                                      </p:cBhvr>
                                      <p:to>
                                        <p:strVal val="visible"/>
                                      </p:to>
                                    </p:set>
                                    <p:anim calcmode="lin" valueType="num">
                                      <p:cBhvr additive="base">
                                        <p:cTn id="79" dur="500" fill="hold"/>
                                        <p:tgtEl>
                                          <p:spTgt spid="94"/>
                                        </p:tgtEl>
                                        <p:attrNameLst>
                                          <p:attrName>ppt_x</p:attrName>
                                        </p:attrNameLst>
                                      </p:cBhvr>
                                      <p:tavLst>
                                        <p:tav tm="0">
                                          <p:val>
                                            <p:strVal val="#ppt_x"/>
                                          </p:val>
                                        </p:tav>
                                        <p:tav tm="100000">
                                          <p:val>
                                            <p:strVal val="#ppt_x"/>
                                          </p:val>
                                        </p:tav>
                                      </p:tavLst>
                                    </p:anim>
                                    <p:anim calcmode="lin" valueType="num">
                                      <p:cBhvr additive="base">
                                        <p:cTn id="80" dur="500" fill="hold"/>
                                        <p:tgtEl>
                                          <p:spTgt spid="9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95"/>
                                        </p:tgtEl>
                                        <p:attrNameLst>
                                          <p:attrName>style.visibility</p:attrName>
                                        </p:attrNameLst>
                                      </p:cBhvr>
                                      <p:to>
                                        <p:strVal val="visible"/>
                                      </p:to>
                                    </p:set>
                                    <p:anim calcmode="lin" valueType="num">
                                      <p:cBhvr additive="base">
                                        <p:cTn id="83" dur="500" fill="hold"/>
                                        <p:tgtEl>
                                          <p:spTgt spid="95"/>
                                        </p:tgtEl>
                                        <p:attrNameLst>
                                          <p:attrName>ppt_x</p:attrName>
                                        </p:attrNameLst>
                                      </p:cBhvr>
                                      <p:tavLst>
                                        <p:tav tm="0">
                                          <p:val>
                                            <p:strVal val="#ppt_x"/>
                                          </p:val>
                                        </p:tav>
                                        <p:tav tm="100000">
                                          <p:val>
                                            <p:strVal val="#ppt_x"/>
                                          </p:val>
                                        </p:tav>
                                      </p:tavLst>
                                    </p:anim>
                                    <p:anim calcmode="lin" valueType="num">
                                      <p:cBhvr additive="base">
                                        <p:cTn id="84" dur="500" fill="hold"/>
                                        <p:tgtEl>
                                          <p:spTgt spid="9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96"/>
                                        </p:tgtEl>
                                        <p:attrNameLst>
                                          <p:attrName>style.visibility</p:attrName>
                                        </p:attrNameLst>
                                      </p:cBhvr>
                                      <p:to>
                                        <p:strVal val="visible"/>
                                      </p:to>
                                    </p:set>
                                    <p:anim calcmode="lin" valueType="num">
                                      <p:cBhvr additive="base">
                                        <p:cTn id="87" dur="500" fill="hold"/>
                                        <p:tgtEl>
                                          <p:spTgt spid="96"/>
                                        </p:tgtEl>
                                        <p:attrNameLst>
                                          <p:attrName>ppt_x</p:attrName>
                                        </p:attrNameLst>
                                      </p:cBhvr>
                                      <p:tavLst>
                                        <p:tav tm="0">
                                          <p:val>
                                            <p:strVal val="#ppt_x"/>
                                          </p:val>
                                        </p:tav>
                                        <p:tav tm="100000">
                                          <p:val>
                                            <p:strVal val="#ppt_x"/>
                                          </p:val>
                                        </p:tav>
                                      </p:tavLst>
                                    </p:anim>
                                    <p:anim calcmode="lin" valueType="num">
                                      <p:cBhvr additive="base">
                                        <p:cTn id="88" dur="500" fill="hold"/>
                                        <p:tgtEl>
                                          <p:spTgt spid="9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97"/>
                                        </p:tgtEl>
                                        <p:attrNameLst>
                                          <p:attrName>style.visibility</p:attrName>
                                        </p:attrNameLst>
                                      </p:cBhvr>
                                      <p:to>
                                        <p:strVal val="visible"/>
                                      </p:to>
                                    </p:set>
                                    <p:anim calcmode="lin" valueType="num">
                                      <p:cBhvr additive="base">
                                        <p:cTn id="91" dur="500" fill="hold"/>
                                        <p:tgtEl>
                                          <p:spTgt spid="97"/>
                                        </p:tgtEl>
                                        <p:attrNameLst>
                                          <p:attrName>ppt_x</p:attrName>
                                        </p:attrNameLst>
                                      </p:cBhvr>
                                      <p:tavLst>
                                        <p:tav tm="0">
                                          <p:val>
                                            <p:strVal val="#ppt_x"/>
                                          </p:val>
                                        </p:tav>
                                        <p:tav tm="100000">
                                          <p:val>
                                            <p:strVal val="#ppt_x"/>
                                          </p:val>
                                        </p:tav>
                                      </p:tavLst>
                                    </p:anim>
                                    <p:anim calcmode="lin" valueType="num">
                                      <p:cBhvr additive="base">
                                        <p:cTn id="92" dur="500" fill="hold"/>
                                        <p:tgtEl>
                                          <p:spTgt spid="97"/>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98"/>
                                        </p:tgtEl>
                                        <p:attrNameLst>
                                          <p:attrName>style.visibility</p:attrName>
                                        </p:attrNameLst>
                                      </p:cBhvr>
                                      <p:to>
                                        <p:strVal val="visible"/>
                                      </p:to>
                                    </p:set>
                                    <p:anim calcmode="lin" valueType="num">
                                      <p:cBhvr additive="base">
                                        <p:cTn id="95" dur="500" fill="hold"/>
                                        <p:tgtEl>
                                          <p:spTgt spid="98"/>
                                        </p:tgtEl>
                                        <p:attrNameLst>
                                          <p:attrName>ppt_x</p:attrName>
                                        </p:attrNameLst>
                                      </p:cBhvr>
                                      <p:tavLst>
                                        <p:tav tm="0">
                                          <p:val>
                                            <p:strVal val="#ppt_x"/>
                                          </p:val>
                                        </p:tav>
                                        <p:tav tm="100000">
                                          <p:val>
                                            <p:strVal val="#ppt_x"/>
                                          </p:val>
                                        </p:tav>
                                      </p:tavLst>
                                    </p:anim>
                                    <p:anim calcmode="lin" valueType="num">
                                      <p:cBhvr additive="base">
                                        <p:cTn id="96" dur="500" fill="hold"/>
                                        <p:tgtEl>
                                          <p:spTgt spid="98"/>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99"/>
                                        </p:tgtEl>
                                        <p:attrNameLst>
                                          <p:attrName>style.visibility</p:attrName>
                                        </p:attrNameLst>
                                      </p:cBhvr>
                                      <p:to>
                                        <p:strVal val="visible"/>
                                      </p:to>
                                    </p:set>
                                    <p:anim calcmode="lin" valueType="num">
                                      <p:cBhvr additive="base">
                                        <p:cTn id="99" dur="500" fill="hold"/>
                                        <p:tgtEl>
                                          <p:spTgt spid="99"/>
                                        </p:tgtEl>
                                        <p:attrNameLst>
                                          <p:attrName>ppt_x</p:attrName>
                                        </p:attrNameLst>
                                      </p:cBhvr>
                                      <p:tavLst>
                                        <p:tav tm="0">
                                          <p:val>
                                            <p:strVal val="#ppt_x"/>
                                          </p:val>
                                        </p:tav>
                                        <p:tav tm="100000">
                                          <p:val>
                                            <p:strVal val="#ppt_x"/>
                                          </p:val>
                                        </p:tav>
                                      </p:tavLst>
                                    </p:anim>
                                    <p:anim calcmode="lin" valueType="num">
                                      <p:cBhvr additive="base">
                                        <p:cTn id="100" dur="500" fill="hold"/>
                                        <p:tgtEl>
                                          <p:spTgt spid="9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00"/>
                                        </p:tgtEl>
                                        <p:attrNameLst>
                                          <p:attrName>style.visibility</p:attrName>
                                        </p:attrNameLst>
                                      </p:cBhvr>
                                      <p:to>
                                        <p:strVal val="visible"/>
                                      </p:to>
                                    </p:set>
                                    <p:anim calcmode="lin" valueType="num">
                                      <p:cBhvr additive="base">
                                        <p:cTn id="103" dur="500" fill="hold"/>
                                        <p:tgtEl>
                                          <p:spTgt spid="100"/>
                                        </p:tgtEl>
                                        <p:attrNameLst>
                                          <p:attrName>ppt_x</p:attrName>
                                        </p:attrNameLst>
                                      </p:cBhvr>
                                      <p:tavLst>
                                        <p:tav tm="0">
                                          <p:val>
                                            <p:strVal val="#ppt_x"/>
                                          </p:val>
                                        </p:tav>
                                        <p:tav tm="100000">
                                          <p:val>
                                            <p:strVal val="#ppt_x"/>
                                          </p:val>
                                        </p:tav>
                                      </p:tavLst>
                                    </p:anim>
                                    <p:anim calcmode="lin" valueType="num">
                                      <p:cBhvr additive="base">
                                        <p:cTn id="104" dur="500" fill="hold"/>
                                        <p:tgtEl>
                                          <p:spTgt spid="10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01"/>
                                        </p:tgtEl>
                                        <p:attrNameLst>
                                          <p:attrName>style.visibility</p:attrName>
                                        </p:attrNameLst>
                                      </p:cBhvr>
                                      <p:to>
                                        <p:strVal val="visible"/>
                                      </p:to>
                                    </p:set>
                                    <p:anim calcmode="lin" valueType="num">
                                      <p:cBhvr additive="base">
                                        <p:cTn id="107" dur="500" fill="hold"/>
                                        <p:tgtEl>
                                          <p:spTgt spid="101"/>
                                        </p:tgtEl>
                                        <p:attrNameLst>
                                          <p:attrName>ppt_x</p:attrName>
                                        </p:attrNameLst>
                                      </p:cBhvr>
                                      <p:tavLst>
                                        <p:tav tm="0">
                                          <p:val>
                                            <p:strVal val="#ppt_x"/>
                                          </p:val>
                                        </p:tav>
                                        <p:tav tm="100000">
                                          <p:val>
                                            <p:strVal val="#ppt_x"/>
                                          </p:val>
                                        </p:tav>
                                      </p:tavLst>
                                    </p:anim>
                                    <p:anim calcmode="lin" valueType="num">
                                      <p:cBhvr additive="base">
                                        <p:cTn id="108" dur="500" fill="hold"/>
                                        <p:tgtEl>
                                          <p:spTgt spid="10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02"/>
                                        </p:tgtEl>
                                        <p:attrNameLst>
                                          <p:attrName>style.visibility</p:attrName>
                                        </p:attrNameLst>
                                      </p:cBhvr>
                                      <p:to>
                                        <p:strVal val="visible"/>
                                      </p:to>
                                    </p:set>
                                    <p:anim calcmode="lin" valueType="num">
                                      <p:cBhvr additive="base">
                                        <p:cTn id="111" dur="500" fill="hold"/>
                                        <p:tgtEl>
                                          <p:spTgt spid="102"/>
                                        </p:tgtEl>
                                        <p:attrNameLst>
                                          <p:attrName>ppt_x</p:attrName>
                                        </p:attrNameLst>
                                      </p:cBhvr>
                                      <p:tavLst>
                                        <p:tav tm="0">
                                          <p:val>
                                            <p:strVal val="#ppt_x"/>
                                          </p:val>
                                        </p:tav>
                                        <p:tav tm="100000">
                                          <p:val>
                                            <p:strVal val="#ppt_x"/>
                                          </p:val>
                                        </p:tav>
                                      </p:tavLst>
                                    </p:anim>
                                    <p:anim calcmode="lin" valueType="num">
                                      <p:cBhvr additive="base">
                                        <p:cTn id="112" dur="500" fill="hold"/>
                                        <p:tgtEl>
                                          <p:spTgt spid="102"/>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03"/>
                                        </p:tgtEl>
                                        <p:attrNameLst>
                                          <p:attrName>style.visibility</p:attrName>
                                        </p:attrNameLst>
                                      </p:cBhvr>
                                      <p:to>
                                        <p:strVal val="visible"/>
                                      </p:to>
                                    </p:set>
                                    <p:anim calcmode="lin" valueType="num">
                                      <p:cBhvr additive="base">
                                        <p:cTn id="115" dur="500" fill="hold"/>
                                        <p:tgtEl>
                                          <p:spTgt spid="103"/>
                                        </p:tgtEl>
                                        <p:attrNameLst>
                                          <p:attrName>ppt_x</p:attrName>
                                        </p:attrNameLst>
                                      </p:cBhvr>
                                      <p:tavLst>
                                        <p:tav tm="0">
                                          <p:val>
                                            <p:strVal val="#ppt_x"/>
                                          </p:val>
                                        </p:tav>
                                        <p:tav tm="100000">
                                          <p:val>
                                            <p:strVal val="#ppt_x"/>
                                          </p:val>
                                        </p:tav>
                                      </p:tavLst>
                                    </p:anim>
                                    <p:anim calcmode="lin" valueType="num">
                                      <p:cBhvr additive="base">
                                        <p:cTn id="116" dur="500" fill="hold"/>
                                        <p:tgtEl>
                                          <p:spTgt spid="103"/>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5"/>
                                        </p:tgtEl>
                                        <p:attrNameLst>
                                          <p:attrName>style.visibility</p:attrName>
                                        </p:attrNameLst>
                                      </p:cBhvr>
                                      <p:to>
                                        <p:strVal val="visible"/>
                                      </p:to>
                                    </p:set>
                                    <p:anim calcmode="lin" valueType="num">
                                      <p:cBhvr additive="base">
                                        <p:cTn id="119" dur="500" fill="hold"/>
                                        <p:tgtEl>
                                          <p:spTgt spid="35"/>
                                        </p:tgtEl>
                                        <p:attrNameLst>
                                          <p:attrName>ppt_x</p:attrName>
                                        </p:attrNameLst>
                                      </p:cBhvr>
                                      <p:tavLst>
                                        <p:tav tm="0">
                                          <p:val>
                                            <p:strVal val="#ppt_x"/>
                                          </p:val>
                                        </p:tav>
                                        <p:tav tm="100000">
                                          <p:val>
                                            <p:strVal val="#ppt_x"/>
                                          </p:val>
                                        </p:tav>
                                      </p:tavLst>
                                    </p:anim>
                                    <p:anim calcmode="lin" valueType="num">
                                      <p:cBhvr additive="base">
                                        <p:cTn id="120" dur="500" fill="hold"/>
                                        <p:tgtEl>
                                          <p:spTgt spid="35"/>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4"/>
                                        </p:tgtEl>
                                        <p:attrNameLst>
                                          <p:attrName>style.visibility</p:attrName>
                                        </p:attrNameLst>
                                      </p:cBhvr>
                                      <p:to>
                                        <p:strVal val="visible"/>
                                      </p:to>
                                    </p:set>
                                    <p:anim calcmode="lin" valueType="num">
                                      <p:cBhvr additive="base">
                                        <p:cTn id="123" dur="500" fill="hold"/>
                                        <p:tgtEl>
                                          <p:spTgt spid="74"/>
                                        </p:tgtEl>
                                        <p:attrNameLst>
                                          <p:attrName>ppt_x</p:attrName>
                                        </p:attrNameLst>
                                      </p:cBhvr>
                                      <p:tavLst>
                                        <p:tav tm="0">
                                          <p:val>
                                            <p:strVal val="#ppt_x"/>
                                          </p:val>
                                        </p:tav>
                                        <p:tav tm="100000">
                                          <p:val>
                                            <p:strVal val="#ppt_x"/>
                                          </p:val>
                                        </p:tav>
                                      </p:tavLst>
                                    </p:anim>
                                    <p:anim calcmode="lin" valueType="num">
                                      <p:cBhvr additive="base">
                                        <p:cTn id="124" dur="500" fill="hold"/>
                                        <p:tgtEl>
                                          <p:spTgt spid="74"/>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53"/>
                                        </p:tgtEl>
                                        <p:attrNameLst>
                                          <p:attrName>style.visibility</p:attrName>
                                        </p:attrNameLst>
                                      </p:cBhvr>
                                      <p:to>
                                        <p:strVal val="visible"/>
                                      </p:to>
                                    </p:set>
                                    <p:anim calcmode="lin" valueType="num">
                                      <p:cBhvr additive="base">
                                        <p:cTn id="127" dur="500" fill="hold"/>
                                        <p:tgtEl>
                                          <p:spTgt spid="53"/>
                                        </p:tgtEl>
                                        <p:attrNameLst>
                                          <p:attrName>ppt_x</p:attrName>
                                        </p:attrNameLst>
                                      </p:cBhvr>
                                      <p:tavLst>
                                        <p:tav tm="0">
                                          <p:val>
                                            <p:strVal val="#ppt_x"/>
                                          </p:val>
                                        </p:tav>
                                        <p:tav tm="100000">
                                          <p:val>
                                            <p:strVal val="#ppt_x"/>
                                          </p:val>
                                        </p:tav>
                                      </p:tavLst>
                                    </p:anim>
                                    <p:anim calcmode="lin" valueType="num">
                                      <p:cBhvr additive="base">
                                        <p:cTn id="128" dur="500" fill="hold"/>
                                        <p:tgtEl>
                                          <p:spTgt spid="53"/>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91"/>
                                        </p:tgtEl>
                                        <p:attrNameLst>
                                          <p:attrName>style.visibility</p:attrName>
                                        </p:attrNameLst>
                                      </p:cBhvr>
                                      <p:to>
                                        <p:strVal val="visible"/>
                                      </p:to>
                                    </p:set>
                                    <p:anim calcmode="lin" valueType="num">
                                      <p:cBhvr additive="base">
                                        <p:cTn id="131" dur="500" fill="hold"/>
                                        <p:tgtEl>
                                          <p:spTgt spid="91"/>
                                        </p:tgtEl>
                                        <p:attrNameLst>
                                          <p:attrName>ppt_x</p:attrName>
                                        </p:attrNameLst>
                                      </p:cBhvr>
                                      <p:tavLst>
                                        <p:tav tm="0">
                                          <p:val>
                                            <p:strVal val="#ppt_x"/>
                                          </p:val>
                                        </p:tav>
                                        <p:tav tm="100000">
                                          <p:val>
                                            <p:strVal val="#ppt_x"/>
                                          </p:val>
                                        </p:tav>
                                      </p:tavLst>
                                    </p:anim>
                                    <p:anim calcmode="lin" valueType="num">
                                      <p:cBhvr additive="base">
                                        <p:cTn id="132"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3">
                                            <p:txEl>
                                              <p:pRg st="0" end="0"/>
                                            </p:txEl>
                                          </p:spTgt>
                                        </p:tgtEl>
                                        <p:attrNameLst>
                                          <p:attrName>style.visibility</p:attrName>
                                        </p:attrNameLst>
                                      </p:cBhvr>
                                      <p:to>
                                        <p:strVal val="visible"/>
                                      </p:to>
                                    </p:set>
                                    <p:anim calcmode="lin" valueType="num">
                                      <p:cBhvr additive="base">
                                        <p:cTn id="13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3">
                                            <p:txEl>
                                              <p:pRg st="1" end="1"/>
                                            </p:txEl>
                                          </p:spTgt>
                                        </p:tgtEl>
                                        <p:attrNameLst>
                                          <p:attrName>style.visibility</p:attrName>
                                        </p:attrNameLst>
                                      </p:cBhvr>
                                      <p:to>
                                        <p:strVal val="visible"/>
                                      </p:to>
                                    </p:set>
                                    <p:anim calcmode="lin" valueType="num">
                                      <p:cBhvr additive="base">
                                        <p:cTn id="1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3">
                                            <p:txEl>
                                              <p:pRg st="2" end="2"/>
                                            </p:txEl>
                                          </p:spTgt>
                                        </p:tgtEl>
                                        <p:attrNameLst>
                                          <p:attrName>style.visibility</p:attrName>
                                        </p:attrNameLst>
                                      </p:cBhvr>
                                      <p:to>
                                        <p:strVal val="visible"/>
                                      </p:to>
                                    </p:set>
                                    <p:anim calcmode="lin" valueType="num">
                                      <p:cBhvr additive="base">
                                        <p:cTn id="14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grpId="0" nodeType="clickEffect">
                                  <p:stCondLst>
                                    <p:cond delay="0"/>
                                  </p:stCondLst>
                                  <p:childTnLst>
                                    <p:set>
                                      <p:cBhvr>
                                        <p:cTn id="154" dur="1" fill="hold">
                                          <p:stCondLst>
                                            <p:cond delay="0"/>
                                          </p:stCondLst>
                                        </p:cTn>
                                        <p:tgtEl>
                                          <p:spTgt spid="3">
                                            <p:txEl>
                                              <p:pRg st="3" end="3"/>
                                            </p:txEl>
                                          </p:spTgt>
                                        </p:tgtEl>
                                        <p:attrNameLst>
                                          <p:attrName>style.visibility</p:attrName>
                                        </p:attrNameLst>
                                      </p:cBhvr>
                                      <p:to>
                                        <p:strVal val="visible"/>
                                      </p:to>
                                    </p:set>
                                    <p:anim calcmode="lin" valueType="num">
                                      <p:cBhvr additive="base">
                                        <p:cTn id="15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5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3">
                                            <p:txEl>
                                              <p:pRg st="4" end="4"/>
                                            </p:txEl>
                                          </p:spTgt>
                                        </p:tgtEl>
                                        <p:attrNameLst>
                                          <p:attrName>style.visibility</p:attrName>
                                        </p:attrNameLst>
                                      </p:cBhvr>
                                      <p:to>
                                        <p:strVal val="visible"/>
                                      </p:to>
                                    </p:set>
                                    <p:anim calcmode="lin" valueType="num">
                                      <p:cBhvr additive="base">
                                        <p:cTn id="16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grpId="0" nodeType="clickEffect">
                                  <p:stCondLst>
                                    <p:cond delay="0"/>
                                  </p:stCondLst>
                                  <p:childTnLst>
                                    <p:set>
                                      <p:cBhvr>
                                        <p:cTn id="166" dur="1" fill="hold">
                                          <p:stCondLst>
                                            <p:cond delay="0"/>
                                          </p:stCondLst>
                                        </p:cTn>
                                        <p:tgtEl>
                                          <p:spTgt spid="3">
                                            <p:txEl>
                                              <p:pRg st="5" end="5"/>
                                            </p:txEl>
                                          </p:spTgt>
                                        </p:tgtEl>
                                        <p:attrNameLst>
                                          <p:attrName>style.visibility</p:attrName>
                                        </p:attrNameLst>
                                      </p:cBhvr>
                                      <p:to>
                                        <p:strVal val="visible"/>
                                      </p:to>
                                    </p:set>
                                    <p:anim calcmode="lin" valueType="num">
                                      <p:cBhvr additive="base">
                                        <p:cTn id="16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4" fill="hold" grpId="0" nodeType="clickEffect">
                                  <p:stCondLst>
                                    <p:cond delay="0"/>
                                  </p:stCondLst>
                                  <p:childTnLst>
                                    <p:set>
                                      <p:cBhvr>
                                        <p:cTn id="172" dur="1" fill="hold">
                                          <p:stCondLst>
                                            <p:cond delay="0"/>
                                          </p:stCondLst>
                                        </p:cTn>
                                        <p:tgtEl>
                                          <p:spTgt spid="3">
                                            <p:txEl>
                                              <p:pRg st="6" end="6"/>
                                            </p:txEl>
                                          </p:spTgt>
                                        </p:tgtEl>
                                        <p:attrNameLst>
                                          <p:attrName>style.visibility</p:attrName>
                                        </p:attrNameLst>
                                      </p:cBhvr>
                                      <p:to>
                                        <p:strVal val="visible"/>
                                      </p:to>
                                    </p:set>
                                    <p:anim calcmode="lin" valueType="num">
                                      <p:cBhvr additive="base">
                                        <p:cTn id="17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7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grpId="0" nodeType="clickEffect">
                                  <p:stCondLst>
                                    <p:cond delay="0"/>
                                  </p:stCondLst>
                                  <p:childTnLst>
                                    <p:set>
                                      <p:cBhvr>
                                        <p:cTn id="178" dur="1" fill="hold">
                                          <p:stCondLst>
                                            <p:cond delay="0"/>
                                          </p:stCondLst>
                                        </p:cTn>
                                        <p:tgtEl>
                                          <p:spTgt spid="3">
                                            <p:txEl>
                                              <p:pRg st="7" end="7"/>
                                            </p:txEl>
                                          </p:spTgt>
                                        </p:tgtEl>
                                        <p:attrNameLst>
                                          <p:attrName>style.visibility</p:attrName>
                                        </p:attrNameLst>
                                      </p:cBhvr>
                                      <p:to>
                                        <p:strVal val="visible"/>
                                      </p:to>
                                    </p:set>
                                    <p:anim calcmode="lin" valueType="num">
                                      <p:cBhvr additive="base">
                                        <p:cTn id="17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3">
                                            <p:txEl>
                                              <p:pRg st="8" end="8"/>
                                            </p:txEl>
                                          </p:spTgt>
                                        </p:tgtEl>
                                        <p:attrNameLst>
                                          <p:attrName>style.visibility</p:attrName>
                                        </p:attrNameLst>
                                      </p:cBhvr>
                                      <p:to>
                                        <p:strVal val="visible"/>
                                      </p:to>
                                    </p:set>
                                    <p:anim calcmode="lin" valueType="num">
                                      <p:cBhvr additive="base">
                                        <p:cTn id="18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ntr" presetSubtype="4" fill="hold" grpId="0" nodeType="clickEffect">
                                  <p:stCondLst>
                                    <p:cond delay="0"/>
                                  </p:stCondLst>
                                  <p:childTnLst>
                                    <p:set>
                                      <p:cBhvr>
                                        <p:cTn id="190" dur="1" fill="hold">
                                          <p:stCondLst>
                                            <p:cond delay="0"/>
                                          </p:stCondLst>
                                        </p:cTn>
                                        <p:tgtEl>
                                          <p:spTgt spid="3">
                                            <p:txEl>
                                              <p:pRg st="9" end="9"/>
                                            </p:txEl>
                                          </p:spTgt>
                                        </p:tgtEl>
                                        <p:attrNameLst>
                                          <p:attrName>style.visibility</p:attrName>
                                        </p:attrNameLst>
                                      </p:cBhvr>
                                      <p:to>
                                        <p:strVal val="visible"/>
                                      </p:to>
                                    </p:set>
                                    <p:anim calcmode="lin" valueType="num">
                                      <p:cBhvr additive="base">
                                        <p:cTn id="19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9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grpId="0" nodeType="clickEffect">
                                  <p:stCondLst>
                                    <p:cond delay="0"/>
                                  </p:stCondLst>
                                  <p:childTnLst>
                                    <p:set>
                                      <p:cBhvr>
                                        <p:cTn id="196" dur="1" fill="hold">
                                          <p:stCondLst>
                                            <p:cond delay="0"/>
                                          </p:stCondLst>
                                        </p:cTn>
                                        <p:tgtEl>
                                          <p:spTgt spid="3">
                                            <p:txEl>
                                              <p:pRg st="10" end="10"/>
                                            </p:txEl>
                                          </p:spTgt>
                                        </p:tgtEl>
                                        <p:attrNameLst>
                                          <p:attrName>style.visibility</p:attrName>
                                        </p:attrNameLst>
                                      </p:cBhvr>
                                      <p:to>
                                        <p:strVal val="visible"/>
                                      </p:to>
                                    </p:set>
                                    <p:anim calcmode="lin" valueType="num">
                                      <p:cBhvr additive="base">
                                        <p:cTn id="19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9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3" grpId="0"/>
      <p:bldP spid="55" grpId="0"/>
      <p:bldP spid="60" grpId="0"/>
      <p:bldP spid="67" grpId="0"/>
      <p:bldP spid="70" grpId="0"/>
      <p:bldP spid="74" grpId="0"/>
      <p:bldP spid="85" grpId="0"/>
      <p:bldP spid="89" grpId="0"/>
      <p:bldP spid="91" grpId="0"/>
      <p:bldP spid="92" grpId="0" animBg="1"/>
      <p:bldP spid="95" grpId="0" animBg="1"/>
      <p:bldP spid="96" grpId="0"/>
      <p:bldP spid="97" grpId="0"/>
      <p:bldP spid="100" grpId="0"/>
      <p:bldP spid="101" grpId="0"/>
      <p:bldP spid="102" grpId="0"/>
      <p:bldP spid="103" grpId="0"/>
      <p:bldP spid="3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dirty="0">
                <a:latin typeface="Times New Roman" pitchFamily="18" charset="0"/>
                <a:cs typeface="Times New Roman" pitchFamily="18" charset="0"/>
              </a:rPr>
              <a:t>T</a:t>
            </a:r>
            <a:r>
              <a:rPr lang="en-IN" sz="1800" baseline="-25000" dirty="0">
                <a:latin typeface="Times New Roman" pitchFamily="18" charset="0"/>
                <a:cs typeface="Times New Roman" pitchFamily="18" charset="0"/>
              </a:rPr>
              <a:t>A </a:t>
            </a:r>
            <a:r>
              <a:rPr lang="en-IN" sz="1800" dirty="0">
                <a:latin typeface="Times New Roman" pitchFamily="18" charset="0"/>
                <a:cs typeface="Times New Roman" pitchFamily="18" charset="0"/>
              </a:rPr>
              <a:t> = 187.5 + 1299</a:t>
            </a:r>
          </a:p>
          <a:p>
            <a:pPr marL="0" indent="0" algn="just">
              <a:lnSpc>
                <a:spcPct val="150000"/>
              </a:lnSpc>
              <a:buNone/>
            </a:pPr>
            <a:r>
              <a:rPr lang="en-IN" sz="1800" dirty="0">
                <a:solidFill>
                  <a:srgbClr val="00B050"/>
                </a:solidFill>
                <a:latin typeface="Times New Roman" pitchFamily="18" charset="0"/>
                <a:cs typeface="Times New Roman" pitchFamily="18" charset="0"/>
              </a:rPr>
              <a:t>T</a:t>
            </a:r>
            <a:r>
              <a:rPr lang="en-IN" sz="1800" baseline="-25000" dirty="0">
                <a:solidFill>
                  <a:srgbClr val="00B050"/>
                </a:solidFill>
                <a:latin typeface="Times New Roman" pitchFamily="18" charset="0"/>
                <a:cs typeface="Times New Roman" pitchFamily="18" charset="0"/>
              </a:rPr>
              <a:t>A</a:t>
            </a:r>
            <a:r>
              <a:rPr lang="en-IN" sz="1800" dirty="0">
                <a:solidFill>
                  <a:srgbClr val="00B050"/>
                </a:solidFill>
                <a:latin typeface="Times New Roman" pitchFamily="18" charset="0"/>
                <a:cs typeface="Times New Roman" pitchFamily="18" charset="0"/>
              </a:rPr>
              <a:t>= 1486.5 N</a:t>
            </a:r>
          </a:p>
        </p:txBody>
      </p:sp>
      <p:sp>
        <p:nvSpPr>
          <p:cNvPr id="34" name="Slide Number Placeholder 33"/>
          <p:cNvSpPr>
            <a:spLocks noGrp="1"/>
          </p:cNvSpPr>
          <p:nvPr>
            <p:ph type="sldNum" sz="quarter" idx="12"/>
          </p:nvPr>
        </p:nvSpPr>
        <p:spPr/>
        <p:txBody>
          <a:bodyPr/>
          <a:lstStyle/>
          <a:p>
            <a:fld id="{B6F15528-21DE-4FAA-801E-634DDDAF4B2B}" type="slidenum">
              <a:rPr lang="en-US" smtClean="0"/>
              <a:pPr/>
              <a:t>56</a:t>
            </a:fld>
            <a:endParaRPr lang="en-US"/>
          </a:p>
        </p:txBody>
      </p:sp>
      <p:cxnSp>
        <p:nvCxnSpPr>
          <p:cNvPr id="51" name="Straight Connector 50"/>
          <p:cNvCxnSpPr/>
          <p:nvPr/>
        </p:nvCxnSpPr>
        <p:spPr>
          <a:xfrm flipV="1">
            <a:off x="4011817" y="1581150"/>
            <a:ext cx="373380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164217" y="438150"/>
            <a:ext cx="16764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of block A</a:t>
            </a:r>
          </a:p>
        </p:txBody>
      </p:sp>
      <p:sp>
        <p:nvSpPr>
          <p:cNvPr id="55" name="TextBox 54"/>
          <p:cNvSpPr txBox="1"/>
          <p:nvPr/>
        </p:nvSpPr>
        <p:spPr>
          <a:xfrm>
            <a:off x="6145417" y="3028950"/>
            <a:ext cx="533400" cy="304800"/>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W</a:t>
            </a:r>
            <a:r>
              <a:rPr lang="en-IN" sz="1400" baseline="-25000" dirty="0">
                <a:latin typeface="Times New Roman" pitchFamily="18" charset="0"/>
                <a:ea typeface="Tahoma" pitchFamily="34" charset="0"/>
                <a:cs typeface="Times New Roman" pitchFamily="18" charset="0"/>
              </a:rPr>
              <a:t>A</a:t>
            </a:r>
            <a:endParaRPr lang="en-IN" sz="1400" dirty="0">
              <a:latin typeface="Times New Roman" pitchFamily="18" charset="0"/>
              <a:ea typeface="Tahoma" pitchFamily="34" charset="0"/>
              <a:cs typeface="Times New Roman" pitchFamily="18" charset="0"/>
            </a:endParaRPr>
          </a:p>
        </p:txBody>
      </p:sp>
      <p:sp>
        <p:nvSpPr>
          <p:cNvPr id="60" name="TextBox 59"/>
          <p:cNvSpPr txBox="1"/>
          <p:nvPr/>
        </p:nvSpPr>
        <p:spPr>
          <a:xfrm rot="20092957">
            <a:off x="5579523" y="2273233"/>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r>
              <a:rPr lang="en-IN" sz="1400" baseline="-25000" dirty="0">
                <a:solidFill>
                  <a:srgbClr val="FF0000"/>
                </a:solidFill>
                <a:latin typeface="Times New Roman" pitchFamily="18" charset="0"/>
                <a:cs typeface="Times New Roman" pitchFamily="18" charset="0"/>
              </a:rPr>
              <a:t>A</a:t>
            </a:r>
            <a:endParaRPr lang="en-IN" sz="1400" baseline="-25000" dirty="0">
              <a:solidFill>
                <a:srgbClr val="FF0000"/>
              </a:solidFill>
            </a:endParaRPr>
          </a:p>
        </p:txBody>
      </p:sp>
      <p:sp>
        <p:nvSpPr>
          <p:cNvPr id="67" name="TextBox 66"/>
          <p:cNvSpPr txBox="1"/>
          <p:nvPr/>
        </p:nvSpPr>
        <p:spPr>
          <a:xfrm rot="20166383">
            <a:off x="6569156" y="2727353"/>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r>
              <a:rPr lang="en-IN" sz="1400" baseline="-25000" dirty="0">
                <a:latin typeface="Times New Roman" pitchFamily="18" charset="0"/>
                <a:cs typeface="Times New Roman" pitchFamily="18" charset="0"/>
              </a:rPr>
              <a:t>A</a:t>
            </a:r>
            <a:endParaRPr lang="en-IN" sz="1400" baseline="-25000" dirty="0"/>
          </a:p>
        </p:txBody>
      </p:sp>
      <p:cxnSp>
        <p:nvCxnSpPr>
          <p:cNvPr id="68" name="Straight Connector 67"/>
          <p:cNvCxnSpPr/>
          <p:nvPr/>
        </p:nvCxnSpPr>
        <p:spPr>
          <a:xfrm flipV="1">
            <a:off x="7061095" y="2133355"/>
            <a:ext cx="16002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rot="20527531">
            <a:off x="6777158" y="2306893"/>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W</a:t>
            </a:r>
            <a:r>
              <a:rPr lang="en-IN" sz="1400" baseline="-25000" dirty="0">
                <a:latin typeface="Times New Roman" pitchFamily="18" charset="0"/>
                <a:ea typeface="Tahoma" pitchFamily="34" charset="0"/>
                <a:cs typeface="Times New Roman" pitchFamily="18" charset="0"/>
              </a:rPr>
              <a:t>A</a:t>
            </a:r>
            <a:r>
              <a:rPr lang="en-IN" sz="1400" dirty="0">
                <a:latin typeface="Times New Roman" pitchFamily="18" charset="0"/>
                <a:ea typeface="Tahoma" pitchFamily="34" charset="0"/>
                <a:cs typeface="Times New Roman" pitchFamily="18" charset="0"/>
              </a:rPr>
              <a:t>sin60</a:t>
            </a:r>
          </a:p>
        </p:txBody>
      </p:sp>
      <p:sp>
        <p:nvSpPr>
          <p:cNvPr id="74" name="TextBox 73"/>
          <p:cNvSpPr txBox="1"/>
          <p:nvPr/>
        </p:nvSpPr>
        <p:spPr>
          <a:xfrm rot="3347769">
            <a:off x="8064448" y="3179738"/>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W</a:t>
            </a:r>
            <a:r>
              <a:rPr lang="en-IN" sz="1400" baseline="-25000" dirty="0">
                <a:latin typeface="Times New Roman" pitchFamily="18" charset="0"/>
                <a:ea typeface="Tahoma" pitchFamily="34" charset="0"/>
                <a:cs typeface="Times New Roman" pitchFamily="18" charset="0"/>
              </a:rPr>
              <a:t>A</a:t>
            </a:r>
            <a:r>
              <a:rPr lang="en-IN" sz="1400" dirty="0">
                <a:latin typeface="Times New Roman" pitchFamily="18" charset="0"/>
                <a:ea typeface="Tahoma" pitchFamily="34" charset="0"/>
                <a:cs typeface="Times New Roman" pitchFamily="18" charset="0"/>
              </a:rPr>
              <a:t>cos60</a:t>
            </a:r>
          </a:p>
        </p:txBody>
      </p:sp>
      <p:cxnSp>
        <p:nvCxnSpPr>
          <p:cNvPr id="75" name="Straight Arrow Connector 74"/>
          <p:cNvCxnSpPr/>
          <p:nvPr/>
        </p:nvCxnSpPr>
        <p:spPr>
          <a:xfrm flipV="1">
            <a:off x="6602617" y="1504950"/>
            <a:ext cx="8382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16200000" flipV="1">
            <a:off x="6069217" y="2266950"/>
            <a:ext cx="76200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5400000">
            <a:off x="5803311" y="2456656"/>
            <a:ext cx="989806" cy="794"/>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10800000" flipV="1">
            <a:off x="5840617" y="1962150"/>
            <a:ext cx="1066800" cy="381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4697617" y="25717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60</a:t>
            </a:r>
            <a:r>
              <a:rPr lang="en-IN" sz="1200" baseline="30000" dirty="0">
                <a:latin typeface="Times New Roman" pitchFamily="18" charset="0"/>
                <a:ea typeface="Tahoma" pitchFamily="34" charset="0"/>
                <a:cs typeface="Times New Roman" pitchFamily="18" charset="0"/>
              </a:rPr>
              <a:t>0</a:t>
            </a:r>
          </a:p>
        </p:txBody>
      </p:sp>
      <p:cxnSp>
        <p:nvCxnSpPr>
          <p:cNvPr id="86" name="Straight Arrow Connector 85"/>
          <p:cNvCxnSpPr/>
          <p:nvPr/>
        </p:nvCxnSpPr>
        <p:spPr>
          <a:xfrm rot="16200000" flipH="1">
            <a:off x="7708001" y="2629449"/>
            <a:ext cx="838200" cy="455612"/>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rot="5400000">
            <a:off x="7404789" y="2932661"/>
            <a:ext cx="9906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10800000" flipV="1">
            <a:off x="6832495" y="2438155"/>
            <a:ext cx="1095375" cy="371475"/>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823095" y="2819155"/>
            <a:ext cx="5334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60</a:t>
            </a:r>
            <a:r>
              <a:rPr lang="en-IN" sz="1400" baseline="30000" dirty="0">
                <a:latin typeface="Times New Roman" pitchFamily="18" charset="0"/>
                <a:ea typeface="Tahoma" pitchFamily="34" charset="0"/>
                <a:cs typeface="Times New Roman" pitchFamily="18" charset="0"/>
              </a:rPr>
              <a:t>0</a:t>
            </a:r>
          </a:p>
        </p:txBody>
      </p:sp>
      <p:cxnSp>
        <p:nvCxnSpPr>
          <p:cNvPr id="90" name="Straight Arrow Connector 89"/>
          <p:cNvCxnSpPr/>
          <p:nvPr/>
        </p:nvCxnSpPr>
        <p:spPr>
          <a:xfrm flipV="1">
            <a:off x="6374017" y="819150"/>
            <a:ext cx="914400" cy="3810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177125">
            <a:off x="6696813" y="481827"/>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
        <p:nvSpPr>
          <p:cNvPr id="92" name="Rectangle 91"/>
          <p:cNvSpPr/>
          <p:nvPr/>
        </p:nvSpPr>
        <p:spPr>
          <a:xfrm rot="20498282">
            <a:off x="5881231" y="1691473"/>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3" name="Straight Connector 92"/>
          <p:cNvCxnSpPr/>
          <p:nvPr/>
        </p:nvCxnSpPr>
        <p:spPr>
          <a:xfrm>
            <a:off x="4011817" y="287655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16200000" flipH="1">
            <a:off x="5421517" y="1390650"/>
            <a:ext cx="1524000" cy="53340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95" name="Arc 94"/>
          <p:cNvSpPr/>
          <p:nvPr/>
        </p:nvSpPr>
        <p:spPr>
          <a:xfrm>
            <a:off x="4392817" y="2647950"/>
            <a:ext cx="304800" cy="381000"/>
          </a:xfrm>
          <a:prstGeom prst="arc">
            <a:avLst>
              <a:gd name="adj1" fmla="val 17359636"/>
              <a:gd name="adj2" fmla="val 70728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6" name="TextBox 95"/>
          <p:cNvSpPr txBox="1"/>
          <p:nvPr/>
        </p:nvSpPr>
        <p:spPr>
          <a:xfrm>
            <a:off x="6221617" y="24193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60</a:t>
            </a:r>
            <a:r>
              <a:rPr lang="en-IN" sz="1200" baseline="30000" dirty="0">
                <a:latin typeface="Times New Roman" pitchFamily="18" charset="0"/>
                <a:ea typeface="Tahoma" pitchFamily="34" charset="0"/>
                <a:cs typeface="Times New Roman" pitchFamily="18" charset="0"/>
              </a:rPr>
              <a:t>0</a:t>
            </a:r>
          </a:p>
        </p:txBody>
      </p:sp>
      <p:sp>
        <p:nvSpPr>
          <p:cNvPr id="97" name="TextBox 96"/>
          <p:cNvSpPr txBox="1"/>
          <p:nvPr/>
        </p:nvSpPr>
        <p:spPr>
          <a:xfrm>
            <a:off x="7670695" y="3428755"/>
            <a:ext cx="6858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W</a:t>
            </a:r>
            <a:r>
              <a:rPr lang="en-IN" sz="1400" baseline="-25000" dirty="0">
                <a:latin typeface="Times New Roman" pitchFamily="18" charset="0"/>
                <a:ea typeface="Tahoma" pitchFamily="34" charset="0"/>
                <a:cs typeface="Times New Roman" pitchFamily="18" charset="0"/>
              </a:rPr>
              <a:t>A</a:t>
            </a:r>
            <a:endParaRPr lang="en-IN" sz="1400" dirty="0">
              <a:latin typeface="Times New Roman" pitchFamily="18" charset="0"/>
              <a:ea typeface="Tahoma" pitchFamily="34" charset="0"/>
              <a:cs typeface="Times New Roman" pitchFamily="18" charset="0"/>
            </a:endParaRPr>
          </a:p>
        </p:txBody>
      </p:sp>
      <p:cxnSp>
        <p:nvCxnSpPr>
          <p:cNvPr id="98" name="Straight Arrow Connector 97"/>
          <p:cNvCxnSpPr/>
          <p:nvPr/>
        </p:nvCxnSpPr>
        <p:spPr>
          <a:xfrm rot="16200000" flipH="1">
            <a:off x="4381500" y="1466850"/>
            <a:ext cx="1066802" cy="5334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4419600" y="1504950"/>
            <a:ext cx="1066800" cy="48442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rot="20089809">
            <a:off x="5135008" y="1307625"/>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101" name="TextBox 100"/>
          <p:cNvSpPr txBox="1"/>
          <p:nvPr/>
        </p:nvSpPr>
        <p:spPr>
          <a:xfrm rot="20309086">
            <a:off x="4114482" y="1697714"/>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102" name="TextBox 101"/>
          <p:cNvSpPr txBox="1"/>
          <p:nvPr/>
        </p:nvSpPr>
        <p:spPr>
          <a:xfrm rot="19783941">
            <a:off x="4499907" y="917590"/>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sp>
        <p:nvSpPr>
          <p:cNvPr id="103" name="TextBox 102"/>
          <p:cNvSpPr txBox="1"/>
          <p:nvPr/>
        </p:nvSpPr>
        <p:spPr>
          <a:xfrm rot="19946941">
            <a:off x="5136420" y="1977725"/>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sp>
        <p:nvSpPr>
          <p:cNvPr id="35" name="TextBox 34"/>
          <p:cNvSpPr txBox="1"/>
          <p:nvPr/>
        </p:nvSpPr>
        <p:spPr>
          <a:xfrm rot="20525049">
            <a:off x="7271101" y="1215079"/>
            <a:ext cx="641320" cy="309801"/>
          </a:xfrm>
          <a:prstGeom prst="rect">
            <a:avLst/>
          </a:prstGeom>
          <a:noFill/>
        </p:spPr>
        <p:txBody>
          <a:bodyPr wrap="square" rtlCol="0">
            <a:spAutoFit/>
          </a:bodyPr>
          <a:lstStyle/>
          <a:p>
            <a:r>
              <a:rPr lang="en-IN" sz="1400" dirty="0">
                <a:latin typeface="Times New Roman" pitchFamily="18" charset="0"/>
                <a:cs typeface="Times New Roman" pitchFamily="18" charset="0"/>
              </a:rPr>
              <a:t>T</a:t>
            </a:r>
            <a:r>
              <a:rPr lang="en-IN" sz="1400" baseline="-25000" dirty="0">
                <a:latin typeface="Times New Roman" pitchFamily="18" charset="0"/>
                <a:cs typeface="Times New Roman" pitchFamily="18" charset="0"/>
              </a:rPr>
              <a:t>A</a:t>
            </a:r>
            <a:r>
              <a:rPr lang="en-IN" sz="1400" dirty="0">
                <a:latin typeface="Times New Roman" pitchFamily="18" charset="0"/>
                <a:cs typeface="Times New Roman" pitchFamily="18" charset="0"/>
              </a:rPr>
              <a:t> </a:t>
            </a:r>
          </a:p>
        </p:txBody>
      </p:sp>
    </p:spTree>
    <p:extLst>
      <p:ext uri="{BB962C8B-B14F-4D97-AF65-F5344CB8AC3E}">
        <p14:creationId xmlns:p14="http://schemas.microsoft.com/office/powerpoint/2010/main" val="12415251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500" fill="hold"/>
                                        <p:tgtEl>
                                          <p:spTgt spid="60"/>
                                        </p:tgtEl>
                                        <p:attrNameLst>
                                          <p:attrName>ppt_x</p:attrName>
                                        </p:attrNameLst>
                                      </p:cBhvr>
                                      <p:tavLst>
                                        <p:tav tm="0">
                                          <p:val>
                                            <p:strVal val="#ppt_x"/>
                                          </p:val>
                                        </p:tav>
                                        <p:tav tm="100000">
                                          <p:val>
                                            <p:strVal val="#ppt_x"/>
                                          </p:val>
                                        </p:tav>
                                      </p:tavLst>
                                    </p:anim>
                                    <p:anim calcmode="lin" valueType="num">
                                      <p:cBhvr additive="base">
                                        <p:cTn id="16" dur="500" fill="hold"/>
                                        <p:tgtEl>
                                          <p:spTgt spid="6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ppt_x"/>
                                          </p:val>
                                        </p:tav>
                                        <p:tav tm="100000">
                                          <p:val>
                                            <p:strVal val="#ppt_x"/>
                                          </p:val>
                                        </p:tav>
                                      </p:tavLst>
                                    </p:anim>
                                    <p:anim calcmode="lin" valueType="num">
                                      <p:cBhvr additive="base">
                                        <p:cTn id="20" dur="500" fill="hold"/>
                                        <p:tgtEl>
                                          <p:spTgt spid="6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additive="base">
                                        <p:cTn id="23" dur="500" fill="hold"/>
                                        <p:tgtEl>
                                          <p:spTgt spid="68"/>
                                        </p:tgtEl>
                                        <p:attrNameLst>
                                          <p:attrName>ppt_x</p:attrName>
                                        </p:attrNameLst>
                                      </p:cBhvr>
                                      <p:tavLst>
                                        <p:tav tm="0">
                                          <p:val>
                                            <p:strVal val="#ppt_x"/>
                                          </p:val>
                                        </p:tav>
                                        <p:tav tm="100000">
                                          <p:val>
                                            <p:strVal val="#ppt_x"/>
                                          </p:val>
                                        </p:tav>
                                      </p:tavLst>
                                    </p:anim>
                                    <p:anim calcmode="lin" valueType="num">
                                      <p:cBhvr additive="base">
                                        <p:cTn id="24" dur="500" fill="hold"/>
                                        <p:tgtEl>
                                          <p:spTgt spid="6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5"/>
                                        </p:tgtEl>
                                        <p:attrNameLst>
                                          <p:attrName>style.visibility</p:attrName>
                                        </p:attrNameLst>
                                      </p:cBhvr>
                                      <p:to>
                                        <p:strVal val="visible"/>
                                      </p:to>
                                    </p:set>
                                    <p:anim calcmode="lin" valueType="num">
                                      <p:cBhvr additive="base">
                                        <p:cTn id="31" dur="500" fill="hold"/>
                                        <p:tgtEl>
                                          <p:spTgt spid="75"/>
                                        </p:tgtEl>
                                        <p:attrNameLst>
                                          <p:attrName>ppt_x</p:attrName>
                                        </p:attrNameLst>
                                      </p:cBhvr>
                                      <p:tavLst>
                                        <p:tav tm="0">
                                          <p:val>
                                            <p:strVal val="#ppt_x"/>
                                          </p:val>
                                        </p:tav>
                                        <p:tav tm="100000">
                                          <p:val>
                                            <p:strVal val="#ppt_x"/>
                                          </p:val>
                                        </p:tav>
                                      </p:tavLst>
                                    </p:anim>
                                    <p:anim calcmode="lin" valueType="num">
                                      <p:cBhvr additive="base">
                                        <p:cTn id="32" dur="500" fill="hold"/>
                                        <p:tgtEl>
                                          <p:spTgt spid="7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7"/>
                                        </p:tgtEl>
                                        <p:attrNameLst>
                                          <p:attrName>style.visibility</p:attrName>
                                        </p:attrNameLst>
                                      </p:cBhvr>
                                      <p:to>
                                        <p:strVal val="visible"/>
                                      </p:to>
                                    </p:set>
                                    <p:anim calcmode="lin" valueType="num">
                                      <p:cBhvr additive="base">
                                        <p:cTn id="35" dur="500" fill="hold"/>
                                        <p:tgtEl>
                                          <p:spTgt spid="77"/>
                                        </p:tgtEl>
                                        <p:attrNameLst>
                                          <p:attrName>ppt_x</p:attrName>
                                        </p:attrNameLst>
                                      </p:cBhvr>
                                      <p:tavLst>
                                        <p:tav tm="0">
                                          <p:val>
                                            <p:strVal val="#ppt_x"/>
                                          </p:val>
                                        </p:tav>
                                        <p:tav tm="100000">
                                          <p:val>
                                            <p:strVal val="#ppt_x"/>
                                          </p:val>
                                        </p:tav>
                                      </p:tavLst>
                                    </p:anim>
                                    <p:anim calcmode="lin" valueType="num">
                                      <p:cBhvr additive="base">
                                        <p:cTn id="36" dur="500" fill="hold"/>
                                        <p:tgtEl>
                                          <p:spTgt spid="7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8"/>
                                        </p:tgtEl>
                                        <p:attrNameLst>
                                          <p:attrName>style.visibility</p:attrName>
                                        </p:attrNameLst>
                                      </p:cBhvr>
                                      <p:to>
                                        <p:strVal val="visible"/>
                                      </p:to>
                                    </p:set>
                                    <p:anim calcmode="lin" valueType="num">
                                      <p:cBhvr additive="base">
                                        <p:cTn id="39" dur="500" fill="hold"/>
                                        <p:tgtEl>
                                          <p:spTgt spid="78"/>
                                        </p:tgtEl>
                                        <p:attrNameLst>
                                          <p:attrName>ppt_x</p:attrName>
                                        </p:attrNameLst>
                                      </p:cBhvr>
                                      <p:tavLst>
                                        <p:tav tm="0">
                                          <p:val>
                                            <p:strVal val="#ppt_x"/>
                                          </p:val>
                                        </p:tav>
                                        <p:tav tm="100000">
                                          <p:val>
                                            <p:strVal val="#ppt_x"/>
                                          </p:val>
                                        </p:tav>
                                      </p:tavLst>
                                    </p:anim>
                                    <p:anim calcmode="lin" valueType="num">
                                      <p:cBhvr additive="base">
                                        <p:cTn id="40" dur="500" fill="hold"/>
                                        <p:tgtEl>
                                          <p:spTgt spid="7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ppt_x"/>
                                          </p:val>
                                        </p:tav>
                                        <p:tav tm="100000">
                                          <p:val>
                                            <p:strVal val="#ppt_x"/>
                                          </p:val>
                                        </p:tav>
                                      </p:tavLst>
                                    </p:anim>
                                    <p:anim calcmode="lin" valueType="num">
                                      <p:cBhvr additive="base">
                                        <p:cTn id="44" dur="500" fill="hold"/>
                                        <p:tgtEl>
                                          <p:spTgt spid="7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5"/>
                                        </p:tgtEl>
                                        <p:attrNameLst>
                                          <p:attrName>style.visibility</p:attrName>
                                        </p:attrNameLst>
                                      </p:cBhvr>
                                      <p:to>
                                        <p:strVal val="visible"/>
                                      </p:to>
                                    </p:set>
                                    <p:anim calcmode="lin" valueType="num">
                                      <p:cBhvr additive="base">
                                        <p:cTn id="47" dur="500" fill="hold"/>
                                        <p:tgtEl>
                                          <p:spTgt spid="85"/>
                                        </p:tgtEl>
                                        <p:attrNameLst>
                                          <p:attrName>ppt_x</p:attrName>
                                        </p:attrNameLst>
                                      </p:cBhvr>
                                      <p:tavLst>
                                        <p:tav tm="0">
                                          <p:val>
                                            <p:strVal val="#ppt_x"/>
                                          </p:val>
                                        </p:tav>
                                        <p:tav tm="100000">
                                          <p:val>
                                            <p:strVal val="#ppt_x"/>
                                          </p:val>
                                        </p:tav>
                                      </p:tavLst>
                                    </p:anim>
                                    <p:anim calcmode="lin" valueType="num">
                                      <p:cBhvr additive="base">
                                        <p:cTn id="48" dur="500" fill="hold"/>
                                        <p:tgtEl>
                                          <p:spTgt spid="8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6"/>
                                        </p:tgtEl>
                                        <p:attrNameLst>
                                          <p:attrName>style.visibility</p:attrName>
                                        </p:attrNameLst>
                                      </p:cBhvr>
                                      <p:to>
                                        <p:strVal val="visible"/>
                                      </p:to>
                                    </p:set>
                                    <p:anim calcmode="lin" valueType="num">
                                      <p:cBhvr additive="base">
                                        <p:cTn id="51" dur="500" fill="hold"/>
                                        <p:tgtEl>
                                          <p:spTgt spid="86"/>
                                        </p:tgtEl>
                                        <p:attrNameLst>
                                          <p:attrName>ppt_x</p:attrName>
                                        </p:attrNameLst>
                                      </p:cBhvr>
                                      <p:tavLst>
                                        <p:tav tm="0">
                                          <p:val>
                                            <p:strVal val="#ppt_x"/>
                                          </p:val>
                                        </p:tav>
                                        <p:tav tm="100000">
                                          <p:val>
                                            <p:strVal val="#ppt_x"/>
                                          </p:val>
                                        </p:tav>
                                      </p:tavLst>
                                    </p:anim>
                                    <p:anim calcmode="lin" valueType="num">
                                      <p:cBhvr additive="base">
                                        <p:cTn id="52" dur="500" fill="hold"/>
                                        <p:tgtEl>
                                          <p:spTgt spid="8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87"/>
                                        </p:tgtEl>
                                        <p:attrNameLst>
                                          <p:attrName>style.visibility</p:attrName>
                                        </p:attrNameLst>
                                      </p:cBhvr>
                                      <p:to>
                                        <p:strVal val="visible"/>
                                      </p:to>
                                    </p:set>
                                    <p:anim calcmode="lin" valueType="num">
                                      <p:cBhvr additive="base">
                                        <p:cTn id="55" dur="500" fill="hold"/>
                                        <p:tgtEl>
                                          <p:spTgt spid="87"/>
                                        </p:tgtEl>
                                        <p:attrNameLst>
                                          <p:attrName>ppt_x</p:attrName>
                                        </p:attrNameLst>
                                      </p:cBhvr>
                                      <p:tavLst>
                                        <p:tav tm="0">
                                          <p:val>
                                            <p:strVal val="#ppt_x"/>
                                          </p:val>
                                        </p:tav>
                                        <p:tav tm="100000">
                                          <p:val>
                                            <p:strVal val="#ppt_x"/>
                                          </p:val>
                                        </p:tav>
                                      </p:tavLst>
                                    </p:anim>
                                    <p:anim calcmode="lin" valueType="num">
                                      <p:cBhvr additive="base">
                                        <p:cTn id="56" dur="500" fill="hold"/>
                                        <p:tgtEl>
                                          <p:spTgt spid="8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88"/>
                                        </p:tgtEl>
                                        <p:attrNameLst>
                                          <p:attrName>style.visibility</p:attrName>
                                        </p:attrNameLst>
                                      </p:cBhvr>
                                      <p:to>
                                        <p:strVal val="visible"/>
                                      </p:to>
                                    </p:set>
                                    <p:anim calcmode="lin" valueType="num">
                                      <p:cBhvr additive="base">
                                        <p:cTn id="59" dur="500" fill="hold"/>
                                        <p:tgtEl>
                                          <p:spTgt spid="88"/>
                                        </p:tgtEl>
                                        <p:attrNameLst>
                                          <p:attrName>ppt_x</p:attrName>
                                        </p:attrNameLst>
                                      </p:cBhvr>
                                      <p:tavLst>
                                        <p:tav tm="0">
                                          <p:val>
                                            <p:strVal val="#ppt_x"/>
                                          </p:val>
                                        </p:tav>
                                        <p:tav tm="100000">
                                          <p:val>
                                            <p:strVal val="#ppt_x"/>
                                          </p:val>
                                        </p:tav>
                                      </p:tavLst>
                                    </p:anim>
                                    <p:anim calcmode="lin" valueType="num">
                                      <p:cBhvr additive="base">
                                        <p:cTn id="60" dur="500" fill="hold"/>
                                        <p:tgtEl>
                                          <p:spTgt spid="8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anim calcmode="lin" valueType="num">
                                      <p:cBhvr additive="base">
                                        <p:cTn id="63" dur="500" fill="hold"/>
                                        <p:tgtEl>
                                          <p:spTgt spid="89"/>
                                        </p:tgtEl>
                                        <p:attrNameLst>
                                          <p:attrName>ppt_x</p:attrName>
                                        </p:attrNameLst>
                                      </p:cBhvr>
                                      <p:tavLst>
                                        <p:tav tm="0">
                                          <p:val>
                                            <p:strVal val="#ppt_x"/>
                                          </p:val>
                                        </p:tav>
                                        <p:tav tm="100000">
                                          <p:val>
                                            <p:strVal val="#ppt_x"/>
                                          </p:val>
                                        </p:tav>
                                      </p:tavLst>
                                    </p:anim>
                                    <p:anim calcmode="lin" valueType="num">
                                      <p:cBhvr additive="base">
                                        <p:cTn id="64" dur="500" fill="hold"/>
                                        <p:tgtEl>
                                          <p:spTgt spid="89"/>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90"/>
                                        </p:tgtEl>
                                        <p:attrNameLst>
                                          <p:attrName>style.visibility</p:attrName>
                                        </p:attrNameLst>
                                      </p:cBhvr>
                                      <p:to>
                                        <p:strVal val="visible"/>
                                      </p:to>
                                    </p:set>
                                    <p:anim calcmode="lin" valueType="num">
                                      <p:cBhvr additive="base">
                                        <p:cTn id="67" dur="500" fill="hold"/>
                                        <p:tgtEl>
                                          <p:spTgt spid="90"/>
                                        </p:tgtEl>
                                        <p:attrNameLst>
                                          <p:attrName>ppt_x</p:attrName>
                                        </p:attrNameLst>
                                      </p:cBhvr>
                                      <p:tavLst>
                                        <p:tav tm="0">
                                          <p:val>
                                            <p:strVal val="#ppt_x"/>
                                          </p:val>
                                        </p:tav>
                                        <p:tav tm="100000">
                                          <p:val>
                                            <p:strVal val="#ppt_x"/>
                                          </p:val>
                                        </p:tav>
                                      </p:tavLst>
                                    </p:anim>
                                    <p:anim calcmode="lin" valueType="num">
                                      <p:cBhvr additive="base">
                                        <p:cTn id="68" dur="500" fill="hold"/>
                                        <p:tgtEl>
                                          <p:spTgt spid="9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2"/>
                                        </p:tgtEl>
                                        <p:attrNameLst>
                                          <p:attrName>style.visibility</p:attrName>
                                        </p:attrNameLst>
                                      </p:cBhvr>
                                      <p:to>
                                        <p:strVal val="visible"/>
                                      </p:to>
                                    </p:set>
                                    <p:anim calcmode="lin" valueType="num">
                                      <p:cBhvr additive="base">
                                        <p:cTn id="71" dur="500" fill="hold"/>
                                        <p:tgtEl>
                                          <p:spTgt spid="92"/>
                                        </p:tgtEl>
                                        <p:attrNameLst>
                                          <p:attrName>ppt_x</p:attrName>
                                        </p:attrNameLst>
                                      </p:cBhvr>
                                      <p:tavLst>
                                        <p:tav tm="0">
                                          <p:val>
                                            <p:strVal val="#ppt_x"/>
                                          </p:val>
                                        </p:tav>
                                        <p:tav tm="100000">
                                          <p:val>
                                            <p:strVal val="#ppt_x"/>
                                          </p:val>
                                        </p:tav>
                                      </p:tavLst>
                                    </p:anim>
                                    <p:anim calcmode="lin" valueType="num">
                                      <p:cBhvr additive="base">
                                        <p:cTn id="72" dur="500" fill="hold"/>
                                        <p:tgtEl>
                                          <p:spTgt spid="9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93"/>
                                        </p:tgtEl>
                                        <p:attrNameLst>
                                          <p:attrName>style.visibility</p:attrName>
                                        </p:attrNameLst>
                                      </p:cBhvr>
                                      <p:to>
                                        <p:strVal val="visible"/>
                                      </p:to>
                                    </p:set>
                                    <p:anim calcmode="lin" valueType="num">
                                      <p:cBhvr additive="base">
                                        <p:cTn id="75" dur="500" fill="hold"/>
                                        <p:tgtEl>
                                          <p:spTgt spid="93"/>
                                        </p:tgtEl>
                                        <p:attrNameLst>
                                          <p:attrName>ppt_x</p:attrName>
                                        </p:attrNameLst>
                                      </p:cBhvr>
                                      <p:tavLst>
                                        <p:tav tm="0">
                                          <p:val>
                                            <p:strVal val="#ppt_x"/>
                                          </p:val>
                                        </p:tav>
                                        <p:tav tm="100000">
                                          <p:val>
                                            <p:strVal val="#ppt_x"/>
                                          </p:val>
                                        </p:tav>
                                      </p:tavLst>
                                    </p:anim>
                                    <p:anim calcmode="lin" valueType="num">
                                      <p:cBhvr additive="base">
                                        <p:cTn id="76" dur="500" fill="hold"/>
                                        <p:tgtEl>
                                          <p:spTgt spid="93"/>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94"/>
                                        </p:tgtEl>
                                        <p:attrNameLst>
                                          <p:attrName>style.visibility</p:attrName>
                                        </p:attrNameLst>
                                      </p:cBhvr>
                                      <p:to>
                                        <p:strVal val="visible"/>
                                      </p:to>
                                    </p:set>
                                    <p:anim calcmode="lin" valueType="num">
                                      <p:cBhvr additive="base">
                                        <p:cTn id="79" dur="500" fill="hold"/>
                                        <p:tgtEl>
                                          <p:spTgt spid="94"/>
                                        </p:tgtEl>
                                        <p:attrNameLst>
                                          <p:attrName>ppt_x</p:attrName>
                                        </p:attrNameLst>
                                      </p:cBhvr>
                                      <p:tavLst>
                                        <p:tav tm="0">
                                          <p:val>
                                            <p:strVal val="#ppt_x"/>
                                          </p:val>
                                        </p:tav>
                                        <p:tav tm="100000">
                                          <p:val>
                                            <p:strVal val="#ppt_x"/>
                                          </p:val>
                                        </p:tav>
                                      </p:tavLst>
                                    </p:anim>
                                    <p:anim calcmode="lin" valueType="num">
                                      <p:cBhvr additive="base">
                                        <p:cTn id="80" dur="500" fill="hold"/>
                                        <p:tgtEl>
                                          <p:spTgt spid="9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95"/>
                                        </p:tgtEl>
                                        <p:attrNameLst>
                                          <p:attrName>style.visibility</p:attrName>
                                        </p:attrNameLst>
                                      </p:cBhvr>
                                      <p:to>
                                        <p:strVal val="visible"/>
                                      </p:to>
                                    </p:set>
                                    <p:anim calcmode="lin" valueType="num">
                                      <p:cBhvr additive="base">
                                        <p:cTn id="83" dur="500" fill="hold"/>
                                        <p:tgtEl>
                                          <p:spTgt spid="95"/>
                                        </p:tgtEl>
                                        <p:attrNameLst>
                                          <p:attrName>ppt_x</p:attrName>
                                        </p:attrNameLst>
                                      </p:cBhvr>
                                      <p:tavLst>
                                        <p:tav tm="0">
                                          <p:val>
                                            <p:strVal val="#ppt_x"/>
                                          </p:val>
                                        </p:tav>
                                        <p:tav tm="100000">
                                          <p:val>
                                            <p:strVal val="#ppt_x"/>
                                          </p:val>
                                        </p:tav>
                                      </p:tavLst>
                                    </p:anim>
                                    <p:anim calcmode="lin" valueType="num">
                                      <p:cBhvr additive="base">
                                        <p:cTn id="84" dur="500" fill="hold"/>
                                        <p:tgtEl>
                                          <p:spTgt spid="9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96"/>
                                        </p:tgtEl>
                                        <p:attrNameLst>
                                          <p:attrName>style.visibility</p:attrName>
                                        </p:attrNameLst>
                                      </p:cBhvr>
                                      <p:to>
                                        <p:strVal val="visible"/>
                                      </p:to>
                                    </p:set>
                                    <p:anim calcmode="lin" valueType="num">
                                      <p:cBhvr additive="base">
                                        <p:cTn id="87" dur="500" fill="hold"/>
                                        <p:tgtEl>
                                          <p:spTgt spid="96"/>
                                        </p:tgtEl>
                                        <p:attrNameLst>
                                          <p:attrName>ppt_x</p:attrName>
                                        </p:attrNameLst>
                                      </p:cBhvr>
                                      <p:tavLst>
                                        <p:tav tm="0">
                                          <p:val>
                                            <p:strVal val="#ppt_x"/>
                                          </p:val>
                                        </p:tav>
                                        <p:tav tm="100000">
                                          <p:val>
                                            <p:strVal val="#ppt_x"/>
                                          </p:val>
                                        </p:tav>
                                      </p:tavLst>
                                    </p:anim>
                                    <p:anim calcmode="lin" valueType="num">
                                      <p:cBhvr additive="base">
                                        <p:cTn id="88" dur="500" fill="hold"/>
                                        <p:tgtEl>
                                          <p:spTgt spid="9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97"/>
                                        </p:tgtEl>
                                        <p:attrNameLst>
                                          <p:attrName>style.visibility</p:attrName>
                                        </p:attrNameLst>
                                      </p:cBhvr>
                                      <p:to>
                                        <p:strVal val="visible"/>
                                      </p:to>
                                    </p:set>
                                    <p:anim calcmode="lin" valueType="num">
                                      <p:cBhvr additive="base">
                                        <p:cTn id="91" dur="500" fill="hold"/>
                                        <p:tgtEl>
                                          <p:spTgt spid="97"/>
                                        </p:tgtEl>
                                        <p:attrNameLst>
                                          <p:attrName>ppt_x</p:attrName>
                                        </p:attrNameLst>
                                      </p:cBhvr>
                                      <p:tavLst>
                                        <p:tav tm="0">
                                          <p:val>
                                            <p:strVal val="#ppt_x"/>
                                          </p:val>
                                        </p:tav>
                                        <p:tav tm="100000">
                                          <p:val>
                                            <p:strVal val="#ppt_x"/>
                                          </p:val>
                                        </p:tav>
                                      </p:tavLst>
                                    </p:anim>
                                    <p:anim calcmode="lin" valueType="num">
                                      <p:cBhvr additive="base">
                                        <p:cTn id="92" dur="500" fill="hold"/>
                                        <p:tgtEl>
                                          <p:spTgt spid="97"/>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98"/>
                                        </p:tgtEl>
                                        <p:attrNameLst>
                                          <p:attrName>style.visibility</p:attrName>
                                        </p:attrNameLst>
                                      </p:cBhvr>
                                      <p:to>
                                        <p:strVal val="visible"/>
                                      </p:to>
                                    </p:set>
                                    <p:anim calcmode="lin" valueType="num">
                                      <p:cBhvr additive="base">
                                        <p:cTn id="95" dur="500" fill="hold"/>
                                        <p:tgtEl>
                                          <p:spTgt spid="98"/>
                                        </p:tgtEl>
                                        <p:attrNameLst>
                                          <p:attrName>ppt_x</p:attrName>
                                        </p:attrNameLst>
                                      </p:cBhvr>
                                      <p:tavLst>
                                        <p:tav tm="0">
                                          <p:val>
                                            <p:strVal val="#ppt_x"/>
                                          </p:val>
                                        </p:tav>
                                        <p:tav tm="100000">
                                          <p:val>
                                            <p:strVal val="#ppt_x"/>
                                          </p:val>
                                        </p:tav>
                                      </p:tavLst>
                                    </p:anim>
                                    <p:anim calcmode="lin" valueType="num">
                                      <p:cBhvr additive="base">
                                        <p:cTn id="96" dur="500" fill="hold"/>
                                        <p:tgtEl>
                                          <p:spTgt spid="98"/>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99"/>
                                        </p:tgtEl>
                                        <p:attrNameLst>
                                          <p:attrName>style.visibility</p:attrName>
                                        </p:attrNameLst>
                                      </p:cBhvr>
                                      <p:to>
                                        <p:strVal val="visible"/>
                                      </p:to>
                                    </p:set>
                                    <p:anim calcmode="lin" valueType="num">
                                      <p:cBhvr additive="base">
                                        <p:cTn id="99" dur="500" fill="hold"/>
                                        <p:tgtEl>
                                          <p:spTgt spid="99"/>
                                        </p:tgtEl>
                                        <p:attrNameLst>
                                          <p:attrName>ppt_x</p:attrName>
                                        </p:attrNameLst>
                                      </p:cBhvr>
                                      <p:tavLst>
                                        <p:tav tm="0">
                                          <p:val>
                                            <p:strVal val="#ppt_x"/>
                                          </p:val>
                                        </p:tav>
                                        <p:tav tm="100000">
                                          <p:val>
                                            <p:strVal val="#ppt_x"/>
                                          </p:val>
                                        </p:tav>
                                      </p:tavLst>
                                    </p:anim>
                                    <p:anim calcmode="lin" valueType="num">
                                      <p:cBhvr additive="base">
                                        <p:cTn id="100" dur="500" fill="hold"/>
                                        <p:tgtEl>
                                          <p:spTgt spid="9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00"/>
                                        </p:tgtEl>
                                        <p:attrNameLst>
                                          <p:attrName>style.visibility</p:attrName>
                                        </p:attrNameLst>
                                      </p:cBhvr>
                                      <p:to>
                                        <p:strVal val="visible"/>
                                      </p:to>
                                    </p:set>
                                    <p:anim calcmode="lin" valueType="num">
                                      <p:cBhvr additive="base">
                                        <p:cTn id="103" dur="500" fill="hold"/>
                                        <p:tgtEl>
                                          <p:spTgt spid="100"/>
                                        </p:tgtEl>
                                        <p:attrNameLst>
                                          <p:attrName>ppt_x</p:attrName>
                                        </p:attrNameLst>
                                      </p:cBhvr>
                                      <p:tavLst>
                                        <p:tav tm="0">
                                          <p:val>
                                            <p:strVal val="#ppt_x"/>
                                          </p:val>
                                        </p:tav>
                                        <p:tav tm="100000">
                                          <p:val>
                                            <p:strVal val="#ppt_x"/>
                                          </p:val>
                                        </p:tav>
                                      </p:tavLst>
                                    </p:anim>
                                    <p:anim calcmode="lin" valueType="num">
                                      <p:cBhvr additive="base">
                                        <p:cTn id="104" dur="500" fill="hold"/>
                                        <p:tgtEl>
                                          <p:spTgt spid="10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01"/>
                                        </p:tgtEl>
                                        <p:attrNameLst>
                                          <p:attrName>style.visibility</p:attrName>
                                        </p:attrNameLst>
                                      </p:cBhvr>
                                      <p:to>
                                        <p:strVal val="visible"/>
                                      </p:to>
                                    </p:set>
                                    <p:anim calcmode="lin" valueType="num">
                                      <p:cBhvr additive="base">
                                        <p:cTn id="107" dur="500" fill="hold"/>
                                        <p:tgtEl>
                                          <p:spTgt spid="101"/>
                                        </p:tgtEl>
                                        <p:attrNameLst>
                                          <p:attrName>ppt_x</p:attrName>
                                        </p:attrNameLst>
                                      </p:cBhvr>
                                      <p:tavLst>
                                        <p:tav tm="0">
                                          <p:val>
                                            <p:strVal val="#ppt_x"/>
                                          </p:val>
                                        </p:tav>
                                        <p:tav tm="100000">
                                          <p:val>
                                            <p:strVal val="#ppt_x"/>
                                          </p:val>
                                        </p:tav>
                                      </p:tavLst>
                                    </p:anim>
                                    <p:anim calcmode="lin" valueType="num">
                                      <p:cBhvr additive="base">
                                        <p:cTn id="108" dur="500" fill="hold"/>
                                        <p:tgtEl>
                                          <p:spTgt spid="10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02"/>
                                        </p:tgtEl>
                                        <p:attrNameLst>
                                          <p:attrName>style.visibility</p:attrName>
                                        </p:attrNameLst>
                                      </p:cBhvr>
                                      <p:to>
                                        <p:strVal val="visible"/>
                                      </p:to>
                                    </p:set>
                                    <p:anim calcmode="lin" valueType="num">
                                      <p:cBhvr additive="base">
                                        <p:cTn id="111" dur="500" fill="hold"/>
                                        <p:tgtEl>
                                          <p:spTgt spid="102"/>
                                        </p:tgtEl>
                                        <p:attrNameLst>
                                          <p:attrName>ppt_x</p:attrName>
                                        </p:attrNameLst>
                                      </p:cBhvr>
                                      <p:tavLst>
                                        <p:tav tm="0">
                                          <p:val>
                                            <p:strVal val="#ppt_x"/>
                                          </p:val>
                                        </p:tav>
                                        <p:tav tm="100000">
                                          <p:val>
                                            <p:strVal val="#ppt_x"/>
                                          </p:val>
                                        </p:tav>
                                      </p:tavLst>
                                    </p:anim>
                                    <p:anim calcmode="lin" valueType="num">
                                      <p:cBhvr additive="base">
                                        <p:cTn id="112" dur="500" fill="hold"/>
                                        <p:tgtEl>
                                          <p:spTgt spid="102"/>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03"/>
                                        </p:tgtEl>
                                        <p:attrNameLst>
                                          <p:attrName>style.visibility</p:attrName>
                                        </p:attrNameLst>
                                      </p:cBhvr>
                                      <p:to>
                                        <p:strVal val="visible"/>
                                      </p:to>
                                    </p:set>
                                    <p:anim calcmode="lin" valueType="num">
                                      <p:cBhvr additive="base">
                                        <p:cTn id="115" dur="500" fill="hold"/>
                                        <p:tgtEl>
                                          <p:spTgt spid="103"/>
                                        </p:tgtEl>
                                        <p:attrNameLst>
                                          <p:attrName>ppt_x</p:attrName>
                                        </p:attrNameLst>
                                      </p:cBhvr>
                                      <p:tavLst>
                                        <p:tav tm="0">
                                          <p:val>
                                            <p:strVal val="#ppt_x"/>
                                          </p:val>
                                        </p:tav>
                                        <p:tav tm="100000">
                                          <p:val>
                                            <p:strVal val="#ppt_x"/>
                                          </p:val>
                                        </p:tav>
                                      </p:tavLst>
                                    </p:anim>
                                    <p:anim calcmode="lin" valueType="num">
                                      <p:cBhvr additive="base">
                                        <p:cTn id="116" dur="500" fill="hold"/>
                                        <p:tgtEl>
                                          <p:spTgt spid="103"/>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5"/>
                                        </p:tgtEl>
                                        <p:attrNameLst>
                                          <p:attrName>style.visibility</p:attrName>
                                        </p:attrNameLst>
                                      </p:cBhvr>
                                      <p:to>
                                        <p:strVal val="visible"/>
                                      </p:to>
                                    </p:set>
                                    <p:anim calcmode="lin" valueType="num">
                                      <p:cBhvr additive="base">
                                        <p:cTn id="119" dur="500" fill="hold"/>
                                        <p:tgtEl>
                                          <p:spTgt spid="35"/>
                                        </p:tgtEl>
                                        <p:attrNameLst>
                                          <p:attrName>ppt_x</p:attrName>
                                        </p:attrNameLst>
                                      </p:cBhvr>
                                      <p:tavLst>
                                        <p:tav tm="0">
                                          <p:val>
                                            <p:strVal val="#ppt_x"/>
                                          </p:val>
                                        </p:tav>
                                        <p:tav tm="100000">
                                          <p:val>
                                            <p:strVal val="#ppt_x"/>
                                          </p:val>
                                        </p:tav>
                                      </p:tavLst>
                                    </p:anim>
                                    <p:anim calcmode="lin" valueType="num">
                                      <p:cBhvr additive="base">
                                        <p:cTn id="120" dur="500" fill="hold"/>
                                        <p:tgtEl>
                                          <p:spTgt spid="35"/>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4"/>
                                        </p:tgtEl>
                                        <p:attrNameLst>
                                          <p:attrName>style.visibility</p:attrName>
                                        </p:attrNameLst>
                                      </p:cBhvr>
                                      <p:to>
                                        <p:strVal val="visible"/>
                                      </p:to>
                                    </p:set>
                                    <p:anim calcmode="lin" valueType="num">
                                      <p:cBhvr additive="base">
                                        <p:cTn id="123" dur="500" fill="hold"/>
                                        <p:tgtEl>
                                          <p:spTgt spid="74"/>
                                        </p:tgtEl>
                                        <p:attrNameLst>
                                          <p:attrName>ppt_x</p:attrName>
                                        </p:attrNameLst>
                                      </p:cBhvr>
                                      <p:tavLst>
                                        <p:tav tm="0">
                                          <p:val>
                                            <p:strVal val="#ppt_x"/>
                                          </p:val>
                                        </p:tav>
                                        <p:tav tm="100000">
                                          <p:val>
                                            <p:strVal val="#ppt_x"/>
                                          </p:val>
                                        </p:tav>
                                      </p:tavLst>
                                    </p:anim>
                                    <p:anim calcmode="lin" valueType="num">
                                      <p:cBhvr additive="base">
                                        <p:cTn id="124" dur="500" fill="hold"/>
                                        <p:tgtEl>
                                          <p:spTgt spid="74"/>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91"/>
                                        </p:tgtEl>
                                        <p:attrNameLst>
                                          <p:attrName>style.visibility</p:attrName>
                                        </p:attrNameLst>
                                      </p:cBhvr>
                                      <p:to>
                                        <p:strVal val="visible"/>
                                      </p:to>
                                    </p:set>
                                    <p:anim calcmode="lin" valueType="num">
                                      <p:cBhvr additive="base">
                                        <p:cTn id="127" dur="500" fill="hold"/>
                                        <p:tgtEl>
                                          <p:spTgt spid="91"/>
                                        </p:tgtEl>
                                        <p:attrNameLst>
                                          <p:attrName>ppt_x</p:attrName>
                                        </p:attrNameLst>
                                      </p:cBhvr>
                                      <p:tavLst>
                                        <p:tav tm="0">
                                          <p:val>
                                            <p:strVal val="#ppt_x"/>
                                          </p:val>
                                        </p:tav>
                                        <p:tav tm="100000">
                                          <p:val>
                                            <p:strVal val="#ppt_x"/>
                                          </p:val>
                                        </p:tav>
                                      </p:tavLst>
                                    </p:anim>
                                    <p:anim calcmode="lin" valueType="num">
                                      <p:cBhvr additive="base">
                                        <p:cTn id="128" dur="500" fill="hold"/>
                                        <p:tgtEl>
                                          <p:spTgt spid="91"/>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53"/>
                                        </p:tgtEl>
                                        <p:attrNameLst>
                                          <p:attrName>style.visibility</p:attrName>
                                        </p:attrNameLst>
                                      </p:cBhvr>
                                      <p:to>
                                        <p:strVal val="visible"/>
                                      </p:to>
                                    </p:set>
                                    <p:anim calcmode="lin" valueType="num">
                                      <p:cBhvr additive="base">
                                        <p:cTn id="131" dur="500" fill="hold"/>
                                        <p:tgtEl>
                                          <p:spTgt spid="53"/>
                                        </p:tgtEl>
                                        <p:attrNameLst>
                                          <p:attrName>ppt_x</p:attrName>
                                        </p:attrNameLst>
                                      </p:cBhvr>
                                      <p:tavLst>
                                        <p:tav tm="0">
                                          <p:val>
                                            <p:strVal val="#ppt_x"/>
                                          </p:val>
                                        </p:tav>
                                        <p:tav tm="100000">
                                          <p:val>
                                            <p:strVal val="#ppt_x"/>
                                          </p:val>
                                        </p:tav>
                                      </p:tavLst>
                                    </p:anim>
                                    <p:anim calcmode="lin" valueType="num">
                                      <p:cBhvr additive="base">
                                        <p:cTn id="13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3">
                                            <p:txEl>
                                              <p:pRg st="0" end="0"/>
                                            </p:txEl>
                                          </p:spTgt>
                                        </p:tgtEl>
                                        <p:attrNameLst>
                                          <p:attrName>style.visibility</p:attrName>
                                        </p:attrNameLst>
                                      </p:cBhvr>
                                      <p:to>
                                        <p:strVal val="visible"/>
                                      </p:to>
                                    </p:set>
                                    <p:anim calcmode="lin" valueType="num">
                                      <p:cBhvr additive="base">
                                        <p:cTn id="13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3">
                                            <p:txEl>
                                              <p:pRg st="1" end="1"/>
                                            </p:txEl>
                                          </p:spTgt>
                                        </p:tgtEl>
                                        <p:attrNameLst>
                                          <p:attrName>style.visibility</p:attrName>
                                        </p:attrNameLst>
                                      </p:cBhvr>
                                      <p:to>
                                        <p:strVal val="visible"/>
                                      </p:to>
                                    </p:set>
                                    <p:anim calcmode="lin" valueType="num">
                                      <p:cBhvr additive="base">
                                        <p:cTn id="1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3" grpId="0"/>
      <p:bldP spid="55" grpId="0"/>
      <p:bldP spid="60" grpId="0"/>
      <p:bldP spid="67" grpId="0"/>
      <p:bldP spid="70" grpId="0"/>
      <p:bldP spid="74" grpId="0"/>
      <p:bldP spid="85" grpId="0"/>
      <p:bldP spid="89" grpId="0"/>
      <p:bldP spid="91" grpId="0"/>
      <p:bldP spid="92" grpId="0" animBg="1"/>
      <p:bldP spid="95" grpId="0" animBg="1"/>
      <p:bldP spid="96" grpId="0"/>
      <p:bldP spid="97" grpId="0"/>
      <p:bldP spid="100" grpId="0"/>
      <p:bldP spid="101" grpId="0"/>
      <p:bldP spid="102" grpId="0"/>
      <p:bldP spid="103" grpId="0"/>
      <p:bldP spid="3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p:cNvSpPr>
            <a:spLocks noGrp="1"/>
          </p:cNvSpPr>
          <p:nvPr>
            <p:ph type="sldNum" sz="quarter" idx="12"/>
          </p:nvPr>
        </p:nvSpPr>
        <p:spPr/>
        <p:txBody>
          <a:bodyPr/>
          <a:lstStyle/>
          <a:p>
            <a:fld id="{B6F15528-21DE-4FAA-801E-634DDDAF4B2B}" type="slidenum">
              <a:rPr lang="en-US" smtClean="0"/>
              <a:pPr/>
              <a:t>57</a:t>
            </a:fld>
            <a:endParaRPr lang="en-US"/>
          </a:p>
        </p:txBody>
      </p:sp>
      <p:cxnSp>
        <p:nvCxnSpPr>
          <p:cNvPr id="76" name="Straight Arrow Connector 75"/>
          <p:cNvCxnSpPr/>
          <p:nvPr/>
        </p:nvCxnSpPr>
        <p:spPr>
          <a:xfrm rot="5400000" flipH="1" flipV="1">
            <a:off x="4533106" y="3296444"/>
            <a:ext cx="687388"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876800" y="3638550"/>
            <a:ext cx="9144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4876800" y="3105150"/>
            <a:ext cx="68580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7200" y="3028950"/>
            <a:ext cx="1219200" cy="307777"/>
          </a:xfrm>
          <a:prstGeom prst="rect">
            <a:avLst/>
          </a:prstGeom>
          <a:noFill/>
        </p:spPr>
        <p:txBody>
          <a:bodyPr wrap="square" rtlCol="0">
            <a:spAutoFit/>
          </a:bodyPr>
          <a:lstStyle/>
          <a:p>
            <a:r>
              <a:rPr lang="en-IN" sz="1400" dirty="0" err="1">
                <a:latin typeface="Times New Roman" pitchFamily="18" charset="0"/>
                <a:ea typeface="Tahoma" pitchFamily="34" charset="0"/>
                <a:cs typeface="Times New Roman" pitchFamily="18" charset="0"/>
              </a:rPr>
              <a:t>Psin</a:t>
            </a:r>
            <a:r>
              <a:rPr lang="el-GR" sz="1400" dirty="0">
                <a:latin typeface="Times New Roman" pitchFamily="18" charset="0"/>
                <a:ea typeface="Tahoma" pitchFamily="34" charset="0"/>
                <a:cs typeface="Times New Roman" pitchFamily="18" charset="0"/>
              </a:rPr>
              <a:t>θ</a:t>
            </a:r>
            <a:endParaRPr lang="en-IN" sz="1400" dirty="0">
              <a:latin typeface="Times New Roman" pitchFamily="18" charset="0"/>
              <a:ea typeface="Tahoma" pitchFamily="34" charset="0"/>
              <a:cs typeface="Times New Roman" pitchFamily="18" charset="0"/>
            </a:endParaRPr>
          </a:p>
        </p:txBody>
      </p:sp>
      <p:sp>
        <p:nvSpPr>
          <p:cNvPr id="91" name="TextBox 90"/>
          <p:cNvSpPr txBox="1"/>
          <p:nvPr/>
        </p:nvSpPr>
        <p:spPr>
          <a:xfrm>
            <a:off x="4953000" y="3714750"/>
            <a:ext cx="1219200" cy="307777"/>
          </a:xfrm>
          <a:prstGeom prst="rect">
            <a:avLst/>
          </a:prstGeom>
          <a:noFill/>
        </p:spPr>
        <p:txBody>
          <a:bodyPr wrap="square" rtlCol="0">
            <a:spAutoFit/>
          </a:bodyPr>
          <a:lstStyle/>
          <a:p>
            <a:r>
              <a:rPr lang="en-IN" sz="1400" dirty="0" err="1">
                <a:latin typeface="Times New Roman" pitchFamily="18" charset="0"/>
                <a:ea typeface="Tahoma" pitchFamily="34" charset="0"/>
                <a:cs typeface="Times New Roman" pitchFamily="18" charset="0"/>
              </a:rPr>
              <a:t>Pcos</a:t>
            </a:r>
            <a:r>
              <a:rPr lang="el-GR" sz="1400" dirty="0">
                <a:latin typeface="Times New Roman" pitchFamily="18" charset="0"/>
                <a:ea typeface="Tahoma" pitchFamily="34" charset="0"/>
                <a:cs typeface="Times New Roman" pitchFamily="18" charset="0"/>
              </a:rPr>
              <a:t>θ</a:t>
            </a:r>
            <a:endParaRPr lang="en-IN" sz="1400" dirty="0">
              <a:latin typeface="Times New Roman" pitchFamily="18" charset="0"/>
              <a:ea typeface="Tahoma" pitchFamily="34" charset="0"/>
              <a:cs typeface="Times New Roman" pitchFamily="18" charset="0"/>
            </a:endParaRPr>
          </a:p>
        </p:txBody>
      </p:sp>
      <p:cxnSp>
        <p:nvCxnSpPr>
          <p:cNvPr id="47" name="Straight Connector 46"/>
          <p:cNvCxnSpPr/>
          <p:nvPr/>
        </p:nvCxnSpPr>
        <p:spPr>
          <a:xfrm>
            <a:off x="2133600" y="2647950"/>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752600" y="2190750"/>
            <a:ext cx="641320" cy="309801"/>
          </a:xfrm>
          <a:prstGeom prst="rect">
            <a:avLst/>
          </a:prstGeom>
          <a:noFill/>
        </p:spPr>
        <p:txBody>
          <a:bodyPr wrap="square" rtlCol="0">
            <a:spAutoFit/>
          </a:bodyPr>
          <a:lstStyle/>
          <a:p>
            <a:r>
              <a:rPr lang="en-IN" sz="1400" dirty="0">
                <a:latin typeface="Times New Roman" pitchFamily="18" charset="0"/>
                <a:cs typeface="Times New Roman" pitchFamily="18" charset="0"/>
              </a:rPr>
              <a:t>T</a:t>
            </a:r>
            <a:r>
              <a:rPr lang="en-IN" sz="1400" baseline="-25000" dirty="0">
                <a:latin typeface="Times New Roman" pitchFamily="18" charset="0"/>
                <a:cs typeface="Times New Roman" pitchFamily="18" charset="0"/>
              </a:rPr>
              <a:t>A</a:t>
            </a:r>
            <a:r>
              <a:rPr lang="en-IN" sz="1400" dirty="0">
                <a:latin typeface="Times New Roman" pitchFamily="18" charset="0"/>
                <a:cs typeface="Times New Roman" pitchFamily="18" charset="0"/>
              </a:rPr>
              <a:t> </a:t>
            </a:r>
          </a:p>
        </p:txBody>
      </p:sp>
      <p:sp>
        <p:nvSpPr>
          <p:cNvPr id="49" name="TextBox 48"/>
          <p:cNvSpPr txBox="1"/>
          <p:nvPr/>
        </p:nvSpPr>
        <p:spPr>
          <a:xfrm>
            <a:off x="2895600" y="1276350"/>
            <a:ext cx="812304"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1000 N</a:t>
            </a:r>
          </a:p>
        </p:txBody>
      </p:sp>
      <p:sp>
        <p:nvSpPr>
          <p:cNvPr id="50" name="TextBox 49"/>
          <p:cNvSpPr txBox="1"/>
          <p:nvPr/>
        </p:nvSpPr>
        <p:spPr>
          <a:xfrm>
            <a:off x="2362200" y="2571750"/>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r>
              <a:rPr lang="en-IN" sz="1400" baseline="-25000" dirty="0">
                <a:solidFill>
                  <a:srgbClr val="FF0000"/>
                </a:solidFill>
                <a:latin typeface="Times New Roman" pitchFamily="18" charset="0"/>
                <a:cs typeface="Times New Roman" pitchFamily="18" charset="0"/>
              </a:rPr>
              <a:t>B</a:t>
            </a:r>
            <a:endParaRPr lang="en-IN" sz="1400" baseline="-25000" dirty="0">
              <a:solidFill>
                <a:srgbClr val="FF0000"/>
              </a:solidFill>
            </a:endParaRPr>
          </a:p>
        </p:txBody>
      </p:sp>
      <p:sp>
        <p:nvSpPr>
          <p:cNvPr id="51" name="TextBox 50"/>
          <p:cNvSpPr txBox="1"/>
          <p:nvPr/>
        </p:nvSpPr>
        <p:spPr>
          <a:xfrm rot="200950">
            <a:off x="3055209" y="3420878"/>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r>
              <a:rPr lang="en-IN" sz="1400" baseline="-25000" dirty="0">
                <a:latin typeface="Times New Roman" pitchFamily="18" charset="0"/>
                <a:cs typeface="Times New Roman" pitchFamily="18" charset="0"/>
              </a:rPr>
              <a:t>B</a:t>
            </a:r>
            <a:endParaRPr lang="en-IN" sz="1400" baseline="-25000" dirty="0"/>
          </a:p>
        </p:txBody>
      </p:sp>
      <p:cxnSp>
        <p:nvCxnSpPr>
          <p:cNvPr id="52" name="Straight Arrow Connector 51"/>
          <p:cNvCxnSpPr/>
          <p:nvPr/>
        </p:nvCxnSpPr>
        <p:spPr>
          <a:xfrm rot="10800000">
            <a:off x="2057400" y="2419350"/>
            <a:ext cx="762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flipH="1" flipV="1">
            <a:off x="2782094" y="3066256"/>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2857897" y="1923653"/>
            <a:ext cx="685006"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0800000">
            <a:off x="2667000" y="2724150"/>
            <a:ext cx="10668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3733800" y="1733550"/>
            <a:ext cx="9906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86200" y="1428750"/>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
        <p:nvSpPr>
          <p:cNvPr id="66" name="Rectangle 65"/>
          <p:cNvSpPr/>
          <p:nvPr/>
        </p:nvSpPr>
        <p:spPr>
          <a:xfrm>
            <a:off x="2819400" y="2266950"/>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TextBox 72"/>
          <p:cNvSpPr txBox="1"/>
          <p:nvPr/>
        </p:nvSpPr>
        <p:spPr>
          <a:xfrm>
            <a:off x="4038600" y="21907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θ</a:t>
            </a:r>
          </a:p>
        </p:txBody>
      </p:sp>
      <p:cxnSp>
        <p:nvCxnSpPr>
          <p:cNvPr id="106" name="Straight Arrow Connector 105"/>
          <p:cNvCxnSpPr>
            <a:stCxn id="66" idx="3"/>
          </p:cNvCxnSpPr>
          <p:nvPr/>
        </p:nvCxnSpPr>
        <p:spPr>
          <a:xfrm flipV="1">
            <a:off x="3581400" y="2038350"/>
            <a:ext cx="762000" cy="4191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66" idx="3"/>
          </p:cNvCxnSpPr>
          <p:nvPr/>
        </p:nvCxnSpPr>
        <p:spPr>
          <a:xfrm flipV="1">
            <a:off x="3581400" y="2419350"/>
            <a:ext cx="9144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Arc 119"/>
          <p:cNvSpPr/>
          <p:nvPr/>
        </p:nvSpPr>
        <p:spPr>
          <a:xfrm>
            <a:off x="3733800" y="2190750"/>
            <a:ext cx="304800" cy="381000"/>
          </a:xfrm>
          <a:prstGeom prst="arc">
            <a:avLst>
              <a:gd name="adj1" fmla="val 18845081"/>
              <a:gd name="adj2" fmla="val 127208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5" name="TextBox 124"/>
          <p:cNvSpPr txBox="1"/>
          <p:nvPr/>
        </p:nvSpPr>
        <p:spPr>
          <a:xfrm rot="20337620">
            <a:off x="4371370" y="1850263"/>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P</a:t>
            </a:r>
            <a:endParaRPr lang="en-IN" sz="1400" dirty="0"/>
          </a:p>
        </p:txBody>
      </p:sp>
      <p:sp>
        <p:nvSpPr>
          <p:cNvPr id="126" name="TextBox 125"/>
          <p:cNvSpPr txBox="1"/>
          <p:nvPr/>
        </p:nvSpPr>
        <p:spPr>
          <a:xfrm>
            <a:off x="5029200" y="34099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θ</a:t>
            </a:r>
          </a:p>
        </p:txBody>
      </p:sp>
      <p:sp>
        <p:nvSpPr>
          <p:cNvPr id="127" name="TextBox 126"/>
          <p:cNvSpPr txBox="1"/>
          <p:nvPr/>
        </p:nvSpPr>
        <p:spPr>
          <a:xfrm rot="21392448">
            <a:off x="5419069" y="2813863"/>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P</a:t>
            </a:r>
            <a:endParaRPr lang="en-IN" sz="1400" dirty="0"/>
          </a:p>
        </p:txBody>
      </p:sp>
      <p:sp>
        <p:nvSpPr>
          <p:cNvPr id="137" name="TextBox 136"/>
          <p:cNvSpPr txBox="1"/>
          <p:nvPr/>
        </p:nvSpPr>
        <p:spPr>
          <a:xfrm>
            <a:off x="3581400" y="1047750"/>
            <a:ext cx="16764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of block B</a:t>
            </a:r>
          </a:p>
        </p:txBody>
      </p:sp>
    </p:spTree>
    <p:extLst>
      <p:ext uri="{BB962C8B-B14F-4D97-AF65-F5344CB8AC3E}">
        <p14:creationId xmlns:p14="http://schemas.microsoft.com/office/powerpoint/2010/main" val="9211454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 calcmode="lin" valueType="num">
                                      <p:cBhvr additive="base">
                                        <p:cTn id="7" dur="500" fill="hold"/>
                                        <p:tgtEl>
                                          <p:spTgt spid="13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additive="base">
                                        <p:cTn id="13" dur="500" fill="hold"/>
                                        <p:tgtEl>
                                          <p:spTgt spid="66"/>
                                        </p:tgtEl>
                                        <p:attrNameLst>
                                          <p:attrName>ppt_x</p:attrName>
                                        </p:attrNameLst>
                                      </p:cBhvr>
                                      <p:tavLst>
                                        <p:tav tm="0">
                                          <p:val>
                                            <p:strVal val="#ppt_x"/>
                                          </p:val>
                                        </p:tav>
                                        <p:tav tm="100000">
                                          <p:val>
                                            <p:strVal val="#ppt_x"/>
                                          </p:val>
                                        </p:tav>
                                      </p:tavLst>
                                    </p:anim>
                                    <p:anim calcmode="lin" valueType="num">
                                      <p:cBhvr additive="base">
                                        <p:cTn id="14" dur="500" fill="hold"/>
                                        <p:tgtEl>
                                          <p:spTgt spid="6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additive="base">
                                        <p:cTn id="17" dur="500" fill="hold"/>
                                        <p:tgtEl>
                                          <p:spTgt spid="47"/>
                                        </p:tgtEl>
                                        <p:attrNameLst>
                                          <p:attrName>ppt_x</p:attrName>
                                        </p:attrNameLst>
                                      </p:cBhvr>
                                      <p:tavLst>
                                        <p:tav tm="0">
                                          <p:val>
                                            <p:strVal val="#ppt_x"/>
                                          </p:val>
                                        </p:tav>
                                        <p:tav tm="100000">
                                          <p:val>
                                            <p:strVal val="#ppt_x"/>
                                          </p:val>
                                        </p:tav>
                                      </p:tavLst>
                                    </p:anim>
                                    <p:anim calcmode="lin" valueType="num">
                                      <p:cBhvr additive="base">
                                        <p:cTn id="1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6"/>
                                        </p:tgtEl>
                                        <p:attrNameLst>
                                          <p:attrName>style.visibility</p:attrName>
                                        </p:attrNameLst>
                                      </p:cBhvr>
                                      <p:to>
                                        <p:strVal val="visible"/>
                                      </p:to>
                                    </p:set>
                                    <p:anim calcmode="lin" valueType="num">
                                      <p:cBhvr additive="base">
                                        <p:cTn id="23" dur="500" fill="hold"/>
                                        <p:tgtEl>
                                          <p:spTgt spid="106"/>
                                        </p:tgtEl>
                                        <p:attrNameLst>
                                          <p:attrName>ppt_x</p:attrName>
                                        </p:attrNameLst>
                                      </p:cBhvr>
                                      <p:tavLst>
                                        <p:tav tm="0">
                                          <p:val>
                                            <p:strVal val="#ppt_x"/>
                                          </p:val>
                                        </p:tav>
                                        <p:tav tm="100000">
                                          <p:val>
                                            <p:strVal val="#ppt_x"/>
                                          </p:val>
                                        </p:tav>
                                      </p:tavLst>
                                    </p:anim>
                                    <p:anim calcmode="lin" valueType="num">
                                      <p:cBhvr additive="base">
                                        <p:cTn id="24" dur="500" fill="hold"/>
                                        <p:tgtEl>
                                          <p:spTgt spid="10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5"/>
                                        </p:tgtEl>
                                        <p:attrNameLst>
                                          <p:attrName>style.visibility</p:attrName>
                                        </p:attrNameLst>
                                      </p:cBhvr>
                                      <p:to>
                                        <p:strVal val="visible"/>
                                      </p:to>
                                    </p:set>
                                    <p:anim calcmode="lin" valueType="num">
                                      <p:cBhvr additive="base">
                                        <p:cTn id="27" dur="500" fill="hold"/>
                                        <p:tgtEl>
                                          <p:spTgt spid="125"/>
                                        </p:tgtEl>
                                        <p:attrNameLst>
                                          <p:attrName>ppt_x</p:attrName>
                                        </p:attrNameLst>
                                      </p:cBhvr>
                                      <p:tavLst>
                                        <p:tav tm="0">
                                          <p:val>
                                            <p:strVal val="#ppt_x"/>
                                          </p:val>
                                        </p:tav>
                                        <p:tav tm="100000">
                                          <p:val>
                                            <p:strVal val="#ppt_x"/>
                                          </p:val>
                                        </p:tav>
                                      </p:tavLst>
                                    </p:anim>
                                    <p:anim calcmode="lin" valueType="num">
                                      <p:cBhvr additive="base">
                                        <p:cTn id="28" dur="500" fill="hold"/>
                                        <p:tgtEl>
                                          <p:spTgt spid="12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0"/>
                                        </p:tgtEl>
                                        <p:attrNameLst>
                                          <p:attrName>style.visibility</p:attrName>
                                        </p:attrNameLst>
                                      </p:cBhvr>
                                      <p:to>
                                        <p:strVal val="visible"/>
                                      </p:to>
                                    </p:set>
                                    <p:anim calcmode="lin" valueType="num">
                                      <p:cBhvr additive="base">
                                        <p:cTn id="31" dur="500" fill="hold"/>
                                        <p:tgtEl>
                                          <p:spTgt spid="110"/>
                                        </p:tgtEl>
                                        <p:attrNameLst>
                                          <p:attrName>ppt_x</p:attrName>
                                        </p:attrNameLst>
                                      </p:cBhvr>
                                      <p:tavLst>
                                        <p:tav tm="0">
                                          <p:val>
                                            <p:strVal val="#ppt_x"/>
                                          </p:val>
                                        </p:tav>
                                        <p:tav tm="100000">
                                          <p:val>
                                            <p:strVal val="#ppt_x"/>
                                          </p:val>
                                        </p:tav>
                                      </p:tavLst>
                                    </p:anim>
                                    <p:anim calcmode="lin" valueType="num">
                                      <p:cBhvr additive="base">
                                        <p:cTn id="32" dur="500" fill="hold"/>
                                        <p:tgtEl>
                                          <p:spTgt spid="1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0"/>
                                        </p:tgtEl>
                                        <p:attrNameLst>
                                          <p:attrName>style.visibility</p:attrName>
                                        </p:attrNameLst>
                                      </p:cBhvr>
                                      <p:to>
                                        <p:strVal val="visible"/>
                                      </p:to>
                                    </p:set>
                                    <p:anim calcmode="lin" valueType="num">
                                      <p:cBhvr additive="base">
                                        <p:cTn id="35" dur="500" fill="hold"/>
                                        <p:tgtEl>
                                          <p:spTgt spid="120"/>
                                        </p:tgtEl>
                                        <p:attrNameLst>
                                          <p:attrName>ppt_x</p:attrName>
                                        </p:attrNameLst>
                                      </p:cBhvr>
                                      <p:tavLst>
                                        <p:tav tm="0">
                                          <p:val>
                                            <p:strVal val="#ppt_x"/>
                                          </p:val>
                                        </p:tav>
                                        <p:tav tm="100000">
                                          <p:val>
                                            <p:strVal val="#ppt_x"/>
                                          </p:val>
                                        </p:tav>
                                      </p:tavLst>
                                    </p:anim>
                                    <p:anim calcmode="lin" valueType="num">
                                      <p:cBhvr additive="base">
                                        <p:cTn id="36" dur="500" fill="hold"/>
                                        <p:tgtEl>
                                          <p:spTgt spid="12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3"/>
                                        </p:tgtEl>
                                        <p:attrNameLst>
                                          <p:attrName>style.visibility</p:attrName>
                                        </p:attrNameLst>
                                      </p:cBhvr>
                                      <p:to>
                                        <p:strVal val="visible"/>
                                      </p:to>
                                    </p:set>
                                    <p:anim calcmode="lin" valueType="num">
                                      <p:cBhvr additive="base">
                                        <p:cTn id="39" dur="500" fill="hold"/>
                                        <p:tgtEl>
                                          <p:spTgt spid="73"/>
                                        </p:tgtEl>
                                        <p:attrNameLst>
                                          <p:attrName>ppt_x</p:attrName>
                                        </p:attrNameLst>
                                      </p:cBhvr>
                                      <p:tavLst>
                                        <p:tav tm="0">
                                          <p:val>
                                            <p:strVal val="#ppt_x"/>
                                          </p:val>
                                        </p:tav>
                                        <p:tav tm="100000">
                                          <p:val>
                                            <p:strVal val="#ppt_x"/>
                                          </p:val>
                                        </p:tav>
                                      </p:tavLst>
                                    </p:anim>
                                    <p:anim calcmode="lin" valueType="num">
                                      <p:cBhvr additive="base">
                                        <p:cTn id="40"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3"/>
                                        </p:tgtEl>
                                        <p:attrNameLst>
                                          <p:attrName>style.visibility</p:attrName>
                                        </p:attrNameLst>
                                      </p:cBhvr>
                                      <p:to>
                                        <p:strVal val="visible"/>
                                      </p:to>
                                    </p:set>
                                    <p:anim calcmode="lin" valueType="num">
                                      <p:cBhvr additive="base">
                                        <p:cTn id="45" dur="500" fill="hold"/>
                                        <p:tgtEl>
                                          <p:spTgt spid="63"/>
                                        </p:tgtEl>
                                        <p:attrNameLst>
                                          <p:attrName>ppt_x</p:attrName>
                                        </p:attrNameLst>
                                      </p:cBhvr>
                                      <p:tavLst>
                                        <p:tav tm="0">
                                          <p:val>
                                            <p:strVal val="#ppt_x"/>
                                          </p:val>
                                        </p:tav>
                                        <p:tav tm="100000">
                                          <p:val>
                                            <p:strVal val="#ppt_x"/>
                                          </p:val>
                                        </p:tav>
                                      </p:tavLst>
                                    </p:anim>
                                    <p:anim calcmode="lin" valueType="num">
                                      <p:cBhvr additive="base">
                                        <p:cTn id="46" dur="500" fill="hold"/>
                                        <p:tgtEl>
                                          <p:spTgt spid="6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2"/>
                                        </p:tgtEl>
                                        <p:attrNameLst>
                                          <p:attrName>style.visibility</p:attrName>
                                        </p:attrNameLst>
                                      </p:cBhvr>
                                      <p:to>
                                        <p:strVal val="visible"/>
                                      </p:to>
                                    </p:set>
                                    <p:anim calcmode="lin" valueType="num">
                                      <p:cBhvr additive="base">
                                        <p:cTn id="49" dur="500" fill="hold"/>
                                        <p:tgtEl>
                                          <p:spTgt spid="62"/>
                                        </p:tgtEl>
                                        <p:attrNameLst>
                                          <p:attrName>ppt_x</p:attrName>
                                        </p:attrNameLst>
                                      </p:cBhvr>
                                      <p:tavLst>
                                        <p:tav tm="0">
                                          <p:val>
                                            <p:strVal val="#ppt_x"/>
                                          </p:val>
                                        </p:tav>
                                        <p:tav tm="100000">
                                          <p:val>
                                            <p:strVal val="#ppt_x"/>
                                          </p:val>
                                        </p:tav>
                                      </p:tavLst>
                                    </p:anim>
                                    <p:anim calcmode="lin" valueType="num">
                                      <p:cBhvr additive="base">
                                        <p:cTn id="50"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2"/>
                                        </p:tgtEl>
                                        <p:attrNameLst>
                                          <p:attrName>style.visibility</p:attrName>
                                        </p:attrNameLst>
                                      </p:cBhvr>
                                      <p:to>
                                        <p:strVal val="visible"/>
                                      </p:to>
                                    </p:set>
                                    <p:anim calcmode="lin" valueType="num">
                                      <p:cBhvr additive="base">
                                        <p:cTn id="55" dur="500" fill="hold"/>
                                        <p:tgtEl>
                                          <p:spTgt spid="52"/>
                                        </p:tgtEl>
                                        <p:attrNameLst>
                                          <p:attrName>ppt_x</p:attrName>
                                        </p:attrNameLst>
                                      </p:cBhvr>
                                      <p:tavLst>
                                        <p:tav tm="0">
                                          <p:val>
                                            <p:strVal val="#ppt_x"/>
                                          </p:val>
                                        </p:tav>
                                        <p:tav tm="100000">
                                          <p:val>
                                            <p:strVal val="#ppt_x"/>
                                          </p:val>
                                        </p:tav>
                                      </p:tavLst>
                                    </p:anim>
                                    <p:anim calcmode="lin" valueType="num">
                                      <p:cBhvr additive="base">
                                        <p:cTn id="56" dur="500" fill="hold"/>
                                        <p:tgtEl>
                                          <p:spTgt spid="5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500" fill="hold"/>
                                        <p:tgtEl>
                                          <p:spTgt spid="48"/>
                                        </p:tgtEl>
                                        <p:attrNameLst>
                                          <p:attrName>ppt_x</p:attrName>
                                        </p:attrNameLst>
                                      </p:cBhvr>
                                      <p:tavLst>
                                        <p:tav tm="0">
                                          <p:val>
                                            <p:strVal val="#ppt_x"/>
                                          </p:val>
                                        </p:tav>
                                        <p:tav tm="100000">
                                          <p:val>
                                            <p:strVal val="#ppt_x"/>
                                          </p:val>
                                        </p:tav>
                                      </p:tavLst>
                                    </p:anim>
                                    <p:anim calcmode="lin" valueType="num">
                                      <p:cBhvr additive="base">
                                        <p:cTn id="6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60"/>
                                        </p:tgtEl>
                                        <p:attrNameLst>
                                          <p:attrName>style.visibility</p:attrName>
                                        </p:attrNameLst>
                                      </p:cBhvr>
                                      <p:to>
                                        <p:strVal val="visible"/>
                                      </p:to>
                                    </p:set>
                                    <p:anim calcmode="lin" valueType="num">
                                      <p:cBhvr additive="base">
                                        <p:cTn id="65" dur="500" fill="hold"/>
                                        <p:tgtEl>
                                          <p:spTgt spid="60"/>
                                        </p:tgtEl>
                                        <p:attrNameLst>
                                          <p:attrName>ppt_x</p:attrName>
                                        </p:attrNameLst>
                                      </p:cBhvr>
                                      <p:tavLst>
                                        <p:tav tm="0">
                                          <p:val>
                                            <p:strVal val="#ppt_x"/>
                                          </p:val>
                                        </p:tav>
                                        <p:tav tm="100000">
                                          <p:val>
                                            <p:strVal val="#ppt_x"/>
                                          </p:val>
                                        </p:tav>
                                      </p:tavLst>
                                    </p:anim>
                                    <p:anim calcmode="lin" valueType="num">
                                      <p:cBhvr additive="base">
                                        <p:cTn id="66" dur="500" fill="hold"/>
                                        <p:tgtEl>
                                          <p:spTgt spid="60"/>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anim calcmode="lin" valueType="num">
                                      <p:cBhvr additive="base">
                                        <p:cTn id="69" dur="500" fill="hold"/>
                                        <p:tgtEl>
                                          <p:spTgt spid="50"/>
                                        </p:tgtEl>
                                        <p:attrNameLst>
                                          <p:attrName>ppt_x</p:attrName>
                                        </p:attrNameLst>
                                      </p:cBhvr>
                                      <p:tavLst>
                                        <p:tav tm="0">
                                          <p:val>
                                            <p:strVal val="#ppt_x"/>
                                          </p:val>
                                        </p:tav>
                                        <p:tav tm="100000">
                                          <p:val>
                                            <p:strVal val="#ppt_x"/>
                                          </p:val>
                                        </p:tav>
                                      </p:tavLst>
                                    </p:anim>
                                    <p:anim calcmode="lin" valueType="num">
                                      <p:cBhvr additive="base">
                                        <p:cTn id="7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53"/>
                                        </p:tgtEl>
                                        <p:attrNameLst>
                                          <p:attrName>style.visibility</p:attrName>
                                        </p:attrNameLst>
                                      </p:cBhvr>
                                      <p:to>
                                        <p:strVal val="visible"/>
                                      </p:to>
                                    </p:set>
                                    <p:anim calcmode="lin" valueType="num">
                                      <p:cBhvr additive="base">
                                        <p:cTn id="75" dur="500" fill="hold"/>
                                        <p:tgtEl>
                                          <p:spTgt spid="53"/>
                                        </p:tgtEl>
                                        <p:attrNameLst>
                                          <p:attrName>ppt_x</p:attrName>
                                        </p:attrNameLst>
                                      </p:cBhvr>
                                      <p:tavLst>
                                        <p:tav tm="0">
                                          <p:val>
                                            <p:strVal val="#ppt_x"/>
                                          </p:val>
                                        </p:tav>
                                        <p:tav tm="100000">
                                          <p:val>
                                            <p:strVal val="#ppt_x"/>
                                          </p:val>
                                        </p:tav>
                                      </p:tavLst>
                                    </p:anim>
                                    <p:anim calcmode="lin" valueType="num">
                                      <p:cBhvr additive="base">
                                        <p:cTn id="76" dur="500" fill="hold"/>
                                        <p:tgtEl>
                                          <p:spTgt spid="5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anim calcmode="lin" valueType="num">
                                      <p:cBhvr additive="base">
                                        <p:cTn id="79" dur="500" fill="hold"/>
                                        <p:tgtEl>
                                          <p:spTgt spid="51"/>
                                        </p:tgtEl>
                                        <p:attrNameLst>
                                          <p:attrName>ppt_x</p:attrName>
                                        </p:attrNameLst>
                                      </p:cBhvr>
                                      <p:tavLst>
                                        <p:tav tm="0">
                                          <p:val>
                                            <p:strVal val="#ppt_x"/>
                                          </p:val>
                                        </p:tav>
                                        <p:tav tm="100000">
                                          <p:val>
                                            <p:strVal val="#ppt_x"/>
                                          </p:val>
                                        </p:tav>
                                      </p:tavLst>
                                    </p:anim>
                                    <p:anim calcmode="lin" valueType="num">
                                      <p:cBhvr additive="base">
                                        <p:cTn id="8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8"/>
                                        </p:tgtEl>
                                        <p:attrNameLst>
                                          <p:attrName>style.visibility</p:attrName>
                                        </p:attrNameLst>
                                      </p:cBhvr>
                                      <p:to>
                                        <p:strVal val="visible"/>
                                      </p:to>
                                    </p:set>
                                    <p:anim calcmode="lin" valueType="num">
                                      <p:cBhvr additive="base">
                                        <p:cTn id="85" dur="500" fill="hold"/>
                                        <p:tgtEl>
                                          <p:spTgt spid="58"/>
                                        </p:tgtEl>
                                        <p:attrNameLst>
                                          <p:attrName>ppt_x</p:attrName>
                                        </p:attrNameLst>
                                      </p:cBhvr>
                                      <p:tavLst>
                                        <p:tav tm="0">
                                          <p:val>
                                            <p:strVal val="#ppt_x"/>
                                          </p:val>
                                        </p:tav>
                                        <p:tav tm="100000">
                                          <p:val>
                                            <p:strVal val="#ppt_x"/>
                                          </p:val>
                                        </p:tav>
                                      </p:tavLst>
                                    </p:anim>
                                    <p:anim calcmode="lin" valueType="num">
                                      <p:cBhvr additive="base">
                                        <p:cTn id="86" dur="500" fill="hold"/>
                                        <p:tgtEl>
                                          <p:spTgt spid="58"/>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49"/>
                                        </p:tgtEl>
                                        <p:attrNameLst>
                                          <p:attrName>style.visibility</p:attrName>
                                        </p:attrNameLst>
                                      </p:cBhvr>
                                      <p:to>
                                        <p:strVal val="visible"/>
                                      </p:to>
                                    </p:set>
                                    <p:anim calcmode="lin" valueType="num">
                                      <p:cBhvr additive="base">
                                        <p:cTn id="89" dur="500" fill="hold"/>
                                        <p:tgtEl>
                                          <p:spTgt spid="49"/>
                                        </p:tgtEl>
                                        <p:attrNameLst>
                                          <p:attrName>ppt_x</p:attrName>
                                        </p:attrNameLst>
                                      </p:cBhvr>
                                      <p:tavLst>
                                        <p:tav tm="0">
                                          <p:val>
                                            <p:strVal val="#ppt_x"/>
                                          </p:val>
                                        </p:tav>
                                        <p:tav tm="100000">
                                          <p:val>
                                            <p:strVal val="#ppt_x"/>
                                          </p:val>
                                        </p:tav>
                                      </p:tavLst>
                                    </p:anim>
                                    <p:anim calcmode="lin" valueType="num">
                                      <p:cBhvr additive="base">
                                        <p:cTn id="9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76"/>
                                        </p:tgtEl>
                                        <p:attrNameLst>
                                          <p:attrName>style.visibility</p:attrName>
                                        </p:attrNameLst>
                                      </p:cBhvr>
                                      <p:to>
                                        <p:strVal val="visible"/>
                                      </p:to>
                                    </p:set>
                                    <p:anim calcmode="lin" valueType="num">
                                      <p:cBhvr additive="base">
                                        <p:cTn id="95" dur="500" fill="hold"/>
                                        <p:tgtEl>
                                          <p:spTgt spid="76"/>
                                        </p:tgtEl>
                                        <p:attrNameLst>
                                          <p:attrName>ppt_x</p:attrName>
                                        </p:attrNameLst>
                                      </p:cBhvr>
                                      <p:tavLst>
                                        <p:tav tm="0">
                                          <p:val>
                                            <p:strVal val="#ppt_x"/>
                                          </p:val>
                                        </p:tav>
                                        <p:tav tm="100000">
                                          <p:val>
                                            <p:strVal val="#ppt_x"/>
                                          </p:val>
                                        </p:tav>
                                      </p:tavLst>
                                    </p:anim>
                                    <p:anim calcmode="lin" valueType="num">
                                      <p:cBhvr additive="base">
                                        <p:cTn id="96" dur="500" fill="hold"/>
                                        <p:tgtEl>
                                          <p:spTgt spid="76"/>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82"/>
                                        </p:tgtEl>
                                        <p:attrNameLst>
                                          <p:attrName>style.visibility</p:attrName>
                                        </p:attrNameLst>
                                      </p:cBhvr>
                                      <p:to>
                                        <p:strVal val="visible"/>
                                      </p:to>
                                    </p:set>
                                    <p:anim calcmode="lin" valueType="num">
                                      <p:cBhvr additive="base">
                                        <p:cTn id="99" dur="500" fill="hold"/>
                                        <p:tgtEl>
                                          <p:spTgt spid="82"/>
                                        </p:tgtEl>
                                        <p:attrNameLst>
                                          <p:attrName>ppt_x</p:attrName>
                                        </p:attrNameLst>
                                      </p:cBhvr>
                                      <p:tavLst>
                                        <p:tav tm="0">
                                          <p:val>
                                            <p:strVal val="#ppt_x"/>
                                          </p:val>
                                        </p:tav>
                                        <p:tav tm="100000">
                                          <p:val>
                                            <p:strVal val="#ppt_x"/>
                                          </p:val>
                                        </p:tav>
                                      </p:tavLst>
                                    </p:anim>
                                    <p:anim calcmode="lin" valueType="num">
                                      <p:cBhvr additive="base">
                                        <p:cTn id="100" dur="500" fill="hold"/>
                                        <p:tgtEl>
                                          <p:spTgt spid="82"/>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85"/>
                                        </p:tgtEl>
                                        <p:attrNameLst>
                                          <p:attrName>style.visibility</p:attrName>
                                        </p:attrNameLst>
                                      </p:cBhvr>
                                      <p:to>
                                        <p:strVal val="visible"/>
                                      </p:to>
                                    </p:set>
                                    <p:anim calcmode="lin" valueType="num">
                                      <p:cBhvr additive="base">
                                        <p:cTn id="103" dur="500" fill="hold"/>
                                        <p:tgtEl>
                                          <p:spTgt spid="85"/>
                                        </p:tgtEl>
                                        <p:attrNameLst>
                                          <p:attrName>ppt_x</p:attrName>
                                        </p:attrNameLst>
                                      </p:cBhvr>
                                      <p:tavLst>
                                        <p:tav tm="0">
                                          <p:val>
                                            <p:strVal val="#ppt_x"/>
                                          </p:val>
                                        </p:tav>
                                        <p:tav tm="100000">
                                          <p:val>
                                            <p:strVal val="#ppt_x"/>
                                          </p:val>
                                        </p:tav>
                                      </p:tavLst>
                                    </p:anim>
                                    <p:anim calcmode="lin" valueType="num">
                                      <p:cBhvr additive="base">
                                        <p:cTn id="104" dur="500" fill="hold"/>
                                        <p:tgtEl>
                                          <p:spTgt spid="8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90"/>
                                        </p:tgtEl>
                                        <p:attrNameLst>
                                          <p:attrName>style.visibility</p:attrName>
                                        </p:attrNameLst>
                                      </p:cBhvr>
                                      <p:to>
                                        <p:strVal val="visible"/>
                                      </p:to>
                                    </p:set>
                                    <p:anim calcmode="lin" valueType="num">
                                      <p:cBhvr additive="base">
                                        <p:cTn id="107" dur="500" fill="hold"/>
                                        <p:tgtEl>
                                          <p:spTgt spid="90"/>
                                        </p:tgtEl>
                                        <p:attrNameLst>
                                          <p:attrName>ppt_x</p:attrName>
                                        </p:attrNameLst>
                                      </p:cBhvr>
                                      <p:tavLst>
                                        <p:tav tm="0">
                                          <p:val>
                                            <p:strVal val="#ppt_x"/>
                                          </p:val>
                                        </p:tav>
                                        <p:tav tm="100000">
                                          <p:val>
                                            <p:strVal val="#ppt_x"/>
                                          </p:val>
                                        </p:tav>
                                      </p:tavLst>
                                    </p:anim>
                                    <p:anim calcmode="lin" valueType="num">
                                      <p:cBhvr additive="base">
                                        <p:cTn id="108" dur="500" fill="hold"/>
                                        <p:tgtEl>
                                          <p:spTgt spid="90"/>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26"/>
                                        </p:tgtEl>
                                        <p:attrNameLst>
                                          <p:attrName>style.visibility</p:attrName>
                                        </p:attrNameLst>
                                      </p:cBhvr>
                                      <p:to>
                                        <p:strVal val="visible"/>
                                      </p:to>
                                    </p:set>
                                    <p:anim calcmode="lin" valueType="num">
                                      <p:cBhvr additive="base">
                                        <p:cTn id="111" dur="500" fill="hold"/>
                                        <p:tgtEl>
                                          <p:spTgt spid="126"/>
                                        </p:tgtEl>
                                        <p:attrNameLst>
                                          <p:attrName>ppt_x</p:attrName>
                                        </p:attrNameLst>
                                      </p:cBhvr>
                                      <p:tavLst>
                                        <p:tav tm="0">
                                          <p:val>
                                            <p:strVal val="#ppt_x"/>
                                          </p:val>
                                        </p:tav>
                                        <p:tav tm="100000">
                                          <p:val>
                                            <p:strVal val="#ppt_x"/>
                                          </p:val>
                                        </p:tav>
                                      </p:tavLst>
                                    </p:anim>
                                    <p:anim calcmode="lin" valueType="num">
                                      <p:cBhvr additive="base">
                                        <p:cTn id="112" dur="500" fill="hold"/>
                                        <p:tgtEl>
                                          <p:spTgt spid="126"/>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27"/>
                                        </p:tgtEl>
                                        <p:attrNameLst>
                                          <p:attrName>style.visibility</p:attrName>
                                        </p:attrNameLst>
                                      </p:cBhvr>
                                      <p:to>
                                        <p:strVal val="visible"/>
                                      </p:to>
                                    </p:set>
                                    <p:anim calcmode="lin" valueType="num">
                                      <p:cBhvr additive="base">
                                        <p:cTn id="115" dur="500" fill="hold"/>
                                        <p:tgtEl>
                                          <p:spTgt spid="127"/>
                                        </p:tgtEl>
                                        <p:attrNameLst>
                                          <p:attrName>ppt_x</p:attrName>
                                        </p:attrNameLst>
                                      </p:cBhvr>
                                      <p:tavLst>
                                        <p:tav tm="0">
                                          <p:val>
                                            <p:strVal val="#ppt_x"/>
                                          </p:val>
                                        </p:tav>
                                        <p:tav tm="100000">
                                          <p:val>
                                            <p:strVal val="#ppt_x"/>
                                          </p:val>
                                        </p:tav>
                                      </p:tavLst>
                                    </p:anim>
                                    <p:anim calcmode="lin" valueType="num">
                                      <p:cBhvr additive="base">
                                        <p:cTn id="116" dur="500" fill="hold"/>
                                        <p:tgtEl>
                                          <p:spTgt spid="12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91"/>
                                        </p:tgtEl>
                                        <p:attrNameLst>
                                          <p:attrName>style.visibility</p:attrName>
                                        </p:attrNameLst>
                                      </p:cBhvr>
                                      <p:to>
                                        <p:strVal val="visible"/>
                                      </p:to>
                                    </p:set>
                                    <p:anim calcmode="lin" valueType="num">
                                      <p:cBhvr additive="base">
                                        <p:cTn id="119" dur="500" fill="hold"/>
                                        <p:tgtEl>
                                          <p:spTgt spid="91"/>
                                        </p:tgtEl>
                                        <p:attrNameLst>
                                          <p:attrName>ppt_x</p:attrName>
                                        </p:attrNameLst>
                                      </p:cBhvr>
                                      <p:tavLst>
                                        <p:tav tm="0">
                                          <p:val>
                                            <p:strVal val="#ppt_x"/>
                                          </p:val>
                                        </p:tav>
                                        <p:tav tm="100000">
                                          <p:val>
                                            <p:strVal val="#ppt_x"/>
                                          </p:val>
                                        </p:tav>
                                      </p:tavLst>
                                    </p:anim>
                                    <p:anim calcmode="lin" valueType="num">
                                      <p:cBhvr additive="base">
                                        <p:cTn id="120"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P spid="48" grpId="0"/>
      <p:bldP spid="49" grpId="0"/>
      <p:bldP spid="50" grpId="0"/>
      <p:bldP spid="51" grpId="0"/>
      <p:bldP spid="63" grpId="0"/>
      <p:bldP spid="66" grpId="0" animBg="1"/>
      <p:bldP spid="73" grpId="0"/>
      <p:bldP spid="120" grpId="0" animBg="1"/>
      <p:bldP spid="125" grpId="0"/>
      <p:bldP spid="126" grpId="0"/>
      <p:bldP spid="127" grpId="0"/>
      <p:bldP spid="13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fontScale="85000" lnSpcReduction="10000"/>
          </a:bodyPr>
          <a:lstStyle/>
          <a:p>
            <a:pPr marL="0" indent="0" algn="just">
              <a:lnSpc>
                <a:spcPct val="150000"/>
              </a:lnSpc>
              <a:buNone/>
            </a:pPr>
            <a:r>
              <a:rPr lang="en-IN" sz="1800" dirty="0">
                <a:latin typeface="Times New Roman" pitchFamily="18" charset="0"/>
                <a:cs typeface="Times New Roman" pitchFamily="18" charset="0"/>
              </a:rPr>
              <a:t>Consider equilibrium of block B</a:t>
            </a:r>
          </a:p>
          <a:p>
            <a:pPr marL="0" indent="0" algn="just">
              <a:lnSpc>
                <a:spcPct val="150000"/>
              </a:lnSpc>
              <a:buNone/>
            </a:pPr>
            <a:r>
              <a:rPr lang="en-US" sz="1800" dirty="0">
                <a:latin typeface="Times New Roman" pitchFamily="18" charset="0"/>
                <a:cs typeface="Times New Roman" pitchFamily="18" charset="0"/>
              </a:rPr>
              <a:t>Resolving the forces parallel to the plane</a:t>
            </a:r>
            <a:endParaRPr lang="en-IN" sz="1800" dirty="0">
              <a:latin typeface="Times New Roman" pitchFamily="18" charset="0"/>
              <a:cs typeface="Times New Roman" pitchFamily="18" charset="0"/>
            </a:endParaRPr>
          </a:p>
          <a:p>
            <a:pPr marL="0" indent="0" algn="just">
              <a:lnSpc>
                <a:spcPct val="150000"/>
              </a:lnSpc>
              <a:buNone/>
            </a:pP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Fx</a:t>
            </a:r>
            <a:r>
              <a:rPr lang="en-IN" sz="1800" dirty="0">
                <a:latin typeface="Times New Roman" pitchFamily="18" charset="0"/>
                <a:cs typeface="Times New Roman" pitchFamily="18" charset="0"/>
              </a:rPr>
              <a:t>= 0</a:t>
            </a:r>
          </a:p>
          <a:p>
            <a:pPr marL="0" indent="0" algn="just">
              <a:lnSpc>
                <a:spcPct val="150000"/>
              </a:lnSpc>
              <a:buNone/>
            </a:pPr>
            <a:r>
              <a:rPr lang="en-IN" sz="1800" dirty="0">
                <a:latin typeface="Times New Roman" pitchFamily="18" charset="0"/>
                <a:cs typeface="Times New Roman" pitchFamily="18" charset="0"/>
              </a:rPr>
              <a:t>-T</a:t>
            </a:r>
            <a:r>
              <a:rPr lang="en-IN" sz="1800" baseline="-25000" dirty="0">
                <a:latin typeface="Times New Roman" pitchFamily="18" charset="0"/>
                <a:cs typeface="Times New Roman" pitchFamily="18" charset="0"/>
              </a:rPr>
              <a:t>A </a:t>
            </a:r>
            <a:r>
              <a:rPr lang="en-IN" sz="1800" dirty="0">
                <a:latin typeface="Times New Roman" pitchFamily="18" charset="0"/>
                <a:cs typeface="Times New Roman" pitchFamily="18" charset="0"/>
              </a:rPr>
              <a:t> - F</a:t>
            </a:r>
            <a:r>
              <a:rPr lang="en-IN" sz="1800" baseline="-25000" dirty="0">
                <a:latin typeface="Times New Roman" pitchFamily="18" charset="0"/>
                <a:cs typeface="Times New Roman" pitchFamily="18" charset="0"/>
              </a:rPr>
              <a:t>B</a:t>
            </a:r>
            <a:r>
              <a:rPr lang="en-IN" sz="1800" dirty="0">
                <a:latin typeface="Times New Roman" pitchFamily="18" charset="0"/>
                <a:cs typeface="Times New Roman" pitchFamily="18" charset="0"/>
              </a:rPr>
              <a:t> + </a:t>
            </a:r>
            <a:r>
              <a:rPr lang="en-IN" sz="1800" dirty="0" err="1">
                <a:latin typeface="Times New Roman" pitchFamily="18" charset="0"/>
                <a:cs typeface="Times New Roman" pitchFamily="18" charset="0"/>
              </a:rPr>
              <a:t>Pcos</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 0</a:t>
            </a:r>
          </a:p>
          <a:p>
            <a:pPr marL="0" indent="0" algn="just">
              <a:lnSpc>
                <a:spcPct val="150000"/>
              </a:lnSpc>
              <a:buNone/>
            </a:pPr>
            <a:r>
              <a:rPr lang="en-IN" sz="1600" dirty="0">
                <a:latin typeface="Times New Roman" pitchFamily="18" charset="0"/>
                <a:cs typeface="Times New Roman" pitchFamily="18" charset="0"/>
              </a:rPr>
              <a:t>WKT        </a:t>
            </a:r>
            <a:r>
              <a:rPr lang="en-IN" sz="1800" dirty="0">
                <a:latin typeface="Times New Roman" pitchFamily="18" charset="0"/>
                <a:cs typeface="Times New Roman" pitchFamily="18" charset="0"/>
              </a:rPr>
              <a:t>F</a:t>
            </a:r>
            <a:r>
              <a:rPr lang="en-IN" sz="1800" baseline="-25000" dirty="0">
                <a:latin typeface="Times New Roman" pitchFamily="18" charset="0"/>
                <a:cs typeface="Times New Roman" pitchFamily="18" charset="0"/>
              </a:rPr>
              <a:t>B</a:t>
            </a:r>
            <a:r>
              <a:rPr lang="en-IN" sz="1800" dirty="0">
                <a:latin typeface="Times New Roman" pitchFamily="18" charset="0"/>
                <a:cs typeface="Times New Roman" pitchFamily="18" charset="0"/>
              </a:rPr>
              <a:t> = µ</a:t>
            </a:r>
            <a:r>
              <a:rPr lang="en-IN" sz="1800" baseline="-25000" dirty="0">
                <a:latin typeface="Times New Roman" pitchFamily="18" charset="0"/>
                <a:cs typeface="Times New Roman" pitchFamily="18" charset="0"/>
              </a:rPr>
              <a:t>B</a:t>
            </a:r>
            <a:r>
              <a:rPr lang="en-IN" sz="1800" dirty="0">
                <a:latin typeface="Times New Roman" pitchFamily="18" charset="0"/>
                <a:cs typeface="Times New Roman" pitchFamily="18" charset="0"/>
              </a:rPr>
              <a:t>N</a:t>
            </a:r>
            <a:r>
              <a:rPr lang="en-IN" sz="1800" baseline="-25000" dirty="0">
                <a:latin typeface="Times New Roman" pitchFamily="18" charset="0"/>
                <a:cs typeface="Times New Roman" pitchFamily="18" charset="0"/>
              </a:rPr>
              <a:t>B</a:t>
            </a:r>
            <a:r>
              <a:rPr lang="en-IN" sz="1800" dirty="0">
                <a:latin typeface="Times New Roman" pitchFamily="18" charset="0"/>
                <a:cs typeface="Times New Roman" pitchFamily="18" charset="0"/>
              </a:rPr>
              <a:t> </a:t>
            </a:r>
            <a:endParaRPr lang="en-IN" sz="1800" baseline="-25000" dirty="0">
              <a:latin typeface="Times New Roman" pitchFamily="18" charset="0"/>
              <a:cs typeface="Times New Roman" pitchFamily="18" charset="0"/>
            </a:endParaRPr>
          </a:p>
          <a:p>
            <a:pPr marL="0" indent="0" algn="just">
              <a:lnSpc>
                <a:spcPct val="150000"/>
              </a:lnSpc>
              <a:buNone/>
            </a:pPr>
            <a:r>
              <a:rPr lang="en-IN" sz="1800" dirty="0">
                <a:latin typeface="Times New Roman" pitchFamily="18" charset="0"/>
                <a:cs typeface="Times New Roman" pitchFamily="18" charset="0"/>
              </a:rPr>
              <a:t>-1486.5 – 0.25N</a:t>
            </a:r>
            <a:r>
              <a:rPr lang="en-IN" sz="1800" baseline="-25000" dirty="0">
                <a:latin typeface="Times New Roman" pitchFamily="18" charset="0"/>
                <a:cs typeface="Times New Roman" pitchFamily="18" charset="0"/>
              </a:rPr>
              <a:t>B</a:t>
            </a:r>
            <a:r>
              <a:rPr lang="en-IN" sz="1800" dirty="0">
                <a:latin typeface="Times New Roman" pitchFamily="18" charset="0"/>
                <a:cs typeface="Times New Roman" pitchFamily="18" charset="0"/>
              </a:rPr>
              <a:t>  + </a:t>
            </a:r>
            <a:r>
              <a:rPr lang="en-IN" sz="1800" dirty="0" err="1">
                <a:latin typeface="Times New Roman" pitchFamily="18" charset="0"/>
                <a:cs typeface="Times New Roman" pitchFamily="18" charset="0"/>
              </a:rPr>
              <a:t>Pcos</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 0 -----(i)</a:t>
            </a:r>
          </a:p>
          <a:p>
            <a:pPr marL="0" indent="0" algn="just">
              <a:lnSpc>
                <a:spcPct val="150000"/>
              </a:lnSpc>
              <a:buNone/>
            </a:pPr>
            <a:r>
              <a:rPr lang="en-US" sz="1800" dirty="0">
                <a:latin typeface="Times New Roman" pitchFamily="18" charset="0"/>
                <a:cs typeface="Times New Roman" pitchFamily="18" charset="0"/>
              </a:rPr>
              <a:t>Resolving the forces perpendicular to the plane</a:t>
            </a:r>
            <a:endParaRPr lang="en-IN" sz="1800" dirty="0">
              <a:latin typeface="Times New Roman" pitchFamily="18" charset="0"/>
              <a:cs typeface="Times New Roman" pitchFamily="18" charset="0"/>
            </a:endParaRPr>
          </a:p>
          <a:p>
            <a:pPr marL="0" indent="0" algn="just">
              <a:lnSpc>
                <a:spcPct val="150000"/>
              </a:lnSpc>
              <a:buNone/>
            </a:pP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Fy</a:t>
            </a:r>
            <a:r>
              <a:rPr lang="en-IN" sz="1800" dirty="0">
                <a:latin typeface="Times New Roman" pitchFamily="18" charset="0"/>
                <a:cs typeface="Times New Roman" pitchFamily="18" charset="0"/>
              </a:rPr>
              <a:t>= 0</a:t>
            </a:r>
          </a:p>
          <a:p>
            <a:pPr marL="0" indent="0" algn="just">
              <a:lnSpc>
                <a:spcPct val="150000"/>
              </a:lnSpc>
              <a:buNone/>
            </a:pPr>
            <a:r>
              <a:rPr lang="en-IN" sz="1800" dirty="0">
                <a:latin typeface="Times New Roman" pitchFamily="18" charset="0"/>
                <a:cs typeface="Times New Roman" pitchFamily="18" charset="0"/>
              </a:rPr>
              <a:t>N</a:t>
            </a:r>
            <a:r>
              <a:rPr lang="en-IN" sz="1800" baseline="-25000" dirty="0">
                <a:latin typeface="Times New Roman" pitchFamily="18" charset="0"/>
                <a:cs typeface="Times New Roman" pitchFamily="18" charset="0"/>
              </a:rPr>
              <a:t>B</a:t>
            </a:r>
            <a:r>
              <a:rPr lang="en-IN" sz="1800" dirty="0">
                <a:latin typeface="Times New Roman" pitchFamily="18" charset="0"/>
                <a:cs typeface="Times New Roman" pitchFamily="18" charset="0"/>
              </a:rPr>
              <a:t> – 1000</a:t>
            </a:r>
            <a:r>
              <a:rPr lang="en-IN" sz="1800" baseline="-25000" dirty="0">
                <a:latin typeface="Times New Roman" pitchFamily="18" charset="0"/>
                <a:cs typeface="Times New Roman" pitchFamily="18" charset="0"/>
              </a:rPr>
              <a:t> </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Psin</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 0</a:t>
            </a:r>
          </a:p>
          <a:p>
            <a:pPr marL="0" indent="0" algn="just">
              <a:lnSpc>
                <a:spcPct val="150000"/>
              </a:lnSpc>
              <a:buNone/>
            </a:pPr>
            <a:r>
              <a:rPr lang="en-IN" sz="1800" dirty="0">
                <a:latin typeface="Times New Roman" pitchFamily="18" charset="0"/>
                <a:cs typeface="Times New Roman" pitchFamily="18" charset="0"/>
              </a:rPr>
              <a:t>N</a:t>
            </a:r>
            <a:r>
              <a:rPr lang="en-IN" sz="1800" baseline="-25000" dirty="0">
                <a:latin typeface="Times New Roman" pitchFamily="18" charset="0"/>
                <a:cs typeface="Times New Roman" pitchFamily="18" charset="0"/>
              </a:rPr>
              <a:t>B </a:t>
            </a:r>
            <a:r>
              <a:rPr lang="en-IN" sz="1800" dirty="0">
                <a:latin typeface="Times New Roman" pitchFamily="18" charset="0"/>
                <a:cs typeface="Times New Roman" pitchFamily="18" charset="0"/>
              </a:rPr>
              <a:t> = 1000 –</a:t>
            </a:r>
            <a:r>
              <a:rPr lang="en-IN" sz="1800" dirty="0" err="1">
                <a:latin typeface="Times New Roman" pitchFamily="18" charset="0"/>
                <a:cs typeface="Times New Roman" pitchFamily="18" charset="0"/>
              </a:rPr>
              <a:t>Psin</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-----(ii)</a:t>
            </a:r>
          </a:p>
        </p:txBody>
      </p:sp>
      <p:sp>
        <p:nvSpPr>
          <p:cNvPr id="34" name="Slide Number Placeholder 33"/>
          <p:cNvSpPr>
            <a:spLocks noGrp="1"/>
          </p:cNvSpPr>
          <p:nvPr>
            <p:ph type="sldNum" sz="quarter" idx="12"/>
          </p:nvPr>
        </p:nvSpPr>
        <p:spPr/>
        <p:txBody>
          <a:bodyPr/>
          <a:lstStyle/>
          <a:p>
            <a:fld id="{B6F15528-21DE-4FAA-801E-634DDDAF4B2B}" type="slidenum">
              <a:rPr lang="en-US" smtClean="0"/>
              <a:pPr/>
              <a:t>58</a:t>
            </a:fld>
            <a:endParaRPr lang="en-US" dirty="0"/>
          </a:p>
        </p:txBody>
      </p:sp>
      <p:cxnSp>
        <p:nvCxnSpPr>
          <p:cNvPr id="35" name="Straight Arrow Connector 34"/>
          <p:cNvCxnSpPr/>
          <p:nvPr/>
        </p:nvCxnSpPr>
        <p:spPr>
          <a:xfrm rot="5400000" flipH="1" flipV="1">
            <a:off x="7504906" y="2458244"/>
            <a:ext cx="687388"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848600" y="2800350"/>
            <a:ext cx="9144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7848600" y="2266950"/>
            <a:ext cx="68580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239000" y="2190750"/>
            <a:ext cx="1219200" cy="307777"/>
          </a:xfrm>
          <a:prstGeom prst="rect">
            <a:avLst/>
          </a:prstGeom>
          <a:noFill/>
        </p:spPr>
        <p:txBody>
          <a:bodyPr wrap="square" rtlCol="0">
            <a:spAutoFit/>
          </a:bodyPr>
          <a:lstStyle/>
          <a:p>
            <a:r>
              <a:rPr lang="en-IN" sz="1400" dirty="0" err="1">
                <a:latin typeface="Times New Roman" pitchFamily="18" charset="0"/>
                <a:ea typeface="Tahoma" pitchFamily="34" charset="0"/>
                <a:cs typeface="Times New Roman" pitchFamily="18" charset="0"/>
              </a:rPr>
              <a:t>Psin</a:t>
            </a:r>
            <a:r>
              <a:rPr lang="el-GR" sz="1400" dirty="0">
                <a:latin typeface="Times New Roman" pitchFamily="18" charset="0"/>
                <a:ea typeface="Tahoma" pitchFamily="34" charset="0"/>
                <a:cs typeface="Times New Roman" pitchFamily="18" charset="0"/>
              </a:rPr>
              <a:t>θ</a:t>
            </a:r>
            <a:endParaRPr lang="en-IN" sz="1400" dirty="0">
              <a:latin typeface="Times New Roman" pitchFamily="18" charset="0"/>
              <a:ea typeface="Tahoma" pitchFamily="34" charset="0"/>
              <a:cs typeface="Times New Roman" pitchFamily="18" charset="0"/>
            </a:endParaRPr>
          </a:p>
        </p:txBody>
      </p:sp>
      <p:sp>
        <p:nvSpPr>
          <p:cNvPr id="39" name="TextBox 38"/>
          <p:cNvSpPr txBox="1"/>
          <p:nvPr/>
        </p:nvSpPr>
        <p:spPr>
          <a:xfrm>
            <a:off x="7924800" y="2876550"/>
            <a:ext cx="1219200" cy="307777"/>
          </a:xfrm>
          <a:prstGeom prst="rect">
            <a:avLst/>
          </a:prstGeom>
          <a:noFill/>
        </p:spPr>
        <p:txBody>
          <a:bodyPr wrap="square" rtlCol="0">
            <a:spAutoFit/>
          </a:bodyPr>
          <a:lstStyle/>
          <a:p>
            <a:r>
              <a:rPr lang="en-IN" sz="1400" dirty="0" err="1">
                <a:latin typeface="Times New Roman" pitchFamily="18" charset="0"/>
                <a:ea typeface="Tahoma" pitchFamily="34" charset="0"/>
                <a:cs typeface="Times New Roman" pitchFamily="18" charset="0"/>
              </a:rPr>
              <a:t>Pcos</a:t>
            </a:r>
            <a:r>
              <a:rPr lang="el-GR" sz="1400" dirty="0">
                <a:latin typeface="Times New Roman" pitchFamily="18" charset="0"/>
                <a:ea typeface="Tahoma" pitchFamily="34" charset="0"/>
                <a:cs typeface="Times New Roman" pitchFamily="18" charset="0"/>
              </a:rPr>
              <a:t>θ</a:t>
            </a:r>
            <a:endParaRPr lang="en-IN" sz="1400" dirty="0">
              <a:latin typeface="Times New Roman" pitchFamily="18" charset="0"/>
              <a:ea typeface="Tahoma" pitchFamily="34" charset="0"/>
              <a:cs typeface="Times New Roman" pitchFamily="18" charset="0"/>
            </a:endParaRPr>
          </a:p>
        </p:txBody>
      </p:sp>
      <p:cxnSp>
        <p:nvCxnSpPr>
          <p:cNvPr id="40" name="Straight Connector 39"/>
          <p:cNvCxnSpPr/>
          <p:nvPr/>
        </p:nvCxnSpPr>
        <p:spPr>
          <a:xfrm>
            <a:off x="5105400" y="1809750"/>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724400" y="1352550"/>
            <a:ext cx="641320" cy="309801"/>
          </a:xfrm>
          <a:prstGeom prst="rect">
            <a:avLst/>
          </a:prstGeom>
          <a:noFill/>
        </p:spPr>
        <p:txBody>
          <a:bodyPr wrap="square" rtlCol="0">
            <a:spAutoFit/>
          </a:bodyPr>
          <a:lstStyle/>
          <a:p>
            <a:r>
              <a:rPr lang="en-IN" sz="1400" dirty="0">
                <a:latin typeface="Times New Roman" pitchFamily="18" charset="0"/>
                <a:cs typeface="Times New Roman" pitchFamily="18" charset="0"/>
              </a:rPr>
              <a:t>T</a:t>
            </a:r>
            <a:r>
              <a:rPr lang="en-IN" sz="1400" baseline="-25000" dirty="0">
                <a:latin typeface="Times New Roman" pitchFamily="18" charset="0"/>
                <a:cs typeface="Times New Roman" pitchFamily="18" charset="0"/>
              </a:rPr>
              <a:t>A</a:t>
            </a:r>
            <a:r>
              <a:rPr lang="en-IN" sz="1400" dirty="0">
                <a:latin typeface="Times New Roman" pitchFamily="18" charset="0"/>
                <a:cs typeface="Times New Roman" pitchFamily="18" charset="0"/>
              </a:rPr>
              <a:t> </a:t>
            </a:r>
          </a:p>
        </p:txBody>
      </p:sp>
      <p:sp>
        <p:nvSpPr>
          <p:cNvPr id="42" name="TextBox 41"/>
          <p:cNvSpPr txBox="1"/>
          <p:nvPr/>
        </p:nvSpPr>
        <p:spPr>
          <a:xfrm>
            <a:off x="5867400" y="438150"/>
            <a:ext cx="7620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1000 N</a:t>
            </a:r>
          </a:p>
        </p:txBody>
      </p:sp>
      <p:sp>
        <p:nvSpPr>
          <p:cNvPr id="43" name="TextBox 42"/>
          <p:cNvSpPr txBox="1"/>
          <p:nvPr/>
        </p:nvSpPr>
        <p:spPr>
          <a:xfrm>
            <a:off x="5334000" y="1733550"/>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r>
              <a:rPr lang="en-IN" sz="1400" baseline="-25000" dirty="0">
                <a:solidFill>
                  <a:srgbClr val="FF0000"/>
                </a:solidFill>
                <a:latin typeface="Times New Roman" pitchFamily="18" charset="0"/>
                <a:cs typeface="Times New Roman" pitchFamily="18" charset="0"/>
              </a:rPr>
              <a:t>B</a:t>
            </a:r>
            <a:endParaRPr lang="en-IN" sz="1400" baseline="-25000" dirty="0">
              <a:solidFill>
                <a:srgbClr val="FF0000"/>
              </a:solidFill>
            </a:endParaRPr>
          </a:p>
        </p:txBody>
      </p:sp>
      <p:sp>
        <p:nvSpPr>
          <p:cNvPr id="44" name="TextBox 43"/>
          <p:cNvSpPr txBox="1"/>
          <p:nvPr/>
        </p:nvSpPr>
        <p:spPr>
          <a:xfrm rot="200950">
            <a:off x="6027009" y="2582678"/>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r>
              <a:rPr lang="en-IN" sz="1400" baseline="-25000" dirty="0">
                <a:latin typeface="Times New Roman" pitchFamily="18" charset="0"/>
                <a:cs typeface="Times New Roman" pitchFamily="18" charset="0"/>
              </a:rPr>
              <a:t>B</a:t>
            </a:r>
            <a:endParaRPr lang="en-IN" sz="1400" baseline="-25000" dirty="0"/>
          </a:p>
        </p:txBody>
      </p:sp>
      <p:cxnSp>
        <p:nvCxnSpPr>
          <p:cNvPr id="45" name="Straight Arrow Connector 44"/>
          <p:cNvCxnSpPr/>
          <p:nvPr/>
        </p:nvCxnSpPr>
        <p:spPr>
          <a:xfrm rot="10800000">
            <a:off x="5029200" y="1581150"/>
            <a:ext cx="762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flipH="1" flipV="1">
            <a:off x="5753894" y="2228056"/>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a:off x="5829697" y="1085453"/>
            <a:ext cx="685006"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a:off x="5638800" y="1885950"/>
            <a:ext cx="10668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6705600" y="895350"/>
            <a:ext cx="9906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58000" y="590550"/>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
        <p:nvSpPr>
          <p:cNvPr id="52" name="Rectangle 51"/>
          <p:cNvSpPr/>
          <p:nvPr/>
        </p:nvSpPr>
        <p:spPr>
          <a:xfrm>
            <a:off x="5791200" y="1428750"/>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p:cNvSpPr txBox="1"/>
          <p:nvPr/>
        </p:nvSpPr>
        <p:spPr>
          <a:xfrm>
            <a:off x="7010400" y="13525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θ</a:t>
            </a:r>
          </a:p>
        </p:txBody>
      </p:sp>
      <p:cxnSp>
        <p:nvCxnSpPr>
          <p:cNvPr id="56" name="Straight Arrow Connector 55"/>
          <p:cNvCxnSpPr>
            <a:stCxn id="52" idx="3"/>
          </p:cNvCxnSpPr>
          <p:nvPr/>
        </p:nvCxnSpPr>
        <p:spPr>
          <a:xfrm flipV="1">
            <a:off x="6553200" y="1200150"/>
            <a:ext cx="762000" cy="4191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2" idx="3"/>
          </p:cNvCxnSpPr>
          <p:nvPr/>
        </p:nvCxnSpPr>
        <p:spPr>
          <a:xfrm flipV="1">
            <a:off x="6553200" y="1581150"/>
            <a:ext cx="9144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58" name="Arc 57"/>
          <p:cNvSpPr/>
          <p:nvPr/>
        </p:nvSpPr>
        <p:spPr>
          <a:xfrm>
            <a:off x="6705600" y="1352550"/>
            <a:ext cx="304800" cy="381000"/>
          </a:xfrm>
          <a:prstGeom prst="arc">
            <a:avLst>
              <a:gd name="adj1" fmla="val 18845081"/>
              <a:gd name="adj2" fmla="val 127208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9" name="TextBox 58"/>
          <p:cNvSpPr txBox="1"/>
          <p:nvPr/>
        </p:nvSpPr>
        <p:spPr>
          <a:xfrm rot="20337620">
            <a:off x="7343170" y="1012063"/>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P</a:t>
            </a:r>
            <a:endParaRPr lang="en-IN" sz="1400" dirty="0"/>
          </a:p>
        </p:txBody>
      </p:sp>
      <p:sp>
        <p:nvSpPr>
          <p:cNvPr id="61" name="TextBox 60"/>
          <p:cNvSpPr txBox="1"/>
          <p:nvPr/>
        </p:nvSpPr>
        <p:spPr>
          <a:xfrm>
            <a:off x="8001000" y="25717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θ</a:t>
            </a:r>
          </a:p>
        </p:txBody>
      </p:sp>
      <p:sp>
        <p:nvSpPr>
          <p:cNvPr id="62" name="TextBox 61"/>
          <p:cNvSpPr txBox="1"/>
          <p:nvPr/>
        </p:nvSpPr>
        <p:spPr>
          <a:xfrm rot="21392448">
            <a:off x="8390869" y="1975663"/>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P</a:t>
            </a:r>
            <a:endParaRPr lang="en-IN" sz="1400" dirty="0"/>
          </a:p>
        </p:txBody>
      </p:sp>
      <p:sp>
        <p:nvSpPr>
          <p:cNvPr id="63" name="TextBox 62"/>
          <p:cNvSpPr txBox="1"/>
          <p:nvPr/>
        </p:nvSpPr>
        <p:spPr>
          <a:xfrm>
            <a:off x="6553200" y="209550"/>
            <a:ext cx="16764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of block B</a:t>
            </a:r>
          </a:p>
        </p:txBody>
      </p:sp>
    </p:spTree>
    <p:extLst>
      <p:ext uri="{BB962C8B-B14F-4D97-AF65-F5344CB8AC3E}">
        <p14:creationId xmlns:p14="http://schemas.microsoft.com/office/powerpoint/2010/main" val="33814128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ppt_x"/>
                                          </p:val>
                                        </p:tav>
                                        <p:tav tm="100000">
                                          <p:val>
                                            <p:strVal val="#ppt_x"/>
                                          </p:val>
                                        </p:tav>
                                      </p:tavLst>
                                    </p:anim>
                                    <p:anim calcmode="lin" valueType="num">
                                      <p:cBhvr additive="base">
                                        <p:cTn id="24" dur="500" fill="hold"/>
                                        <p:tgtEl>
                                          <p:spTgt spid="3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500" fill="hold"/>
                                        <p:tgtEl>
                                          <p:spTgt spid="46"/>
                                        </p:tgtEl>
                                        <p:attrNameLst>
                                          <p:attrName>ppt_x</p:attrName>
                                        </p:attrNameLst>
                                      </p:cBhvr>
                                      <p:tavLst>
                                        <p:tav tm="0">
                                          <p:val>
                                            <p:strVal val="#ppt_x"/>
                                          </p:val>
                                        </p:tav>
                                        <p:tav tm="100000">
                                          <p:val>
                                            <p:strVal val="#ppt_x"/>
                                          </p:val>
                                        </p:tav>
                                      </p:tavLst>
                                    </p:anim>
                                    <p:anim calcmode="lin" valueType="num">
                                      <p:cBhvr additive="base">
                                        <p:cTn id="52" dur="500" fill="hold"/>
                                        <p:tgtEl>
                                          <p:spTgt spid="4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ppt_x"/>
                                          </p:val>
                                        </p:tav>
                                        <p:tav tm="100000">
                                          <p:val>
                                            <p:strVal val="#ppt_x"/>
                                          </p:val>
                                        </p:tav>
                                      </p:tavLst>
                                    </p:anim>
                                    <p:anim calcmode="lin" valueType="num">
                                      <p:cBhvr additive="base">
                                        <p:cTn id="56" dur="500" fill="hold"/>
                                        <p:tgtEl>
                                          <p:spTgt spid="4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500" fill="hold"/>
                                        <p:tgtEl>
                                          <p:spTgt spid="48"/>
                                        </p:tgtEl>
                                        <p:attrNameLst>
                                          <p:attrName>ppt_x</p:attrName>
                                        </p:attrNameLst>
                                      </p:cBhvr>
                                      <p:tavLst>
                                        <p:tav tm="0">
                                          <p:val>
                                            <p:strVal val="#ppt_x"/>
                                          </p:val>
                                        </p:tav>
                                        <p:tav tm="100000">
                                          <p:val>
                                            <p:strVal val="#ppt_x"/>
                                          </p:val>
                                        </p:tav>
                                      </p:tavLst>
                                    </p:anim>
                                    <p:anim calcmode="lin" valueType="num">
                                      <p:cBhvr additive="base">
                                        <p:cTn id="60" dur="500" fill="hold"/>
                                        <p:tgtEl>
                                          <p:spTgt spid="4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additive="base">
                                        <p:cTn id="63" dur="500" fill="hold"/>
                                        <p:tgtEl>
                                          <p:spTgt spid="49"/>
                                        </p:tgtEl>
                                        <p:attrNameLst>
                                          <p:attrName>ppt_x</p:attrName>
                                        </p:attrNameLst>
                                      </p:cBhvr>
                                      <p:tavLst>
                                        <p:tav tm="0">
                                          <p:val>
                                            <p:strVal val="#ppt_x"/>
                                          </p:val>
                                        </p:tav>
                                        <p:tav tm="100000">
                                          <p:val>
                                            <p:strVal val="#ppt_x"/>
                                          </p:val>
                                        </p:tav>
                                      </p:tavLst>
                                    </p:anim>
                                    <p:anim calcmode="lin" valueType="num">
                                      <p:cBhvr additive="base">
                                        <p:cTn id="64" dur="500" fill="hold"/>
                                        <p:tgtEl>
                                          <p:spTgt spid="4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500" fill="hold"/>
                                        <p:tgtEl>
                                          <p:spTgt spid="50"/>
                                        </p:tgtEl>
                                        <p:attrNameLst>
                                          <p:attrName>ppt_x</p:attrName>
                                        </p:attrNameLst>
                                      </p:cBhvr>
                                      <p:tavLst>
                                        <p:tav tm="0">
                                          <p:val>
                                            <p:strVal val="#ppt_x"/>
                                          </p:val>
                                        </p:tav>
                                        <p:tav tm="100000">
                                          <p:val>
                                            <p:strVal val="#ppt_x"/>
                                          </p:val>
                                        </p:tav>
                                      </p:tavLst>
                                    </p:anim>
                                    <p:anim calcmode="lin" valueType="num">
                                      <p:cBhvr additive="base">
                                        <p:cTn id="68" dur="500" fill="hold"/>
                                        <p:tgtEl>
                                          <p:spTgt spid="5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anim calcmode="lin" valueType="num">
                                      <p:cBhvr additive="base">
                                        <p:cTn id="71" dur="500" fill="hold"/>
                                        <p:tgtEl>
                                          <p:spTgt spid="52"/>
                                        </p:tgtEl>
                                        <p:attrNameLst>
                                          <p:attrName>ppt_x</p:attrName>
                                        </p:attrNameLst>
                                      </p:cBhvr>
                                      <p:tavLst>
                                        <p:tav tm="0">
                                          <p:val>
                                            <p:strVal val="#ppt_x"/>
                                          </p:val>
                                        </p:tav>
                                        <p:tav tm="100000">
                                          <p:val>
                                            <p:strVal val="#ppt_x"/>
                                          </p:val>
                                        </p:tav>
                                      </p:tavLst>
                                    </p:anim>
                                    <p:anim calcmode="lin" valueType="num">
                                      <p:cBhvr additive="base">
                                        <p:cTn id="72" dur="500" fill="hold"/>
                                        <p:tgtEl>
                                          <p:spTgt spid="5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additive="base">
                                        <p:cTn id="75" dur="500" fill="hold"/>
                                        <p:tgtEl>
                                          <p:spTgt spid="54"/>
                                        </p:tgtEl>
                                        <p:attrNameLst>
                                          <p:attrName>ppt_x</p:attrName>
                                        </p:attrNameLst>
                                      </p:cBhvr>
                                      <p:tavLst>
                                        <p:tav tm="0">
                                          <p:val>
                                            <p:strVal val="#ppt_x"/>
                                          </p:val>
                                        </p:tav>
                                        <p:tav tm="100000">
                                          <p:val>
                                            <p:strVal val="#ppt_x"/>
                                          </p:val>
                                        </p:tav>
                                      </p:tavLst>
                                    </p:anim>
                                    <p:anim calcmode="lin" valueType="num">
                                      <p:cBhvr additive="base">
                                        <p:cTn id="76" dur="500" fill="hold"/>
                                        <p:tgtEl>
                                          <p:spTgt spid="5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anim calcmode="lin" valueType="num">
                                      <p:cBhvr additive="base">
                                        <p:cTn id="79" dur="500" fill="hold"/>
                                        <p:tgtEl>
                                          <p:spTgt spid="56"/>
                                        </p:tgtEl>
                                        <p:attrNameLst>
                                          <p:attrName>ppt_x</p:attrName>
                                        </p:attrNameLst>
                                      </p:cBhvr>
                                      <p:tavLst>
                                        <p:tav tm="0">
                                          <p:val>
                                            <p:strVal val="#ppt_x"/>
                                          </p:val>
                                        </p:tav>
                                        <p:tav tm="100000">
                                          <p:val>
                                            <p:strVal val="#ppt_x"/>
                                          </p:val>
                                        </p:tav>
                                      </p:tavLst>
                                    </p:anim>
                                    <p:anim calcmode="lin" valueType="num">
                                      <p:cBhvr additive="base">
                                        <p:cTn id="80" dur="500" fill="hold"/>
                                        <p:tgtEl>
                                          <p:spTgt spid="56"/>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57"/>
                                        </p:tgtEl>
                                        <p:attrNameLst>
                                          <p:attrName>style.visibility</p:attrName>
                                        </p:attrNameLst>
                                      </p:cBhvr>
                                      <p:to>
                                        <p:strVal val="visible"/>
                                      </p:to>
                                    </p:set>
                                    <p:anim calcmode="lin" valueType="num">
                                      <p:cBhvr additive="base">
                                        <p:cTn id="83" dur="500" fill="hold"/>
                                        <p:tgtEl>
                                          <p:spTgt spid="57"/>
                                        </p:tgtEl>
                                        <p:attrNameLst>
                                          <p:attrName>ppt_x</p:attrName>
                                        </p:attrNameLst>
                                      </p:cBhvr>
                                      <p:tavLst>
                                        <p:tav tm="0">
                                          <p:val>
                                            <p:strVal val="#ppt_x"/>
                                          </p:val>
                                        </p:tav>
                                        <p:tav tm="100000">
                                          <p:val>
                                            <p:strVal val="#ppt_x"/>
                                          </p:val>
                                        </p:tav>
                                      </p:tavLst>
                                    </p:anim>
                                    <p:anim calcmode="lin" valueType="num">
                                      <p:cBhvr additive="base">
                                        <p:cTn id="84" dur="500" fill="hold"/>
                                        <p:tgtEl>
                                          <p:spTgt spid="5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8"/>
                                        </p:tgtEl>
                                        <p:attrNameLst>
                                          <p:attrName>style.visibility</p:attrName>
                                        </p:attrNameLst>
                                      </p:cBhvr>
                                      <p:to>
                                        <p:strVal val="visible"/>
                                      </p:to>
                                    </p:set>
                                    <p:anim calcmode="lin" valueType="num">
                                      <p:cBhvr additive="base">
                                        <p:cTn id="87" dur="500" fill="hold"/>
                                        <p:tgtEl>
                                          <p:spTgt spid="58"/>
                                        </p:tgtEl>
                                        <p:attrNameLst>
                                          <p:attrName>ppt_x</p:attrName>
                                        </p:attrNameLst>
                                      </p:cBhvr>
                                      <p:tavLst>
                                        <p:tav tm="0">
                                          <p:val>
                                            <p:strVal val="#ppt_x"/>
                                          </p:val>
                                        </p:tav>
                                        <p:tav tm="100000">
                                          <p:val>
                                            <p:strVal val="#ppt_x"/>
                                          </p:val>
                                        </p:tav>
                                      </p:tavLst>
                                    </p:anim>
                                    <p:anim calcmode="lin" valueType="num">
                                      <p:cBhvr additive="base">
                                        <p:cTn id="88" dur="500" fill="hold"/>
                                        <p:tgtEl>
                                          <p:spTgt spid="5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anim calcmode="lin" valueType="num">
                                      <p:cBhvr additive="base">
                                        <p:cTn id="91" dur="500" fill="hold"/>
                                        <p:tgtEl>
                                          <p:spTgt spid="59"/>
                                        </p:tgtEl>
                                        <p:attrNameLst>
                                          <p:attrName>ppt_x</p:attrName>
                                        </p:attrNameLst>
                                      </p:cBhvr>
                                      <p:tavLst>
                                        <p:tav tm="0">
                                          <p:val>
                                            <p:strVal val="#ppt_x"/>
                                          </p:val>
                                        </p:tav>
                                        <p:tav tm="100000">
                                          <p:val>
                                            <p:strVal val="#ppt_x"/>
                                          </p:val>
                                        </p:tav>
                                      </p:tavLst>
                                    </p:anim>
                                    <p:anim calcmode="lin" valueType="num">
                                      <p:cBhvr additive="base">
                                        <p:cTn id="92" dur="500" fill="hold"/>
                                        <p:tgtEl>
                                          <p:spTgt spid="5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61"/>
                                        </p:tgtEl>
                                        <p:attrNameLst>
                                          <p:attrName>style.visibility</p:attrName>
                                        </p:attrNameLst>
                                      </p:cBhvr>
                                      <p:to>
                                        <p:strVal val="visible"/>
                                      </p:to>
                                    </p:set>
                                    <p:anim calcmode="lin" valueType="num">
                                      <p:cBhvr additive="base">
                                        <p:cTn id="95" dur="500" fill="hold"/>
                                        <p:tgtEl>
                                          <p:spTgt spid="61"/>
                                        </p:tgtEl>
                                        <p:attrNameLst>
                                          <p:attrName>ppt_x</p:attrName>
                                        </p:attrNameLst>
                                      </p:cBhvr>
                                      <p:tavLst>
                                        <p:tav tm="0">
                                          <p:val>
                                            <p:strVal val="#ppt_x"/>
                                          </p:val>
                                        </p:tav>
                                        <p:tav tm="100000">
                                          <p:val>
                                            <p:strVal val="#ppt_x"/>
                                          </p:val>
                                        </p:tav>
                                      </p:tavLst>
                                    </p:anim>
                                    <p:anim calcmode="lin" valueType="num">
                                      <p:cBhvr additive="base">
                                        <p:cTn id="96" dur="500" fill="hold"/>
                                        <p:tgtEl>
                                          <p:spTgt spid="61"/>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62"/>
                                        </p:tgtEl>
                                        <p:attrNameLst>
                                          <p:attrName>style.visibility</p:attrName>
                                        </p:attrNameLst>
                                      </p:cBhvr>
                                      <p:to>
                                        <p:strVal val="visible"/>
                                      </p:to>
                                    </p:set>
                                    <p:anim calcmode="lin" valueType="num">
                                      <p:cBhvr additive="base">
                                        <p:cTn id="99" dur="500" fill="hold"/>
                                        <p:tgtEl>
                                          <p:spTgt spid="62"/>
                                        </p:tgtEl>
                                        <p:attrNameLst>
                                          <p:attrName>ppt_x</p:attrName>
                                        </p:attrNameLst>
                                      </p:cBhvr>
                                      <p:tavLst>
                                        <p:tav tm="0">
                                          <p:val>
                                            <p:strVal val="#ppt_x"/>
                                          </p:val>
                                        </p:tav>
                                        <p:tav tm="100000">
                                          <p:val>
                                            <p:strVal val="#ppt_x"/>
                                          </p:val>
                                        </p:tav>
                                      </p:tavLst>
                                    </p:anim>
                                    <p:anim calcmode="lin" valueType="num">
                                      <p:cBhvr additive="base">
                                        <p:cTn id="100" dur="500" fill="hold"/>
                                        <p:tgtEl>
                                          <p:spTgt spid="62"/>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63"/>
                                        </p:tgtEl>
                                        <p:attrNameLst>
                                          <p:attrName>style.visibility</p:attrName>
                                        </p:attrNameLst>
                                      </p:cBhvr>
                                      <p:to>
                                        <p:strVal val="visible"/>
                                      </p:to>
                                    </p:set>
                                    <p:anim calcmode="lin" valueType="num">
                                      <p:cBhvr additive="base">
                                        <p:cTn id="103" dur="500" fill="hold"/>
                                        <p:tgtEl>
                                          <p:spTgt spid="63"/>
                                        </p:tgtEl>
                                        <p:attrNameLst>
                                          <p:attrName>ppt_x</p:attrName>
                                        </p:attrNameLst>
                                      </p:cBhvr>
                                      <p:tavLst>
                                        <p:tav tm="0">
                                          <p:val>
                                            <p:strVal val="#ppt_x"/>
                                          </p:val>
                                        </p:tav>
                                        <p:tav tm="100000">
                                          <p:val>
                                            <p:strVal val="#ppt_x"/>
                                          </p:val>
                                        </p:tav>
                                      </p:tavLst>
                                    </p:anim>
                                    <p:anim calcmode="lin" valueType="num">
                                      <p:cBhvr additive="base">
                                        <p:cTn id="10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0" end="0"/>
                                            </p:txEl>
                                          </p:spTgt>
                                        </p:tgtEl>
                                        <p:attrNameLst>
                                          <p:attrName>style.visibility</p:attrName>
                                        </p:attrNameLst>
                                      </p:cBhvr>
                                      <p:to>
                                        <p:strVal val="visible"/>
                                      </p:to>
                                    </p:set>
                                    <p:anim calcmode="lin" valueType="num">
                                      <p:cBhvr additive="base">
                                        <p:cTn id="10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1" end="1"/>
                                            </p:txEl>
                                          </p:spTgt>
                                        </p:tgtEl>
                                        <p:attrNameLst>
                                          <p:attrName>style.visibility</p:attrName>
                                        </p:attrNameLst>
                                      </p:cBhvr>
                                      <p:to>
                                        <p:strVal val="visible"/>
                                      </p:to>
                                    </p:set>
                                    <p:anim calcmode="lin" valueType="num">
                                      <p:cBhvr additive="base">
                                        <p:cTn id="1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
                                            <p:txEl>
                                              <p:pRg st="2" end="2"/>
                                            </p:txEl>
                                          </p:spTgt>
                                        </p:tgtEl>
                                        <p:attrNameLst>
                                          <p:attrName>style.visibility</p:attrName>
                                        </p:attrNameLst>
                                      </p:cBhvr>
                                      <p:to>
                                        <p:strVal val="visible"/>
                                      </p:to>
                                    </p:set>
                                    <p:anim calcmode="lin" valueType="num">
                                      <p:cBhvr additive="base">
                                        <p:cTn id="1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3">
                                            <p:txEl>
                                              <p:pRg st="3" end="3"/>
                                            </p:txEl>
                                          </p:spTgt>
                                        </p:tgtEl>
                                        <p:attrNameLst>
                                          <p:attrName>style.visibility</p:attrName>
                                        </p:attrNameLst>
                                      </p:cBhvr>
                                      <p:to>
                                        <p:strVal val="visible"/>
                                      </p:to>
                                    </p:set>
                                    <p:anim calcmode="lin" valueType="num">
                                      <p:cBhvr additive="base">
                                        <p:cTn id="1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3">
                                            <p:txEl>
                                              <p:pRg st="4" end="4"/>
                                            </p:txEl>
                                          </p:spTgt>
                                        </p:tgtEl>
                                        <p:attrNameLst>
                                          <p:attrName>style.visibility</p:attrName>
                                        </p:attrNameLst>
                                      </p:cBhvr>
                                      <p:to>
                                        <p:strVal val="visible"/>
                                      </p:to>
                                    </p:set>
                                    <p:anim calcmode="lin" valueType="num">
                                      <p:cBhvr additive="base">
                                        <p:cTn id="1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3">
                                            <p:txEl>
                                              <p:pRg st="5" end="5"/>
                                            </p:txEl>
                                          </p:spTgt>
                                        </p:tgtEl>
                                        <p:attrNameLst>
                                          <p:attrName>style.visibility</p:attrName>
                                        </p:attrNameLst>
                                      </p:cBhvr>
                                      <p:to>
                                        <p:strVal val="visible"/>
                                      </p:to>
                                    </p:set>
                                    <p:anim calcmode="lin" valueType="num">
                                      <p:cBhvr additive="base">
                                        <p:cTn id="1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3">
                                            <p:txEl>
                                              <p:pRg st="6" end="6"/>
                                            </p:txEl>
                                          </p:spTgt>
                                        </p:tgtEl>
                                        <p:attrNameLst>
                                          <p:attrName>style.visibility</p:attrName>
                                        </p:attrNameLst>
                                      </p:cBhvr>
                                      <p:to>
                                        <p:strVal val="visible"/>
                                      </p:to>
                                    </p:set>
                                    <p:anim calcmode="lin" valueType="num">
                                      <p:cBhvr additive="base">
                                        <p:cTn id="1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3">
                                            <p:txEl>
                                              <p:pRg st="7" end="7"/>
                                            </p:txEl>
                                          </p:spTgt>
                                        </p:tgtEl>
                                        <p:attrNameLst>
                                          <p:attrName>style.visibility</p:attrName>
                                        </p:attrNameLst>
                                      </p:cBhvr>
                                      <p:to>
                                        <p:strVal val="visible"/>
                                      </p:to>
                                    </p:set>
                                    <p:anim calcmode="lin" valueType="num">
                                      <p:cBhvr additive="base">
                                        <p:cTn id="15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3">
                                            <p:txEl>
                                              <p:pRg st="8" end="8"/>
                                            </p:txEl>
                                          </p:spTgt>
                                        </p:tgtEl>
                                        <p:attrNameLst>
                                          <p:attrName>style.visibility</p:attrName>
                                        </p:attrNameLst>
                                      </p:cBhvr>
                                      <p:to>
                                        <p:strVal val="visible"/>
                                      </p:to>
                                    </p:set>
                                    <p:anim calcmode="lin" valueType="num">
                                      <p:cBhvr additive="base">
                                        <p:cTn id="1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3">
                                            <p:txEl>
                                              <p:pRg st="9" end="9"/>
                                            </p:txEl>
                                          </p:spTgt>
                                        </p:tgtEl>
                                        <p:attrNameLst>
                                          <p:attrName>style.visibility</p:attrName>
                                        </p:attrNameLst>
                                      </p:cBhvr>
                                      <p:to>
                                        <p:strVal val="visible"/>
                                      </p:to>
                                    </p:set>
                                    <p:anim calcmode="lin" valueType="num">
                                      <p:cBhvr additive="base">
                                        <p:cTn id="16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8" grpId="0"/>
      <p:bldP spid="39" grpId="0"/>
      <p:bldP spid="41" grpId="0"/>
      <p:bldP spid="42" grpId="0"/>
      <p:bldP spid="43" grpId="0"/>
      <p:bldP spid="44" grpId="0"/>
      <p:bldP spid="50" grpId="0"/>
      <p:bldP spid="52" grpId="0" animBg="1"/>
      <p:bldP spid="54" grpId="0"/>
      <p:bldP spid="58" grpId="0" animBg="1"/>
      <p:bldP spid="59" grpId="0"/>
      <p:bldP spid="61" grpId="0"/>
      <p:bldP spid="62" grpId="0"/>
      <p:bldP spid="6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dirty="0">
                <a:latin typeface="Times New Roman" pitchFamily="18" charset="0"/>
                <a:cs typeface="Times New Roman" pitchFamily="18" charset="0"/>
              </a:rPr>
              <a:t>Substituting (ii) in (i)</a:t>
            </a:r>
          </a:p>
          <a:p>
            <a:pPr marL="0" indent="0" algn="just">
              <a:lnSpc>
                <a:spcPct val="150000"/>
              </a:lnSpc>
              <a:buNone/>
            </a:pPr>
            <a:r>
              <a:rPr lang="en-IN" sz="1800" dirty="0">
                <a:latin typeface="Times New Roman" pitchFamily="18" charset="0"/>
                <a:cs typeface="Times New Roman" pitchFamily="18" charset="0"/>
              </a:rPr>
              <a:t>-1486.5 – 0.25(1000 – </a:t>
            </a:r>
            <a:r>
              <a:rPr lang="en-IN" sz="1800" dirty="0" err="1">
                <a:latin typeface="Times New Roman" pitchFamily="18" charset="0"/>
                <a:cs typeface="Times New Roman" pitchFamily="18" charset="0"/>
              </a:rPr>
              <a:t>Psin</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 </a:t>
            </a:r>
            <a:r>
              <a:rPr lang="en-IN" sz="1800" dirty="0" err="1">
                <a:latin typeface="Times New Roman" pitchFamily="18" charset="0"/>
                <a:cs typeface="Times New Roman" pitchFamily="18" charset="0"/>
              </a:rPr>
              <a:t>Pcos</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0</a:t>
            </a:r>
          </a:p>
          <a:p>
            <a:pPr marL="0" indent="0" algn="just">
              <a:lnSpc>
                <a:spcPct val="150000"/>
              </a:lnSpc>
              <a:buNone/>
            </a:pP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Pcos</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+0.25Psin</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 1736.54</a:t>
            </a:r>
          </a:p>
          <a:p>
            <a:pPr marL="0" indent="0" algn="just">
              <a:lnSpc>
                <a:spcPct val="150000"/>
              </a:lnSpc>
              <a:buNone/>
            </a:pPr>
            <a:r>
              <a:rPr lang="en-IN" sz="1800" dirty="0">
                <a:latin typeface="Times New Roman" pitchFamily="18" charset="0"/>
                <a:cs typeface="Times New Roman" pitchFamily="18" charset="0"/>
              </a:rPr>
              <a:t>Therefore P = 1736.5/(</a:t>
            </a:r>
            <a:r>
              <a:rPr lang="en-IN" sz="1800" dirty="0" err="1">
                <a:latin typeface="Times New Roman" pitchFamily="18" charset="0"/>
                <a:cs typeface="Times New Roman" pitchFamily="18" charset="0"/>
              </a:rPr>
              <a:t>cos</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+ 0.25sin</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a:t>
            </a:r>
          </a:p>
          <a:p>
            <a:pPr marL="0" indent="0" algn="just">
              <a:lnSpc>
                <a:spcPct val="150000"/>
              </a:lnSpc>
              <a:buNone/>
            </a:pPr>
            <a:r>
              <a:rPr lang="en-IN" sz="1800" dirty="0">
                <a:latin typeface="Times New Roman" pitchFamily="18" charset="0"/>
                <a:cs typeface="Times New Roman" pitchFamily="18" charset="0"/>
              </a:rPr>
              <a:t>For P to be minimum , (</a:t>
            </a:r>
            <a:r>
              <a:rPr lang="en-IN" sz="1800" dirty="0" err="1">
                <a:latin typeface="Times New Roman" pitchFamily="18" charset="0"/>
                <a:cs typeface="Times New Roman" pitchFamily="18" charset="0"/>
              </a:rPr>
              <a:t>cos</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+ 0.25sin</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should be maximum</a:t>
            </a:r>
          </a:p>
          <a:p>
            <a:pPr marL="0" indent="0" algn="just">
              <a:lnSpc>
                <a:spcPct val="150000"/>
              </a:lnSpc>
              <a:buNone/>
            </a:pPr>
            <a:r>
              <a:rPr lang="en-IN" sz="1800" dirty="0" err="1">
                <a:latin typeface="Times New Roman" pitchFamily="18" charset="0"/>
                <a:cs typeface="Times New Roman" pitchFamily="18" charset="0"/>
              </a:rPr>
              <a:t>i.e</a:t>
            </a:r>
            <a:r>
              <a:rPr lang="en-IN" sz="1800" dirty="0">
                <a:latin typeface="Times New Roman" pitchFamily="18" charset="0"/>
                <a:cs typeface="Times New Roman" pitchFamily="18" charset="0"/>
              </a:rPr>
              <a:t>, d/d</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cos</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+ 0.25sin</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 0</a:t>
            </a:r>
          </a:p>
          <a:p>
            <a:pPr marL="0" indent="0" algn="just">
              <a:lnSpc>
                <a:spcPct val="150000"/>
              </a:lnSpc>
              <a:buNone/>
            </a:pPr>
            <a:r>
              <a:rPr lang="en-IN" sz="1800" dirty="0" err="1">
                <a:latin typeface="Times New Roman" pitchFamily="18" charset="0"/>
                <a:cs typeface="Times New Roman" pitchFamily="18" charset="0"/>
              </a:rPr>
              <a:t>i.e</a:t>
            </a:r>
            <a:r>
              <a:rPr lang="en-IN" sz="1800" dirty="0">
                <a:latin typeface="Times New Roman" pitchFamily="18" charset="0"/>
                <a:cs typeface="Times New Roman" pitchFamily="18" charset="0"/>
              </a:rPr>
              <a:t> – sin</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+ 0.25cos</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 0</a:t>
            </a:r>
          </a:p>
          <a:p>
            <a:pPr marL="0" indent="0" algn="just">
              <a:lnSpc>
                <a:spcPct val="150000"/>
              </a:lnSpc>
              <a:buNone/>
            </a:pPr>
            <a:r>
              <a:rPr lang="en-IN" sz="1800" dirty="0">
                <a:latin typeface="Times New Roman" pitchFamily="18" charset="0"/>
                <a:cs typeface="Times New Roman" pitchFamily="18" charset="0"/>
              </a:rPr>
              <a:t>Or sin</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 0.25cos</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a:t>
            </a:r>
          </a:p>
          <a:p>
            <a:pPr marL="0" indent="0" algn="just">
              <a:lnSpc>
                <a:spcPct val="150000"/>
              </a:lnSpc>
              <a:buNone/>
            </a:pPr>
            <a:endParaRPr lang="en-IN" sz="1800" dirty="0">
              <a:latin typeface="Times New Roman" pitchFamily="18" charset="0"/>
              <a:cs typeface="Times New Roman" pitchFamily="18" charset="0"/>
            </a:endParaRPr>
          </a:p>
        </p:txBody>
      </p:sp>
      <p:sp>
        <p:nvSpPr>
          <p:cNvPr id="34" name="Slide Number Placeholder 33"/>
          <p:cNvSpPr>
            <a:spLocks noGrp="1"/>
          </p:cNvSpPr>
          <p:nvPr>
            <p:ph type="sldNum" sz="quarter" idx="12"/>
          </p:nvPr>
        </p:nvSpPr>
        <p:spPr/>
        <p:txBody>
          <a:bodyPr/>
          <a:lstStyle/>
          <a:p>
            <a:fld id="{B6F15528-21DE-4FAA-801E-634DDDAF4B2B}" type="slidenum">
              <a:rPr lang="en-US" smtClean="0"/>
              <a:pPr/>
              <a:t>59</a:t>
            </a:fld>
            <a:endParaRPr lang="en-US"/>
          </a:p>
        </p:txBody>
      </p:sp>
      <p:cxnSp>
        <p:nvCxnSpPr>
          <p:cNvPr id="35" name="Straight Arrow Connector 34"/>
          <p:cNvCxnSpPr/>
          <p:nvPr/>
        </p:nvCxnSpPr>
        <p:spPr>
          <a:xfrm rot="5400000" flipH="1" flipV="1">
            <a:off x="7504906" y="2458244"/>
            <a:ext cx="687388"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848600" y="2800350"/>
            <a:ext cx="9144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7848600" y="2266950"/>
            <a:ext cx="68580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239000" y="2190750"/>
            <a:ext cx="1219200" cy="307777"/>
          </a:xfrm>
          <a:prstGeom prst="rect">
            <a:avLst/>
          </a:prstGeom>
          <a:noFill/>
        </p:spPr>
        <p:txBody>
          <a:bodyPr wrap="square" rtlCol="0">
            <a:spAutoFit/>
          </a:bodyPr>
          <a:lstStyle/>
          <a:p>
            <a:r>
              <a:rPr lang="en-IN" sz="1400" dirty="0" err="1">
                <a:latin typeface="Times New Roman" pitchFamily="18" charset="0"/>
                <a:ea typeface="Tahoma" pitchFamily="34" charset="0"/>
                <a:cs typeface="Times New Roman" pitchFamily="18" charset="0"/>
              </a:rPr>
              <a:t>Psin</a:t>
            </a:r>
            <a:r>
              <a:rPr lang="el-GR" sz="1400" dirty="0">
                <a:latin typeface="Times New Roman" pitchFamily="18" charset="0"/>
                <a:ea typeface="Tahoma" pitchFamily="34" charset="0"/>
                <a:cs typeface="Times New Roman" pitchFamily="18" charset="0"/>
              </a:rPr>
              <a:t>θ</a:t>
            </a:r>
            <a:endParaRPr lang="en-IN" sz="1400" dirty="0">
              <a:latin typeface="Times New Roman" pitchFamily="18" charset="0"/>
              <a:ea typeface="Tahoma" pitchFamily="34" charset="0"/>
              <a:cs typeface="Times New Roman" pitchFamily="18" charset="0"/>
            </a:endParaRPr>
          </a:p>
        </p:txBody>
      </p:sp>
      <p:sp>
        <p:nvSpPr>
          <p:cNvPr id="39" name="TextBox 38"/>
          <p:cNvSpPr txBox="1"/>
          <p:nvPr/>
        </p:nvSpPr>
        <p:spPr>
          <a:xfrm>
            <a:off x="7924800" y="2876550"/>
            <a:ext cx="1219200" cy="307777"/>
          </a:xfrm>
          <a:prstGeom prst="rect">
            <a:avLst/>
          </a:prstGeom>
          <a:noFill/>
        </p:spPr>
        <p:txBody>
          <a:bodyPr wrap="square" rtlCol="0">
            <a:spAutoFit/>
          </a:bodyPr>
          <a:lstStyle/>
          <a:p>
            <a:r>
              <a:rPr lang="en-IN" sz="1400" dirty="0" err="1">
                <a:latin typeface="Times New Roman" pitchFamily="18" charset="0"/>
                <a:ea typeface="Tahoma" pitchFamily="34" charset="0"/>
                <a:cs typeface="Times New Roman" pitchFamily="18" charset="0"/>
              </a:rPr>
              <a:t>Pcos</a:t>
            </a:r>
            <a:r>
              <a:rPr lang="el-GR" sz="1400" dirty="0">
                <a:latin typeface="Times New Roman" pitchFamily="18" charset="0"/>
                <a:ea typeface="Tahoma" pitchFamily="34" charset="0"/>
                <a:cs typeface="Times New Roman" pitchFamily="18" charset="0"/>
              </a:rPr>
              <a:t>θ</a:t>
            </a:r>
            <a:endParaRPr lang="en-IN" sz="1400" dirty="0">
              <a:latin typeface="Times New Roman" pitchFamily="18" charset="0"/>
              <a:ea typeface="Tahoma" pitchFamily="34" charset="0"/>
              <a:cs typeface="Times New Roman" pitchFamily="18" charset="0"/>
            </a:endParaRPr>
          </a:p>
        </p:txBody>
      </p:sp>
      <p:cxnSp>
        <p:nvCxnSpPr>
          <p:cNvPr id="40" name="Straight Connector 39"/>
          <p:cNvCxnSpPr/>
          <p:nvPr/>
        </p:nvCxnSpPr>
        <p:spPr>
          <a:xfrm>
            <a:off x="5105400" y="1809750"/>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724400" y="1352550"/>
            <a:ext cx="641320" cy="309801"/>
          </a:xfrm>
          <a:prstGeom prst="rect">
            <a:avLst/>
          </a:prstGeom>
          <a:noFill/>
        </p:spPr>
        <p:txBody>
          <a:bodyPr wrap="square" rtlCol="0">
            <a:spAutoFit/>
          </a:bodyPr>
          <a:lstStyle/>
          <a:p>
            <a:r>
              <a:rPr lang="en-IN" sz="1400" dirty="0">
                <a:latin typeface="Times New Roman" pitchFamily="18" charset="0"/>
                <a:cs typeface="Times New Roman" pitchFamily="18" charset="0"/>
              </a:rPr>
              <a:t>T</a:t>
            </a:r>
            <a:r>
              <a:rPr lang="en-IN" sz="1400" baseline="-25000" dirty="0">
                <a:latin typeface="Times New Roman" pitchFamily="18" charset="0"/>
                <a:cs typeface="Times New Roman" pitchFamily="18" charset="0"/>
              </a:rPr>
              <a:t>B</a:t>
            </a:r>
            <a:r>
              <a:rPr lang="en-IN" sz="1400" dirty="0">
                <a:latin typeface="Times New Roman" pitchFamily="18" charset="0"/>
                <a:cs typeface="Times New Roman" pitchFamily="18" charset="0"/>
              </a:rPr>
              <a:t> </a:t>
            </a:r>
          </a:p>
        </p:txBody>
      </p:sp>
      <p:sp>
        <p:nvSpPr>
          <p:cNvPr id="42" name="TextBox 41"/>
          <p:cNvSpPr txBox="1"/>
          <p:nvPr/>
        </p:nvSpPr>
        <p:spPr>
          <a:xfrm>
            <a:off x="5867400" y="438150"/>
            <a:ext cx="838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1000 N</a:t>
            </a:r>
          </a:p>
        </p:txBody>
      </p:sp>
      <p:sp>
        <p:nvSpPr>
          <p:cNvPr id="43" name="TextBox 42"/>
          <p:cNvSpPr txBox="1"/>
          <p:nvPr/>
        </p:nvSpPr>
        <p:spPr>
          <a:xfrm>
            <a:off x="5334000" y="1733550"/>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r>
              <a:rPr lang="en-IN" sz="1400" baseline="-25000" dirty="0">
                <a:solidFill>
                  <a:srgbClr val="FF0000"/>
                </a:solidFill>
                <a:latin typeface="Times New Roman" pitchFamily="18" charset="0"/>
                <a:cs typeface="Times New Roman" pitchFamily="18" charset="0"/>
              </a:rPr>
              <a:t>B</a:t>
            </a:r>
            <a:endParaRPr lang="en-IN" sz="1400" baseline="-25000" dirty="0">
              <a:solidFill>
                <a:srgbClr val="FF0000"/>
              </a:solidFill>
            </a:endParaRPr>
          </a:p>
        </p:txBody>
      </p:sp>
      <p:sp>
        <p:nvSpPr>
          <p:cNvPr id="44" name="TextBox 43"/>
          <p:cNvSpPr txBox="1"/>
          <p:nvPr/>
        </p:nvSpPr>
        <p:spPr>
          <a:xfrm rot="200950">
            <a:off x="6027009" y="2582678"/>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r>
              <a:rPr lang="en-IN" sz="1400" baseline="-25000" dirty="0">
                <a:latin typeface="Times New Roman" pitchFamily="18" charset="0"/>
                <a:cs typeface="Times New Roman" pitchFamily="18" charset="0"/>
              </a:rPr>
              <a:t>B</a:t>
            </a:r>
            <a:endParaRPr lang="en-IN" sz="1400" baseline="-25000" dirty="0"/>
          </a:p>
        </p:txBody>
      </p:sp>
      <p:cxnSp>
        <p:nvCxnSpPr>
          <p:cNvPr id="45" name="Straight Arrow Connector 44"/>
          <p:cNvCxnSpPr/>
          <p:nvPr/>
        </p:nvCxnSpPr>
        <p:spPr>
          <a:xfrm rot="10800000">
            <a:off x="5029200" y="1581150"/>
            <a:ext cx="762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flipH="1" flipV="1">
            <a:off x="5753894" y="2228056"/>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a:off x="5829697" y="1085453"/>
            <a:ext cx="685006"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a:off x="5638800" y="1885950"/>
            <a:ext cx="10668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6705600" y="895350"/>
            <a:ext cx="9906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58000" y="590550"/>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
        <p:nvSpPr>
          <p:cNvPr id="52" name="Rectangle 51"/>
          <p:cNvSpPr/>
          <p:nvPr/>
        </p:nvSpPr>
        <p:spPr>
          <a:xfrm>
            <a:off x="5791200" y="1428750"/>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p:cNvSpPr txBox="1"/>
          <p:nvPr/>
        </p:nvSpPr>
        <p:spPr>
          <a:xfrm>
            <a:off x="7010400" y="13525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θ</a:t>
            </a:r>
          </a:p>
        </p:txBody>
      </p:sp>
      <p:cxnSp>
        <p:nvCxnSpPr>
          <p:cNvPr id="56" name="Straight Arrow Connector 55"/>
          <p:cNvCxnSpPr>
            <a:stCxn id="52" idx="3"/>
          </p:cNvCxnSpPr>
          <p:nvPr/>
        </p:nvCxnSpPr>
        <p:spPr>
          <a:xfrm flipV="1">
            <a:off x="6553200" y="1200150"/>
            <a:ext cx="762000" cy="4191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2" idx="3"/>
          </p:cNvCxnSpPr>
          <p:nvPr/>
        </p:nvCxnSpPr>
        <p:spPr>
          <a:xfrm flipV="1">
            <a:off x="6553200" y="1581150"/>
            <a:ext cx="9144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58" name="Arc 57"/>
          <p:cNvSpPr/>
          <p:nvPr/>
        </p:nvSpPr>
        <p:spPr>
          <a:xfrm>
            <a:off x="6705600" y="1352550"/>
            <a:ext cx="304800" cy="381000"/>
          </a:xfrm>
          <a:prstGeom prst="arc">
            <a:avLst>
              <a:gd name="adj1" fmla="val 18845081"/>
              <a:gd name="adj2" fmla="val 127208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9" name="TextBox 58"/>
          <p:cNvSpPr txBox="1"/>
          <p:nvPr/>
        </p:nvSpPr>
        <p:spPr>
          <a:xfrm rot="20337620">
            <a:off x="7343170" y="1012063"/>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P</a:t>
            </a:r>
            <a:endParaRPr lang="en-IN" sz="1400" dirty="0"/>
          </a:p>
        </p:txBody>
      </p:sp>
      <p:sp>
        <p:nvSpPr>
          <p:cNvPr id="61" name="TextBox 60"/>
          <p:cNvSpPr txBox="1"/>
          <p:nvPr/>
        </p:nvSpPr>
        <p:spPr>
          <a:xfrm>
            <a:off x="8001000" y="2571750"/>
            <a:ext cx="533400" cy="276999"/>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θ</a:t>
            </a:r>
          </a:p>
        </p:txBody>
      </p:sp>
      <p:sp>
        <p:nvSpPr>
          <p:cNvPr id="62" name="TextBox 61"/>
          <p:cNvSpPr txBox="1"/>
          <p:nvPr/>
        </p:nvSpPr>
        <p:spPr>
          <a:xfrm rot="21392448">
            <a:off x="8390869" y="1975663"/>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P</a:t>
            </a:r>
            <a:endParaRPr lang="en-IN" sz="1400" dirty="0"/>
          </a:p>
        </p:txBody>
      </p:sp>
      <p:sp>
        <p:nvSpPr>
          <p:cNvPr id="63" name="TextBox 62"/>
          <p:cNvSpPr txBox="1"/>
          <p:nvPr/>
        </p:nvSpPr>
        <p:spPr>
          <a:xfrm>
            <a:off x="6553200" y="209550"/>
            <a:ext cx="16764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of block B</a:t>
            </a:r>
          </a:p>
        </p:txBody>
      </p:sp>
    </p:spTree>
    <p:extLst>
      <p:ext uri="{BB962C8B-B14F-4D97-AF65-F5344CB8AC3E}">
        <p14:creationId xmlns:p14="http://schemas.microsoft.com/office/powerpoint/2010/main" val="1249255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ppt_x"/>
                                          </p:val>
                                        </p:tav>
                                        <p:tav tm="100000">
                                          <p:val>
                                            <p:strVal val="#ppt_x"/>
                                          </p:val>
                                        </p:tav>
                                      </p:tavLst>
                                    </p:anim>
                                    <p:anim calcmode="lin" valueType="num">
                                      <p:cBhvr additive="base">
                                        <p:cTn id="24" dur="500" fill="hold"/>
                                        <p:tgtEl>
                                          <p:spTgt spid="3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500" fill="hold"/>
                                        <p:tgtEl>
                                          <p:spTgt spid="46"/>
                                        </p:tgtEl>
                                        <p:attrNameLst>
                                          <p:attrName>ppt_x</p:attrName>
                                        </p:attrNameLst>
                                      </p:cBhvr>
                                      <p:tavLst>
                                        <p:tav tm="0">
                                          <p:val>
                                            <p:strVal val="#ppt_x"/>
                                          </p:val>
                                        </p:tav>
                                        <p:tav tm="100000">
                                          <p:val>
                                            <p:strVal val="#ppt_x"/>
                                          </p:val>
                                        </p:tav>
                                      </p:tavLst>
                                    </p:anim>
                                    <p:anim calcmode="lin" valueType="num">
                                      <p:cBhvr additive="base">
                                        <p:cTn id="52" dur="500" fill="hold"/>
                                        <p:tgtEl>
                                          <p:spTgt spid="4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ppt_x"/>
                                          </p:val>
                                        </p:tav>
                                        <p:tav tm="100000">
                                          <p:val>
                                            <p:strVal val="#ppt_x"/>
                                          </p:val>
                                        </p:tav>
                                      </p:tavLst>
                                    </p:anim>
                                    <p:anim calcmode="lin" valueType="num">
                                      <p:cBhvr additive="base">
                                        <p:cTn id="56" dur="500" fill="hold"/>
                                        <p:tgtEl>
                                          <p:spTgt spid="4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500" fill="hold"/>
                                        <p:tgtEl>
                                          <p:spTgt spid="48"/>
                                        </p:tgtEl>
                                        <p:attrNameLst>
                                          <p:attrName>ppt_x</p:attrName>
                                        </p:attrNameLst>
                                      </p:cBhvr>
                                      <p:tavLst>
                                        <p:tav tm="0">
                                          <p:val>
                                            <p:strVal val="#ppt_x"/>
                                          </p:val>
                                        </p:tav>
                                        <p:tav tm="100000">
                                          <p:val>
                                            <p:strVal val="#ppt_x"/>
                                          </p:val>
                                        </p:tav>
                                      </p:tavLst>
                                    </p:anim>
                                    <p:anim calcmode="lin" valueType="num">
                                      <p:cBhvr additive="base">
                                        <p:cTn id="60" dur="500" fill="hold"/>
                                        <p:tgtEl>
                                          <p:spTgt spid="4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additive="base">
                                        <p:cTn id="63" dur="500" fill="hold"/>
                                        <p:tgtEl>
                                          <p:spTgt spid="49"/>
                                        </p:tgtEl>
                                        <p:attrNameLst>
                                          <p:attrName>ppt_x</p:attrName>
                                        </p:attrNameLst>
                                      </p:cBhvr>
                                      <p:tavLst>
                                        <p:tav tm="0">
                                          <p:val>
                                            <p:strVal val="#ppt_x"/>
                                          </p:val>
                                        </p:tav>
                                        <p:tav tm="100000">
                                          <p:val>
                                            <p:strVal val="#ppt_x"/>
                                          </p:val>
                                        </p:tav>
                                      </p:tavLst>
                                    </p:anim>
                                    <p:anim calcmode="lin" valueType="num">
                                      <p:cBhvr additive="base">
                                        <p:cTn id="64" dur="500" fill="hold"/>
                                        <p:tgtEl>
                                          <p:spTgt spid="4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500" fill="hold"/>
                                        <p:tgtEl>
                                          <p:spTgt spid="50"/>
                                        </p:tgtEl>
                                        <p:attrNameLst>
                                          <p:attrName>ppt_x</p:attrName>
                                        </p:attrNameLst>
                                      </p:cBhvr>
                                      <p:tavLst>
                                        <p:tav tm="0">
                                          <p:val>
                                            <p:strVal val="#ppt_x"/>
                                          </p:val>
                                        </p:tav>
                                        <p:tav tm="100000">
                                          <p:val>
                                            <p:strVal val="#ppt_x"/>
                                          </p:val>
                                        </p:tav>
                                      </p:tavLst>
                                    </p:anim>
                                    <p:anim calcmode="lin" valueType="num">
                                      <p:cBhvr additive="base">
                                        <p:cTn id="68" dur="500" fill="hold"/>
                                        <p:tgtEl>
                                          <p:spTgt spid="5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anim calcmode="lin" valueType="num">
                                      <p:cBhvr additive="base">
                                        <p:cTn id="71" dur="500" fill="hold"/>
                                        <p:tgtEl>
                                          <p:spTgt spid="52"/>
                                        </p:tgtEl>
                                        <p:attrNameLst>
                                          <p:attrName>ppt_x</p:attrName>
                                        </p:attrNameLst>
                                      </p:cBhvr>
                                      <p:tavLst>
                                        <p:tav tm="0">
                                          <p:val>
                                            <p:strVal val="#ppt_x"/>
                                          </p:val>
                                        </p:tav>
                                        <p:tav tm="100000">
                                          <p:val>
                                            <p:strVal val="#ppt_x"/>
                                          </p:val>
                                        </p:tav>
                                      </p:tavLst>
                                    </p:anim>
                                    <p:anim calcmode="lin" valueType="num">
                                      <p:cBhvr additive="base">
                                        <p:cTn id="72" dur="500" fill="hold"/>
                                        <p:tgtEl>
                                          <p:spTgt spid="5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additive="base">
                                        <p:cTn id="75" dur="500" fill="hold"/>
                                        <p:tgtEl>
                                          <p:spTgt spid="54"/>
                                        </p:tgtEl>
                                        <p:attrNameLst>
                                          <p:attrName>ppt_x</p:attrName>
                                        </p:attrNameLst>
                                      </p:cBhvr>
                                      <p:tavLst>
                                        <p:tav tm="0">
                                          <p:val>
                                            <p:strVal val="#ppt_x"/>
                                          </p:val>
                                        </p:tav>
                                        <p:tav tm="100000">
                                          <p:val>
                                            <p:strVal val="#ppt_x"/>
                                          </p:val>
                                        </p:tav>
                                      </p:tavLst>
                                    </p:anim>
                                    <p:anim calcmode="lin" valueType="num">
                                      <p:cBhvr additive="base">
                                        <p:cTn id="76" dur="500" fill="hold"/>
                                        <p:tgtEl>
                                          <p:spTgt spid="5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anim calcmode="lin" valueType="num">
                                      <p:cBhvr additive="base">
                                        <p:cTn id="79" dur="500" fill="hold"/>
                                        <p:tgtEl>
                                          <p:spTgt spid="56"/>
                                        </p:tgtEl>
                                        <p:attrNameLst>
                                          <p:attrName>ppt_x</p:attrName>
                                        </p:attrNameLst>
                                      </p:cBhvr>
                                      <p:tavLst>
                                        <p:tav tm="0">
                                          <p:val>
                                            <p:strVal val="#ppt_x"/>
                                          </p:val>
                                        </p:tav>
                                        <p:tav tm="100000">
                                          <p:val>
                                            <p:strVal val="#ppt_x"/>
                                          </p:val>
                                        </p:tav>
                                      </p:tavLst>
                                    </p:anim>
                                    <p:anim calcmode="lin" valueType="num">
                                      <p:cBhvr additive="base">
                                        <p:cTn id="80" dur="500" fill="hold"/>
                                        <p:tgtEl>
                                          <p:spTgt spid="56"/>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57"/>
                                        </p:tgtEl>
                                        <p:attrNameLst>
                                          <p:attrName>style.visibility</p:attrName>
                                        </p:attrNameLst>
                                      </p:cBhvr>
                                      <p:to>
                                        <p:strVal val="visible"/>
                                      </p:to>
                                    </p:set>
                                    <p:anim calcmode="lin" valueType="num">
                                      <p:cBhvr additive="base">
                                        <p:cTn id="83" dur="500" fill="hold"/>
                                        <p:tgtEl>
                                          <p:spTgt spid="57"/>
                                        </p:tgtEl>
                                        <p:attrNameLst>
                                          <p:attrName>ppt_x</p:attrName>
                                        </p:attrNameLst>
                                      </p:cBhvr>
                                      <p:tavLst>
                                        <p:tav tm="0">
                                          <p:val>
                                            <p:strVal val="#ppt_x"/>
                                          </p:val>
                                        </p:tav>
                                        <p:tav tm="100000">
                                          <p:val>
                                            <p:strVal val="#ppt_x"/>
                                          </p:val>
                                        </p:tav>
                                      </p:tavLst>
                                    </p:anim>
                                    <p:anim calcmode="lin" valueType="num">
                                      <p:cBhvr additive="base">
                                        <p:cTn id="84" dur="500" fill="hold"/>
                                        <p:tgtEl>
                                          <p:spTgt spid="5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8"/>
                                        </p:tgtEl>
                                        <p:attrNameLst>
                                          <p:attrName>style.visibility</p:attrName>
                                        </p:attrNameLst>
                                      </p:cBhvr>
                                      <p:to>
                                        <p:strVal val="visible"/>
                                      </p:to>
                                    </p:set>
                                    <p:anim calcmode="lin" valueType="num">
                                      <p:cBhvr additive="base">
                                        <p:cTn id="87" dur="500" fill="hold"/>
                                        <p:tgtEl>
                                          <p:spTgt spid="58"/>
                                        </p:tgtEl>
                                        <p:attrNameLst>
                                          <p:attrName>ppt_x</p:attrName>
                                        </p:attrNameLst>
                                      </p:cBhvr>
                                      <p:tavLst>
                                        <p:tav tm="0">
                                          <p:val>
                                            <p:strVal val="#ppt_x"/>
                                          </p:val>
                                        </p:tav>
                                        <p:tav tm="100000">
                                          <p:val>
                                            <p:strVal val="#ppt_x"/>
                                          </p:val>
                                        </p:tav>
                                      </p:tavLst>
                                    </p:anim>
                                    <p:anim calcmode="lin" valueType="num">
                                      <p:cBhvr additive="base">
                                        <p:cTn id="88" dur="500" fill="hold"/>
                                        <p:tgtEl>
                                          <p:spTgt spid="5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anim calcmode="lin" valueType="num">
                                      <p:cBhvr additive="base">
                                        <p:cTn id="91" dur="500" fill="hold"/>
                                        <p:tgtEl>
                                          <p:spTgt spid="59"/>
                                        </p:tgtEl>
                                        <p:attrNameLst>
                                          <p:attrName>ppt_x</p:attrName>
                                        </p:attrNameLst>
                                      </p:cBhvr>
                                      <p:tavLst>
                                        <p:tav tm="0">
                                          <p:val>
                                            <p:strVal val="#ppt_x"/>
                                          </p:val>
                                        </p:tav>
                                        <p:tav tm="100000">
                                          <p:val>
                                            <p:strVal val="#ppt_x"/>
                                          </p:val>
                                        </p:tav>
                                      </p:tavLst>
                                    </p:anim>
                                    <p:anim calcmode="lin" valueType="num">
                                      <p:cBhvr additive="base">
                                        <p:cTn id="92" dur="500" fill="hold"/>
                                        <p:tgtEl>
                                          <p:spTgt spid="5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61"/>
                                        </p:tgtEl>
                                        <p:attrNameLst>
                                          <p:attrName>style.visibility</p:attrName>
                                        </p:attrNameLst>
                                      </p:cBhvr>
                                      <p:to>
                                        <p:strVal val="visible"/>
                                      </p:to>
                                    </p:set>
                                    <p:anim calcmode="lin" valueType="num">
                                      <p:cBhvr additive="base">
                                        <p:cTn id="95" dur="500" fill="hold"/>
                                        <p:tgtEl>
                                          <p:spTgt spid="61"/>
                                        </p:tgtEl>
                                        <p:attrNameLst>
                                          <p:attrName>ppt_x</p:attrName>
                                        </p:attrNameLst>
                                      </p:cBhvr>
                                      <p:tavLst>
                                        <p:tav tm="0">
                                          <p:val>
                                            <p:strVal val="#ppt_x"/>
                                          </p:val>
                                        </p:tav>
                                        <p:tav tm="100000">
                                          <p:val>
                                            <p:strVal val="#ppt_x"/>
                                          </p:val>
                                        </p:tav>
                                      </p:tavLst>
                                    </p:anim>
                                    <p:anim calcmode="lin" valueType="num">
                                      <p:cBhvr additive="base">
                                        <p:cTn id="96" dur="500" fill="hold"/>
                                        <p:tgtEl>
                                          <p:spTgt spid="61"/>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62"/>
                                        </p:tgtEl>
                                        <p:attrNameLst>
                                          <p:attrName>style.visibility</p:attrName>
                                        </p:attrNameLst>
                                      </p:cBhvr>
                                      <p:to>
                                        <p:strVal val="visible"/>
                                      </p:to>
                                    </p:set>
                                    <p:anim calcmode="lin" valueType="num">
                                      <p:cBhvr additive="base">
                                        <p:cTn id="99" dur="500" fill="hold"/>
                                        <p:tgtEl>
                                          <p:spTgt spid="62"/>
                                        </p:tgtEl>
                                        <p:attrNameLst>
                                          <p:attrName>ppt_x</p:attrName>
                                        </p:attrNameLst>
                                      </p:cBhvr>
                                      <p:tavLst>
                                        <p:tav tm="0">
                                          <p:val>
                                            <p:strVal val="#ppt_x"/>
                                          </p:val>
                                        </p:tav>
                                        <p:tav tm="100000">
                                          <p:val>
                                            <p:strVal val="#ppt_x"/>
                                          </p:val>
                                        </p:tav>
                                      </p:tavLst>
                                    </p:anim>
                                    <p:anim calcmode="lin" valueType="num">
                                      <p:cBhvr additive="base">
                                        <p:cTn id="100" dur="500" fill="hold"/>
                                        <p:tgtEl>
                                          <p:spTgt spid="62"/>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63"/>
                                        </p:tgtEl>
                                        <p:attrNameLst>
                                          <p:attrName>style.visibility</p:attrName>
                                        </p:attrNameLst>
                                      </p:cBhvr>
                                      <p:to>
                                        <p:strVal val="visible"/>
                                      </p:to>
                                    </p:set>
                                    <p:anim calcmode="lin" valueType="num">
                                      <p:cBhvr additive="base">
                                        <p:cTn id="103" dur="500" fill="hold"/>
                                        <p:tgtEl>
                                          <p:spTgt spid="63"/>
                                        </p:tgtEl>
                                        <p:attrNameLst>
                                          <p:attrName>ppt_x</p:attrName>
                                        </p:attrNameLst>
                                      </p:cBhvr>
                                      <p:tavLst>
                                        <p:tav tm="0">
                                          <p:val>
                                            <p:strVal val="#ppt_x"/>
                                          </p:val>
                                        </p:tav>
                                        <p:tav tm="100000">
                                          <p:val>
                                            <p:strVal val="#ppt_x"/>
                                          </p:val>
                                        </p:tav>
                                      </p:tavLst>
                                    </p:anim>
                                    <p:anim calcmode="lin" valueType="num">
                                      <p:cBhvr additive="base">
                                        <p:cTn id="10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0" end="0"/>
                                            </p:txEl>
                                          </p:spTgt>
                                        </p:tgtEl>
                                        <p:attrNameLst>
                                          <p:attrName>style.visibility</p:attrName>
                                        </p:attrNameLst>
                                      </p:cBhvr>
                                      <p:to>
                                        <p:strVal val="visible"/>
                                      </p:to>
                                    </p:set>
                                    <p:anim calcmode="lin" valueType="num">
                                      <p:cBhvr additive="base">
                                        <p:cTn id="10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1" end="1"/>
                                            </p:txEl>
                                          </p:spTgt>
                                        </p:tgtEl>
                                        <p:attrNameLst>
                                          <p:attrName>style.visibility</p:attrName>
                                        </p:attrNameLst>
                                      </p:cBhvr>
                                      <p:to>
                                        <p:strVal val="visible"/>
                                      </p:to>
                                    </p:set>
                                    <p:anim calcmode="lin" valueType="num">
                                      <p:cBhvr additive="base">
                                        <p:cTn id="1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
                                            <p:txEl>
                                              <p:pRg st="2" end="2"/>
                                            </p:txEl>
                                          </p:spTgt>
                                        </p:tgtEl>
                                        <p:attrNameLst>
                                          <p:attrName>style.visibility</p:attrName>
                                        </p:attrNameLst>
                                      </p:cBhvr>
                                      <p:to>
                                        <p:strVal val="visible"/>
                                      </p:to>
                                    </p:set>
                                    <p:anim calcmode="lin" valueType="num">
                                      <p:cBhvr additive="base">
                                        <p:cTn id="1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3">
                                            <p:txEl>
                                              <p:pRg st="3" end="3"/>
                                            </p:txEl>
                                          </p:spTgt>
                                        </p:tgtEl>
                                        <p:attrNameLst>
                                          <p:attrName>style.visibility</p:attrName>
                                        </p:attrNameLst>
                                      </p:cBhvr>
                                      <p:to>
                                        <p:strVal val="visible"/>
                                      </p:to>
                                    </p:set>
                                    <p:anim calcmode="lin" valueType="num">
                                      <p:cBhvr additive="base">
                                        <p:cTn id="1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3">
                                            <p:txEl>
                                              <p:pRg st="4" end="4"/>
                                            </p:txEl>
                                          </p:spTgt>
                                        </p:tgtEl>
                                        <p:attrNameLst>
                                          <p:attrName>style.visibility</p:attrName>
                                        </p:attrNameLst>
                                      </p:cBhvr>
                                      <p:to>
                                        <p:strVal val="visible"/>
                                      </p:to>
                                    </p:set>
                                    <p:anim calcmode="lin" valueType="num">
                                      <p:cBhvr additive="base">
                                        <p:cTn id="1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3">
                                            <p:txEl>
                                              <p:pRg st="5" end="5"/>
                                            </p:txEl>
                                          </p:spTgt>
                                        </p:tgtEl>
                                        <p:attrNameLst>
                                          <p:attrName>style.visibility</p:attrName>
                                        </p:attrNameLst>
                                      </p:cBhvr>
                                      <p:to>
                                        <p:strVal val="visible"/>
                                      </p:to>
                                    </p:set>
                                    <p:anim calcmode="lin" valueType="num">
                                      <p:cBhvr additive="base">
                                        <p:cTn id="1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3">
                                            <p:txEl>
                                              <p:pRg st="6" end="6"/>
                                            </p:txEl>
                                          </p:spTgt>
                                        </p:tgtEl>
                                        <p:attrNameLst>
                                          <p:attrName>style.visibility</p:attrName>
                                        </p:attrNameLst>
                                      </p:cBhvr>
                                      <p:to>
                                        <p:strVal val="visible"/>
                                      </p:to>
                                    </p:set>
                                    <p:anim calcmode="lin" valueType="num">
                                      <p:cBhvr additive="base">
                                        <p:cTn id="1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3">
                                            <p:txEl>
                                              <p:pRg st="7" end="7"/>
                                            </p:txEl>
                                          </p:spTgt>
                                        </p:tgtEl>
                                        <p:attrNameLst>
                                          <p:attrName>style.visibility</p:attrName>
                                        </p:attrNameLst>
                                      </p:cBhvr>
                                      <p:to>
                                        <p:strVal val="visible"/>
                                      </p:to>
                                    </p:set>
                                    <p:anim calcmode="lin" valueType="num">
                                      <p:cBhvr additive="base">
                                        <p:cTn id="15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8" grpId="0"/>
      <p:bldP spid="39" grpId="0"/>
      <p:bldP spid="41" grpId="0"/>
      <p:bldP spid="42" grpId="0"/>
      <p:bldP spid="43" grpId="0"/>
      <p:bldP spid="44" grpId="0"/>
      <p:bldP spid="50" grpId="0"/>
      <p:bldP spid="52" grpId="0" animBg="1"/>
      <p:bldP spid="54" grpId="0"/>
      <p:bldP spid="58" grpId="0" animBg="1"/>
      <p:bldP spid="59" grpId="0"/>
      <p:bldP spid="61" grpId="0"/>
      <p:bldP spid="62" grpId="0"/>
      <p:bldP spid="6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algn="just">
              <a:lnSpc>
                <a:spcPct val="150000"/>
              </a:lnSpc>
              <a:buNone/>
            </a:pPr>
            <a:r>
              <a:rPr lang="en-IN" sz="1800" b="1" dirty="0">
                <a:latin typeface="Times New Roman" pitchFamily="18" charset="0"/>
                <a:cs typeface="Times New Roman" pitchFamily="18" charset="0"/>
              </a:rPr>
              <a:t>1.   Static friction</a:t>
            </a:r>
          </a:p>
          <a:p>
            <a:pPr marL="0" indent="0" algn="just">
              <a:lnSpc>
                <a:spcPct val="150000"/>
              </a:lnSpc>
              <a:buNone/>
            </a:pPr>
            <a:r>
              <a:rPr lang="en-IN" sz="1800" dirty="0">
                <a:latin typeface="Times New Roman" pitchFamily="18" charset="0"/>
                <a:cs typeface="Times New Roman" pitchFamily="18" charset="0"/>
              </a:rPr>
              <a:t>Friction experienced by the body when it is at rest is called static friction. </a:t>
            </a:r>
          </a:p>
          <a:p>
            <a:pPr marL="0" indent="0" algn="just">
              <a:lnSpc>
                <a:spcPct val="150000"/>
              </a:lnSpc>
              <a:buNone/>
            </a:pPr>
            <a:r>
              <a:rPr lang="en-IN" sz="1800" dirty="0">
                <a:latin typeface="Times New Roman" pitchFamily="18" charset="0"/>
                <a:cs typeface="Times New Roman" pitchFamily="18" charset="0"/>
              </a:rPr>
              <a:t>Here applied force is less than the limiting friction, hence the body remains at rest.</a:t>
            </a:r>
          </a:p>
          <a:p>
            <a:pPr marL="0" indent="0" algn="just">
              <a:lnSpc>
                <a:spcPct val="150000"/>
              </a:lnSpc>
              <a:buNone/>
            </a:pPr>
            <a:r>
              <a:rPr lang="en-IN" sz="1800" dirty="0">
                <a:latin typeface="Times New Roman" pitchFamily="18" charset="0"/>
                <a:cs typeface="Times New Roman" pitchFamily="18" charset="0"/>
              </a:rPr>
              <a:t>Ex: Pushing the wall.</a:t>
            </a:r>
          </a:p>
          <a:p>
            <a:pPr marL="0" indent="0" algn="just">
              <a:lnSpc>
                <a:spcPct val="150000"/>
              </a:lnSpc>
              <a:buNone/>
            </a:pPr>
            <a:endParaRPr lang="en-IN" sz="1800" dirty="0">
              <a:latin typeface="Times New Roman" pitchFamily="18" charset="0"/>
              <a:cs typeface="Times New Roman" pitchFamily="18" charset="0"/>
            </a:endParaRPr>
          </a:p>
          <a:p>
            <a:pPr algn="just">
              <a:lnSpc>
                <a:spcPct val="150000"/>
              </a:lnSpc>
              <a:buNone/>
            </a:pPr>
            <a:r>
              <a:rPr lang="en-IN" sz="1800" b="1" dirty="0">
                <a:latin typeface="Times New Roman" pitchFamily="18" charset="0"/>
                <a:cs typeface="Times New Roman" pitchFamily="18" charset="0"/>
              </a:rPr>
              <a:t>Limiting friction</a:t>
            </a:r>
          </a:p>
          <a:p>
            <a:pPr marL="0" indent="0" algn="just">
              <a:lnSpc>
                <a:spcPct val="150000"/>
              </a:lnSpc>
              <a:buNone/>
            </a:pPr>
            <a:r>
              <a:rPr lang="en-IN" sz="1800" dirty="0">
                <a:latin typeface="Times New Roman" pitchFamily="18" charset="0"/>
                <a:cs typeface="Times New Roman" pitchFamily="18" charset="0"/>
              </a:rPr>
              <a:t>The maximum friction force that can be developed at the contact surface, when body is just on the point of moving is called as limiting friction. </a:t>
            </a:r>
          </a:p>
          <a:p>
            <a:pPr marL="0" indent="0" algn="just">
              <a:lnSpc>
                <a:spcPct val="150000"/>
              </a:lnSpc>
              <a:buNone/>
            </a:pP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p:txBody>
      </p:sp>
      <p:sp>
        <p:nvSpPr>
          <p:cNvPr id="5" name="Rectangle 4"/>
          <p:cNvSpPr/>
          <p:nvPr/>
        </p:nvSpPr>
        <p:spPr>
          <a:xfrm>
            <a:off x="4648200" y="264795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a:off x="3810000" y="2800350"/>
            <a:ext cx="838200" cy="1524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eft Arrow 6"/>
          <p:cNvSpPr/>
          <p:nvPr/>
        </p:nvSpPr>
        <p:spPr>
          <a:xfrm>
            <a:off x="4724400" y="3181350"/>
            <a:ext cx="990600" cy="1524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a:off x="3733800" y="3105150"/>
            <a:ext cx="304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24200" y="2495550"/>
            <a:ext cx="1905000" cy="338554"/>
          </a:xfrm>
          <a:prstGeom prst="rect">
            <a:avLst/>
          </a:prstGeom>
          <a:noFill/>
        </p:spPr>
        <p:txBody>
          <a:bodyPr wrap="square" rtlCol="0">
            <a:spAutoFit/>
          </a:bodyPr>
          <a:lstStyle/>
          <a:p>
            <a:r>
              <a:rPr lang="en-IN" sz="1600" dirty="0">
                <a:latin typeface="Times New Roman" pitchFamily="18" charset="0"/>
                <a:cs typeface="Times New Roman" pitchFamily="18" charset="0"/>
              </a:rPr>
              <a:t>Applied Force P</a:t>
            </a:r>
          </a:p>
        </p:txBody>
      </p:sp>
      <p:sp>
        <p:nvSpPr>
          <p:cNvPr id="13" name="TextBox 12"/>
          <p:cNvSpPr txBox="1"/>
          <p:nvPr/>
        </p:nvSpPr>
        <p:spPr>
          <a:xfrm>
            <a:off x="5867400" y="3105150"/>
            <a:ext cx="1981200" cy="338554"/>
          </a:xfrm>
          <a:prstGeom prst="rect">
            <a:avLst/>
          </a:prstGeom>
          <a:noFill/>
        </p:spPr>
        <p:txBody>
          <a:bodyPr wrap="square" rtlCol="0">
            <a:spAutoFit/>
          </a:bodyPr>
          <a:lstStyle/>
          <a:p>
            <a:r>
              <a:rPr lang="en-IN" sz="1600" dirty="0">
                <a:latin typeface="Times New Roman" pitchFamily="18" charset="0"/>
                <a:cs typeface="Times New Roman" pitchFamily="18" charset="0"/>
              </a:rPr>
              <a:t>Static friction F</a:t>
            </a:r>
          </a:p>
        </p:txBody>
      </p:sp>
      <p:sp>
        <p:nvSpPr>
          <p:cNvPr id="14" name="TextBox 13"/>
          <p:cNvSpPr txBox="1"/>
          <p:nvPr/>
        </p:nvSpPr>
        <p:spPr>
          <a:xfrm>
            <a:off x="2743200" y="2571750"/>
            <a:ext cx="990600" cy="646331"/>
          </a:xfrm>
          <a:prstGeom prst="rect">
            <a:avLst/>
          </a:prstGeom>
          <a:noFill/>
        </p:spPr>
        <p:txBody>
          <a:bodyPr wrap="square" rtlCol="0">
            <a:spAutoFit/>
          </a:bodyPr>
          <a:lstStyle/>
          <a:p>
            <a:r>
              <a:rPr lang="en-IN" dirty="0">
                <a:solidFill>
                  <a:srgbClr val="FF0000"/>
                </a:solidFill>
              </a:rPr>
              <a:t>No</a:t>
            </a:r>
          </a:p>
          <a:p>
            <a:r>
              <a:rPr lang="en-IN" dirty="0">
                <a:solidFill>
                  <a:srgbClr val="FF0000"/>
                </a:solidFill>
              </a:rPr>
              <a:t>Motion</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4">
                                            <p:txEl>
                                              <p:pRg st="0" end="0"/>
                                            </p:txEl>
                                          </p:spTgt>
                                        </p:tgtEl>
                                        <p:attrNameLst>
                                          <p:attrName>style.visibility</p:attrName>
                                        </p:attrNameLst>
                                      </p:cBhvr>
                                      <p:to>
                                        <p:strVal val="visible"/>
                                      </p:to>
                                    </p:set>
                                    <p:anim calcmode="lin" valueType="num">
                                      <p:cBhvr additive="base">
                                        <p:cTn id="51"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xEl>
                                              <p:pRg st="1" end="1"/>
                                            </p:txEl>
                                          </p:spTgt>
                                        </p:tgtEl>
                                        <p:attrNameLst>
                                          <p:attrName>style.visibility</p:attrName>
                                        </p:attrNameLst>
                                      </p:cBhvr>
                                      <p:to>
                                        <p:strVal val="visible"/>
                                      </p:to>
                                    </p:set>
                                    <p:anim calcmode="lin" valueType="num">
                                      <p:cBhvr additive="base">
                                        <p:cTn id="55"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anim calcmode="lin" valueType="num">
                                      <p:cBhvr additive="base">
                                        <p:cTn id="6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 calcmode="lin" valueType="num">
                                      <p:cBhvr additive="base">
                                        <p:cTn id="6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12" grpId="0"/>
      <p:bldP spid="13" grpId="0"/>
      <p:bldP spid="14" grpId="0" build="allAtOnce"/>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dirty="0">
                <a:latin typeface="Times New Roman" pitchFamily="18" charset="0"/>
                <a:cs typeface="Times New Roman" pitchFamily="18" charset="0"/>
              </a:rPr>
              <a:t>Or tan</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 0.25</a:t>
            </a:r>
          </a:p>
          <a:p>
            <a:pPr marL="0" indent="0" algn="just">
              <a:lnSpc>
                <a:spcPct val="150000"/>
              </a:lnSpc>
              <a:buNone/>
            </a:pPr>
            <a:r>
              <a:rPr lang="el-GR" sz="1800" dirty="0">
                <a:latin typeface="Times New Roman" pitchFamily="18" charset="0"/>
                <a:cs typeface="Times New Roman" pitchFamily="18" charset="0"/>
              </a:rPr>
              <a:t>θ</a:t>
            </a:r>
            <a:r>
              <a:rPr lang="en-US" sz="1800" dirty="0">
                <a:latin typeface="Times New Roman" pitchFamily="18" charset="0"/>
                <a:cs typeface="Times New Roman" pitchFamily="18" charset="0"/>
              </a:rPr>
              <a:t> </a:t>
            </a:r>
            <a:r>
              <a:rPr lang="en-IN" sz="1800" dirty="0">
                <a:latin typeface="Times New Roman" pitchFamily="18" charset="0"/>
                <a:cs typeface="Times New Roman" pitchFamily="18" charset="0"/>
              </a:rPr>
              <a:t>= 14.03</a:t>
            </a:r>
            <a:r>
              <a:rPr lang="en-IN" sz="1800" baseline="30000" dirty="0">
                <a:latin typeface="Times New Roman" pitchFamily="18" charset="0"/>
                <a:cs typeface="Times New Roman" pitchFamily="18" charset="0"/>
              </a:rPr>
              <a:t>0</a:t>
            </a:r>
          </a:p>
          <a:p>
            <a:pPr marL="0" indent="0" algn="just">
              <a:lnSpc>
                <a:spcPct val="150000"/>
              </a:lnSpc>
              <a:buNone/>
            </a:pPr>
            <a:r>
              <a:rPr lang="en-IN" sz="1800" dirty="0" err="1">
                <a:latin typeface="Times New Roman" pitchFamily="18" charset="0"/>
                <a:cs typeface="Times New Roman" pitchFamily="18" charset="0"/>
              </a:rPr>
              <a:t>P</a:t>
            </a:r>
            <a:r>
              <a:rPr lang="en-IN" sz="1800" baseline="-25000" dirty="0" err="1">
                <a:latin typeface="Times New Roman" pitchFamily="18" charset="0"/>
                <a:cs typeface="Times New Roman" pitchFamily="18" charset="0"/>
              </a:rPr>
              <a:t>min</a:t>
            </a:r>
            <a:r>
              <a:rPr lang="en-IN" sz="1800" dirty="0">
                <a:latin typeface="Times New Roman" pitchFamily="18" charset="0"/>
                <a:cs typeface="Times New Roman" pitchFamily="18" charset="0"/>
              </a:rPr>
              <a:t> = 1736.5/(</a:t>
            </a:r>
            <a:r>
              <a:rPr lang="en-IN" sz="1800" dirty="0" err="1">
                <a:latin typeface="Times New Roman" pitchFamily="18" charset="0"/>
                <a:cs typeface="Times New Roman" pitchFamily="18" charset="0"/>
              </a:rPr>
              <a:t>cos</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+ 0.25sin</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a:t>
            </a:r>
          </a:p>
          <a:p>
            <a:pPr marL="0" indent="0" algn="just">
              <a:lnSpc>
                <a:spcPct val="150000"/>
              </a:lnSpc>
              <a:buNone/>
            </a:pPr>
            <a:r>
              <a:rPr lang="en-IN" sz="1800" dirty="0" err="1">
                <a:solidFill>
                  <a:srgbClr val="00B050"/>
                </a:solidFill>
                <a:latin typeface="Times New Roman" pitchFamily="18" charset="0"/>
                <a:cs typeface="Times New Roman" pitchFamily="18" charset="0"/>
              </a:rPr>
              <a:t>P</a:t>
            </a:r>
            <a:r>
              <a:rPr lang="en-IN" sz="1800" baseline="-25000" dirty="0" err="1">
                <a:solidFill>
                  <a:srgbClr val="00B050"/>
                </a:solidFill>
                <a:latin typeface="Times New Roman" pitchFamily="18" charset="0"/>
                <a:cs typeface="Times New Roman" pitchFamily="18" charset="0"/>
              </a:rPr>
              <a:t>min</a:t>
            </a:r>
            <a:r>
              <a:rPr lang="en-IN" sz="1800" dirty="0">
                <a:solidFill>
                  <a:srgbClr val="00B050"/>
                </a:solidFill>
                <a:latin typeface="Times New Roman" pitchFamily="18" charset="0"/>
                <a:cs typeface="Times New Roman" pitchFamily="18" charset="0"/>
              </a:rPr>
              <a:t> = 1684.65 N</a:t>
            </a:r>
          </a:p>
        </p:txBody>
      </p:sp>
      <p:sp>
        <p:nvSpPr>
          <p:cNvPr id="34" name="Slide Number Placeholder 33"/>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42935331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Problem 8.0</a:t>
            </a:r>
          </a:p>
          <a:p>
            <a:pPr marL="0" indent="0" algn="just">
              <a:lnSpc>
                <a:spcPct val="150000"/>
              </a:lnSpc>
              <a:buNone/>
            </a:pPr>
            <a:r>
              <a:rPr lang="en-US" sz="1800" dirty="0">
                <a:latin typeface="Times New Roman" pitchFamily="18" charset="0"/>
                <a:cs typeface="Times New Roman" pitchFamily="18" charset="0"/>
              </a:rPr>
              <a:t>Two blocks A &amp; B, connected by a horizontal rod by frictionless hinges, are supported on two rough planes as shown in figure. The coefficients of friction are 0.3 between block A and the horizontal surface &amp; 0.4 between block B and the inclined surface. Block B weighs 1000 N. What is the smallest weight of block A that will hold the system in equilibrium ?</a:t>
            </a:r>
            <a:endParaRPr lang="en-IN" sz="1800" baseline="300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61</a:t>
            </a:fld>
            <a:endParaRPr lang="en-US"/>
          </a:p>
        </p:txBody>
      </p:sp>
      <p:pic>
        <p:nvPicPr>
          <p:cNvPr id="5" name="Picture 4"/>
          <p:cNvPicPr/>
          <p:nvPr/>
        </p:nvPicPr>
        <p:blipFill>
          <a:blip r:embed="rId3"/>
          <a:srcRect/>
          <a:stretch>
            <a:fillRect/>
          </a:stretch>
        </p:blipFill>
        <p:spPr bwMode="auto">
          <a:xfrm>
            <a:off x="2971800" y="3028950"/>
            <a:ext cx="3810000" cy="2114550"/>
          </a:xfrm>
          <a:prstGeom prst="rect">
            <a:avLst/>
          </a:prstGeom>
          <a:noFill/>
          <a:ln w="9525">
            <a:noFill/>
            <a:miter lim="800000"/>
            <a:headEnd/>
            <a:tailEnd/>
          </a:ln>
        </p:spPr>
      </p:pic>
    </p:spTree>
    <p:extLst>
      <p:ext uri="{BB962C8B-B14F-4D97-AF65-F5344CB8AC3E}">
        <p14:creationId xmlns:p14="http://schemas.microsoft.com/office/powerpoint/2010/main" val="2306364787"/>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Solution: </a:t>
            </a:r>
            <a:r>
              <a:rPr lang="en-IN" sz="1800" dirty="0">
                <a:latin typeface="Times New Roman" pitchFamily="18" charset="0"/>
                <a:cs typeface="Times New Roman" pitchFamily="18" charset="0"/>
              </a:rPr>
              <a:t>Since the block B has a tendency to move down the plane, frictional force acts up the plane. There will be reaction from block A through the rod. FBD of block B is as shown</a:t>
            </a:r>
          </a:p>
          <a:p>
            <a:pPr marL="0" indent="0" algn="just">
              <a:lnSpc>
                <a:spcPct val="150000"/>
              </a:lnSpc>
              <a:buNone/>
            </a:pPr>
            <a:endParaRPr lang="en-IN" sz="1800" dirty="0">
              <a:latin typeface="Times New Roman" pitchFamily="18" charset="0"/>
              <a:cs typeface="Times New Roman" pitchFamily="18" charset="0"/>
            </a:endParaRPr>
          </a:p>
        </p:txBody>
      </p:sp>
      <p:cxnSp>
        <p:nvCxnSpPr>
          <p:cNvPr id="17" name="Straight Connector 16"/>
          <p:cNvCxnSpPr/>
          <p:nvPr/>
        </p:nvCxnSpPr>
        <p:spPr>
          <a:xfrm rot="5400000">
            <a:off x="5333206" y="3257550"/>
            <a:ext cx="610394" cy="79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38800" y="2952750"/>
            <a:ext cx="1219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638800" y="3562350"/>
            <a:ext cx="6858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524500" y="2381250"/>
            <a:ext cx="2057400" cy="182880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853344" y="3103046"/>
            <a:ext cx="425360" cy="309801"/>
          </a:xfrm>
          <a:prstGeom prst="rect">
            <a:avLst/>
          </a:prstGeom>
          <a:noFill/>
        </p:spPr>
        <p:txBody>
          <a:bodyPr wrap="square" rtlCol="0">
            <a:spAutoFit/>
          </a:bodyPr>
          <a:lstStyle/>
          <a:p>
            <a:r>
              <a:rPr lang="en-IN" sz="1400" dirty="0">
                <a:latin typeface="Times New Roman" pitchFamily="18" charset="0"/>
                <a:cs typeface="Times New Roman" pitchFamily="18" charset="0"/>
              </a:rPr>
              <a:t>R</a:t>
            </a:r>
            <a:r>
              <a:rPr lang="en-IN" sz="1400" baseline="-25000" dirty="0">
                <a:latin typeface="Times New Roman" pitchFamily="18" charset="0"/>
                <a:cs typeface="Times New Roman" pitchFamily="18" charset="0"/>
              </a:rPr>
              <a:t>A</a:t>
            </a:r>
            <a:r>
              <a:rPr lang="en-IN" sz="1400" dirty="0">
                <a:latin typeface="Times New Roman" pitchFamily="18" charset="0"/>
                <a:cs typeface="Times New Roman" pitchFamily="18" charset="0"/>
              </a:rPr>
              <a:t> </a:t>
            </a:r>
          </a:p>
        </p:txBody>
      </p:sp>
      <p:cxnSp>
        <p:nvCxnSpPr>
          <p:cNvPr id="35" name="Straight Arrow Connector 34"/>
          <p:cNvCxnSpPr/>
          <p:nvPr/>
        </p:nvCxnSpPr>
        <p:spPr>
          <a:xfrm>
            <a:off x="5148064" y="3254612"/>
            <a:ext cx="1405136" cy="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551612" y="2211710"/>
            <a:ext cx="1588" cy="108394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444208" y="2991743"/>
            <a:ext cx="576064" cy="68718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6551612" y="3257947"/>
            <a:ext cx="736748" cy="68739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311900" y="1902827"/>
            <a:ext cx="852388"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1000 N</a:t>
            </a:r>
          </a:p>
        </p:txBody>
      </p:sp>
      <p:sp>
        <p:nvSpPr>
          <p:cNvPr id="30" name="TextBox 29"/>
          <p:cNvSpPr txBox="1"/>
          <p:nvPr/>
        </p:nvSpPr>
        <p:spPr>
          <a:xfrm>
            <a:off x="7020272" y="2837854"/>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endParaRPr lang="en-IN" sz="1400" baseline="-25000" dirty="0">
              <a:solidFill>
                <a:srgbClr val="FF0000"/>
              </a:solidFill>
            </a:endParaRPr>
          </a:p>
        </p:txBody>
      </p:sp>
      <p:sp>
        <p:nvSpPr>
          <p:cNvPr id="31" name="TextBox 30"/>
          <p:cNvSpPr txBox="1"/>
          <p:nvPr/>
        </p:nvSpPr>
        <p:spPr>
          <a:xfrm rot="200950">
            <a:off x="7239000" y="3831747"/>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r>
              <a:rPr lang="en-IN" sz="1400" baseline="-25000" dirty="0">
                <a:latin typeface="Times New Roman" pitchFamily="18" charset="0"/>
                <a:cs typeface="Times New Roman" pitchFamily="18" charset="0"/>
              </a:rPr>
              <a:t>B</a:t>
            </a:r>
            <a:endParaRPr lang="en-IN" sz="1400" baseline="-25000" dirty="0"/>
          </a:p>
        </p:txBody>
      </p:sp>
      <p:cxnSp>
        <p:nvCxnSpPr>
          <p:cNvPr id="32" name="Straight Connector 31"/>
          <p:cNvCxnSpPr/>
          <p:nvPr/>
        </p:nvCxnSpPr>
        <p:spPr>
          <a:xfrm>
            <a:off x="5643736" y="4324350"/>
            <a:ext cx="909464" cy="158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818056" y="4017049"/>
            <a:ext cx="641320" cy="309801"/>
          </a:xfrm>
          <a:prstGeom prst="rect">
            <a:avLst/>
          </a:prstGeom>
          <a:noFill/>
        </p:spPr>
        <p:txBody>
          <a:bodyPr wrap="square" rtlCol="0">
            <a:spAutoFit/>
          </a:bodyPr>
          <a:lstStyle/>
          <a:p>
            <a:r>
              <a:rPr lang="en-US" sz="1400" dirty="0">
                <a:latin typeface="Times New Roman" pitchFamily="18" charset="0"/>
                <a:cs typeface="Times New Roman" pitchFamily="18" charset="0"/>
              </a:rPr>
              <a:t>60</a:t>
            </a:r>
            <a:r>
              <a:rPr lang="en-US" sz="1400" baseline="30000" dirty="0">
                <a:latin typeface="Times New Roman" pitchFamily="18" charset="0"/>
                <a:cs typeface="Times New Roman" pitchFamily="18" charset="0"/>
              </a:rPr>
              <a:t>0</a:t>
            </a:r>
            <a:endParaRPr lang="en-IN" sz="1400" baseline="30000" dirty="0">
              <a:latin typeface="Times New Roman" pitchFamily="18" charset="0"/>
              <a:cs typeface="Times New Roman" pitchFamily="18" charset="0"/>
            </a:endParaRPr>
          </a:p>
        </p:txBody>
      </p:sp>
      <p:sp>
        <p:nvSpPr>
          <p:cNvPr id="36" name="TextBox 35"/>
          <p:cNvSpPr txBox="1"/>
          <p:nvPr/>
        </p:nvSpPr>
        <p:spPr>
          <a:xfrm>
            <a:off x="4853344" y="1867610"/>
            <a:ext cx="16764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of block B</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27207990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500" fill="hold"/>
                                        <p:tgtEl>
                                          <p:spTgt spid="32"/>
                                        </p:tgtEl>
                                        <p:attrNameLst>
                                          <p:attrName>ppt_x</p:attrName>
                                        </p:attrNameLst>
                                      </p:cBhvr>
                                      <p:tavLst>
                                        <p:tav tm="0">
                                          <p:val>
                                            <p:strVal val="#ppt_x"/>
                                          </p:val>
                                        </p:tav>
                                        <p:tav tm="100000">
                                          <p:val>
                                            <p:strVal val="#ppt_x"/>
                                          </p:val>
                                        </p:tav>
                                      </p:tavLst>
                                    </p:anim>
                                    <p:anim calcmode="lin" valueType="num">
                                      <p:cBhvr additive="base">
                                        <p:cTn id="3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ppt_x"/>
                                          </p:val>
                                        </p:tav>
                                        <p:tav tm="100000">
                                          <p:val>
                                            <p:strVal val="#ppt_x"/>
                                          </p:val>
                                        </p:tav>
                                      </p:tavLst>
                                    </p:anim>
                                    <p:anim calcmode="lin" valueType="num">
                                      <p:cBhvr additive="base">
                                        <p:cTn id="50" dur="500" fill="hold"/>
                                        <p:tgtEl>
                                          <p:spTgt spid="2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additive="base">
                                        <p:cTn id="59" dur="500" fill="hold"/>
                                        <p:tgtEl>
                                          <p:spTgt spid="35"/>
                                        </p:tgtEl>
                                        <p:attrNameLst>
                                          <p:attrName>ppt_x</p:attrName>
                                        </p:attrNameLst>
                                      </p:cBhvr>
                                      <p:tavLst>
                                        <p:tav tm="0">
                                          <p:val>
                                            <p:strVal val="#ppt_x"/>
                                          </p:val>
                                        </p:tav>
                                        <p:tav tm="100000">
                                          <p:val>
                                            <p:strVal val="#ppt_x"/>
                                          </p:val>
                                        </p:tav>
                                      </p:tavLst>
                                    </p:anim>
                                    <p:anim calcmode="lin" valueType="num">
                                      <p:cBhvr additive="base">
                                        <p:cTn id="60" dur="500" fill="hold"/>
                                        <p:tgtEl>
                                          <p:spTgt spid="3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additive="base">
                                        <p:cTn id="63" dur="500" fill="hold"/>
                                        <p:tgtEl>
                                          <p:spTgt spid="34"/>
                                        </p:tgtEl>
                                        <p:attrNameLst>
                                          <p:attrName>ppt_x</p:attrName>
                                        </p:attrNameLst>
                                      </p:cBhvr>
                                      <p:tavLst>
                                        <p:tav tm="0">
                                          <p:val>
                                            <p:strVal val="#ppt_x"/>
                                          </p:val>
                                        </p:tav>
                                        <p:tav tm="100000">
                                          <p:val>
                                            <p:strVal val="#ppt_x"/>
                                          </p:val>
                                        </p:tav>
                                      </p:tavLst>
                                    </p:anim>
                                    <p:anim calcmode="lin" valueType="num">
                                      <p:cBhvr additive="base">
                                        <p:cTn id="6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cBhvr additive="base">
                                        <p:cTn id="69" dur="500" fill="hold"/>
                                        <p:tgtEl>
                                          <p:spTgt spid="25"/>
                                        </p:tgtEl>
                                        <p:attrNameLst>
                                          <p:attrName>ppt_x</p:attrName>
                                        </p:attrNameLst>
                                      </p:cBhvr>
                                      <p:tavLst>
                                        <p:tav tm="0">
                                          <p:val>
                                            <p:strVal val="#ppt_x"/>
                                          </p:val>
                                        </p:tav>
                                        <p:tav tm="100000">
                                          <p:val>
                                            <p:strVal val="#ppt_x"/>
                                          </p:val>
                                        </p:tav>
                                      </p:tavLst>
                                    </p:anim>
                                    <p:anim calcmode="lin" valueType="num">
                                      <p:cBhvr additive="base">
                                        <p:cTn id="70" dur="500" fill="hold"/>
                                        <p:tgtEl>
                                          <p:spTgt spid="2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additive="base">
                                        <p:cTn id="73" dur="500" fill="hold"/>
                                        <p:tgtEl>
                                          <p:spTgt spid="30"/>
                                        </p:tgtEl>
                                        <p:attrNameLst>
                                          <p:attrName>ppt_x</p:attrName>
                                        </p:attrNameLst>
                                      </p:cBhvr>
                                      <p:tavLst>
                                        <p:tav tm="0">
                                          <p:val>
                                            <p:strVal val="#ppt_x"/>
                                          </p:val>
                                        </p:tav>
                                        <p:tav tm="100000">
                                          <p:val>
                                            <p:strVal val="#ppt_x"/>
                                          </p:val>
                                        </p:tav>
                                      </p:tavLst>
                                    </p:anim>
                                    <p:anim calcmode="lin" valueType="num">
                                      <p:cBhvr additive="base">
                                        <p:cTn id="7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8" grpId="0"/>
      <p:bldP spid="30" grpId="0"/>
      <p:bldP spid="31" grpId="0"/>
      <p:bldP spid="33" grpId="0"/>
      <p:bldP spid="3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fontScale="85000" lnSpcReduction="10000"/>
          </a:bodyPr>
          <a:lstStyle/>
          <a:p>
            <a:pPr marL="0" indent="0" algn="just">
              <a:lnSpc>
                <a:spcPct val="150000"/>
              </a:lnSpc>
              <a:buNone/>
            </a:pPr>
            <a:r>
              <a:rPr lang="en-US" sz="1800" dirty="0">
                <a:latin typeface="Times New Roman" pitchFamily="18" charset="0"/>
                <a:cs typeface="Times New Roman" pitchFamily="18" charset="0"/>
              </a:rPr>
              <a:t>Resolving all the forces perpendicular to the plane</a:t>
            </a:r>
            <a:endParaRPr lang="en-IN" sz="1800" dirty="0">
              <a:latin typeface="Times New Roman" pitchFamily="18" charset="0"/>
              <a:cs typeface="Times New Roman" pitchFamily="18" charset="0"/>
            </a:endParaRPr>
          </a:p>
          <a:p>
            <a:pPr marL="0" indent="0" algn="just">
              <a:lnSpc>
                <a:spcPct val="150000"/>
              </a:lnSpc>
              <a:buNone/>
            </a:pPr>
            <a:r>
              <a:rPr lang="en-IN" sz="1800" dirty="0">
                <a:latin typeface="Times New Roman" pitchFamily="18" charset="0"/>
                <a:cs typeface="Times New Roman" pitchFamily="18" charset="0"/>
              </a:rPr>
              <a:t>N</a:t>
            </a:r>
            <a:r>
              <a:rPr lang="en-IN" sz="1800" baseline="-25000" dirty="0">
                <a:latin typeface="Times New Roman" pitchFamily="18" charset="0"/>
                <a:cs typeface="Times New Roman" pitchFamily="18" charset="0"/>
              </a:rPr>
              <a:t>B</a:t>
            </a:r>
            <a:r>
              <a:rPr lang="en-IN" sz="1800" dirty="0">
                <a:latin typeface="Times New Roman" pitchFamily="18" charset="0"/>
                <a:cs typeface="Times New Roman" pitchFamily="18" charset="0"/>
              </a:rPr>
              <a:t> – 1000cos60 – R</a:t>
            </a:r>
            <a:r>
              <a:rPr lang="en-IN" sz="1800" baseline="-25000" dirty="0">
                <a:latin typeface="Times New Roman" pitchFamily="18" charset="0"/>
                <a:cs typeface="Times New Roman" pitchFamily="18" charset="0"/>
              </a:rPr>
              <a:t>A</a:t>
            </a:r>
            <a:r>
              <a:rPr lang="en-IN" sz="1800" dirty="0">
                <a:latin typeface="Times New Roman" pitchFamily="18" charset="0"/>
                <a:cs typeface="Times New Roman" pitchFamily="18" charset="0"/>
              </a:rPr>
              <a:t>sin60 = 0</a:t>
            </a:r>
          </a:p>
          <a:p>
            <a:pPr marL="0" indent="0" algn="just">
              <a:lnSpc>
                <a:spcPct val="150000"/>
              </a:lnSpc>
              <a:buNone/>
            </a:pPr>
            <a:r>
              <a:rPr lang="en-US" sz="1800" dirty="0" err="1">
                <a:latin typeface="Times New Roman" pitchFamily="18" charset="0"/>
                <a:cs typeface="Times New Roman" pitchFamily="18" charset="0"/>
              </a:rPr>
              <a:t>i.e</a:t>
            </a:r>
            <a:r>
              <a:rPr lang="en-US" sz="1800" dirty="0">
                <a:latin typeface="Times New Roman" pitchFamily="18" charset="0"/>
                <a:cs typeface="Times New Roman" pitchFamily="18" charset="0"/>
              </a:rPr>
              <a:t> </a:t>
            </a:r>
            <a:r>
              <a:rPr lang="en-IN" sz="1800" dirty="0">
                <a:latin typeface="Times New Roman" pitchFamily="18" charset="0"/>
                <a:cs typeface="Times New Roman" pitchFamily="18" charset="0"/>
              </a:rPr>
              <a:t>N</a:t>
            </a:r>
            <a:r>
              <a:rPr lang="en-IN" sz="1800" baseline="-25000" dirty="0">
                <a:latin typeface="Times New Roman" pitchFamily="18" charset="0"/>
                <a:cs typeface="Times New Roman" pitchFamily="18" charset="0"/>
              </a:rPr>
              <a:t>B</a:t>
            </a:r>
            <a:r>
              <a:rPr lang="en-IN" sz="1800" dirty="0">
                <a:latin typeface="Times New Roman" pitchFamily="18" charset="0"/>
                <a:cs typeface="Times New Roman" pitchFamily="18" charset="0"/>
              </a:rPr>
              <a:t> = 500 + 0.866R</a:t>
            </a:r>
            <a:r>
              <a:rPr lang="en-IN" sz="1800" baseline="-25000" dirty="0">
                <a:latin typeface="Times New Roman" pitchFamily="18" charset="0"/>
                <a:cs typeface="Times New Roman" pitchFamily="18" charset="0"/>
              </a:rPr>
              <a:t>A</a:t>
            </a:r>
            <a:endParaRPr lang="en-IN" sz="1800" dirty="0">
              <a:latin typeface="Times New Roman" pitchFamily="18" charset="0"/>
              <a:cs typeface="Times New Roman" pitchFamily="18" charset="0"/>
            </a:endParaRPr>
          </a:p>
          <a:p>
            <a:pPr marL="0" indent="0" algn="just">
              <a:lnSpc>
                <a:spcPct val="150000"/>
              </a:lnSpc>
              <a:buNone/>
            </a:pPr>
            <a:r>
              <a:rPr lang="en-IN" sz="1800" dirty="0">
                <a:latin typeface="Times New Roman" pitchFamily="18" charset="0"/>
                <a:cs typeface="Times New Roman" pitchFamily="18" charset="0"/>
              </a:rPr>
              <a:t>But </a:t>
            </a:r>
            <a:r>
              <a:rPr lang="en-US" sz="1800" dirty="0">
                <a:latin typeface="Times New Roman" pitchFamily="18" charset="0"/>
                <a:cs typeface="Times New Roman" pitchFamily="18" charset="0"/>
              </a:rPr>
              <a:t>F = </a:t>
            </a:r>
            <a:r>
              <a:rPr lang="en-IN" sz="1800" dirty="0">
                <a:latin typeface="Times New Roman" pitchFamily="18" charset="0"/>
                <a:cs typeface="Times New Roman" pitchFamily="18" charset="0"/>
              </a:rPr>
              <a:t>µN</a:t>
            </a:r>
            <a:r>
              <a:rPr lang="en-IN" sz="1800" baseline="-25000" dirty="0">
                <a:latin typeface="Times New Roman" pitchFamily="18" charset="0"/>
                <a:cs typeface="Times New Roman" pitchFamily="18" charset="0"/>
              </a:rPr>
              <a:t>B </a:t>
            </a:r>
            <a:r>
              <a:rPr lang="en-IN" sz="1800" dirty="0">
                <a:latin typeface="Times New Roman" pitchFamily="18" charset="0"/>
                <a:cs typeface="Times New Roman" pitchFamily="18" charset="0"/>
              </a:rPr>
              <a:t> = 0.4(500 + 0.866R</a:t>
            </a:r>
            <a:r>
              <a:rPr lang="en-IN" sz="1800" baseline="-25000" dirty="0">
                <a:latin typeface="Times New Roman" pitchFamily="18" charset="0"/>
                <a:cs typeface="Times New Roman" pitchFamily="18" charset="0"/>
              </a:rPr>
              <a:t>A</a:t>
            </a:r>
            <a:r>
              <a:rPr lang="en-IN" sz="1800" dirty="0">
                <a:latin typeface="Times New Roman" pitchFamily="18" charset="0"/>
                <a:cs typeface="Times New Roman" pitchFamily="18" charset="0"/>
              </a:rPr>
              <a:t>)</a:t>
            </a:r>
            <a:endParaRPr lang="en-IN" sz="1800" baseline="-25000" dirty="0">
              <a:latin typeface="Times New Roman" pitchFamily="18" charset="0"/>
              <a:cs typeface="Times New Roman" pitchFamily="18" charset="0"/>
            </a:endParaRPr>
          </a:p>
          <a:p>
            <a:pPr marL="0" indent="0" algn="just">
              <a:lnSpc>
                <a:spcPct val="150000"/>
              </a:lnSpc>
              <a:buNone/>
            </a:pPr>
            <a:r>
              <a:rPr lang="en-US" sz="1800" dirty="0">
                <a:latin typeface="Times New Roman" pitchFamily="18" charset="0"/>
                <a:cs typeface="Times New Roman" pitchFamily="18" charset="0"/>
              </a:rPr>
              <a:t> F = </a:t>
            </a:r>
            <a:r>
              <a:rPr lang="en-IN" sz="1800" dirty="0">
                <a:latin typeface="Times New Roman" pitchFamily="18" charset="0"/>
                <a:cs typeface="Times New Roman" pitchFamily="18" charset="0"/>
              </a:rPr>
              <a:t>200 + 0.3464R</a:t>
            </a:r>
            <a:r>
              <a:rPr lang="en-IN" sz="1800" baseline="-25000" dirty="0">
                <a:latin typeface="Times New Roman" pitchFamily="18" charset="0"/>
                <a:cs typeface="Times New Roman" pitchFamily="18" charset="0"/>
              </a:rPr>
              <a:t>A</a:t>
            </a:r>
            <a:r>
              <a:rPr lang="en-IN" sz="1800" dirty="0">
                <a:latin typeface="Times New Roman" pitchFamily="18" charset="0"/>
                <a:cs typeface="Times New Roman" pitchFamily="18" charset="0"/>
              </a:rPr>
              <a:t>-----(i)</a:t>
            </a:r>
            <a:endParaRPr lang="en-IN" sz="1800" baseline="-25000" dirty="0">
              <a:latin typeface="Times New Roman" pitchFamily="18" charset="0"/>
              <a:cs typeface="Times New Roman" pitchFamily="18" charset="0"/>
            </a:endParaRPr>
          </a:p>
          <a:p>
            <a:pPr marL="0" indent="0" algn="just">
              <a:lnSpc>
                <a:spcPct val="150000"/>
              </a:lnSpc>
              <a:buNone/>
            </a:pPr>
            <a:r>
              <a:rPr lang="en-US" sz="1800" dirty="0">
                <a:latin typeface="Times New Roman" pitchFamily="18" charset="0"/>
                <a:cs typeface="Times New Roman" pitchFamily="18" charset="0"/>
              </a:rPr>
              <a:t>Resolving all the forces along the plane</a:t>
            </a:r>
            <a:endParaRPr lang="en-IN" sz="1800" baseline="-25000" dirty="0">
              <a:latin typeface="Times New Roman" pitchFamily="18" charset="0"/>
              <a:cs typeface="Times New Roman" pitchFamily="18" charset="0"/>
            </a:endParaRPr>
          </a:p>
          <a:p>
            <a:pPr marL="0" indent="0" algn="just">
              <a:lnSpc>
                <a:spcPct val="150000"/>
              </a:lnSpc>
              <a:buNone/>
            </a:pPr>
            <a:r>
              <a:rPr lang="en-IN" sz="1800" dirty="0">
                <a:latin typeface="Times New Roman" pitchFamily="18" charset="0"/>
                <a:cs typeface="Times New Roman" pitchFamily="18" charset="0"/>
              </a:rPr>
              <a:t>F – 1000sin60 + R</a:t>
            </a:r>
            <a:r>
              <a:rPr lang="en-IN" sz="1800" baseline="-25000" dirty="0">
                <a:latin typeface="Times New Roman" pitchFamily="18" charset="0"/>
                <a:cs typeface="Times New Roman" pitchFamily="18" charset="0"/>
              </a:rPr>
              <a:t>A</a:t>
            </a:r>
            <a:r>
              <a:rPr lang="en-IN" sz="1800" dirty="0">
                <a:latin typeface="Times New Roman" pitchFamily="18" charset="0"/>
                <a:cs typeface="Times New Roman" pitchFamily="18" charset="0"/>
              </a:rPr>
              <a:t>cos60 = 0</a:t>
            </a:r>
          </a:p>
          <a:p>
            <a:pPr marL="0" indent="0" algn="just">
              <a:lnSpc>
                <a:spcPct val="150000"/>
              </a:lnSpc>
              <a:buNone/>
            </a:pPr>
            <a:r>
              <a:rPr lang="en-US" sz="1800" dirty="0">
                <a:latin typeface="Times New Roman" pitchFamily="18" charset="0"/>
                <a:cs typeface="Times New Roman" pitchFamily="18" charset="0"/>
              </a:rPr>
              <a:t>From (i) putting the value of F</a:t>
            </a:r>
          </a:p>
          <a:p>
            <a:pPr marL="0" indent="0" algn="just">
              <a:lnSpc>
                <a:spcPct val="150000"/>
              </a:lnSpc>
              <a:buNone/>
            </a:pPr>
            <a:r>
              <a:rPr lang="en-IN" sz="1800" dirty="0">
                <a:latin typeface="Times New Roman" pitchFamily="18" charset="0"/>
                <a:cs typeface="Times New Roman" pitchFamily="18" charset="0"/>
              </a:rPr>
              <a:t>200 + 0.3464R</a:t>
            </a:r>
            <a:r>
              <a:rPr lang="en-IN" sz="1800" baseline="-25000" dirty="0">
                <a:latin typeface="Times New Roman" pitchFamily="18" charset="0"/>
                <a:cs typeface="Times New Roman" pitchFamily="18" charset="0"/>
              </a:rPr>
              <a:t>A</a:t>
            </a:r>
            <a:r>
              <a:rPr lang="en-IN" sz="1800" dirty="0">
                <a:latin typeface="Times New Roman" pitchFamily="18" charset="0"/>
                <a:cs typeface="Times New Roman" pitchFamily="18" charset="0"/>
              </a:rPr>
              <a:t>- 866 + 0.5R</a:t>
            </a:r>
            <a:r>
              <a:rPr lang="en-IN" sz="1800" baseline="-25000" dirty="0">
                <a:latin typeface="Times New Roman" pitchFamily="18" charset="0"/>
                <a:cs typeface="Times New Roman" pitchFamily="18" charset="0"/>
              </a:rPr>
              <a:t>A </a:t>
            </a:r>
            <a:r>
              <a:rPr lang="en-IN" sz="1800" dirty="0">
                <a:latin typeface="Times New Roman" pitchFamily="18" charset="0"/>
                <a:cs typeface="Times New Roman" pitchFamily="18" charset="0"/>
              </a:rPr>
              <a:t>= 0</a:t>
            </a:r>
          </a:p>
          <a:p>
            <a:pPr marL="0" indent="0" algn="just">
              <a:lnSpc>
                <a:spcPct val="150000"/>
              </a:lnSpc>
              <a:buNone/>
            </a:pPr>
            <a:r>
              <a:rPr lang="en-IN" sz="1800" dirty="0">
                <a:latin typeface="Times New Roman" pitchFamily="18" charset="0"/>
                <a:cs typeface="Times New Roman" pitchFamily="18" charset="0"/>
              </a:rPr>
              <a:t>R</a:t>
            </a:r>
            <a:r>
              <a:rPr lang="en-IN" sz="1800" baseline="-25000" dirty="0">
                <a:latin typeface="Times New Roman" pitchFamily="18" charset="0"/>
                <a:cs typeface="Times New Roman" pitchFamily="18" charset="0"/>
              </a:rPr>
              <a:t>A </a:t>
            </a:r>
            <a:r>
              <a:rPr lang="en-IN" sz="1800" dirty="0">
                <a:latin typeface="Times New Roman" pitchFamily="18" charset="0"/>
                <a:cs typeface="Times New Roman" pitchFamily="18" charset="0"/>
              </a:rPr>
              <a:t>= 786.86 N</a:t>
            </a:r>
          </a:p>
          <a:p>
            <a:pPr marL="0" indent="0" algn="just">
              <a:lnSpc>
                <a:spcPct val="150000"/>
              </a:lnSpc>
              <a:buNone/>
            </a:pPr>
            <a:endParaRPr lang="en-US"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p:txBody>
      </p:sp>
      <p:cxnSp>
        <p:nvCxnSpPr>
          <p:cNvPr id="17" name="Straight Connector 16"/>
          <p:cNvCxnSpPr/>
          <p:nvPr/>
        </p:nvCxnSpPr>
        <p:spPr>
          <a:xfrm rot="5400000">
            <a:off x="5541556" y="2282914"/>
            <a:ext cx="610394" cy="79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847150" y="1978114"/>
            <a:ext cx="1219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847150" y="2587714"/>
            <a:ext cx="6858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732850" y="1406614"/>
            <a:ext cx="2057400" cy="182880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8422" y="2125076"/>
            <a:ext cx="641320" cy="309801"/>
          </a:xfrm>
          <a:prstGeom prst="rect">
            <a:avLst/>
          </a:prstGeom>
          <a:noFill/>
        </p:spPr>
        <p:txBody>
          <a:bodyPr wrap="square" rtlCol="0">
            <a:spAutoFit/>
          </a:bodyPr>
          <a:lstStyle/>
          <a:p>
            <a:r>
              <a:rPr lang="en-IN" sz="1400" dirty="0">
                <a:latin typeface="Times New Roman" pitchFamily="18" charset="0"/>
                <a:cs typeface="Times New Roman" pitchFamily="18" charset="0"/>
              </a:rPr>
              <a:t>R</a:t>
            </a:r>
            <a:r>
              <a:rPr lang="en-IN" sz="1400" baseline="-25000" dirty="0">
                <a:latin typeface="Times New Roman" pitchFamily="18" charset="0"/>
                <a:cs typeface="Times New Roman" pitchFamily="18" charset="0"/>
              </a:rPr>
              <a:t>A</a:t>
            </a:r>
            <a:r>
              <a:rPr lang="en-IN" sz="1400" dirty="0">
                <a:latin typeface="Times New Roman" pitchFamily="18" charset="0"/>
                <a:cs typeface="Times New Roman" pitchFamily="18" charset="0"/>
              </a:rPr>
              <a:t> </a:t>
            </a:r>
          </a:p>
        </p:txBody>
      </p:sp>
      <p:cxnSp>
        <p:nvCxnSpPr>
          <p:cNvPr id="35" name="Straight Arrow Connector 34"/>
          <p:cNvCxnSpPr/>
          <p:nvPr/>
        </p:nvCxnSpPr>
        <p:spPr>
          <a:xfrm flipV="1">
            <a:off x="5923350" y="2279977"/>
            <a:ext cx="838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759962" y="1237074"/>
            <a:ext cx="1588" cy="108394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652558" y="2017107"/>
            <a:ext cx="576064" cy="68718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6759962" y="2283311"/>
            <a:ext cx="736748" cy="68739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20250" y="928191"/>
            <a:ext cx="852388"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1000 N</a:t>
            </a:r>
          </a:p>
        </p:txBody>
      </p:sp>
      <p:sp>
        <p:nvSpPr>
          <p:cNvPr id="30" name="TextBox 29"/>
          <p:cNvSpPr txBox="1"/>
          <p:nvPr/>
        </p:nvSpPr>
        <p:spPr>
          <a:xfrm>
            <a:off x="7228622" y="1863218"/>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endParaRPr lang="en-IN" sz="1400" baseline="-25000" dirty="0">
              <a:solidFill>
                <a:srgbClr val="FF0000"/>
              </a:solidFill>
            </a:endParaRPr>
          </a:p>
        </p:txBody>
      </p:sp>
      <p:sp>
        <p:nvSpPr>
          <p:cNvPr id="31" name="TextBox 30"/>
          <p:cNvSpPr txBox="1"/>
          <p:nvPr/>
        </p:nvSpPr>
        <p:spPr>
          <a:xfrm rot="200950">
            <a:off x="7447350" y="2857111"/>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r>
              <a:rPr lang="en-IN" sz="1400" baseline="-25000" dirty="0">
                <a:latin typeface="Times New Roman" pitchFamily="18" charset="0"/>
                <a:cs typeface="Times New Roman" pitchFamily="18" charset="0"/>
              </a:rPr>
              <a:t>B</a:t>
            </a:r>
            <a:endParaRPr lang="en-IN" sz="1400" baseline="-25000" dirty="0"/>
          </a:p>
        </p:txBody>
      </p:sp>
      <p:cxnSp>
        <p:nvCxnSpPr>
          <p:cNvPr id="32" name="Straight Connector 31"/>
          <p:cNvCxnSpPr/>
          <p:nvPr/>
        </p:nvCxnSpPr>
        <p:spPr>
          <a:xfrm>
            <a:off x="5852086" y="3349714"/>
            <a:ext cx="909464" cy="158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026406" y="3042413"/>
            <a:ext cx="641320" cy="309801"/>
          </a:xfrm>
          <a:prstGeom prst="rect">
            <a:avLst/>
          </a:prstGeom>
          <a:noFill/>
        </p:spPr>
        <p:txBody>
          <a:bodyPr wrap="square" rtlCol="0">
            <a:spAutoFit/>
          </a:bodyPr>
          <a:lstStyle/>
          <a:p>
            <a:r>
              <a:rPr lang="en-US" sz="1400" dirty="0">
                <a:latin typeface="Times New Roman" pitchFamily="18" charset="0"/>
                <a:cs typeface="Times New Roman" pitchFamily="18" charset="0"/>
              </a:rPr>
              <a:t>60</a:t>
            </a:r>
            <a:r>
              <a:rPr lang="en-US" sz="1400" baseline="30000" dirty="0">
                <a:latin typeface="Times New Roman" pitchFamily="18" charset="0"/>
                <a:cs typeface="Times New Roman" pitchFamily="18" charset="0"/>
              </a:rPr>
              <a:t>0</a:t>
            </a:r>
            <a:endParaRPr lang="en-IN" sz="1400" baseline="30000" dirty="0">
              <a:latin typeface="Times New Roman" pitchFamily="18" charset="0"/>
              <a:cs typeface="Times New Roman" pitchFamily="18" charset="0"/>
            </a:endParaRPr>
          </a:p>
        </p:txBody>
      </p:sp>
      <p:sp>
        <p:nvSpPr>
          <p:cNvPr id="36" name="TextBox 35"/>
          <p:cNvSpPr txBox="1"/>
          <p:nvPr/>
        </p:nvSpPr>
        <p:spPr>
          <a:xfrm>
            <a:off x="5061694" y="892974"/>
            <a:ext cx="16764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of block B</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4357630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ppt_x"/>
                                          </p:val>
                                        </p:tav>
                                        <p:tav tm="100000">
                                          <p:val>
                                            <p:strVal val="#ppt_x"/>
                                          </p:val>
                                        </p:tav>
                                      </p:tavLst>
                                    </p:anim>
                                    <p:anim calcmode="lin" valueType="num">
                                      <p:cBhvr additive="base">
                                        <p:cTn id="40" dur="500" fill="hold"/>
                                        <p:tgtEl>
                                          <p:spTgt spid="3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ppt_x"/>
                                          </p:val>
                                        </p:tav>
                                        <p:tav tm="100000">
                                          <p:val>
                                            <p:strVal val="#ppt_x"/>
                                          </p:val>
                                        </p:tav>
                                      </p:tavLst>
                                    </p:anim>
                                    <p:anim calcmode="lin" valueType="num">
                                      <p:cBhvr additive="base">
                                        <p:cTn id="48" dur="500" fill="hold"/>
                                        <p:tgtEl>
                                          <p:spTgt spid="3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ppt_x"/>
                                          </p:val>
                                        </p:tav>
                                        <p:tav tm="100000">
                                          <p:val>
                                            <p:strVal val="#ppt_x"/>
                                          </p:val>
                                        </p:tav>
                                      </p:tavLst>
                                    </p:anim>
                                    <p:anim calcmode="lin" valueType="num">
                                      <p:cBhvr additive="base">
                                        <p:cTn id="60" dur="500" fill="hold"/>
                                        <p:tgtEl>
                                          <p:spTgt spid="2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additive="base">
                                        <p:cTn id="63" dur="500" fill="hold"/>
                                        <p:tgtEl>
                                          <p:spTgt spid="29"/>
                                        </p:tgtEl>
                                        <p:attrNameLst>
                                          <p:attrName>ppt_x</p:attrName>
                                        </p:attrNameLst>
                                      </p:cBhvr>
                                      <p:tavLst>
                                        <p:tav tm="0">
                                          <p:val>
                                            <p:strVal val="#ppt_x"/>
                                          </p:val>
                                        </p:tav>
                                        <p:tav tm="100000">
                                          <p:val>
                                            <p:strVal val="#ppt_x"/>
                                          </p:val>
                                        </p:tav>
                                      </p:tavLst>
                                    </p:anim>
                                    <p:anim calcmode="lin" valueType="num">
                                      <p:cBhvr additive="base">
                                        <p:cTn id="6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8" grpId="0"/>
      <p:bldP spid="30" grpId="0"/>
      <p:bldP spid="31" grpId="0"/>
      <p:bldP spid="33" grpId="0"/>
      <p:bldP spid="3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fontScale="77500" lnSpcReduction="20000"/>
          </a:bodyPr>
          <a:lstStyle/>
          <a:p>
            <a:pPr marL="0" indent="0" algn="just">
              <a:lnSpc>
                <a:spcPct val="150000"/>
              </a:lnSpc>
              <a:buNone/>
            </a:pPr>
            <a:r>
              <a:rPr lang="en-US" sz="1800" dirty="0">
                <a:latin typeface="Times New Roman" pitchFamily="18" charset="0"/>
                <a:cs typeface="Times New Roman" pitchFamily="18" charset="0"/>
              </a:rPr>
              <a:t>Considering equilibrium of block A its FBD is as shown in figure.</a:t>
            </a:r>
          </a:p>
          <a:p>
            <a:pPr marL="0" indent="0" algn="just">
              <a:lnSpc>
                <a:spcPct val="150000"/>
              </a:lnSpc>
              <a:buNone/>
            </a:pPr>
            <a:r>
              <a:rPr lang="en-US" sz="1800" dirty="0">
                <a:latin typeface="Times New Roman" pitchFamily="18" charset="0"/>
                <a:cs typeface="Times New Roman" pitchFamily="18" charset="0"/>
              </a:rPr>
              <a:t>Let W be the weight of block A</a:t>
            </a:r>
          </a:p>
          <a:p>
            <a:pPr marL="0" indent="0" algn="just">
              <a:lnSpc>
                <a:spcPct val="150000"/>
              </a:lnSpc>
              <a:buNone/>
            </a:pPr>
            <a:r>
              <a:rPr lang="en-US" sz="1800" dirty="0">
                <a:latin typeface="Times New Roman" pitchFamily="18" charset="0"/>
                <a:cs typeface="Times New Roman" pitchFamily="18" charset="0"/>
              </a:rPr>
              <a:t>Resolving all the forces perpendicular to the plane</a:t>
            </a:r>
          </a:p>
          <a:p>
            <a:pPr marL="0" indent="0" algn="just">
              <a:lnSpc>
                <a:spcPct val="150000"/>
              </a:lnSpc>
              <a:buNone/>
            </a:pP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Fy</a:t>
            </a:r>
            <a:r>
              <a:rPr lang="en-IN" sz="1800" dirty="0">
                <a:latin typeface="Times New Roman" pitchFamily="18" charset="0"/>
                <a:cs typeface="Times New Roman" pitchFamily="18" charset="0"/>
              </a:rPr>
              <a:t>= 0</a:t>
            </a:r>
          </a:p>
          <a:p>
            <a:pPr marL="0" indent="0" algn="just">
              <a:lnSpc>
                <a:spcPct val="150000"/>
              </a:lnSpc>
              <a:buNone/>
            </a:pPr>
            <a:r>
              <a:rPr lang="en-US" sz="1800" dirty="0">
                <a:latin typeface="Times New Roman" pitchFamily="18" charset="0"/>
                <a:cs typeface="Times New Roman" pitchFamily="18" charset="0"/>
              </a:rPr>
              <a:t>N</a:t>
            </a:r>
            <a:r>
              <a:rPr lang="en-US" sz="1800" baseline="-25000" dirty="0">
                <a:latin typeface="Times New Roman" pitchFamily="18" charset="0"/>
                <a:cs typeface="Times New Roman" pitchFamily="18" charset="0"/>
              </a:rPr>
              <a:t>A</a:t>
            </a:r>
            <a:r>
              <a:rPr lang="en-US" sz="1800" dirty="0">
                <a:latin typeface="Times New Roman" pitchFamily="18" charset="0"/>
                <a:cs typeface="Times New Roman" pitchFamily="18" charset="0"/>
              </a:rPr>
              <a:t> = W</a:t>
            </a:r>
          </a:p>
          <a:p>
            <a:pPr marL="0" indent="0" algn="just">
              <a:lnSpc>
                <a:spcPct val="150000"/>
              </a:lnSpc>
              <a:buNone/>
            </a:pPr>
            <a:r>
              <a:rPr lang="en-US" sz="1800" dirty="0">
                <a:latin typeface="Times New Roman" pitchFamily="18" charset="0"/>
                <a:cs typeface="Times New Roman" pitchFamily="18" charset="0"/>
              </a:rPr>
              <a:t>Resolving all the forces along the plane</a:t>
            </a:r>
          </a:p>
          <a:p>
            <a:pPr marL="0" indent="0" algn="just">
              <a:lnSpc>
                <a:spcPct val="150000"/>
              </a:lnSpc>
              <a:buNone/>
            </a:pP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Fx</a:t>
            </a:r>
            <a:r>
              <a:rPr lang="en-IN" sz="1800" dirty="0">
                <a:latin typeface="Times New Roman" pitchFamily="18" charset="0"/>
                <a:cs typeface="Times New Roman" pitchFamily="18" charset="0"/>
              </a:rPr>
              <a:t>= 0</a:t>
            </a:r>
            <a:endParaRPr lang="en-US" sz="1800" dirty="0">
              <a:latin typeface="Times New Roman" pitchFamily="18" charset="0"/>
              <a:cs typeface="Times New Roman" pitchFamily="18" charset="0"/>
            </a:endParaRPr>
          </a:p>
          <a:p>
            <a:pPr marL="0" indent="0" algn="just">
              <a:lnSpc>
                <a:spcPct val="150000"/>
              </a:lnSpc>
              <a:buNone/>
            </a:pPr>
            <a:r>
              <a:rPr lang="en-US" sz="1800" dirty="0">
                <a:latin typeface="Times New Roman" pitchFamily="18" charset="0"/>
                <a:cs typeface="Times New Roman" pitchFamily="18" charset="0"/>
              </a:rPr>
              <a:t>F = 786.86 N</a:t>
            </a:r>
          </a:p>
          <a:p>
            <a:pPr marL="0" indent="0" algn="just">
              <a:lnSpc>
                <a:spcPct val="150000"/>
              </a:lnSpc>
              <a:buNone/>
            </a:pPr>
            <a:r>
              <a:rPr lang="en-US" sz="1800" dirty="0">
                <a:latin typeface="Times New Roman" pitchFamily="18" charset="0"/>
                <a:cs typeface="Times New Roman" pitchFamily="18" charset="0"/>
              </a:rPr>
              <a:t>But F = </a:t>
            </a:r>
            <a:r>
              <a:rPr lang="en-IN" sz="1800" dirty="0">
                <a:latin typeface="Times New Roman" pitchFamily="18" charset="0"/>
                <a:cs typeface="Times New Roman" pitchFamily="18" charset="0"/>
              </a:rPr>
              <a:t>µN</a:t>
            </a:r>
            <a:r>
              <a:rPr lang="en-IN" sz="1800" baseline="-25000" dirty="0">
                <a:latin typeface="Times New Roman" pitchFamily="18" charset="0"/>
                <a:cs typeface="Times New Roman" pitchFamily="18" charset="0"/>
              </a:rPr>
              <a:t>A </a:t>
            </a:r>
          </a:p>
          <a:p>
            <a:pPr marL="0" indent="0" algn="just">
              <a:lnSpc>
                <a:spcPct val="150000"/>
              </a:lnSpc>
              <a:buNone/>
            </a:pPr>
            <a:r>
              <a:rPr lang="en-US" sz="1800" dirty="0">
                <a:latin typeface="Times New Roman" pitchFamily="18" charset="0"/>
                <a:cs typeface="Times New Roman" pitchFamily="18" charset="0"/>
              </a:rPr>
              <a:t>786.86 = 0.3W</a:t>
            </a:r>
          </a:p>
          <a:p>
            <a:pPr marL="0" indent="0" algn="just">
              <a:lnSpc>
                <a:spcPct val="150000"/>
              </a:lnSpc>
              <a:buNone/>
            </a:pPr>
            <a:r>
              <a:rPr lang="en-US" sz="1800" dirty="0">
                <a:latin typeface="Times New Roman" pitchFamily="18" charset="0"/>
                <a:cs typeface="Times New Roman" pitchFamily="18" charset="0"/>
              </a:rPr>
              <a:t>W = 2622.87 N</a:t>
            </a: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p:txBody>
      </p:sp>
      <p:cxnSp>
        <p:nvCxnSpPr>
          <p:cNvPr id="18" name="Straight Connector 17"/>
          <p:cNvCxnSpPr/>
          <p:nvPr/>
        </p:nvCxnSpPr>
        <p:spPr>
          <a:xfrm>
            <a:off x="5254352" y="2803327"/>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464152" y="2422327"/>
            <a:ext cx="888504" cy="307777"/>
          </a:xfrm>
          <a:prstGeom prst="rect">
            <a:avLst/>
          </a:prstGeom>
          <a:noFill/>
        </p:spPr>
        <p:txBody>
          <a:bodyPr wrap="square" rtlCol="0">
            <a:spAutoFit/>
          </a:bodyPr>
          <a:lstStyle/>
          <a:p>
            <a:r>
              <a:rPr lang="en-US" sz="1400" dirty="0">
                <a:latin typeface="Times New Roman" pitchFamily="18" charset="0"/>
                <a:cs typeface="Times New Roman" pitchFamily="18" charset="0"/>
              </a:rPr>
              <a:t>786.86 N</a:t>
            </a:r>
            <a:endParaRPr lang="en-IN" sz="1400" dirty="0">
              <a:latin typeface="Times New Roman" pitchFamily="18" charset="0"/>
              <a:cs typeface="Times New Roman" pitchFamily="18" charset="0"/>
            </a:endParaRPr>
          </a:p>
        </p:txBody>
      </p:sp>
      <p:sp>
        <p:nvSpPr>
          <p:cNvPr id="21" name="TextBox 20"/>
          <p:cNvSpPr txBox="1"/>
          <p:nvPr/>
        </p:nvSpPr>
        <p:spPr>
          <a:xfrm>
            <a:off x="6016352" y="1431727"/>
            <a:ext cx="533400" cy="304800"/>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W</a:t>
            </a:r>
          </a:p>
        </p:txBody>
      </p:sp>
      <p:sp>
        <p:nvSpPr>
          <p:cNvPr id="23" name="TextBox 22"/>
          <p:cNvSpPr txBox="1"/>
          <p:nvPr/>
        </p:nvSpPr>
        <p:spPr>
          <a:xfrm>
            <a:off x="6867252" y="2796977"/>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endParaRPr lang="en-IN" sz="1400" baseline="-25000" dirty="0">
              <a:solidFill>
                <a:srgbClr val="FF0000"/>
              </a:solidFill>
            </a:endParaRPr>
          </a:p>
        </p:txBody>
      </p:sp>
      <p:sp>
        <p:nvSpPr>
          <p:cNvPr id="27" name="TextBox 26"/>
          <p:cNvSpPr txBox="1"/>
          <p:nvPr/>
        </p:nvSpPr>
        <p:spPr>
          <a:xfrm rot="200950">
            <a:off x="6175961" y="3576255"/>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r>
              <a:rPr lang="en-IN" sz="1400" baseline="-25000" dirty="0">
                <a:latin typeface="Times New Roman" pitchFamily="18" charset="0"/>
                <a:cs typeface="Times New Roman" pitchFamily="18" charset="0"/>
              </a:rPr>
              <a:t>A</a:t>
            </a:r>
            <a:endParaRPr lang="en-IN" sz="1400" baseline="-25000" dirty="0"/>
          </a:p>
        </p:txBody>
      </p:sp>
      <p:cxnSp>
        <p:nvCxnSpPr>
          <p:cNvPr id="37" name="Straight Arrow Connector 36"/>
          <p:cNvCxnSpPr/>
          <p:nvPr/>
        </p:nvCxnSpPr>
        <p:spPr>
          <a:xfrm rot="10800000">
            <a:off x="6702152" y="2574727"/>
            <a:ext cx="762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flipH="1" flipV="1">
            <a:off x="5902846" y="3221633"/>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5978649" y="2079030"/>
            <a:ext cx="685006"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940152" y="2955727"/>
            <a:ext cx="914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flipV="1">
            <a:off x="6778352" y="1888927"/>
            <a:ext cx="9906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006952" y="1584127"/>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
        <p:nvSpPr>
          <p:cNvPr id="43" name="Rectangle 42"/>
          <p:cNvSpPr/>
          <p:nvPr/>
        </p:nvSpPr>
        <p:spPr>
          <a:xfrm>
            <a:off x="5940152" y="2422327"/>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p:cNvSpPr txBox="1"/>
          <p:nvPr/>
        </p:nvSpPr>
        <p:spPr>
          <a:xfrm>
            <a:off x="6702152" y="1203127"/>
            <a:ext cx="16764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of block A</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3984388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 calcmode="lin" valueType="num">
                                      <p:cBhvr additive="base">
                                        <p:cTn id="7"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ppt_x"/>
                                          </p:val>
                                        </p:tav>
                                        <p:tav tm="100000">
                                          <p:val>
                                            <p:strVal val="#ppt_x"/>
                                          </p:val>
                                        </p:tav>
                                      </p:tavLst>
                                    </p:anim>
                                    <p:anim calcmode="lin" valueType="num">
                                      <p:cBhvr additive="base">
                                        <p:cTn id="14" dur="500" fill="hold"/>
                                        <p:tgtEl>
                                          <p:spTgt spid="4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ppt_x"/>
                                          </p:val>
                                        </p:tav>
                                        <p:tav tm="100000">
                                          <p:val>
                                            <p:strVal val="#ppt_x"/>
                                          </p:val>
                                        </p:tav>
                                      </p:tavLst>
                                    </p:anim>
                                    <p:anim calcmode="lin" valueType="num">
                                      <p:cBhvr additive="base">
                                        <p:cTn id="2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500" fill="hold"/>
                                        <p:tgtEl>
                                          <p:spTgt spid="37"/>
                                        </p:tgtEl>
                                        <p:attrNameLst>
                                          <p:attrName>ppt_x</p:attrName>
                                        </p:attrNameLst>
                                      </p:cBhvr>
                                      <p:tavLst>
                                        <p:tav tm="0">
                                          <p:val>
                                            <p:strVal val="#ppt_x"/>
                                          </p:val>
                                        </p:tav>
                                        <p:tav tm="100000">
                                          <p:val>
                                            <p:strVal val="#ppt_x"/>
                                          </p:val>
                                        </p:tav>
                                      </p:tavLst>
                                    </p:anim>
                                    <p:anim calcmode="lin" valueType="num">
                                      <p:cBhvr additive="base">
                                        <p:cTn id="34" dur="500" fill="hold"/>
                                        <p:tgtEl>
                                          <p:spTgt spid="3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fill="hold"/>
                                        <p:tgtEl>
                                          <p:spTgt spid="40"/>
                                        </p:tgtEl>
                                        <p:attrNameLst>
                                          <p:attrName>ppt_x</p:attrName>
                                        </p:attrNameLst>
                                      </p:cBhvr>
                                      <p:tavLst>
                                        <p:tav tm="0">
                                          <p:val>
                                            <p:strVal val="#ppt_x"/>
                                          </p:val>
                                        </p:tav>
                                        <p:tav tm="100000">
                                          <p:val>
                                            <p:strVal val="#ppt_x"/>
                                          </p:val>
                                        </p:tav>
                                      </p:tavLst>
                                    </p:anim>
                                    <p:anim calcmode="lin" valueType="num">
                                      <p:cBhvr additive="base">
                                        <p:cTn id="44" dur="500" fill="hold"/>
                                        <p:tgtEl>
                                          <p:spTgt spid="4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ppt_x"/>
                                          </p:val>
                                        </p:tav>
                                        <p:tav tm="100000">
                                          <p:val>
                                            <p:strVal val="#ppt_x"/>
                                          </p:val>
                                        </p:tav>
                                      </p:tavLst>
                                    </p:anim>
                                    <p:anim calcmode="lin" valueType="num">
                                      <p:cBhvr additive="base">
                                        <p:cTn id="54" dur="500" fill="hold"/>
                                        <p:tgtEl>
                                          <p:spTgt spid="3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fill="hold"/>
                                        <p:tgtEl>
                                          <p:spTgt spid="27"/>
                                        </p:tgtEl>
                                        <p:attrNameLst>
                                          <p:attrName>ppt_x</p:attrName>
                                        </p:attrNameLst>
                                      </p:cBhvr>
                                      <p:tavLst>
                                        <p:tav tm="0">
                                          <p:val>
                                            <p:strVal val="#ppt_x"/>
                                          </p:val>
                                        </p:tav>
                                        <p:tav tm="100000">
                                          <p:val>
                                            <p:strVal val="#ppt_x"/>
                                          </p:val>
                                        </p:tav>
                                      </p:tavLst>
                                    </p:anim>
                                    <p:anim calcmode="lin" valueType="num">
                                      <p:cBhvr additive="base">
                                        <p:cTn id="5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500" fill="hold"/>
                                        <p:tgtEl>
                                          <p:spTgt spid="39"/>
                                        </p:tgtEl>
                                        <p:attrNameLst>
                                          <p:attrName>ppt_x</p:attrName>
                                        </p:attrNameLst>
                                      </p:cBhvr>
                                      <p:tavLst>
                                        <p:tav tm="0">
                                          <p:val>
                                            <p:strVal val="#ppt_x"/>
                                          </p:val>
                                        </p:tav>
                                        <p:tav tm="100000">
                                          <p:val>
                                            <p:strVal val="#ppt_x"/>
                                          </p:val>
                                        </p:tav>
                                      </p:tavLst>
                                    </p:anim>
                                    <p:anim calcmode="lin" valueType="num">
                                      <p:cBhvr additive="base">
                                        <p:cTn id="64" dur="500" fill="hold"/>
                                        <p:tgtEl>
                                          <p:spTgt spid="3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anim calcmode="lin" valueType="num">
                                      <p:cBhvr additive="base">
                                        <p:cTn id="7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 end="1"/>
                                            </p:txEl>
                                          </p:spTgt>
                                        </p:tgtEl>
                                        <p:attrNameLst>
                                          <p:attrName>style.visibility</p:attrName>
                                        </p:attrNameLst>
                                      </p:cBhvr>
                                      <p:to>
                                        <p:strVal val="visible"/>
                                      </p:to>
                                    </p:set>
                                    <p:anim calcmode="lin" valueType="num">
                                      <p:cBhvr additive="base">
                                        <p:cTn id="7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2" end="2"/>
                                            </p:txEl>
                                          </p:spTgt>
                                        </p:tgtEl>
                                        <p:attrNameLst>
                                          <p:attrName>style.visibility</p:attrName>
                                        </p:attrNameLst>
                                      </p:cBhvr>
                                      <p:to>
                                        <p:strVal val="visible"/>
                                      </p:to>
                                    </p:set>
                                    <p:anim calcmode="lin" valueType="num">
                                      <p:cBhvr additive="base">
                                        <p:cTn id="8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3" end="3"/>
                                            </p:txEl>
                                          </p:spTgt>
                                        </p:tgtEl>
                                        <p:attrNameLst>
                                          <p:attrName>style.visibility</p:attrName>
                                        </p:attrNameLst>
                                      </p:cBhvr>
                                      <p:to>
                                        <p:strVal val="visible"/>
                                      </p:to>
                                    </p:set>
                                    <p:anim calcmode="lin" valueType="num">
                                      <p:cBhvr additive="base">
                                        <p:cTn id="9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4" end="4"/>
                                            </p:txEl>
                                          </p:spTgt>
                                        </p:tgtEl>
                                        <p:attrNameLst>
                                          <p:attrName>style.visibility</p:attrName>
                                        </p:attrNameLst>
                                      </p:cBhvr>
                                      <p:to>
                                        <p:strVal val="visible"/>
                                      </p:to>
                                    </p:set>
                                    <p:anim calcmode="lin" valueType="num">
                                      <p:cBhvr additive="base">
                                        <p:cTn id="9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
                                            <p:txEl>
                                              <p:pRg st="5" end="5"/>
                                            </p:txEl>
                                          </p:spTgt>
                                        </p:tgtEl>
                                        <p:attrNameLst>
                                          <p:attrName>style.visibility</p:attrName>
                                        </p:attrNameLst>
                                      </p:cBhvr>
                                      <p:to>
                                        <p:strVal val="visible"/>
                                      </p:to>
                                    </p:set>
                                    <p:anim calcmode="lin" valueType="num">
                                      <p:cBhvr additive="base">
                                        <p:cTn id="10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
                                            <p:txEl>
                                              <p:pRg st="6" end="6"/>
                                            </p:txEl>
                                          </p:spTgt>
                                        </p:tgtEl>
                                        <p:attrNameLst>
                                          <p:attrName>style.visibility</p:attrName>
                                        </p:attrNameLst>
                                      </p:cBhvr>
                                      <p:to>
                                        <p:strVal val="visible"/>
                                      </p:to>
                                    </p:set>
                                    <p:anim calcmode="lin" valueType="num">
                                      <p:cBhvr additive="base">
                                        <p:cTn id="10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3">
                                            <p:txEl>
                                              <p:pRg st="7" end="7"/>
                                            </p:txEl>
                                          </p:spTgt>
                                        </p:tgtEl>
                                        <p:attrNameLst>
                                          <p:attrName>style.visibility</p:attrName>
                                        </p:attrNameLst>
                                      </p:cBhvr>
                                      <p:to>
                                        <p:strVal val="visible"/>
                                      </p:to>
                                    </p:set>
                                    <p:anim calcmode="lin" valueType="num">
                                      <p:cBhvr additive="base">
                                        <p:cTn id="1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3">
                                            <p:txEl>
                                              <p:pRg st="8" end="8"/>
                                            </p:txEl>
                                          </p:spTgt>
                                        </p:tgtEl>
                                        <p:attrNameLst>
                                          <p:attrName>style.visibility</p:attrName>
                                        </p:attrNameLst>
                                      </p:cBhvr>
                                      <p:to>
                                        <p:strVal val="visible"/>
                                      </p:to>
                                    </p:set>
                                    <p:anim calcmode="lin" valueType="num">
                                      <p:cBhvr additive="base">
                                        <p:cTn id="1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3">
                                            <p:txEl>
                                              <p:pRg st="9" end="9"/>
                                            </p:txEl>
                                          </p:spTgt>
                                        </p:tgtEl>
                                        <p:attrNameLst>
                                          <p:attrName>style.visibility</p:attrName>
                                        </p:attrNameLst>
                                      </p:cBhvr>
                                      <p:to>
                                        <p:strVal val="visible"/>
                                      </p:to>
                                    </p:set>
                                    <p:anim calcmode="lin" valueType="num">
                                      <p:cBhvr additive="base">
                                        <p:cTn id="1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3">
                                            <p:txEl>
                                              <p:pRg st="10" end="10"/>
                                            </p:txEl>
                                          </p:spTgt>
                                        </p:tgtEl>
                                        <p:attrNameLst>
                                          <p:attrName>style.visibility</p:attrName>
                                        </p:attrNameLst>
                                      </p:cBhvr>
                                      <p:to>
                                        <p:strVal val="visible"/>
                                      </p:to>
                                    </p:set>
                                    <p:anim calcmode="lin" valueType="num">
                                      <p:cBhvr additive="base">
                                        <p:cTn id="13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3" grpId="0"/>
      <p:bldP spid="27" grpId="0"/>
      <p:bldP spid="42" grpId="0"/>
      <p:bldP spid="43" grpId="0" animBg="1"/>
      <p:bldP spid="44"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Problem 9.0</a:t>
            </a:r>
          </a:p>
          <a:p>
            <a:pPr marL="0" indent="0" algn="just">
              <a:lnSpc>
                <a:spcPct val="150000"/>
              </a:lnSpc>
              <a:buNone/>
            </a:pPr>
            <a:r>
              <a:rPr lang="en-US" sz="1800" dirty="0">
                <a:latin typeface="Times New Roman" pitchFamily="18" charset="0"/>
                <a:cs typeface="Times New Roman" pitchFamily="18" charset="0"/>
              </a:rPr>
              <a:t>The coefficients of friction is 0.30 between all the surfaces of contact. Block C &amp; D weigh 1000 N &amp; 1500 N respectively. Determine the smallest force required to start block D moving if (i) Block C is restrained by cable AB as shown in figure.(ii) cable AB is removed.</a:t>
            </a:r>
            <a:endParaRPr lang="en-IN" sz="1800" baseline="300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65</a:t>
            </a:fld>
            <a:endParaRPr lang="en-US"/>
          </a:p>
        </p:txBody>
      </p:sp>
      <p:sp>
        <p:nvSpPr>
          <p:cNvPr id="2" name="Rectangle 1"/>
          <p:cNvSpPr/>
          <p:nvPr/>
        </p:nvSpPr>
        <p:spPr>
          <a:xfrm>
            <a:off x="3635896" y="3075806"/>
            <a:ext cx="936104" cy="5023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3419872" y="3579862"/>
            <a:ext cx="1368152" cy="57606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flipH="1">
            <a:off x="2838450" y="2643758"/>
            <a:ext cx="5358" cy="15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58356" y="4155926"/>
            <a:ext cx="2520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2" idx="1"/>
          </p:cNvCxnSpPr>
          <p:nvPr/>
        </p:nvCxnSpPr>
        <p:spPr>
          <a:xfrm>
            <a:off x="2838450" y="3326972"/>
            <a:ext cx="7974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788024" y="3866306"/>
            <a:ext cx="838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26224" y="3714005"/>
            <a:ext cx="313928" cy="307777"/>
          </a:xfrm>
          <a:prstGeom prst="rect">
            <a:avLst/>
          </a:prstGeom>
          <a:noFill/>
        </p:spPr>
        <p:txBody>
          <a:bodyPr wrap="square" rtlCol="0">
            <a:spAutoFit/>
          </a:bodyPr>
          <a:lstStyle/>
          <a:p>
            <a:r>
              <a:rPr lang="en-US" sz="1400" dirty="0">
                <a:latin typeface="Times New Roman" pitchFamily="18" charset="0"/>
                <a:cs typeface="Times New Roman" pitchFamily="18" charset="0"/>
              </a:rPr>
              <a:t>P</a:t>
            </a:r>
            <a:endParaRPr lang="en-IN" sz="1400" dirty="0">
              <a:latin typeface="Times New Roman" pitchFamily="18" charset="0"/>
              <a:cs typeface="Times New Roman" pitchFamily="18" charset="0"/>
            </a:endParaRPr>
          </a:p>
        </p:txBody>
      </p:sp>
      <p:sp>
        <p:nvSpPr>
          <p:cNvPr id="17" name="TextBox 16"/>
          <p:cNvSpPr txBox="1"/>
          <p:nvPr/>
        </p:nvSpPr>
        <p:spPr>
          <a:xfrm>
            <a:off x="3379614" y="3028490"/>
            <a:ext cx="313928" cy="307777"/>
          </a:xfrm>
          <a:prstGeom prst="rect">
            <a:avLst/>
          </a:prstGeom>
          <a:noFill/>
        </p:spPr>
        <p:txBody>
          <a:bodyPr wrap="square" rtlCol="0">
            <a:spAutoFit/>
          </a:bodyPr>
          <a:lstStyle/>
          <a:p>
            <a:r>
              <a:rPr lang="en-US" sz="1400" dirty="0">
                <a:latin typeface="Times New Roman" pitchFamily="18" charset="0"/>
                <a:cs typeface="Times New Roman" pitchFamily="18" charset="0"/>
              </a:rPr>
              <a:t>B</a:t>
            </a:r>
            <a:endParaRPr lang="en-IN" sz="1400" dirty="0">
              <a:latin typeface="Times New Roman" pitchFamily="18" charset="0"/>
              <a:cs typeface="Times New Roman" pitchFamily="18" charset="0"/>
            </a:endParaRPr>
          </a:p>
        </p:txBody>
      </p:sp>
      <p:sp>
        <p:nvSpPr>
          <p:cNvPr id="18" name="TextBox 17"/>
          <p:cNvSpPr txBox="1"/>
          <p:nvPr/>
        </p:nvSpPr>
        <p:spPr>
          <a:xfrm>
            <a:off x="2627784" y="3025545"/>
            <a:ext cx="313928" cy="307777"/>
          </a:xfrm>
          <a:prstGeom prst="rect">
            <a:avLst/>
          </a:prstGeom>
          <a:noFill/>
        </p:spPr>
        <p:txBody>
          <a:bodyPr wrap="square" rtlCol="0">
            <a:spAutoFit/>
          </a:bodyPr>
          <a:lstStyle/>
          <a:p>
            <a:r>
              <a:rPr lang="en-US" sz="1400" dirty="0">
                <a:latin typeface="Times New Roman" pitchFamily="18" charset="0"/>
                <a:cs typeface="Times New Roman" pitchFamily="18" charset="0"/>
              </a:rPr>
              <a:t>A</a:t>
            </a:r>
            <a:endParaRPr lang="en-IN" sz="1400" dirty="0">
              <a:latin typeface="Times New Roman" pitchFamily="18" charset="0"/>
              <a:cs typeface="Times New Roman" pitchFamily="18" charset="0"/>
            </a:endParaRPr>
          </a:p>
        </p:txBody>
      </p:sp>
      <p:sp>
        <p:nvSpPr>
          <p:cNvPr id="19" name="TextBox 18"/>
          <p:cNvSpPr txBox="1"/>
          <p:nvPr/>
        </p:nvSpPr>
        <p:spPr>
          <a:xfrm>
            <a:off x="3946984" y="3179433"/>
            <a:ext cx="313928" cy="307777"/>
          </a:xfrm>
          <a:prstGeom prst="rect">
            <a:avLst/>
          </a:prstGeom>
          <a:noFill/>
        </p:spPr>
        <p:txBody>
          <a:bodyPr wrap="square" rtlCol="0">
            <a:spAutoFit/>
          </a:bodyPr>
          <a:lstStyle/>
          <a:p>
            <a:r>
              <a:rPr lang="en-US" sz="1400" dirty="0">
                <a:latin typeface="Times New Roman" pitchFamily="18" charset="0"/>
                <a:cs typeface="Times New Roman" pitchFamily="18" charset="0"/>
              </a:rPr>
              <a:t>C</a:t>
            </a:r>
            <a:endParaRPr lang="en-IN" sz="1400" dirty="0">
              <a:latin typeface="Times New Roman" pitchFamily="18" charset="0"/>
              <a:cs typeface="Times New Roman" pitchFamily="18" charset="0"/>
            </a:endParaRPr>
          </a:p>
        </p:txBody>
      </p:sp>
      <p:sp>
        <p:nvSpPr>
          <p:cNvPr id="20" name="TextBox 19"/>
          <p:cNvSpPr txBox="1"/>
          <p:nvPr/>
        </p:nvSpPr>
        <p:spPr>
          <a:xfrm>
            <a:off x="3961532" y="3708398"/>
            <a:ext cx="313928" cy="307777"/>
          </a:xfrm>
          <a:prstGeom prst="rect">
            <a:avLst/>
          </a:prstGeom>
          <a:noFill/>
        </p:spPr>
        <p:txBody>
          <a:bodyPr wrap="square" rtlCol="0">
            <a:spAutoFit/>
          </a:bodyPr>
          <a:lstStyle/>
          <a:p>
            <a:r>
              <a:rPr lang="en-US" sz="1400" dirty="0">
                <a:latin typeface="Times New Roman" pitchFamily="18" charset="0"/>
                <a:cs typeface="Times New Roman" pitchFamily="18" charset="0"/>
              </a:rPr>
              <a:t>D</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13156453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16" grpId="0"/>
      <p:bldP spid="17" grpId="0"/>
      <p:bldP spid="18" grpId="0"/>
      <p:bldP spid="19" grpId="0"/>
      <p:bldP spid="2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fontScale="92500" lnSpcReduction="10000"/>
          </a:bodyPr>
          <a:lstStyle/>
          <a:p>
            <a:pPr marL="0" indent="0" algn="just">
              <a:lnSpc>
                <a:spcPct val="150000"/>
              </a:lnSpc>
              <a:buNone/>
            </a:pPr>
            <a:r>
              <a:rPr lang="en-IN" sz="1800" b="1" dirty="0">
                <a:latin typeface="Times New Roman" pitchFamily="18" charset="0"/>
                <a:cs typeface="Times New Roman" pitchFamily="18" charset="0"/>
              </a:rPr>
              <a:t>Solution: </a:t>
            </a:r>
            <a:r>
              <a:rPr lang="en-IN" sz="1800" dirty="0">
                <a:latin typeface="Times New Roman" pitchFamily="18" charset="0"/>
                <a:cs typeface="Times New Roman" pitchFamily="18" charset="0"/>
              </a:rPr>
              <a:t>Case(i) </a:t>
            </a:r>
            <a:r>
              <a:rPr lang="en-US" sz="1800" dirty="0">
                <a:latin typeface="Times New Roman" pitchFamily="18" charset="0"/>
                <a:cs typeface="Times New Roman" pitchFamily="18" charset="0"/>
              </a:rPr>
              <a:t>Consider the equilibrium of block C. when block D moves to the right, because of the cable AB. Block C moves to the left.</a:t>
            </a:r>
          </a:p>
          <a:p>
            <a:pPr marL="0" indent="0" algn="just">
              <a:lnSpc>
                <a:spcPct val="150000"/>
              </a:lnSpc>
              <a:buNone/>
            </a:pPr>
            <a:r>
              <a:rPr lang="en-US" sz="1800" dirty="0">
                <a:latin typeface="Times New Roman" pitchFamily="18" charset="0"/>
                <a:cs typeface="Times New Roman" pitchFamily="18" charset="0"/>
              </a:rPr>
              <a:t>Hence the friction force acts to the right. If T is the tension  </a:t>
            </a:r>
          </a:p>
          <a:p>
            <a:pPr marL="0" indent="0" algn="just">
              <a:lnSpc>
                <a:spcPct val="150000"/>
              </a:lnSpc>
              <a:buNone/>
            </a:pPr>
            <a:r>
              <a:rPr lang="en-US" sz="1800" dirty="0">
                <a:latin typeface="Times New Roman" pitchFamily="18" charset="0"/>
                <a:cs typeface="Times New Roman" pitchFamily="18" charset="0"/>
              </a:rPr>
              <a:t>In AB, its FBD is as shown .</a:t>
            </a:r>
          </a:p>
          <a:p>
            <a:pPr marL="0" indent="0" algn="just">
              <a:lnSpc>
                <a:spcPct val="150000"/>
              </a:lnSpc>
              <a:buNone/>
            </a:pPr>
            <a:r>
              <a:rPr lang="en-US" sz="1800" dirty="0">
                <a:latin typeface="Times New Roman" pitchFamily="18" charset="0"/>
                <a:cs typeface="Times New Roman" pitchFamily="18" charset="0"/>
              </a:rPr>
              <a:t>Applying </a:t>
            </a: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Fy</a:t>
            </a:r>
            <a:r>
              <a:rPr lang="en-IN" sz="1800" dirty="0">
                <a:latin typeface="Times New Roman" pitchFamily="18" charset="0"/>
                <a:cs typeface="Times New Roman" pitchFamily="18" charset="0"/>
              </a:rPr>
              <a:t>= 0, N</a:t>
            </a:r>
            <a:r>
              <a:rPr lang="en-IN" sz="1800" baseline="-25000" dirty="0">
                <a:latin typeface="Times New Roman" pitchFamily="18" charset="0"/>
                <a:cs typeface="Times New Roman" pitchFamily="18" charset="0"/>
              </a:rPr>
              <a:t>D</a:t>
            </a:r>
            <a:r>
              <a:rPr lang="en-IN" sz="1800" dirty="0">
                <a:latin typeface="Times New Roman" pitchFamily="18" charset="0"/>
                <a:cs typeface="Times New Roman" pitchFamily="18" charset="0"/>
              </a:rPr>
              <a:t> = 1000 N.</a:t>
            </a:r>
          </a:p>
          <a:p>
            <a:pPr marL="0" indent="0" algn="just">
              <a:lnSpc>
                <a:spcPct val="150000"/>
              </a:lnSpc>
              <a:buNone/>
            </a:pP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Fx</a:t>
            </a:r>
            <a:r>
              <a:rPr lang="en-IN" sz="1800" dirty="0">
                <a:latin typeface="Times New Roman" pitchFamily="18" charset="0"/>
                <a:cs typeface="Times New Roman" pitchFamily="18" charset="0"/>
              </a:rPr>
              <a:t>= 0, F</a:t>
            </a:r>
            <a:r>
              <a:rPr lang="en-IN" sz="1800" baseline="-25000" dirty="0">
                <a:latin typeface="Times New Roman" pitchFamily="18" charset="0"/>
                <a:cs typeface="Times New Roman" pitchFamily="18" charset="0"/>
              </a:rPr>
              <a:t>D</a:t>
            </a:r>
            <a:r>
              <a:rPr lang="en-IN" sz="1800" dirty="0">
                <a:latin typeface="Times New Roman" pitchFamily="18" charset="0"/>
                <a:cs typeface="Times New Roman" pitchFamily="18" charset="0"/>
              </a:rPr>
              <a:t> = T</a:t>
            </a:r>
          </a:p>
          <a:p>
            <a:pPr marL="0" indent="0" algn="just">
              <a:lnSpc>
                <a:spcPct val="150000"/>
              </a:lnSpc>
              <a:buNone/>
            </a:pPr>
            <a:r>
              <a:rPr lang="en-IN" sz="1800" dirty="0">
                <a:latin typeface="Times New Roman" pitchFamily="18" charset="0"/>
                <a:cs typeface="Times New Roman" pitchFamily="18" charset="0"/>
              </a:rPr>
              <a:t>µN</a:t>
            </a:r>
            <a:r>
              <a:rPr lang="en-IN" sz="1800" baseline="-25000" dirty="0">
                <a:latin typeface="Times New Roman" pitchFamily="18" charset="0"/>
                <a:cs typeface="Times New Roman" pitchFamily="18" charset="0"/>
              </a:rPr>
              <a:t>D</a:t>
            </a:r>
            <a:r>
              <a:rPr lang="en-IN" sz="1800" dirty="0">
                <a:latin typeface="Times New Roman" pitchFamily="18" charset="0"/>
                <a:cs typeface="Times New Roman" pitchFamily="18" charset="0"/>
              </a:rPr>
              <a:t> = T</a:t>
            </a:r>
          </a:p>
          <a:p>
            <a:pPr marL="0" indent="0" algn="just">
              <a:lnSpc>
                <a:spcPct val="150000"/>
              </a:lnSpc>
              <a:buNone/>
            </a:pPr>
            <a:r>
              <a:rPr lang="en-US" sz="1800" dirty="0">
                <a:latin typeface="Times New Roman" pitchFamily="18" charset="0"/>
                <a:cs typeface="Times New Roman" pitchFamily="18" charset="0"/>
              </a:rPr>
              <a:t>0.3 * 1000 = T</a:t>
            </a:r>
          </a:p>
          <a:p>
            <a:pPr marL="0" indent="0" algn="just">
              <a:lnSpc>
                <a:spcPct val="150000"/>
              </a:lnSpc>
              <a:buNone/>
            </a:pPr>
            <a:r>
              <a:rPr lang="en-US" sz="1800" dirty="0">
                <a:latin typeface="Times New Roman" pitchFamily="18" charset="0"/>
                <a:cs typeface="Times New Roman" pitchFamily="18" charset="0"/>
              </a:rPr>
              <a:t>T = 300 N.</a:t>
            </a: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a:p>
            <a:pPr marL="0" indent="0" algn="just">
              <a:lnSpc>
                <a:spcPct val="150000"/>
              </a:lnSpc>
              <a:buNone/>
            </a:pPr>
            <a:endParaRPr lang="en-US"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p:txBody>
      </p:sp>
      <p:cxnSp>
        <p:nvCxnSpPr>
          <p:cNvPr id="18" name="Straight Connector 17"/>
          <p:cNvCxnSpPr/>
          <p:nvPr/>
        </p:nvCxnSpPr>
        <p:spPr>
          <a:xfrm>
            <a:off x="5254352" y="2803327"/>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860032" y="2422326"/>
            <a:ext cx="888504" cy="307777"/>
          </a:xfrm>
          <a:prstGeom prst="rect">
            <a:avLst/>
          </a:prstGeom>
          <a:noFill/>
        </p:spPr>
        <p:txBody>
          <a:bodyPr wrap="square" rtlCol="0">
            <a:spAutoFit/>
          </a:bodyPr>
          <a:lstStyle/>
          <a:p>
            <a:r>
              <a:rPr lang="en-US" sz="1400" dirty="0">
                <a:latin typeface="Times New Roman" pitchFamily="18" charset="0"/>
                <a:cs typeface="Times New Roman" pitchFamily="18" charset="0"/>
              </a:rPr>
              <a:t>   T</a:t>
            </a:r>
            <a:endParaRPr lang="en-IN" sz="1400" dirty="0">
              <a:latin typeface="Times New Roman" pitchFamily="18" charset="0"/>
              <a:cs typeface="Times New Roman" pitchFamily="18" charset="0"/>
            </a:endParaRPr>
          </a:p>
        </p:txBody>
      </p:sp>
      <p:sp>
        <p:nvSpPr>
          <p:cNvPr id="21" name="TextBox 20"/>
          <p:cNvSpPr txBox="1"/>
          <p:nvPr/>
        </p:nvSpPr>
        <p:spPr>
          <a:xfrm>
            <a:off x="6016352" y="1431727"/>
            <a:ext cx="7620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1000 N</a:t>
            </a:r>
          </a:p>
        </p:txBody>
      </p:sp>
      <p:sp>
        <p:nvSpPr>
          <p:cNvPr id="23" name="TextBox 22"/>
          <p:cNvSpPr txBox="1"/>
          <p:nvPr/>
        </p:nvSpPr>
        <p:spPr>
          <a:xfrm>
            <a:off x="6867252" y="2796977"/>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r>
              <a:rPr lang="en-IN" sz="1400" baseline="-25000" dirty="0">
                <a:solidFill>
                  <a:srgbClr val="FF0000"/>
                </a:solidFill>
                <a:latin typeface="Times New Roman" pitchFamily="18" charset="0"/>
                <a:cs typeface="Times New Roman" pitchFamily="18" charset="0"/>
              </a:rPr>
              <a:t>D</a:t>
            </a:r>
            <a:endParaRPr lang="en-IN" sz="1400" baseline="-25000" dirty="0">
              <a:solidFill>
                <a:srgbClr val="FF0000"/>
              </a:solidFill>
            </a:endParaRPr>
          </a:p>
        </p:txBody>
      </p:sp>
      <p:sp>
        <p:nvSpPr>
          <p:cNvPr id="27" name="TextBox 26"/>
          <p:cNvSpPr txBox="1"/>
          <p:nvPr/>
        </p:nvSpPr>
        <p:spPr>
          <a:xfrm rot="200950">
            <a:off x="6175961" y="3576255"/>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r>
              <a:rPr lang="en-IN" sz="1400" baseline="-25000" dirty="0">
                <a:latin typeface="Times New Roman" pitchFamily="18" charset="0"/>
                <a:cs typeface="Times New Roman" pitchFamily="18" charset="0"/>
              </a:rPr>
              <a:t>D</a:t>
            </a:r>
            <a:endParaRPr lang="en-IN" sz="1400" baseline="-25000" dirty="0"/>
          </a:p>
        </p:txBody>
      </p:sp>
      <p:cxnSp>
        <p:nvCxnSpPr>
          <p:cNvPr id="37" name="Straight Arrow Connector 36"/>
          <p:cNvCxnSpPr/>
          <p:nvPr/>
        </p:nvCxnSpPr>
        <p:spPr>
          <a:xfrm rot="10800000">
            <a:off x="5178152" y="2576315"/>
            <a:ext cx="762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flipH="1" flipV="1">
            <a:off x="5902846" y="3221633"/>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5978649" y="2079030"/>
            <a:ext cx="685006"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940152" y="2955727"/>
            <a:ext cx="914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flipV="1">
            <a:off x="6778352" y="1888927"/>
            <a:ext cx="9906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006952" y="1584127"/>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
        <p:nvSpPr>
          <p:cNvPr id="43" name="Rectangle 42"/>
          <p:cNvSpPr/>
          <p:nvPr/>
        </p:nvSpPr>
        <p:spPr>
          <a:xfrm>
            <a:off x="5940152" y="2422327"/>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p:cNvSpPr txBox="1"/>
          <p:nvPr/>
        </p:nvSpPr>
        <p:spPr>
          <a:xfrm>
            <a:off x="6853356" y="1262450"/>
            <a:ext cx="16764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of block C</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26697056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 calcmode="lin" valueType="num">
                                      <p:cBhvr additive="base">
                                        <p:cTn id="7"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ppt_x"/>
                                          </p:val>
                                        </p:tav>
                                        <p:tav tm="100000">
                                          <p:val>
                                            <p:strVal val="#ppt_x"/>
                                          </p:val>
                                        </p:tav>
                                      </p:tavLst>
                                    </p:anim>
                                    <p:anim calcmode="lin" valueType="num">
                                      <p:cBhvr additive="base">
                                        <p:cTn id="14" dur="500" fill="hold"/>
                                        <p:tgtEl>
                                          <p:spTgt spid="4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ppt_x"/>
                                          </p:val>
                                        </p:tav>
                                        <p:tav tm="100000">
                                          <p:val>
                                            <p:strVal val="#ppt_x"/>
                                          </p:val>
                                        </p:tav>
                                      </p:tavLst>
                                    </p:anim>
                                    <p:anim calcmode="lin" valueType="num">
                                      <p:cBhvr additive="base">
                                        <p:cTn id="2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500" fill="hold"/>
                                        <p:tgtEl>
                                          <p:spTgt spid="37"/>
                                        </p:tgtEl>
                                        <p:attrNameLst>
                                          <p:attrName>ppt_x</p:attrName>
                                        </p:attrNameLst>
                                      </p:cBhvr>
                                      <p:tavLst>
                                        <p:tav tm="0">
                                          <p:val>
                                            <p:strVal val="#ppt_x"/>
                                          </p:val>
                                        </p:tav>
                                        <p:tav tm="100000">
                                          <p:val>
                                            <p:strVal val="#ppt_x"/>
                                          </p:val>
                                        </p:tav>
                                      </p:tavLst>
                                    </p:anim>
                                    <p:anim calcmode="lin" valueType="num">
                                      <p:cBhvr additive="base">
                                        <p:cTn id="34" dur="500" fill="hold"/>
                                        <p:tgtEl>
                                          <p:spTgt spid="3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fill="hold"/>
                                        <p:tgtEl>
                                          <p:spTgt spid="40"/>
                                        </p:tgtEl>
                                        <p:attrNameLst>
                                          <p:attrName>ppt_x</p:attrName>
                                        </p:attrNameLst>
                                      </p:cBhvr>
                                      <p:tavLst>
                                        <p:tav tm="0">
                                          <p:val>
                                            <p:strVal val="#ppt_x"/>
                                          </p:val>
                                        </p:tav>
                                        <p:tav tm="100000">
                                          <p:val>
                                            <p:strVal val="#ppt_x"/>
                                          </p:val>
                                        </p:tav>
                                      </p:tavLst>
                                    </p:anim>
                                    <p:anim calcmode="lin" valueType="num">
                                      <p:cBhvr additive="base">
                                        <p:cTn id="44" dur="500" fill="hold"/>
                                        <p:tgtEl>
                                          <p:spTgt spid="4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ppt_x"/>
                                          </p:val>
                                        </p:tav>
                                        <p:tav tm="100000">
                                          <p:val>
                                            <p:strVal val="#ppt_x"/>
                                          </p:val>
                                        </p:tav>
                                      </p:tavLst>
                                    </p:anim>
                                    <p:anim calcmode="lin" valueType="num">
                                      <p:cBhvr additive="base">
                                        <p:cTn id="54" dur="500" fill="hold"/>
                                        <p:tgtEl>
                                          <p:spTgt spid="3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fill="hold"/>
                                        <p:tgtEl>
                                          <p:spTgt spid="27"/>
                                        </p:tgtEl>
                                        <p:attrNameLst>
                                          <p:attrName>ppt_x</p:attrName>
                                        </p:attrNameLst>
                                      </p:cBhvr>
                                      <p:tavLst>
                                        <p:tav tm="0">
                                          <p:val>
                                            <p:strVal val="#ppt_x"/>
                                          </p:val>
                                        </p:tav>
                                        <p:tav tm="100000">
                                          <p:val>
                                            <p:strVal val="#ppt_x"/>
                                          </p:val>
                                        </p:tav>
                                      </p:tavLst>
                                    </p:anim>
                                    <p:anim calcmode="lin" valueType="num">
                                      <p:cBhvr additive="base">
                                        <p:cTn id="5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500" fill="hold"/>
                                        <p:tgtEl>
                                          <p:spTgt spid="39"/>
                                        </p:tgtEl>
                                        <p:attrNameLst>
                                          <p:attrName>ppt_x</p:attrName>
                                        </p:attrNameLst>
                                      </p:cBhvr>
                                      <p:tavLst>
                                        <p:tav tm="0">
                                          <p:val>
                                            <p:strVal val="#ppt_x"/>
                                          </p:val>
                                        </p:tav>
                                        <p:tav tm="100000">
                                          <p:val>
                                            <p:strVal val="#ppt_x"/>
                                          </p:val>
                                        </p:tav>
                                      </p:tavLst>
                                    </p:anim>
                                    <p:anim calcmode="lin" valueType="num">
                                      <p:cBhvr additive="base">
                                        <p:cTn id="64" dur="500" fill="hold"/>
                                        <p:tgtEl>
                                          <p:spTgt spid="3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anim calcmode="lin" valueType="num">
                                      <p:cBhvr additive="base">
                                        <p:cTn id="7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 end="1"/>
                                            </p:txEl>
                                          </p:spTgt>
                                        </p:tgtEl>
                                        <p:attrNameLst>
                                          <p:attrName>style.visibility</p:attrName>
                                        </p:attrNameLst>
                                      </p:cBhvr>
                                      <p:to>
                                        <p:strVal val="visible"/>
                                      </p:to>
                                    </p:set>
                                    <p:anim calcmode="lin" valueType="num">
                                      <p:cBhvr additive="base">
                                        <p:cTn id="7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2" end="2"/>
                                            </p:txEl>
                                          </p:spTgt>
                                        </p:tgtEl>
                                        <p:attrNameLst>
                                          <p:attrName>style.visibility</p:attrName>
                                        </p:attrNameLst>
                                      </p:cBhvr>
                                      <p:to>
                                        <p:strVal val="visible"/>
                                      </p:to>
                                    </p:set>
                                    <p:anim calcmode="lin" valueType="num">
                                      <p:cBhvr additive="base">
                                        <p:cTn id="8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3" end="3"/>
                                            </p:txEl>
                                          </p:spTgt>
                                        </p:tgtEl>
                                        <p:attrNameLst>
                                          <p:attrName>style.visibility</p:attrName>
                                        </p:attrNameLst>
                                      </p:cBhvr>
                                      <p:to>
                                        <p:strVal val="visible"/>
                                      </p:to>
                                    </p:set>
                                    <p:anim calcmode="lin" valueType="num">
                                      <p:cBhvr additive="base">
                                        <p:cTn id="9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4" end="4"/>
                                            </p:txEl>
                                          </p:spTgt>
                                        </p:tgtEl>
                                        <p:attrNameLst>
                                          <p:attrName>style.visibility</p:attrName>
                                        </p:attrNameLst>
                                      </p:cBhvr>
                                      <p:to>
                                        <p:strVal val="visible"/>
                                      </p:to>
                                    </p:set>
                                    <p:anim calcmode="lin" valueType="num">
                                      <p:cBhvr additive="base">
                                        <p:cTn id="9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
                                            <p:txEl>
                                              <p:pRg st="5" end="5"/>
                                            </p:txEl>
                                          </p:spTgt>
                                        </p:tgtEl>
                                        <p:attrNameLst>
                                          <p:attrName>style.visibility</p:attrName>
                                        </p:attrNameLst>
                                      </p:cBhvr>
                                      <p:to>
                                        <p:strVal val="visible"/>
                                      </p:to>
                                    </p:set>
                                    <p:anim calcmode="lin" valueType="num">
                                      <p:cBhvr additive="base">
                                        <p:cTn id="10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
                                            <p:txEl>
                                              <p:pRg st="6" end="6"/>
                                            </p:txEl>
                                          </p:spTgt>
                                        </p:tgtEl>
                                        <p:attrNameLst>
                                          <p:attrName>style.visibility</p:attrName>
                                        </p:attrNameLst>
                                      </p:cBhvr>
                                      <p:to>
                                        <p:strVal val="visible"/>
                                      </p:to>
                                    </p:set>
                                    <p:anim calcmode="lin" valueType="num">
                                      <p:cBhvr additive="base">
                                        <p:cTn id="10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3">
                                            <p:txEl>
                                              <p:pRg st="7" end="7"/>
                                            </p:txEl>
                                          </p:spTgt>
                                        </p:tgtEl>
                                        <p:attrNameLst>
                                          <p:attrName>style.visibility</p:attrName>
                                        </p:attrNameLst>
                                      </p:cBhvr>
                                      <p:to>
                                        <p:strVal val="visible"/>
                                      </p:to>
                                    </p:set>
                                    <p:anim calcmode="lin" valueType="num">
                                      <p:cBhvr additive="base">
                                        <p:cTn id="1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3" grpId="0"/>
      <p:bldP spid="27" grpId="0"/>
      <p:bldP spid="42" grpId="0"/>
      <p:bldP spid="43" grpId="0" animBg="1"/>
      <p:bldP spid="44"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US" sz="1800" dirty="0">
                <a:latin typeface="Times New Roman" pitchFamily="18" charset="0"/>
                <a:cs typeface="Times New Roman" pitchFamily="18" charset="0"/>
              </a:rPr>
              <a:t>Consider the equilibrium of block D. </a:t>
            </a:r>
          </a:p>
          <a:p>
            <a:pPr marL="0" indent="0" algn="just">
              <a:lnSpc>
                <a:spcPct val="150000"/>
              </a:lnSpc>
              <a:buNone/>
            </a:pPr>
            <a:r>
              <a:rPr lang="en-US" sz="1800" dirty="0">
                <a:latin typeface="Times New Roman" pitchFamily="18" charset="0"/>
                <a:cs typeface="Times New Roman" pitchFamily="18" charset="0"/>
              </a:rPr>
              <a:t>Applying </a:t>
            </a: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Fy</a:t>
            </a:r>
            <a:r>
              <a:rPr lang="en-IN" sz="1800" dirty="0">
                <a:latin typeface="Times New Roman" pitchFamily="18" charset="0"/>
                <a:cs typeface="Times New Roman" pitchFamily="18" charset="0"/>
              </a:rPr>
              <a:t> = 0, N</a:t>
            </a:r>
            <a:r>
              <a:rPr lang="en-IN" sz="1800" baseline="-25000" dirty="0">
                <a:latin typeface="Times New Roman" pitchFamily="18" charset="0"/>
                <a:cs typeface="Times New Roman" pitchFamily="18" charset="0"/>
              </a:rPr>
              <a:t>G</a:t>
            </a:r>
            <a:r>
              <a:rPr lang="en-IN" sz="1800" dirty="0">
                <a:latin typeface="Times New Roman" pitchFamily="18" charset="0"/>
                <a:cs typeface="Times New Roman" pitchFamily="18" charset="0"/>
              </a:rPr>
              <a:t> = 2500 N.</a:t>
            </a:r>
          </a:p>
          <a:p>
            <a:pPr marL="0" indent="0" algn="just">
              <a:lnSpc>
                <a:spcPct val="150000"/>
              </a:lnSpc>
              <a:buNone/>
            </a:pPr>
            <a:r>
              <a:rPr lang="en-US" sz="1800" dirty="0">
                <a:latin typeface="Times New Roman" pitchFamily="18" charset="0"/>
                <a:cs typeface="Times New Roman" pitchFamily="18" charset="0"/>
              </a:rPr>
              <a:t>But </a:t>
            </a:r>
            <a:r>
              <a:rPr lang="en-IN" sz="1800" dirty="0">
                <a:latin typeface="Times New Roman" pitchFamily="18" charset="0"/>
                <a:cs typeface="Times New Roman" pitchFamily="18" charset="0"/>
              </a:rPr>
              <a:t>F</a:t>
            </a:r>
            <a:r>
              <a:rPr lang="en-IN" sz="1800" baseline="-25000" dirty="0">
                <a:latin typeface="Times New Roman" pitchFamily="18" charset="0"/>
                <a:cs typeface="Times New Roman" pitchFamily="18" charset="0"/>
              </a:rPr>
              <a:t>G</a:t>
            </a:r>
            <a:r>
              <a:rPr lang="en-IN" sz="1800" dirty="0">
                <a:latin typeface="Times New Roman" pitchFamily="18" charset="0"/>
                <a:cs typeface="Times New Roman" pitchFamily="18" charset="0"/>
              </a:rPr>
              <a:t> = µN</a:t>
            </a:r>
            <a:r>
              <a:rPr lang="en-IN" sz="1800" baseline="-25000" dirty="0">
                <a:latin typeface="Times New Roman" pitchFamily="18" charset="0"/>
                <a:cs typeface="Times New Roman" pitchFamily="18" charset="0"/>
              </a:rPr>
              <a:t>G</a:t>
            </a:r>
            <a:r>
              <a:rPr lang="en-IN" sz="1800" dirty="0">
                <a:latin typeface="Times New Roman" pitchFamily="18" charset="0"/>
                <a:cs typeface="Times New Roman" pitchFamily="18" charset="0"/>
              </a:rPr>
              <a:t> = 0.3 * 2500 = 750 N</a:t>
            </a:r>
          </a:p>
          <a:p>
            <a:pPr marL="0" indent="0" algn="just">
              <a:lnSpc>
                <a:spcPct val="150000"/>
              </a:lnSpc>
              <a:buNone/>
            </a:pP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Fx</a:t>
            </a:r>
            <a:r>
              <a:rPr lang="en-IN" sz="1800" dirty="0">
                <a:latin typeface="Times New Roman" pitchFamily="18" charset="0"/>
                <a:cs typeface="Times New Roman" pitchFamily="18" charset="0"/>
              </a:rPr>
              <a:t>= 0, P – 300 – F</a:t>
            </a:r>
            <a:r>
              <a:rPr lang="en-IN" sz="1800" baseline="-25000" dirty="0">
                <a:latin typeface="Times New Roman" pitchFamily="18" charset="0"/>
                <a:cs typeface="Times New Roman" pitchFamily="18" charset="0"/>
              </a:rPr>
              <a:t>G </a:t>
            </a:r>
            <a:r>
              <a:rPr lang="en-IN" sz="1800" dirty="0">
                <a:latin typeface="Times New Roman" pitchFamily="18" charset="0"/>
                <a:cs typeface="Times New Roman" pitchFamily="18" charset="0"/>
              </a:rPr>
              <a:t>= 0</a:t>
            </a:r>
          </a:p>
          <a:p>
            <a:pPr marL="0" indent="0" algn="just">
              <a:lnSpc>
                <a:spcPct val="150000"/>
              </a:lnSpc>
              <a:buNone/>
            </a:pPr>
            <a:r>
              <a:rPr lang="en-US" sz="1800" dirty="0">
                <a:latin typeface="Times New Roman" pitchFamily="18" charset="0"/>
                <a:cs typeface="Times New Roman" pitchFamily="18" charset="0"/>
              </a:rPr>
              <a:t>P = 300 + 750 = 1050 N</a:t>
            </a: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a:p>
            <a:pPr marL="0" indent="0" algn="just">
              <a:lnSpc>
                <a:spcPct val="150000"/>
              </a:lnSpc>
              <a:buNone/>
            </a:pPr>
            <a:endParaRPr lang="en-US"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p:txBody>
      </p:sp>
      <p:cxnSp>
        <p:nvCxnSpPr>
          <p:cNvPr id="16" name="Straight Connector 15"/>
          <p:cNvCxnSpPr/>
          <p:nvPr/>
        </p:nvCxnSpPr>
        <p:spPr>
          <a:xfrm>
            <a:off x="5951048" y="1883211"/>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021148" y="1502209"/>
            <a:ext cx="888504" cy="307777"/>
          </a:xfrm>
          <a:prstGeom prst="rect">
            <a:avLst/>
          </a:prstGeom>
          <a:noFill/>
        </p:spPr>
        <p:txBody>
          <a:bodyPr wrap="square" rtlCol="0">
            <a:spAutoFit/>
          </a:bodyPr>
          <a:lstStyle/>
          <a:p>
            <a:r>
              <a:rPr lang="en-US" sz="1400" dirty="0">
                <a:latin typeface="Times New Roman" pitchFamily="18" charset="0"/>
                <a:cs typeface="Times New Roman" pitchFamily="18" charset="0"/>
              </a:rPr>
              <a:t>   P</a:t>
            </a:r>
            <a:endParaRPr lang="en-IN" sz="1400" dirty="0">
              <a:latin typeface="Times New Roman" pitchFamily="18" charset="0"/>
              <a:cs typeface="Times New Roman" pitchFamily="18" charset="0"/>
            </a:endParaRPr>
          </a:p>
        </p:txBody>
      </p:sp>
      <p:sp>
        <p:nvSpPr>
          <p:cNvPr id="20" name="TextBox 19"/>
          <p:cNvSpPr txBox="1"/>
          <p:nvPr/>
        </p:nvSpPr>
        <p:spPr>
          <a:xfrm>
            <a:off x="6611217" y="664011"/>
            <a:ext cx="1171818"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r>
              <a:rPr lang="en-IN" sz="1400" baseline="-25000" dirty="0">
                <a:latin typeface="Times New Roman" pitchFamily="18" charset="0"/>
                <a:cs typeface="Times New Roman" pitchFamily="18" charset="0"/>
              </a:rPr>
              <a:t>D</a:t>
            </a:r>
            <a:r>
              <a:rPr lang="en-IN" sz="1400" dirty="0">
                <a:latin typeface="Times New Roman" pitchFamily="18" charset="0"/>
                <a:ea typeface="Tahoma" pitchFamily="34" charset="0"/>
                <a:cs typeface="Times New Roman" pitchFamily="18" charset="0"/>
              </a:rPr>
              <a:t>+1500 N</a:t>
            </a:r>
          </a:p>
        </p:txBody>
      </p:sp>
      <p:sp>
        <p:nvSpPr>
          <p:cNvPr id="22" name="TextBox 21"/>
          <p:cNvSpPr txBox="1"/>
          <p:nvPr/>
        </p:nvSpPr>
        <p:spPr>
          <a:xfrm>
            <a:off x="6424068" y="1884898"/>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r>
              <a:rPr lang="en-IN" sz="1400" baseline="-25000" dirty="0">
                <a:solidFill>
                  <a:srgbClr val="FF0000"/>
                </a:solidFill>
                <a:latin typeface="Times New Roman" pitchFamily="18" charset="0"/>
                <a:cs typeface="Times New Roman" pitchFamily="18" charset="0"/>
              </a:rPr>
              <a:t>G</a:t>
            </a:r>
            <a:endParaRPr lang="en-IN" sz="1400" baseline="-25000" dirty="0">
              <a:solidFill>
                <a:srgbClr val="FF0000"/>
              </a:solidFill>
            </a:endParaRPr>
          </a:p>
        </p:txBody>
      </p:sp>
      <p:sp>
        <p:nvSpPr>
          <p:cNvPr id="24" name="TextBox 23"/>
          <p:cNvSpPr txBox="1"/>
          <p:nvPr/>
        </p:nvSpPr>
        <p:spPr>
          <a:xfrm>
            <a:off x="6847541" y="2408628"/>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r>
              <a:rPr lang="en-IN" sz="1400" baseline="-25000" dirty="0">
                <a:latin typeface="Times New Roman" pitchFamily="18" charset="0"/>
                <a:cs typeface="Times New Roman" pitchFamily="18" charset="0"/>
              </a:rPr>
              <a:t>G</a:t>
            </a:r>
            <a:endParaRPr lang="en-IN" sz="1400" baseline="-25000" dirty="0"/>
          </a:p>
        </p:txBody>
      </p:sp>
      <p:cxnSp>
        <p:nvCxnSpPr>
          <p:cNvPr id="25" name="Straight Arrow Connector 24"/>
          <p:cNvCxnSpPr/>
          <p:nvPr/>
        </p:nvCxnSpPr>
        <p:spPr>
          <a:xfrm flipV="1">
            <a:off x="7375152" y="1692725"/>
            <a:ext cx="833023"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7019436" y="1883211"/>
            <a:ext cx="1" cy="5843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017054" y="971788"/>
            <a:ext cx="2383" cy="530423"/>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6717313" y="2037199"/>
            <a:ext cx="717656"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617050" y="962471"/>
            <a:ext cx="999908"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703648" y="664011"/>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
        <p:nvSpPr>
          <p:cNvPr id="32" name="Rectangle 31"/>
          <p:cNvSpPr/>
          <p:nvPr/>
        </p:nvSpPr>
        <p:spPr>
          <a:xfrm>
            <a:off x="6636848" y="1502211"/>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4768832" y="624711"/>
            <a:ext cx="16764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of block 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67</a:t>
            </a:fld>
            <a:endParaRPr lang="en-US"/>
          </a:p>
        </p:txBody>
      </p:sp>
      <p:cxnSp>
        <p:nvCxnSpPr>
          <p:cNvPr id="18" name="Straight Arrow Connector 17"/>
          <p:cNvCxnSpPr/>
          <p:nvPr/>
        </p:nvCxnSpPr>
        <p:spPr>
          <a:xfrm flipH="1">
            <a:off x="6681192" y="1418034"/>
            <a:ext cx="717656"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12160" y="1227494"/>
            <a:ext cx="711225" cy="307777"/>
          </a:xfrm>
          <a:prstGeom prst="rect">
            <a:avLst/>
          </a:prstGeom>
          <a:noFill/>
        </p:spPr>
        <p:txBody>
          <a:bodyPr wrap="square" rtlCol="0">
            <a:spAutoFit/>
          </a:bodyPr>
          <a:lstStyle/>
          <a:p>
            <a:r>
              <a:rPr lang="en-US" sz="1400" dirty="0">
                <a:solidFill>
                  <a:srgbClr val="FF0000"/>
                </a:solidFill>
                <a:latin typeface="Times New Roman" pitchFamily="18" charset="0"/>
                <a:cs typeface="Times New Roman" pitchFamily="18" charset="0"/>
              </a:rPr>
              <a:t>300 N</a:t>
            </a:r>
            <a:endParaRPr lang="en-IN" sz="1400" baseline="-25000" dirty="0">
              <a:solidFill>
                <a:srgbClr val="FF0000"/>
              </a:solidFill>
            </a:endParaRPr>
          </a:p>
        </p:txBody>
      </p:sp>
    </p:spTree>
    <p:extLst>
      <p:ext uri="{BB962C8B-B14F-4D97-AF65-F5344CB8AC3E}">
        <p14:creationId xmlns:p14="http://schemas.microsoft.com/office/powerpoint/2010/main" val="11737387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ppt_x"/>
                                          </p:val>
                                        </p:tav>
                                        <p:tav tm="100000">
                                          <p:val>
                                            <p:strVal val="#ppt_x"/>
                                          </p:val>
                                        </p:tav>
                                      </p:tavLst>
                                    </p:anim>
                                    <p:anim calcmode="lin" valueType="num">
                                      <p:cBhvr additive="base">
                                        <p:cTn id="3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ppt_x"/>
                                          </p:val>
                                        </p:tav>
                                        <p:tav tm="100000">
                                          <p:val>
                                            <p:strVal val="#ppt_x"/>
                                          </p:val>
                                        </p:tav>
                                      </p:tavLst>
                                    </p:anim>
                                    <p:anim calcmode="lin" valueType="num">
                                      <p:cBhvr additive="base">
                                        <p:cTn id="5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fill="hold"/>
                                        <p:tgtEl>
                                          <p:spTgt spid="28"/>
                                        </p:tgtEl>
                                        <p:attrNameLst>
                                          <p:attrName>ppt_x</p:attrName>
                                        </p:attrNameLst>
                                      </p:cBhvr>
                                      <p:tavLst>
                                        <p:tav tm="0">
                                          <p:val>
                                            <p:strVal val="#ppt_x"/>
                                          </p:val>
                                        </p:tav>
                                        <p:tav tm="100000">
                                          <p:val>
                                            <p:strVal val="#ppt_x"/>
                                          </p:val>
                                        </p:tav>
                                      </p:tavLst>
                                    </p:anim>
                                    <p:anim calcmode="lin" valueType="num">
                                      <p:cBhvr additive="base">
                                        <p:cTn id="64" dur="500" fill="hold"/>
                                        <p:tgtEl>
                                          <p:spTgt spid="2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anim calcmode="lin" valueType="num">
                                      <p:cBhvr additive="base">
                                        <p:cTn id="7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 end="1"/>
                                            </p:txEl>
                                          </p:spTgt>
                                        </p:tgtEl>
                                        <p:attrNameLst>
                                          <p:attrName>style.visibility</p:attrName>
                                        </p:attrNameLst>
                                      </p:cBhvr>
                                      <p:to>
                                        <p:strVal val="visible"/>
                                      </p:to>
                                    </p:set>
                                    <p:anim calcmode="lin" valueType="num">
                                      <p:cBhvr additive="base">
                                        <p:cTn id="7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2" end="2"/>
                                            </p:txEl>
                                          </p:spTgt>
                                        </p:tgtEl>
                                        <p:attrNameLst>
                                          <p:attrName>style.visibility</p:attrName>
                                        </p:attrNameLst>
                                      </p:cBhvr>
                                      <p:to>
                                        <p:strVal val="visible"/>
                                      </p:to>
                                    </p:set>
                                    <p:anim calcmode="lin" valueType="num">
                                      <p:cBhvr additive="base">
                                        <p:cTn id="8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3" end="3"/>
                                            </p:txEl>
                                          </p:spTgt>
                                        </p:tgtEl>
                                        <p:attrNameLst>
                                          <p:attrName>style.visibility</p:attrName>
                                        </p:attrNameLst>
                                      </p:cBhvr>
                                      <p:to>
                                        <p:strVal val="visible"/>
                                      </p:to>
                                    </p:set>
                                    <p:anim calcmode="lin" valueType="num">
                                      <p:cBhvr additive="base">
                                        <p:cTn id="9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4" end="4"/>
                                            </p:txEl>
                                          </p:spTgt>
                                        </p:tgtEl>
                                        <p:attrNameLst>
                                          <p:attrName>style.visibility</p:attrName>
                                        </p:attrNameLst>
                                      </p:cBhvr>
                                      <p:to>
                                        <p:strVal val="visible"/>
                                      </p:to>
                                    </p:set>
                                    <p:anim calcmode="lin" valueType="num">
                                      <p:cBhvr additive="base">
                                        <p:cTn id="9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8"/>
                                        </p:tgtEl>
                                        <p:attrNameLst>
                                          <p:attrName>style.visibility</p:attrName>
                                        </p:attrNameLst>
                                      </p:cBhvr>
                                      <p:to>
                                        <p:strVal val="visible"/>
                                      </p:to>
                                    </p:set>
                                    <p:anim calcmode="lin" valueType="num">
                                      <p:cBhvr additive="base">
                                        <p:cTn id="103" dur="500" fill="hold"/>
                                        <p:tgtEl>
                                          <p:spTgt spid="18"/>
                                        </p:tgtEl>
                                        <p:attrNameLst>
                                          <p:attrName>ppt_x</p:attrName>
                                        </p:attrNameLst>
                                      </p:cBhvr>
                                      <p:tavLst>
                                        <p:tav tm="0">
                                          <p:val>
                                            <p:strVal val="#ppt_x"/>
                                          </p:val>
                                        </p:tav>
                                        <p:tav tm="100000">
                                          <p:val>
                                            <p:strVal val="#ppt_x"/>
                                          </p:val>
                                        </p:tav>
                                      </p:tavLst>
                                    </p:anim>
                                    <p:anim calcmode="lin" valueType="num">
                                      <p:cBhvr additive="base">
                                        <p:cTn id="104" dur="500" fill="hold"/>
                                        <p:tgtEl>
                                          <p:spTgt spid="18"/>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9"/>
                                        </p:tgtEl>
                                        <p:attrNameLst>
                                          <p:attrName>style.visibility</p:attrName>
                                        </p:attrNameLst>
                                      </p:cBhvr>
                                      <p:to>
                                        <p:strVal val="visible"/>
                                      </p:to>
                                    </p:set>
                                    <p:anim calcmode="lin" valueType="num">
                                      <p:cBhvr additive="base">
                                        <p:cTn id="107" dur="500" fill="hold"/>
                                        <p:tgtEl>
                                          <p:spTgt spid="19"/>
                                        </p:tgtEl>
                                        <p:attrNameLst>
                                          <p:attrName>ppt_x</p:attrName>
                                        </p:attrNameLst>
                                      </p:cBhvr>
                                      <p:tavLst>
                                        <p:tav tm="0">
                                          <p:val>
                                            <p:strVal val="#ppt_x"/>
                                          </p:val>
                                        </p:tav>
                                        <p:tav tm="100000">
                                          <p:val>
                                            <p:strVal val="#ppt_x"/>
                                          </p:val>
                                        </p:tav>
                                      </p:tavLst>
                                    </p:anim>
                                    <p:anim calcmode="lin" valueType="num">
                                      <p:cBhvr additive="base">
                                        <p:cTn id="10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2" grpId="0"/>
      <p:bldP spid="24" grpId="0"/>
      <p:bldP spid="31" grpId="0"/>
      <p:bldP spid="32" grpId="0" animBg="1"/>
      <p:bldP spid="33" grpId="0"/>
      <p:bldP spid="1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US" sz="1600" dirty="0">
                <a:latin typeface="Times New Roman" pitchFamily="18" charset="0"/>
                <a:cs typeface="Times New Roman" pitchFamily="18" charset="0"/>
              </a:rPr>
              <a:t>Case(ii) when cable AB is absent </a:t>
            </a:r>
          </a:p>
          <a:p>
            <a:pPr marL="0" indent="0" algn="just">
              <a:lnSpc>
                <a:spcPct val="150000"/>
              </a:lnSpc>
              <a:buNone/>
            </a:pPr>
            <a:r>
              <a:rPr lang="en-US" sz="1600" dirty="0">
                <a:latin typeface="Times New Roman" pitchFamily="18" charset="0"/>
                <a:cs typeface="Times New Roman" pitchFamily="18" charset="0"/>
              </a:rPr>
              <a:t>Applying </a:t>
            </a:r>
            <a:r>
              <a:rPr lang="en-IN" sz="1600" dirty="0">
                <a:latin typeface="Times New Roman" pitchFamily="18" charset="0"/>
                <a:cs typeface="Times New Roman" pitchFamily="18" charset="0"/>
              </a:rPr>
              <a:t>∑</a:t>
            </a:r>
            <a:r>
              <a:rPr lang="en-IN" sz="1600" dirty="0" err="1">
                <a:latin typeface="Times New Roman" pitchFamily="18" charset="0"/>
                <a:cs typeface="Times New Roman" pitchFamily="18" charset="0"/>
              </a:rPr>
              <a:t>Fy</a:t>
            </a:r>
            <a:r>
              <a:rPr lang="en-IN" sz="1600" dirty="0">
                <a:latin typeface="Times New Roman" pitchFamily="18" charset="0"/>
                <a:cs typeface="Times New Roman" pitchFamily="18" charset="0"/>
              </a:rPr>
              <a:t>= 0, N</a:t>
            </a:r>
            <a:r>
              <a:rPr lang="en-IN" sz="1600" baseline="-25000" dirty="0">
                <a:latin typeface="Times New Roman" pitchFamily="18" charset="0"/>
                <a:cs typeface="Times New Roman" pitchFamily="18" charset="0"/>
              </a:rPr>
              <a:t>G</a:t>
            </a:r>
            <a:r>
              <a:rPr lang="en-IN" sz="1600" dirty="0">
                <a:latin typeface="Times New Roman" pitchFamily="18" charset="0"/>
                <a:cs typeface="Times New Roman" pitchFamily="18" charset="0"/>
              </a:rPr>
              <a:t> = 2500 N.</a:t>
            </a:r>
          </a:p>
          <a:p>
            <a:pPr marL="0" indent="0" algn="just">
              <a:lnSpc>
                <a:spcPct val="150000"/>
              </a:lnSpc>
              <a:buNone/>
            </a:pPr>
            <a:r>
              <a:rPr lang="en-US" sz="1600" dirty="0">
                <a:latin typeface="Times New Roman" pitchFamily="18" charset="0"/>
                <a:cs typeface="Times New Roman" pitchFamily="18" charset="0"/>
              </a:rPr>
              <a:t>But </a:t>
            </a:r>
            <a:r>
              <a:rPr lang="en-IN" sz="1600" dirty="0">
                <a:latin typeface="Times New Roman" pitchFamily="18" charset="0"/>
                <a:cs typeface="Times New Roman" pitchFamily="18" charset="0"/>
              </a:rPr>
              <a:t>F</a:t>
            </a:r>
            <a:r>
              <a:rPr lang="en-IN" sz="1600" baseline="-25000" dirty="0">
                <a:latin typeface="Times New Roman" pitchFamily="18" charset="0"/>
                <a:cs typeface="Times New Roman" pitchFamily="18" charset="0"/>
              </a:rPr>
              <a:t>G</a:t>
            </a:r>
            <a:r>
              <a:rPr lang="en-IN" sz="1600" dirty="0">
                <a:latin typeface="Times New Roman" pitchFamily="18" charset="0"/>
                <a:cs typeface="Times New Roman" pitchFamily="18" charset="0"/>
              </a:rPr>
              <a:t> = µN</a:t>
            </a:r>
            <a:r>
              <a:rPr lang="en-IN" sz="1600" baseline="-25000" dirty="0">
                <a:latin typeface="Times New Roman" pitchFamily="18" charset="0"/>
                <a:cs typeface="Times New Roman" pitchFamily="18" charset="0"/>
              </a:rPr>
              <a:t>G</a:t>
            </a:r>
            <a:r>
              <a:rPr lang="en-IN" sz="1600" dirty="0">
                <a:latin typeface="Times New Roman" pitchFamily="18" charset="0"/>
                <a:cs typeface="Times New Roman" pitchFamily="18" charset="0"/>
              </a:rPr>
              <a:t> = 0.3 * 2500 = 750 N</a:t>
            </a:r>
          </a:p>
          <a:p>
            <a:pPr marL="0" indent="0" algn="just">
              <a:lnSpc>
                <a:spcPct val="150000"/>
              </a:lnSpc>
              <a:buNone/>
            </a:pPr>
            <a:r>
              <a:rPr lang="en-IN" sz="1600" dirty="0">
                <a:latin typeface="Times New Roman" pitchFamily="18" charset="0"/>
                <a:cs typeface="Times New Roman" pitchFamily="18" charset="0"/>
              </a:rPr>
              <a:t>∑</a:t>
            </a:r>
            <a:r>
              <a:rPr lang="en-IN" sz="1600" dirty="0" err="1">
                <a:latin typeface="Times New Roman" pitchFamily="18" charset="0"/>
                <a:cs typeface="Times New Roman" pitchFamily="18" charset="0"/>
              </a:rPr>
              <a:t>Fx</a:t>
            </a:r>
            <a:r>
              <a:rPr lang="en-IN" sz="1600" dirty="0">
                <a:latin typeface="Times New Roman" pitchFamily="18" charset="0"/>
                <a:cs typeface="Times New Roman" pitchFamily="18" charset="0"/>
              </a:rPr>
              <a:t>= 0, </a:t>
            </a:r>
          </a:p>
          <a:p>
            <a:pPr marL="0" indent="0" algn="just">
              <a:lnSpc>
                <a:spcPct val="150000"/>
              </a:lnSpc>
              <a:buNone/>
            </a:pPr>
            <a:r>
              <a:rPr lang="en-IN" sz="1600" dirty="0">
                <a:latin typeface="Times New Roman" pitchFamily="18" charset="0"/>
                <a:cs typeface="Times New Roman" pitchFamily="18" charset="0"/>
              </a:rPr>
              <a:t>P - F</a:t>
            </a:r>
            <a:r>
              <a:rPr lang="en-IN" sz="1600" baseline="-25000" dirty="0">
                <a:latin typeface="Times New Roman" pitchFamily="18" charset="0"/>
                <a:cs typeface="Times New Roman" pitchFamily="18" charset="0"/>
              </a:rPr>
              <a:t>G</a:t>
            </a:r>
            <a:r>
              <a:rPr lang="en-IN" sz="1600" dirty="0">
                <a:latin typeface="Times New Roman" pitchFamily="18" charset="0"/>
                <a:cs typeface="Times New Roman" pitchFamily="18" charset="0"/>
              </a:rPr>
              <a:t> = 0</a:t>
            </a:r>
          </a:p>
          <a:p>
            <a:pPr marL="0" indent="0" algn="just">
              <a:lnSpc>
                <a:spcPct val="150000"/>
              </a:lnSpc>
              <a:buNone/>
            </a:pPr>
            <a:r>
              <a:rPr lang="en-US" sz="1600" dirty="0">
                <a:latin typeface="Times New Roman" pitchFamily="18" charset="0"/>
                <a:cs typeface="Times New Roman" pitchFamily="18" charset="0"/>
              </a:rPr>
              <a:t>P = 750 N</a:t>
            </a:r>
          </a:p>
          <a:p>
            <a:pPr marL="0" indent="0" algn="just">
              <a:lnSpc>
                <a:spcPct val="150000"/>
              </a:lnSpc>
              <a:buNone/>
            </a:pP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p:txBody>
      </p:sp>
      <p:cxnSp>
        <p:nvCxnSpPr>
          <p:cNvPr id="16" name="Straight Connector 15"/>
          <p:cNvCxnSpPr/>
          <p:nvPr/>
        </p:nvCxnSpPr>
        <p:spPr>
          <a:xfrm>
            <a:off x="6169951" y="2707497"/>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240051" y="2326495"/>
            <a:ext cx="888504" cy="307777"/>
          </a:xfrm>
          <a:prstGeom prst="rect">
            <a:avLst/>
          </a:prstGeom>
          <a:noFill/>
        </p:spPr>
        <p:txBody>
          <a:bodyPr wrap="square" rtlCol="0">
            <a:spAutoFit/>
          </a:bodyPr>
          <a:lstStyle/>
          <a:p>
            <a:r>
              <a:rPr lang="en-US" sz="1400" dirty="0">
                <a:latin typeface="Times New Roman" pitchFamily="18" charset="0"/>
                <a:cs typeface="Times New Roman" pitchFamily="18" charset="0"/>
              </a:rPr>
              <a:t>   P</a:t>
            </a:r>
            <a:endParaRPr lang="en-IN" sz="1400" dirty="0">
              <a:latin typeface="Times New Roman" pitchFamily="18" charset="0"/>
              <a:cs typeface="Times New Roman" pitchFamily="18" charset="0"/>
            </a:endParaRPr>
          </a:p>
        </p:txBody>
      </p:sp>
      <p:sp>
        <p:nvSpPr>
          <p:cNvPr id="20" name="TextBox 19"/>
          <p:cNvSpPr txBox="1"/>
          <p:nvPr/>
        </p:nvSpPr>
        <p:spPr>
          <a:xfrm>
            <a:off x="6923741" y="1563638"/>
            <a:ext cx="7620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 2500 N</a:t>
            </a:r>
          </a:p>
        </p:txBody>
      </p:sp>
      <p:sp>
        <p:nvSpPr>
          <p:cNvPr id="22" name="TextBox 21"/>
          <p:cNvSpPr txBox="1"/>
          <p:nvPr/>
        </p:nvSpPr>
        <p:spPr>
          <a:xfrm>
            <a:off x="6642971" y="2709184"/>
            <a:ext cx="457200" cy="307777"/>
          </a:xfrm>
          <a:prstGeom prst="rect">
            <a:avLst/>
          </a:prstGeom>
          <a:noFill/>
        </p:spPr>
        <p:txBody>
          <a:bodyPr wrap="square" rtlCol="0">
            <a:spAutoFit/>
          </a:bodyPr>
          <a:lstStyle/>
          <a:p>
            <a:r>
              <a:rPr lang="en-IN" sz="1400" dirty="0">
                <a:solidFill>
                  <a:srgbClr val="FF0000"/>
                </a:solidFill>
                <a:latin typeface="Times New Roman" pitchFamily="18" charset="0"/>
                <a:cs typeface="Times New Roman" pitchFamily="18" charset="0"/>
              </a:rPr>
              <a:t>F</a:t>
            </a:r>
            <a:r>
              <a:rPr lang="en-IN" sz="1400" baseline="-25000" dirty="0">
                <a:solidFill>
                  <a:srgbClr val="FF0000"/>
                </a:solidFill>
                <a:latin typeface="Times New Roman" pitchFamily="18" charset="0"/>
                <a:cs typeface="Times New Roman" pitchFamily="18" charset="0"/>
              </a:rPr>
              <a:t>G</a:t>
            </a:r>
            <a:endParaRPr lang="en-IN" sz="1400" baseline="-25000" dirty="0">
              <a:solidFill>
                <a:srgbClr val="FF0000"/>
              </a:solidFill>
            </a:endParaRPr>
          </a:p>
        </p:txBody>
      </p:sp>
      <p:sp>
        <p:nvSpPr>
          <p:cNvPr id="24" name="TextBox 23"/>
          <p:cNvSpPr txBox="1"/>
          <p:nvPr/>
        </p:nvSpPr>
        <p:spPr>
          <a:xfrm>
            <a:off x="7066444" y="3232914"/>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r>
              <a:rPr lang="en-IN" sz="1400" baseline="-25000" dirty="0">
                <a:latin typeface="Times New Roman" pitchFamily="18" charset="0"/>
                <a:cs typeface="Times New Roman" pitchFamily="18" charset="0"/>
              </a:rPr>
              <a:t>G</a:t>
            </a:r>
            <a:endParaRPr lang="en-IN" sz="1400" baseline="-25000" dirty="0"/>
          </a:p>
        </p:txBody>
      </p:sp>
      <p:cxnSp>
        <p:nvCxnSpPr>
          <p:cNvPr id="25" name="Straight Arrow Connector 24"/>
          <p:cNvCxnSpPr/>
          <p:nvPr/>
        </p:nvCxnSpPr>
        <p:spPr>
          <a:xfrm flipV="1">
            <a:off x="7594055" y="2517011"/>
            <a:ext cx="833023"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7238339" y="2707497"/>
            <a:ext cx="1" cy="5843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6936216" y="2861485"/>
            <a:ext cx="717656"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835953" y="1786757"/>
            <a:ext cx="999908"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922551" y="1488297"/>
            <a:ext cx="1039691"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motion</a:t>
            </a:r>
          </a:p>
        </p:txBody>
      </p:sp>
      <p:sp>
        <p:nvSpPr>
          <p:cNvPr id="32" name="Rectangle 31"/>
          <p:cNvSpPr/>
          <p:nvPr/>
        </p:nvSpPr>
        <p:spPr>
          <a:xfrm>
            <a:off x="6855751" y="2326497"/>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4987735" y="1448997"/>
            <a:ext cx="16764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of block D</a:t>
            </a:r>
          </a:p>
        </p:txBody>
      </p:sp>
      <p:sp>
        <p:nvSpPr>
          <p:cNvPr id="2" name="Rectangle 1"/>
          <p:cNvSpPr/>
          <p:nvPr/>
        </p:nvSpPr>
        <p:spPr>
          <a:xfrm>
            <a:off x="6965386" y="1995686"/>
            <a:ext cx="587428" cy="3308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Arrow Connector 27"/>
          <p:cNvCxnSpPr>
            <a:endCxn id="32" idx="2"/>
          </p:cNvCxnSpPr>
          <p:nvPr/>
        </p:nvCxnSpPr>
        <p:spPr>
          <a:xfrm flipH="1">
            <a:off x="7236751" y="1796074"/>
            <a:ext cx="1590" cy="911423"/>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19467753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500" fill="hold"/>
                                        <p:tgtEl>
                                          <p:spTgt spid="31"/>
                                        </p:tgtEl>
                                        <p:attrNameLst>
                                          <p:attrName>ppt_x</p:attrName>
                                        </p:attrNameLst>
                                      </p:cBhvr>
                                      <p:tavLst>
                                        <p:tav tm="0">
                                          <p:val>
                                            <p:strVal val="#ppt_x"/>
                                          </p:val>
                                        </p:tav>
                                        <p:tav tm="100000">
                                          <p:val>
                                            <p:strVal val="#ppt_x"/>
                                          </p:val>
                                        </p:tav>
                                      </p:tavLst>
                                    </p:anim>
                                    <p:anim calcmode="lin" valueType="num">
                                      <p:cBhvr additive="base">
                                        <p:cTn id="4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ppt_x"/>
                                          </p:val>
                                        </p:tav>
                                        <p:tav tm="100000">
                                          <p:val>
                                            <p:strVal val="#ppt_x"/>
                                          </p:val>
                                        </p:tav>
                                      </p:tavLst>
                                    </p:anim>
                                    <p:anim calcmode="lin" valueType="num">
                                      <p:cBhvr additive="base">
                                        <p:cTn id="48" dur="500" fill="hold"/>
                                        <p:tgtEl>
                                          <p:spTgt spid="2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additive="base">
                                        <p:cTn id="57" dur="500" fill="hold"/>
                                        <p:tgtEl>
                                          <p:spTgt spid="29"/>
                                        </p:tgtEl>
                                        <p:attrNameLst>
                                          <p:attrName>ppt_x</p:attrName>
                                        </p:attrNameLst>
                                      </p:cBhvr>
                                      <p:tavLst>
                                        <p:tav tm="0">
                                          <p:val>
                                            <p:strVal val="#ppt_x"/>
                                          </p:val>
                                        </p:tav>
                                        <p:tav tm="100000">
                                          <p:val>
                                            <p:strVal val="#ppt_x"/>
                                          </p:val>
                                        </p:tav>
                                      </p:tavLst>
                                    </p:anim>
                                    <p:anim calcmode="lin" valueType="num">
                                      <p:cBhvr additive="base">
                                        <p:cTn id="58" dur="500" fill="hold"/>
                                        <p:tgtEl>
                                          <p:spTgt spid="2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additive="base">
                                        <p:cTn id="61" dur="500" fill="hold"/>
                                        <p:tgtEl>
                                          <p:spTgt spid="22"/>
                                        </p:tgtEl>
                                        <p:attrNameLst>
                                          <p:attrName>ppt_x</p:attrName>
                                        </p:attrNameLst>
                                      </p:cBhvr>
                                      <p:tavLst>
                                        <p:tav tm="0">
                                          <p:val>
                                            <p:strVal val="#ppt_x"/>
                                          </p:val>
                                        </p:tav>
                                        <p:tav tm="100000">
                                          <p:val>
                                            <p:strVal val="#ppt_x"/>
                                          </p:val>
                                        </p:tav>
                                      </p:tavLst>
                                    </p:anim>
                                    <p:anim calcmode="lin" valueType="num">
                                      <p:cBhvr additive="base">
                                        <p:cTn id="6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ppt_x"/>
                                          </p:val>
                                        </p:tav>
                                        <p:tav tm="100000">
                                          <p:val>
                                            <p:strVal val="#ppt_x"/>
                                          </p:val>
                                        </p:tav>
                                      </p:tavLst>
                                    </p:anim>
                                    <p:anim calcmode="lin" valueType="num">
                                      <p:cBhvr additive="base">
                                        <p:cTn id="7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0" end="0"/>
                                            </p:txEl>
                                          </p:spTgt>
                                        </p:tgtEl>
                                        <p:attrNameLst>
                                          <p:attrName>style.visibility</p:attrName>
                                        </p:attrNameLst>
                                      </p:cBhvr>
                                      <p:to>
                                        <p:strVal val="visible"/>
                                      </p:to>
                                    </p:set>
                                    <p:anim calcmode="lin" valueType="num">
                                      <p:cBhvr additive="base">
                                        <p:cTn id="7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1" end="1"/>
                                            </p:txEl>
                                          </p:spTgt>
                                        </p:tgtEl>
                                        <p:attrNameLst>
                                          <p:attrName>style.visibility</p:attrName>
                                        </p:attrNameLst>
                                      </p:cBhvr>
                                      <p:to>
                                        <p:strVal val="visible"/>
                                      </p:to>
                                    </p:set>
                                    <p:anim calcmode="lin" valueType="num">
                                      <p:cBhvr additive="base">
                                        <p:cTn id="8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
                                            <p:txEl>
                                              <p:pRg st="2" end="2"/>
                                            </p:txEl>
                                          </p:spTgt>
                                        </p:tgtEl>
                                        <p:attrNameLst>
                                          <p:attrName>style.visibility</p:attrName>
                                        </p:attrNameLst>
                                      </p:cBhvr>
                                      <p:to>
                                        <p:strVal val="visible"/>
                                      </p:to>
                                    </p:set>
                                    <p:anim calcmode="lin" valueType="num">
                                      <p:cBhvr additive="base">
                                        <p:cTn id="8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3">
                                            <p:txEl>
                                              <p:pRg st="3" end="3"/>
                                            </p:txEl>
                                          </p:spTgt>
                                        </p:tgtEl>
                                        <p:attrNameLst>
                                          <p:attrName>style.visibility</p:attrName>
                                        </p:attrNameLst>
                                      </p:cBhvr>
                                      <p:to>
                                        <p:strVal val="visible"/>
                                      </p:to>
                                    </p:set>
                                    <p:anim calcmode="lin" valueType="num">
                                      <p:cBhvr additive="base">
                                        <p:cTn id="9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3">
                                            <p:txEl>
                                              <p:pRg st="4" end="4"/>
                                            </p:txEl>
                                          </p:spTgt>
                                        </p:tgtEl>
                                        <p:attrNameLst>
                                          <p:attrName>style.visibility</p:attrName>
                                        </p:attrNameLst>
                                      </p:cBhvr>
                                      <p:to>
                                        <p:strVal val="visible"/>
                                      </p:to>
                                    </p:set>
                                    <p:anim calcmode="lin" valueType="num">
                                      <p:cBhvr additive="base">
                                        <p:cTn id="10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3">
                                            <p:txEl>
                                              <p:pRg st="5" end="5"/>
                                            </p:txEl>
                                          </p:spTgt>
                                        </p:tgtEl>
                                        <p:attrNameLst>
                                          <p:attrName>style.visibility</p:attrName>
                                        </p:attrNameLst>
                                      </p:cBhvr>
                                      <p:to>
                                        <p:strVal val="visible"/>
                                      </p:to>
                                    </p:set>
                                    <p:anim calcmode="lin" valueType="num">
                                      <p:cBhvr additive="base">
                                        <p:cTn id="10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2" grpId="0"/>
      <p:bldP spid="24" grpId="0"/>
      <p:bldP spid="31" grpId="0"/>
      <p:bldP spid="32" grpId="0" animBg="1"/>
      <p:bldP spid="33" grpId="0"/>
      <p:bldP spid="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US" sz="1800" b="1" dirty="0">
                <a:latin typeface="Times New Roman" pitchFamily="18" charset="0"/>
                <a:cs typeface="Times New Roman" pitchFamily="18" charset="0"/>
              </a:rPr>
              <a:t>Application to ladder problems.</a:t>
            </a:r>
          </a:p>
          <a:p>
            <a:pPr marL="0" indent="0" algn="just">
              <a:lnSpc>
                <a:spcPct val="150000"/>
              </a:lnSpc>
              <a:buNone/>
            </a:pPr>
            <a:r>
              <a:rPr lang="en-US" sz="1800" dirty="0">
                <a:latin typeface="Times New Roman" pitchFamily="18" charset="0"/>
                <a:cs typeface="Times New Roman" pitchFamily="18" charset="0"/>
              </a:rPr>
              <a:t>A ladder resting on ground and leaning against wall is a typical case of friction problem in </a:t>
            </a:r>
            <a:r>
              <a:rPr lang="en-US" sz="1800">
                <a:latin typeface="Times New Roman" pitchFamily="18" charset="0"/>
                <a:cs typeface="Times New Roman" pitchFamily="18" charset="0"/>
              </a:rPr>
              <a:t>non concurrent coplanar </a:t>
            </a:r>
            <a:r>
              <a:rPr lang="en-US" sz="1800" dirty="0">
                <a:latin typeface="Times New Roman" pitchFamily="18" charset="0"/>
                <a:cs typeface="Times New Roman" pitchFamily="18" charset="0"/>
              </a:rPr>
              <a:t>system. Here three equations of equilibrium are available,</a:t>
            </a:r>
          </a:p>
          <a:p>
            <a:pPr marL="0" indent="0" algn="ctr">
              <a:lnSpc>
                <a:spcPct val="150000"/>
              </a:lnSpc>
              <a:buNone/>
            </a:pPr>
            <a:r>
              <a:rPr lang="en-IN" sz="1800" b="1" dirty="0">
                <a:latin typeface="Times New Roman" pitchFamily="18" charset="0"/>
                <a:cs typeface="Times New Roman" pitchFamily="18" charset="0"/>
              </a:rPr>
              <a:t>∑</a:t>
            </a:r>
            <a:r>
              <a:rPr lang="en-IN" sz="1800" b="1" dirty="0" err="1">
                <a:latin typeface="Times New Roman" pitchFamily="18" charset="0"/>
                <a:cs typeface="Times New Roman" pitchFamily="18" charset="0"/>
              </a:rPr>
              <a:t>Fx</a:t>
            </a:r>
            <a:r>
              <a:rPr lang="en-IN" sz="1800" b="1" dirty="0">
                <a:latin typeface="Times New Roman" pitchFamily="18" charset="0"/>
                <a:cs typeface="Times New Roman" pitchFamily="18" charset="0"/>
              </a:rPr>
              <a:t> = 0;   ∑</a:t>
            </a:r>
            <a:r>
              <a:rPr lang="en-IN" sz="1800" b="1" dirty="0" err="1">
                <a:latin typeface="Times New Roman" pitchFamily="18" charset="0"/>
                <a:cs typeface="Times New Roman" pitchFamily="18" charset="0"/>
              </a:rPr>
              <a:t>Fy</a:t>
            </a:r>
            <a:r>
              <a:rPr lang="en-IN" sz="1800" b="1" dirty="0">
                <a:latin typeface="Times New Roman" pitchFamily="18" charset="0"/>
                <a:cs typeface="Times New Roman" pitchFamily="18" charset="0"/>
              </a:rPr>
              <a:t> = 0;  ∑M = 0.</a:t>
            </a:r>
          </a:p>
          <a:p>
            <a:pPr marL="0" indent="0" algn="just">
              <a:lnSpc>
                <a:spcPct val="150000"/>
              </a:lnSpc>
              <a:buNone/>
            </a:pPr>
            <a:r>
              <a:rPr lang="en-IN" sz="1800" dirty="0">
                <a:latin typeface="Times New Roman" pitchFamily="18" charset="0"/>
                <a:cs typeface="Times New Roman" pitchFamily="18" charset="0"/>
              </a:rPr>
              <a:t>From law of static friction we have  </a:t>
            </a:r>
            <a:r>
              <a:rPr lang="en-IN" sz="1800" b="1" dirty="0">
                <a:latin typeface="Times New Roman" pitchFamily="18" charset="0"/>
                <a:cs typeface="Times New Roman" pitchFamily="18" charset="0"/>
              </a:rPr>
              <a:t>µ = F/N</a:t>
            </a:r>
          </a:p>
          <a:p>
            <a:pPr marL="0" indent="0" algn="just">
              <a:lnSpc>
                <a:spcPct val="150000"/>
              </a:lnSpc>
              <a:buNone/>
            </a:pPr>
            <a:r>
              <a:rPr lang="en-IN" sz="1800" dirty="0">
                <a:latin typeface="Times New Roman" pitchFamily="18" charset="0"/>
                <a:cs typeface="Times New Roman" pitchFamily="18" charset="0"/>
              </a:rPr>
              <a:t>Thus using these three equations, problems on ladder is solved. </a:t>
            </a:r>
            <a:endParaRPr lang="en-US" sz="1800" b="1"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40820350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extBox 6"/>
          <p:cNvSpPr txBox="1"/>
          <p:nvPr/>
        </p:nvSpPr>
        <p:spPr>
          <a:xfrm>
            <a:off x="457200" y="1200151"/>
            <a:ext cx="3048000" cy="4616648"/>
          </a:xfrm>
          <a:prstGeom prst="rect">
            <a:avLst/>
          </a:prstGeom>
          <a:noFill/>
        </p:spPr>
        <p:txBody>
          <a:bodyPr wrap="square" rtlCol="0">
            <a:spAutoFit/>
          </a:bodyPr>
          <a:lstStyle/>
          <a:p>
            <a:pPr algn="just">
              <a:lnSpc>
                <a:spcPct val="150000"/>
              </a:lnSpc>
            </a:pPr>
            <a:r>
              <a:rPr lang="en-IN" sz="1400" spc="-10" dirty="0">
                <a:latin typeface="Times New Roman"/>
                <a:cs typeface="Times New Roman"/>
              </a:rPr>
              <a:t>Small </a:t>
            </a:r>
            <a:r>
              <a:rPr lang="en-IN" sz="1400" dirty="0">
                <a:latin typeface="Times New Roman"/>
                <a:cs typeface="Times New Roman"/>
              </a:rPr>
              <a:t>horizontal force P</a:t>
            </a:r>
            <a:r>
              <a:rPr lang="en-IN" sz="1400" i="1" dirty="0">
                <a:latin typeface="Times New Roman"/>
                <a:cs typeface="Times New Roman"/>
              </a:rPr>
              <a:t> </a:t>
            </a:r>
            <a:r>
              <a:rPr lang="en-IN" sz="1400" spc="-5" dirty="0">
                <a:latin typeface="Times New Roman"/>
                <a:cs typeface="Times New Roman"/>
              </a:rPr>
              <a:t>applied to </a:t>
            </a:r>
            <a:r>
              <a:rPr lang="en-IN" sz="1400" dirty="0">
                <a:latin typeface="Times New Roman"/>
                <a:cs typeface="Times New Roman"/>
              </a:rPr>
              <a:t>block will produce static frictional force F and block remain</a:t>
            </a:r>
            <a:r>
              <a:rPr lang="en-IN" sz="1400" spc="-10" dirty="0">
                <a:latin typeface="Times New Roman"/>
                <a:cs typeface="Times New Roman"/>
              </a:rPr>
              <a:t> </a:t>
            </a:r>
            <a:r>
              <a:rPr lang="en-IN" sz="1400" spc="-15" dirty="0">
                <a:latin typeface="Times New Roman"/>
                <a:cs typeface="Times New Roman"/>
              </a:rPr>
              <a:t>stationary, </a:t>
            </a:r>
            <a:r>
              <a:rPr lang="en-IN" sz="1400" spc="-5" dirty="0">
                <a:latin typeface="Times New Roman"/>
                <a:cs typeface="Times New Roman"/>
              </a:rPr>
              <a:t>in equilibrium. </a:t>
            </a:r>
          </a:p>
          <a:p>
            <a:pPr algn="just">
              <a:lnSpc>
                <a:spcPct val="150000"/>
              </a:lnSpc>
            </a:pPr>
            <a:r>
              <a:rPr lang="en-IN" sz="1400" dirty="0">
                <a:latin typeface="Times New Roman"/>
                <a:cs typeface="Times New Roman"/>
              </a:rPr>
              <a:t>As P </a:t>
            </a:r>
            <a:r>
              <a:rPr lang="en-IN" sz="1400" spc="-5" dirty="0">
                <a:latin typeface="Times New Roman"/>
                <a:cs typeface="Times New Roman"/>
              </a:rPr>
              <a:t>increases, </a:t>
            </a:r>
            <a:r>
              <a:rPr lang="en-IN" sz="1400" dirty="0">
                <a:latin typeface="Times New Roman"/>
                <a:cs typeface="Times New Roman"/>
              </a:rPr>
              <a:t>the </a:t>
            </a:r>
            <a:r>
              <a:rPr lang="en-IN" sz="1400" spc="-5" dirty="0">
                <a:latin typeface="Times New Roman"/>
                <a:cs typeface="Times New Roman"/>
              </a:rPr>
              <a:t>static-frictional </a:t>
            </a:r>
            <a:r>
              <a:rPr lang="en-IN" sz="1400" dirty="0">
                <a:latin typeface="Times New Roman"/>
                <a:cs typeface="Times New Roman"/>
              </a:rPr>
              <a:t>force F  </a:t>
            </a:r>
            <a:r>
              <a:rPr lang="en-IN" sz="1400" spc="-5" dirty="0">
                <a:latin typeface="Times New Roman"/>
                <a:cs typeface="Times New Roman"/>
              </a:rPr>
              <a:t>increases as well </a:t>
            </a:r>
            <a:r>
              <a:rPr lang="en-IN" sz="1400" dirty="0">
                <a:latin typeface="Times New Roman"/>
                <a:cs typeface="Times New Roman"/>
              </a:rPr>
              <a:t>until </a:t>
            </a:r>
            <a:r>
              <a:rPr lang="en-IN" sz="1400" spc="-5" dirty="0">
                <a:latin typeface="Times New Roman"/>
                <a:cs typeface="Times New Roman"/>
              </a:rPr>
              <a:t>it reaches </a:t>
            </a:r>
            <a:r>
              <a:rPr lang="en-IN" sz="1400" dirty="0">
                <a:latin typeface="Times New Roman"/>
                <a:cs typeface="Times New Roman"/>
              </a:rPr>
              <a:t>a</a:t>
            </a:r>
            <a:r>
              <a:rPr lang="en-IN" sz="1400" spc="-105" dirty="0">
                <a:latin typeface="Times New Roman"/>
                <a:cs typeface="Times New Roman"/>
              </a:rPr>
              <a:t> </a:t>
            </a:r>
            <a:r>
              <a:rPr lang="en-IN" sz="1400" spc="-10" dirty="0">
                <a:latin typeface="Times New Roman"/>
                <a:cs typeface="Times New Roman"/>
              </a:rPr>
              <a:t>maximum  </a:t>
            </a:r>
            <a:r>
              <a:rPr lang="en-IN" sz="1400" dirty="0">
                <a:latin typeface="Times New Roman"/>
                <a:cs typeface="Times New Roman"/>
              </a:rPr>
              <a:t>value</a:t>
            </a:r>
            <a:r>
              <a:rPr lang="en-IN" sz="1400" spc="-40" dirty="0">
                <a:latin typeface="Times New Roman"/>
                <a:cs typeface="Times New Roman"/>
              </a:rPr>
              <a:t> </a:t>
            </a:r>
            <a:r>
              <a:rPr lang="en-IN" sz="1400" dirty="0">
                <a:latin typeface="Times New Roman"/>
                <a:cs typeface="Times New Roman"/>
              </a:rPr>
              <a:t>F</a:t>
            </a:r>
            <a:r>
              <a:rPr lang="en-IN" sz="1400" baseline="-21367" dirty="0">
                <a:latin typeface="Times New Roman"/>
                <a:cs typeface="Times New Roman"/>
              </a:rPr>
              <a:t>m </a:t>
            </a:r>
            <a:r>
              <a:rPr lang="en-IN" sz="1400" dirty="0">
                <a:latin typeface="Times New Roman"/>
                <a:cs typeface="Times New Roman"/>
              </a:rPr>
              <a:t>which is limiting frictional force.</a:t>
            </a:r>
          </a:p>
          <a:p>
            <a:pPr algn="just">
              <a:lnSpc>
                <a:spcPct val="150000"/>
              </a:lnSpc>
            </a:pPr>
            <a:r>
              <a:rPr lang="en-IN" sz="1400" dirty="0">
                <a:latin typeface="Times New Roman"/>
                <a:cs typeface="Times New Roman"/>
              </a:rPr>
              <a:t>Further </a:t>
            </a:r>
            <a:r>
              <a:rPr lang="en-IN" sz="1400" spc="-5" dirty="0">
                <a:latin typeface="Times New Roman"/>
                <a:cs typeface="Times New Roman"/>
              </a:rPr>
              <a:t>increase in </a:t>
            </a:r>
            <a:r>
              <a:rPr lang="en-IN" sz="1400" dirty="0">
                <a:latin typeface="Times New Roman"/>
                <a:cs typeface="Times New Roman"/>
              </a:rPr>
              <a:t>P </a:t>
            </a:r>
            <a:r>
              <a:rPr lang="en-IN" sz="1400" spc="-5" dirty="0">
                <a:latin typeface="Times New Roman"/>
                <a:cs typeface="Times New Roman"/>
              </a:rPr>
              <a:t>causes </a:t>
            </a:r>
            <a:r>
              <a:rPr lang="en-IN" sz="1400" dirty="0">
                <a:latin typeface="Times New Roman"/>
                <a:cs typeface="Times New Roman"/>
              </a:rPr>
              <a:t>the block </a:t>
            </a:r>
            <a:r>
              <a:rPr lang="en-IN" sz="1400" spc="-5" dirty="0">
                <a:latin typeface="Times New Roman"/>
                <a:cs typeface="Times New Roman"/>
              </a:rPr>
              <a:t>to </a:t>
            </a:r>
            <a:r>
              <a:rPr lang="en-IN" sz="1400" dirty="0">
                <a:latin typeface="Times New Roman"/>
                <a:cs typeface="Times New Roman"/>
              </a:rPr>
              <a:t>begin  </a:t>
            </a:r>
            <a:r>
              <a:rPr lang="en-IN" sz="1400" spc="-5" dirty="0">
                <a:latin typeface="Times New Roman"/>
                <a:cs typeface="Times New Roman"/>
              </a:rPr>
              <a:t>to move as </a:t>
            </a:r>
            <a:r>
              <a:rPr lang="en-IN" sz="1400" dirty="0">
                <a:latin typeface="Times New Roman"/>
                <a:cs typeface="Times New Roman"/>
              </a:rPr>
              <a:t>F drops </a:t>
            </a:r>
            <a:r>
              <a:rPr lang="en-IN" sz="1400" spc="-5" dirty="0">
                <a:latin typeface="Times New Roman"/>
                <a:cs typeface="Times New Roman"/>
              </a:rPr>
              <a:t>to </a:t>
            </a:r>
            <a:r>
              <a:rPr lang="en-IN" sz="1400" dirty="0">
                <a:latin typeface="Times New Roman"/>
                <a:cs typeface="Times New Roman"/>
              </a:rPr>
              <a:t>a </a:t>
            </a:r>
            <a:r>
              <a:rPr lang="en-IN" sz="1400" spc="-10" dirty="0">
                <a:latin typeface="Times New Roman"/>
                <a:cs typeface="Times New Roman"/>
              </a:rPr>
              <a:t>smaller </a:t>
            </a:r>
            <a:r>
              <a:rPr lang="en-IN" sz="1400" spc="-5" dirty="0">
                <a:latin typeface="Times New Roman"/>
                <a:cs typeface="Times New Roman"/>
              </a:rPr>
              <a:t>dynamic frictional  </a:t>
            </a:r>
            <a:r>
              <a:rPr lang="en-IN" sz="1400" spc="-20" dirty="0">
                <a:latin typeface="Times New Roman"/>
                <a:cs typeface="Times New Roman"/>
              </a:rPr>
              <a:t>force</a:t>
            </a:r>
            <a:r>
              <a:rPr lang="en-IN" sz="1400" spc="-40" dirty="0">
                <a:latin typeface="Times New Roman"/>
                <a:cs typeface="Times New Roman"/>
              </a:rPr>
              <a:t> </a:t>
            </a:r>
            <a:r>
              <a:rPr lang="en-IN" sz="1400" dirty="0" err="1">
                <a:latin typeface="Times New Roman"/>
                <a:cs typeface="Times New Roman"/>
              </a:rPr>
              <a:t>F</a:t>
            </a:r>
            <a:r>
              <a:rPr lang="en-IN" sz="1400" baseline="-21367" dirty="0" err="1">
                <a:latin typeface="Times New Roman"/>
                <a:cs typeface="Times New Roman"/>
              </a:rPr>
              <a:t>k</a:t>
            </a:r>
            <a:r>
              <a:rPr lang="en-IN" sz="1400" dirty="0">
                <a:latin typeface="Times New Roman"/>
                <a:cs typeface="Times New Roman"/>
              </a:rPr>
              <a:t>. and it remains constant further.</a:t>
            </a:r>
          </a:p>
          <a:p>
            <a:pPr algn="just">
              <a:lnSpc>
                <a:spcPct val="150000"/>
              </a:lnSpc>
            </a:pPr>
            <a:endParaRPr lang="en-IN" sz="1400" spc="-5" dirty="0">
              <a:latin typeface="Times New Roman"/>
              <a:cs typeface="Times New Roman"/>
            </a:endParaRPr>
          </a:p>
          <a:p>
            <a:pPr algn="just">
              <a:lnSpc>
                <a:spcPct val="150000"/>
              </a:lnSpc>
            </a:pPr>
            <a:endParaRPr lang="en-IN" sz="1400" dirty="0">
              <a:latin typeface="Times New Roman"/>
              <a:cs typeface="Times New Roman"/>
            </a:endParaRPr>
          </a:p>
        </p:txBody>
      </p:sp>
      <p:sp>
        <p:nvSpPr>
          <p:cNvPr id="8" name="Rectangle 7"/>
          <p:cNvSpPr/>
          <p:nvPr/>
        </p:nvSpPr>
        <p:spPr>
          <a:xfrm>
            <a:off x="5410200" y="135255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a:off x="4572000" y="1504950"/>
            <a:ext cx="838200" cy="1524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Left Arrow 9"/>
          <p:cNvSpPr/>
          <p:nvPr/>
        </p:nvSpPr>
        <p:spPr>
          <a:xfrm>
            <a:off x="5486400" y="1885950"/>
            <a:ext cx="990600" cy="1524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p:cNvCxnSpPr/>
          <p:nvPr/>
        </p:nvCxnSpPr>
        <p:spPr>
          <a:xfrm>
            <a:off x="4495800" y="1809750"/>
            <a:ext cx="304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86200" y="1200150"/>
            <a:ext cx="1905000" cy="338554"/>
          </a:xfrm>
          <a:prstGeom prst="rect">
            <a:avLst/>
          </a:prstGeom>
          <a:noFill/>
        </p:spPr>
        <p:txBody>
          <a:bodyPr wrap="square" rtlCol="0">
            <a:spAutoFit/>
          </a:bodyPr>
          <a:lstStyle/>
          <a:p>
            <a:r>
              <a:rPr lang="en-IN" sz="1600" dirty="0">
                <a:latin typeface="Times New Roman" pitchFamily="18" charset="0"/>
                <a:cs typeface="Times New Roman" pitchFamily="18" charset="0"/>
              </a:rPr>
              <a:t>Applied Force P</a:t>
            </a:r>
          </a:p>
        </p:txBody>
      </p:sp>
      <p:sp>
        <p:nvSpPr>
          <p:cNvPr id="13" name="TextBox 12"/>
          <p:cNvSpPr txBox="1"/>
          <p:nvPr/>
        </p:nvSpPr>
        <p:spPr>
          <a:xfrm>
            <a:off x="6477000" y="1809750"/>
            <a:ext cx="1981200" cy="338554"/>
          </a:xfrm>
          <a:prstGeom prst="rect">
            <a:avLst/>
          </a:prstGeom>
          <a:noFill/>
        </p:spPr>
        <p:txBody>
          <a:bodyPr wrap="square" rtlCol="0">
            <a:spAutoFit/>
          </a:bodyPr>
          <a:lstStyle/>
          <a:p>
            <a:r>
              <a:rPr lang="en-IN" sz="1600" dirty="0">
                <a:latin typeface="Times New Roman" pitchFamily="18" charset="0"/>
                <a:cs typeface="Times New Roman" pitchFamily="18" charset="0"/>
              </a:rPr>
              <a:t> Frictional force F</a:t>
            </a:r>
          </a:p>
        </p:txBody>
      </p:sp>
      <p:sp>
        <p:nvSpPr>
          <p:cNvPr id="19" name="Rectangle 18"/>
          <p:cNvSpPr/>
          <p:nvPr/>
        </p:nvSpPr>
        <p:spPr>
          <a:xfrm rot="18800934">
            <a:off x="4618650" y="3842796"/>
            <a:ext cx="1752600"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22" name="Rectangle 21"/>
          <p:cNvSpPr/>
          <p:nvPr/>
        </p:nvSpPr>
        <p:spPr>
          <a:xfrm rot="16200000" flipV="1">
            <a:off x="6043005" y="3234343"/>
            <a:ext cx="152400" cy="4641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p:cNvSpPr/>
          <p:nvPr/>
        </p:nvSpPr>
        <p:spPr>
          <a:xfrm flipV="1">
            <a:off x="6095206" y="3333750"/>
            <a:ext cx="1066800" cy="457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p:cNvCxnSpPr/>
          <p:nvPr/>
        </p:nvCxnSpPr>
        <p:spPr>
          <a:xfrm>
            <a:off x="6096794" y="2572544"/>
            <a:ext cx="0" cy="236140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495800" y="2419350"/>
            <a:ext cx="533400" cy="338554"/>
          </a:xfrm>
          <a:prstGeom prst="rect">
            <a:avLst/>
          </a:prstGeom>
          <a:noFill/>
        </p:spPr>
        <p:txBody>
          <a:bodyPr wrap="square" rtlCol="0">
            <a:spAutoFit/>
          </a:bodyPr>
          <a:lstStyle/>
          <a:p>
            <a:r>
              <a:rPr lang="en-IN" sz="1600" dirty="0">
                <a:latin typeface="Times New Roman" pitchFamily="18" charset="0"/>
                <a:cs typeface="Times New Roman" pitchFamily="18" charset="0"/>
              </a:rPr>
              <a:t>  F</a:t>
            </a:r>
          </a:p>
        </p:txBody>
      </p:sp>
      <p:cxnSp>
        <p:nvCxnSpPr>
          <p:cNvPr id="32" name="Straight Arrow Connector 31"/>
          <p:cNvCxnSpPr>
            <a:stCxn id="19" idx="1"/>
          </p:cNvCxnSpPr>
          <p:nvPr/>
        </p:nvCxnSpPr>
        <p:spPr>
          <a:xfrm flipH="1" flipV="1">
            <a:off x="4843554" y="2571754"/>
            <a:ext cx="49870" cy="1931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1"/>
          </p:cNvCxnSpPr>
          <p:nvPr/>
        </p:nvCxnSpPr>
        <p:spPr>
          <a:xfrm flipV="1">
            <a:off x="4893424" y="4478338"/>
            <a:ext cx="2464729" cy="245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39000" y="4324350"/>
            <a:ext cx="533400" cy="338554"/>
          </a:xfrm>
          <a:prstGeom prst="rect">
            <a:avLst/>
          </a:prstGeom>
          <a:noFill/>
        </p:spPr>
        <p:txBody>
          <a:bodyPr wrap="square" rtlCol="0">
            <a:spAutoFit/>
          </a:bodyPr>
          <a:lstStyle/>
          <a:p>
            <a:r>
              <a:rPr lang="en-IN" sz="1600" dirty="0">
                <a:latin typeface="Times New Roman" pitchFamily="18" charset="0"/>
                <a:cs typeface="Times New Roman" pitchFamily="18" charset="0"/>
              </a:rPr>
              <a:t>  P</a:t>
            </a:r>
          </a:p>
        </p:txBody>
      </p:sp>
      <p:sp>
        <p:nvSpPr>
          <p:cNvPr id="40" name="TextBox 39"/>
          <p:cNvSpPr txBox="1"/>
          <p:nvPr/>
        </p:nvSpPr>
        <p:spPr>
          <a:xfrm>
            <a:off x="6019800" y="2952750"/>
            <a:ext cx="533400" cy="338554"/>
          </a:xfrm>
          <a:prstGeom prst="rect">
            <a:avLst/>
          </a:prstGeom>
          <a:noFill/>
        </p:spPr>
        <p:txBody>
          <a:bodyPr wrap="square" rtlCol="0">
            <a:spAutoFit/>
          </a:bodyPr>
          <a:lstStyle/>
          <a:p>
            <a:r>
              <a:rPr lang="en-IN" sz="1600" dirty="0">
                <a:latin typeface="Times New Roman" pitchFamily="18" charset="0"/>
                <a:cs typeface="Times New Roman" pitchFamily="18" charset="0"/>
              </a:rPr>
              <a:t>  F</a:t>
            </a:r>
            <a:r>
              <a:rPr lang="en-IN" sz="1600" baseline="-25000" dirty="0">
                <a:latin typeface="Times New Roman" pitchFamily="18" charset="0"/>
                <a:cs typeface="Times New Roman" pitchFamily="18" charset="0"/>
              </a:rPr>
              <a:t>m</a:t>
            </a:r>
          </a:p>
        </p:txBody>
      </p:sp>
      <p:sp>
        <p:nvSpPr>
          <p:cNvPr id="41" name="TextBox 40"/>
          <p:cNvSpPr txBox="1"/>
          <p:nvPr/>
        </p:nvSpPr>
        <p:spPr>
          <a:xfrm>
            <a:off x="7010400" y="3409950"/>
            <a:ext cx="533400" cy="338554"/>
          </a:xfrm>
          <a:prstGeom prst="rect">
            <a:avLst/>
          </a:prstGeom>
          <a:noFill/>
        </p:spPr>
        <p:txBody>
          <a:bodyPr wrap="square" rtlCol="0">
            <a:spAutoFit/>
          </a:bodyPr>
          <a:lstStyle/>
          <a:p>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F</a:t>
            </a:r>
            <a:r>
              <a:rPr lang="en-IN" sz="1600" baseline="-25000" dirty="0" err="1">
                <a:latin typeface="Times New Roman" pitchFamily="18" charset="0"/>
                <a:cs typeface="Times New Roman" pitchFamily="18" charset="0"/>
              </a:rPr>
              <a:t>k</a:t>
            </a:r>
            <a:endParaRPr lang="en-IN" sz="1600" baseline="-25000" dirty="0">
              <a:latin typeface="Times New Roman" pitchFamily="18" charset="0"/>
              <a:cs typeface="Times New Roman" pitchFamily="18" charset="0"/>
            </a:endParaRPr>
          </a:p>
        </p:txBody>
      </p:sp>
      <p:sp>
        <p:nvSpPr>
          <p:cNvPr id="42" name="TextBox 41"/>
          <p:cNvSpPr txBox="1"/>
          <p:nvPr/>
        </p:nvSpPr>
        <p:spPr>
          <a:xfrm>
            <a:off x="4961550" y="4377489"/>
            <a:ext cx="1066800" cy="553998"/>
          </a:xfrm>
          <a:prstGeom prst="rect">
            <a:avLst/>
          </a:prstGeom>
          <a:noFill/>
        </p:spPr>
        <p:txBody>
          <a:bodyPr wrap="square" rtlCol="0">
            <a:spAutoFit/>
          </a:bodyPr>
          <a:lstStyle/>
          <a:p>
            <a:r>
              <a:rPr lang="en-IN" sz="1600" dirty="0">
                <a:latin typeface="Times New Roman" pitchFamily="18" charset="0"/>
                <a:cs typeface="Times New Roman" pitchFamily="18" charset="0"/>
              </a:rPr>
              <a:t>  </a:t>
            </a:r>
            <a:r>
              <a:rPr lang="en-IN" sz="1400" dirty="0">
                <a:latin typeface="Times New Roman" pitchFamily="18" charset="0"/>
                <a:cs typeface="Times New Roman" pitchFamily="18" charset="0"/>
              </a:rPr>
              <a:t>Equilibrium</a:t>
            </a:r>
            <a:endParaRPr lang="en-IN" sz="1600" baseline="-25000" dirty="0">
              <a:latin typeface="Times New Roman" pitchFamily="18" charset="0"/>
              <a:cs typeface="Times New Roman" pitchFamily="18" charset="0"/>
            </a:endParaRPr>
          </a:p>
        </p:txBody>
      </p:sp>
      <p:sp>
        <p:nvSpPr>
          <p:cNvPr id="43" name="TextBox 42"/>
          <p:cNvSpPr txBox="1"/>
          <p:nvPr/>
        </p:nvSpPr>
        <p:spPr>
          <a:xfrm>
            <a:off x="6318584" y="4324350"/>
            <a:ext cx="762000" cy="553998"/>
          </a:xfrm>
          <a:prstGeom prst="rect">
            <a:avLst/>
          </a:prstGeom>
          <a:noFill/>
        </p:spPr>
        <p:txBody>
          <a:bodyPr wrap="square" rtlCol="0">
            <a:spAutoFit/>
          </a:bodyPr>
          <a:lstStyle/>
          <a:p>
            <a:r>
              <a:rPr lang="en-IN" sz="1600" dirty="0">
                <a:latin typeface="Times New Roman" pitchFamily="18" charset="0"/>
                <a:cs typeface="Times New Roman" pitchFamily="18" charset="0"/>
              </a:rPr>
              <a:t>  </a:t>
            </a:r>
            <a:r>
              <a:rPr lang="en-IN" sz="1400" dirty="0">
                <a:latin typeface="Times New Roman" pitchFamily="18" charset="0"/>
                <a:cs typeface="Times New Roman" pitchFamily="18" charset="0"/>
              </a:rPr>
              <a:t>Motion</a:t>
            </a:r>
            <a:endParaRPr lang="en-IN" sz="1600" baseline="-25000" dirty="0">
              <a:latin typeface="Times New Roman" pitchFamily="18" charset="0"/>
              <a:cs typeface="Times New Roman" pitchFamily="18" charset="0"/>
            </a:endParaRPr>
          </a:p>
        </p:txBody>
      </p:sp>
      <p:cxnSp>
        <p:nvCxnSpPr>
          <p:cNvPr id="31" name="Straight Connector 30"/>
          <p:cNvCxnSpPr/>
          <p:nvPr/>
        </p:nvCxnSpPr>
        <p:spPr>
          <a:xfrm flipH="1">
            <a:off x="4893424" y="4477545"/>
            <a:ext cx="794" cy="45640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868489" y="4705350"/>
            <a:ext cx="160711" cy="54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897982" y="4711763"/>
            <a:ext cx="22780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096794" y="4711763"/>
            <a:ext cx="22780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503821" y="4333613"/>
            <a:ext cx="533400" cy="338554"/>
          </a:xfrm>
          <a:prstGeom prst="rect">
            <a:avLst/>
          </a:prstGeom>
          <a:noFill/>
        </p:spPr>
        <p:txBody>
          <a:bodyPr wrap="square" rtlCol="0">
            <a:spAutoFit/>
          </a:bodyPr>
          <a:lstStyle/>
          <a:p>
            <a:r>
              <a:rPr lang="en-IN" sz="1600" dirty="0">
                <a:latin typeface="Times New Roman" pitchFamily="18" charset="0"/>
                <a:cs typeface="Times New Roman" pitchFamily="18" charset="0"/>
              </a:rPr>
              <a:t>  O</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 calcmode="lin" valueType="num">
                                      <p:cBhvr additive="base">
                                        <p:cTn id="3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500" fill="hold"/>
                                        <p:tgtEl>
                                          <p:spTgt spid="37"/>
                                        </p:tgtEl>
                                        <p:attrNameLst>
                                          <p:attrName>ppt_x</p:attrName>
                                        </p:attrNameLst>
                                      </p:cBhvr>
                                      <p:tavLst>
                                        <p:tav tm="0">
                                          <p:val>
                                            <p:strVal val="#ppt_x"/>
                                          </p:val>
                                        </p:tav>
                                        <p:tav tm="100000">
                                          <p:val>
                                            <p:strVal val="#ppt_x"/>
                                          </p:val>
                                        </p:tav>
                                      </p:tavLst>
                                    </p:anim>
                                    <p:anim calcmode="lin" valueType="num">
                                      <p:cBhvr additive="base">
                                        <p:cTn id="40" dur="500" fill="hold"/>
                                        <p:tgtEl>
                                          <p:spTgt spid="3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ppt_x"/>
                                          </p:val>
                                        </p:tav>
                                        <p:tav tm="100000">
                                          <p:val>
                                            <p:strVal val="#ppt_x"/>
                                          </p:val>
                                        </p:tav>
                                      </p:tavLst>
                                    </p:anim>
                                    <p:anim calcmode="lin" valueType="num">
                                      <p:cBhvr additive="base">
                                        <p:cTn id="44" dur="50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ppt_x"/>
                                          </p:val>
                                        </p:tav>
                                        <p:tav tm="100000">
                                          <p:val>
                                            <p:strVal val="#ppt_x"/>
                                          </p:val>
                                        </p:tav>
                                      </p:tavLst>
                                    </p:anim>
                                    <p:anim calcmode="lin" valueType="num">
                                      <p:cBhvr additive="base">
                                        <p:cTn id="48" dur="500" fill="hold"/>
                                        <p:tgtEl>
                                          <p:spTgt spid="3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additive="base">
                                        <p:cTn id="51" dur="500" fill="hold"/>
                                        <p:tgtEl>
                                          <p:spTgt spid="45"/>
                                        </p:tgtEl>
                                        <p:attrNameLst>
                                          <p:attrName>ppt_x</p:attrName>
                                        </p:attrNameLst>
                                      </p:cBhvr>
                                      <p:tavLst>
                                        <p:tav tm="0">
                                          <p:val>
                                            <p:strVal val="#ppt_x"/>
                                          </p:val>
                                        </p:tav>
                                        <p:tav tm="100000">
                                          <p:val>
                                            <p:strVal val="#ppt_x"/>
                                          </p:val>
                                        </p:tav>
                                      </p:tavLst>
                                    </p:anim>
                                    <p:anim calcmode="lin" valueType="num">
                                      <p:cBhvr additive="base">
                                        <p:cTn id="52" dur="500" fill="hold"/>
                                        <p:tgtEl>
                                          <p:spTgt spid="4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fill="hold"/>
                                        <p:tgtEl>
                                          <p:spTgt spid="32"/>
                                        </p:tgtEl>
                                        <p:attrNameLst>
                                          <p:attrName>ppt_x</p:attrName>
                                        </p:attrNameLst>
                                      </p:cBhvr>
                                      <p:tavLst>
                                        <p:tav tm="0">
                                          <p:val>
                                            <p:strVal val="#ppt_x"/>
                                          </p:val>
                                        </p:tav>
                                        <p:tav tm="100000">
                                          <p:val>
                                            <p:strVal val="#ppt_x"/>
                                          </p:val>
                                        </p:tav>
                                      </p:tavLst>
                                    </p:anim>
                                    <p:anim calcmode="lin" valueType="num">
                                      <p:cBhvr additive="base">
                                        <p:cTn id="5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
                                            <p:txEl>
                                              <p:pRg st="1" end="1"/>
                                            </p:txEl>
                                          </p:spTgt>
                                        </p:tgtEl>
                                        <p:attrNameLst>
                                          <p:attrName>style.visibility</p:attrName>
                                        </p:attrNameLst>
                                      </p:cBhvr>
                                      <p:to>
                                        <p:strVal val="visible"/>
                                      </p:to>
                                    </p:set>
                                    <p:anim calcmode="lin" valueType="num">
                                      <p:cBhvr additive="base">
                                        <p:cTn id="6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0">
                                            <p:txEl>
                                              <p:pRg st="0" end="0"/>
                                            </p:txEl>
                                          </p:spTgt>
                                        </p:tgtEl>
                                        <p:attrNameLst>
                                          <p:attrName>style.visibility</p:attrName>
                                        </p:attrNameLst>
                                      </p:cBhvr>
                                      <p:to>
                                        <p:strVal val="visible"/>
                                      </p:to>
                                    </p:set>
                                    <p:anim calcmode="lin" valueType="num">
                                      <p:cBhvr additive="base">
                                        <p:cTn id="71"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7">
                                            <p:txEl>
                                              <p:pRg st="2" end="2"/>
                                            </p:txEl>
                                          </p:spTgt>
                                        </p:tgtEl>
                                        <p:attrNameLst>
                                          <p:attrName>style.visibility</p:attrName>
                                        </p:attrNameLst>
                                      </p:cBhvr>
                                      <p:to>
                                        <p:strVal val="visible"/>
                                      </p:to>
                                    </p:set>
                                    <p:anim calcmode="lin" valueType="num">
                                      <p:cBhvr additive="base">
                                        <p:cTn id="7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 calcmode="lin" valueType="num">
                                      <p:cBhvr additive="base">
                                        <p:cTn id="83" dur="500" fill="hold"/>
                                        <p:tgtEl>
                                          <p:spTgt spid="22"/>
                                        </p:tgtEl>
                                        <p:attrNameLst>
                                          <p:attrName>ppt_x</p:attrName>
                                        </p:attrNameLst>
                                      </p:cBhvr>
                                      <p:tavLst>
                                        <p:tav tm="0">
                                          <p:val>
                                            <p:strVal val="#ppt_x"/>
                                          </p:val>
                                        </p:tav>
                                        <p:tav tm="100000">
                                          <p:val>
                                            <p:strVal val="#ppt_x"/>
                                          </p:val>
                                        </p:tav>
                                      </p:tavLst>
                                    </p:anim>
                                    <p:anim calcmode="lin" valueType="num">
                                      <p:cBhvr additive="base">
                                        <p:cTn id="8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41">
                                            <p:txEl>
                                              <p:pRg st="0" end="0"/>
                                            </p:txEl>
                                          </p:spTgt>
                                        </p:tgtEl>
                                        <p:attrNameLst>
                                          <p:attrName>style.visibility</p:attrName>
                                        </p:attrNameLst>
                                      </p:cBhvr>
                                      <p:to>
                                        <p:strVal val="visible"/>
                                      </p:to>
                                    </p:set>
                                    <p:anim calcmode="lin" valueType="num">
                                      <p:cBhvr additive="base">
                                        <p:cTn id="93"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42">
                                            <p:txEl>
                                              <p:pRg st="0" end="0"/>
                                            </p:txEl>
                                          </p:spTgt>
                                        </p:tgtEl>
                                        <p:attrNameLst>
                                          <p:attrName>style.visibility</p:attrName>
                                        </p:attrNameLst>
                                      </p:cBhvr>
                                      <p:to>
                                        <p:strVal val="visible"/>
                                      </p:to>
                                    </p:set>
                                    <p:anim calcmode="lin" valueType="num">
                                      <p:cBhvr additive="base">
                                        <p:cTn id="9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5"/>
                                        </p:tgtEl>
                                        <p:attrNameLst>
                                          <p:attrName>style.visibility</p:attrName>
                                        </p:attrNameLst>
                                      </p:cBhvr>
                                      <p:to>
                                        <p:strVal val="visible"/>
                                      </p:to>
                                    </p:set>
                                    <p:anim calcmode="lin" valueType="num">
                                      <p:cBhvr additive="base">
                                        <p:cTn id="105" dur="500" fill="hold"/>
                                        <p:tgtEl>
                                          <p:spTgt spid="25"/>
                                        </p:tgtEl>
                                        <p:attrNameLst>
                                          <p:attrName>ppt_x</p:attrName>
                                        </p:attrNameLst>
                                      </p:cBhvr>
                                      <p:tavLst>
                                        <p:tav tm="0">
                                          <p:val>
                                            <p:strVal val="#ppt_x"/>
                                          </p:val>
                                        </p:tav>
                                        <p:tav tm="100000">
                                          <p:val>
                                            <p:strVal val="#ppt_x"/>
                                          </p:val>
                                        </p:tav>
                                      </p:tavLst>
                                    </p:anim>
                                    <p:anim calcmode="lin" valueType="num">
                                      <p:cBhvr additive="base">
                                        <p:cTn id="10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43">
                                            <p:txEl>
                                              <p:pRg st="0" end="0"/>
                                            </p:txEl>
                                          </p:spTgt>
                                        </p:tgtEl>
                                        <p:attrNameLst>
                                          <p:attrName>style.visibility</p:attrName>
                                        </p:attrNameLst>
                                      </p:cBhvr>
                                      <p:to>
                                        <p:strVal val="visible"/>
                                      </p:to>
                                    </p:set>
                                    <p:anim calcmode="lin" valueType="num">
                                      <p:cBhvr additive="base">
                                        <p:cTn id="111"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cBhvr additive="base">
                                        <p:cTn id="117" dur="500" fill="hold"/>
                                        <p:tgtEl>
                                          <p:spTgt spid="31"/>
                                        </p:tgtEl>
                                        <p:attrNameLst>
                                          <p:attrName>ppt_x</p:attrName>
                                        </p:attrNameLst>
                                      </p:cBhvr>
                                      <p:tavLst>
                                        <p:tav tm="0">
                                          <p:val>
                                            <p:strVal val="#ppt_x"/>
                                          </p:val>
                                        </p:tav>
                                        <p:tav tm="100000">
                                          <p:val>
                                            <p:strVal val="#ppt_x"/>
                                          </p:val>
                                        </p:tav>
                                      </p:tavLst>
                                    </p:anim>
                                    <p:anim calcmode="lin" valueType="num">
                                      <p:cBhvr additive="base">
                                        <p:cTn id="11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P spid="9" grpId="0" animBg="1"/>
      <p:bldP spid="10" grpId="0" animBg="1"/>
      <p:bldP spid="12" grpId="0"/>
      <p:bldP spid="13" grpId="0"/>
      <p:bldP spid="19" grpId="0" uiExpand="1" animBg="1"/>
      <p:bldP spid="22" grpId="0" uiExpand="1" animBg="1"/>
      <p:bldP spid="23" grpId="0" animBg="1"/>
      <p:bldP spid="30" grpId="0" uiExpand="1"/>
      <p:bldP spid="39" grpId="0" uiExpand="1"/>
      <p:bldP spid="40" grpId="0" uiExpand="1" build="p"/>
      <p:bldP spid="41" grpId="0" build="p"/>
      <p:bldP spid="42" grpId="0" build="p"/>
      <p:bldP spid="43" grpId="0" build="p"/>
      <p:bldP spid="4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Problem 10</a:t>
            </a:r>
          </a:p>
          <a:p>
            <a:pPr marL="0" indent="0" algn="just">
              <a:lnSpc>
                <a:spcPct val="150000"/>
              </a:lnSpc>
              <a:buNone/>
            </a:pPr>
            <a:r>
              <a:rPr lang="en-US" sz="1600" dirty="0">
                <a:latin typeface="Times New Roman" pitchFamily="18" charset="0"/>
                <a:cs typeface="Times New Roman" pitchFamily="18" charset="0"/>
              </a:rPr>
              <a:t>A ladder of length 4.0 m and weighing 200N is placed against a vertical wall as shown in figure. The coefficient of friction between the wall and the ladder is 0.2 and that between the floor and the ladder is 0.3. the ladder in addition to its own weight has to support a man weighing 600 N at a distance of 3.0 m from A. calculate the minimum horizontal force to be applied at A to prevent slipping.</a:t>
            </a:r>
          </a:p>
          <a:p>
            <a:pPr marL="0" indent="0" algn="just">
              <a:lnSpc>
                <a:spcPct val="150000"/>
              </a:lnSpc>
              <a:buNone/>
            </a:pPr>
            <a:endParaRPr lang="en-IN" sz="1800" baseline="300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70</a:t>
            </a:fld>
            <a:endParaRPr lang="en-US"/>
          </a:p>
        </p:txBody>
      </p:sp>
      <p:cxnSp>
        <p:nvCxnSpPr>
          <p:cNvPr id="4" name="Straight Connector 3"/>
          <p:cNvCxnSpPr/>
          <p:nvPr/>
        </p:nvCxnSpPr>
        <p:spPr>
          <a:xfrm>
            <a:off x="2987824" y="4803998"/>
            <a:ext cx="1512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499992" y="3291830"/>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203848" y="3507854"/>
            <a:ext cx="1296144"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923928" y="4083918"/>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211960" y="350785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995936" y="3230855"/>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600 N</a:t>
            </a:r>
            <a:endParaRPr lang="en-IN" sz="1200" baseline="-25000" dirty="0"/>
          </a:p>
        </p:txBody>
      </p:sp>
      <p:sp>
        <p:nvSpPr>
          <p:cNvPr id="17" name="TextBox 16"/>
          <p:cNvSpPr txBox="1"/>
          <p:nvPr/>
        </p:nvSpPr>
        <p:spPr>
          <a:xfrm>
            <a:off x="4476874" y="3339335"/>
            <a:ext cx="457200" cy="276999"/>
          </a:xfrm>
          <a:prstGeom prst="rect">
            <a:avLst/>
          </a:prstGeom>
          <a:noFill/>
        </p:spPr>
        <p:txBody>
          <a:bodyPr wrap="square" rtlCol="0">
            <a:spAutoFit/>
          </a:bodyPr>
          <a:lstStyle/>
          <a:p>
            <a:r>
              <a:rPr lang="en-US" sz="1200" dirty="0">
                <a:latin typeface="Times New Roman" pitchFamily="18" charset="0"/>
                <a:cs typeface="Times New Roman" pitchFamily="18" charset="0"/>
              </a:rPr>
              <a:t>B</a:t>
            </a:r>
            <a:endParaRPr lang="en-IN" sz="1200" baseline="-25000" dirty="0"/>
          </a:p>
        </p:txBody>
      </p:sp>
      <p:sp>
        <p:nvSpPr>
          <p:cNvPr id="18" name="TextBox 17"/>
          <p:cNvSpPr txBox="1"/>
          <p:nvPr/>
        </p:nvSpPr>
        <p:spPr>
          <a:xfrm>
            <a:off x="3004096" y="4731990"/>
            <a:ext cx="457200" cy="276999"/>
          </a:xfrm>
          <a:prstGeom prst="rect">
            <a:avLst/>
          </a:prstGeom>
          <a:noFill/>
        </p:spPr>
        <p:txBody>
          <a:bodyPr wrap="square" rtlCol="0">
            <a:spAutoFit/>
          </a:bodyPr>
          <a:lstStyle/>
          <a:p>
            <a:r>
              <a:rPr lang="en-US" sz="1200" dirty="0">
                <a:latin typeface="Times New Roman" pitchFamily="18" charset="0"/>
                <a:cs typeface="Times New Roman" pitchFamily="18" charset="0"/>
              </a:rPr>
              <a:t>A</a:t>
            </a:r>
            <a:endParaRPr lang="en-IN" sz="1200" baseline="-25000" dirty="0"/>
          </a:p>
        </p:txBody>
      </p:sp>
      <p:cxnSp>
        <p:nvCxnSpPr>
          <p:cNvPr id="20" name="Straight Connector 19"/>
          <p:cNvCxnSpPr/>
          <p:nvPr/>
        </p:nvCxnSpPr>
        <p:spPr>
          <a:xfrm flipH="1" flipV="1">
            <a:off x="2672656" y="4299942"/>
            <a:ext cx="532904" cy="494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3977866" y="3064875"/>
            <a:ext cx="50707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771800" y="3064875"/>
            <a:ext cx="1296144" cy="13070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8774997">
            <a:off x="3059831" y="3474014"/>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4 m</a:t>
            </a:r>
            <a:endParaRPr lang="en-IN" sz="1200" baseline="-25000" dirty="0"/>
          </a:p>
        </p:txBody>
      </p:sp>
      <p:cxnSp>
        <p:nvCxnSpPr>
          <p:cNvPr id="30" name="Straight Arrow Connector 29"/>
          <p:cNvCxnSpPr/>
          <p:nvPr/>
        </p:nvCxnSpPr>
        <p:spPr>
          <a:xfrm flipV="1">
            <a:off x="2924200" y="3496923"/>
            <a:ext cx="1027832" cy="102742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3711414" y="3291830"/>
            <a:ext cx="532904" cy="494568"/>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8985690">
            <a:off x="3095836" y="3722493"/>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3 m</a:t>
            </a:r>
            <a:endParaRPr lang="en-IN" sz="1200" baseline="-25000" dirty="0"/>
          </a:p>
        </p:txBody>
      </p:sp>
      <p:sp>
        <p:nvSpPr>
          <p:cNvPr id="40" name="TextBox 39"/>
          <p:cNvSpPr txBox="1"/>
          <p:nvPr/>
        </p:nvSpPr>
        <p:spPr>
          <a:xfrm>
            <a:off x="3750227" y="4445033"/>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200 N</a:t>
            </a:r>
            <a:endParaRPr lang="en-IN" sz="1200" baseline="-25000" dirty="0"/>
          </a:p>
        </p:txBody>
      </p:sp>
      <p:cxnSp>
        <p:nvCxnSpPr>
          <p:cNvPr id="41" name="Straight Connector 40"/>
          <p:cNvCxnSpPr/>
          <p:nvPr/>
        </p:nvCxnSpPr>
        <p:spPr>
          <a:xfrm flipH="1" flipV="1">
            <a:off x="3438116" y="3612513"/>
            <a:ext cx="485812" cy="47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089641" y="3944129"/>
            <a:ext cx="715873" cy="7326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rot="18985690">
            <a:off x="3163244" y="3990228"/>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2 m</a:t>
            </a:r>
            <a:endParaRPr lang="en-IN" sz="1200" baseline="-25000" dirty="0"/>
          </a:p>
        </p:txBody>
      </p:sp>
      <p:sp>
        <p:nvSpPr>
          <p:cNvPr id="24" name="TextBox 23"/>
          <p:cNvSpPr txBox="1"/>
          <p:nvPr/>
        </p:nvSpPr>
        <p:spPr>
          <a:xfrm>
            <a:off x="3282608" y="4531896"/>
            <a:ext cx="641320" cy="309801"/>
          </a:xfrm>
          <a:prstGeom prst="rect">
            <a:avLst/>
          </a:prstGeom>
          <a:noFill/>
        </p:spPr>
        <p:txBody>
          <a:bodyPr wrap="square" rtlCol="0">
            <a:spAutoFit/>
          </a:bodyPr>
          <a:lstStyle/>
          <a:p>
            <a:r>
              <a:rPr lang="en-US" sz="1400" dirty="0">
                <a:latin typeface="Times New Roman" pitchFamily="18" charset="0"/>
                <a:cs typeface="Times New Roman" pitchFamily="18" charset="0"/>
              </a:rPr>
              <a:t>60</a:t>
            </a:r>
            <a:r>
              <a:rPr lang="en-US" sz="1400" baseline="30000" dirty="0">
                <a:latin typeface="Times New Roman" pitchFamily="18" charset="0"/>
                <a:cs typeface="Times New Roman" pitchFamily="18" charset="0"/>
              </a:rPr>
              <a:t>0</a:t>
            </a:r>
            <a:endParaRPr lang="en-IN" sz="1400" baseline="30000" dirty="0">
              <a:latin typeface="Times New Roman" pitchFamily="18" charset="0"/>
              <a:cs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ppt_x"/>
                                          </p:val>
                                        </p:tav>
                                        <p:tav tm="100000">
                                          <p:val>
                                            <p:strVal val="#ppt_x"/>
                                          </p:val>
                                        </p:tav>
                                      </p:tavLst>
                                    </p:anim>
                                    <p:anim calcmode="lin" valueType="num">
                                      <p:cBhvr additive="base">
                                        <p:cTn id="24" dur="500" fill="hold"/>
                                        <p:tgtEl>
                                          <p:spTgt spid="3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ppt_x"/>
                                          </p:val>
                                        </p:tav>
                                        <p:tav tm="100000">
                                          <p:val>
                                            <p:strVal val="#ppt_x"/>
                                          </p:val>
                                        </p:tav>
                                      </p:tavLst>
                                    </p:anim>
                                    <p:anim calcmode="lin" valueType="num">
                                      <p:cBhvr additive="base">
                                        <p:cTn id="32" dur="500" fill="hold"/>
                                        <p:tgtEl>
                                          <p:spTgt spid="5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9" grpId="0"/>
      <p:bldP spid="39" grpId="0"/>
      <p:bldP spid="40" grpId="0"/>
      <p:bldP spid="51" grpId="0"/>
      <p:bldP spid="2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600" dirty="0">
                <a:latin typeface="Times New Roman" pitchFamily="18" charset="0"/>
                <a:cs typeface="Times New Roman" pitchFamily="18" charset="0"/>
              </a:rPr>
              <a:t>FBD of ladder is as shown in figure. Let P be the force to be applied at A.</a:t>
            </a:r>
          </a:p>
          <a:p>
            <a:pPr marL="0" indent="0" algn="just">
              <a:lnSpc>
                <a:spcPct val="150000"/>
              </a:lnSpc>
              <a:buNone/>
            </a:pPr>
            <a:r>
              <a:rPr lang="en-IN" sz="1600" dirty="0">
                <a:latin typeface="Times New Roman" pitchFamily="18" charset="0"/>
                <a:cs typeface="Times New Roman" pitchFamily="18" charset="0"/>
              </a:rPr>
              <a:t>∑M</a:t>
            </a:r>
            <a:r>
              <a:rPr lang="en-IN" sz="1600" baseline="-25000" dirty="0">
                <a:latin typeface="Times New Roman" pitchFamily="18" charset="0"/>
                <a:cs typeface="Times New Roman" pitchFamily="18" charset="0"/>
              </a:rPr>
              <a:t>A</a:t>
            </a:r>
            <a:r>
              <a:rPr lang="en-IN" sz="1600" dirty="0">
                <a:latin typeface="Times New Roman" pitchFamily="18" charset="0"/>
                <a:cs typeface="Times New Roman" pitchFamily="18" charset="0"/>
              </a:rPr>
              <a:t>= 0, </a:t>
            </a:r>
          </a:p>
          <a:p>
            <a:pPr marL="0" indent="0" algn="just">
              <a:lnSpc>
                <a:spcPct val="150000"/>
              </a:lnSpc>
              <a:buNone/>
            </a:pPr>
            <a:r>
              <a:rPr lang="en-IN" sz="1600" dirty="0">
                <a:latin typeface="Times New Roman" pitchFamily="18" charset="0"/>
                <a:cs typeface="Times New Roman" pitchFamily="18" charset="0"/>
              </a:rPr>
              <a:t>200 * 2cos60 + 600 * 3cos60 – N</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4sin60 – F</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4cos60 = 0</a:t>
            </a:r>
          </a:p>
          <a:p>
            <a:pPr marL="0" indent="0" algn="just">
              <a:lnSpc>
                <a:spcPct val="150000"/>
              </a:lnSpc>
              <a:buNone/>
            </a:pPr>
            <a:r>
              <a:rPr lang="en-US" sz="1600" dirty="0">
                <a:latin typeface="Times New Roman" pitchFamily="18" charset="0"/>
                <a:cs typeface="Times New Roman" pitchFamily="18" charset="0"/>
              </a:rPr>
              <a:t>But </a:t>
            </a:r>
            <a:r>
              <a:rPr lang="en-IN" sz="1600" dirty="0">
                <a:latin typeface="Times New Roman" pitchFamily="18" charset="0"/>
                <a:cs typeface="Times New Roman" pitchFamily="18" charset="0"/>
              </a:rPr>
              <a:t>F</a:t>
            </a:r>
            <a:r>
              <a:rPr lang="en-IN" sz="1600" baseline="-25000" dirty="0">
                <a:latin typeface="Times New Roman" pitchFamily="18" charset="0"/>
                <a:cs typeface="Times New Roman" pitchFamily="18" charset="0"/>
              </a:rPr>
              <a:t>B </a:t>
            </a:r>
            <a:r>
              <a:rPr lang="en-US" sz="1600" dirty="0">
                <a:latin typeface="Times New Roman" pitchFamily="18" charset="0"/>
                <a:cs typeface="Times New Roman" pitchFamily="18" charset="0"/>
              </a:rPr>
              <a:t> = </a:t>
            </a:r>
            <a:r>
              <a:rPr lang="en-IN" sz="1600" dirty="0">
                <a:latin typeface="Times New Roman" pitchFamily="18" charset="0"/>
                <a:cs typeface="Times New Roman" pitchFamily="18" charset="0"/>
              </a:rPr>
              <a:t>µN</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0.2 N</a:t>
            </a:r>
            <a:r>
              <a:rPr lang="en-IN" sz="1600" baseline="-25000" dirty="0">
                <a:latin typeface="Times New Roman" pitchFamily="18" charset="0"/>
                <a:cs typeface="Times New Roman" pitchFamily="18" charset="0"/>
              </a:rPr>
              <a:t>B </a:t>
            </a:r>
          </a:p>
          <a:p>
            <a:pPr marL="0" indent="0" algn="just">
              <a:lnSpc>
                <a:spcPct val="150000"/>
              </a:lnSpc>
              <a:buNone/>
            </a:pPr>
            <a:r>
              <a:rPr lang="en-IN" sz="1600" dirty="0">
                <a:latin typeface="Times New Roman" pitchFamily="18" charset="0"/>
                <a:cs typeface="Times New Roman" pitchFamily="18" charset="0"/>
              </a:rPr>
              <a:t>Therefore 200 + 900 – 3.464N</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- 0.4N</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0</a:t>
            </a:r>
          </a:p>
          <a:p>
            <a:pPr marL="0" indent="0" algn="just">
              <a:lnSpc>
                <a:spcPct val="150000"/>
              </a:lnSpc>
              <a:buNone/>
            </a:pPr>
            <a:r>
              <a:rPr lang="en-IN" sz="1600" dirty="0">
                <a:latin typeface="Times New Roman" pitchFamily="18" charset="0"/>
                <a:cs typeface="Times New Roman" pitchFamily="18" charset="0"/>
              </a:rPr>
              <a:t>3.864N</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1100 or N</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284.68 N</a:t>
            </a:r>
          </a:p>
          <a:p>
            <a:pPr marL="0" indent="0" algn="just">
              <a:lnSpc>
                <a:spcPct val="150000"/>
              </a:lnSpc>
              <a:buNone/>
            </a:pPr>
            <a:r>
              <a:rPr lang="en-IN" sz="1600" dirty="0">
                <a:latin typeface="Times New Roman" pitchFamily="18" charset="0"/>
                <a:cs typeface="Times New Roman" pitchFamily="18" charset="0"/>
              </a:rPr>
              <a:t>F</a:t>
            </a:r>
            <a:r>
              <a:rPr lang="en-IN" sz="1600" baseline="-25000" dirty="0">
                <a:latin typeface="Times New Roman" pitchFamily="18" charset="0"/>
                <a:cs typeface="Times New Roman" pitchFamily="18" charset="0"/>
              </a:rPr>
              <a:t>B </a:t>
            </a:r>
            <a:r>
              <a:rPr lang="en-US" sz="1600" dirty="0">
                <a:latin typeface="Times New Roman" pitchFamily="18" charset="0"/>
                <a:cs typeface="Times New Roman" pitchFamily="18" charset="0"/>
              </a:rPr>
              <a:t> = 0.2 * 284.68 = 56.93 N</a:t>
            </a:r>
            <a:endParaRPr lang="en-IN" sz="1600" dirty="0">
              <a:latin typeface="Times New Roman" pitchFamily="18" charset="0"/>
              <a:cs typeface="Times New Roman" pitchFamily="18" charset="0"/>
            </a:endParaRPr>
          </a:p>
          <a:p>
            <a:pPr marL="0" indent="0" algn="just">
              <a:lnSpc>
                <a:spcPct val="150000"/>
              </a:lnSpc>
              <a:buNone/>
            </a:pPr>
            <a:r>
              <a:rPr lang="en-IN" sz="1600" dirty="0">
                <a:latin typeface="Times New Roman" pitchFamily="18" charset="0"/>
                <a:cs typeface="Times New Roman" pitchFamily="18" charset="0"/>
              </a:rPr>
              <a:t>∑</a:t>
            </a:r>
            <a:r>
              <a:rPr lang="en-IN" sz="1600" dirty="0" err="1">
                <a:latin typeface="Times New Roman" pitchFamily="18" charset="0"/>
                <a:cs typeface="Times New Roman" pitchFamily="18" charset="0"/>
              </a:rPr>
              <a:t>Fy</a:t>
            </a:r>
            <a:r>
              <a:rPr lang="en-IN" sz="1600" dirty="0">
                <a:latin typeface="Times New Roman" pitchFamily="18" charset="0"/>
                <a:cs typeface="Times New Roman" pitchFamily="18" charset="0"/>
              </a:rPr>
              <a:t>= 0, N</a:t>
            </a:r>
            <a:r>
              <a:rPr lang="en-IN" sz="1600" baseline="-25000" dirty="0">
                <a:latin typeface="Times New Roman" pitchFamily="18" charset="0"/>
                <a:cs typeface="Times New Roman" pitchFamily="18" charset="0"/>
              </a:rPr>
              <a:t>A </a:t>
            </a:r>
            <a:r>
              <a:rPr lang="en-IN" sz="1600" dirty="0">
                <a:latin typeface="Times New Roman" pitchFamily="18" charset="0"/>
                <a:cs typeface="Times New Roman" pitchFamily="18" charset="0"/>
              </a:rPr>
              <a:t> + F</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200 – 600 = 0</a:t>
            </a:r>
          </a:p>
          <a:p>
            <a:pPr marL="0" indent="0" algn="just">
              <a:lnSpc>
                <a:spcPct val="150000"/>
              </a:lnSpc>
              <a:buNone/>
            </a:pPr>
            <a:r>
              <a:rPr lang="en-IN" sz="1600" dirty="0">
                <a:latin typeface="Times New Roman" pitchFamily="18" charset="0"/>
                <a:cs typeface="Times New Roman" pitchFamily="18" charset="0"/>
              </a:rPr>
              <a:t>N</a:t>
            </a:r>
            <a:r>
              <a:rPr lang="en-IN" sz="1600" baseline="-25000" dirty="0">
                <a:latin typeface="Times New Roman" pitchFamily="18" charset="0"/>
                <a:cs typeface="Times New Roman" pitchFamily="18" charset="0"/>
              </a:rPr>
              <a:t>A </a:t>
            </a:r>
            <a:r>
              <a:rPr lang="en-IN" sz="1600" dirty="0">
                <a:latin typeface="Times New Roman" pitchFamily="18" charset="0"/>
                <a:cs typeface="Times New Roman" pitchFamily="18" charset="0"/>
              </a:rPr>
              <a:t>= 743.07 N</a:t>
            </a:r>
          </a:p>
          <a:p>
            <a:pPr marL="0" indent="0" algn="just">
              <a:lnSpc>
                <a:spcPct val="150000"/>
              </a:lnSpc>
              <a:buNone/>
            </a:pPr>
            <a:endParaRPr lang="en-IN" sz="1800" b="1" dirty="0">
              <a:latin typeface="Times New Roman" pitchFamily="18" charset="0"/>
              <a:cs typeface="Times New Roman" pitchFamily="18" charset="0"/>
            </a:endParaRPr>
          </a:p>
          <a:p>
            <a:pPr marL="0" indent="0" algn="just">
              <a:lnSpc>
                <a:spcPct val="150000"/>
              </a:lnSpc>
              <a:buNone/>
            </a:pPr>
            <a:endParaRPr lang="en-IN" sz="1800" baseline="300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71</a:t>
            </a:fld>
            <a:endParaRPr lang="en-US"/>
          </a:p>
        </p:txBody>
      </p:sp>
      <p:cxnSp>
        <p:nvCxnSpPr>
          <p:cNvPr id="11" name="Straight Connector 10"/>
          <p:cNvCxnSpPr/>
          <p:nvPr/>
        </p:nvCxnSpPr>
        <p:spPr>
          <a:xfrm flipV="1">
            <a:off x="6175776" y="991996"/>
            <a:ext cx="1656184" cy="1655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895856" y="192738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393563" y="1174237"/>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24416" y="935821"/>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600 N</a:t>
            </a:r>
            <a:endParaRPr lang="en-IN" sz="1200" baseline="-25000" dirty="0"/>
          </a:p>
        </p:txBody>
      </p:sp>
      <p:sp>
        <p:nvSpPr>
          <p:cNvPr id="17" name="TextBox 16"/>
          <p:cNvSpPr txBox="1"/>
          <p:nvPr/>
        </p:nvSpPr>
        <p:spPr>
          <a:xfrm>
            <a:off x="7669942" y="1128937"/>
            <a:ext cx="324036" cy="276999"/>
          </a:xfrm>
          <a:prstGeom prst="rect">
            <a:avLst/>
          </a:prstGeom>
          <a:noFill/>
        </p:spPr>
        <p:txBody>
          <a:bodyPr wrap="square" rtlCol="0">
            <a:spAutoFit/>
          </a:bodyPr>
          <a:lstStyle/>
          <a:p>
            <a:r>
              <a:rPr lang="en-US" sz="1200" dirty="0">
                <a:latin typeface="Times New Roman" pitchFamily="18" charset="0"/>
                <a:cs typeface="Times New Roman" pitchFamily="18" charset="0"/>
              </a:rPr>
              <a:t>B</a:t>
            </a:r>
            <a:endParaRPr lang="en-IN" sz="1200" baseline="-25000" dirty="0"/>
          </a:p>
        </p:txBody>
      </p:sp>
      <p:sp>
        <p:nvSpPr>
          <p:cNvPr id="18" name="TextBox 17"/>
          <p:cNvSpPr txBox="1"/>
          <p:nvPr/>
        </p:nvSpPr>
        <p:spPr>
          <a:xfrm>
            <a:off x="6006360" y="2359361"/>
            <a:ext cx="457200" cy="276999"/>
          </a:xfrm>
          <a:prstGeom prst="rect">
            <a:avLst/>
          </a:prstGeom>
          <a:noFill/>
        </p:spPr>
        <p:txBody>
          <a:bodyPr wrap="square" rtlCol="0">
            <a:spAutoFit/>
          </a:bodyPr>
          <a:lstStyle/>
          <a:p>
            <a:r>
              <a:rPr lang="en-US" sz="1200" dirty="0">
                <a:latin typeface="Times New Roman" pitchFamily="18" charset="0"/>
                <a:cs typeface="Times New Roman" pitchFamily="18" charset="0"/>
              </a:rPr>
              <a:t>A</a:t>
            </a:r>
            <a:endParaRPr lang="en-IN" sz="1200" baseline="-25000" dirty="0"/>
          </a:p>
        </p:txBody>
      </p:sp>
      <p:sp>
        <p:nvSpPr>
          <p:cNvPr id="29" name="TextBox 28"/>
          <p:cNvSpPr txBox="1"/>
          <p:nvPr/>
        </p:nvSpPr>
        <p:spPr>
          <a:xfrm>
            <a:off x="7687944" y="391214"/>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F</a:t>
            </a:r>
            <a:r>
              <a:rPr lang="en-US" sz="1200" baseline="-25000" dirty="0">
                <a:latin typeface="Times New Roman" pitchFamily="18" charset="0"/>
                <a:cs typeface="Times New Roman" pitchFamily="18" charset="0"/>
              </a:rPr>
              <a:t>B</a:t>
            </a:r>
            <a:endParaRPr lang="en-IN" sz="1200" baseline="-25000" dirty="0"/>
          </a:p>
        </p:txBody>
      </p:sp>
      <p:sp>
        <p:nvSpPr>
          <p:cNvPr id="40" name="TextBox 39"/>
          <p:cNvSpPr txBox="1"/>
          <p:nvPr/>
        </p:nvSpPr>
        <p:spPr>
          <a:xfrm>
            <a:off x="6722155" y="2288499"/>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200 N</a:t>
            </a:r>
            <a:endParaRPr lang="en-IN" sz="1200" baseline="-25000" dirty="0"/>
          </a:p>
        </p:txBody>
      </p:sp>
      <p:cxnSp>
        <p:nvCxnSpPr>
          <p:cNvPr id="5" name="Straight Arrow Connector 4"/>
          <p:cNvCxnSpPr/>
          <p:nvPr/>
        </p:nvCxnSpPr>
        <p:spPr>
          <a:xfrm flipV="1">
            <a:off x="7848544" y="665739"/>
            <a:ext cx="0" cy="65251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848544" y="991996"/>
            <a:ext cx="559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379769" y="2647464"/>
            <a:ext cx="824855"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849038" y="2713621"/>
            <a:ext cx="65347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6175776" y="2647464"/>
            <a:ext cx="0"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408024" y="836785"/>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N</a:t>
            </a:r>
            <a:r>
              <a:rPr lang="en-US" sz="1200" baseline="-25000" dirty="0">
                <a:latin typeface="Times New Roman" pitchFamily="18" charset="0"/>
                <a:cs typeface="Times New Roman" pitchFamily="18" charset="0"/>
              </a:rPr>
              <a:t>B</a:t>
            </a:r>
            <a:endParaRPr lang="en-IN" sz="1200" baseline="-25000" dirty="0"/>
          </a:p>
        </p:txBody>
      </p:sp>
      <p:sp>
        <p:nvSpPr>
          <p:cNvPr id="36" name="TextBox 35"/>
          <p:cNvSpPr txBox="1"/>
          <p:nvPr/>
        </p:nvSpPr>
        <p:spPr>
          <a:xfrm>
            <a:off x="6483408" y="2575121"/>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F</a:t>
            </a:r>
            <a:r>
              <a:rPr lang="en-US" sz="1200" baseline="-25000" dirty="0">
                <a:latin typeface="Times New Roman" pitchFamily="18" charset="0"/>
                <a:cs typeface="Times New Roman" pitchFamily="18" charset="0"/>
              </a:rPr>
              <a:t>A</a:t>
            </a:r>
            <a:endParaRPr lang="en-IN" sz="1200" baseline="-25000" dirty="0"/>
          </a:p>
        </p:txBody>
      </p:sp>
      <p:sp>
        <p:nvSpPr>
          <p:cNvPr id="37" name="TextBox 36"/>
          <p:cNvSpPr txBox="1"/>
          <p:nvPr/>
        </p:nvSpPr>
        <p:spPr>
          <a:xfrm>
            <a:off x="5215814" y="2497860"/>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P</a:t>
            </a:r>
            <a:endParaRPr lang="en-IN" sz="1200" baseline="-25000" dirty="0"/>
          </a:p>
        </p:txBody>
      </p:sp>
      <p:sp>
        <p:nvSpPr>
          <p:cNvPr id="38" name="TextBox 37"/>
          <p:cNvSpPr txBox="1"/>
          <p:nvPr/>
        </p:nvSpPr>
        <p:spPr>
          <a:xfrm>
            <a:off x="6006360" y="3151520"/>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N</a:t>
            </a:r>
            <a:r>
              <a:rPr lang="en-US" sz="1200" baseline="-25000" dirty="0">
                <a:latin typeface="Times New Roman" pitchFamily="18" charset="0"/>
                <a:cs typeface="Times New Roman" pitchFamily="18" charset="0"/>
              </a:rPr>
              <a:t>A</a:t>
            </a:r>
            <a:endParaRPr lang="en-IN" sz="1200" baseline="-25000" dirty="0"/>
          </a:p>
        </p:txBody>
      </p:sp>
      <p:sp>
        <p:nvSpPr>
          <p:cNvPr id="21" name="TextBox 20"/>
          <p:cNvSpPr txBox="1"/>
          <p:nvPr/>
        </p:nvSpPr>
        <p:spPr>
          <a:xfrm>
            <a:off x="6427636" y="382823"/>
            <a:ext cx="664385"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a:t>
            </a:r>
          </a:p>
        </p:txBody>
      </p:sp>
      <p:cxnSp>
        <p:nvCxnSpPr>
          <p:cNvPr id="23" name="Straight Connector 22"/>
          <p:cNvCxnSpPr/>
          <p:nvPr/>
        </p:nvCxnSpPr>
        <p:spPr>
          <a:xfrm>
            <a:off x="6830167" y="4456597"/>
            <a:ext cx="1512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8342335" y="2944429"/>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7046191" y="3160453"/>
            <a:ext cx="1296144"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766271" y="3736517"/>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054303" y="3160453"/>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838279" y="2883454"/>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600 N</a:t>
            </a:r>
            <a:endParaRPr lang="en-IN" sz="1200" baseline="-25000" dirty="0"/>
          </a:p>
        </p:txBody>
      </p:sp>
      <p:sp>
        <p:nvSpPr>
          <p:cNvPr id="30" name="TextBox 29"/>
          <p:cNvSpPr txBox="1"/>
          <p:nvPr/>
        </p:nvSpPr>
        <p:spPr>
          <a:xfrm>
            <a:off x="8319217" y="2991934"/>
            <a:ext cx="457200" cy="276999"/>
          </a:xfrm>
          <a:prstGeom prst="rect">
            <a:avLst/>
          </a:prstGeom>
          <a:noFill/>
        </p:spPr>
        <p:txBody>
          <a:bodyPr wrap="square" rtlCol="0">
            <a:spAutoFit/>
          </a:bodyPr>
          <a:lstStyle/>
          <a:p>
            <a:r>
              <a:rPr lang="en-US" sz="1200" dirty="0">
                <a:latin typeface="Times New Roman" pitchFamily="18" charset="0"/>
                <a:cs typeface="Times New Roman" pitchFamily="18" charset="0"/>
              </a:rPr>
              <a:t>B</a:t>
            </a:r>
            <a:endParaRPr lang="en-IN" sz="1200" baseline="-25000" dirty="0"/>
          </a:p>
        </p:txBody>
      </p:sp>
      <p:sp>
        <p:nvSpPr>
          <p:cNvPr id="32" name="TextBox 31"/>
          <p:cNvSpPr txBox="1"/>
          <p:nvPr/>
        </p:nvSpPr>
        <p:spPr>
          <a:xfrm>
            <a:off x="6846439" y="4384589"/>
            <a:ext cx="457200" cy="276999"/>
          </a:xfrm>
          <a:prstGeom prst="rect">
            <a:avLst/>
          </a:prstGeom>
          <a:noFill/>
        </p:spPr>
        <p:txBody>
          <a:bodyPr wrap="square" rtlCol="0">
            <a:spAutoFit/>
          </a:bodyPr>
          <a:lstStyle/>
          <a:p>
            <a:r>
              <a:rPr lang="en-US" sz="1200" dirty="0">
                <a:latin typeface="Times New Roman" pitchFamily="18" charset="0"/>
                <a:cs typeface="Times New Roman" pitchFamily="18" charset="0"/>
              </a:rPr>
              <a:t>A</a:t>
            </a:r>
            <a:endParaRPr lang="en-IN" sz="1200" baseline="-25000" dirty="0"/>
          </a:p>
        </p:txBody>
      </p:sp>
      <p:cxnSp>
        <p:nvCxnSpPr>
          <p:cNvPr id="34" name="Straight Connector 33"/>
          <p:cNvCxnSpPr/>
          <p:nvPr/>
        </p:nvCxnSpPr>
        <p:spPr>
          <a:xfrm flipH="1" flipV="1">
            <a:off x="6514999" y="3952541"/>
            <a:ext cx="532904" cy="494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7820209" y="2717474"/>
            <a:ext cx="50707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614143" y="2717474"/>
            <a:ext cx="1296144" cy="13070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8774997">
            <a:off x="6902174" y="3126613"/>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4 m</a:t>
            </a:r>
            <a:endParaRPr lang="en-IN" sz="1200" baseline="-25000" dirty="0"/>
          </a:p>
        </p:txBody>
      </p:sp>
      <p:cxnSp>
        <p:nvCxnSpPr>
          <p:cNvPr id="43" name="Straight Arrow Connector 42"/>
          <p:cNvCxnSpPr/>
          <p:nvPr/>
        </p:nvCxnSpPr>
        <p:spPr>
          <a:xfrm flipV="1">
            <a:off x="6766543" y="3149522"/>
            <a:ext cx="1027832" cy="102742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7553757" y="2944429"/>
            <a:ext cx="532904" cy="494568"/>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18985690">
            <a:off x="6938179" y="3375092"/>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3 m</a:t>
            </a:r>
            <a:endParaRPr lang="en-IN" sz="1200" baseline="-25000" dirty="0"/>
          </a:p>
        </p:txBody>
      </p:sp>
      <p:sp>
        <p:nvSpPr>
          <p:cNvPr id="46" name="TextBox 45"/>
          <p:cNvSpPr txBox="1"/>
          <p:nvPr/>
        </p:nvSpPr>
        <p:spPr>
          <a:xfrm>
            <a:off x="7592570" y="4097632"/>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200 N</a:t>
            </a:r>
            <a:endParaRPr lang="en-IN" sz="1200" baseline="-25000" dirty="0"/>
          </a:p>
        </p:txBody>
      </p:sp>
      <p:cxnSp>
        <p:nvCxnSpPr>
          <p:cNvPr id="47" name="Straight Connector 46"/>
          <p:cNvCxnSpPr/>
          <p:nvPr/>
        </p:nvCxnSpPr>
        <p:spPr>
          <a:xfrm flipH="1" flipV="1">
            <a:off x="7280459" y="3265112"/>
            <a:ext cx="485812" cy="47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931984" y="3596728"/>
            <a:ext cx="715873" cy="7326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18985690">
            <a:off x="7005587" y="3642827"/>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2 m</a:t>
            </a:r>
            <a:endParaRPr lang="en-IN" sz="1200" baseline="-25000" dirty="0"/>
          </a:p>
        </p:txBody>
      </p:sp>
      <p:sp>
        <p:nvSpPr>
          <p:cNvPr id="50" name="TextBox 49"/>
          <p:cNvSpPr txBox="1"/>
          <p:nvPr/>
        </p:nvSpPr>
        <p:spPr>
          <a:xfrm>
            <a:off x="7124951" y="4184495"/>
            <a:ext cx="641320" cy="309801"/>
          </a:xfrm>
          <a:prstGeom prst="rect">
            <a:avLst/>
          </a:prstGeom>
          <a:noFill/>
        </p:spPr>
        <p:txBody>
          <a:bodyPr wrap="square" rtlCol="0">
            <a:spAutoFit/>
          </a:bodyPr>
          <a:lstStyle/>
          <a:p>
            <a:r>
              <a:rPr lang="en-US" sz="1400" dirty="0">
                <a:latin typeface="Times New Roman" pitchFamily="18" charset="0"/>
                <a:cs typeface="Times New Roman" pitchFamily="18" charset="0"/>
              </a:rPr>
              <a:t>60</a:t>
            </a:r>
            <a:r>
              <a:rPr lang="en-US" sz="1400" baseline="30000" dirty="0">
                <a:latin typeface="Times New Roman" pitchFamily="18" charset="0"/>
                <a:cs typeface="Times New Roman" pitchFamily="18" charset="0"/>
              </a:rPr>
              <a:t>0</a:t>
            </a:r>
            <a:endParaRPr lang="en-IN" sz="1400" baseline="30000" dirty="0">
              <a:latin typeface="Times New Roman" pitchFamily="18" charset="0"/>
              <a:cs typeface="Times New Roman" pitchFamily="18" charset="0"/>
            </a:endParaRPr>
          </a:p>
        </p:txBody>
      </p:sp>
    </p:spTree>
    <p:extLst>
      <p:ext uri="{BB962C8B-B14F-4D97-AF65-F5344CB8AC3E}">
        <p14:creationId xmlns:p14="http://schemas.microsoft.com/office/powerpoint/2010/main" val="21277354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ppt_x"/>
                                          </p:val>
                                        </p:tav>
                                        <p:tav tm="100000">
                                          <p:val>
                                            <p:strVal val="#ppt_x"/>
                                          </p:val>
                                        </p:tav>
                                      </p:tavLst>
                                    </p:anim>
                                    <p:anim calcmode="lin" valueType="num">
                                      <p:cBhvr additive="base">
                                        <p:cTn id="36" dur="500" fill="hold"/>
                                        <p:tgtEl>
                                          <p:spTgt spid="4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fill="hold"/>
                                        <p:tgtEl>
                                          <p:spTgt spid="31"/>
                                        </p:tgtEl>
                                        <p:attrNameLst>
                                          <p:attrName>ppt_x</p:attrName>
                                        </p:attrNameLst>
                                      </p:cBhvr>
                                      <p:tavLst>
                                        <p:tav tm="0">
                                          <p:val>
                                            <p:strVal val="#ppt_x"/>
                                          </p:val>
                                        </p:tav>
                                        <p:tav tm="100000">
                                          <p:val>
                                            <p:strVal val="#ppt_x"/>
                                          </p:val>
                                        </p:tav>
                                      </p:tavLst>
                                    </p:anim>
                                    <p:anim calcmode="lin" valueType="num">
                                      <p:cBhvr additive="base">
                                        <p:cTn id="52" dur="500" fill="hold"/>
                                        <p:tgtEl>
                                          <p:spTgt spid="31"/>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fill="hold"/>
                                        <p:tgtEl>
                                          <p:spTgt spid="33"/>
                                        </p:tgtEl>
                                        <p:attrNameLst>
                                          <p:attrName>ppt_x</p:attrName>
                                        </p:attrNameLst>
                                      </p:cBhvr>
                                      <p:tavLst>
                                        <p:tav tm="0">
                                          <p:val>
                                            <p:strVal val="#ppt_x"/>
                                          </p:val>
                                        </p:tav>
                                        <p:tav tm="100000">
                                          <p:val>
                                            <p:strVal val="#ppt_x"/>
                                          </p:val>
                                        </p:tav>
                                      </p:tavLst>
                                    </p:anim>
                                    <p:anim calcmode="lin" valueType="num">
                                      <p:cBhvr additive="base">
                                        <p:cTn id="56" dur="500" fill="hold"/>
                                        <p:tgtEl>
                                          <p:spTgt spid="3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additive="base">
                                        <p:cTn id="59" dur="500" fill="hold"/>
                                        <p:tgtEl>
                                          <p:spTgt spid="35"/>
                                        </p:tgtEl>
                                        <p:attrNameLst>
                                          <p:attrName>ppt_x</p:attrName>
                                        </p:attrNameLst>
                                      </p:cBhvr>
                                      <p:tavLst>
                                        <p:tav tm="0">
                                          <p:val>
                                            <p:strVal val="#ppt_x"/>
                                          </p:val>
                                        </p:tav>
                                        <p:tav tm="100000">
                                          <p:val>
                                            <p:strVal val="#ppt_x"/>
                                          </p:val>
                                        </p:tav>
                                      </p:tavLst>
                                    </p:anim>
                                    <p:anim calcmode="lin" valueType="num">
                                      <p:cBhvr additive="base">
                                        <p:cTn id="60" dur="500" fill="hold"/>
                                        <p:tgtEl>
                                          <p:spTgt spid="3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500" fill="hold"/>
                                        <p:tgtEl>
                                          <p:spTgt spid="36"/>
                                        </p:tgtEl>
                                        <p:attrNameLst>
                                          <p:attrName>ppt_x</p:attrName>
                                        </p:attrNameLst>
                                      </p:cBhvr>
                                      <p:tavLst>
                                        <p:tav tm="0">
                                          <p:val>
                                            <p:strVal val="#ppt_x"/>
                                          </p:val>
                                        </p:tav>
                                        <p:tav tm="100000">
                                          <p:val>
                                            <p:strVal val="#ppt_x"/>
                                          </p:val>
                                        </p:tav>
                                      </p:tavLst>
                                    </p:anim>
                                    <p:anim calcmode="lin" valueType="num">
                                      <p:cBhvr additive="base">
                                        <p:cTn id="64" dur="500" fill="hold"/>
                                        <p:tgtEl>
                                          <p:spTgt spid="3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additive="base">
                                        <p:cTn id="67" dur="500" fill="hold"/>
                                        <p:tgtEl>
                                          <p:spTgt spid="37"/>
                                        </p:tgtEl>
                                        <p:attrNameLst>
                                          <p:attrName>ppt_x</p:attrName>
                                        </p:attrNameLst>
                                      </p:cBhvr>
                                      <p:tavLst>
                                        <p:tav tm="0">
                                          <p:val>
                                            <p:strVal val="#ppt_x"/>
                                          </p:val>
                                        </p:tav>
                                        <p:tav tm="100000">
                                          <p:val>
                                            <p:strVal val="#ppt_x"/>
                                          </p:val>
                                        </p:tav>
                                      </p:tavLst>
                                    </p:anim>
                                    <p:anim calcmode="lin" valueType="num">
                                      <p:cBhvr additive="base">
                                        <p:cTn id="68" dur="500" fill="hold"/>
                                        <p:tgtEl>
                                          <p:spTgt spid="3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 calcmode="lin" valueType="num">
                                      <p:cBhvr additive="base">
                                        <p:cTn id="71" dur="500" fill="hold"/>
                                        <p:tgtEl>
                                          <p:spTgt spid="38"/>
                                        </p:tgtEl>
                                        <p:attrNameLst>
                                          <p:attrName>ppt_x</p:attrName>
                                        </p:attrNameLst>
                                      </p:cBhvr>
                                      <p:tavLst>
                                        <p:tav tm="0">
                                          <p:val>
                                            <p:strVal val="#ppt_x"/>
                                          </p:val>
                                        </p:tav>
                                        <p:tav tm="100000">
                                          <p:val>
                                            <p:strVal val="#ppt_x"/>
                                          </p:val>
                                        </p:tav>
                                      </p:tavLst>
                                    </p:anim>
                                    <p:anim calcmode="lin" valueType="num">
                                      <p:cBhvr additive="base">
                                        <p:cTn id="72" dur="500" fill="hold"/>
                                        <p:tgtEl>
                                          <p:spTgt spid="3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anim calcmode="lin" valueType="num">
                                      <p:cBhvr additive="base">
                                        <p:cTn id="81" dur="500" fill="hold"/>
                                        <p:tgtEl>
                                          <p:spTgt spid="28"/>
                                        </p:tgtEl>
                                        <p:attrNameLst>
                                          <p:attrName>ppt_x</p:attrName>
                                        </p:attrNameLst>
                                      </p:cBhvr>
                                      <p:tavLst>
                                        <p:tav tm="0">
                                          <p:val>
                                            <p:strVal val="#ppt_x"/>
                                          </p:val>
                                        </p:tav>
                                        <p:tav tm="100000">
                                          <p:val>
                                            <p:strVal val="#ppt_x"/>
                                          </p:val>
                                        </p:tav>
                                      </p:tavLst>
                                    </p:anim>
                                    <p:anim calcmode="lin" valueType="num">
                                      <p:cBhvr additive="base">
                                        <p:cTn id="82" dur="500" fill="hold"/>
                                        <p:tgtEl>
                                          <p:spTgt spid="28"/>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 calcmode="lin" valueType="num">
                                      <p:cBhvr additive="base">
                                        <p:cTn id="85" dur="500" fill="hold"/>
                                        <p:tgtEl>
                                          <p:spTgt spid="30"/>
                                        </p:tgtEl>
                                        <p:attrNameLst>
                                          <p:attrName>ppt_x</p:attrName>
                                        </p:attrNameLst>
                                      </p:cBhvr>
                                      <p:tavLst>
                                        <p:tav tm="0">
                                          <p:val>
                                            <p:strVal val="#ppt_x"/>
                                          </p:val>
                                        </p:tav>
                                        <p:tav tm="100000">
                                          <p:val>
                                            <p:strVal val="#ppt_x"/>
                                          </p:val>
                                        </p:tav>
                                      </p:tavLst>
                                    </p:anim>
                                    <p:anim calcmode="lin" valueType="num">
                                      <p:cBhvr additive="base">
                                        <p:cTn id="86" dur="500" fill="hold"/>
                                        <p:tgtEl>
                                          <p:spTgt spid="30"/>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 calcmode="lin" valueType="num">
                                      <p:cBhvr additive="base">
                                        <p:cTn id="89" dur="500" fill="hold"/>
                                        <p:tgtEl>
                                          <p:spTgt spid="32"/>
                                        </p:tgtEl>
                                        <p:attrNameLst>
                                          <p:attrName>ppt_x</p:attrName>
                                        </p:attrNameLst>
                                      </p:cBhvr>
                                      <p:tavLst>
                                        <p:tav tm="0">
                                          <p:val>
                                            <p:strVal val="#ppt_x"/>
                                          </p:val>
                                        </p:tav>
                                        <p:tav tm="100000">
                                          <p:val>
                                            <p:strVal val="#ppt_x"/>
                                          </p:val>
                                        </p:tav>
                                      </p:tavLst>
                                    </p:anim>
                                    <p:anim calcmode="lin" valueType="num">
                                      <p:cBhvr additive="base">
                                        <p:cTn id="90" dur="500" fill="hold"/>
                                        <p:tgtEl>
                                          <p:spTgt spid="32"/>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anim calcmode="lin" valueType="num">
                                      <p:cBhvr additive="base">
                                        <p:cTn id="93" dur="500" fill="hold"/>
                                        <p:tgtEl>
                                          <p:spTgt spid="42"/>
                                        </p:tgtEl>
                                        <p:attrNameLst>
                                          <p:attrName>ppt_x</p:attrName>
                                        </p:attrNameLst>
                                      </p:cBhvr>
                                      <p:tavLst>
                                        <p:tav tm="0">
                                          <p:val>
                                            <p:strVal val="#ppt_x"/>
                                          </p:val>
                                        </p:tav>
                                        <p:tav tm="100000">
                                          <p:val>
                                            <p:strVal val="#ppt_x"/>
                                          </p:val>
                                        </p:tav>
                                      </p:tavLst>
                                    </p:anim>
                                    <p:anim calcmode="lin" valueType="num">
                                      <p:cBhvr additive="base">
                                        <p:cTn id="94" dur="500" fill="hold"/>
                                        <p:tgtEl>
                                          <p:spTgt spid="42"/>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 calcmode="lin" valueType="num">
                                      <p:cBhvr additive="base">
                                        <p:cTn id="97" dur="500" fill="hold"/>
                                        <p:tgtEl>
                                          <p:spTgt spid="45"/>
                                        </p:tgtEl>
                                        <p:attrNameLst>
                                          <p:attrName>ppt_x</p:attrName>
                                        </p:attrNameLst>
                                      </p:cBhvr>
                                      <p:tavLst>
                                        <p:tav tm="0">
                                          <p:val>
                                            <p:strVal val="#ppt_x"/>
                                          </p:val>
                                        </p:tav>
                                        <p:tav tm="100000">
                                          <p:val>
                                            <p:strVal val="#ppt_x"/>
                                          </p:val>
                                        </p:tav>
                                      </p:tavLst>
                                    </p:anim>
                                    <p:anim calcmode="lin" valueType="num">
                                      <p:cBhvr additive="base">
                                        <p:cTn id="98" dur="500" fill="hold"/>
                                        <p:tgtEl>
                                          <p:spTgt spid="45"/>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46"/>
                                        </p:tgtEl>
                                        <p:attrNameLst>
                                          <p:attrName>style.visibility</p:attrName>
                                        </p:attrNameLst>
                                      </p:cBhvr>
                                      <p:to>
                                        <p:strVal val="visible"/>
                                      </p:to>
                                    </p:set>
                                    <p:anim calcmode="lin" valueType="num">
                                      <p:cBhvr additive="base">
                                        <p:cTn id="101" dur="500" fill="hold"/>
                                        <p:tgtEl>
                                          <p:spTgt spid="46"/>
                                        </p:tgtEl>
                                        <p:attrNameLst>
                                          <p:attrName>ppt_x</p:attrName>
                                        </p:attrNameLst>
                                      </p:cBhvr>
                                      <p:tavLst>
                                        <p:tav tm="0">
                                          <p:val>
                                            <p:strVal val="#ppt_x"/>
                                          </p:val>
                                        </p:tav>
                                        <p:tav tm="100000">
                                          <p:val>
                                            <p:strVal val="#ppt_x"/>
                                          </p:val>
                                        </p:tav>
                                      </p:tavLst>
                                    </p:anim>
                                    <p:anim calcmode="lin" valueType="num">
                                      <p:cBhvr additive="base">
                                        <p:cTn id="102" dur="500" fill="hold"/>
                                        <p:tgtEl>
                                          <p:spTgt spid="46"/>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anim calcmode="lin" valueType="num">
                                      <p:cBhvr additive="base">
                                        <p:cTn id="109" dur="500" fill="hold"/>
                                        <p:tgtEl>
                                          <p:spTgt spid="50"/>
                                        </p:tgtEl>
                                        <p:attrNameLst>
                                          <p:attrName>ppt_x</p:attrName>
                                        </p:attrNameLst>
                                      </p:cBhvr>
                                      <p:tavLst>
                                        <p:tav tm="0">
                                          <p:val>
                                            <p:strVal val="#ppt_x"/>
                                          </p:val>
                                        </p:tav>
                                        <p:tav tm="100000">
                                          <p:val>
                                            <p:strVal val="#ppt_x"/>
                                          </p:val>
                                        </p:tav>
                                      </p:tavLst>
                                    </p:anim>
                                    <p:anim calcmode="lin" valueType="num">
                                      <p:cBhvr additive="base">
                                        <p:cTn id="110" dur="500" fill="hold"/>
                                        <p:tgtEl>
                                          <p:spTgt spid="5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23"/>
                                        </p:tgtEl>
                                        <p:attrNameLst>
                                          <p:attrName>style.visibility</p:attrName>
                                        </p:attrNameLst>
                                      </p:cBhvr>
                                      <p:to>
                                        <p:strVal val="visible"/>
                                      </p:to>
                                    </p:set>
                                    <p:anim calcmode="lin" valueType="num">
                                      <p:cBhvr additive="base">
                                        <p:cTn id="113" dur="500" fill="hold"/>
                                        <p:tgtEl>
                                          <p:spTgt spid="23"/>
                                        </p:tgtEl>
                                        <p:attrNameLst>
                                          <p:attrName>ppt_x</p:attrName>
                                        </p:attrNameLst>
                                      </p:cBhvr>
                                      <p:tavLst>
                                        <p:tav tm="0">
                                          <p:val>
                                            <p:strVal val="#ppt_x"/>
                                          </p:val>
                                        </p:tav>
                                        <p:tav tm="100000">
                                          <p:val>
                                            <p:strVal val="#ppt_x"/>
                                          </p:val>
                                        </p:tav>
                                      </p:tavLst>
                                    </p:anim>
                                    <p:anim calcmode="lin" valueType="num">
                                      <p:cBhvr additive="base">
                                        <p:cTn id="114" dur="500" fill="hold"/>
                                        <p:tgtEl>
                                          <p:spTgt spid="23"/>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5"/>
                                        </p:tgtEl>
                                        <p:attrNameLst>
                                          <p:attrName>style.visibility</p:attrName>
                                        </p:attrNameLst>
                                      </p:cBhvr>
                                      <p:to>
                                        <p:strVal val="visible"/>
                                      </p:to>
                                    </p:set>
                                    <p:anim calcmode="lin" valueType="num">
                                      <p:cBhvr additive="base">
                                        <p:cTn id="117" dur="500" fill="hold"/>
                                        <p:tgtEl>
                                          <p:spTgt spid="25"/>
                                        </p:tgtEl>
                                        <p:attrNameLst>
                                          <p:attrName>ppt_x</p:attrName>
                                        </p:attrNameLst>
                                      </p:cBhvr>
                                      <p:tavLst>
                                        <p:tav tm="0">
                                          <p:val>
                                            <p:strVal val="#ppt_x"/>
                                          </p:val>
                                        </p:tav>
                                        <p:tav tm="100000">
                                          <p:val>
                                            <p:strVal val="#ppt_x"/>
                                          </p:val>
                                        </p:tav>
                                      </p:tavLst>
                                    </p:anim>
                                    <p:anim calcmode="lin" valueType="num">
                                      <p:cBhvr additive="base">
                                        <p:cTn id="118" dur="500" fill="hold"/>
                                        <p:tgtEl>
                                          <p:spTgt spid="2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26"/>
                                        </p:tgtEl>
                                        <p:attrNameLst>
                                          <p:attrName>style.visibility</p:attrName>
                                        </p:attrNameLst>
                                      </p:cBhvr>
                                      <p:to>
                                        <p:strVal val="visible"/>
                                      </p:to>
                                    </p:set>
                                    <p:anim calcmode="lin" valueType="num">
                                      <p:cBhvr additive="base">
                                        <p:cTn id="121" dur="500" fill="hold"/>
                                        <p:tgtEl>
                                          <p:spTgt spid="26"/>
                                        </p:tgtEl>
                                        <p:attrNameLst>
                                          <p:attrName>ppt_x</p:attrName>
                                        </p:attrNameLst>
                                      </p:cBhvr>
                                      <p:tavLst>
                                        <p:tav tm="0">
                                          <p:val>
                                            <p:strVal val="#ppt_x"/>
                                          </p:val>
                                        </p:tav>
                                        <p:tav tm="100000">
                                          <p:val>
                                            <p:strVal val="#ppt_x"/>
                                          </p:val>
                                        </p:tav>
                                      </p:tavLst>
                                    </p:anim>
                                    <p:anim calcmode="lin" valueType="num">
                                      <p:cBhvr additive="base">
                                        <p:cTn id="122" dur="500" fill="hold"/>
                                        <p:tgtEl>
                                          <p:spTgt spid="26"/>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27"/>
                                        </p:tgtEl>
                                        <p:attrNameLst>
                                          <p:attrName>style.visibility</p:attrName>
                                        </p:attrNameLst>
                                      </p:cBhvr>
                                      <p:to>
                                        <p:strVal val="visible"/>
                                      </p:to>
                                    </p:set>
                                    <p:anim calcmode="lin" valueType="num">
                                      <p:cBhvr additive="base">
                                        <p:cTn id="125" dur="500" fill="hold"/>
                                        <p:tgtEl>
                                          <p:spTgt spid="27"/>
                                        </p:tgtEl>
                                        <p:attrNameLst>
                                          <p:attrName>ppt_x</p:attrName>
                                        </p:attrNameLst>
                                      </p:cBhvr>
                                      <p:tavLst>
                                        <p:tav tm="0">
                                          <p:val>
                                            <p:strVal val="#ppt_x"/>
                                          </p:val>
                                        </p:tav>
                                        <p:tav tm="100000">
                                          <p:val>
                                            <p:strVal val="#ppt_x"/>
                                          </p:val>
                                        </p:tav>
                                      </p:tavLst>
                                    </p:anim>
                                    <p:anim calcmode="lin" valueType="num">
                                      <p:cBhvr additive="base">
                                        <p:cTn id="126" dur="500" fill="hold"/>
                                        <p:tgtEl>
                                          <p:spTgt spid="27"/>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34"/>
                                        </p:tgtEl>
                                        <p:attrNameLst>
                                          <p:attrName>style.visibility</p:attrName>
                                        </p:attrNameLst>
                                      </p:cBhvr>
                                      <p:to>
                                        <p:strVal val="visible"/>
                                      </p:to>
                                    </p:set>
                                    <p:anim calcmode="lin" valueType="num">
                                      <p:cBhvr additive="base">
                                        <p:cTn id="129" dur="500" fill="hold"/>
                                        <p:tgtEl>
                                          <p:spTgt spid="34"/>
                                        </p:tgtEl>
                                        <p:attrNameLst>
                                          <p:attrName>ppt_x</p:attrName>
                                        </p:attrNameLst>
                                      </p:cBhvr>
                                      <p:tavLst>
                                        <p:tav tm="0">
                                          <p:val>
                                            <p:strVal val="#ppt_x"/>
                                          </p:val>
                                        </p:tav>
                                        <p:tav tm="100000">
                                          <p:val>
                                            <p:strVal val="#ppt_x"/>
                                          </p:val>
                                        </p:tav>
                                      </p:tavLst>
                                    </p:anim>
                                    <p:anim calcmode="lin" valueType="num">
                                      <p:cBhvr additive="base">
                                        <p:cTn id="130" dur="500" fill="hold"/>
                                        <p:tgtEl>
                                          <p:spTgt spid="34"/>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39"/>
                                        </p:tgtEl>
                                        <p:attrNameLst>
                                          <p:attrName>style.visibility</p:attrName>
                                        </p:attrNameLst>
                                      </p:cBhvr>
                                      <p:to>
                                        <p:strVal val="visible"/>
                                      </p:to>
                                    </p:set>
                                    <p:anim calcmode="lin" valueType="num">
                                      <p:cBhvr additive="base">
                                        <p:cTn id="133" dur="500" fill="hold"/>
                                        <p:tgtEl>
                                          <p:spTgt spid="39"/>
                                        </p:tgtEl>
                                        <p:attrNameLst>
                                          <p:attrName>ppt_x</p:attrName>
                                        </p:attrNameLst>
                                      </p:cBhvr>
                                      <p:tavLst>
                                        <p:tav tm="0">
                                          <p:val>
                                            <p:strVal val="#ppt_x"/>
                                          </p:val>
                                        </p:tav>
                                        <p:tav tm="100000">
                                          <p:val>
                                            <p:strVal val="#ppt_x"/>
                                          </p:val>
                                        </p:tav>
                                      </p:tavLst>
                                    </p:anim>
                                    <p:anim calcmode="lin" valueType="num">
                                      <p:cBhvr additive="base">
                                        <p:cTn id="134" dur="500" fill="hold"/>
                                        <p:tgtEl>
                                          <p:spTgt spid="39"/>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41"/>
                                        </p:tgtEl>
                                        <p:attrNameLst>
                                          <p:attrName>style.visibility</p:attrName>
                                        </p:attrNameLst>
                                      </p:cBhvr>
                                      <p:to>
                                        <p:strVal val="visible"/>
                                      </p:to>
                                    </p:set>
                                    <p:anim calcmode="lin" valueType="num">
                                      <p:cBhvr additive="base">
                                        <p:cTn id="137" dur="500" fill="hold"/>
                                        <p:tgtEl>
                                          <p:spTgt spid="41"/>
                                        </p:tgtEl>
                                        <p:attrNameLst>
                                          <p:attrName>ppt_x</p:attrName>
                                        </p:attrNameLst>
                                      </p:cBhvr>
                                      <p:tavLst>
                                        <p:tav tm="0">
                                          <p:val>
                                            <p:strVal val="#ppt_x"/>
                                          </p:val>
                                        </p:tav>
                                        <p:tav tm="100000">
                                          <p:val>
                                            <p:strVal val="#ppt_x"/>
                                          </p:val>
                                        </p:tav>
                                      </p:tavLst>
                                    </p:anim>
                                    <p:anim calcmode="lin" valueType="num">
                                      <p:cBhvr additive="base">
                                        <p:cTn id="138" dur="500" fill="hold"/>
                                        <p:tgtEl>
                                          <p:spTgt spid="41"/>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43"/>
                                        </p:tgtEl>
                                        <p:attrNameLst>
                                          <p:attrName>style.visibility</p:attrName>
                                        </p:attrNameLst>
                                      </p:cBhvr>
                                      <p:to>
                                        <p:strVal val="visible"/>
                                      </p:to>
                                    </p:set>
                                    <p:anim calcmode="lin" valueType="num">
                                      <p:cBhvr additive="base">
                                        <p:cTn id="141" dur="500" fill="hold"/>
                                        <p:tgtEl>
                                          <p:spTgt spid="43"/>
                                        </p:tgtEl>
                                        <p:attrNameLst>
                                          <p:attrName>ppt_x</p:attrName>
                                        </p:attrNameLst>
                                      </p:cBhvr>
                                      <p:tavLst>
                                        <p:tav tm="0">
                                          <p:val>
                                            <p:strVal val="#ppt_x"/>
                                          </p:val>
                                        </p:tav>
                                        <p:tav tm="100000">
                                          <p:val>
                                            <p:strVal val="#ppt_x"/>
                                          </p:val>
                                        </p:tav>
                                      </p:tavLst>
                                    </p:anim>
                                    <p:anim calcmode="lin" valueType="num">
                                      <p:cBhvr additive="base">
                                        <p:cTn id="142" dur="500" fill="hold"/>
                                        <p:tgtEl>
                                          <p:spTgt spid="43"/>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44"/>
                                        </p:tgtEl>
                                        <p:attrNameLst>
                                          <p:attrName>style.visibility</p:attrName>
                                        </p:attrNameLst>
                                      </p:cBhvr>
                                      <p:to>
                                        <p:strVal val="visible"/>
                                      </p:to>
                                    </p:set>
                                    <p:anim calcmode="lin" valueType="num">
                                      <p:cBhvr additive="base">
                                        <p:cTn id="145" dur="500" fill="hold"/>
                                        <p:tgtEl>
                                          <p:spTgt spid="44"/>
                                        </p:tgtEl>
                                        <p:attrNameLst>
                                          <p:attrName>ppt_x</p:attrName>
                                        </p:attrNameLst>
                                      </p:cBhvr>
                                      <p:tavLst>
                                        <p:tav tm="0">
                                          <p:val>
                                            <p:strVal val="#ppt_x"/>
                                          </p:val>
                                        </p:tav>
                                        <p:tav tm="100000">
                                          <p:val>
                                            <p:strVal val="#ppt_x"/>
                                          </p:val>
                                        </p:tav>
                                      </p:tavLst>
                                    </p:anim>
                                    <p:anim calcmode="lin" valueType="num">
                                      <p:cBhvr additive="base">
                                        <p:cTn id="146" dur="500" fill="hold"/>
                                        <p:tgtEl>
                                          <p:spTgt spid="44"/>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47"/>
                                        </p:tgtEl>
                                        <p:attrNameLst>
                                          <p:attrName>style.visibility</p:attrName>
                                        </p:attrNameLst>
                                      </p:cBhvr>
                                      <p:to>
                                        <p:strVal val="visible"/>
                                      </p:to>
                                    </p:set>
                                    <p:anim calcmode="lin" valueType="num">
                                      <p:cBhvr additive="base">
                                        <p:cTn id="149" dur="500" fill="hold"/>
                                        <p:tgtEl>
                                          <p:spTgt spid="47"/>
                                        </p:tgtEl>
                                        <p:attrNameLst>
                                          <p:attrName>ppt_x</p:attrName>
                                        </p:attrNameLst>
                                      </p:cBhvr>
                                      <p:tavLst>
                                        <p:tav tm="0">
                                          <p:val>
                                            <p:strVal val="#ppt_x"/>
                                          </p:val>
                                        </p:tav>
                                        <p:tav tm="100000">
                                          <p:val>
                                            <p:strVal val="#ppt_x"/>
                                          </p:val>
                                        </p:tav>
                                      </p:tavLst>
                                    </p:anim>
                                    <p:anim calcmode="lin" valueType="num">
                                      <p:cBhvr additive="base">
                                        <p:cTn id="150" dur="500" fill="hold"/>
                                        <p:tgtEl>
                                          <p:spTgt spid="47"/>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48"/>
                                        </p:tgtEl>
                                        <p:attrNameLst>
                                          <p:attrName>style.visibility</p:attrName>
                                        </p:attrNameLst>
                                      </p:cBhvr>
                                      <p:to>
                                        <p:strVal val="visible"/>
                                      </p:to>
                                    </p:set>
                                    <p:anim calcmode="lin" valueType="num">
                                      <p:cBhvr additive="base">
                                        <p:cTn id="153" dur="500" fill="hold"/>
                                        <p:tgtEl>
                                          <p:spTgt spid="48"/>
                                        </p:tgtEl>
                                        <p:attrNameLst>
                                          <p:attrName>ppt_x</p:attrName>
                                        </p:attrNameLst>
                                      </p:cBhvr>
                                      <p:tavLst>
                                        <p:tav tm="0">
                                          <p:val>
                                            <p:strVal val="#ppt_x"/>
                                          </p:val>
                                        </p:tav>
                                        <p:tav tm="100000">
                                          <p:val>
                                            <p:strVal val="#ppt_x"/>
                                          </p:val>
                                        </p:tav>
                                      </p:tavLst>
                                    </p:anim>
                                    <p:anim calcmode="lin" valueType="num">
                                      <p:cBhvr additive="base">
                                        <p:cTn id="154" dur="500" fill="hold"/>
                                        <p:tgtEl>
                                          <p:spTgt spid="48"/>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24"/>
                                        </p:tgtEl>
                                        <p:attrNameLst>
                                          <p:attrName>style.visibility</p:attrName>
                                        </p:attrNameLst>
                                      </p:cBhvr>
                                      <p:to>
                                        <p:strVal val="visible"/>
                                      </p:to>
                                    </p:set>
                                    <p:anim calcmode="lin" valueType="num">
                                      <p:cBhvr additive="base">
                                        <p:cTn id="157" dur="500" fill="hold"/>
                                        <p:tgtEl>
                                          <p:spTgt spid="24"/>
                                        </p:tgtEl>
                                        <p:attrNameLst>
                                          <p:attrName>ppt_x</p:attrName>
                                        </p:attrNameLst>
                                      </p:cBhvr>
                                      <p:tavLst>
                                        <p:tav tm="0">
                                          <p:val>
                                            <p:strVal val="#ppt_x"/>
                                          </p:val>
                                        </p:tav>
                                        <p:tav tm="100000">
                                          <p:val>
                                            <p:strVal val="#ppt_x"/>
                                          </p:val>
                                        </p:tav>
                                      </p:tavLst>
                                    </p:anim>
                                    <p:anim calcmode="lin" valueType="num">
                                      <p:cBhvr additive="base">
                                        <p:cTn id="15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3">
                                            <p:txEl>
                                              <p:pRg st="0" end="0"/>
                                            </p:txEl>
                                          </p:spTgt>
                                        </p:tgtEl>
                                        <p:attrNameLst>
                                          <p:attrName>style.visibility</p:attrName>
                                        </p:attrNameLst>
                                      </p:cBhvr>
                                      <p:to>
                                        <p:strVal val="visible"/>
                                      </p:to>
                                    </p:set>
                                    <p:anim calcmode="lin" valueType="num">
                                      <p:cBhvr additive="base">
                                        <p:cTn id="16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3">
                                            <p:txEl>
                                              <p:pRg st="1" end="1"/>
                                            </p:txEl>
                                          </p:spTgt>
                                        </p:tgtEl>
                                        <p:attrNameLst>
                                          <p:attrName>style.visibility</p:attrName>
                                        </p:attrNameLst>
                                      </p:cBhvr>
                                      <p:to>
                                        <p:strVal val="visible"/>
                                      </p:to>
                                    </p:set>
                                    <p:anim calcmode="lin" valueType="num">
                                      <p:cBhvr additive="base">
                                        <p:cTn id="16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nodeType="clickEffect">
                                  <p:stCondLst>
                                    <p:cond delay="0"/>
                                  </p:stCondLst>
                                  <p:childTnLst>
                                    <p:set>
                                      <p:cBhvr>
                                        <p:cTn id="174" dur="1" fill="hold">
                                          <p:stCondLst>
                                            <p:cond delay="0"/>
                                          </p:stCondLst>
                                        </p:cTn>
                                        <p:tgtEl>
                                          <p:spTgt spid="3">
                                            <p:txEl>
                                              <p:pRg st="2" end="2"/>
                                            </p:txEl>
                                          </p:spTgt>
                                        </p:tgtEl>
                                        <p:attrNameLst>
                                          <p:attrName>style.visibility</p:attrName>
                                        </p:attrNameLst>
                                      </p:cBhvr>
                                      <p:to>
                                        <p:strVal val="visible"/>
                                      </p:to>
                                    </p:set>
                                    <p:anim calcmode="lin" valueType="num">
                                      <p:cBhvr additive="base">
                                        <p:cTn id="17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nodeType="clickEffect">
                                  <p:stCondLst>
                                    <p:cond delay="0"/>
                                  </p:stCondLst>
                                  <p:childTnLst>
                                    <p:set>
                                      <p:cBhvr>
                                        <p:cTn id="180" dur="1" fill="hold">
                                          <p:stCondLst>
                                            <p:cond delay="0"/>
                                          </p:stCondLst>
                                        </p:cTn>
                                        <p:tgtEl>
                                          <p:spTgt spid="3">
                                            <p:txEl>
                                              <p:pRg st="3" end="3"/>
                                            </p:txEl>
                                          </p:spTgt>
                                        </p:tgtEl>
                                        <p:attrNameLst>
                                          <p:attrName>style.visibility</p:attrName>
                                        </p:attrNameLst>
                                      </p:cBhvr>
                                      <p:to>
                                        <p:strVal val="visible"/>
                                      </p:to>
                                    </p:set>
                                    <p:anim calcmode="lin" valueType="num">
                                      <p:cBhvr additive="base">
                                        <p:cTn id="18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nodeType="clickEffect">
                                  <p:stCondLst>
                                    <p:cond delay="0"/>
                                  </p:stCondLst>
                                  <p:childTnLst>
                                    <p:set>
                                      <p:cBhvr>
                                        <p:cTn id="186" dur="1" fill="hold">
                                          <p:stCondLst>
                                            <p:cond delay="0"/>
                                          </p:stCondLst>
                                        </p:cTn>
                                        <p:tgtEl>
                                          <p:spTgt spid="3">
                                            <p:txEl>
                                              <p:pRg st="4" end="4"/>
                                            </p:txEl>
                                          </p:spTgt>
                                        </p:tgtEl>
                                        <p:attrNameLst>
                                          <p:attrName>style.visibility</p:attrName>
                                        </p:attrNameLst>
                                      </p:cBhvr>
                                      <p:to>
                                        <p:strVal val="visible"/>
                                      </p:to>
                                    </p:set>
                                    <p:anim calcmode="lin" valueType="num">
                                      <p:cBhvr additive="base">
                                        <p:cTn id="18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nodeType="clickEffect">
                                  <p:stCondLst>
                                    <p:cond delay="0"/>
                                  </p:stCondLst>
                                  <p:childTnLst>
                                    <p:set>
                                      <p:cBhvr>
                                        <p:cTn id="192" dur="1" fill="hold">
                                          <p:stCondLst>
                                            <p:cond delay="0"/>
                                          </p:stCondLst>
                                        </p:cTn>
                                        <p:tgtEl>
                                          <p:spTgt spid="3">
                                            <p:txEl>
                                              <p:pRg st="5" end="5"/>
                                            </p:txEl>
                                          </p:spTgt>
                                        </p:tgtEl>
                                        <p:attrNameLst>
                                          <p:attrName>style.visibility</p:attrName>
                                        </p:attrNameLst>
                                      </p:cBhvr>
                                      <p:to>
                                        <p:strVal val="visible"/>
                                      </p:to>
                                    </p:set>
                                    <p:anim calcmode="lin" valueType="num">
                                      <p:cBhvr additive="base">
                                        <p:cTn id="19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nodeType="clickEffect">
                                  <p:stCondLst>
                                    <p:cond delay="0"/>
                                  </p:stCondLst>
                                  <p:childTnLst>
                                    <p:set>
                                      <p:cBhvr>
                                        <p:cTn id="198" dur="1" fill="hold">
                                          <p:stCondLst>
                                            <p:cond delay="0"/>
                                          </p:stCondLst>
                                        </p:cTn>
                                        <p:tgtEl>
                                          <p:spTgt spid="3">
                                            <p:txEl>
                                              <p:pRg st="6" end="6"/>
                                            </p:txEl>
                                          </p:spTgt>
                                        </p:tgtEl>
                                        <p:attrNameLst>
                                          <p:attrName>style.visibility</p:attrName>
                                        </p:attrNameLst>
                                      </p:cBhvr>
                                      <p:to>
                                        <p:strVal val="visible"/>
                                      </p:to>
                                    </p:set>
                                    <p:anim calcmode="lin" valueType="num">
                                      <p:cBhvr additive="base">
                                        <p:cTn id="19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nodeType="clickEffect">
                                  <p:stCondLst>
                                    <p:cond delay="0"/>
                                  </p:stCondLst>
                                  <p:childTnLst>
                                    <p:set>
                                      <p:cBhvr>
                                        <p:cTn id="204" dur="1" fill="hold">
                                          <p:stCondLst>
                                            <p:cond delay="0"/>
                                          </p:stCondLst>
                                        </p:cTn>
                                        <p:tgtEl>
                                          <p:spTgt spid="3">
                                            <p:txEl>
                                              <p:pRg st="7" end="7"/>
                                            </p:txEl>
                                          </p:spTgt>
                                        </p:tgtEl>
                                        <p:attrNameLst>
                                          <p:attrName>style.visibility</p:attrName>
                                        </p:attrNameLst>
                                      </p:cBhvr>
                                      <p:to>
                                        <p:strVal val="visible"/>
                                      </p:to>
                                    </p:set>
                                    <p:anim calcmode="lin" valueType="num">
                                      <p:cBhvr additive="base">
                                        <p:cTn id="20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3">
                                            <p:txEl>
                                              <p:pRg st="8" end="8"/>
                                            </p:txEl>
                                          </p:spTgt>
                                        </p:tgtEl>
                                        <p:attrNameLst>
                                          <p:attrName>style.visibility</p:attrName>
                                        </p:attrNameLst>
                                      </p:cBhvr>
                                      <p:to>
                                        <p:strVal val="visible"/>
                                      </p:to>
                                    </p:set>
                                    <p:anim calcmode="lin" valueType="num">
                                      <p:cBhvr additive="base">
                                        <p:cTn id="2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1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9" grpId="0"/>
      <p:bldP spid="40" grpId="0"/>
      <p:bldP spid="35" grpId="0"/>
      <p:bldP spid="36" grpId="0"/>
      <p:bldP spid="37" grpId="0"/>
      <p:bldP spid="38" grpId="0"/>
      <p:bldP spid="21" grpId="0"/>
      <p:bldP spid="28" grpId="0"/>
      <p:bldP spid="30" grpId="0"/>
      <p:bldP spid="32" grpId="0"/>
      <p:bldP spid="42" grpId="0"/>
      <p:bldP spid="45" grpId="0"/>
      <p:bldP spid="46" grpId="0"/>
      <p:bldP spid="49" grpId="0"/>
      <p:bldP spid="5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600" dirty="0">
                <a:latin typeface="Times New Roman" pitchFamily="18" charset="0"/>
                <a:cs typeface="Times New Roman" pitchFamily="18" charset="0"/>
              </a:rPr>
              <a:t>∑</a:t>
            </a:r>
            <a:r>
              <a:rPr lang="en-IN" sz="1600" dirty="0" err="1">
                <a:latin typeface="Times New Roman" pitchFamily="18" charset="0"/>
                <a:cs typeface="Times New Roman" pitchFamily="18" charset="0"/>
              </a:rPr>
              <a:t>Fx</a:t>
            </a:r>
            <a:r>
              <a:rPr lang="en-IN" sz="1600" dirty="0">
                <a:latin typeface="Times New Roman" pitchFamily="18" charset="0"/>
                <a:cs typeface="Times New Roman" pitchFamily="18" charset="0"/>
              </a:rPr>
              <a:t>= 0, P + F</a:t>
            </a:r>
            <a:r>
              <a:rPr lang="en-IN" sz="1600" baseline="-25000" dirty="0">
                <a:latin typeface="Times New Roman" pitchFamily="18" charset="0"/>
                <a:cs typeface="Times New Roman" pitchFamily="18" charset="0"/>
              </a:rPr>
              <a:t>A</a:t>
            </a:r>
            <a:r>
              <a:rPr lang="en-IN" sz="1600" dirty="0">
                <a:latin typeface="Times New Roman" pitchFamily="18" charset="0"/>
                <a:cs typeface="Times New Roman" pitchFamily="18" charset="0"/>
              </a:rPr>
              <a:t> - N</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0</a:t>
            </a:r>
          </a:p>
          <a:p>
            <a:pPr marL="0" indent="0" algn="just">
              <a:lnSpc>
                <a:spcPct val="150000"/>
              </a:lnSpc>
              <a:buNone/>
            </a:pPr>
            <a:r>
              <a:rPr lang="en-IN" sz="1600" dirty="0">
                <a:latin typeface="Times New Roman" pitchFamily="18" charset="0"/>
                <a:cs typeface="Times New Roman" pitchFamily="18" charset="0"/>
              </a:rPr>
              <a:t>P = 284.68 – 0.3* 743.07 = 61.76 N</a:t>
            </a:r>
          </a:p>
          <a:p>
            <a:pPr marL="0" indent="0" algn="just">
              <a:lnSpc>
                <a:spcPct val="150000"/>
              </a:lnSpc>
              <a:buNone/>
            </a:pPr>
            <a:r>
              <a:rPr lang="en-IN" sz="1600" dirty="0">
                <a:latin typeface="Times New Roman" pitchFamily="18" charset="0"/>
                <a:cs typeface="Times New Roman" pitchFamily="18" charset="0"/>
              </a:rPr>
              <a:t>P = 61.76 N</a:t>
            </a:r>
          </a:p>
          <a:p>
            <a:pPr marL="0" indent="0" algn="just">
              <a:lnSpc>
                <a:spcPct val="150000"/>
              </a:lnSpc>
              <a:buNone/>
            </a:pPr>
            <a:endParaRPr lang="en-IN" sz="1800" b="1" dirty="0">
              <a:latin typeface="Times New Roman" pitchFamily="18" charset="0"/>
              <a:cs typeface="Times New Roman" pitchFamily="18" charset="0"/>
            </a:endParaRPr>
          </a:p>
          <a:p>
            <a:pPr marL="0" indent="0" algn="just">
              <a:lnSpc>
                <a:spcPct val="150000"/>
              </a:lnSpc>
              <a:buNone/>
            </a:pPr>
            <a:endParaRPr lang="en-IN" sz="1800" baseline="300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72</a:t>
            </a:fld>
            <a:endParaRPr lang="en-US"/>
          </a:p>
        </p:txBody>
      </p:sp>
      <p:cxnSp>
        <p:nvCxnSpPr>
          <p:cNvPr id="11" name="Straight Connector 10"/>
          <p:cNvCxnSpPr/>
          <p:nvPr/>
        </p:nvCxnSpPr>
        <p:spPr>
          <a:xfrm flipV="1">
            <a:off x="6175776" y="991996"/>
            <a:ext cx="1656184" cy="1655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895856" y="192738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393563" y="1174237"/>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24416" y="935821"/>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600 N</a:t>
            </a:r>
            <a:endParaRPr lang="en-IN" sz="1200" baseline="-25000" dirty="0"/>
          </a:p>
        </p:txBody>
      </p:sp>
      <p:sp>
        <p:nvSpPr>
          <p:cNvPr id="17" name="TextBox 16"/>
          <p:cNvSpPr txBox="1"/>
          <p:nvPr/>
        </p:nvSpPr>
        <p:spPr>
          <a:xfrm>
            <a:off x="7669942" y="1128937"/>
            <a:ext cx="324036" cy="276999"/>
          </a:xfrm>
          <a:prstGeom prst="rect">
            <a:avLst/>
          </a:prstGeom>
          <a:noFill/>
        </p:spPr>
        <p:txBody>
          <a:bodyPr wrap="square" rtlCol="0">
            <a:spAutoFit/>
          </a:bodyPr>
          <a:lstStyle/>
          <a:p>
            <a:r>
              <a:rPr lang="en-US" sz="1200" dirty="0">
                <a:latin typeface="Times New Roman" pitchFamily="18" charset="0"/>
                <a:cs typeface="Times New Roman" pitchFamily="18" charset="0"/>
              </a:rPr>
              <a:t>B</a:t>
            </a:r>
            <a:endParaRPr lang="en-IN" sz="1200" baseline="-25000" dirty="0"/>
          </a:p>
        </p:txBody>
      </p:sp>
      <p:sp>
        <p:nvSpPr>
          <p:cNvPr id="18" name="TextBox 17"/>
          <p:cNvSpPr txBox="1"/>
          <p:nvPr/>
        </p:nvSpPr>
        <p:spPr>
          <a:xfrm>
            <a:off x="6006360" y="2359361"/>
            <a:ext cx="457200" cy="276999"/>
          </a:xfrm>
          <a:prstGeom prst="rect">
            <a:avLst/>
          </a:prstGeom>
          <a:noFill/>
        </p:spPr>
        <p:txBody>
          <a:bodyPr wrap="square" rtlCol="0">
            <a:spAutoFit/>
          </a:bodyPr>
          <a:lstStyle/>
          <a:p>
            <a:r>
              <a:rPr lang="en-US" sz="1200" dirty="0">
                <a:latin typeface="Times New Roman" pitchFamily="18" charset="0"/>
                <a:cs typeface="Times New Roman" pitchFamily="18" charset="0"/>
              </a:rPr>
              <a:t>A</a:t>
            </a:r>
            <a:endParaRPr lang="en-IN" sz="1200" baseline="-25000" dirty="0"/>
          </a:p>
        </p:txBody>
      </p:sp>
      <p:sp>
        <p:nvSpPr>
          <p:cNvPr id="29" name="TextBox 28"/>
          <p:cNvSpPr txBox="1"/>
          <p:nvPr/>
        </p:nvSpPr>
        <p:spPr>
          <a:xfrm>
            <a:off x="7687944" y="391214"/>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F</a:t>
            </a:r>
            <a:r>
              <a:rPr lang="en-US" sz="1200" baseline="-25000" dirty="0">
                <a:latin typeface="Times New Roman" pitchFamily="18" charset="0"/>
                <a:cs typeface="Times New Roman" pitchFamily="18" charset="0"/>
              </a:rPr>
              <a:t>B</a:t>
            </a:r>
            <a:endParaRPr lang="en-IN" sz="1200" baseline="-25000" dirty="0"/>
          </a:p>
        </p:txBody>
      </p:sp>
      <p:sp>
        <p:nvSpPr>
          <p:cNvPr id="40" name="TextBox 39"/>
          <p:cNvSpPr txBox="1"/>
          <p:nvPr/>
        </p:nvSpPr>
        <p:spPr>
          <a:xfrm>
            <a:off x="6722155" y="2288499"/>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200 N</a:t>
            </a:r>
            <a:endParaRPr lang="en-IN" sz="1200" baseline="-25000" dirty="0"/>
          </a:p>
        </p:txBody>
      </p:sp>
      <p:cxnSp>
        <p:nvCxnSpPr>
          <p:cNvPr id="5" name="Straight Arrow Connector 4"/>
          <p:cNvCxnSpPr/>
          <p:nvPr/>
        </p:nvCxnSpPr>
        <p:spPr>
          <a:xfrm flipV="1">
            <a:off x="7848544" y="665739"/>
            <a:ext cx="0" cy="65251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848544" y="991996"/>
            <a:ext cx="559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379769" y="2647464"/>
            <a:ext cx="824855"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849038" y="2713621"/>
            <a:ext cx="65347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6175776" y="2647464"/>
            <a:ext cx="0"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408024" y="836785"/>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N</a:t>
            </a:r>
            <a:r>
              <a:rPr lang="en-US" sz="1200" baseline="-25000" dirty="0">
                <a:latin typeface="Times New Roman" pitchFamily="18" charset="0"/>
                <a:cs typeface="Times New Roman" pitchFamily="18" charset="0"/>
              </a:rPr>
              <a:t>B</a:t>
            </a:r>
            <a:endParaRPr lang="en-IN" sz="1200" baseline="-25000" dirty="0"/>
          </a:p>
        </p:txBody>
      </p:sp>
      <p:sp>
        <p:nvSpPr>
          <p:cNvPr id="36" name="TextBox 35"/>
          <p:cNvSpPr txBox="1"/>
          <p:nvPr/>
        </p:nvSpPr>
        <p:spPr>
          <a:xfrm>
            <a:off x="6483408" y="2575121"/>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F</a:t>
            </a:r>
            <a:r>
              <a:rPr lang="en-US" sz="1200" baseline="-25000" dirty="0">
                <a:latin typeface="Times New Roman" pitchFamily="18" charset="0"/>
                <a:cs typeface="Times New Roman" pitchFamily="18" charset="0"/>
              </a:rPr>
              <a:t>A</a:t>
            </a:r>
            <a:endParaRPr lang="en-IN" sz="1200" baseline="-25000" dirty="0"/>
          </a:p>
        </p:txBody>
      </p:sp>
      <p:sp>
        <p:nvSpPr>
          <p:cNvPr id="37" name="TextBox 36"/>
          <p:cNvSpPr txBox="1"/>
          <p:nvPr/>
        </p:nvSpPr>
        <p:spPr>
          <a:xfrm>
            <a:off x="5215814" y="2497860"/>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P</a:t>
            </a:r>
            <a:endParaRPr lang="en-IN" sz="1200" baseline="-25000" dirty="0"/>
          </a:p>
        </p:txBody>
      </p:sp>
      <p:sp>
        <p:nvSpPr>
          <p:cNvPr id="38" name="TextBox 37"/>
          <p:cNvSpPr txBox="1"/>
          <p:nvPr/>
        </p:nvSpPr>
        <p:spPr>
          <a:xfrm>
            <a:off x="6006360" y="3151520"/>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N</a:t>
            </a:r>
            <a:r>
              <a:rPr lang="en-US" sz="1200" baseline="-25000" dirty="0">
                <a:latin typeface="Times New Roman" pitchFamily="18" charset="0"/>
                <a:cs typeface="Times New Roman" pitchFamily="18" charset="0"/>
              </a:rPr>
              <a:t>A</a:t>
            </a:r>
            <a:endParaRPr lang="en-IN" sz="1200" baseline="-25000" dirty="0"/>
          </a:p>
        </p:txBody>
      </p:sp>
      <p:sp>
        <p:nvSpPr>
          <p:cNvPr id="21" name="TextBox 20"/>
          <p:cNvSpPr txBox="1"/>
          <p:nvPr/>
        </p:nvSpPr>
        <p:spPr>
          <a:xfrm>
            <a:off x="6427636" y="382823"/>
            <a:ext cx="664385"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a:t>
            </a:r>
          </a:p>
        </p:txBody>
      </p:sp>
    </p:spTree>
    <p:extLst>
      <p:ext uri="{BB962C8B-B14F-4D97-AF65-F5344CB8AC3E}">
        <p14:creationId xmlns:p14="http://schemas.microsoft.com/office/powerpoint/2010/main" val="14220095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ppt_x"/>
                                          </p:val>
                                        </p:tav>
                                        <p:tav tm="100000">
                                          <p:val>
                                            <p:strVal val="#ppt_x"/>
                                          </p:val>
                                        </p:tav>
                                      </p:tavLst>
                                    </p:anim>
                                    <p:anim calcmode="lin" valueType="num">
                                      <p:cBhvr additive="base">
                                        <p:cTn id="36" dur="500" fill="hold"/>
                                        <p:tgtEl>
                                          <p:spTgt spid="4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fill="hold"/>
                                        <p:tgtEl>
                                          <p:spTgt spid="31"/>
                                        </p:tgtEl>
                                        <p:attrNameLst>
                                          <p:attrName>ppt_x</p:attrName>
                                        </p:attrNameLst>
                                      </p:cBhvr>
                                      <p:tavLst>
                                        <p:tav tm="0">
                                          <p:val>
                                            <p:strVal val="#ppt_x"/>
                                          </p:val>
                                        </p:tav>
                                        <p:tav tm="100000">
                                          <p:val>
                                            <p:strVal val="#ppt_x"/>
                                          </p:val>
                                        </p:tav>
                                      </p:tavLst>
                                    </p:anim>
                                    <p:anim calcmode="lin" valueType="num">
                                      <p:cBhvr additive="base">
                                        <p:cTn id="52" dur="500" fill="hold"/>
                                        <p:tgtEl>
                                          <p:spTgt spid="31"/>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fill="hold"/>
                                        <p:tgtEl>
                                          <p:spTgt spid="33"/>
                                        </p:tgtEl>
                                        <p:attrNameLst>
                                          <p:attrName>ppt_x</p:attrName>
                                        </p:attrNameLst>
                                      </p:cBhvr>
                                      <p:tavLst>
                                        <p:tav tm="0">
                                          <p:val>
                                            <p:strVal val="#ppt_x"/>
                                          </p:val>
                                        </p:tav>
                                        <p:tav tm="100000">
                                          <p:val>
                                            <p:strVal val="#ppt_x"/>
                                          </p:val>
                                        </p:tav>
                                      </p:tavLst>
                                    </p:anim>
                                    <p:anim calcmode="lin" valueType="num">
                                      <p:cBhvr additive="base">
                                        <p:cTn id="56" dur="500" fill="hold"/>
                                        <p:tgtEl>
                                          <p:spTgt spid="3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additive="base">
                                        <p:cTn id="59" dur="500" fill="hold"/>
                                        <p:tgtEl>
                                          <p:spTgt spid="35"/>
                                        </p:tgtEl>
                                        <p:attrNameLst>
                                          <p:attrName>ppt_x</p:attrName>
                                        </p:attrNameLst>
                                      </p:cBhvr>
                                      <p:tavLst>
                                        <p:tav tm="0">
                                          <p:val>
                                            <p:strVal val="#ppt_x"/>
                                          </p:val>
                                        </p:tav>
                                        <p:tav tm="100000">
                                          <p:val>
                                            <p:strVal val="#ppt_x"/>
                                          </p:val>
                                        </p:tav>
                                      </p:tavLst>
                                    </p:anim>
                                    <p:anim calcmode="lin" valueType="num">
                                      <p:cBhvr additive="base">
                                        <p:cTn id="60" dur="500" fill="hold"/>
                                        <p:tgtEl>
                                          <p:spTgt spid="3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500" fill="hold"/>
                                        <p:tgtEl>
                                          <p:spTgt spid="36"/>
                                        </p:tgtEl>
                                        <p:attrNameLst>
                                          <p:attrName>ppt_x</p:attrName>
                                        </p:attrNameLst>
                                      </p:cBhvr>
                                      <p:tavLst>
                                        <p:tav tm="0">
                                          <p:val>
                                            <p:strVal val="#ppt_x"/>
                                          </p:val>
                                        </p:tav>
                                        <p:tav tm="100000">
                                          <p:val>
                                            <p:strVal val="#ppt_x"/>
                                          </p:val>
                                        </p:tav>
                                      </p:tavLst>
                                    </p:anim>
                                    <p:anim calcmode="lin" valueType="num">
                                      <p:cBhvr additive="base">
                                        <p:cTn id="64" dur="500" fill="hold"/>
                                        <p:tgtEl>
                                          <p:spTgt spid="3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additive="base">
                                        <p:cTn id="67" dur="500" fill="hold"/>
                                        <p:tgtEl>
                                          <p:spTgt spid="37"/>
                                        </p:tgtEl>
                                        <p:attrNameLst>
                                          <p:attrName>ppt_x</p:attrName>
                                        </p:attrNameLst>
                                      </p:cBhvr>
                                      <p:tavLst>
                                        <p:tav tm="0">
                                          <p:val>
                                            <p:strVal val="#ppt_x"/>
                                          </p:val>
                                        </p:tav>
                                        <p:tav tm="100000">
                                          <p:val>
                                            <p:strVal val="#ppt_x"/>
                                          </p:val>
                                        </p:tav>
                                      </p:tavLst>
                                    </p:anim>
                                    <p:anim calcmode="lin" valueType="num">
                                      <p:cBhvr additive="base">
                                        <p:cTn id="68" dur="500" fill="hold"/>
                                        <p:tgtEl>
                                          <p:spTgt spid="3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 calcmode="lin" valueType="num">
                                      <p:cBhvr additive="base">
                                        <p:cTn id="71" dur="500" fill="hold"/>
                                        <p:tgtEl>
                                          <p:spTgt spid="38"/>
                                        </p:tgtEl>
                                        <p:attrNameLst>
                                          <p:attrName>ppt_x</p:attrName>
                                        </p:attrNameLst>
                                      </p:cBhvr>
                                      <p:tavLst>
                                        <p:tav tm="0">
                                          <p:val>
                                            <p:strVal val="#ppt_x"/>
                                          </p:val>
                                        </p:tav>
                                        <p:tav tm="100000">
                                          <p:val>
                                            <p:strVal val="#ppt_x"/>
                                          </p:val>
                                        </p:tav>
                                      </p:tavLst>
                                    </p:anim>
                                    <p:anim calcmode="lin" valueType="num">
                                      <p:cBhvr additive="base">
                                        <p:cTn id="72" dur="500" fill="hold"/>
                                        <p:tgtEl>
                                          <p:spTgt spid="3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xEl>
                                              <p:pRg st="0" end="0"/>
                                            </p:txEl>
                                          </p:spTgt>
                                        </p:tgtEl>
                                        <p:attrNameLst>
                                          <p:attrName>style.visibility</p:attrName>
                                        </p:attrNameLst>
                                      </p:cBhvr>
                                      <p:to>
                                        <p:strVal val="visible"/>
                                      </p:to>
                                    </p:set>
                                    <p:anim calcmode="lin" valueType="num">
                                      <p:cBhvr additive="base">
                                        <p:cTn id="8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
                                            <p:txEl>
                                              <p:pRg st="1" end="1"/>
                                            </p:txEl>
                                          </p:spTgt>
                                        </p:tgtEl>
                                        <p:attrNameLst>
                                          <p:attrName>style.visibility</p:attrName>
                                        </p:attrNameLst>
                                      </p:cBhvr>
                                      <p:to>
                                        <p:strVal val="visible"/>
                                      </p:to>
                                    </p:set>
                                    <p:anim calcmode="lin" valueType="num">
                                      <p:cBhvr additive="base">
                                        <p:cTn id="8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3">
                                            <p:txEl>
                                              <p:pRg st="2" end="2"/>
                                            </p:txEl>
                                          </p:spTgt>
                                        </p:tgtEl>
                                        <p:attrNameLst>
                                          <p:attrName>style.visibility</p:attrName>
                                        </p:attrNameLst>
                                      </p:cBhvr>
                                      <p:to>
                                        <p:strVal val="visible"/>
                                      </p:to>
                                    </p:set>
                                    <p:anim calcmode="lin" valueType="num">
                                      <p:cBhvr additive="base">
                                        <p:cTn id="9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9" grpId="0"/>
      <p:bldP spid="40" grpId="0"/>
      <p:bldP spid="35" grpId="0"/>
      <p:bldP spid="36" grpId="0"/>
      <p:bldP spid="37" grpId="0"/>
      <p:bldP spid="38" grpId="0"/>
      <p:bldP spid="2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Problem 11</a:t>
            </a:r>
          </a:p>
          <a:p>
            <a:pPr marL="0" indent="0" algn="just">
              <a:lnSpc>
                <a:spcPct val="150000"/>
              </a:lnSpc>
              <a:buNone/>
            </a:pPr>
            <a:r>
              <a:rPr lang="en-US" sz="1800" dirty="0">
                <a:latin typeface="Times New Roman" pitchFamily="18" charset="0"/>
                <a:cs typeface="Times New Roman" pitchFamily="18" charset="0"/>
              </a:rPr>
              <a:t>A uniform ladder AB of length 3.0 m and weight 200 N rests with the end B against rough vertical wall and the end A on the level ground. If the wall and the ground are equally rough and the coefficient of friction is 0.5, find the limiting position of equilibrium. </a:t>
            </a:r>
            <a:endParaRPr lang="en-IN" sz="1800" baseline="300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73</a:t>
            </a:fld>
            <a:endParaRPr lang="en-US"/>
          </a:p>
        </p:txBody>
      </p:sp>
      <p:cxnSp>
        <p:nvCxnSpPr>
          <p:cNvPr id="4" name="Straight Connector 3"/>
          <p:cNvCxnSpPr/>
          <p:nvPr/>
        </p:nvCxnSpPr>
        <p:spPr>
          <a:xfrm>
            <a:off x="2989536" y="4434470"/>
            <a:ext cx="1512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4501704" y="2922302"/>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3205560" y="3138326"/>
            <a:ext cx="1296144"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925640" y="371439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78586" y="2969807"/>
            <a:ext cx="457200" cy="276999"/>
          </a:xfrm>
          <a:prstGeom prst="rect">
            <a:avLst/>
          </a:prstGeom>
          <a:noFill/>
        </p:spPr>
        <p:txBody>
          <a:bodyPr wrap="square" rtlCol="0">
            <a:spAutoFit/>
          </a:bodyPr>
          <a:lstStyle/>
          <a:p>
            <a:r>
              <a:rPr lang="en-US" sz="1200" dirty="0">
                <a:latin typeface="Times New Roman" pitchFamily="18" charset="0"/>
                <a:cs typeface="Times New Roman" pitchFamily="18" charset="0"/>
              </a:rPr>
              <a:t>B</a:t>
            </a:r>
            <a:endParaRPr lang="en-IN" sz="1200" baseline="-25000" dirty="0"/>
          </a:p>
        </p:txBody>
      </p:sp>
      <p:sp>
        <p:nvSpPr>
          <p:cNvPr id="12" name="TextBox 11"/>
          <p:cNvSpPr txBox="1"/>
          <p:nvPr/>
        </p:nvSpPr>
        <p:spPr>
          <a:xfrm>
            <a:off x="3005808" y="4362462"/>
            <a:ext cx="457200" cy="276999"/>
          </a:xfrm>
          <a:prstGeom prst="rect">
            <a:avLst/>
          </a:prstGeom>
          <a:noFill/>
        </p:spPr>
        <p:txBody>
          <a:bodyPr wrap="square" rtlCol="0">
            <a:spAutoFit/>
          </a:bodyPr>
          <a:lstStyle/>
          <a:p>
            <a:r>
              <a:rPr lang="en-US" sz="1200" dirty="0">
                <a:latin typeface="Times New Roman" pitchFamily="18" charset="0"/>
                <a:cs typeface="Times New Roman" pitchFamily="18" charset="0"/>
              </a:rPr>
              <a:t>A</a:t>
            </a:r>
            <a:endParaRPr lang="en-IN" sz="1200" baseline="-25000" dirty="0"/>
          </a:p>
        </p:txBody>
      </p:sp>
      <p:cxnSp>
        <p:nvCxnSpPr>
          <p:cNvPr id="13" name="Straight Connector 12"/>
          <p:cNvCxnSpPr/>
          <p:nvPr/>
        </p:nvCxnSpPr>
        <p:spPr>
          <a:xfrm flipH="1" flipV="1">
            <a:off x="2674368" y="3930414"/>
            <a:ext cx="532904" cy="494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3979578" y="2695347"/>
            <a:ext cx="50707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773512" y="2695347"/>
            <a:ext cx="1296144" cy="13070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18774997">
            <a:off x="3061543" y="3104486"/>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3 m</a:t>
            </a:r>
            <a:endParaRPr lang="en-IN" sz="1200" baseline="-25000" dirty="0"/>
          </a:p>
        </p:txBody>
      </p:sp>
      <p:sp>
        <p:nvSpPr>
          <p:cNvPr id="20" name="TextBox 19"/>
          <p:cNvSpPr txBox="1"/>
          <p:nvPr/>
        </p:nvSpPr>
        <p:spPr>
          <a:xfrm>
            <a:off x="3751939" y="4075505"/>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200 N</a:t>
            </a:r>
            <a:endParaRPr lang="en-IN" sz="1200" baseline="-25000" dirty="0"/>
          </a:p>
        </p:txBody>
      </p:sp>
      <p:cxnSp>
        <p:nvCxnSpPr>
          <p:cNvPr id="21" name="Straight Connector 20"/>
          <p:cNvCxnSpPr/>
          <p:nvPr/>
        </p:nvCxnSpPr>
        <p:spPr>
          <a:xfrm flipH="1" flipV="1">
            <a:off x="3439828" y="3242985"/>
            <a:ext cx="485812" cy="47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091353" y="3574601"/>
            <a:ext cx="715873" cy="7326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rot="18985690">
            <a:off x="3164956" y="3620700"/>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1.5 m</a:t>
            </a:r>
            <a:endParaRPr lang="en-IN" sz="1200" baseline="-25000" dirty="0"/>
          </a:p>
        </p:txBody>
      </p:sp>
      <p:sp>
        <p:nvSpPr>
          <p:cNvPr id="24" name="TextBox 23"/>
          <p:cNvSpPr txBox="1"/>
          <p:nvPr/>
        </p:nvSpPr>
        <p:spPr>
          <a:xfrm>
            <a:off x="3314833" y="4190739"/>
            <a:ext cx="641320" cy="276999"/>
          </a:xfrm>
          <a:prstGeom prst="rect">
            <a:avLst/>
          </a:prstGeom>
          <a:noFill/>
        </p:spPr>
        <p:txBody>
          <a:bodyPr wrap="square" rtlCol="0">
            <a:spAutoFit/>
          </a:bodyPr>
          <a:lstStyle/>
          <a:p>
            <a:r>
              <a:rPr lang="el-GR" sz="1200" dirty="0">
                <a:latin typeface="Times New Roman" pitchFamily="18" charset="0"/>
                <a:cs typeface="Times New Roman" pitchFamily="18" charset="0"/>
              </a:rPr>
              <a:t>θ</a:t>
            </a:r>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37920479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6" grpId="0"/>
      <p:bldP spid="20" grpId="0"/>
      <p:bldP spid="23" grpId="0"/>
      <p:bldP spid="2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600" dirty="0">
                <a:latin typeface="Times New Roman" pitchFamily="18" charset="0"/>
                <a:cs typeface="Times New Roman" pitchFamily="18" charset="0"/>
              </a:rPr>
              <a:t>Let the ladder makes an angle </a:t>
            </a:r>
            <a:r>
              <a:rPr lang="el-GR" sz="1600" dirty="0">
                <a:latin typeface="Times New Roman" pitchFamily="18" charset="0"/>
                <a:cs typeface="Times New Roman" pitchFamily="18" charset="0"/>
              </a:rPr>
              <a:t>θ</a:t>
            </a:r>
            <a:r>
              <a:rPr lang="en-IN" sz="1600" dirty="0">
                <a:latin typeface="Times New Roman" pitchFamily="18" charset="0"/>
                <a:cs typeface="Times New Roman" pitchFamily="18" charset="0"/>
              </a:rPr>
              <a:t> with horizontal in limiting equilibrium condition.</a:t>
            </a:r>
          </a:p>
          <a:p>
            <a:pPr marL="0" indent="0" algn="just">
              <a:lnSpc>
                <a:spcPct val="150000"/>
              </a:lnSpc>
              <a:buNone/>
            </a:pPr>
            <a:r>
              <a:rPr lang="en-IN" sz="1600" dirty="0">
                <a:latin typeface="Times New Roman" pitchFamily="18" charset="0"/>
                <a:cs typeface="Times New Roman" pitchFamily="18" charset="0"/>
              </a:rPr>
              <a:t>FBD of the ladder is as shown</a:t>
            </a:r>
          </a:p>
          <a:p>
            <a:pPr marL="0" indent="0" algn="just">
              <a:lnSpc>
                <a:spcPct val="150000"/>
              </a:lnSpc>
              <a:buNone/>
            </a:pPr>
            <a:r>
              <a:rPr lang="en-IN" sz="1600" dirty="0">
                <a:latin typeface="Times New Roman" pitchFamily="18" charset="0"/>
                <a:cs typeface="Times New Roman" pitchFamily="18" charset="0"/>
              </a:rPr>
              <a:t>Applying ∑</a:t>
            </a:r>
            <a:r>
              <a:rPr lang="en-IN" sz="1600" dirty="0" err="1">
                <a:latin typeface="Times New Roman" pitchFamily="18" charset="0"/>
                <a:cs typeface="Times New Roman" pitchFamily="18" charset="0"/>
              </a:rPr>
              <a:t>Fx</a:t>
            </a:r>
            <a:r>
              <a:rPr lang="en-IN" sz="1600" dirty="0">
                <a:latin typeface="Times New Roman" pitchFamily="18" charset="0"/>
                <a:cs typeface="Times New Roman" pitchFamily="18" charset="0"/>
              </a:rPr>
              <a:t> = 0, F</a:t>
            </a:r>
            <a:r>
              <a:rPr lang="en-IN" sz="1600" baseline="-25000" dirty="0">
                <a:latin typeface="Times New Roman" pitchFamily="18" charset="0"/>
                <a:cs typeface="Times New Roman" pitchFamily="18" charset="0"/>
              </a:rPr>
              <a:t>A </a:t>
            </a:r>
            <a:r>
              <a:rPr lang="en-IN" sz="1600" dirty="0">
                <a:latin typeface="Times New Roman" pitchFamily="18" charset="0"/>
                <a:cs typeface="Times New Roman" pitchFamily="18" charset="0"/>
              </a:rPr>
              <a:t>– N</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0 or F</a:t>
            </a:r>
            <a:r>
              <a:rPr lang="en-IN" sz="1600" baseline="-25000" dirty="0">
                <a:latin typeface="Times New Roman" pitchFamily="18" charset="0"/>
                <a:cs typeface="Times New Roman" pitchFamily="18" charset="0"/>
              </a:rPr>
              <a:t>A </a:t>
            </a:r>
            <a:r>
              <a:rPr lang="en-IN" sz="1600" dirty="0">
                <a:latin typeface="Times New Roman" pitchFamily="18" charset="0"/>
                <a:cs typeface="Times New Roman" pitchFamily="18" charset="0"/>
              </a:rPr>
              <a:t>= N</a:t>
            </a:r>
            <a:r>
              <a:rPr lang="en-IN" sz="1600" baseline="-25000" dirty="0">
                <a:latin typeface="Times New Roman" pitchFamily="18" charset="0"/>
                <a:cs typeface="Times New Roman" pitchFamily="18" charset="0"/>
              </a:rPr>
              <a:t>B</a:t>
            </a:r>
          </a:p>
          <a:p>
            <a:pPr marL="0" indent="0" algn="just">
              <a:lnSpc>
                <a:spcPct val="150000"/>
              </a:lnSpc>
              <a:buNone/>
            </a:pPr>
            <a:r>
              <a:rPr lang="en-IN" sz="1600" baseline="-25000" dirty="0">
                <a:latin typeface="Times New Roman" pitchFamily="18" charset="0"/>
                <a:cs typeface="Times New Roman" pitchFamily="18" charset="0"/>
              </a:rPr>
              <a:t> </a:t>
            </a:r>
            <a:r>
              <a:rPr lang="en-US" sz="1600" dirty="0">
                <a:latin typeface="Times New Roman" pitchFamily="18" charset="0"/>
                <a:cs typeface="Times New Roman" pitchFamily="18" charset="0"/>
              </a:rPr>
              <a:t>But </a:t>
            </a:r>
            <a:r>
              <a:rPr lang="en-IN" sz="1600" dirty="0">
                <a:latin typeface="Times New Roman" pitchFamily="18" charset="0"/>
                <a:cs typeface="Times New Roman" pitchFamily="18" charset="0"/>
              </a:rPr>
              <a:t>F</a:t>
            </a:r>
            <a:r>
              <a:rPr lang="en-IN" sz="1600" baseline="-25000" dirty="0">
                <a:latin typeface="Times New Roman" pitchFamily="18" charset="0"/>
                <a:cs typeface="Times New Roman" pitchFamily="18" charset="0"/>
              </a:rPr>
              <a:t>A </a:t>
            </a:r>
            <a:r>
              <a:rPr lang="en-US" sz="1600" dirty="0">
                <a:latin typeface="Times New Roman" pitchFamily="18" charset="0"/>
                <a:cs typeface="Times New Roman" pitchFamily="18" charset="0"/>
              </a:rPr>
              <a:t> = </a:t>
            </a:r>
            <a:r>
              <a:rPr lang="en-IN" sz="1600" dirty="0">
                <a:latin typeface="Times New Roman" pitchFamily="18" charset="0"/>
                <a:cs typeface="Times New Roman" pitchFamily="18" charset="0"/>
              </a:rPr>
              <a:t>µN</a:t>
            </a:r>
            <a:r>
              <a:rPr lang="en-IN" sz="1600" baseline="-25000" dirty="0">
                <a:latin typeface="Times New Roman" pitchFamily="18" charset="0"/>
                <a:cs typeface="Times New Roman" pitchFamily="18" charset="0"/>
              </a:rPr>
              <a:t>A </a:t>
            </a:r>
          </a:p>
          <a:p>
            <a:pPr marL="0" indent="0" algn="just">
              <a:lnSpc>
                <a:spcPct val="150000"/>
              </a:lnSpc>
              <a:buNone/>
            </a:pPr>
            <a:r>
              <a:rPr lang="en-IN" sz="1600" dirty="0">
                <a:latin typeface="Times New Roman" pitchFamily="18" charset="0"/>
                <a:cs typeface="Times New Roman" pitchFamily="18" charset="0"/>
              </a:rPr>
              <a:t> therefore µN</a:t>
            </a:r>
            <a:r>
              <a:rPr lang="en-IN" sz="1600" baseline="-25000" dirty="0">
                <a:latin typeface="Times New Roman" pitchFamily="18" charset="0"/>
                <a:cs typeface="Times New Roman" pitchFamily="18" charset="0"/>
              </a:rPr>
              <a:t>A </a:t>
            </a:r>
            <a:r>
              <a:rPr lang="en-IN" sz="1600" dirty="0">
                <a:latin typeface="Times New Roman" pitchFamily="18" charset="0"/>
                <a:cs typeface="Times New Roman" pitchFamily="18" charset="0"/>
              </a:rPr>
              <a:t> = N</a:t>
            </a:r>
            <a:r>
              <a:rPr lang="en-IN" sz="1600" baseline="-25000" dirty="0">
                <a:latin typeface="Times New Roman" pitchFamily="18" charset="0"/>
                <a:cs typeface="Times New Roman" pitchFamily="18" charset="0"/>
              </a:rPr>
              <a:t>B </a:t>
            </a:r>
            <a:endParaRPr lang="en-IN" sz="1600" dirty="0">
              <a:latin typeface="Times New Roman" pitchFamily="18" charset="0"/>
              <a:cs typeface="Times New Roman" pitchFamily="18" charset="0"/>
            </a:endParaRPr>
          </a:p>
          <a:p>
            <a:pPr marL="0" indent="0" algn="just">
              <a:lnSpc>
                <a:spcPct val="150000"/>
              </a:lnSpc>
              <a:buNone/>
            </a:pPr>
            <a:r>
              <a:rPr lang="en-IN" sz="1600" dirty="0">
                <a:latin typeface="Times New Roman" pitchFamily="18" charset="0"/>
                <a:cs typeface="Times New Roman" pitchFamily="18" charset="0"/>
              </a:rPr>
              <a:t>N</a:t>
            </a:r>
            <a:r>
              <a:rPr lang="en-IN" sz="1600" baseline="-25000" dirty="0">
                <a:latin typeface="Times New Roman" pitchFamily="18" charset="0"/>
                <a:cs typeface="Times New Roman" pitchFamily="18" charset="0"/>
              </a:rPr>
              <a:t>A </a:t>
            </a:r>
            <a:r>
              <a:rPr lang="en-IN" sz="1600" dirty="0">
                <a:latin typeface="Times New Roman" pitchFamily="18" charset="0"/>
                <a:cs typeface="Times New Roman" pitchFamily="18" charset="0"/>
              </a:rPr>
              <a:t>= N</a:t>
            </a:r>
            <a:r>
              <a:rPr lang="en-IN" sz="1600" baseline="-25000" dirty="0">
                <a:latin typeface="Times New Roman" pitchFamily="18" charset="0"/>
                <a:cs typeface="Times New Roman" pitchFamily="18" charset="0"/>
              </a:rPr>
              <a:t>B</a:t>
            </a:r>
            <a:r>
              <a:rPr lang="en-IN" sz="1600" dirty="0">
                <a:latin typeface="Times New Roman" pitchFamily="18" charset="0"/>
                <a:cs typeface="Times New Roman" pitchFamily="18" charset="0"/>
              </a:rPr>
              <a:t> / 0.5 = 2N</a:t>
            </a:r>
            <a:r>
              <a:rPr lang="en-IN" sz="1600" baseline="-25000" dirty="0">
                <a:latin typeface="Times New Roman" pitchFamily="18" charset="0"/>
                <a:cs typeface="Times New Roman" pitchFamily="18" charset="0"/>
              </a:rPr>
              <a:t>B</a:t>
            </a:r>
            <a:r>
              <a:rPr lang="en-IN" sz="1600" dirty="0">
                <a:latin typeface="Times New Roman" pitchFamily="18" charset="0"/>
                <a:cs typeface="Times New Roman" pitchFamily="18" charset="0"/>
              </a:rPr>
              <a:t> -----(i)</a:t>
            </a:r>
          </a:p>
          <a:p>
            <a:pPr marL="0" indent="0" algn="just">
              <a:lnSpc>
                <a:spcPct val="150000"/>
              </a:lnSpc>
              <a:buNone/>
            </a:pPr>
            <a:r>
              <a:rPr lang="en-IN" sz="1600" baseline="-25000" dirty="0">
                <a:latin typeface="Times New Roman" pitchFamily="18" charset="0"/>
                <a:cs typeface="Times New Roman" pitchFamily="18" charset="0"/>
              </a:rPr>
              <a:t> </a:t>
            </a:r>
            <a:r>
              <a:rPr lang="en-IN" sz="1600" dirty="0">
                <a:latin typeface="Times New Roman" pitchFamily="18" charset="0"/>
                <a:cs typeface="Times New Roman" pitchFamily="18" charset="0"/>
              </a:rPr>
              <a:t>∑</a:t>
            </a:r>
            <a:r>
              <a:rPr lang="en-IN" sz="1600" dirty="0" err="1">
                <a:latin typeface="Times New Roman" pitchFamily="18" charset="0"/>
                <a:cs typeface="Times New Roman" pitchFamily="18" charset="0"/>
              </a:rPr>
              <a:t>Fy</a:t>
            </a:r>
            <a:r>
              <a:rPr lang="en-IN" sz="1600" dirty="0">
                <a:latin typeface="Times New Roman" pitchFamily="18" charset="0"/>
                <a:cs typeface="Times New Roman" pitchFamily="18" charset="0"/>
              </a:rPr>
              <a:t> = 0,</a:t>
            </a:r>
          </a:p>
          <a:p>
            <a:pPr marL="0" indent="0" algn="just">
              <a:lnSpc>
                <a:spcPct val="150000"/>
              </a:lnSpc>
              <a:buNone/>
            </a:pPr>
            <a:r>
              <a:rPr lang="en-IN" sz="1600" dirty="0">
                <a:latin typeface="Times New Roman" pitchFamily="18" charset="0"/>
                <a:cs typeface="Times New Roman" pitchFamily="18" charset="0"/>
              </a:rPr>
              <a:t>N</a:t>
            </a:r>
            <a:r>
              <a:rPr lang="en-IN" sz="1600" baseline="-25000" dirty="0">
                <a:latin typeface="Times New Roman" pitchFamily="18" charset="0"/>
                <a:cs typeface="Times New Roman" pitchFamily="18" charset="0"/>
              </a:rPr>
              <a:t>A </a:t>
            </a:r>
            <a:r>
              <a:rPr lang="en-IN" sz="1600" dirty="0">
                <a:latin typeface="Times New Roman" pitchFamily="18" charset="0"/>
                <a:cs typeface="Times New Roman" pitchFamily="18" charset="0"/>
              </a:rPr>
              <a:t>– 200 + F</a:t>
            </a:r>
            <a:r>
              <a:rPr lang="en-IN" sz="1600" baseline="-25000" dirty="0">
                <a:latin typeface="Times New Roman" pitchFamily="18" charset="0"/>
                <a:cs typeface="Times New Roman" pitchFamily="18" charset="0"/>
              </a:rPr>
              <a:t>B</a:t>
            </a:r>
            <a:r>
              <a:rPr lang="en-IN" sz="1600" dirty="0">
                <a:latin typeface="Times New Roman" pitchFamily="18" charset="0"/>
                <a:cs typeface="Times New Roman" pitchFamily="18" charset="0"/>
              </a:rPr>
              <a:t> = 0 or 2N</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+ 0.5N</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200</a:t>
            </a:r>
          </a:p>
          <a:p>
            <a:pPr marL="0" indent="0" algn="just">
              <a:lnSpc>
                <a:spcPct val="150000"/>
              </a:lnSpc>
              <a:buNone/>
            </a:pPr>
            <a:r>
              <a:rPr lang="en-IN" sz="1600" dirty="0">
                <a:latin typeface="Times New Roman" pitchFamily="18" charset="0"/>
                <a:cs typeface="Times New Roman" pitchFamily="18" charset="0"/>
              </a:rPr>
              <a:t>N</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80 N</a:t>
            </a:r>
            <a:endParaRPr lang="en-IN" sz="1600" b="1"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74</a:t>
            </a:fld>
            <a:endParaRPr lang="en-US"/>
          </a:p>
        </p:txBody>
      </p:sp>
      <p:cxnSp>
        <p:nvCxnSpPr>
          <p:cNvPr id="11" name="Straight Connector 10"/>
          <p:cNvCxnSpPr/>
          <p:nvPr/>
        </p:nvCxnSpPr>
        <p:spPr>
          <a:xfrm flipV="1">
            <a:off x="6175776" y="991996"/>
            <a:ext cx="1656184" cy="1655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082708" y="175744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69942" y="1128937"/>
            <a:ext cx="324036" cy="276999"/>
          </a:xfrm>
          <a:prstGeom prst="rect">
            <a:avLst/>
          </a:prstGeom>
          <a:noFill/>
        </p:spPr>
        <p:txBody>
          <a:bodyPr wrap="square" rtlCol="0">
            <a:spAutoFit/>
          </a:bodyPr>
          <a:lstStyle/>
          <a:p>
            <a:r>
              <a:rPr lang="en-US" sz="1200" dirty="0">
                <a:latin typeface="Times New Roman" pitchFamily="18" charset="0"/>
                <a:cs typeface="Times New Roman" pitchFamily="18" charset="0"/>
              </a:rPr>
              <a:t>B</a:t>
            </a:r>
            <a:endParaRPr lang="en-IN" sz="1200" baseline="-25000" dirty="0"/>
          </a:p>
        </p:txBody>
      </p:sp>
      <p:sp>
        <p:nvSpPr>
          <p:cNvPr id="18" name="TextBox 17"/>
          <p:cNvSpPr txBox="1"/>
          <p:nvPr/>
        </p:nvSpPr>
        <p:spPr>
          <a:xfrm>
            <a:off x="6006360" y="2359361"/>
            <a:ext cx="457200" cy="276999"/>
          </a:xfrm>
          <a:prstGeom prst="rect">
            <a:avLst/>
          </a:prstGeom>
          <a:noFill/>
        </p:spPr>
        <p:txBody>
          <a:bodyPr wrap="square" rtlCol="0">
            <a:spAutoFit/>
          </a:bodyPr>
          <a:lstStyle/>
          <a:p>
            <a:r>
              <a:rPr lang="en-US" sz="1200" dirty="0">
                <a:latin typeface="Times New Roman" pitchFamily="18" charset="0"/>
                <a:cs typeface="Times New Roman" pitchFamily="18" charset="0"/>
              </a:rPr>
              <a:t>A</a:t>
            </a:r>
            <a:endParaRPr lang="en-IN" sz="1200" baseline="-25000" dirty="0"/>
          </a:p>
        </p:txBody>
      </p:sp>
      <p:sp>
        <p:nvSpPr>
          <p:cNvPr id="29" name="TextBox 28"/>
          <p:cNvSpPr txBox="1"/>
          <p:nvPr/>
        </p:nvSpPr>
        <p:spPr>
          <a:xfrm>
            <a:off x="7687944" y="391214"/>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F</a:t>
            </a:r>
            <a:r>
              <a:rPr lang="en-US" sz="1200" baseline="-25000" dirty="0">
                <a:latin typeface="Times New Roman" pitchFamily="18" charset="0"/>
                <a:cs typeface="Times New Roman" pitchFamily="18" charset="0"/>
              </a:rPr>
              <a:t>B</a:t>
            </a:r>
            <a:endParaRPr lang="en-IN" sz="1200" baseline="-25000" dirty="0"/>
          </a:p>
        </p:txBody>
      </p:sp>
      <p:sp>
        <p:nvSpPr>
          <p:cNvPr id="40" name="TextBox 39"/>
          <p:cNvSpPr txBox="1"/>
          <p:nvPr/>
        </p:nvSpPr>
        <p:spPr>
          <a:xfrm>
            <a:off x="6833852" y="2149999"/>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200 N</a:t>
            </a:r>
            <a:endParaRPr lang="en-IN" sz="1200" baseline="-25000" dirty="0"/>
          </a:p>
        </p:txBody>
      </p:sp>
      <p:cxnSp>
        <p:nvCxnSpPr>
          <p:cNvPr id="5" name="Straight Arrow Connector 4"/>
          <p:cNvCxnSpPr/>
          <p:nvPr/>
        </p:nvCxnSpPr>
        <p:spPr>
          <a:xfrm flipV="1">
            <a:off x="7848544" y="665739"/>
            <a:ext cx="0" cy="65251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848544" y="991996"/>
            <a:ext cx="559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849038" y="2713621"/>
            <a:ext cx="65347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6175776" y="2647464"/>
            <a:ext cx="0"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408024" y="836785"/>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N</a:t>
            </a:r>
            <a:r>
              <a:rPr lang="en-US" sz="1200" baseline="-25000" dirty="0">
                <a:latin typeface="Times New Roman" pitchFamily="18" charset="0"/>
                <a:cs typeface="Times New Roman" pitchFamily="18" charset="0"/>
              </a:rPr>
              <a:t>B</a:t>
            </a:r>
            <a:endParaRPr lang="en-IN" sz="1200" baseline="-25000" dirty="0"/>
          </a:p>
        </p:txBody>
      </p:sp>
      <p:sp>
        <p:nvSpPr>
          <p:cNvPr id="36" name="TextBox 35"/>
          <p:cNvSpPr txBox="1"/>
          <p:nvPr/>
        </p:nvSpPr>
        <p:spPr>
          <a:xfrm>
            <a:off x="6483408" y="2575121"/>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F</a:t>
            </a:r>
            <a:r>
              <a:rPr lang="en-US" sz="1200" baseline="-25000" dirty="0">
                <a:latin typeface="Times New Roman" pitchFamily="18" charset="0"/>
                <a:cs typeface="Times New Roman" pitchFamily="18" charset="0"/>
              </a:rPr>
              <a:t>A</a:t>
            </a:r>
            <a:endParaRPr lang="en-IN" sz="1200" baseline="-25000" dirty="0"/>
          </a:p>
        </p:txBody>
      </p:sp>
      <p:sp>
        <p:nvSpPr>
          <p:cNvPr id="38" name="TextBox 37"/>
          <p:cNvSpPr txBox="1"/>
          <p:nvPr/>
        </p:nvSpPr>
        <p:spPr>
          <a:xfrm>
            <a:off x="6006360" y="3151520"/>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N</a:t>
            </a:r>
            <a:r>
              <a:rPr lang="en-US" sz="1200" baseline="-25000" dirty="0">
                <a:latin typeface="Times New Roman" pitchFamily="18" charset="0"/>
                <a:cs typeface="Times New Roman" pitchFamily="18" charset="0"/>
              </a:rPr>
              <a:t>A</a:t>
            </a:r>
            <a:endParaRPr lang="en-IN" sz="1200" baseline="-25000" dirty="0"/>
          </a:p>
        </p:txBody>
      </p:sp>
      <p:sp>
        <p:nvSpPr>
          <p:cNvPr id="19" name="TextBox 18"/>
          <p:cNvSpPr txBox="1"/>
          <p:nvPr/>
        </p:nvSpPr>
        <p:spPr>
          <a:xfrm>
            <a:off x="6427636" y="382823"/>
            <a:ext cx="664385"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a:t>
            </a:r>
          </a:p>
        </p:txBody>
      </p:sp>
      <p:cxnSp>
        <p:nvCxnSpPr>
          <p:cNvPr id="20" name="Straight Connector 19"/>
          <p:cNvCxnSpPr/>
          <p:nvPr/>
        </p:nvCxnSpPr>
        <p:spPr>
          <a:xfrm>
            <a:off x="6616116" y="4434470"/>
            <a:ext cx="1512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128284" y="2922302"/>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832140" y="3138326"/>
            <a:ext cx="1296144"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552220" y="371439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105166" y="2969807"/>
            <a:ext cx="457200" cy="276999"/>
          </a:xfrm>
          <a:prstGeom prst="rect">
            <a:avLst/>
          </a:prstGeom>
          <a:noFill/>
        </p:spPr>
        <p:txBody>
          <a:bodyPr wrap="square" rtlCol="0">
            <a:spAutoFit/>
          </a:bodyPr>
          <a:lstStyle/>
          <a:p>
            <a:r>
              <a:rPr lang="en-US" sz="1200" dirty="0">
                <a:latin typeface="Times New Roman" pitchFamily="18" charset="0"/>
                <a:cs typeface="Times New Roman" pitchFamily="18" charset="0"/>
              </a:rPr>
              <a:t>B</a:t>
            </a:r>
            <a:endParaRPr lang="en-IN" sz="1200" baseline="-25000" dirty="0"/>
          </a:p>
        </p:txBody>
      </p:sp>
      <p:sp>
        <p:nvSpPr>
          <p:cNvPr id="25" name="TextBox 24"/>
          <p:cNvSpPr txBox="1"/>
          <p:nvPr/>
        </p:nvSpPr>
        <p:spPr>
          <a:xfrm>
            <a:off x="6632388" y="4362462"/>
            <a:ext cx="457200" cy="276999"/>
          </a:xfrm>
          <a:prstGeom prst="rect">
            <a:avLst/>
          </a:prstGeom>
          <a:noFill/>
        </p:spPr>
        <p:txBody>
          <a:bodyPr wrap="square" rtlCol="0">
            <a:spAutoFit/>
          </a:bodyPr>
          <a:lstStyle/>
          <a:p>
            <a:r>
              <a:rPr lang="en-US" sz="1200" dirty="0">
                <a:latin typeface="Times New Roman" pitchFamily="18" charset="0"/>
                <a:cs typeface="Times New Roman" pitchFamily="18" charset="0"/>
              </a:rPr>
              <a:t>A</a:t>
            </a:r>
            <a:endParaRPr lang="en-IN" sz="1200" baseline="-25000" dirty="0"/>
          </a:p>
        </p:txBody>
      </p:sp>
      <p:cxnSp>
        <p:nvCxnSpPr>
          <p:cNvPr id="26" name="Straight Connector 25"/>
          <p:cNvCxnSpPr/>
          <p:nvPr/>
        </p:nvCxnSpPr>
        <p:spPr>
          <a:xfrm flipH="1" flipV="1">
            <a:off x="6300948" y="3930414"/>
            <a:ext cx="532904" cy="494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7606158" y="2695347"/>
            <a:ext cx="50707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400092" y="2695347"/>
            <a:ext cx="1296144" cy="13070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rot="18774997">
            <a:off x="6688123" y="3104486"/>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3 m</a:t>
            </a:r>
            <a:endParaRPr lang="en-IN" sz="1200" baseline="-25000" dirty="0"/>
          </a:p>
        </p:txBody>
      </p:sp>
      <p:sp>
        <p:nvSpPr>
          <p:cNvPr id="32" name="TextBox 31"/>
          <p:cNvSpPr txBox="1"/>
          <p:nvPr/>
        </p:nvSpPr>
        <p:spPr>
          <a:xfrm>
            <a:off x="7378519" y="4075505"/>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200 N</a:t>
            </a:r>
            <a:endParaRPr lang="en-IN" sz="1200" baseline="-25000" dirty="0"/>
          </a:p>
        </p:txBody>
      </p:sp>
      <p:cxnSp>
        <p:nvCxnSpPr>
          <p:cNvPr id="34" name="Straight Connector 33"/>
          <p:cNvCxnSpPr/>
          <p:nvPr/>
        </p:nvCxnSpPr>
        <p:spPr>
          <a:xfrm flipH="1" flipV="1">
            <a:off x="7066408" y="3242985"/>
            <a:ext cx="485812" cy="47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6717933" y="3574601"/>
            <a:ext cx="715873" cy="7326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8985690">
            <a:off x="6791536" y="3620700"/>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1.5 m</a:t>
            </a:r>
            <a:endParaRPr lang="en-IN" sz="1200" baseline="-25000" dirty="0"/>
          </a:p>
        </p:txBody>
      </p:sp>
      <p:sp>
        <p:nvSpPr>
          <p:cNvPr id="41" name="TextBox 40"/>
          <p:cNvSpPr txBox="1"/>
          <p:nvPr/>
        </p:nvSpPr>
        <p:spPr>
          <a:xfrm>
            <a:off x="6941413" y="4190739"/>
            <a:ext cx="641320" cy="276999"/>
          </a:xfrm>
          <a:prstGeom prst="rect">
            <a:avLst/>
          </a:prstGeom>
          <a:noFill/>
        </p:spPr>
        <p:txBody>
          <a:bodyPr wrap="square" rtlCol="0">
            <a:spAutoFit/>
          </a:bodyPr>
          <a:lstStyle/>
          <a:p>
            <a:r>
              <a:rPr lang="el-GR" sz="1200" dirty="0">
                <a:latin typeface="Times New Roman" pitchFamily="18" charset="0"/>
                <a:cs typeface="Times New Roman" pitchFamily="18" charset="0"/>
              </a:rPr>
              <a:t>θ</a:t>
            </a:r>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16781493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ppt_x"/>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fill="hold"/>
                                        <p:tgtEl>
                                          <p:spTgt spid="35"/>
                                        </p:tgtEl>
                                        <p:attrNameLst>
                                          <p:attrName>ppt_x</p:attrName>
                                        </p:attrNameLst>
                                      </p:cBhvr>
                                      <p:tavLst>
                                        <p:tav tm="0">
                                          <p:val>
                                            <p:strVal val="#ppt_x"/>
                                          </p:val>
                                        </p:tav>
                                        <p:tav tm="100000">
                                          <p:val>
                                            <p:strVal val="#ppt_x"/>
                                          </p:val>
                                        </p:tav>
                                      </p:tavLst>
                                    </p:anim>
                                    <p:anim calcmode="lin" valueType="num">
                                      <p:cBhvr additive="base">
                                        <p:cTn id="48" dur="500" fill="hold"/>
                                        <p:tgtEl>
                                          <p:spTgt spid="3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ppt_x"/>
                                          </p:val>
                                        </p:tav>
                                        <p:tav tm="100000">
                                          <p:val>
                                            <p:strVal val="#ppt_x"/>
                                          </p:val>
                                        </p:tav>
                                      </p:tavLst>
                                    </p:anim>
                                    <p:anim calcmode="lin" valueType="num">
                                      <p:cBhvr additive="base">
                                        <p:cTn id="52" dur="500" fill="hold"/>
                                        <p:tgtEl>
                                          <p:spTgt spid="3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ppt_x"/>
                                          </p:val>
                                        </p:tav>
                                        <p:tav tm="100000">
                                          <p:val>
                                            <p:strVal val="#ppt_x"/>
                                          </p:val>
                                        </p:tav>
                                      </p:tavLst>
                                    </p:anim>
                                    <p:anim calcmode="lin" valueType="num">
                                      <p:cBhvr additive="base">
                                        <p:cTn id="64" dur="500" fill="hold"/>
                                        <p:tgtEl>
                                          <p:spTgt spid="2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ppt_x"/>
                                          </p:val>
                                        </p:tav>
                                        <p:tav tm="100000">
                                          <p:val>
                                            <p:strVal val="#ppt_x"/>
                                          </p:val>
                                        </p:tav>
                                      </p:tavLst>
                                    </p:anim>
                                    <p:anim calcmode="lin" valueType="num">
                                      <p:cBhvr additive="base">
                                        <p:cTn id="72" dur="500" fill="hold"/>
                                        <p:tgtEl>
                                          <p:spTgt spid="2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ppt_x"/>
                                          </p:val>
                                        </p:tav>
                                        <p:tav tm="100000">
                                          <p:val>
                                            <p:strVal val="#ppt_x"/>
                                          </p:val>
                                        </p:tav>
                                      </p:tavLst>
                                    </p:anim>
                                    <p:anim calcmode="lin" valueType="num">
                                      <p:cBhvr additive="base">
                                        <p:cTn id="76" dur="500" fill="hold"/>
                                        <p:tgtEl>
                                          <p:spTgt spid="2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500" fill="hold"/>
                                        <p:tgtEl>
                                          <p:spTgt spid="25"/>
                                        </p:tgtEl>
                                        <p:attrNameLst>
                                          <p:attrName>ppt_x</p:attrName>
                                        </p:attrNameLst>
                                      </p:cBhvr>
                                      <p:tavLst>
                                        <p:tav tm="0">
                                          <p:val>
                                            <p:strVal val="#ppt_x"/>
                                          </p:val>
                                        </p:tav>
                                        <p:tav tm="100000">
                                          <p:val>
                                            <p:strVal val="#ppt_x"/>
                                          </p:val>
                                        </p:tav>
                                      </p:tavLst>
                                    </p:anim>
                                    <p:anim calcmode="lin" valueType="num">
                                      <p:cBhvr additive="base">
                                        <p:cTn id="84" dur="500" fill="hold"/>
                                        <p:tgtEl>
                                          <p:spTgt spid="25"/>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fill="hold"/>
                                        <p:tgtEl>
                                          <p:spTgt spid="26"/>
                                        </p:tgtEl>
                                        <p:attrNameLst>
                                          <p:attrName>ppt_x</p:attrName>
                                        </p:attrNameLst>
                                      </p:cBhvr>
                                      <p:tavLst>
                                        <p:tav tm="0">
                                          <p:val>
                                            <p:strVal val="#ppt_x"/>
                                          </p:val>
                                        </p:tav>
                                        <p:tav tm="100000">
                                          <p:val>
                                            <p:strVal val="#ppt_x"/>
                                          </p:val>
                                        </p:tav>
                                      </p:tavLst>
                                    </p:anim>
                                    <p:anim calcmode="lin" valueType="num">
                                      <p:cBhvr additive="base">
                                        <p:cTn id="88" dur="500" fill="hold"/>
                                        <p:tgtEl>
                                          <p:spTgt spid="26"/>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ppt_x"/>
                                          </p:val>
                                        </p:tav>
                                        <p:tav tm="100000">
                                          <p:val>
                                            <p:strVal val="#ppt_x"/>
                                          </p:val>
                                        </p:tav>
                                      </p:tavLst>
                                    </p:anim>
                                    <p:anim calcmode="lin" valueType="num">
                                      <p:cBhvr additive="base">
                                        <p:cTn id="92" dur="500" fill="hold"/>
                                        <p:tgtEl>
                                          <p:spTgt spid="27"/>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8"/>
                                        </p:tgtEl>
                                        <p:attrNameLst>
                                          <p:attrName>style.visibility</p:attrName>
                                        </p:attrNameLst>
                                      </p:cBhvr>
                                      <p:to>
                                        <p:strVal val="visible"/>
                                      </p:to>
                                    </p:set>
                                    <p:anim calcmode="lin" valueType="num">
                                      <p:cBhvr additive="base">
                                        <p:cTn id="95" dur="500" fill="hold"/>
                                        <p:tgtEl>
                                          <p:spTgt spid="28"/>
                                        </p:tgtEl>
                                        <p:attrNameLst>
                                          <p:attrName>ppt_x</p:attrName>
                                        </p:attrNameLst>
                                      </p:cBhvr>
                                      <p:tavLst>
                                        <p:tav tm="0">
                                          <p:val>
                                            <p:strVal val="#ppt_x"/>
                                          </p:val>
                                        </p:tav>
                                        <p:tav tm="100000">
                                          <p:val>
                                            <p:strVal val="#ppt_x"/>
                                          </p:val>
                                        </p:tav>
                                      </p:tavLst>
                                    </p:anim>
                                    <p:anim calcmode="lin" valueType="num">
                                      <p:cBhvr additive="base">
                                        <p:cTn id="96" dur="500" fill="hold"/>
                                        <p:tgtEl>
                                          <p:spTgt spid="2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0"/>
                                        </p:tgtEl>
                                        <p:attrNameLst>
                                          <p:attrName>style.visibility</p:attrName>
                                        </p:attrNameLst>
                                      </p:cBhvr>
                                      <p:to>
                                        <p:strVal val="visible"/>
                                      </p:to>
                                    </p:set>
                                    <p:anim calcmode="lin" valueType="num">
                                      <p:cBhvr additive="base">
                                        <p:cTn id="99" dur="500" fill="hold"/>
                                        <p:tgtEl>
                                          <p:spTgt spid="30"/>
                                        </p:tgtEl>
                                        <p:attrNameLst>
                                          <p:attrName>ppt_x</p:attrName>
                                        </p:attrNameLst>
                                      </p:cBhvr>
                                      <p:tavLst>
                                        <p:tav tm="0">
                                          <p:val>
                                            <p:strVal val="#ppt_x"/>
                                          </p:val>
                                        </p:tav>
                                        <p:tav tm="100000">
                                          <p:val>
                                            <p:strVal val="#ppt_x"/>
                                          </p:val>
                                        </p:tav>
                                      </p:tavLst>
                                    </p:anim>
                                    <p:anim calcmode="lin" valueType="num">
                                      <p:cBhvr additive="base">
                                        <p:cTn id="100" dur="500" fill="hold"/>
                                        <p:tgtEl>
                                          <p:spTgt spid="3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additive="base">
                                        <p:cTn id="103" dur="500" fill="hold"/>
                                        <p:tgtEl>
                                          <p:spTgt spid="32"/>
                                        </p:tgtEl>
                                        <p:attrNameLst>
                                          <p:attrName>ppt_x</p:attrName>
                                        </p:attrNameLst>
                                      </p:cBhvr>
                                      <p:tavLst>
                                        <p:tav tm="0">
                                          <p:val>
                                            <p:strVal val="#ppt_x"/>
                                          </p:val>
                                        </p:tav>
                                        <p:tav tm="100000">
                                          <p:val>
                                            <p:strVal val="#ppt_x"/>
                                          </p:val>
                                        </p:tav>
                                      </p:tavLst>
                                    </p:anim>
                                    <p:anim calcmode="lin" valueType="num">
                                      <p:cBhvr additive="base">
                                        <p:cTn id="104" dur="500" fill="hold"/>
                                        <p:tgtEl>
                                          <p:spTgt spid="32"/>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4"/>
                                        </p:tgtEl>
                                        <p:attrNameLst>
                                          <p:attrName>style.visibility</p:attrName>
                                        </p:attrNameLst>
                                      </p:cBhvr>
                                      <p:to>
                                        <p:strVal val="visible"/>
                                      </p:to>
                                    </p:set>
                                    <p:anim calcmode="lin" valueType="num">
                                      <p:cBhvr additive="base">
                                        <p:cTn id="107" dur="500" fill="hold"/>
                                        <p:tgtEl>
                                          <p:spTgt spid="34"/>
                                        </p:tgtEl>
                                        <p:attrNameLst>
                                          <p:attrName>ppt_x</p:attrName>
                                        </p:attrNameLst>
                                      </p:cBhvr>
                                      <p:tavLst>
                                        <p:tav tm="0">
                                          <p:val>
                                            <p:strVal val="#ppt_x"/>
                                          </p:val>
                                        </p:tav>
                                        <p:tav tm="100000">
                                          <p:val>
                                            <p:strVal val="#ppt_x"/>
                                          </p:val>
                                        </p:tav>
                                      </p:tavLst>
                                    </p:anim>
                                    <p:anim calcmode="lin" valueType="num">
                                      <p:cBhvr additive="base">
                                        <p:cTn id="108" dur="500" fill="hold"/>
                                        <p:tgtEl>
                                          <p:spTgt spid="34"/>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7"/>
                                        </p:tgtEl>
                                        <p:attrNameLst>
                                          <p:attrName>style.visibility</p:attrName>
                                        </p:attrNameLst>
                                      </p:cBhvr>
                                      <p:to>
                                        <p:strVal val="visible"/>
                                      </p:to>
                                    </p:set>
                                    <p:anim calcmode="lin" valueType="num">
                                      <p:cBhvr additive="base">
                                        <p:cTn id="111" dur="500" fill="hold"/>
                                        <p:tgtEl>
                                          <p:spTgt spid="37"/>
                                        </p:tgtEl>
                                        <p:attrNameLst>
                                          <p:attrName>ppt_x</p:attrName>
                                        </p:attrNameLst>
                                      </p:cBhvr>
                                      <p:tavLst>
                                        <p:tav tm="0">
                                          <p:val>
                                            <p:strVal val="#ppt_x"/>
                                          </p:val>
                                        </p:tav>
                                        <p:tav tm="100000">
                                          <p:val>
                                            <p:strVal val="#ppt_x"/>
                                          </p:val>
                                        </p:tav>
                                      </p:tavLst>
                                    </p:anim>
                                    <p:anim calcmode="lin" valueType="num">
                                      <p:cBhvr additive="base">
                                        <p:cTn id="112" dur="500" fill="hold"/>
                                        <p:tgtEl>
                                          <p:spTgt spid="3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9"/>
                                        </p:tgtEl>
                                        <p:attrNameLst>
                                          <p:attrName>style.visibility</p:attrName>
                                        </p:attrNameLst>
                                      </p:cBhvr>
                                      <p:to>
                                        <p:strVal val="visible"/>
                                      </p:to>
                                    </p:set>
                                    <p:anim calcmode="lin" valueType="num">
                                      <p:cBhvr additive="base">
                                        <p:cTn id="115" dur="500" fill="hold"/>
                                        <p:tgtEl>
                                          <p:spTgt spid="39"/>
                                        </p:tgtEl>
                                        <p:attrNameLst>
                                          <p:attrName>ppt_x</p:attrName>
                                        </p:attrNameLst>
                                      </p:cBhvr>
                                      <p:tavLst>
                                        <p:tav tm="0">
                                          <p:val>
                                            <p:strVal val="#ppt_x"/>
                                          </p:val>
                                        </p:tav>
                                        <p:tav tm="100000">
                                          <p:val>
                                            <p:strVal val="#ppt_x"/>
                                          </p:val>
                                        </p:tav>
                                      </p:tavLst>
                                    </p:anim>
                                    <p:anim calcmode="lin" valueType="num">
                                      <p:cBhvr additive="base">
                                        <p:cTn id="116" dur="500" fill="hold"/>
                                        <p:tgtEl>
                                          <p:spTgt spid="39"/>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41"/>
                                        </p:tgtEl>
                                        <p:attrNameLst>
                                          <p:attrName>style.visibility</p:attrName>
                                        </p:attrNameLst>
                                      </p:cBhvr>
                                      <p:to>
                                        <p:strVal val="visible"/>
                                      </p:to>
                                    </p:set>
                                    <p:anim calcmode="lin" valueType="num">
                                      <p:cBhvr additive="base">
                                        <p:cTn id="119" dur="500" fill="hold"/>
                                        <p:tgtEl>
                                          <p:spTgt spid="41"/>
                                        </p:tgtEl>
                                        <p:attrNameLst>
                                          <p:attrName>ppt_x</p:attrName>
                                        </p:attrNameLst>
                                      </p:cBhvr>
                                      <p:tavLst>
                                        <p:tav tm="0">
                                          <p:val>
                                            <p:strVal val="#ppt_x"/>
                                          </p:val>
                                        </p:tav>
                                        <p:tav tm="100000">
                                          <p:val>
                                            <p:strVal val="#ppt_x"/>
                                          </p:val>
                                        </p:tav>
                                      </p:tavLst>
                                    </p:anim>
                                    <p:anim calcmode="lin" valueType="num">
                                      <p:cBhvr additive="base">
                                        <p:cTn id="12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3">
                                            <p:txEl>
                                              <p:pRg st="0" end="0"/>
                                            </p:txEl>
                                          </p:spTgt>
                                        </p:tgtEl>
                                        <p:attrNameLst>
                                          <p:attrName>style.visibility</p:attrName>
                                        </p:attrNameLst>
                                      </p:cBhvr>
                                      <p:to>
                                        <p:strVal val="visible"/>
                                      </p:to>
                                    </p:set>
                                    <p:anim calcmode="lin" valueType="num">
                                      <p:cBhvr additive="base">
                                        <p:cTn id="1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3">
                                            <p:txEl>
                                              <p:pRg st="1" end="1"/>
                                            </p:txEl>
                                          </p:spTgt>
                                        </p:tgtEl>
                                        <p:attrNameLst>
                                          <p:attrName>style.visibility</p:attrName>
                                        </p:attrNameLst>
                                      </p:cBhvr>
                                      <p:to>
                                        <p:strVal val="visible"/>
                                      </p:to>
                                    </p:set>
                                    <p:anim calcmode="lin" valueType="num">
                                      <p:cBhvr additive="base">
                                        <p:cTn id="1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3">
                                            <p:txEl>
                                              <p:pRg st="2" end="2"/>
                                            </p:txEl>
                                          </p:spTgt>
                                        </p:tgtEl>
                                        <p:attrNameLst>
                                          <p:attrName>style.visibility</p:attrName>
                                        </p:attrNameLst>
                                      </p:cBhvr>
                                      <p:to>
                                        <p:strVal val="visible"/>
                                      </p:to>
                                    </p:set>
                                    <p:anim calcmode="lin" valueType="num">
                                      <p:cBhvr additive="base">
                                        <p:cTn id="1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3">
                                            <p:txEl>
                                              <p:pRg st="3" end="3"/>
                                            </p:txEl>
                                          </p:spTgt>
                                        </p:tgtEl>
                                        <p:attrNameLst>
                                          <p:attrName>style.visibility</p:attrName>
                                        </p:attrNameLst>
                                      </p:cBhvr>
                                      <p:to>
                                        <p:strVal val="visible"/>
                                      </p:to>
                                    </p:set>
                                    <p:anim calcmode="lin" valueType="num">
                                      <p:cBhvr additive="base">
                                        <p:cTn id="1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nodeType="clickEffect">
                                  <p:stCondLst>
                                    <p:cond delay="0"/>
                                  </p:stCondLst>
                                  <p:childTnLst>
                                    <p:set>
                                      <p:cBhvr>
                                        <p:cTn id="148" dur="1" fill="hold">
                                          <p:stCondLst>
                                            <p:cond delay="0"/>
                                          </p:stCondLst>
                                        </p:cTn>
                                        <p:tgtEl>
                                          <p:spTgt spid="3">
                                            <p:txEl>
                                              <p:pRg st="4" end="4"/>
                                            </p:txEl>
                                          </p:spTgt>
                                        </p:tgtEl>
                                        <p:attrNameLst>
                                          <p:attrName>style.visibility</p:attrName>
                                        </p:attrNameLst>
                                      </p:cBhvr>
                                      <p:to>
                                        <p:strVal val="visible"/>
                                      </p:to>
                                    </p:set>
                                    <p:anim calcmode="lin" valueType="num">
                                      <p:cBhvr additive="base">
                                        <p:cTn id="14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5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nodeType="clickEffect">
                                  <p:stCondLst>
                                    <p:cond delay="0"/>
                                  </p:stCondLst>
                                  <p:childTnLst>
                                    <p:set>
                                      <p:cBhvr>
                                        <p:cTn id="154" dur="1" fill="hold">
                                          <p:stCondLst>
                                            <p:cond delay="0"/>
                                          </p:stCondLst>
                                        </p:cTn>
                                        <p:tgtEl>
                                          <p:spTgt spid="3">
                                            <p:txEl>
                                              <p:pRg st="5" end="5"/>
                                            </p:txEl>
                                          </p:spTgt>
                                        </p:tgtEl>
                                        <p:attrNameLst>
                                          <p:attrName>style.visibility</p:attrName>
                                        </p:attrNameLst>
                                      </p:cBhvr>
                                      <p:to>
                                        <p:strVal val="visible"/>
                                      </p:to>
                                    </p:set>
                                    <p:anim calcmode="lin" valueType="num">
                                      <p:cBhvr additive="base">
                                        <p:cTn id="15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5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3">
                                            <p:txEl>
                                              <p:pRg st="6" end="6"/>
                                            </p:txEl>
                                          </p:spTgt>
                                        </p:tgtEl>
                                        <p:attrNameLst>
                                          <p:attrName>style.visibility</p:attrName>
                                        </p:attrNameLst>
                                      </p:cBhvr>
                                      <p:to>
                                        <p:strVal val="visible"/>
                                      </p:to>
                                    </p:set>
                                    <p:anim calcmode="lin" valueType="num">
                                      <p:cBhvr additive="base">
                                        <p:cTn id="16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nodeType="clickEffect">
                                  <p:stCondLst>
                                    <p:cond delay="0"/>
                                  </p:stCondLst>
                                  <p:childTnLst>
                                    <p:set>
                                      <p:cBhvr>
                                        <p:cTn id="166" dur="1" fill="hold">
                                          <p:stCondLst>
                                            <p:cond delay="0"/>
                                          </p:stCondLst>
                                        </p:cTn>
                                        <p:tgtEl>
                                          <p:spTgt spid="3">
                                            <p:txEl>
                                              <p:pRg st="7" end="7"/>
                                            </p:txEl>
                                          </p:spTgt>
                                        </p:tgtEl>
                                        <p:attrNameLst>
                                          <p:attrName>style.visibility</p:attrName>
                                        </p:attrNameLst>
                                      </p:cBhvr>
                                      <p:to>
                                        <p:strVal val="visible"/>
                                      </p:to>
                                    </p:set>
                                    <p:anim calcmode="lin" valueType="num">
                                      <p:cBhvr additive="base">
                                        <p:cTn id="16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4" fill="hold" nodeType="clickEffect">
                                  <p:stCondLst>
                                    <p:cond delay="0"/>
                                  </p:stCondLst>
                                  <p:childTnLst>
                                    <p:set>
                                      <p:cBhvr>
                                        <p:cTn id="172" dur="1" fill="hold">
                                          <p:stCondLst>
                                            <p:cond delay="0"/>
                                          </p:stCondLst>
                                        </p:cTn>
                                        <p:tgtEl>
                                          <p:spTgt spid="3">
                                            <p:txEl>
                                              <p:pRg st="8" end="8"/>
                                            </p:txEl>
                                          </p:spTgt>
                                        </p:tgtEl>
                                        <p:attrNameLst>
                                          <p:attrName>style.visibility</p:attrName>
                                        </p:attrNameLst>
                                      </p:cBhvr>
                                      <p:to>
                                        <p:strVal val="visible"/>
                                      </p:to>
                                    </p:set>
                                    <p:anim calcmode="lin" valueType="num">
                                      <p:cBhvr additive="base">
                                        <p:cTn id="17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7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9" grpId="0"/>
      <p:bldP spid="40" grpId="0"/>
      <p:bldP spid="35" grpId="0"/>
      <p:bldP spid="36" grpId="0"/>
      <p:bldP spid="38" grpId="0"/>
      <p:bldP spid="19" grpId="0"/>
      <p:bldP spid="24" grpId="0"/>
      <p:bldP spid="25" grpId="0"/>
      <p:bldP spid="30" grpId="0"/>
      <p:bldP spid="32" grpId="0"/>
      <p:bldP spid="39" grpId="0"/>
      <p:bldP spid="4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600" dirty="0">
                <a:latin typeface="Times New Roman" pitchFamily="18" charset="0"/>
                <a:cs typeface="Times New Roman" pitchFamily="18" charset="0"/>
              </a:rPr>
              <a:t>Applying ∑M</a:t>
            </a:r>
            <a:r>
              <a:rPr lang="en-IN" sz="1600" baseline="-25000" dirty="0">
                <a:latin typeface="Times New Roman" pitchFamily="18" charset="0"/>
                <a:cs typeface="Times New Roman" pitchFamily="18" charset="0"/>
              </a:rPr>
              <a:t>A</a:t>
            </a:r>
            <a:r>
              <a:rPr lang="en-IN" sz="1600" dirty="0">
                <a:latin typeface="Times New Roman" pitchFamily="18" charset="0"/>
                <a:cs typeface="Times New Roman" pitchFamily="18" charset="0"/>
              </a:rPr>
              <a:t>= 0, </a:t>
            </a:r>
          </a:p>
          <a:p>
            <a:pPr marL="0" indent="0" algn="just">
              <a:lnSpc>
                <a:spcPct val="150000"/>
              </a:lnSpc>
              <a:buNone/>
            </a:pPr>
            <a:r>
              <a:rPr lang="en-IN" sz="1600" dirty="0">
                <a:latin typeface="Times New Roman" pitchFamily="18" charset="0"/>
                <a:cs typeface="Times New Roman" pitchFamily="18" charset="0"/>
              </a:rPr>
              <a:t>200 * 1.5cos</a:t>
            </a:r>
            <a:r>
              <a:rPr lang="el-GR" sz="1600" dirty="0">
                <a:latin typeface="Times New Roman" pitchFamily="18" charset="0"/>
                <a:cs typeface="Times New Roman" pitchFamily="18" charset="0"/>
              </a:rPr>
              <a:t>θ</a:t>
            </a:r>
            <a:r>
              <a:rPr lang="en-IN" sz="1600" dirty="0">
                <a:latin typeface="Times New Roman" pitchFamily="18" charset="0"/>
                <a:cs typeface="Times New Roman" pitchFamily="18" charset="0"/>
              </a:rPr>
              <a:t> – N</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3sin</a:t>
            </a:r>
            <a:r>
              <a:rPr lang="el-GR" sz="1600" dirty="0">
                <a:latin typeface="Times New Roman" pitchFamily="18" charset="0"/>
                <a:cs typeface="Times New Roman" pitchFamily="18" charset="0"/>
              </a:rPr>
              <a:t>θ</a:t>
            </a:r>
            <a:r>
              <a:rPr lang="en-IN" sz="1600" dirty="0">
                <a:latin typeface="Times New Roman" pitchFamily="18" charset="0"/>
                <a:cs typeface="Times New Roman" pitchFamily="18" charset="0"/>
              </a:rPr>
              <a:t> – 0.5N</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3cos</a:t>
            </a:r>
            <a:r>
              <a:rPr lang="el-GR" sz="1600" dirty="0">
                <a:latin typeface="Times New Roman" pitchFamily="18" charset="0"/>
                <a:cs typeface="Times New Roman" pitchFamily="18" charset="0"/>
              </a:rPr>
              <a:t>θ</a:t>
            </a:r>
            <a:r>
              <a:rPr lang="en-IN" sz="1600" dirty="0">
                <a:latin typeface="Times New Roman" pitchFamily="18" charset="0"/>
                <a:cs typeface="Times New Roman" pitchFamily="18" charset="0"/>
              </a:rPr>
              <a:t> = 0</a:t>
            </a:r>
          </a:p>
          <a:p>
            <a:pPr marL="0" indent="0" algn="just">
              <a:lnSpc>
                <a:spcPct val="150000"/>
              </a:lnSpc>
              <a:buNone/>
            </a:pPr>
            <a:r>
              <a:rPr lang="en-IN" sz="1600" dirty="0">
                <a:latin typeface="Times New Roman" pitchFamily="18" charset="0"/>
                <a:cs typeface="Times New Roman" pitchFamily="18" charset="0"/>
              </a:rPr>
              <a:t>300cos</a:t>
            </a:r>
            <a:r>
              <a:rPr lang="el-GR" sz="1600" dirty="0">
                <a:latin typeface="Times New Roman" pitchFamily="18" charset="0"/>
                <a:cs typeface="Times New Roman" pitchFamily="18" charset="0"/>
              </a:rPr>
              <a:t>θ</a:t>
            </a:r>
            <a:r>
              <a:rPr lang="en-IN" sz="1600" dirty="0">
                <a:latin typeface="Times New Roman" pitchFamily="18" charset="0"/>
                <a:cs typeface="Times New Roman" pitchFamily="18" charset="0"/>
              </a:rPr>
              <a:t> – 240sin</a:t>
            </a:r>
            <a:r>
              <a:rPr lang="el-GR" sz="1600" dirty="0">
                <a:latin typeface="Times New Roman" pitchFamily="18" charset="0"/>
                <a:cs typeface="Times New Roman" pitchFamily="18" charset="0"/>
              </a:rPr>
              <a:t>θ</a:t>
            </a:r>
            <a:r>
              <a:rPr lang="en-IN" sz="1600" dirty="0">
                <a:latin typeface="Times New Roman" pitchFamily="18" charset="0"/>
                <a:cs typeface="Times New Roman" pitchFamily="18" charset="0"/>
              </a:rPr>
              <a:t> – 120cos</a:t>
            </a:r>
            <a:r>
              <a:rPr lang="el-GR" sz="1600" dirty="0">
                <a:latin typeface="Times New Roman" pitchFamily="18" charset="0"/>
                <a:cs typeface="Times New Roman" pitchFamily="18" charset="0"/>
              </a:rPr>
              <a:t>θ</a:t>
            </a:r>
            <a:r>
              <a:rPr lang="en-IN" sz="1600" dirty="0">
                <a:latin typeface="Times New Roman" pitchFamily="18" charset="0"/>
                <a:cs typeface="Times New Roman" pitchFamily="18" charset="0"/>
              </a:rPr>
              <a:t> = 0</a:t>
            </a:r>
          </a:p>
          <a:p>
            <a:pPr marL="0" indent="0" algn="just">
              <a:lnSpc>
                <a:spcPct val="150000"/>
              </a:lnSpc>
              <a:buNone/>
            </a:pPr>
            <a:r>
              <a:rPr lang="en-IN" sz="1600" dirty="0">
                <a:latin typeface="Times New Roman" pitchFamily="18" charset="0"/>
                <a:cs typeface="Times New Roman" pitchFamily="18" charset="0"/>
              </a:rPr>
              <a:t>180cos</a:t>
            </a:r>
            <a:r>
              <a:rPr lang="el-GR" sz="1600" dirty="0">
                <a:latin typeface="Times New Roman" pitchFamily="18" charset="0"/>
                <a:cs typeface="Times New Roman" pitchFamily="18" charset="0"/>
              </a:rPr>
              <a:t>θ</a:t>
            </a:r>
            <a:r>
              <a:rPr lang="en-IN" sz="1600" dirty="0">
                <a:latin typeface="Times New Roman" pitchFamily="18" charset="0"/>
                <a:cs typeface="Times New Roman" pitchFamily="18" charset="0"/>
              </a:rPr>
              <a:t> = 240sin</a:t>
            </a:r>
            <a:r>
              <a:rPr lang="el-GR" sz="1600" dirty="0">
                <a:latin typeface="Times New Roman" pitchFamily="18" charset="0"/>
                <a:cs typeface="Times New Roman" pitchFamily="18" charset="0"/>
              </a:rPr>
              <a:t>θ</a:t>
            </a:r>
            <a:endParaRPr lang="en-IN" sz="1600" dirty="0">
              <a:latin typeface="Times New Roman" pitchFamily="18" charset="0"/>
              <a:cs typeface="Times New Roman" pitchFamily="18" charset="0"/>
            </a:endParaRPr>
          </a:p>
          <a:p>
            <a:pPr marL="0" indent="0" algn="just">
              <a:lnSpc>
                <a:spcPct val="150000"/>
              </a:lnSpc>
              <a:buNone/>
            </a:pPr>
            <a:r>
              <a:rPr lang="en-IN" sz="1600" dirty="0">
                <a:latin typeface="Times New Roman" pitchFamily="18" charset="0"/>
                <a:cs typeface="Times New Roman" pitchFamily="18" charset="0"/>
              </a:rPr>
              <a:t>tan</a:t>
            </a:r>
            <a:r>
              <a:rPr lang="el-GR" sz="1600" dirty="0">
                <a:latin typeface="Times New Roman" pitchFamily="18" charset="0"/>
                <a:cs typeface="Times New Roman" pitchFamily="18" charset="0"/>
              </a:rPr>
              <a:t>θ</a:t>
            </a:r>
            <a:r>
              <a:rPr lang="en-IN" sz="1600" dirty="0">
                <a:latin typeface="Times New Roman" pitchFamily="18" charset="0"/>
                <a:cs typeface="Times New Roman" pitchFamily="18" charset="0"/>
              </a:rPr>
              <a:t> = 180/240 = 0.75</a:t>
            </a:r>
          </a:p>
          <a:p>
            <a:pPr marL="0" indent="0" algn="just">
              <a:lnSpc>
                <a:spcPct val="150000"/>
              </a:lnSpc>
              <a:buNone/>
            </a:pPr>
            <a:r>
              <a:rPr lang="en-IN" sz="1600" dirty="0">
                <a:latin typeface="Times New Roman" pitchFamily="18" charset="0"/>
                <a:cs typeface="Times New Roman" pitchFamily="18" charset="0"/>
              </a:rPr>
              <a:t>Therefore  </a:t>
            </a:r>
            <a:r>
              <a:rPr lang="el-GR" sz="1600" dirty="0">
                <a:latin typeface="Times New Roman" pitchFamily="18" charset="0"/>
                <a:cs typeface="Times New Roman" pitchFamily="18" charset="0"/>
              </a:rPr>
              <a:t>θ</a:t>
            </a:r>
            <a:r>
              <a:rPr lang="en-IN" sz="1600" dirty="0">
                <a:latin typeface="Times New Roman" pitchFamily="18" charset="0"/>
                <a:cs typeface="Times New Roman" pitchFamily="18" charset="0"/>
              </a:rPr>
              <a:t> = 36.86</a:t>
            </a:r>
            <a:r>
              <a:rPr lang="en-IN" sz="1600" baseline="30000" dirty="0">
                <a:latin typeface="Times New Roman" pitchFamily="18" charset="0"/>
                <a:cs typeface="Times New Roman" pitchFamily="18" charset="0"/>
              </a:rPr>
              <a:t>0</a:t>
            </a:r>
          </a:p>
          <a:p>
            <a:pPr marL="0" indent="0" algn="just">
              <a:lnSpc>
                <a:spcPct val="150000"/>
              </a:lnSpc>
              <a:buNone/>
            </a:pPr>
            <a:r>
              <a:rPr lang="en-IN" sz="1600" dirty="0">
                <a:latin typeface="Times New Roman" pitchFamily="18" charset="0"/>
                <a:cs typeface="Times New Roman" pitchFamily="18" charset="0"/>
              </a:rPr>
              <a:t>The ladder will be in limiting equilibrium when it makes 36.86</a:t>
            </a:r>
            <a:r>
              <a:rPr lang="en-IN" sz="1600" baseline="30000" dirty="0">
                <a:latin typeface="Times New Roman" pitchFamily="18" charset="0"/>
                <a:cs typeface="Times New Roman" pitchFamily="18" charset="0"/>
              </a:rPr>
              <a:t>0</a:t>
            </a:r>
          </a:p>
          <a:p>
            <a:pPr marL="0" indent="0" algn="just">
              <a:lnSpc>
                <a:spcPct val="150000"/>
              </a:lnSpc>
              <a:buNone/>
            </a:pPr>
            <a:r>
              <a:rPr lang="en-IN" sz="1600" dirty="0">
                <a:latin typeface="Times New Roman" pitchFamily="18" charset="0"/>
                <a:cs typeface="Times New Roman" pitchFamily="18" charset="0"/>
              </a:rPr>
              <a:t>with horizontal.</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75</a:t>
            </a:fld>
            <a:endParaRPr lang="en-US"/>
          </a:p>
        </p:txBody>
      </p:sp>
      <p:cxnSp>
        <p:nvCxnSpPr>
          <p:cNvPr id="11" name="Straight Connector 10"/>
          <p:cNvCxnSpPr/>
          <p:nvPr/>
        </p:nvCxnSpPr>
        <p:spPr>
          <a:xfrm flipV="1">
            <a:off x="6175776" y="991996"/>
            <a:ext cx="1656184" cy="1655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003868" y="181973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69942" y="1128937"/>
            <a:ext cx="324036" cy="276999"/>
          </a:xfrm>
          <a:prstGeom prst="rect">
            <a:avLst/>
          </a:prstGeom>
          <a:noFill/>
        </p:spPr>
        <p:txBody>
          <a:bodyPr wrap="square" rtlCol="0">
            <a:spAutoFit/>
          </a:bodyPr>
          <a:lstStyle/>
          <a:p>
            <a:r>
              <a:rPr lang="en-US" sz="1200" dirty="0">
                <a:latin typeface="Times New Roman" pitchFamily="18" charset="0"/>
                <a:cs typeface="Times New Roman" pitchFamily="18" charset="0"/>
              </a:rPr>
              <a:t>B</a:t>
            </a:r>
            <a:endParaRPr lang="en-IN" sz="1200" baseline="-25000" dirty="0"/>
          </a:p>
        </p:txBody>
      </p:sp>
      <p:sp>
        <p:nvSpPr>
          <p:cNvPr id="18" name="TextBox 17"/>
          <p:cNvSpPr txBox="1"/>
          <p:nvPr/>
        </p:nvSpPr>
        <p:spPr>
          <a:xfrm>
            <a:off x="6006360" y="2359361"/>
            <a:ext cx="457200" cy="276999"/>
          </a:xfrm>
          <a:prstGeom prst="rect">
            <a:avLst/>
          </a:prstGeom>
          <a:noFill/>
        </p:spPr>
        <p:txBody>
          <a:bodyPr wrap="square" rtlCol="0">
            <a:spAutoFit/>
          </a:bodyPr>
          <a:lstStyle/>
          <a:p>
            <a:r>
              <a:rPr lang="en-US" sz="1200" dirty="0">
                <a:latin typeface="Times New Roman" pitchFamily="18" charset="0"/>
                <a:cs typeface="Times New Roman" pitchFamily="18" charset="0"/>
              </a:rPr>
              <a:t>A</a:t>
            </a:r>
            <a:endParaRPr lang="en-IN" sz="1200" baseline="-25000" dirty="0"/>
          </a:p>
        </p:txBody>
      </p:sp>
      <p:sp>
        <p:nvSpPr>
          <p:cNvPr id="29" name="TextBox 28"/>
          <p:cNvSpPr txBox="1"/>
          <p:nvPr/>
        </p:nvSpPr>
        <p:spPr>
          <a:xfrm>
            <a:off x="7687944" y="391214"/>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F</a:t>
            </a:r>
            <a:r>
              <a:rPr lang="en-US" sz="1200" baseline="-25000" dirty="0">
                <a:latin typeface="Times New Roman" pitchFamily="18" charset="0"/>
                <a:cs typeface="Times New Roman" pitchFamily="18" charset="0"/>
              </a:rPr>
              <a:t>B</a:t>
            </a:r>
            <a:endParaRPr lang="en-IN" sz="1200" baseline="-25000" dirty="0"/>
          </a:p>
        </p:txBody>
      </p:sp>
      <p:sp>
        <p:nvSpPr>
          <p:cNvPr id="40" name="TextBox 39"/>
          <p:cNvSpPr txBox="1"/>
          <p:nvPr/>
        </p:nvSpPr>
        <p:spPr>
          <a:xfrm>
            <a:off x="6775081" y="2213200"/>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200 N</a:t>
            </a:r>
            <a:endParaRPr lang="en-IN" sz="1200" baseline="-25000" dirty="0"/>
          </a:p>
        </p:txBody>
      </p:sp>
      <p:cxnSp>
        <p:nvCxnSpPr>
          <p:cNvPr id="5" name="Straight Arrow Connector 4"/>
          <p:cNvCxnSpPr/>
          <p:nvPr/>
        </p:nvCxnSpPr>
        <p:spPr>
          <a:xfrm flipV="1">
            <a:off x="7848544" y="665739"/>
            <a:ext cx="0" cy="65251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848544" y="991996"/>
            <a:ext cx="559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849038" y="2713621"/>
            <a:ext cx="65347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6175776" y="2647464"/>
            <a:ext cx="0"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408024" y="836785"/>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N</a:t>
            </a:r>
            <a:r>
              <a:rPr lang="en-US" sz="1200" baseline="-25000" dirty="0">
                <a:latin typeface="Times New Roman" pitchFamily="18" charset="0"/>
                <a:cs typeface="Times New Roman" pitchFamily="18" charset="0"/>
              </a:rPr>
              <a:t>B</a:t>
            </a:r>
            <a:endParaRPr lang="en-IN" sz="1200" baseline="-25000" dirty="0"/>
          </a:p>
        </p:txBody>
      </p:sp>
      <p:sp>
        <p:nvSpPr>
          <p:cNvPr id="36" name="TextBox 35"/>
          <p:cNvSpPr txBox="1"/>
          <p:nvPr/>
        </p:nvSpPr>
        <p:spPr>
          <a:xfrm>
            <a:off x="6483408" y="2575121"/>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F</a:t>
            </a:r>
            <a:r>
              <a:rPr lang="en-US" sz="1200" baseline="-25000" dirty="0">
                <a:latin typeface="Times New Roman" pitchFamily="18" charset="0"/>
                <a:cs typeface="Times New Roman" pitchFamily="18" charset="0"/>
              </a:rPr>
              <a:t>A</a:t>
            </a:r>
            <a:endParaRPr lang="en-IN" sz="1200" baseline="-25000" dirty="0"/>
          </a:p>
        </p:txBody>
      </p:sp>
      <p:sp>
        <p:nvSpPr>
          <p:cNvPr id="38" name="TextBox 37"/>
          <p:cNvSpPr txBox="1"/>
          <p:nvPr/>
        </p:nvSpPr>
        <p:spPr>
          <a:xfrm>
            <a:off x="6006360" y="3151520"/>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N</a:t>
            </a:r>
            <a:r>
              <a:rPr lang="en-US" sz="1200" baseline="-25000" dirty="0">
                <a:latin typeface="Times New Roman" pitchFamily="18" charset="0"/>
                <a:cs typeface="Times New Roman" pitchFamily="18" charset="0"/>
              </a:rPr>
              <a:t>A</a:t>
            </a:r>
            <a:endParaRPr lang="en-IN" sz="1200" baseline="-25000" dirty="0"/>
          </a:p>
        </p:txBody>
      </p:sp>
      <p:sp>
        <p:nvSpPr>
          <p:cNvPr id="19" name="TextBox 18"/>
          <p:cNvSpPr txBox="1"/>
          <p:nvPr/>
        </p:nvSpPr>
        <p:spPr>
          <a:xfrm>
            <a:off x="6427636" y="382823"/>
            <a:ext cx="664385"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a:t>
            </a:r>
          </a:p>
        </p:txBody>
      </p:sp>
      <p:cxnSp>
        <p:nvCxnSpPr>
          <p:cNvPr id="20" name="Straight Connector 19"/>
          <p:cNvCxnSpPr/>
          <p:nvPr/>
        </p:nvCxnSpPr>
        <p:spPr>
          <a:xfrm>
            <a:off x="6777196" y="4418488"/>
            <a:ext cx="1512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289364" y="2906320"/>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993220" y="3122344"/>
            <a:ext cx="1296144"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713300" y="3698408"/>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266246" y="2953825"/>
            <a:ext cx="457200" cy="276999"/>
          </a:xfrm>
          <a:prstGeom prst="rect">
            <a:avLst/>
          </a:prstGeom>
          <a:noFill/>
        </p:spPr>
        <p:txBody>
          <a:bodyPr wrap="square" rtlCol="0">
            <a:spAutoFit/>
          </a:bodyPr>
          <a:lstStyle/>
          <a:p>
            <a:r>
              <a:rPr lang="en-US" sz="1200" dirty="0">
                <a:latin typeface="Times New Roman" pitchFamily="18" charset="0"/>
                <a:cs typeface="Times New Roman" pitchFamily="18" charset="0"/>
              </a:rPr>
              <a:t>B</a:t>
            </a:r>
            <a:endParaRPr lang="en-IN" sz="1200" baseline="-25000" dirty="0"/>
          </a:p>
        </p:txBody>
      </p:sp>
      <p:sp>
        <p:nvSpPr>
          <p:cNvPr id="25" name="TextBox 24"/>
          <p:cNvSpPr txBox="1"/>
          <p:nvPr/>
        </p:nvSpPr>
        <p:spPr>
          <a:xfrm>
            <a:off x="6793468" y="4346480"/>
            <a:ext cx="457200" cy="276999"/>
          </a:xfrm>
          <a:prstGeom prst="rect">
            <a:avLst/>
          </a:prstGeom>
          <a:noFill/>
        </p:spPr>
        <p:txBody>
          <a:bodyPr wrap="square" rtlCol="0">
            <a:spAutoFit/>
          </a:bodyPr>
          <a:lstStyle/>
          <a:p>
            <a:r>
              <a:rPr lang="en-US" sz="1200" dirty="0">
                <a:latin typeface="Times New Roman" pitchFamily="18" charset="0"/>
                <a:cs typeface="Times New Roman" pitchFamily="18" charset="0"/>
              </a:rPr>
              <a:t>A</a:t>
            </a:r>
            <a:endParaRPr lang="en-IN" sz="1200" baseline="-25000" dirty="0"/>
          </a:p>
        </p:txBody>
      </p:sp>
      <p:cxnSp>
        <p:nvCxnSpPr>
          <p:cNvPr id="26" name="Straight Connector 25"/>
          <p:cNvCxnSpPr/>
          <p:nvPr/>
        </p:nvCxnSpPr>
        <p:spPr>
          <a:xfrm flipH="1" flipV="1">
            <a:off x="6462028" y="3914432"/>
            <a:ext cx="532904" cy="494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7767238" y="2679365"/>
            <a:ext cx="50707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561172" y="2679365"/>
            <a:ext cx="1296144" cy="13070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rot="18774997">
            <a:off x="6849203" y="3088504"/>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3 m</a:t>
            </a:r>
            <a:endParaRPr lang="en-IN" sz="1200" baseline="-25000" dirty="0"/>
          </a:p>
        </p:txBody>
      </p:sp>
      <p:sp>
        <p:nvSpPr>
          <p:cNvPr id="32" name="TextBox 31"/>
          <p:cNvSpPr txBox="1"/>
          <p:nvPr/>
        </p:nvSpPr>
        <p:spPr>
          <a:xfrm>
            <a:off x="7539599" y="4059523"/>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200 N</a:t>
            </a:r>
            <a:endParaRPr lang="en-IN" sz="1200" baseline="-25000" dirty="0"/>
          </a:p>
        </p:txBody>
      </p:sp>
      <p:cxnSp>
        <p:nvCxnSpPr>
          <p:cNvPr id="34" name="Straight Connector 33"/>
          <p:cNvCxnSpPr/>
          <p:nvPr/>
        </p:nvCxnSpPr>
        <p:spPr>
          <a:xfrm flipH="1" flipV="1">
            <a:off x="7227488" y="3227003"/>
            <a:ext cx="485812" cy="47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6879013" y="3558619"/>
            <a:ext cx="715873" cy="7326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8985690">
            <a:off x="6952616" y="3604718"/>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1.5 m</a:t>
            </a:r>
            <a:endParaRPr lang="en-IN" sz="1200" baseline="-25000" dirty="0"/>
          </a:p>
        </p:txBody>
      </p:sp>
      <p:sp>
        <p:nvSpPr>
          <p:cNvPr id="41" name="TextBox 40"/>
          <p:cNvSpPr txBox="1"/>
          <p:nvPr/>
        </p:nvSpPr>
        <p:spPr>
          <a:xfrm>
            <a:off x="7102493" y="4174757"/>
            <a:ext cx="641320" cy="276999"/>
          </a:xfrm>
          <a:prstGeom prst="rect">
            <a:avLst/>
          </a:prstGeom>
          <a:noFill/>
        </p:spPr>
        <p:txBody>
          <a:bodyPr wrap="square" rtlCol="0">
            <a:spAutoFit/>
          </a:bodyPr>
          <a:lstStyle/>
          <a:p>
            <a:r>
              <a:rPr lang="el-GR" sz="1200" dirty="0">
                <a:latin typeface="Times New Roman" pitchFamily="18" charset="0"/>
                <a:cs typeface="Times New Roman" pitchFamily="18" charset="0"/>
              </a:rPr>
              <a:t>θ</a:t>
            </a:r>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7298618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ppt_x"/>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fill="hold"/>
                                        <p:tgtEl>
                                          <p:spTgt spid="35"/>
                                        </p:tgtEl>
                                        <p:attrNameLst>
                                          <p:attrName>ppt_x</p:attrName>
                                        </p:attrNameLst>
                                      </p:cBhvr>
                                      <p:tavLst>
                                        <p:tav tm="0">
                                          <p:val>
                                            <p:strVal val="#ppt_x"/>
                                          </p:val>
                                        </p:tav>
                                        <p:tav tm="100000">
                                          <p:val>
                                            <p:strVal val="#ppt_x"/>
                                          </p:val>
                                        </p:tav>
                                      </p:tavLst>
                                    </p:anim>
                                    <p:anim calcmode="lin" valueType="num">
                                      <p:cBhvr additive="base">
                                        <p:cTn id="48" dur="500" fill="hold"/>
                                        <p:tgtEl>
                                          <p:spTgt spid="3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ppt_x"/>
                                          </p:val>
                                        </p:tav>
                                        <p:tav tm="100000">
                                          <p:val>
                                            <p:strVal val="#ppt_x"/>
                                          </p:val>
                                        </p:tav>
                                      </p:tavLst>
                                    </p:anim>
                                    <p:anim calcmode="lin" valueType="num">
                                      <p:cBhvr additive="base">
                                        <p:cTn id="52" dur="500" fill="hold"/>
                                        <p:tgtEl>
                                          <p:spTgt spid="3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ppt_x"/>
                                          </p:val>
                                        </p:tav>
                                        <p:tav tm="100000">
                                          <p:val>
                                            <p:strVal val="#ppt_x"/>
                                          </p:val>
                                        </p:tav>
                                      </p:tavLst>
                                    </p:anim>
                                    <p:anim calcmode="lin" valueType="num">
                                      <p:cBhvr additive="base">
                                        <p:cTn id="64" dur="500" fill="hold"/>
                                        <p:tgtEl>
                                          <p:spTgt spid="2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ppt_x"/>
                                          </p:val>
                                        </p:tav>
                                        <p:tav tm="100000">
                                          <p:val>
                                            <p:strVal val="#ppt_x"/>
                                          </p:val>
                                        </p:tav>
                                      </p:tavLst>
                                    </p:anim>
                                    <p:anim calcmode="lin" valueType="num">
                                      <p:cBhvr additive="base">
                                        <p:cTn id="72" dur="500" fill="hold"/>
                                        <p:tgtEl>
                                          <p:spTgt spid="2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ppt_x"/>
                                          </p:val>
                                        </p:tav>
                                        <p:tav tm="100000">
                                          <p:val>
                                            <p:strVal val="#ppt_x"/>
                                          </p:val>
                                        </p:tav>
                                      </p:tavLst>
                                    </p:anim>
                                    <p:anim calcmode="lin" valueType="num">
                                      <p:cBhvr additive="base">
                                        <p:cTn id="76" dur="500" fill="hold"/>
                                        <p:tgtEl>
                                          <p:spTgt spid="2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500" fill="hold"/>
                                        <p:tgtEl>
                                          <p:spTgt spid="25"/>
                                        </p:tgtEl>
                                        <p:attrNameLst>
                                          <p:attrName>ppt_x</p:attrName>
                                        </p:attrNameLst>
                                      </p:cBhvr>
                                      <p:tavLst>
                                        <p:tav tm="0">
                                          <p:val>
                                            <p:strVal val="#ppt_x"/>
                                          </p:val>
                                        </p:tav>
                                        <p:tav tm="100000">
                                          <p:val>
                                            <p:strVal val="#ppt_x"/>
                                          </p:val>
                                        </p:tav>
                                      </p:tavLst>
                                    </p:anim>
                                    <p:anim calcmode="lin" valueType="num">
                                      <p:cBhvr additive="base">
                                        <p:cTn id="84" dur="500" fill="hold"/>
                                        <p:tgtEl>
                                          <p:spTgt spid="25"/>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fill="hold"/>
                                        <p:tgtEl>
                                          <p:spTgt spid="26"/>
                                        </p:tgtEl>
                                        <p:attrNameLst>
                                          <p:attrName>ppt_x</p:attrName>
                                        </p:attrNameLst>
                                      </p:cBhvr>
                                      <p:tavLst>
                                        <p:tav tm="0">
                                          <p:val>
                                            <p:strVal val="#ppt_x"/>
                                          </p:val>
                                        </p:tav>
                                        <p:tav tm="100000">
                                          <p:val>
                                            <p:strVal val="#ppt_x"/>
                                          </p:val>
                                        </p:tav>
                                      </p:tavLst>
                                    </p:anim>
                                    <p:anim calcmode="lin" valueType="num">
                                      <p:cBhvr additive="base">
                                        <p:cTn id="88" dur="500" fill="hold"/>
                                        <p:tgtEl>
                                          <p:spTgt spid="26"/>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ppt_x"/>
                                          </p:val>
                                        </p:tav>
                                        <p:tav tm="100000">
                                          <p:val>
                                            <p:strVal val="#ppt_x"/>
                                          </p:val>
                                        </p:tav>
                                      </p:tavLst>
                                    </p:anim>
                                    <p:anim calcmode="lin" valueType="num">
                                      <p:cBhvr additive="base">
                                        <p:cTn id="92" dur="500" fill="hold"/>
                                        <p:tgtEl>
                                          <p:spTgt spid="27"/>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8"/>
                                        </p:tgtEl>
                                        <p:attrNameLst>
                                          <p:attrName>style.visibility</p:attrName>
                                        </p:attrNameLst>
                                      </p:cBhvr>
                                      <p:to>
                                        <p:strVal val="visible"/>
                                      </p:to>
                                    </p:set>
                                    <p:anim calcmode="lin" valueType="num">
                                      <p:cBhvr additive="base">
                                        <p:cTn id="95" dur="500" fill="hold"/>
                                        <p:tgtEl>
                                          <p:spTgt spid="28"/>
                                        </p:tgtEl>
                                        <p:attrNameLst>
                                          <p:attrName>ppt_x</p:attrName>
                                        </p:attrNameLst>
                                      </p:cBhvr>
                                      <p:tavLst>
                                        <p:tav tm="0">
                                          <p:val>
                                            <p:strVal val="#ppt_x"/>
                                          </p:val>
                                        </p:tav>
                                        <p:tav tm="100000">
                                          <p:val>
                                            <p:strVal val="#ppt_x"/>
                                          </p:val>
                                        </p:tav>
                                      </p:tavLst>
                                    </p:anim>
                                    <p:anim calcmode="lin" valueType="num">
                                      <p:cBhvr additive="base">
                                        <p:cTn id="96" dur="500" fill="hold"/>
                                        <p:tgtEl>
                                          <p:spTgt spid="2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0"/>
                                        </p:tgtEl>
                                        <p:attrNameLst>
                                          <p:attrName>style.visibility</p:attrName>
                                        </p:attrNameLst>
                                      </p:cBhvr>
                                      <p:to>
                                        <p:strVal val="visible"/>
                                      </p:to>
                                    </p:set>
                                    <p:anim calcmode="lin" valueType="num">
                                      <p:cBhvr additive="base">
                                        <p:cTn id="99" dur="500" fill="hold"/>
                                        <p:tgtEl>
                                          <p:spTgt spid="30"/>
                                        </p:tgtEl>
                                        <p:attrNameLst>
                                          <p:attrName>ppt_x</p:attrName>
                                        </p:attrNameLst>
                                      </p:cBhvr>
                                      <p:tavLst>
                                        <p:tav tm="0">
                                          <p:val>
                                            <p:strVal val="#ppt_x"/>
                                          </p:val>
                                        </p:tav>
                                        <p:tav tm="100000">
                                          <p:val>
                                            <p:strVal val="#ppt_x"/>
                                          </p:val>
                                        </p:tav>
                                      </p:tavLst>
                                    </p:anim>
                                    <p:anim calcmode="lin" valueType="num">
                                      <p:cBhvr additive="base">
                                        <p:cTn id="100" dur="500" fill="hold"/>
                                        <p:tgtEl>
                                          <p:spTgt spid="3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additive="base">
                                        <p:cTn id="103" dur="500" fill="hold"/>
                                        <p:tgtEl>
                                          <p:spTgt spid="32"/>
                                        </p:tgtEl>
                                        <p:attrNameLst>
                                          <p:attrName>ppt_x</p:attrName>
                                        </p:attrNameLst>
                                      </p:cBhvr>
                                      <p:tavLst>
                                        <p:tav tm="0">
                                          <p:val>
                                            <p:strVal val="#ppt_x"/>
                                          </p:val>
                                        </p:tav>
                                        <p:tav tm="100000">
                                          <p:val>
                                            <p:strVal val="#ppt_x"/>
                                          </p:val>
                                        </p:tav>
                                      </p:tavLst>
                                    </p:anim>
                                    <p:anim calcmode="lin" valueType="num">
                                      <p:cBhvr additive="base">
                                        <p:cTn id="104" dur="500" fill="hold"/>
                                        <p:tgtEl>
                                          <p:spTgt spid="32"/>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4"/>
                                        </p:tgtEl>
                                        <p:attrNameLst>
                                          <p:attrName>style.visibility</p:attrName>
                                        </p:attrNameLst>
                                      </p:cBhvr>
                                      <p:to>
                                        <p:strVal val="visible"/>
                                      </p:to>
                                    </p:set>
                                    <p:anim calcmode="lin" valueType="num">
                                      <p:cBhvr additive="base">
                                        <p:cTn id="107" dur="500" fill="hold"/>
                                        <p:tgtEl>
                                          <p:spTgt spid="34"/>
                                        </p:tgtEl>
                                        <p:attrNameLst>
                                          <p:attrName>ppt_x</p:attrName>
                                        </p:attrNameLst>
                                      </p:cBhvr>
                                      <p:tavLst>
                                        <p:tav tm="0">
                                          <p:val>
                                            <p:strVal val="#ppt_x"/>
                                          </p:val>
                                        </p:tav>
                                        <p:tav tm="100000">
                                          <p:val>
                                            <p:strVal val="#ppt_x"/>
                                          </p:val>
                                        </p:tav>
                                      </p:tavLst>
                                    </p:anim>
                                    <p:anim calcmode="lin" valueType="num">
                                      <p:cBhvr additive="base">
                                        <p:cTn id="108" dur="500" fill="hold"/>
                                        <p:tgtEl>
                                          <p:spTgt spid="34"/>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7"/>
                                        </p:tgtEl>
                                        <p:attrNameLst>
                                          <p:attrName>style.visibility</p:attrName>
                                        </p:attrNameLst>
                                      </p:cBhvr>
                                      <p:to>
                                        <p:strVal val="visible"/>
                                      </p:to>
                                    </p:set>
                                    <p:anim calcmode="lin" valueType="num">
                                      <p:cBhvr additive="base">
                                        <p:cTn id="111" dur="500" fill="hold"/>
                                        <p:tgtEl>
                                          <p:spTgt spid="37"/>
                                        </p:tgtEl>
                                        <p:attrNameLst>
                                          <p:attrName>ppt_x</p:attrName>
                                        </p:attrNameLst>
                                      </p:cBhvr>
                                      <p:tavLst>
                                        <p:tav tm="0">
                                          <p:val>
                                            <p:strVal val="#ppt_x"/>
                                          </p:val>
                                        </p:tav>
                                        <p:tav tm="100000">
                                          <p:val>
                                            <p:strVal val="#ppt_x"/>
                                          </p:val>
                                        </p:tav>
                                      </p:tavLst>
                                    </p:anim>
                                    <p:anim calcmode="lin" valueType="num">
                                      <p:cBhvr additive="base">
                                        <p:cTn id="112" dur="500" fill="hold"/>
                                        <p:tgtEl>
                                          <p:spTgt spid="3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9"/>
                                        </p:tgtEl>
                                        <p:attrNameLst>
                                          <p:attrName>style.visibility</p:attrName>
                                        </p:attrNameLst>
                                      </p:cBhvr>
                                      <p:to>
                                        <p:strVal val="visible"/>
                                      </p:to>
                                    </p:set>
                                    <p:anim calcmode="lin" valueType="num">
                                      <p:cBhvr additive="base">
                                        <p:cTn id="115" dur="500" fill="hold"/>
                                        <p:tgtEl>
                                          <p:spTgt spid="39"/>
                                        </p:tgtEl>
                                        <p:attrNameLst>
                                          <p:attrName>ppt_x</p:attrName>
                                        </p:attrNameLst>
                                      </p:cBhvr>
                                      <p:tavLst>
                                        <p:tav tm="0">
                                          <p:val>
                                            <p:strVal val="#ppt_x"/>
                                          </p:val>
                                        </p:tav>
                                        <p:tav tm="100000">
                                          <p:val>
                                            <p:strVal val="#ppt_x"/>
                                          </p:val>
                                        </p:tav>
                                      </p:tavLst>
                                    </p:anim>
                                    <p:anim calcmode="lin" valueType="num">
                                      <p:cBhvr additive="base">
                                        <p:cTn id="116" dur="500" fill="hold"/>
                                        <p:tgtEl>
                                          <p:spTgt spid="39"/>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41"/>
                                        </p:tgtEl>
                                        <p:attrNameLst>
                                          <p:attrName>style.visibility</p:attrName>
                                        </p:attrNameLst>
                                      </p:cBhvr>
                                      <p:to>
                                        <p:strVal val="visible"/>
                                      </p:to>
                                    </p:set>
                                    <p:anim calcmode="lin" valueType="num">
                                      <p:cBhvr additive="base">
                                        <p:cTn id="119" dur="500" fill="hold"/>
                                        <p:tgtEl>
                                          <p:spTgt spid="41"/>
                                        </p:tgtEl>
                                        <p:attrNameLst>
                                          <p:attrName>ppt_x</p:attrName>
                                        </p:attrNameLst>
                                      </p:cBhvr>
                                      <p:tavLst>
                                        <p:tav tm="0">
                                          <p:val>
                                            <p:strVal val="#ppt_x"/>
                                          </p:val>
                                        </p:tav>
                                        <p:tav tm="100000">
                                          <p:val>
                                            <p:strVal val="#ppt_x"/>
                                          </p:val>
                                        </p:tav>
                                      </p:tavLst>
                                    </p:anim>
                                    <p:anim calcmode="lin" valueType="num">
                                      <p:cBhvr additive="base">
                                        <p:cTn id="12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3">
                                            <p:txEl>
                                              <p:pRg st="0" end="0"/>
                                            </p:txEl>
                                          </p:spTgt>
                                        </p:tgtEl>
                                        <p:attrNameLst>
                                          <p:attrName>style.visibility</p:attrName>
                                        </p:attrNameLst>
                                      </p:cBhvr>
                                      <p:to>
                                        <p:strVal val="visible"/>
                                      </p:to>
                                    </p:set>
                                    <p:anim calcmode="lin" valueType="num">
                                      <p:cBhvr additive="base">
                                        <p:cTn id="1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3">
                                            <p:txEl>
                                              <p:pRg st="1" end="1"/>
                                            </p:txEl>
                                          </p:spTgt>
                                        </p:tgtEl>
                                        <p:attrNameLst>
                                          <p:attrName>style.visibility</p:attrName>
                                        </p:attrNameLst>
                                      </p:cBhvr>
                                      <p:to>
                                        <p:strVal val="visible"/>
                                      </p:to>
                                    </p:set>
                                    <p:anim calcmode="lin" valueType="num">
                                      <p:cBhvr additive="base">
                                        <p:cTn id="1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3">
                                            <p:txEl>
                                              <p:pRg st="2" end="2"/>
                                            </p:txEl>
                                          </p:spTgt>
                                        </p:tgtEl>
                                        <p:attrNameLst>
                                          <p:attrName>style.visibility</p:attrName>
                                        </p:attrNameLst>
                                      </p:cBhvr>
                                      <p:to>
                                        <p:strVal val="visible"/>
                                      </p:to>
                                    </p:set>
                                    <p:anim calcmode="lin" valueType="num">
                                      <p:cBhvr additive="base">
                                        <p:cTn id="1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3">
                                            <p:txEl>
                                              <p:pRg st="3" end="3"/>
                                            </p:txEl>
                                          </p:spTgt>
                                        </p:tgtEl>
                                        <p:attrNameLst>
                                          <p:attrName>style.visibility</p:attrName>
                                        </p:attrNameLst>
                                      </p:cBhvr>
                                      <p:to>
                                        <p:strVal val="visible"/>
                                      </p:to>
                                    </p:set>
                                    <p:anim calcmode="lin" valueType="num">
                                      <p:cBhvr additive="base">
                                        <p:cTn id="1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nodeType="clickEffect">
                                  <p:stCondLst>
                                    <p:cond delay="0"/>
                                  </p:stCondLst>
                                  <p:childTnLst>
                                    <p:set>
                                      <p:cBhvr>
                                        <p:cTn id="148" dur="1" fill="hold">
                                          <p:stCondLst>
                                            <p:cond delay="0"/>
                                          </p:stCondLst>
                                        </p:cTn>
                                        <p:tgtEl>
                                          <p:spTgt spid="3">
                                            <p:txEl>
                                              <p:pRg st="4" end="4"/>
                                            </p:txEl>
                                          </p:spTgt>
                                        </p:tgtEl>
                                        <p:attrNameLst>
                                          <p:attrName>style.visibility</p:attrName>
                                        </p:attrNameLst>
                                      </p:cBhvr>
                                      <p:to>
                                        <p:strVal val="visible"/>
                                      </p:to>
                                    </p:set>
                                    <p:anim calcmode="lin" valueType="num">
                                      <p:cBhvr additive="base">
                                        <p:cTn id="14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5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nodeType="clickEffect">
                                  <p:stCondLst>
                                    <p:cond delay="0"/>
                                  </p:stCondLst>
                                  <p:childTnLst>
                                    <p:set>
                                      <p:cBhvr>
                                        <p:cTn id="154" dur="1" fill="hold">
                                          <p:stCondLst>
                                            <p:cond delay="0"/>
                                          </p:stCondLst>
                                        </p:cTn>
                                        <p:tgtEl>
                                          <p:spTgt spid="3">
                                            <p:txEl>
                                              <p:pRg st="5" end="5"/>
                                            </p:txEl>
                                          </p:spTgt>
                                        </p:tgtEl>
                                        <p:attrNameLst>
                                          <p:attrName>style.visibility</p:attrName>
                                        </p:attrNameLst>
                                      </p:cBhvr>
                                      <p:to>
                                        <p:strVal val="visible"/>
                                      </p:to>
                                    </p:set>
                                    <p:anim calcmode="lin" valueType="num">
                                      <p:cBhvr additive="base">
                                        <p:cTn id="15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5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3">
                                            <p:txEl>
                                              <p:pRg st="6" end="6"/>
                                            </p:txEl>
                                          </p:spTgt>
                                        </p:tgtEl>
                                        <p:attrNameLst>
                                          <p:attrName>style.visibility</p:attrName>
                                        </p:attrNameLst>
                                      </p:cBhvr>
                                      <p:to>
                                        <p:strVal val="visible"/>
                                      </p:to>
                                    </p:set>
                                    <p:anim calcmode="lin" valueType="num">
                                      <p:cBhvr additive="base">
                                        <p:cTn id="16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nodeType="clickEffect">
                                  <p:stCondLst>
                                    <p:cond delay="0"/>
                                  </p:stCondLst>
                                  <p:childTnLst>
                                    <p:set>
                                      <p:cBhvr>
                                        <p:cTn id="166" dur="1" fill="hold">
                                          <p:stCondLst>
                                            <p:cond delay="0"/>
                                          </p:stCondLst>
                                        </p:cTn>
                                        <p:tgtEl>
                                          <p:spTgt spid="3">
                                            <p:txEl>
                                              <p:pRg st="7" end="7"/>
                                            </p:txEl>
                                          </p:spTgt>
                                        </p:tgtEl>
                                        <p:attrNameLst>
                                          <p:attrName>style.visibility</p:attrName>
                                        </p:attrNameLst>
                                      </p:cBhvr>
                                      <p:to>
                                        <p:strVal val="visible"/>
                                      </p:to>
                                    </p:set>
                                    <p:anim calcmode="lin" valueType="num">
                                      <p:cBhvr additive="base">
                                        <p:cTn id="16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9" grpId="0"/>
      <p:bldP spid="40" grpId="0"/>
      <p:bldP spid="35" grpId="0"/>
      <p:bldP spid="36" grpId="0"/>
      <p:bldP spid="38" grpId="0"/>
      <p:bldP spid="19" grpId="0"/>
      <p:bldP spid="24" grpId="0"/>
      <p:bldP spid="25" grpId="0"/>
      <p:bldP spid="30" grpId="0"/>
      <p:bldP spid="32" grpId="0"/>
      <p:bldP spid="39" grpId="0"/>
      <p:bldP spid="4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Problem </a:t>
            </a:r>
          </a:p>
          <a:p>
            <a:pPr marL="0" indent="0" algn="just">
              <a:lnSpc>
                <a:spcPct val="150000"/>
              </a:lnSpc>
              <a:buNone/>
            </a:pPr>
            <a:r>
              <a:rPr lang="en-US" sz="1600" dirty="0">
                <a:latin typeface="Times New Roman" pitchFamily="18" charset="0"/>
                <a:cs typeface="Times New Roman" pitchFamily="18" charset="0"/>
              </a:rPr>
              <a:t>A ladder of length 4.0 m and weighing 200N is placed against a vertical wall as shown in figure. The coefficient of friction between the wall and the ladder is 0.2 and that between the floor and the ladder is 0.3. the ladder in addition to its own weight has to support a man weighing 600 N at a distance of 3.0 m from A. calculate the distance x measured along the ladder from A at which  horizontal force P = 80 N to be applied at A to prevent slipping.</a:t>
            </a:r>
          </a:p>
          <a:p>
            <a:pPr marL="0" indent="0" algn="just">
              <a:lnSpc>
                <a:spcPct val="150000"/>
              </a:lnSpc>
              <a:buNone/>
            </a:pPr>
            <a:endParaRPr lang="en-IN" sz="1800" baseline="300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76</a:t>
            </a:fld>
            <a:endParaRPr lang="en-US"/>
          </a:p>
        </p:txBody>
      </p:sp>
      <p:cxnSp>
        <p:nvCxnSpPr>
          <p:cNvPr id="4" name="Straight Connector 3"/>
          <p:cNvCxnSpPr/>
          <p:nvPr/>
        </p:nvCxnSpPr>
        <p:spPr>
          <a:xfrm>
            <a:off x="2987824" y="4803998"/>
            <a:ext cx="1512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499992" y="3291830"/>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203848" y="3507854"/>
            <a:ext cx="1296144"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923928" y="4083918"/>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211960" y="350785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995936" y="3230855"/>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600 N</a:t>
            </a:r>
            <a:endParaRPr lang="en-IN" sz="1200" baseline="-25000" dirty="0"/>
          </a:p>
        </p:txBody>
      </p:sp>
      <p:sp>
        <p:nvSpPr>
          <p:cNvPr id="17" name="TextBox 16"/>
          <p:cNvSpPr txBox="1"/>
          <p:nvPr/>
        </p:nvSpPr>
        <p:spPr>
          <a:xfrm>
            <a:off x="4476874" y="3339335"/>
            <a:ext cx="457200" cy="276999"/>
          </a:xfrm>
          <a:prstGeom prst="rect">
            <a:avLst/>
          </a:prstGeom>
          <a:noFill/>
        </p:spPr>
        <p:txBody>
          <a:bodyPr wrap="square" rtlCol="0">
            <a:spAutoFit/>
          </a:bodyPr>
          <a:lstStyle/>
          <a:p>
            <a:r>
              <a:rPr lang="en-US" sz="1200" dirty="0">
                <a:latin typeface="Times New Roman" pitchFamily="18" charset="0"/>
                <a:cs typeface="Times New Roman" pitchFamily="18" charset="0"/>
              </a:rPr>
              <a:t>B</a:t>
            </a:r>
            <a:endParaRPr lang="en-IN" sz="1200" baseline="-25000" dirty="0"/>
          </a:p>
        </p:txBody>
      </p:sp>
      <p:sp>
        <p:nvSpPr>
          <p:cNvPr id="18" name="TextBox 17"/>
          <p:cNvSpPr txBox="1"/>
          <p:nvPr/>
        </p:nvSpPr>
        <p:spPr>
          <a:xfrm>
            <a:off x="3004096" y="4731990"/>
            <a:ext cx="457200" cy="276999"/>
          </a:xfrm>
          <a:prstGeom prst="rect">
            <a:avLst/>
          </a:prstGeom>
          <a:noFill/>
        </p:spPr>
        <p:txBody>
          <a:bodyPr wrap="square" rtlCol="0">
            <a:spAutoFit/>
          </a:bodyPr>
          <a:lstStyle/>
          <a:p>
            <a:r>
              <a:rPr lang="en-US" sz="1200" dirty="0">
                <a:latin typeface="Times New Roman" pitchFamily="18" charset="0"/>
                <a:cs typeface="Times New Roman" pitchFamily="18" charset="0"/>
              </a:rPr>
              <a:t>A</a:t>
            </a:r>
            <a:endParaRPr lang="en-IN" sz="1200" baseline="-25000" dirty="0"/>
          </a:p>
        </p:txBody>
      </p:sp>
      <p:cxnSp>
        <p:nvCxnSpPr>
          <p:cNvPr id="20" name="Straight Connector 19"/>
          <p:cNvCxnSpPr/>
          <p:nvPr/>
        </p:nvCxnSpPr>
        <p:spPr>
          <a:xfrm flipH="1" flipV="1">
            <a:off x="2672656" y="4299942"/>
            <a:ext cx="532904" cy="494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3977866" y="3064875"/>
            <a:ext cx="50707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771800" y="3064875"/>
            <a:ext cx="1296144" cy="13070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8774997">
            <a:off x="3059831" y="3474014"/>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4 m</a:t>
            </a:r>
            <a:endParaRPr lang="en-IN" sz="1200" baseline="-25000" dirty="0"/>
          </a:p>
        </p:txBody>
      </p:sp>
      <p:cxnSp>
        <p:nvCxnSpPr>
          <p:cNvPr id="30" name="Straight Arrow Connector 29"/>
          <p:cNvCxnSpPr/>
          <p:nvPr/>
        </p:nvCxnSpPr>
        <p:spPr>
          <a:xfrm flipV="1">
            <a:off x="2924200" y="3496923"/>
            <a:ext cx="1027832" cy="102742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3711414" y="3291830"/>
            <a:ext cx="532904" cy="494568"/>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8985690">
            <a:off x="3095836" y="3722493"/>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3 m</a:t>
            </a:r>
            <a:endParaRPr lang="en-IN" sz="1200" baseline="-25000" dirty="0"/>
          </a:p>
        </p:txBody>
      </p:sp>
      <p:sp>
        <p:nvSpPr>
          <p:cNvPr id="40" name="TextBox 39"/>
          <p:cNvSpPr txBox="1"/>
          <p:nvPr/>
        </p:nvSpPr>
        <p:spPr>
          <a:xfrm>
            <a:off x="3750227" y="4445033"/>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200 N</a:t>
            </a:r>
            <a:endParaRPr lang="en-IN" sz="1200" baseline="-25000" dirty="0"/>
          </a:p>
        </p:txBody>
      </p:sp>
      <p:cxnSp>
        <p:nvCxnSpPr>
          <p:cNvPr id="41" name="Straight Connector 40"/>
          <p:cNvCxnSpPr/>
          <p:nvPr/>
        </p:nvCxnSpPr>
        <p:spPr>
          <a:xfrm flipH="1" flipV="1">
            <a:off x="3438116" y="3612513"/>
            <a:ext cx="485812" cy="47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089641" y="3944129"/>
            <a:ext cx="715873" cy="7326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rot="18985690">
            <a:off x="3163244" y="3990228"/>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2 m</a:t>
            </a:r>
            <a:endParaRPr lang="en-IN" sz="1200" baseline="-25000" dirty="0"/>
          </a:p>
        </p:txBody>
      </p:sp>
      <p:sp>
        <p:nvSpPr>
          <p:cNvPr id="24" name="TextBox 23"/>
          <p:cNvSpPr txBox="1"/>
          <p:nvPr/>
        </p:nvSpPr>
        <p:spPr>
          <a:xfrm>
            <a:off x="3282608" y="4531896"/>
            <a:ext cx="641320" cy="309801"/>
          </a:xfrm>
          <a:prstGeom prst="rect">
            <a:avLst/>
          </a:prstGeom>
          <a:noFill/>
        </p:spPr>
        <p:txBody>
          <a:bodyPr wrap="square" rtlCol="0">
            <a:spAutoFit/>
          </a:bodyPr>
          <a:lstStyle/>
          <a:p>
            <a:r>
              <a:rPr lang="en-US" sz="1400" dirty="0">
                <a:latin typeface="Times New Roman" pitchFamily="18" charset="0"/>
                <a:cs typeface="Times New Roman" pitchFamily="18" charset="0"/>
              </a:rPr>
              <a:t>60</a:t>
            </a:r>
            <a:r>
              <a:rPr lang="en-US" sz="1400" baseline="30000" dirty="0">
                <a:latin typeface="Times New Roman" pitchFamily="18" charset="0"/>
                <a:cs typeface="Times New Roman" pitchFamily="18" charset="0"/>
              </a:rPr>
              <a:t>0</a:t>
            </a:r>
            <a:endParaRPr lang="en-IN" sz="1400" baseline="30000" dirty="0">
              <a:latin typeface="Times New Roman" pitchFamily="18" charset="0"/>
              <a:cs typeface="Times New Roman" pitchFamily="18" charset="0"/>
            </a:endParaRPr>
          </a:p>
        </p:txBody>
      </p:sp>
      <p:cxnSp>
        <p:nvCxnSpPr>
          <p:cNvPr id="25" name="Straight Arrow Connector 24"/>
          <p:cNvCxnSpPr/>
          <p:nvPr/>
        </p:nvCxnSpPr>
        <p:spPr>
          <a:xfrm>
            <a:off x="2643174" y="4500576"/>
            <a:ext cx="857256"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00232" y="4357700"/>
            <a:ext cx="862386" cy="276999"/>
          </a:xfrm>
          <a:prstGeom prst="rect">
            <a:avLst/>
          </a:prstGeom>
          <a:noFill/>
        </p:spPr>
        <p:txBody>
          <a:bodyPr wrap="square" rtlCol="0">
            <a:spAutoFit/>
          </a:bodyPr>
          <a:lstStyle/>
          <a:p>
            <a:r>
              <a:rPr lang="en-US" sz="1200" dirty="0">
                <a:latin typeface="Times New Roman" pitchFamily="18" charset="0"/>
                <a:cs typeface="Times New Roman" pitchFamily="18" charset="0"/>
              </a:rPr>
              <a:t>P = 80 N</a:t>
            </a:r>
            <a:endParaRPr lang="en-IN" sz="1200" dirty="0"/>
          </a:p>
        </p:txBody>
      </p:sp>
      <p:cxnSp>
        <p:nvCxnSpPr>
          <p:cNvPr id="33" name="Straight Connector 32"/>
          <p:cNvCxnSpPr>
            <a:endCxn id="51" idx="1"/>
          </p:cNvCxnSpPr>
          <p:nvPr/>
        </p:nvCxnSpPr>
        <p:spPr>
          <a:xfrm rot="10800000">
            <a:off x="3252514" y="4352074"/>
            <a:ext cx="136441" cy="108384"/>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18982474">
            <a:off x="3077881" y="4313319"/>
            <a:ext cx="648072" cy="307777"/>
          </a:xfrm>
          <a:prstGeom prst="rect">
            <a:avLst/>
          </a:prstGeom>
          <a:noFill/>
        </p:spPr>
        <p:txBody>
          <a:bodyPr wrap="square" rtlCol="0">
            <a:spAutoFit/>
          </a:bodyPr>
          <a:lstStyle/>
          <a:p>
            <a:r>
              <a:rPr lang="en-US" sz="1400" b="1" dirty="0">
                <a:latin typeface="Times New Roman" pitchFamily="18" charset="0"/>
                <a:cs typeface="Times New Roman" pitchFamily="18" charset="0"/>
              </a:rPr>
              <a:t>x</a:t>
            </a:r>
            <a:endParaRPr lang="en-IN" sz="1200" b="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ppt_x"/>
                                          </p:val>
                                        </p:tav>
                                        <p:tav tm="100000">
                                          <p:val>
                                            <p:strVal val="#ppt_x"/>
                                          </p:val>
                                        </p:tav>
                                      </p:tavLst>
                                    </p:anim>
                                    <p:anim calcmode="lin" valueType="num">
                                      <p:cBhvr additive="base">
                                        <p:cTn id="24" dur="500" fill="hold"/>
                                        <p:tgtEl>
                                          <p:spTgt spid="3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ppt_x"/>
                                          </p:val>
                                        </p:tav>
                                        <p:tav tm="100000">
                                          <p:val>
                                            <p:strVal val="#ppt_x"/>
                                          </p:val>
                                        </p:tav>
                                      </p:tavLst>
                                    </p:anim>
                                    <p:anim calcmode="lin" valueType="num">
                                      <p:cBhvr additive="base">
                                        <p:cTn id="32" dur="500" fill="hold"/>
                                        <p:tgtEl>
                                          <p:spTgt spid="5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ppt_x"/>
                                          </p:val>
                                        </p:tav>
                                        <p:tav tm="100000">
                                          <p:val>
                                            <p:strVal val="#ppt_x"/>
                                          </p:val>
                                        </p:tav>
                                      </p:tavLst>
                                    </p:anim>
                                    <p:anim calcmode="lin" valueType="num">
                                      <p:cBhvr additive="base">
                                        <p:cTn id="4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9" grpId="0"/>
      <p:bldP spid="39" grpId="0"/>
      <p:bldP spid="40" grpId="0"/>
      <p:bldP spid="51" grpId="0"/>
      <p:bldP spid="24" grpId="0"/>
      <p:bldP spid="28" grpId="0"/>
      <p:bldP spid="3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600" dirty="0">
                <a:latin typeface="Times New Roman" pitchFamily="18" charset="0"/>
                <a:cs typeface="Times New Roman" pitchFamily="18" charset="0"/>
              </a:rPr>
              <a:t>∑</a:t>
            </a:r>
            <a:r>
              <a:rPr lang="en-IN" sz="1600" dirty="0" err="1">
                <a:latin typeface="Times New Roman" pitchFamily="18" charset="0"/>
                <a:cs typeface="Times New Roman" pitchFamily="18" charset="0"/>
              </a:rPr>
              <a:t>Fx</a:t>
            </a:r>
            <a:r>
              <a:rPr lang="en-IN" sz="1600" dirty="0">
                <a:latin typeface="Times New Roman" pitchFamily="18" charset="0"/>
                <a:cs typeface="Times New Roman" pitchFamily="18" charset="0"/>
              </a:rPr>
              <a:t>= 0,   80 + F</a:t>
            </a:r>
            <a:r>
              <a:rPr lang="en-IN" sz="1600" baseline="-25000" dirty="0">
                <a:latin typeface="Times New Roman" pitchFamily="18" charset="0"/>
                <a:cs typeface="Times New Roman" pitchFamily="18" charset="0"/>
              </a:rPr>
              <a:t>A</a:t>
            </a:r>
            <a:r>
              <a:rPr lang="en-IN" sz="1600" dirty="0">
                <a:latin typeface="Times New Roman" pitchFamily="18" charset="0"/>
                <a:cs typeface="Times New Roman" pitchFamily="18" charset="0"/>
              </a:rPr>
              <a:t> – N</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0</a:t>
            </a:r>
          </a:p>
          <a:p>
            <a:pPr marL="0" indent="0" algn="just">
              <a:lnSpc>
                <a:spcPct val="150000"/>
              </a:lnSpc>
              <a:buNone/>
            </a:pPr>
            <a:r>
              <a:rPr lang="en-IN" sz="1600" dirty="0">
                <a:latin typeface="Times New Roman" pitchFamily="18" charset="0"/>
                <a:cs typeface="Times New Roman" pitchFamily="18" charset="0"/>
              </a:rPr>
              <a:t>F</a:t>
            </a:r>
            <a:r>
              <a:rPr lang="en-IN" sz="1600" baseline="-25000" dirty="0">
                <a:latin typeface="Times New Roman" pitchFamily="18" charset="0"/>
                <a:cs typeface="Times New Roman" pitchFamily="18" charset="0"/>
              </a:rPr>
              <a:t>A</a:t>
            </a:r>
            <a:r>
              <a:rPr lang="en-IN" sz="1600" dirty="0">
                <a:latin typeface="Times New Roman" pitchFamily="18" charset="0"/>
                <a:cs typeface="Times New Roman" pitchFamily="18" charset="0"/>
              </a:rPr>
              <a:t> – N</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- 80</a:t>
            </a:r>
          </a:p>
          <a:p>
            <a:pPr marL="0" indent="0" algn="just">
              <a:lnSpc>
                <a:spcPct val="150000"/>
              </a:lnSpc>
              <a:buNone/>
            </a:pPr>
            <a:r>
              <a:rPr lang="en-IN" sz="1600" dirty="0">
                <a:latin typeface="Times New Roman" pitchFamily="18" charset="0"/>
                <a:cs typeface="Times New Roman" pitchFamily="18" charset="0"/>
              </a:rPr>
              <a:t>0.3 N</a:t>
            </a:r>
            <a:r>
              <a:rPr lang="en-IN" sz="1600" baseline="-25000" dirty="0">
                <a:latin typeface="Times New Roman" pitchFamily="18" charset="0"/>
                <a:cs typeface="Times New Roman" pitchFamily="18" charset="0"/>
              </a:rPr>
              <a:t>A </a:t>
            </a:r>
            <a:r>
              <a:rPr lang="en-IN" sz="1600" dirty="0">
                <a:latin typeface="Times New Roman" pitchFamily="18" charset="0"/>
                <a:cs typeface="Times New Roman" pitchFamily="18" charset="0"/>
              </a:rPr>
              <a:t>- N</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- 80   ------(</a:t>
            </a:r>
            <a:r>
              <a:rPr lang="en-IN" sz="1600" dirty="0" err="1">
                <a:latin typeface="Times New Roman" pitchFamily="18" charset="0"/>
                <a:cs typeface="Times New Roman" pitchFamily="18" charset="0"/>
              </a:rPr>
              <a:t>i</a:t>
            </a:r>
            <a:r>
              <a:rPr lang="en-IN" sz="1600" dirty="0">
                <a:latin typeface="Times New Roman" pitchFamily="18" charset="0"/>
                <a:cs typeface="Times New Roman" pitchFamily="18" charset="0"/>
              </a:rPr>
              <a:t>)</a:t>
            </a:r>
          </a:p>
          <a:p>
            <a:pPr marL="0" indent="0" algn="just">
              <a:lnSpc>
                <a:spcPct val="150000"/>
              </a:lnSpc>
              <a:buNone/>
            </a:pPr>
            <a:r>
              <a:rPr lang="en-IN" sz="1600" dirty="0">
                <a:latin typeface="Times New Roman" pitchFamily="18" charset="0"/>
                <a:cs typeface="Times New Roman" pitchFamily="18" charset="0"/>
              </a:rPr>
              <a:t>∑</a:t>
            </a:r>
            <a:r>
              <a:rPr lang="en-IN" sz="1600" dirty="0" err="1">
                <a:latin typeface="Times New Roman" pitchFamily="18" charset="0"/>
                <a:cs typeface="Times New Roman" pitchFamily="18" charset="0"/>
              </a:rPr>
              <a:t>Fy</a:t>
            </a:r>
            <a:r>
              <a:rPr lang="en-IN" sz="1600" dirty="0">
                <a:latin typeface="Times New Roman" pitchFamily="18" charset="0"/>
                <a:cs typeface="Times New Roman" pitchFamily="18" charset="0"/>
              </a:rPr>
              <a:t>= 0, N</a:t>
            </a:r>
            <a:r>
              <a:rPr lang="en-IN" sz="1600" baseline="-25000" dirty="0">
                <a:latin typeface="Times New Roman" pitchFamily="18" charset="0"/>
                <a:cs typeface="Times New Roman" pitchFamily="18" charset="0"/>
              </a:rPr>
              <a:t>A </a:t>
            </a:r>
            <a:r>
              <a:rPr lang="en-IN" sz="1600" dirty="0">
                <a:latin typeface="Times New Roman" pitchFamily="18" charset="0"/>
                <a:cs typeface="Times New Roman" pitchFamily="18" charset="0"/>
              </a:rPr>
              <a:t>+ F</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200 – 600 = 0</a:t>
            </a:r>
          </a:p>
          <a:p>
            <a:pPr marL="0" indent="0" algn="just">
              <a:lnSpc>
                <a:spcPct val="150000"/>
              </a:lnSpc>
              <a:buNone/>
            </a:pPr>
            <a:r>
              <a:rPr lang="en-IN" sz="1600" dirty="0">
                <a:latin typeface="Times New Roman" pitchFamily="18" charset="0"/>
                <a:cs typeface="Times New Roman" pitchFamily="18" charset="0"/>
              </a:rPr>
              <a:t>N</a:t>
            </a:r>
            <a:r>
              <a:rPr lang="en-IN" sz="1600" baseline="-25000" dirty="0">
                <a:latin typeface="Times New Roman" pitchFamily="18" charset="0"/>
                <a:cs typeface="Times New Roman" pitchFamily="18" charset="0"/>
              </a:rPr>
              <a:t>A </a:t>
            </a:r>
            <a:r>
              <a:rPr lang="en-IN" sz="1600" dirty="0">
                <a:latin typeface="Times New Roman" pitchFamily="18" charset="0"/>
                <a:cs typeface="Times New Roman" pitchFamily="18" charset="0"/>
              </a:rPr>
              <a:t>+ F</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800</a:t>
            </a:r>
          </a:p>
          <a:p>
            <a:pPr marL="0" indent="0" algn="just">
              <a:lnSpc>
                <a:spcPct val="150000"/>
              </a:lnSpc>
              <a:buNone/>
            </a:pPr>
            <a:r>
              <a:rPr lang="en-IN" sz="1600" dirty="0">
                <a:latin typeface="Times New Roman" pitchFamily="18" charset="0"/>
                <a:cs typeface="Times New Roman" pitchFamily="18" charset="0"/>
              </a:rPr>
              <a:t>N</a:t>
            </a:r>
            <a:r>
              <a:rPr lang="en-IN" sz="1600" baseline="-25000" dirty="0">
                <a:latin typeface="Times New Roman" pitchFamily="18" charset="0"/>
                <a:cs typeface="Times New Roman" pitchFamily="18" charset="0"/>
              </a:rPr>
              <a:t>A </a:t>
            </a:r>
            <a:r>
              <a:rPr lang="en-IN" sz="1600" dirty="0">
                <a:latin typeface="Times New Roman" pitchFamily="18" charset="0"/>
                <a:cs typeface="Times New Roman" pitchFamily="18" charset="0"/>
              </a:rPr>
              <a:t>+ 0.2 N</a:t>
            </a:r>
            <a:r>
              <a:rPr lang="en-IN" sz="1600" baseline="-25000" dirty="0">
                <a:latin typeface="Times New Roman" pitchFamily="18" charset="0"/>
                <a:cs typeface="Times New Roman" pitchFamily="18" charset="0"/>
              </a:rPr>
              <a:t>B</a:t>
            </a:r>
            <a:r>
              <a:rPr lang="en-IN" sz="1600" dirty="0">
                <a:latin typeface="Times New Roman" pitchFamily="18" charset="0"/>
                <a:cs typeface="Times New Roman" pitchFamily="18" charset="0"/>
              </a:rPr>
              <a:t>= 800   ------(ii)</a:t>
            </a:r>
          </a:p>
          <a:p>
            <a:pPr marL="0" indent="0" algn="just">
              <a:lnSpc>
                <a:spcPct val="150000"/>
              </a:lnSpc>
              <a:buNone/>
            </a:pPr>
            <a:r>
              <a:rPr lang="en-IN" sz="1600" dirty="0">
                <a:latin typeface="Times New Roman" pitchFamily="18" charset="0"/>
                <a:cs typeface="Times New Roman" pitchFamily="18" charset="0"/>
              </a:rPr>
              <a:t>Solving (</a:t>
            </a:r>
            <a:r>
              <a:rPr lang="en-IN" sz="1600" dirty="0" err="1">
                <a:latin typeface="Times New Roman" pitchFamily="18" charset="0"/>
                <a:cs typeface="Times New Roman" pitchFamily="18" charset="0"/>
              </a:rPr>
              <a:t>i</a:t>
            </a:r>
            <a:r>
              <a:rPr lang="en-IN" sz="1600" dirty="0">
                <a:latin typeface="Times New Roman" pitchFamily="18" charset="0"/>
                <a:cs typeface="Times New Roman" pitchFamily="18" charset="0"/>
              </a:rPr>
              <a:t>) &amp; (ii) we get</a:t>
            </a:r>
          </a:p>
          <a:p>
            <a:pPr marL="0" indent="0" algn="just">
              <a:lnSpc>
                <a:spcPct val="150000"/>
              </a:lnSpc>
              <a:buNone/>
            </a:pPr>
            <a:r>
              <a:rPr lang="en-IN" sz="1600" dirty="0">
                <a:latin typeface="Times New Roman" pitchFamily="18" charset="0"/>
                <a:cs typeface="Times New Roman" pitchFamily="18" charset="0"/>
              </a:rPr>
              <a:t>N</a:t>
            </a:r>
            <a:r>
              <a:rPr lang="en-IN" sz="1600" baseline="-25000" dirty="0">
                <a:latin typeface="Times New Roman" pitchFamily="18" charset="0"/>
                <a:cs typeface="Times New Roman" pitchFamily="18" charset="0"/>
              </a:rPr>
              <a:t>A </a:t>
            </a:r>
            <a:r>
              <a:rPr lang="en-IN" sz="1600" dirty="0">
                <a:latin typeface="Times New Roman" pitchFamily="18" charset="0"/>
                <a:cs typeface="Times New Roman" pitchFamily="18" charset="0"/>
              </a:rPr>
              <a:t>= 739.62 N &amp; N</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301.88 N</a:t>
            </a:r>
          </a:p>
          <a:p>
            <a:pPr marL="0" indent="0" algn="just">
              <a:lnSpc>
                <a:spcPct val="150000"/>
              </a:lnSpc>
              <a:buNone/>
            </a:pPr>
            <a:endParaRPr lang="en-IN" sz="18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77</a:t>
            </a:fld>
            <a:endParaRPr lang="en-US"/>
          </a:p>
        </p:txBody>
      </p:sp>
      <p:cxnSp>
        <p:nvCxnSpPr>
          <p:cNvPr id="11" name="Straight Connector 10"/>
          <p:cNvCxnSpPr/>
          <p:nvPr/>
        </p:nvCxnSpPr>
        <p:spPr>
          <a:xfrm flipV="1">
            <a:off x="6175776" y="991996"/>
            <a:ext cx="1656184" cy="1655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6749149" y="2037675"/>
            <a:ext cx="50348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393563" y="1174237"/>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24416" y="935821"/>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600 N</a:t>
            </a:r>
            <a:endParaRPr lang="en-IN" sz="1200" baseline="-25000" dirty="0"/>
          </a:p>
        </p:txBody>
      </p:sp>
      <p:sp>
        <p:nvSpPr>
          <p:cNvPr id="17" name="TextBox 16"/>
          <p:cNvSpPr txBox="1"/>
          <p:nvPr/>
        </p:nvSpPr>
        <p:spPr>
          <a:xfrm>
            <a:off x="7669942" y="1128937"/>
            <a:ext cx="324036" cy="276999"/>
          </a:xfrm>
          <a:prstGeom prst="rect">
            <a:avLst/>
          </a:prstGeom>
          <a:noFill/>
        </p:spPr>
        <p:txBody>
          <a:bodyPr wrap="square" rtlCol="0">
            <a:spAutoFit/>
          </a:bodyPr>
          <a:lstStyle/>
          <a:p>
            <a:r>
              <a:rPr lang="en-US" sz="1200" dirty="0">
                <a:latin typeface="Times New Roman" pitchFamily="18" charset="0"/>
                <a:cs typeface="Times New Roman" pitchFamily="18" charset="0"/>
              </a:rPr>
              <a:t>B</a:t>
            </a:r>
            <a:endParaRPr lang="en-IN" sz="1200" baseline="-25000" dirty="0"/>
          </a:p>
        </p:txBody>
      </p:sp>
      <p:sp>
        <p:nvSpPr>
          <p:cNvPr id="18" name="TextBox 17"/>
          <p:cNvSpPr txBox="1"/>
          <p:nvPr/>
        </p:nvSpPr>
        <p:spPr>
          <a:xfrm>
            <a:off x="6006360" y="2359361"/>
            <a:ext cx="457200" cy="276999"/>
          </a:xfrm>
          <a:prstGeom prst="rect">
            <a:avLst/>
          </a:prstGeom>
          <a:noFill/>
        </p:spPr>
        <p:txBody>
          <a:bodyPr wrap="square" rtlCol="0">
            <a:spAutoFit/>
          </a:bodyPr>
          <a:lstStyle/>
          <a:p>
            <a:r>
              <a:rPr lang="en-US" sz="1200" dirty="0">
                <a:latin typeface="Times New Roman" pitchFamily="18" charset="0"/>
                <a:cs typeface="Times New Roman" pitchFamily="18" charset="0"/>
              </a:rPr>
              <a:t>A</a:t>
            </a:r>
            <a:endParaRPr lang="en-IN" sz="1200" baseline="-25000" dirty="0"/>
          </a:p>
        </p:txBody>
      </p:sp>
      <p:sp>
        <p:nvSpPr>
          <p:cNvPr id="29" name="TextBox 28"/>
          <p:cNvSpPr txBox="1"/>
          <p:nvPr/>
        </p:nvSpPr>
        <p:spPr>
          <a:xfrm>
            <a:off x="7687944" y="391214"/>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F</a:t>
            </a:r>
            <a:r>
              <a:rPr lang="en-US" sz="1200" baseline="-25000" dirty="0">
                <a:latin typeface="Times New Roman" pitchFamily="18" charset="0"/>
                <a:cs typeface="Times New Roman" pitchFamily="18" charset="0"/>
              </a:rPr>
              <a:t>B</a:t>
            </a:r>
            <a:endParaRPr lang="en-IN" sz="1200" baseline="-25000" dirty="0"/>
          </a:p>
        </p:txBody>
      </p:sp>
      <p:sp>
        <p:nvSpPr>
          <p:cNvPr id="40" name="TextBox 39"/>
          <p:cNvSpPr txBox="1"/>
          <p:nvPr/>
        </p:nvSpPr>
        <p:spPr>
          <a:xfrm>
            <a:off x="6858016" y="2214560"/>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200 N</a:t>
            </a:r>
            <a:endParaRPr lang="en-IN" sz="1200" baseline="-25000" dirty="0"/>
          </a:p>
        </p:txBody>
      </p:sp>
      <p:cxnSp>
        <p:nvCxnSpPr>
          <p:cNvPr id="5" name="Straight Arrow Connector 4"/>
          <p:cNvCxnSpPr/>
          <p:nvPr/>
        </p:nvCxnSpPr>
        <p:spPr>
          <a:xfrm flipV="1">
            <a:off x="7848544" y="665739"/>
            <a:ext cx="0" cy="65251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848544" y="991996"/>
            <a:ext cx="559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857884" y="2143122"/>
            <a:ext cx="824855"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849038" y="2713621"/>
            <a:ext cx="65347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6175776" y="2647464"/>
            <a:ext cx="0"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408024" y="836785"/>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N</a:t>
            </a:r>
            <a:r>
              <a:rPr lang="en-US" sz="1200" baseline="-25000" dirty="0">
                <a:latin typeface="Times New Roman" pitchFamily="18" charset="0"/>
                <a:cs typeface="Times New Roman" pitchFamily="18" charset="0"/>
              </a:rPr>
              <a:t>B</a:t>
            </a:r>
            <a:endParaRPr lang="en-IN" sz="1200" baseline="-25000" dirty="0"/>
          </a:p>
        </p:txBody>
      </p:sp>
      <p:sp>
        <p:nvSpPr>
          <p:cNvPr id="36" name="TextBox 35"/>
          <p:cNvSpPr txBox="1"/>
          <p:nvPr/>
        </p:nvSpPr>
        <p:spPr>
          <a:xfrm>
            <a:off x="6483408" y="2575121"/>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F</a:t>
            </a:r>
            <a:r>
              <a:rPr lang="en-US" sz="1200" baseline="-25000" dirty="0">
                <a:latin typeface="Times New Roman" pitchFamily="18" charset="0"/>
                <a:cs typeface="Times New Roman" pitchFamily="18" charset="0"/>
              </a:rPr>
              <a:t>A</a:t>
            </a:r>
            <a:endParaRPr lang="en-IN" sz="1200" baseline="-25000" dirty="0"/>
          </a:p>
        </p:txBody>
      </p:sp>
      <p:sp>
        <p:nvSpPr>
          <p:cNvPr id="37" name="TextBox 36"/>
          <p:cNvSpPr txBox="1"/>
          <p:nvPr/>
        </p:nvSpPr>
        <p:spPr>
          <a:xfrm>
            <a:off x="5429256" y="2000246"/>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80 N</a:t>
            </a:r>
            <a:endParaRPr lang="en-IN" sz="1200" baseline="-25000" dirty="0"/>
          </a:p>
        </p:txBody>
      </p:sp>
      <p:sp>
        <p:nvSpPr>
          <p:cNvPr id="38" name="TextBox 37"/>
          <p:cNvSpPr txBox="1"/>
          <p:nvPr/>
        </p:nvSpPr>
        <p:spPr>
          <a:xfrm>
            <a:off x="6006360" y="3151520"/>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N</a:t>
            </a:r>
            <a:r>
              <a:rPr lang="en-US" sz="1200" baseline="-25000" dirty="0">
                <a:latin typeface="Times New Roman" pitchFamily="18" charset="0"/>
                <a:cs typeface="Times New Roman" pitchFamily="18" charset="0"/>
              </a:rPr>
              <a:t>A</a:t>
            </a:r>
            <a:endParaRPr lang="en-IN" sz="1200" baseline="-25000" dirty="0"/>
          </a:p>
        </p:txBody>
      </p:sp>
      <p:sp>
        <p:nvSpPr>
          <p:cNvPr id="21" name="TextBox 20"/>
          <p:cNvSpPr txBox="1"/>
          <p:nvPr/>
        </p:nvSpPr>
        <p:spPr>
          <a:xfrm>
            <a:off x="6427636" y="382823"/>
            <a:ext cx="664385"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a:t>
            </a:r>
          </a:p>
        </p:txBody>
      </p:sp>
    </p:spTree>
    <p:extLst>
      <p:ext uri="{BB962C8B-B14F-4D97-AF65-F5344CB8AC3E}">
        <p14:creationId xmlns:p14="http://schemas.microsoft.com/office/powerpoint/2010/main" val="14220095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ppt_x"/>
                                          </p:val>
                                        </p:tav>
                                        <p:tav tm="100000">
                                          <p:val>
                                            <p:strVal val="#ppt_x"/>
                                          </p:val>
                                        </p:tav>
                                      </p:tavLst>
                                    </p:anim>
                                    <p:anim calcmode="lin" valueType="num">
                                      <p:cBhvr additive="base">
                                        <p:cTn id="36" dur="500" fill="hold"/>
                                        <p:tgtEl>
                                          <p:spTgt spid="4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fill="hold"/>
                                        <p:tgtEl>
                                          <p:spTgt spid="31"/>
                                        </p:tgtEl>
                                        <p:attrNameLst>
                                          <p:attrName>ppt_x</p:attrName>
                                        </p:attrNameLst>
                                      </p:cBhvr>
                                      <p:tavLst>
                                        <p:tav tm="0">
                                          <p:val>
                                            <p:strVal val="#ppt_x"/>
                                          </p:val>
                                        </p:tav>
                                        <p:tav tm="100000">
                                          <p:val>
                                            <p:strVal val="#ppt_x"/>
                                          </p:val>
                                        </p:tav>
                                      </p:tavLst>
                                    </p:anim>
                                    <p:anim calcmode="lin" valueType="num">
                                      <p:cBhvr additive="base">
                                        <p:cTn id="52" dur="500" fill="hold"/>
                                        <p:tgtEl>
                                          <p:spTgt spid="31"/>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fill="hold"/>
                                        <p:tgtEl>
                                          <p:spTgt spid="33"/>
                                        </p:tgtEl>
                                        <p:attrNameLst>
                                          <p:attrName>ppt_x</p:attrName>
                                        </p:attrNameLst>
                                      </p:cBhvr>
                                      <p:tavLst>
                                        <p:tav tm="0">
                                          <p:val>
                                            <p:strVal val="#ppt_x"/>
                                          </p:val>
                                        </p:tav>
                                        <p:tav tm="100000">
                                          <p:val>
                                            <p:strVal val="#ppt_x"/>
                                          </p:val>
                                        </p:tav>
                                      </p:tavLst>
                                    </p:anim>
                                    <p:anim calcmode="lin" valueType="num">
                                      <p:cBhvr additive="base">
                                        <p:cTn id="56" dur="500" fill="hold"/>
                                        <p:tgtEl>
                                          <p:spTgt spid="3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additive="base">
                                        <p:cTn id="59" dur="500" fill="hold"/>
                                        <p:tgtEl>
                                          <p:spTgt spid="35"/>
                                        </p:tgtEl>
                                        <p:attrNameLst>
                                          <p:attrName>ppt_x</p:attrName>
                                        </p:attrNameLst>
                                      </p:cBhvr>
                                      <p:tavLst>
                                        <p:tav tm="0">
                                          <p:val>
                                            <p:strVal val="#ppt_x"/>
                                          </p:val>
                                        </p:tav>
                                        <p:tav tm="100000">
                                          <p:val>
                                            <p:strVal val="#ppt_x"/>
                                          </p:val>
                                        </p:tav>
                                      </p:tavLst>
                                    </p:anim>
                                    <p:anim calcmode="lin" valueType="num">
                                      <p:cBhvr additive="base">
                                        <p:cTn id="60" dur="500" fill="hold"/>
                                        <p:tgtEl>
                                          <p:spTgt spid="3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500" fill="hold"/>
                                        <p:tgtEl>
                                          <p:spTgt spid="36"/>
                                        </p:tgtEl>
                                        <p:attrNameLst>
                                          <p:attrName>ppt_x</p:attrName>
                                        </p:attrNameLst>
                                      </p:cBhvr>
                                      <p:tavLst>
                                        <p:tav tm="0">
                                          <p:val>
                                            <p:strVal val="#ppt_x"/>
                                          </p:val>
                                        </p:tav>
                                        <p:tav tm="100000">
                                          <p:val>
                                            <p:strVal val="#ppt_x"/>
                                          </p:val>
                                        </p:tav>
                                      </p:tavLst>
                                    </p:anim>
                                    <p:anim calcmode="lin" valueType="num">
                                      <p:cBhvr additive="base">
                                        <p:cTn id="64" dur="500" fill="hold"/>
                                        <p:tgtEl>
                                          <p:spTgt spid="3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additive="base">
                                        <p:cTn id="67" dur="500" fill="hold"/>
                                        <p:tgtEl>
                                          <p:spTgt spid="37"/>
                                        </p:tgtEl>
                                        <p:attrNameLst>
                                          <p:attrName>ppt_x</p:attrName>
                                        </p:attrNameLst>
                                      </p:cBhvr>
                                      <p:tavLst>
                                        <p:tav tm="0">
                                          <p:val>
                                            <p:strVal val="#ppt_x"/>
                                          </p:val>
                                        </p:tav>
                                        <p:tav tm="100000">
                                          <p:val>
                                            <p:strVal val="#ppt_x"/>
                                          </p:val>
                                        </p:tav>
                                      </p:tavLst>
                                    </p:anim>
                                    <p:anim calcmode="lin" valueType="num">
                                      <p:cBhvr additive="base">
                                        <p:cTn id="68" dur="500" fill="hold"/>
                                        <p:tgtEl>
                                          <p:spTgt spid="3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 calcmode="lin" valueType="num">
                                      <p:cBhvr additive="base">
                                        <p:cTn id="71" dur="500" fill="hold"/>
                                        <p:tgtEl>
                                          <p:spTgt spid="38"/>
                                        </p:tgtEl>
                                        <p:attrNameLst>
                                          <p:attrName>ppt_x</p:attrName>
                                        </p:attrNameLst>
                                      </p:cBhvr>
                                      <p:tavLst>
                                        <p:tav tm="0">
                                          <p:val>
                                            <p:strVal val="#ppt_x"/>
                                          </p:val>
                                        </p:tav>
                                        <p:tav tm="100000">
                                          <p:val>
                                            <p:strVal val="#ppt_x"/>
                                          </p:val>
                                        </p:tav>
                                      </p:tavLst>
                                    </p:anim>
                                    <p:anim calcmode="lin" valueType="num">
                                      <p:cBhvr additive="base">
                                        <p:cTn id="72" dur="500" fill="hold"/>
                                        <p:tgtEl>
                                          <p:spTgt spid="3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
                                            <p:txEl>
                                              <p:pRg st="0" end="0"/>
                                            </p:txEl>
                                          </p:spTgt>
                                        </p:tgtEl>
                                        <p:attrNameLst>
                                          <p:attrName>style.visibility</p:attrName>
                                        </p:attrNameLst>
                                      </p:cBhvr>
                                      <p:to>
                                        <p:strVal val="visible"/>
                                      </p:to>
                                    </p:set>
                                    <p:anim calcmode="lin" valueType="num">
                                      <p:cBhvr additive="base">
                                        <p:cTn id="8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3">
                                            <p:txEl>
                                              <p:pRg st="1" end="1"/>
                                            </p:txEl>
                                          </p:spTgt>
                                        </p:tgtEl>
                                        <p:attrNameLst>
                                          <p:attrName>style.visibility</p:attrName>
                                        </p:attrNameLst>
                                      </p:cBhvr>
                                      <p:to>
                                        <p:strVal val="visible"/>
                                      </p:to>
                                    </p:set>
                                    <p:anim calcmode="lin" valueType="num">
                                      <p:cBhvr additive="base">
                                        <p:cTn id="8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3">
                                            <p:txEl>
                                              <p:pRg st="2" end="2"/>
                                            </p:txEl>
                                          </p:spTgt>
                                        </p:tgtEl>
                                        <p:attrNameLst>
                                          <p:attrName>style.visibility</p:attrName>
                                        </p:attrNameLst>
                                      </p:cBhvr>
                                      <p:to>
                                        <p:strVal val="visible"/>
                                      </p:to>
                                    </p:set>
                                    <p:anim calcmode="lin" valueType="num">
                                      <p:cBhvr additive="base">
                                        <p:cTn id="9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3">
                                            <p:txEl>
                                              <p:pRg st="3" end="3"/>
                                            </p:txEl>
                                          </p:spTgt>
                                        </p:tgtEl>
                                        <p:attrNameLst>
                                          <p:attrName>style.visibility</p:attrName>
                                        </p:attrNameLst>
                                      </p:cBhvr>
                                      <p:to>
                                        <p:strVal val="visible"/>
                                      </p:to>
                                    </p:set>
                                    <p:anim calcmode="lin" valueType="num">
                                      <p:cBhvr additive="base">
                                        <p:cTn id="9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3">
                                            <p:txEl>
                                              <p:pRg st="4" end="4"/>
                                            </p:txEl>
                                          </p:spTgt>
                                        </p:tgtEl>
                                        <p:attrNameLst>
                                          <p:attrName>style.visibility</p:attrName>
                                        </p:attrNameLst>
                                      </p:cBhvr>
                                      <p:to>
                                        <p:strVal val="visible"/>
                                      </p:to>
                                    </p:set>
                                    <p:anim calcmode="lin" valueType="num">
                                      <p:cBhvr additive="base">
                                        <p:cTn id="10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3">
                                            <p:txEl>
                                              <p:pRg st="5" end="5"/>
                                            </p:txEl>
                                          </p:spTgt>
                                        </p:tgtEl>
                                        <p:attrNameLst>
                                          <p:attrName>style.visibility</p:attrName>
                                        </p:attrNameLst>
                                      </p:cBhvr>
                                      <p:to>
                                        <p:strVal val="visible"/>
                                      </p:to>
                                    </p:set>
                                    <p:anim calcmode="lin" valueType="num">
                                      <p:cBhvr additive="base">
                                        <p:cTn id="1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3">
                                            <p:txEl>
                                              <p:pRg st="6" end="6"/>
                                            </p:txEl>
                                          </p:spTgt>
                                        </p:tgtEl>
                                        <p:attrNameLst>
                                          <p:attrName>style.visibility</p:attrName>
                                        </p:attrNameLst>
                                      </p:cBhvr>
                                      <p:to>
                                        <p:strVal val="visible"/>
                                      </p:to>
                                    </p:set>
                                    <p:anim calcmode="lin" valueType="num">
                                      <p:cBhvr additive="base">
                                        <p:cTn id="1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3">
                                            <p:txEl>
                                              <p:pRg st="7" end="7"/>
                                            </p:txEl>
                                          </p:spTgt>
                                        </p:tgtEl>
                                        <p:attrNameLst>
                                          <p:attrName>style.visibility</p:attrName>
                                        </p:attrNameLst>
                                      </p:cBhvr>
                                      <p:to>
                                        <p:strVal val="visible"/>
                                      </p:to>
                                    </p:set>
                                    <p:anim calcmode="lin" valueType="num">
                                      <p:cBhvr additive="base">
                                        <p:cTn id="1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p:bldP spid="17" grpId="0"/>
      <p:bldP spid="18" grpId="0"/>
      <p:bldP spid="29" grpId="0"/>
      <p:bldP spid="40" grpId="0"/>
      <p:bldP spid="35" grpId="0"/>
      <p:bldP spid="36" grpId="0"/>
      <p:bldP spid="37" grpId="0"/>
      <p:bldP spid="38" grpId="0"/>
      <p:bldP spid="2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600" dirty="0">
                <a:latin typeface="Times New Roman" pitchFamily="18" charset="0"/>
                <a:cs typeface="Times New Roman" pitchFamily="18" charset="0"/>
              </a:rPr>
              <a:t>F</a:t>
            </a:r>
            <a:r>
              <a:rPr lang="en-IN" sz="1600" baseline="-25000" dirty="0">
                <a:latin typeface="Times New Roman" pitchFamily="18" charset="0"/>
                <a:cs typeface="Times New Roman" pitchFamily="18" charset="0"/>
              </a:rPr>
              <a:t>A </a:t>
            </a:r>
            <a:r>
              <a:rPr lang="en-IN" sz="1600" dirty="0">
                <a:latin typeface="Times New Roman" pitchFamily="18" charset="0"/>
                <a:cs typeface="Times New Roman" pitchFamily="18" charset="0"/>
              </a:rPr>
              <a:t>= 0.3 * 739.62 = 221.88 N</a:t>
            </a:r>
          </a:p>
          <a:p>
            <a:pPr marL="0" indent="0" algn="just">
              <a:lnSpc>
                <a:spcPct val="150000"/>
              </a:lnSpc>
              <a:buNone/>
            </a:pPr>
            <a:r>
              <a:rPr lang="en-IN" sz="1600" dirty="0">
                <a:latin typeface="Times New Roman" pitchFamily="18" charset="0"/>
                <a:cs typeface="Times New Roman" pitchFamily="18" charset="0"/>
              </a:rPr>
              <a:t>F</a:t>
            </a:r>
            <a:r>
              <a:rPr lang="en-IN" sz="1600" baseline="-25000" dirty="0">
                <a:latin typeface="Times New Roman" pitchFamily="18" charset="0"/>
                <a:cs typeface="Times New Roman" pitchFamily="18" charset="0"/>
              </a:rPr>
              <a:t>B</a:t>
            </a:r>
            <a:r>
              <a:rPr lang="en-IN" sz="1600" dirty="0">
                <a:latin typeface="Times New Roman" pitchFamily="18" charset="0"/>
                <a:cs typeface="Times New Roman" pitchFamily="18" charset="0"/>
              </a:rPr>
              <a:t> = 0.2 * 301.88 = 60.37 N</a:t>
            </a:r>
          </a:p>
          <a:p>
            <a:pPr marL="0" indent="0" algn="just">
              <a:lnSpc>
                <a:spcPct val="150000"/>
              </a:lnSpc>
              <a:buNone/>
            </a:pPr>
            <a:r>
              <a:rPr lang="en-IN" sz="1600" dirty="0">
                <a:latin typeface="Times New Roman" pitchFamily="18" charset="0"/>
                <a:cs typeface="Times New Roman" pitchFamily="18" charset="0"/>
              </a:rPr>
              <a:t>∑M</a:t>
            </a:r>
            <a:r>
              <a:rPr lang="en-IN" sz="1600" baseline="-25000" dirty="0">
                <a:latin typeface="Times New Roman" pitchFamily="18" charset="0"/>
                <a:cs typeface="Times New Roman" pitchFamily="18" charset="0"/>
              </a:rPr>
              <a:t>A</a:t>
            </a:r>
            <a:r>
              <a:rPr lang="en-IN" sz="1600" dirty="0">
                <a:latin typeface="Times New Roman" pitchFamily="18" charset="0"/>
                <a:cs typeface="Times New Roman" pitchFamily="18" charset="0"/>
              </a:rPr>
              <a:t>= 0, </a:t>
            </a:r>
          </a:p>
          <a:p>
            <a:pPr marL="0" indent="0" algn="just">
              <a:lnSpc>
                <a:spcPct val="150000"/>
              </a:lnSpc>
              <a:buNone/>
            </a:pPr>
            <a:r>
              <a:rPr lang="en-IN" sz="1600" dirty="0">
                <a:latin typeface="Times New Roman" pitchFamily="18" charset="0"/>
                <a:cs typeface="Times New Roman" pitchFamily="18" charset="0"/>
              </a:rPr>
              <a:t>200 * 2cos60 + 600 * 3cos60 – N</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4sin60 – F</a:t>
            </a:r>
            <a:r>
              <a:rPr lang="en-IN" sz="1600" baseline="-25000" dirty="0">
                <a:latin typeface="Times New Roman" pitchFamily="18" charset="0"/>
                <a:cs typeface="Times New Roman" pitchFamily="18" charset="0"/>
              </a:rPr>
              <a:t>B </a:t>
            </a:r>
            <a:r>
              <a:rPr lang="en-IN" sz="1600" dirty="0">
                <a:latin typeface="Times New Roman" pitchFamily="18" charset="0"/>
                <a:cs typeface="Times New Roman" pitchFamily="18" charset="0"/>
              </a:rPr>
              <a:t>* 4cos60 </a:t>
            </a:r>
          </a:p>
          <a:p>
            <a:pPr marL="0" indent="0" algn="just">
              <a:lnSpc>
                <a:spcPct val="150000"/>
              </a:lnSpc>
              <a:buNone/>
            </a:pPr>
            <a:r>
              <a:rPr lang="en-IN" sz="1600" dirty="0">
                <a:latin typeface="Times New Roman" pitchFamily="18" charset="0"/>
                <a:cs typeface="Times New Roman" pitchFamily="18" charset="0"/>
              </a:rPr>
              <a:t>+ 80 * xsin60= 0</a:t>
            </a:r>
          </a:p>
          <a:p>
            <a:pPr marL="0" indent="0" algn="just">
              <a:lnSpc>
                <a:spcPct val="150000"/>
              </a:lnSpc>
              <a:buNone/>
            </a:pPr>
            <a:r>
              <a:rPr lang="en-IN" sz="1600" dirty="0">
                <a:latin typeface="Times New Roman" pitchFamily="18" charset="0"/>
                <a:cs typeface="Times New Roman" pitchFamily="18" charset="0"/>
              </a:rPr>
              <a:t>Therefore 200 + 900 – 1045.74- 120.74</a:t>
            </a:r>
            <a:r>
              <a:rPr lang="en-IN" sz="1600" baseline="-25000" dirty="0">
                <a:latin typeface="Times New Roman" pitchFamily="18" charset="0"/>
                <a:cs typeface="Times New Roman" pitchFamily="18" charset="0"/>
              </a:rPr>
              <a:t> </a:t>
            </a:r>
            <a:r>
              <a:rPr lang="en-IN" sz="1600" dirty="0">
                <a:latin typeface="Times New Roman" pitchFamily="18" charset="0"/>
                <a:cs typeface="Times New Roman" pitchFamily="18" charset="0"/>
              </a:rPr>
              <a:t>+ x80sin60</a:t>
            </a:r>
            <a:r>
              <a:rPr lang="en-IN" sz="1600" baseline="-25000" dirty="0">
                <a:latin typeface="Times New Roman" pitchFamily="18" charset="0"/>
                <a:cs typeface="Times New Roman" pitchFamily="18" charset="0"/>
              </a:rPr>
              <a:t> </a:t>
            </a:r>
            <a:r>
              <a:rPr lang="en-IN" sz="1600" dirty="0">
                <a:latin typeface="Times New Roman" pitchFamily="18" charset="0"/>
                <a:cs typeface="Times New Roman" pitchFamily="18" charset="0"/>
              </a:rPr>
              <a:t>= 0</a:t>
            </a:r>
          </a:p>
          <a:p>
            <a:pPr marL="0" indent="0" algn="just">
              <a:lnSpc>
                <a:spcPct val="150000"/>
              </a:lnSpc>
              <a:buNone/>
            </a:pPr>
            <a:r>
              <a:rPr lang="en-IN" sz="1600" dirty="0">
                <a:latin typeface="Times New Roman" pitchFamily="18" charset="0"/>
                <a:cs typeface="Times New Roman" pitchFamily="18" charset="0"/>
              </a:rPr>
              <a:t>x = 66.48/(80sin60)</a:t>
            </a:r>
          </a:p>
          <a:p>
            <a:pPr marL="0" indent="0" algn="just">
              <a:lnSpc>
                <a:spcPct val="150000"/>
              </a:lnSpc>
              <a:buNone/>
            </a:pPr>
            <a:r>
              <a:rPr lang="en-IN" sz="1600" b="1" dirty="0">
                <a:latin typeface="Times New Roman" pitchFamily="18" charset="0"/>
                <a:cs typeface="Times New Roman" pitchFamily="18" charset="0"/>
              </a:rPr>
              <a:t>x = 0.96 m</a:t>
            </a:r>
          </a:p>
          <a:p>
            <a:pPr marL="0" indent="0" algn="just">
              <a:lnSpc>
                <a:spcPct val="150000"/>
              </a:lnSpc>
              <a:buNone/>
            </a:pPr>
            <a:endParaRPr lang="en-IN" sz="1800" baseline="300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78</a:t>
            </a:fld>
            <a:endParaRPr lang="en-US"/>
          </a:p>
        </p:txBody>
      </p:sp>
      <p:cxnSp>
        <p:nvCxnSpPr>
          <p:cNvPr id="51" name="Straight Connector 50"/>
          <p:cNvCxnSpPr/>
          <p:nvPr/>
        </p:nvCxnSpPr>
        <p:spPr>
          <a:xfrm flipV="1">
            <a:off x="6175776" y="991996"/>
            <a:ext cx="1656184" cy="1655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6749149" y="2037675"/>
            <a:ext cx="50348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393563" y="1174237"/>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124416" y="935821"/>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600 N</a:t>
            </a:r>
            <a:endParaRPr lang="en-IN" sz="1200" baseline="-25000" dirty="0"/>
          </a:p>
        </p:txBody>
      </p:sp>
      <p:sp>
        <p:nvSpPr>
          <p:cNvPr id="55" name="TextBox 54"/>
          <p:cNvSpPr txBox="1"/>
          <p:nvPr/>
        </p:nvSpPr>
        <p:spPr>
          <a:xfrm>
            <a:off x="7669942" y="1128937"/>
            <a:ext cx="324036" cy="276999"/>
          </a:xfrm>
          <a:prstGeom prst="rect">
            <a:avLst/>
          </a:prstGeom>
          <a:noFill/>
        </p:spPr>
        <p:txBody>
          <a:bodyPr wrap="square" rtlCol="0">
            <a:spAutoFit/>
          </a:bodyPr>
          <a:lstStyle/>
          <a:p>
            <a:r>
              <a:rPr lang="en-US" sz="1200" dirty="0">
                <a:latin typeface="Times New Roman" pitchFamily="18" charset="0"/>
                <a:cs typeface="Times New Roman" pitchFamily="18" charset="0"/>
              </a:rPr>
              <a:t>B</a:t>
            </a:r>
            <a:endParaRPr lang="en-IN" sz="1200" baseline="-25000" dirty="0"/>
          </a:p>
        </p:txBody>
      </p:sp>
      <p:sp>
        <p:nvSpPr>
          <p:cNvPr id="56" name="TextBox 55"/>
          <p:cNvSpPr txBox="1"/>
          <p:nvPr/>
        </p:nvSpPr>
        <p:spPr>
          <a:xfrm>
            <a:off x="6006360" y="2359361"/>
            <a:ext cx="457200" cy="276999"/>
          </a:xfrm>
          <a:prstGeom prst="rect">
            <a:avLst/>
          </a:prstGeom>
          <a:noFill/>
        </p:spPr>
        <p:txBody>
          <a:bodyPr wrap="square" rtlCol="0">
            <a:spAutoFit/>
          </a:bodyPr>
          <a:lstStyle/>
          <a:p>
            <a:r>
              <a:rPr lang="en-US" sz="1200" dirty="0">
                <a:latin typeface="Times New Roman" pitchFamily="18" charset="0"/>
                <a:cs typeface="Times New Roman" pitchFamily="18" charset="0"/>
              </a:rPr>
              <a:t>A</a:t>
            </a:r>
            <a:endParaRPr lang="en-IN" sz="1200" baseline="-25000" dirty="0"/>
          </a:p>
        </p:txBody>
      </p:sp>
      <p:sp>
        <p:nvSpPr>
          <p:cNvPr id="57" name="TextBox 56"/>
          <p:cNvSpPr txBox="1"/>
          <p:nvPr/>
        </p:nvSpPr>
        <p:spPr>
          <a:xfrm>
            <a:off x="7687944" y="391214"/>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F</a:t>
            </a:r>
            <a:r>
              <a:rPr lang="en-US" sz="1200" baseline="-25000" dirty="0">
                <a:latin typeface="Times New Roman" pitchFamily="18" charset="0"/>
                <a:cs typeface="Times New Roman" pitchFamily="18" charset="0"/>
              </a:rPr>
              <a:t>B</a:t>
            </a:r>
            <a:endParaRPr lang="en-IN" sz="1200" baseline="-25000" dirty="0"/>
          </a:p>
        </p:txBody>
      </p:sp>
      <p:sp>
        <p:nvSpPr>
          <p:cNvPr id="58" name="TextBox 57"/>
          <p:cNvSpPr txBox="1"/>
          <p:nvPr/>
        </p:nvSpPr>
        <p:spPr>
          <a:xfrm>
            <a:off x="6858016" y="2214560"/>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200 N</a:t>
            </a:r>
            <a:endParaRPr lang="en-IN" sz="1200" baseline="-25000" dirty="0"/>
          </a:p>
        </p:txBody>
      </p:sp>
      <p:cxnSp>
        <p:nvCxnSpPr>
          <p:cNvPr id="59" name="Straight Arrow Connector 58"/>
          <p:cNvCxnSpPr/>
          <p:nvPr/>
        </p:nvCxnSpPr>
        <p:spPr>
          <a:xfrm flipV="1">
            <a:off x="7848544" y="665739"/>
            <a:ext cx="0" cy="65251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7848544" y="991996"/>
            <a:ext cx="559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857884" y="2143122"/>
            <a:ext cx="824855"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849038" y="2713621"/>
            <a:ext cx="65347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6175776" y="2647464"/>
            <a:ext cx="0"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408024" y="836785"/>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N</a:t>
            </a:r>
            <a:r>
              <a:rPr lang="en-US" sz="1200" baseline="-25000" dirty="0">
                <a:latin typeface="Times New Roman" pitchFamily="18" charset="0"/>
                <a:cs typeface="Times New Roman" pitchFamily="18" charset="0"/>
              </a:rPr>
              <a:t>B</a:t>
            </a:r>
            <a:endParaRPr lang="en-IN" sz="1200" baseline="-25000" dirty="0"/>
          </a:p>
        </p:txBody>
      </p:sp>
      <p:sp>
        <p:nvSpPr>
          <p:cNvPr id="65" name="TextBox 64"/>
          <p:cNvSpPr txBox="1"/>
          <p:nvPr/>
        </p:nvSpPr>
        <p:spPr>
          <a:xfrm>
            <a:off x="6483408" y="2575121"/>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F</a:t>
            </a:r>
            <a:r>
              <a:rPr lang="en-US" sz="1200" baseline="-25000" dirty="0">
                <a:latin typeface="Times New Roman" pitchFamily="18" charset="0"/>
                <a:cs typeface="Times New Roman" pitchFamily="18" charset="0"/>
              </a:rPr>
              <a:t>A</a:t>
            </a:r>
            <a:endParaRPr lang="en-IN" sz="1200" baseline="-25000" dirty="0"/>
          </a:p>
        </p:txBody>
      </p:sp>
      <p:sp>
        <p:nvSpPr>
          <p:cNvPr id="66" name="TextBox 65"/>
          <p:cNvSpPr txBox="1"/>
          <p:nvPr/>
        </p:nvSpPr>
        <p:spPr>
          <a:xfrm>
            <a:off x="5429256" y="2000246"/>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80 N</a:t>
            </a:r>
            <a:endParaRPr lang="en-IN" sz="1200" baseline="-25000" dirty="0"/>
          </a:p>
        </p:txBody>
      </p:sp>
      <p:sp>
        <p:nvSpPr>
          <p:cNvPr id="67" name="TextBox 66"/>
          <p:cNvSpPr txBox="1"/>
          <p:nvPr/>
        </p:nvSpPr>
        <p:spPr>
          <a:xfrm>
            <a:off x="6006360" y="3151520"/>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N</a:t>
            </a:r>
            <a:r>
              <a:rPr lang="en-US" sz="1200" baseline="-25000" dirty="0">
                <a:latin typeface="Times New Roman" pitchFamily="18" charset="0"/>
                <a:cs typeface="Times New Roman" pitchFamily="18" charset="0"/>
              </a:rPr>
              <a:t>A</a:t>
            </a:r>
            <a:endParaRPr lang="en-IN" sz="1200" baseline="-25000" dirty="0"/>
          </a:p>
        </p:txBody>
      </p:sp>
      <p:sp>
        <p:nvSpPr>
          <p:cNvPr id="68" name="TextBox 67"/>
          <p:cNvSpPr txBox="1"/>
          <p:nvPr/>
        </p:nvSpPr>
        <p:spPr>
          <a:xfrm>
            <a:off x="6427636" y="382823"/>
            <a:ext cx="664385" cy="338554"/>
          </a:xfrm>
          <a:prstGeom prst="rect">
            <a:avLst/>
          </a:prstGeom>
          <a:noFill/>
        </p:spPr>
        <p:txBody>
          <a:bodyPr wrap="square" rtlCol="0">
            <a:spAutoFit/>
          </a:bodyPr>
          <a:lstStyle/>
          <a:p>
            <a:r>
              <a:rPr lang="en-IN" sz="1600" b="1" dirty="0">
                <a:latin typeface="Times New Roman" pitchFamily="18" charset="0"/>
                <a:cs typeface="Times New Roman" pitchFamily="18" charset="0"/>
              </a:rPr>
              <a:t>FBD </a:t>
            </a:r>
          </a:p>
        </p:txBody>
      </p:sp>
      <p:cxnSp>
        <p:nvCxnSpPr>
          <p:cNvPr id="69" name="Straight Connector 68"/>
          <p:cNvCxnSpPr/>
          <p:nvPr/>
        </p:nvCxnSpPr>
        <p:spPr>
          <a:xfrm>
            <a:off x="6417418" y="4655422"/>
            <a:ext cx="1512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7929586" y="3143254"/>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6633442" y="3359278"/>
            <a:ext cx="1296144"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353522" y="393534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7641554" y="3359278"/>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425530" y="3082279"/>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600 N</a:t>
            </a:r>
            <a:endParaRPr lang="en-IN" sz="1200" baseline="-25000" dirty="0"/>
          </a:p>
        </p:txBody>
      </p:sp>
      <p:sp>
        <p:nvSpPr>
          <p:cNvPr id="75" name="TextBox 74"/>
          <p:cNvSpPr txBox="1"/>
          <p:nvPr/>
        </p:nvSpPr>
        <p:spPr>
          <a:xfrm>
            <a:off x="7906468" y="3190759"/>
            <a:ext cx="457200" cy="276999"/>
          </a:xfrm>
          <a:prstGeom prst="rect">
            <a:avLst/>
          </a:prstGeom>
          <a:noFill/>
        </p:spPr>
        <p:txBody>
          <a:bodyPr wrap="square" rtlCol="0">
            <a:spAutoFit/>
          </a:bodyPr>
          <a:lstStyle/>
          <a:p>
            <a:r>
              <a:rPr lang="en-US" sz="1200" dirty="0">
                <a:latin typeface="Times New Roman" pitchFamily="18" charset="0"/>
                <a:cs typeface="Times New Roman" pitchFamily="18" charset="0"/>
              </a:rPr>
              <a:t>B</a:t>
            </a:r>
            <a:endParaRPr lang="en-IN" sz="1200" baseline="-25000" dirty="0"/>
          </a:p>
        </p:txBody>
      </p:sp>
      <p:cxnSp>
        <p:nvCxnSpPr>
          <p:cNvPr id="76" name="Straight Connector 75"/>
          <p:cNvCxnSpPr/>
          <p:nvPr/>
        </p:nvCxnSpPr>
        <p:spPr>
          <a:xfrm flipH="1" flipV="1">
            <a:off x="6102250" y="4151366"/>
            <a:ext cx="532904" cy="494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flipV="1">
            <a:off x="7407460" y="2916299"/>
            <a:ext cx="50707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6201394" y="2916299"/>
            <a:ext cx="1296144" cy="13070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rot="18774997">
            <a:off x="6489425" y="3325438"/>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4 m</a:t>
            </a:r>
            <a:endParaRPr lang="en-IN" sz="1200" baseline="-25000" dirty="0"/>
          </a:p>
        </p:txBody>
      </p:sp>
      <p:cxnSp>
        <p:nvCxnSpPr>
          <p:cNvPr id="80" name="Straight Arrow Connector 79"/>
          <p:cNvCxnSpPr/>
          <p:nvPr/>
        </p:nvCxnSpPr>
        <p:spPr>
          <a:xfrm flipV="1">
            <a:off x="6353794" y="3348347"/>
            <a:ext cx="1027832" cy="102742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7141008" y="3143254"/>
            <a:ext cx="532904" cy="494568"/>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rot="18985690">
            <a:off x="6525430" y="3573917"/>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3 m</a:t>
            </a:r>
            <a:endParaRPr lang="en-IN" sz="1200" baseline="-25000" dirty="0"/>
          </a:p>
        </p:txBody>
      </p:sp>
      <p:sp>
        <p:nvSpPr>
          <p:cNvPr id="83" name="TextBox 82"/>
          <p:cNvSpPr txBox="1"/>
          <p:nvPr/>
        </p:nvSpPr>
        <p:spPr>
          <a:xfrm>
            <a:off x="7179821" y="4296457"/>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200 N</a:t>
            </a:r>
            <a:endParaRPr lang="en-IN" sz="1200" baseline="-25000" dirty="0"/>
          </a:p>
        </p:txBody>
      </p:sp>
      <p:cxnSp>
        <p:nvCxnSpPr>
          <p:cNvPr id="84" name="Straight Connector 83"/>
          <p:cNvCxnSpPr/>
          <p:nvPr/>
        </p:nvCxnSpPr>
        <p:spPr>
          <a:xfrm flipH="1" flipV="1">
            <a:off x="6867710" y="3463937"/>
            <a:ext cx="485812" cy="47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6519235" y="3795553"/>
            <a:ext cx="715873" cy="7326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rot="18985690">
            <a:off x="6592838" y="3841652"/>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2 m</a:t>
            </a:r>
            <a:endParaRPr lang="en-IN" sz="1200" baseline="-25000" dirty="0"/>
          </a:p>
        </p:txBody>
      </p:sp>
      <p:sp>
        <p:nvSpPr>
          <p:cNvPr id="87" name="TextBox 86"/>
          <p:cNvSpPr txBox="1"/>
          <p:nvPr/>
        </p:nvSpPr>
        <p:spPr>
          <a:xfrm>
            <a:off x="6712202" y="4383320"/>
            <a:ext cx="641320" cy="309801"/>
          </a:xfrm>
          <a:prstGeom prst="rect">
            <a:avLst/>
          </a:prstGeom>
          <a:noFill/>
        </p:spPr>
        <p:txBody>
          <a:bodyPr wrap="square" rtlCol="0">
            <a:spAutoFit/>
          </a:bodyPr>
          <a:lstStyle/>
          <a:p>
            <a:r>
              <a:rPr lang="en-US" sz="1400" dirty="0">
                <a:latin typeface="Times New Roman" pitchFamily="18" charset="0"/>
                <a:cs typeface="Times New Roman" pitchFamily="18" charset="0"/>
              </a:rPr>
              <a:t>60</a:t>
            </a:r>
            <a:r>
              <a:rPr lang="en-US" sz="1400" baseline="30000" dirty="0">
                <a:latin typeface="Times New Roman" pitchFamily="18" charset="0"/>
                <a:cs typeface="Times New Roman" pitchFamily="18" charset="0"/>
              </a:rPr>
              <a:t>0</a:t>
            </a:r>
            <a:endParaRPr lang="en-IN" sz="1400" baseline="30000" dirty="0">
              <a:latin typeface="Times New Roman" pitchFamily="18" charset="0"/>
              <a:cs typeface="Times New Roman" pitchFamily="18" charset="0"/>
            </a:endParaRPr>
          </a:p>
        </p:txBody>
      </p:sp>
      <p:cxnSp>
        <p:nvCxnSpPr>
          <p:cNvPr id="88" name="Straight Arrow Connector 87"/>
          <p:cNvCxnSpPr/>
          <p:nvPr/>
        </p:nvCxnSpPr>
        <p:spPr>
          <a:xfrm>
            <a:off x="6072768" y="4352000"/>
            <a:ext cx="857256"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429826" y="4209124"/>
            <a:ext cx="862386" cy="276999"/>
          </a:xfrm>
          <a:prstGeom prst="rect">
            <a:avLst/>
          </a:prstGeom>
          <a:noFill/>
        </p:spPr>
        <p:txBody>
          <a:bodyPr wrap="square" rtlCol="0">
            <a:spAutoFit/>
          </a:bodyPr>
          <a:lstStyle/>
          <a:p>
            <a:r>
              <a:rPr lang="en-US" sz="1200" dirty="0">
                <a:latin typeface="Times New Roman" pitchFamily="18" charset="0"/>
                <a:cs typeface="Times New Roman" pitchFamily="18" charset="0"/>
              </a:rPr>
              <a:t>P = 80 N</a:t>
            </a:r>
            <a:endParaRPr lang="en-IN" sz="1200" dirty="0"/>
          </a:p>
        </p:txBody>
      </p:sp>
      <p:cxnSp>
        <p:nvCxnSpPr>
          <p:cNvPr id="90" name="Straight Connector 89"/>
          <p:cNvCxnSpPr>
            <a:endCxn id="86" idx="1"/>
          </p:cNvCxnSpPr>
          <p:nvPr/>
        </p:nvCxnSpPr>
        <p:spPr>
          <a:xfrm rot="10800000">
            <a:off x="6682108" y="4203498"/>
            <a:ext cx="136441" cy="108384"/>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18982474">
            <a:off x="6507475" y="4164743"/>
            <a:ext cx="648072" cy="307777"/>
          </a:xfrm>
          <a:prstGeom prst="rect">
            <a:avLst/>
          </a:prstGeom>
          <a:noFill/>
        </p:spPr>
        <p:txBody>
          <a:bodyPr wrap="square" rtlCol="0">
            <a:spAutoFit/>
          </a:bodyPr>
          <a:lstStyle/>
          <a:p>
            <a:r>
              <a:rPr lang="en-US" sz="1400" b="1" dirty="0">
                <a:latin typeface="Times New Roman" pitchFamily="18" charset="0"/>
                <a:cs typeface="Times New Roman" pitchFamily="18" charset="0"/>
              </a:rPr>
              <a:t>x</a:t>
            </a:r>
            <a:endParaRPr lang="en-IN" sz="1200" b="1" dirty="0"/>
          </a:p>
        </p:txBody>
      </p:sp>
    </p:spTree>
    <p:extLst>
      <p:ext uri="{BB962C8B-B14F-4D97-AF65-F5344CB8AC3E}">
        <p14:creationId xmlns:p14="http://schemas.microsoft.com/office/powerpoint/2010/main" val="21277354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fill="hold"/>
                                        <p:tgtEl>
                                          <p:spTgt spid="53"/>
                                        </p:tgtEl>
                                        <p:attrNameLst>
                                          <p:attrName>ppt_x</p:attrName>
                                        </p:attrNameLst>
                                      </p:cBhvr>
                                      <p:tavLst>
                                        <p:tav tm="0">
                                          <p:val>
                                            <p:strVal val="#ppt_x"/>
                                          </p:val>
                                        </p:tav>
                                        <p:tav tm="100000">
                                          <p:val>
                                            <p:strVal val="#ppt_x"/>
                                          </p:val>
                                        </p:tav>
                                      </p:tavLst>
                                    </p:anim>
                                    <p:anim calcmode="lin" valueType="num">
                                      <p:cBhvr additive="base">
                                        <p:cTn id="16" dur="500" fill="hold"/>
                                        <p:tgtEl>
                                          <p:spTgt spid="5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fill="hold"/>
                                        <p:tgtEl>
                                          <p:spTgt spid="54"/>
                                        </p:tgtEl>
                                        <p:attrNameLst>
                                          <p:attrName>ppt_x</p:attrName>
                                        </p:attrNameLst>
                                      </p:cBhvr>
                                      <p:tavLst>
                                        <p:tav tm="0">
                                          <p:val>
                                            <p:strVal val="#ppt_x"/>
                                          </p:val>
                                        </p:tav>
                                        <p:tav tm="100000">
                                          <p:val>
                                            <p:strVal val="#ppt_x"/>
                                          </p:val>
                                        </p:tav>
                                      </p:tavLst>
                                    </p:anim>
                                    <p:anim calcmode="lin" valueType="num">
                                      <p:cBhvr additive="base">
                                        <p:cTn id="20" dur="500" fill="hold"/>
                                        <p:tgtEl>
                                          <p:spTgt spid="5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fill="hold"/>
                                        <p:tgtEl>
                                          <p:spTgt spid="55"/>
                                        </p:tgtEl>
                                        <p:attrNameLst>
                                          <p:attrName>ppt_x</p:attrName>
                                        </p:attrNameLst>
                                      </p:cBhvr>
                                      <p:tavLst>
                                        <p:tav tm="0">
                                          <p:val>
                                            <p:strVal val="#ppt_x"/>
                                          </p:val>
                                        </p:tav>
                                        <p:tav tm="100000">
                                          <p:val>
                                            <p:strVal val="#ppt_x"/>
                                          </p:val>
                                        </p:tav>
                                      </p:tavLst>
                                    </p:anim>
                                    <p:anim calcmode="lin" valueType="num">
                                      <p:cBhvr additive="base">
                                        <p:cTn id="24" dur="500" fill="hold"/>
                                        <p:tgtEl>
                                          <p:spTgt spid="5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fill="hold"/>
                                        <p:tgtEl>
                                          <p:spTgt spid="56"/>
                                        </p:tgtEl>
                                        <p:attrNameLst>
                                          <p:attrName>ppt_x</p:attrName>
                                        </p:attrNameLst>
                                      </p:cBhvr>
                                      <p:tavLst>
                                        <p:tav tm="0">
                                          <p:val>
                                            <p:strVal val="#ppt_x"/>
                                          </p:val>
                                        </p:tav>
                                        <p:tav tm="100000">
                                          <p:val>
                                            <p:strVal val="#ppt_x"/>
                                          </p:val>
                                        </p:tav>
                                      </p:tavLst>
                                    </p:anim>
                                    <p:anim calcmode="lin" valueType="num">
                                      <p:cBhvr additive="base">
                                        <p:cTn id="28" dur="500" fill="hold"/>
                                        <p:tgtEl>
                                          <p:spTgt spid="5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additive="base">
                                        <p:cTn id="31" dur="500" fill="hold"/>
                                        <p:tgtEl>
                                          <p:spTgt spid="57"/>
                                        </p:tgtEl>
                                        <p:attrNameLst>
                                          <p:attrName>ppt_x</p:attrName>
                                        </p:attrNameLst>
                                      </p:cBhvr>
                                      <p:tavLst>
                                        <p:tav tm="0">
                                          <p:val>
                                            <p:strVal val="#ppt_x"/>
                                          </p:val>
                                        </p:tav>
                                        <p:tav tm="100000">
                                          <p:val>
                                            <p:strVal val="#ppt_x"/>
                                          </p:val>
                                        </p:tav>
                                      </p:tavLst>
                                    </p:anim>
                                    <p:anim calcmode="lin" valueType="num">
                                      <p:cBhvr additive="base">
                                        <p:cTn id="32" dur="500" fill="hold"/>
                                        <p:tgtEl>
                                          <p:spTgt spid="5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anim calcmode="lin" valueType="num">
                                      <p:cBhvr additive="base">
                                        <p:cTn id="39" dur="500" fill="hold"/>
                                        <p:tgtEl>
                                          <p:spTgt spid="59"/>
                                        </p:tgtEl>
                                        <p:attrNameLst>
                                          <p:attrName>ppt_x</p:attrName>
                                        </p:attrNameLst>
                                      </p:cBhvr>
                                      <p:tavLst>
                                        <p:tav tm="0">
                                          <p:val>
                                            <p:strVal val="#ppt_x"/>
                                          </p:val>
                                        </p:tav>
                                        <p:tav tm="100000">
                                          <p:val>
                                            <p:strVal val="#ppt_x"/>
                                          </p:val>
                                        </p:tav>
                                      </p:tavLst>
                                    </p:anim>
                                    <p:anim calcmode="lin" valueType="num">
                                      <p:cBhvr additive="base">
                                        <p:cTn id="40" dur="500" fill="hold"/>
                                        <p:tgtEl>
                                          <p:spTgt spid="5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0"/>
                                        </p:tgtEl>
                                        <p:attrNameLst>
                                          <p:attrName>style.visibility</p:attrName>
                                        </p:attrNameLst>
                                      </p:cBhvr>
                                      <p:to>
                                        <p:strVal val="visible"/>
                                      </p:to>
                                    </p:set>
                                    <p:anim calcmode="lin" valueType="num">
                                      <p:cBhvr additive="base">
                                        <p:cTn id="43" dur="500" fill="hold"/>
                                        <p:tgtEl>
                                          <p:spTgt spid="60"/>
                                        </p:tgtEl>
                                        <p:attrNameLst>
                                          <p:attrName>ppt_x</p:attrName>
                                        </p:attrNameLst>
                                      </p:cBhvr>
                                      <p:tavLst>
                                        <p:tav tm="0">
                                          <p:val>
                                            <p:strVal val="#ppt_x"/>
                                          </p:val>
                                        </p:tav>
                                        <p:tav tm="100000">
                                          <p:val>
                                            <p:strVal val="#ppt_x"/>
                                          </p:val>
                                        </p:tav>
                                      </p:tavLst>
                                    </p:anim>
                                    <p:anim calcmode="lin" valueType="num">
                                      <p:cBhvr additive="base">
                                        <p:cTn id="44" dur="500" fill="hold"/>
                                        <p:tgtEl>
                                          <p:spTgt spid="6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1"/>
                                        </p:tgtEl>
                                        <p:attrNameLst>
                                          <p:attrName>style.visibility</p:attrName>
                                        </p:attrNameLst>
                                      </p:cBhvr>
                                      <p:to>
                                        <p:strVal val="visible"/>
                                      </p:to>
                                    </p:set>
                                    <p:anim calcmode="lin" valueType="num">
                                      <p:cBhvr additive="base">
                                        <p:cTn id="47" dur="500" fill="hold"/>
                                        <p:tgtEl>
                                          <p:spTgt spid="61"/>
                                        </p:tgtEl>
                                        <p:attrNameLst>
                                          <p:attrName>ppt_x</p:attrName>
                                        </p:attrNameLst>
                                      </p:cBhvr>
                                      <p:tavLst>
                                        <p:tav tm="0">
                                          <p:val>
                                            <p:strVal val="#ppt_x"/>
                                          </p:val>
                                        </p:tav>
                                        <p:tav tm="100000">
                                          <p:val>
                                            <p:strVal val="#ppt_x"/>
                                          </p:val>
                                        </p:tav>
                                      </p:tavLst>
                                    </p:anim>
                                    <p:anim calcmode="lin" valueType="num">
                                      <p:cBhvr additive="base">
                                        <p:cTn id="48" dur="500" fill="hold"/>
                                        <p:tgtEl>
                                          <p:spTgt spid="6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2"/>
                                        </p:tgtEl>
                                        <p:attrNameLst>
                                          <p:attrName>style.visibility</p:attrName>
                                        </p:attrNameLst>
                                      </p:cBhvr>
                                      <p:to>
                                        <p:strVal val="visible"/>
                                      </p:to>
                                    </p:set>
                                    <p:anim calcmode="lin" valueType="num">
                                      <p:cBhvr additive="base">
                                        <p:cTn id="51" dur="500" fill="hold"/>
                                        <p:tgtEl>
                                          <p:spTgt spid="62"/>
                                        </p:tgtEl>
                                        <p:attrNameLst>
                                          <p:attrName>ppt_x</p:attrName>
                                        </p:attrNameLst>
                                      </p:cBhvr>
                                      <p:tavLst>
                                        <p:tav tm="0">
                                          <p:val>
                                            <p:strVal val="#ppt_x"/>
                                          </p:val>
                                        </p:tav>
                                        <p:tav tm="100000">
                                          <p:val>
                                            <p:strVal val="#ppt_x"/>
                                          </p:val>
                                        </p:tav>
                                      </p:tavLst>
                                    </p:anim>
                                    <p:anim calcmode="lin" valueType="num">
                                      <p:cBhvr additive="base">
                                        <p:cTn id="52" dur="500" fill="hold"/>
                                        <p:tgtEl>
                                          <p:spTgt spid="62"/>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anim calcmode="lin" valueType="num">
                                      <p:cBhvr additive="base">
                                        <p:cTn id="55" dur="500" fill="hold"/>
                                        <p:tgtEl>
                                          <p:spTgt spid="63"/>
                                        </p:tgtEl>
                                        <p:attrNameLst>
                                          <p:attrName>ppt_x</p:attrName>
                                        </p:attrNameLst>
                                      </p:cBhvr>
                                      <p:tavLst>
                                        <p:tav tm="0">
                                          <p:val>
                                            <p:strVal val="#ppt_x"/>
                                          </p:val>
                                        </p:tav>
                                        <p:tav tm="100000">
                                          <p:val>
                                            <p:strVal val="#ppt_x"/>
                                          </p:val>
                                        </p:tav>
                                      </p:tavLst>
                                    </p:anim>
                                    <p:anim calcmode="lin" valueType="num">
                                      <p:cBhvr additive="base">
                                        <p:cTn id="56" dur="500" fill="hold"/>
                                        <p:tgtEl>
                                          <p:spTgt spid="6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anim calcmode="lin" valueType="num">
                                      <p:cBhvr additive="base">
                                        <p:cTn id="59" dur="500" fill="hold"/>
                                        <p:tgtEl>
                                          <p:spTgt spid="64"/>
                                        </p:tgtEl>
                                        <p:attrNameLst>
                                          <p:attrName>ppt_x</p:attrName>
                                        </p:attrNameLst>
                                      </p:cBhvr>
                                      <p:tavLst>
                                        <p:tav tm="0">
                                          <p:val>
                                            <p:strVal val="#ppt_x"/>
                                          </p:val>
                                        </p:tav>
                                        <p:tav tm="100000">
                                          <p:val>
                                            <p:strVal val="#ppt_x"/>
                                          </p:val>
                                        </p:tav>
                                      </p:tavLst>
                                    </p:anim>
                                    <p:anim calcmode="lin" valueType="num">
                                      <p:cBhvr additive="base">
                                        <p:cTn id="60" dur="500" fill="hold"/>
                                        <p:tgtEl>
                                          <p:spTgt spid="6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anim calcmode="lin" valueType="num">
                                      <p:cBhvr additive="base">
                                        <p:cTn id="63" dur="500" fill="hold"/>
                                        <p:tgtEl>
                                          <p:spTgt spid="65"/>
                                        </p:tgtEl>
                                        <p:attrNameLst>
                                          <p:attrName>ppt_x</p:attrName>
                                        </p:attrNameLst>
                                      </p:cBhvr>
                                      <p:tavLst>
                                        <p:tav tm="0">
                                          <p:val>
                                            <p:strVal val="#ppt_x"/>
                                          </p:val>
                                        </p:tav>
                                        <p:tav tm="100000">
                                          <p:val>
                                            <p:strVal val="#ppt_x"/>
                                          </p:val>
                                        </p:tav>
                                      </p:tavLst>
                                    </p:anim>
                                    <p:anim calcmode="lin" valueType="num">
                                      <p:cBhvr additive="base">
                                        <p:cTn id="64" dur="500" fill="hold"/>
                                        <p:tgtEl>
                                          <p:spTgt spid="6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6"/>
                                        </p:tgtEl>
                                        <p:attrNameLst>
                                          <p:attrName>style.visibility</p:attrName>
                                        </p:attrNameLst>
                                      </p:cBhvr>
                                      <p:to>
                                        <p:strVal val="visible"/>
                                      </p:to>
                                    </p:set>
                                    <p:anim calcmode="lin" valueType="num">
                                      <p:cBhvr additive="base">
                                        <p:cTn id="67" dur="500" fill="hold"/>
                                        <p:tgtEl>
                                          <p:spTgt spid="66"/>
                                        </p:tgtEl>
                                        <p:attrNameLst>
                                          <p:attrName>ppt_x</p:attrName>
                                        </p:attrNameLst>
                                      </p:cBhvr>
                                      <p:tavLst>
                                        <p:tav tm="0">
                                          <p:val>
                                            <p:strVal val="#ppt_x"/>
                                          </p:val>
                                        </p:tav>
                                        <p:tav tm="100000">
                                          <p:val>
                                            <p:strVal val="#ppt_x"/>
                                          </p:val>
                                        </p:tav>
                                      </p:tavLst>
                                    </p:anim>
                                    <p:anim calcmode="lin" valueType="num">
                                      <p:cBhvr additive="base">
                                        <p:cTn id="68" dur="500" fill="hold"/>
                                        <p:tgtEl>
                                          <p:spTgt spid="6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7"/>
                                        </p:tgtEl>
                                        <p:attrNameLst>
                                          <p:attrName>style.visibility</p:attrName>
                                        </p:attrNameLst>
                                      </p:cBhvr>
                                      <p:to>
                                        <p:strVal val="visible"/>
                                      </p:to>
                                    </p:set>
                                    <p:anim calcmode="lin" valueType="num">
                                      <p:cBhvr additive="base">
                                        <p:cTn id="71" dur="500" fill="hold"/>
                                        <p:tgtEl>
                                          <p:spTgt spid="67"/>
                                        </p:tgtEl>
                                        <p:attrNameLst>
                                          <p:attrName>ppt_x</p:attrName>
                                        </p:attrNameLst>
                                      </p:cBhvr>
                                      <p:tavLst>
                                        <p:tav tm="0">
                                          <p:val>
                                            <p:strVal val="#ppt_x"/>
                                          </p:val>
                                        </p:tav>
                                        <p:tav tm="100000">
                                          <p:val>
                                            <p:strVal val="#ppt_x"/>
                                          </p:val>
                                        </p:tav>
                                      </p:tavLst>
                                    </p:anim>
                                    <p:anim calcmode="lin" valueType="num">
                                      <p:cBhvr additive="base">
                                        <p:cTn id="72" dur="500" fill="hold"/>
                                        <p:tgtEl>
                                          <p:spTgt spid="6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68"/>
                                        </p:tgtEl>
                                        <p:attrNameLst>
                                          <p:attrName>style.visibility</p:attrName>
                                        </p:attrNameLst>
                                      </p:cBhvr>
                                      <p:to>
                                        <p:strVal val="visible"/>
                                      </p:to>
                                    </p:set>
                                    <p:anim calcmode="lin" valueType="num">
                                      <p:cBhvr additive="base">
                                        <p:cTn id="75" dur="500" fill="hold"/>
                                        <p:tgtEl>
                                          <p:spTgt spid="68"/>
                                        </p:tgtEl>
                                        <p:attrNameLst>
                                          <p:attrName>ppt_x</p:attrName>
                                        </p:attrNameLst>
                                      </p:cBhvr>
                                      <p:tavLst>
                                        <p:tav tm="0">
                                          <p:val>
                                            <p:strVal val="#ppt_x"/>
                                          </p:val>
                                        </p:tav>
                                        <p:tav tm="100000">
                                          <p:val>
                                            <p:strVal val="#ppt_x"/>
                                          </p:val>
                                        </p:tav>
                                      </p:tavLst>
                                    </p:anim>
                                    <p:anim calcmode="lin" valueType="num">
                                      <p:cBhvr additive="base">
                                        <p:cTn id="76" dur="500" fill="hold"/>
                                        <p:tgtEl>
                                          <p:spTgt spid="6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69"/>
                                        </p:tgtEl>
                                        <p:attrNameLst>
                                          <p:attrName>style.visibility</p:attrName>
                                        </p:attrNameLst>
                                      </p:cBhvr>
                                      <p:to>
                                        <p:strVal val="visible"/>
                                      </p:to>
                                    </p:set>
                                    <p:anim calcmode="lin" valueType="num">
                                      <p:cBhvr additive="base">
                                        <p:cTn id="79" dur="500" fill="hold"/>
                                        <p:tgtEl>
                                          <p:spTgt spid="69"/>
                                        </p:tgtEl>
                                        <p:attrNameLst>
                                          <p:attrName>ppt_x</p:attrName>
                                        </p:attrNameLst>
                                      </p:cBhvr>
                                      <p:tavLst>
                                        <p:tav tm="0">
                                          <p:val>
                                            <p:strVal val="#ppt_x"/>
                                          </p:val>
                                        </p:tav>
                                        <p:tav tm="100000">
                                          <p:val>
                                            <p:strVal val="#ppt_x"/>
                                          </p:val>
                                        </p:tav>
                                      </p:tavLst>
                                    </p:anim>
                                    <p:anim calcmode="lin" valueType="num">
                                      <p:cBhvr additive="base">
                                        <p:cTn id="80" dur="500" fill="hold"/>
                                        <p:tgtEl>
                                          <p:spTgt spid="69"/>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70"/>
                                        </p:tgtEl>
                                        <p:attrNameLst>
                                          <p:attrName>style.visibility</p:attrName>
                                        </p:attrNameLst>
                                      </p:cBhvr>
                                      <p:to>
                                        <p:strVal val="visible"/>
                                      </p:to>
                                    </p:set>
                                    <p:anim calcmode="lin" valueType="num">
                                      <p:cBhvr additive="base">
                                        <p:cTn id="83" dur="500" fill="hold"/>
                                        <p:tgtEl>
                                          <p:spTgt spid="70"/>
                                        </p:tgtEl>
                                        <p:attrNameLst>
                                          <p:attrName>ppt_x</p:attrName>
                                        </p:attrNameLst>
                                      </p:cBhvr>
                                      <p:tavLst>
                                        <p:tav tm="0">
                                          <p:val>
                                            <p:strVal val="#ppt_x"/>
                                          </p:val>
                                        </p:tav>
                                        <p:tav tm="100000">
                                          <p:val>
                                            <p:strVal val="#ppt_x"/>
                                          </p:val>
                                        </p:tav>
                                      </p:tavLst>
                                    </p:anim>
                                    <p:anim calcmode="lin" valueType="num">
                                      <p:cBhvr additive="base">
                                        <p:cTn id="84" dur="500" fill="hold"/>
                                        <p:tgtEl>
                                          <p:spTgt spid="7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71"/>
                                        </p:tgtEl>
                                        <p:attrNameLst>
                                          <p:attrName>style.visibility</p:attrName>
                                        </p:attrNameLst>
                                      </p:cBhvr>
                                      <p:to>
                                        <p:strVal val="visible"/>
                                      </p:to>
                                    </p:set>
                                    <p:anim calcmode="lin" valueType="num">
                                      <p:cBhvr additive="base">
                                        <p:cTn id="87" dur="500" fill="hold"/>
                                        <p:tgtEl>
                                          <p:spTgt spid="71"/>
                                        </p:tgtEl>
                                        <p:attrNameLst>
                                          <p:attrName>ppt_x</p:attrName>
                                        </p:attrNameLst>
                                      </p:cBhvr>
                                      <p:tavLst>
                                        <p:tav tm="0">
                                          <p:val>
                                            <p:strVal val="#ppt_x"/>
                                          </p:val>
                                        </p:tav>
                                        <p:tav tm="100000">
                                          <p:val>
                                            <p:strVal val="#ppt_x"/>
                                          </p:val>
                                        </p:tav>
                                      </p:tavLst>
                                    </p:anim>
                                    <p:anim calcmode="lin" valueType="num">
                                      <p:cBhvr additive="base">
                                        <p:cTn id="88" dur="500" fill="hold"/>
                                        <p:tgtEl>
                                          <p:spTgt spid="7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72"/>
                                        </p:tgtEl>
                                        <p:attrNameLst>
                                          <p:attrName>style.visibility</p:attrName>
                                        </p:attrNameLst>
                                      </p:cBhvr>
                                      <p:to>
                                        <p:strVal val="visible"/>
                                      </p:to>
                                    </p:set>
                                    <p:anim calcmode="lin" valueType="num">
                                      <p:cBhvr additive="base">
                                        <p:cTn id="91" dur="500" fill="hold"/>
                                        <p:tgtEl>
                                          <p:spTgt spid="72"/>
                                        </p:tgtEl>
                                        <p:attrNameLst>
                                          <p:attrName>ppt_x</p:attrName>
                                        </p:attrNameLst>
                                      </p:cBhvr>
                                      <p:tavLst>
                                        <p:tav tm="0">
                                          <p:val>
                                            <p:strVal val="#ppt_x"/>
                                          </p:val>
                                        </p:tav>
                                        <p:tav tm="100000">
                                          <p:val>
                                            <p:strVal val="#ppt_x"/>
                                          </p:val>
                                        </p:tav>
                                      </p:tavLst>
                                    </p:anim>
                                    <p:anim calcmode="lin" valueType="num">
                                      <p:cBhvr additive="base">
                                        <p:cTn id="92" dur="500" fill="hold"/>
                                        <p:tgtEl>
                                          <p:spTgt spid="72"/>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73"/>
                                        </p:tgtEl>
                                        <p:attrNameLst>
                                          <p:attrName>style.visibility</p:attrName>
                                        </p:attrNameLst>
                                      </p:cBhvr>
                                      <p:to>
                                        <p:strVal val="visible"/>
                                      </p:to>
                                    </p:set>
                                    <p:anim calcmode="lin" valueType="num">
                                      <p:cBhvr additive="base">
                                        <p:cTn id="95" dur="500" fill="hold"/>
                                        <p:tgtEl>
                                          <p:spTgt spid="73"/>
                                        </p:tgtEl>
                                        <p:attrNameLst>
                                          <p:attrName>ppt_x</p:attrName>
                                        </p:attrNameLst>
                                      </p:cBhvr>
                                      <p:tavLst>
                                        <p:tav tm="0">
                                          <p:val>
                                            <p:strVal val="#ppt_x"/>
                                          </p:val>
                                        </p:tav>
                                        <p:tav tm="100000">
                                          <p:val>
                                            <p:strVal val="#ppt_x"/>
                                          </p:val>
                                        </p:tav>
                                      </p:tavLst>
                                    </p:anim>
                                    <p:anim calcmode="lin" valueType="num">
                                      <p:cBhvr additive="base">
                                        <p:cTn id="96" dur="500" fill="hold"/>
                                        <p:tgtEl>
                                          <p:spTgt spid="73"/>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74"/>
                                        </p:tgtEl>
                                        <p:attrNameLst>
                                          <p:attrName>style.visibility</p:attrName>
                                        </p:attrNameLst>
                                      </p:cBhvr>
                                      <p:to>
                                        <p:strVal val="visible"/>
                                      </p:to>
                                    </p:set>
                                    <p:anim calcmode="lin" valueType="num">
                                      <p:cBhvr additive="base">
                                        <p:cTn id="99" dur="500" fill="hold"/>
                                        <p:tgtEl>
                                          <p:spTgt spid="74"/>
                                        </p:tgtEl>
                                        <p:attrNameLst>
                                          <p:attrName>ppt_x</p:attrName>
                                        </p:attrNameLst>
                                      </p:cBhvr>
                                      <p:tavLst>
                                        <p:tav tm="0">
                                          <p:val>
                                            <p:strVal val="#ppt_x"/>
                                          </p:val>
                                        </p:tav>
                                        <p:tav tm="100000">
                                          <p:val>
                                            <p:strVal val="#ppt_x"/>
                                          </p:val>
                                        </p:tav>
                                      </p:tavLst>
                                    </p:anim>
                                    <p:anim calcmode="lin" valueType="num">
                                      <p:cBhvr additive="base">
                                        <p:cTn id="100" dur="500" fill="hold"/>
                                        <p:tgtEl>
                                          <p:spTgt spid="74"/>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anim calcmode="lin" valueType="num">
                                      <p:cBhvr additive="base">
                                        <p:cTn id="103" dur="500" fill="hold"/>
                                        <p:tgtEl>
                                          <p:spTgt spid="75"/>
                                        </p:tgtEl>
                                        <p:attrNameLst>
                                          <p:attrName>ppt_x</p:attrName>
                                        </p:attrNameLst>
                                      </p:cBhvr>
                                      <p:tavLst>
                                        <p:tav tm="0">
                                          <p:val>
                                            <p:strVal val="#ppt_x"/>
                                          </p:val>
                                        </p:tav>
                                        <p:tav tm="100000">
                                          <p:val>
                                            <p:strVal val="#ppt_x"/>
                                          </p:val>
                                        </p:tav>
                                      </p:tavLst>
                                    </p:anim>
                                    <p:anim calcmode="lin" valueType="num">
                                      <p:cBhvr additive="base">
                                        <p:cTn id="104" dur="500" fill="hold"/>
                                        <p:tgtEl>
                                          <p:spTgt spid="75"/>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76"/>
                                        </p:tgtEl>
                                        <p:attrNameLst>
                                          <p:attrName>style.visibility</p:attrName>
                                        </p:attrNameLst>
                                      </p:cBhvr>
                                      <p:to>
                                        <p:strVal val="visible"/>
                                      </p:to>
                                    </p:set>
                                    <p:anim calcmode="lin" valueType="num">
                                      <p:cBhvr additive="base">
                                        <p:cTn id="107" dur="500" fill="hold"/>
                                        <p:tgtEl>
                                          <p:spTgt spid="76"/>
                                        </p:tgtEl>
                                        <p:attrNameLst>
                                          <p:attrName>ppt_x</p:attrName>
                                        </p:attrNameLst>
                                      </p:cBhvr>
                                      <p:tavLst>
                                        <p:tav tm="0">
                                          <p:val>
                                            <p:strVal val="#ppt_x"/>
                                          </p:val>
                                        </p:tav>
                                        <p:tav tm="100000">
                                          <p:val>
                                            <p:strVal val="#ppt_x"/>
                                          </p:val>
                                        </p:tav>
                                      </p:tavLst>
                                    </p:anim>
                                    <p:anim calcmode="lin" valueType="num">
                                      <p:cBhvr additive="base">
                                        <p:cTn id="108" dur="500" fill="hold"/>
                                        <p:tgtEl>
                                          <p:spTgt spid="76"/>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77"/>
                                        </p:tgtEl>
                                        <p:attrNameLst>
                                          <p:attrName>style.visibility</p:attrName>
                                        </p:attrNameLst>
                                      </p:cBhvr>
                                      <p:to>
                                        <p:strVal val="visible"/>
                                      </p:to>
                                    </p:set>
                                    <p:anim calcmode="lin" valueType="num">
                                      <p:cBhvr additive="base">
                                        <p:cTn id="111" dur="500" fill="hold"/>
                                        <p:tgtEl>
                                          <p:spTgt spid="77"/>
                                        </p:tgtEl>
                                        <p:attrNameLst>
                                          <p:attrName>ppt_x</p:attrName>
                                        </p:attrNameLst>
                                      </p:cBhvr>
                                      <p:tavLst>
                                        <p:tav tm="0">
                                          <p:val>
                                            <p:strVal val="#ppt_x"/>
                                          </p:val>
                                        </p:tav>
                                        <p:tav tm="100000">
                                          <p:val>
                                            <p:strVal val="#ppt_x"/>
                                          </p:val>
                                        </p:tav>
                                      </p:tavLst>
                                    </p:anim>
                                    <p:anim calcmode="lin" valueType="num">
                                      <p:cBhvr additive="base">
                                        <p:cTn id="112" dur="500" fill="hold"/>
                                        <p:tgtEl>
                                          <p:spTgt spid="77"/>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78"/>
                                        </p:tgtEl>
                                        <p:attrNameLst>
                                          <p:attrName>style.visibility</p:attrName>
                                        </p:attrNameLst>
                                      </p:cBhvr>
                                      <p:to>
                                        <p:strVal val="visible"/>
                                      </p:to>
                                    </p:set>
                                    <p:anim calcmode="lin" valueType="num">
                                      <p:cBhvr additive="base">
                                        <p:cTn id="115" dur="500" fill="hold"/>
                                        <p:tgtEl>
                                          <p:spTgt spid="78"/>
                                        </p:tgtEl>
                                        <p:attrNameLst>
                                          <p:attrName>ppt_x</p:attrName>
                                        </p:attrNameLst>
                                      </p:cBhvr>
                                      <p:tavLst>
                                        <p:tav tm="0">
                                          <p:val>
                                            <p:strVal val="#ppt_x"/>
                                          </p:val>
                                        </p:tav>
                                        <p:tav tm="100000">
                                          <p:val>
                                            <p:strVal val="#ppt_x"/>
                                          </p:val>
                                        </p:tav>
                                      </p:tavLst>
                                    </p:anim>
                                    <p:anim calcmode="lin" valueType="num">
                                      <p:cBhvr additive="base">
                                        <p:cTn id="116" dur="500" fill="hold"/>
                                        <p:tgtEl>
                                          <p:spTgt spid="78"/>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79"/>
                                        </p:tgtEl>
                                        <p:attrNameLst>
                                          <p:attrName>style.visibility</p:attrName>
                                        </p:attrNameLst>
                                      </p:cBhvr>
                                      <p:to>
                                        <p:strVal val="visible"/>
                                      </p:to>
                                    </p:set>
                                    <p:anim calcmode="lin" valueType="num">
                                      <p:cBhvr additive="base">
                                        <p:cTn id="119" dur="500" fill="hold"/>
                                        <p:tgtEl>
                                          <p:spTgt spid="79"/>
                                        </p:tgtEl>
                                        <p:attrNameLst>
                                          <p:attrName>ppt_x</p:attrName>
                                        </p:attrNameLst>
                                      </p:cBhvr>
                                      <p:tavLst>
                                        <p:tav tm="0">
                                          <p:val>
                                            <p:strVal val="#ppt_x"/>
                                          </p:val>
                                        </p:tav>
                                        <p:tav tm="100000">
                                          <p:val>
                                            <p:strVal val="#ppt_x"/>
                                          </p:val>
                                        </p:tav>
                                      </p:tavLst>
                                    </p:anim>
                                    <p:anim calcmode="lin" valueType="num">
                                      <p:cBhvr additive="base">
                                        <p:cTn id="120" dur="500" fill="hold"/>
                                        <p:tgtEl>
                                          <p:spTgt spid="79"/>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80"/>
                                        </p:tgtEl>
                                        <p:attrNameLst>
                                          <p:attrName>style.visibility</p:attrName>
                                        </p:attrNameLst>
                                      </p:cBhvr>
                                      <p:to>
                                        <p:strVal val="visible"/>
                                      </p:to>
                                    </p:set>
                                    <p:anim calcmode="lin" valueType="num">
                                      <p:cBhvr additive="base">
                                        <p:cTn id="123" dur="500" fill="hold"/>
                                        <p:tgtEl>
                                          <p:spTgt spid="80"/>
                                        </p:tgtEl>
                                        <p:attrNameLst>
                                          <p:attrName>ppt_x</p:attrName>
                                        </p:attrNameLst>
                                      </p:cBhvr>
                                      <p:tavLst>
                                        <p:tav tm="0">
                                          <p:val>
                                            <p:strVal val="#ppt_x"/>
                                          </p:val>
                                        </p:tav>
                                        <p:tav tm="100000">
                                          <p:val>
                                            <p:strVal val="#ppt_x"/>
                                          </p:val>
                                        </p:tav>
                                      </p:tavLst>
                                    </p:anim>
                                    <p:anim calcmode="lin" valueType="num">
                                      <p:cBhvr additive="base">
                                        <p:cTn id="124" dur="500" fill="hold"/>
                                        <p:tgtEl>
                                          <p:spTgt spid="80"/>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81"/>
                                        </p:tgtEl>
                                        <p:attrNameLst>
                                          <p:attrName>style.visibility</p:attrName>
                                        </p:attrNameLst>
                                      </p:cBhvr>
                                      <p:to>
                                        <p:strVal val="visible"/>
                                      </p:to>
                                    </p:set>
                                    <p:anim calcmode="lin" valueType="num">
                                      <p:cBhvr additive="base">
                                        <p:cTn id="127" dur="500" fill="hold"/>
                                        <p:tgtEl>
                                          <p:spTgt spid="81"/>
                                        </p:tgtEl>
                                        <p:attrNameLst>
                                          <p:attrName>ppt_x</p:attrName>
                                        </p:attrNameLst>
                                      </p:cBhvr>
                                      <p:tavLst>
                                        <p:tav tm="0">
                                          <p:val>
                                            <p:strVal val="#ppt_x"/>
                                          </p:val>
                                        </p:tav>
                                        <p:tav tm="100000">
                                          <p:val>
                                            <p:strVal val="#ppt_x"/>
                                          </p:val>
                                        </p:tav>
                                      </p:tavLst>
                                    </p:anim>
                                    <p:anim calcmode="lin" valueType="num">
                                      <p:cBhvr additive="base">
                                        <p:cTn id="128" dur="500" fill="hold"/>
                                        <p:tgtEl>
                                          <p:spTgt spid="81"/>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82"/>
                                        </p:tgtEl>
                                        <p:attrNameLst>
                                          <p:attrName>style.visibility</p:attrName>
                                        </p:attrNameLst>
                                      </p:cBhvr>
                                      <p:to>
                                        <p:strVal val="visible"/>
                                      </p:to>
                                    </p:set>
                                    <p:anim calcmode="lin" valueType="num">
                                      <p:cBhvr additive="base">
                                        <p:cTn id="131" dur="500" fill="hold"/>
                                        <p:tgtEl>
                                          <p:spTgt spid="82"/>
                                        </p:tgtEl>
                                        <p:attrNameLst>
                                          <p:attrName>ppt_x</p:attrName>
                                        </p:attrNameLst>
                                      </p:cBhvr>
                                      <p:tavLst>
                                        <p:tav tm="0">
                                          <p:val>
                                            <p:strVal val="#ppt_x"/>
                                          </p:val>
                                        </p:tav>
                                        <p:tav tm="100000">
                                          <p:val>
                                            <p:strVal val="#ppt_x"/>
                                          </p:val>
                                        </p:tav>
                                      </p:tavLst>
                                    </p:anim>
                                    <p:anim calcmode="lin" valueType="num">
                                      <p:cBhvr additive="base">
                                        <p:cTn id="132" dur="500" fill="hold"/>
                                        <p:tgtEl>
                                          <p:spTgt spid="82"/>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83"/>
                                        </p:tgtEl>
                                        <p:attrNameLst>
                                          <p:attrName>style.visibility</p:attrName>
                                        </p:attrNameLst>
                                      </p:cBhvr>
                                      <p:to>
                                        <p:strVal val="visible"/>
                                      </p:to>
                                    </p:set>
                                    <p:anim calcmode="lin" valueType="num">
                                      <p:cBhvr additive="base">
                                        <p:cTn id="135" dur="500" fill="hold"/>
                                        <p:tgtEl>
                                          <p:spTgt spid="83"/>
                                        </p:tgtEl>
                                        <p:attrNameLst>
                                          <p:attrName>ppt_x</p:attrName>
                                        </p:attrNameLst>
                                      </p:cBhvr>
                                      <p:tavLst>
                                        <p:tav tm="0">
                                          <p:val>
                                            <p:strVal val="#ppt_x"/>
                                          </p:val>
                                        </p:tav>
                                        <p:tav tm="100000">
                                          <p:val>
                                            <p:strVal val="#ppt_x"/>
                                          </p:val>
                                        </p:tav>
                                      </p:tavLst>
                                    </p:anim>
                                    <p:anim calcmode="lin" valueType="num">
                                      <p:cBhvr additive="base">
                                        <p:cTn id="136" dur="500" fill="hold"/>
                                        <p:tgtEl>
                                          <p:spTgt spid="83"/>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84"/>
                                        </p:tgtEl>
                                        <p:attrNameLst>
                                          <p:attrName>style.visibility</p:attrName>
                                        </p:attrNameLst>
                                      </p:cBhvr>
                                      <p:to>
                                        <p:strVal val="visible"/>
                                      </p:to>
                                    </p:set>
                                    <p:anim calcmode="lin" valueType="num">
                                      <p:cBhvr additive="base">
                                        <p:cTn id="139" dur="500" fill="hold"/>
                                        <p:tgtEl>
                                          <p:spTgt spid="84"/>
                                        </p:tgtEl>
                                        <p:attrNameLst>
                                          <p:attrName>ppt_x</p:attrName>
                                        </p:attrNameLst>
                                      </p:cBhvr>
                                      <p:tavLst>
                                        <p:tav tm="0">
                                          <p:val>
                                            <p:strVal val="#ppt_x"/>
                                          </p:val>
                                        </p:tav>
                                        <p:tav tm="100000">
                                          <p:val>
                                            <p:strVal val="#ppt_x"/>
                                          </p:val>
                                        </p:tav>
                                      </p:tavLst>
                                    </p:anim>
                                    <p:anim calcmode="lin" valueType="num">
                                      <p:cBhvr additive="base">
                                        <p:cTn id="140" dur="500" fill="hold"/>
                                        <p:tgtEl>
                                          <p:spTgt spid="84"/>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85"/>
                                        </p:tgtEl>
                                        <p:attrNameLst>
                                          <p:attrName>style.visibility</p:attrName>
                                        </p:attrNameLst>
                                      </p:cBhvr>
                                      <p:to>
                                        <p:strVal val="visible"/>
                                      </p:to>
                                    </p:set>
                                    <p:anim calcmode="lin" valueType="num">
                                      <p:cBhvr additive="base">
                                        <p:cTn id="143" dur="500" fill="hold"/>
                                        <p:tgtEl>
                                          <p:spTgt spid="85"/>
                                        </p:tgtEl>
                                        <p:attrNameLst>
                                          <p:attrName>ppt_x</p:attrName>
                                        </p:attrNameLst>
                                      </p:cBhvr>
                                      <p:tavLst>
                                        <p:tav tm="0">
                                          <p:val>
                                            <p:strVal val="#ppt_x"/>
                                          </p:val>
                                        </p:tav>
                                        <p:tav tm="100000">
                                          <p:val>
                                            <p:strVal val="#ppt_x"/>
                                          </p:val>
                                        </p:tav>
                                      </p:tavLst>
                                    </p:anim>
                                    <p:anim calcmode="lin" valueType="num">
                                      <p:cBhvr additive="base">
                                        <p:cTn id="144" dur="500" fill="hold"/>
                                        <p:tgtEl>
                                          <p:spTgt spid="85"/>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86"/>
                                        </p:tgtEl>
                                        <p:attrNameLst>
                                          <p:attrName>style.visibility</p:attrName>
                                        </p:attrNameLst>
                                      </p:cBhvr>
                                      <p:to>
                                        <p:strVal val="visible"/>
                                      </p:to>
                                    </p:set>
                                    <p:anim calcmode="lin" valueType="num">
                                      <p:cBhvr additive="base">
                                        <p:cTn id="147" dur="500" fill="hold"/>
                                        <p:tgtEl>
                                          <p:spTgt spid="86"/>
                                        </p:tgtEl>
                                        <p:attrNameLst>
                                          <p:attrName>ppt_x</p:attrName>
                                        </p:attrNameLst>
                                      </p:cBhvr>
                                      <p:tavLst>
                                        <p:tav tm="0">
                                          <p:val>
                                            <p:strVal val="#ppt_x"/>
                                          </p:val>
                                        </p:tav>
                                        <p:tav tm="100000">
                                          <p:val>
                                            <p:strVal val="#ppt_x"/>
                                          </p:val>
                                        </p:tav>
                                      </p:tavLst>
                                    </p:anim>
                                    <p:anim calcmode="lin" valueType="num">
                                      <p:cBhvr additive="base">
                                        <p:cTn id="148" dur="500" fill="hold"/>
                                        <p:tgtEl>
                                          <p:spTgt spid="86"/>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87"/>
                                        </p:tgtEl>
                                        <p:attrNameLst>
                                          <p:attrName>style.visibility</p:attrName>
                                        </p:attrNameLst>
                                      </p:cBhvr>
                                      <p:to>
                                        <p:strVal val="visible"/>
                                      </p:to>
                                    </p:set>
                                    <p:anim calcmode="lin" valueType="num">
                                      <p:cBhvr additive="base">
                                        <p:cTn id="151" dur="500" fill="hold"/>
                                        <p:tgtEl>
                                          <p:spTgt spid="87"/>
                                        </p:tgtEl>
                                        <p:attrNameLst>
                                          <p:attrName>ppt_x</p:attrName>
                                        </p:attrNameLst>
                                      </p:cBhvr>
                                      <p:tavLst>
                                        <p:tav tm="0">
                                          <p:val>
                                            <p:strVal val="#ppt_x"/>
                                          </p:val>
                                        </p:tav>
                                        <p:tav tm="100000">
                                          <p:val>
                                            <p:strVal val="#ppt_x"/>
                                          </p:val>
                                        </p:tav>
                                      </p:tavLst>
                                    </p:anim>
                                    <p:anim calcmode="lin" valueType="num">
                                      <p:cBhvr additive="base">
                                        <p:cTn id="152" dur="500" fill="hold"/>
                                        <p:tgtEl>
                                          <p:spTgt spid="8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88"/>
                                        </p:tgtEl>
                                        <p:attrNameLst>
                                          <p:attrName>style.visibility</p:attrName>
                                        </p:attrNameLst>
                                      </p:cBhvr>
                                      <p:to>
                                        <p:strVal val="visible"/>
                                      </p:to>
                                    </p:set>
                                    <p:anim calcmode="lin" valueType="num">
                                      <p:cBhvr additive="base">
                                        <p:cTn id="155" dur="500" fill="hold"/>
                                        <p:tgtEl>
                                          <p:spTgt spid="88"/>
                                        </p:tgtEl>
                                        <p:attrNameLst>
                                          <p:attrName>ppt_x</p:attrName>
                                        </p:attrNameLst>
                                      </p:cBhvr>
                                      <p:tavLst>
                                        <p:tav tm="0">
                                          <p:val>
                                            <p:strVal val="#ppt_x"/>
                                          </p:val>
                                        </p:tav>
                                        <p:tav tm="100000">
                                          <p:val>
                                            <p:strVal val="#ppt_x"/>
                                          </p:val>
                                        </p:tav>
                                      </p:tavLst>
                                    </p:anim>
                                    <p:anim calcmode="lin" valueType="num">
                                      <p:cBhvr additive="base">
                                        <p:cTn id="156" dur="500" fill="hold"/>
                                        <p:tgtEl>
                                          <p:spTgt spid="88"/>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89"/>
                                        </p:tgtEl>
                                        <p:attrNameLst>
                                          <p:attrName>style.visibility</p:attrName>
                                        </p:attrNameLst>
                                      </p:cBhvr>
                                      <p:to>
                                        <p:strVal val="visible"/>
                                      </p:to>
                                    </p:set>
                                    <p:anim calcmode="lin" valueType="num">
                                      <p:cBhvr additive="base">
                                        <p:cTn id="159" dur="500" fill="hold"/>
                                        <p:tgtEl>
                                          <p:spTgt spid="89"/>
                                        </p:tgtEl>
                                        <p:attrNameLst>
                                          <p:attrName>ppt_x</p:attrName>
                                        </p:attrNameLst>
                                      </p:cBhvr>
                                      <p:tavLst>
                                        <p:tav tm="0">
                                          <p:val>
                                            <p:strVal val="#ppt_x"/>
                                          </p:val>
                                        </p:tav>
                                        <p:tav tm="100000">
                                          <p:val>
                                            <p:strVal val="#ppt_x"/>
                                          </p:val>
                                        </p:tav>
                                      </p:tavLst>
                                    </p:anim>
                                    <p:anim calcmode="lin" valueType="num">
                                      <p:cBhvr additive="base">
                                        <p:cTn id="160" dur="500" fill="hold"/>
                                        <p:tgtEl>
                                          <p:spTgt spid="89"/>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90"/>
                                        </p:tgtEl>
                                        <p:attrNameLst>
                                          <p:attrName>style.visibility</p:attrName>
                                        </p:attrNameLst>
                                      </p:cBhvr>
                                      <p:to>
                                        <p:strVal val="visible"/>
                                      </p:to>
                                    </p:set>
                                    <p:anim calcmode="lin" valueType="num">
                                      <p:cBhvr additive="base">
                                        <p:cTn id="163" dur="500" fill="hold"/>
                                        <p:tgtEl>
                                          <p:spTgt spid="90"/>
                                        </p:tgtEl>
                                        <p:attrNameLst>
                                          <p:attrName>ppt_x</p:attrName>
                                        </p:attrNameLst>
                                      </p:cBhvr>
                                      <p:tavLst>
                                        <p:tav tm="0">
                                          <p:val>
                                            <p:strVal val="#ppt_x"/>
                                          </p:val>
                                        </p:tav>
                                        <p:tav tm="100000">
                                          <p:val>
                                            <p:strVal val="#ppt_x"/>
                                          </p:val>
                                        </p:tav>
                                      </p:tavLst>
                                    </p:anim>
                                    <p:anim calcmode="lin" valueType="num">
                                      <p:cBhvr additive="base">
                                        <p:cTn id="164" dur="500" fill="hold"/>
                                        <p:tgtEl>
                                          <p:spTgt spid="90"/>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91"/>
                                        </p:tgtEl>
                                        <p:attrNameLst>
                                          <p:attrName>style.visibility</p:attrName>
                                        </p:attrNameLst>
                                      </p:cBhvr>
                                      <p:to>
                                        <p:strVal val="visible"/>
                                      </p:to>
                                    </p:set>
                                    <p:anim calcmode="lin" valueType="num">
                                      <p:cBhvr additive="base">
                                        <p:cTn id="167" dur="500" fill="hold"/>
                                        <p:tgtEl>
                                          <p:spTgt spid="91"/>
                                        </p:tgtEl>
                                        <p:attrNameLst>
                                          <p:attrName>ppt_x</p:attrName>
                                        </p:attrNameLst>
                                      </p:cBhvr>
                                      <p:tavLst>
                                        <p:tav tm="0">
                                          <p:val>
                                            <p:strVal val="#ppt_x"/>
                                          </p:val>
                                        </p:tav>
                                        <p:tav tm="100000">
                                          <p:val>
                                            <p:strVal val="#ppt_x"/>
                                          </p:val>
                                        </p:tav>
                                      </p:tavLst>
                                    </p:anim>
                                    <p:anim calcmode="lin" valueType="num">
                                      <p:cBhvr additive="base">
                                        <p:cTn id="16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4" fill="hold" grpId="0" nodeType="clickEffect">
                                  <p:stCondLst>
                                    <p:cond delay="0"/>
                                  </p:stCondLst>
                                  <p:childTnLst>
                                    <p:set>
                                      <p:cBhvr>
                                        <p:cTn id="172" dur="1" fill="hold">
                                          <p:stCondLst>
                                            <p:cond delay="0"/>
                                          </p:stCondLst>
                                        </p:cTn>
                                        <p:tgtEl>
                                          <p:spTgt spid="3">
                                            <p:txEl>
                                              <p:pRg st="0" end="0"/>
                                            </p:txEl>
                                          </p:spTgt>
                                        </p:tgtEl>
                                        <p:attrNameLst>
                                          <p:attrName>style.visibility</p:attrName>
                                        </p:attrNameLst>
                                      </p:cBhvr>
                                      <p:to>
                                        <p:strVal val="visible"/>
                                      </p:to>
                                    </p:set>
                                    <p:anim calcmode="lin" valueType="num">
                                      <p:cBhvr additive="base">
                                        <p:cTn id="17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grpId="0" nodeType="clickEffect">
                                  <p:stCondLst>
                                    <p:cond delay="0"/>
                                  </p:stCondLst>
                                  <p:childTnLst>
                                    <p:set>
                                      <p:cBhvr>
                                        <p:cTn id="178" dur="1" fill="hold">
                                          <p:stCondLst>
                                            <p:cond delay="0"/>
                                          </p:stCondLst>
                                        </p:cTn>
                                        <p:tgtEl>
                                          <p:spTgt spid="3">
                                            <p:txEl>
                                              <p:pRg st="1" end="1"/>
                                            </p:txEl>
                                          </p:spTgt>
                                        </p:tgtEl>
                                        <p:attrNameLst>
                                          <p:attrName>style.visibility</p:attrName>
                                        </p:attrNameLst>
                                      </p:cBhvr>
                                      <p:to>
                                        <p:strVal val="visible"/>
                                      </p:to>
                                    </p:set>
                                    <p:anim calcmode="lin" valueType="num">
                                      <p:cBhvr additive="base">
                                        <p:cTn id="17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3">
                                            <p:txEl>
                                              <p:pRg st="2" end="2"/>
                                            </p:txEl>
                                          </p:spTgt>
                                        </p:tgtEl>
                                        <p:attrNameLst>
                                          <p:attrName>style.visibility</p:attrName>
                                        </p:attrNameLst>
                                      </p:cBhvr>
                                      <p:to>
                                        <p:strVal val="visible"/>
                                      </p:to>
                                    </p:set>
                                    <p:anim calcmode="lin" valueType="num">
                                      <p:cBhvr additive="base">
                                        <p:cTn id="18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ntr" presetSubtype="4" fill="hold" grpId="0" nodeType="clickEffect">
                                  <p:stCondLst>
                                    <p:cond delay="0"/>
                                  </p:stCondLst>
                                  <p:childTnLst>
                                    <p:set>
                                      <p:cBhvr>
                                        <p:cTn id="190" dur="1" fill="hold">
                                          <p:stCondLst>
                                            <p:cond delay="0"/>
                                          </p:stCondLst>
                                        </p:cTn>
                                        <p:tgtEl>
                                          <p:spTgt spid="3">
                                            <p:txEl>
                                              <p:pRg st="3" end="3"/>
                                            </p:txEl>
                                          </p:spTgt>
                                        </p:tgtEl>
                                        <p:attrNameLst>
                                          <p:attrName>style.visibility</p:attrName>
                                        </p:attrNameLst>
                                      </p:cBhvr>
                                      <p:to>
                                        <p:strVal val="visible"/>
                                      </p:to>
                                    </p:set>
                                    <p:anim calcmode="lin" valueType="num">
                                      <p:cBhvr additive="base">
                                        <p:cTn id="19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grpId="0" nodeType="clickEffect">
                                  <p:stCondLst>
                                    <p:cond delay="0"/>
                                  </p:stCondLst>
                                  <p:childTnLst>
                                    <p:set>
                                      <p:cBhvr>
                                        <p:cTn id="196" dur="1" fill="hold">
                                          <p:stCondLst>
                                            <p:cond delay="0"/>
                                          </p:stCondLst>
                                        </p:cTn>
                                        <p:tgtEl>
                                          <p:spTgt spid="3">
                                            <p:txEl>
                                              <p:pRg st="4" end="4"/>
                                            </p:txEl>
                                          </p:spTgt>
                                        </p:tgtEl>
                                        <p:attrNameLst>
                                          <p:attrName>style.visibility</p:attrName>
                                        </p:attrNameLst>
                                      </p:cBhvr>
                                      <p:to>
                                        <p:strVal val="visible"/>
                                      </p:to>
                                    </p:set>
                                    <p:anim calcmode="lin" valueType="num">
                                      <p:cBhvr additive="base">
                                        <p:cTn id="19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2" presetClass="entr" presetSubtype="4" fill="hold" grpId="0" nodeType="clickEffect">
                                  <p:stCondLst>
                                    <p:cond delay="0"/>
                                  </p:stCondLst>
                                  <p:childTnLst>
                                    <p:set>
                                      <p:cBhvr>
                                        <p:cTn id="202" dur="1" fill="hold">
                                          <p:stCondLst>
                                            <p:cond delay="0"/>
                                          </p:stCondLst>
                                        </p:cTn>
                                        <p:tgtEl>
                                          <p:spTgt spid="3">
                                            <p:txEl>
                                              <p:pRg st="5" end="5"/>
                                            </p:txEl>
                                          </p:spTgt>
                                        </p:tgtEl>
                                        <p:attrNameLst>
                                          <p:attrName>style.visibility</p:attrName>
                                        </p:attrNameLst>
                                      </p:cBhvr>
                                      <p:to>
                                        <p:strVal val="visible"/>
                                      </p:to>
                                    </p:set>
                                    <p:anim calcmode="lin" valueType="num">
                                      <p:cBhvr additive="base">
                                        <p:cTn id="20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2" presetClass="entr" presetSubtype="4" fill="hold" grpId="0" nodeType="clickEffect">
                                  <p:stCondLst>
                                    <p:cond delay="0"/>
                                  </p:stCondLst>
                                  <p:childTnLst>
                                    <p:set>
                                      <p:cBhvr>
                                        <p:cTn id="208" dur="1" fill="hold">
                                          <p:stCondLst>
                                            <p:cond delay="0"/>
                                          </p:stCondLst>
                                        </p:cTn>
                                        <p:tgtEl>
                                          <p:spTgt spid="3">
                                            <p:txEl>
                                              <p:pRg st="6" end="6"/>
                                            </p:txEl>
                                          </p:spTgt>
                                        </p:tgtEl>
                                        <p:attrNameLst>
                                          <p:attrName>style.visibility</p:attrName>
                                        </p:attrNameLst>
                                      </p:cBhvr>
                                      <p:to>
                                        <p:strVal val="visible"/>
                                      </p:to>
                                    </p:set>
                                    <p:anim calcmode="lin" valueType="num">
                                      <p:cBhvr additive="base">
                                        <p:cTn id="20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1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2" presetClass="entr" presetSubtype="4" fill="hold" grpId="0" nodeType="clickEffect">
                                  <p:stCondLst>
                                    <p:cond delay="0"/>
                                  </p:stCondLst>
                                  <p:childTnLst>
                                    <p:set>
                                      <p:cBhvr>
                                        <p:cTn id="214" dur="1" fill="hold">
                                          <p:stCondLst>
                                            <p:cond delay="0"/>
                                          </p:stCondLst>
                                        </p:cTn>
                                        <p:tgtEl>
                                          <p:spTgt spid="3">
                                            <p:txEl>
                                              <p:pRg st="7" end="7"/>
                                            </p:txEl>
                                          </p:spTgt>
                                        </p:tgtEl>
                                        <p:attrNameLst>
                                          <p:attrName>style.visibility</p:attrName>
                                        </p:attrNameLst>
                                      </p:cBhvr>
                                      <p:to>
                                        <p:strVal val="visible"/>
                                      </p:to>
                                    </p:set>
                                    <p:anim calcmode="lin" valueType="num">
                                      <p:cBhvr additive="base">
                                        <p:cTn id="2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4" grpId="0"/>
      <p:bldP spid="55" grpId="0"/>
      <p:bldP spid="56" grpId="0"/>
      <p:bldP spid="57" grpId="0"/>
      <p:bldP spid="58" grpId="0"/>
      <p:bldP spid="64" grpId="0"/>
      <p:bldP spid="65" grpId="0"/>
      <p:bldP spid="66" grpId="0"/>
      <p:bldP spid="67" grpId="0"/>
      <p:bldP spid="68" grpId="0"/>
      <p:bldP spid="74" grpId="0"/>
      <p:bldP spid="75" grpId="0"/>
      <p:bldP spid="79" grpId="0"/>
      <p:bldP spid="82" grpId="0"/>
      <p:bldP spid="83" grpId="0"/>
      <p:bldP spid="86" grpId="0"/>
      <p:bldP spid="87" grpId="0"/>
      <p:bldP spid="89" grpId="0"/>
      <p:bldP spid="9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Applications to wedge problems</a:t>
            </a:r>
            <a:endParaRPr lang="en-IN" sz="1600" b="1" dirty="0">
              <a:latin typeface="Times New Roman" pitchFamily="18" charset="0"/>
              <a:cs typeface="Times New Roman" pitchFamily="18" charset="0"/>
            </a:endParaRPr>
          </a:p>
          <a:p>
            <a:pPr marL="0" indent="0" algn="just">
              <a:lnSpc>
                <a:spcPct val="150000"/>
              </a:lnSpc>
              <a:buNone/>
            </a:pPr>
            <a:r>
              <a:rPr lang="en-US" sz="1600" dirty="0">
                <a:latin typeface="Times New Roman" pitchFamily="18" charset="0"/>
                <a:cs typeface="Times New Roman" pitchFamily="18" charset="0"/>
              </a:rPr>
              <a:t>Wedges are small piece of hard materials with two of their opposite surfaces are not parallel to each other. They are used to slightly lift heavy blocks, machinery, precast beams etc. for making final alignment or to make place for inserting lifting devices.</a:t>
            </a:r>
          </a:p>
          <a:p>
            <a:pPr marL="0" indent="0" algn="just">
              <a:lnSpc>
                <a:spcPct val="150000"/>
              </a:lnSpc>
              <a:buNone/>
            </a:pPr>
            <a:r>
              <a:rPr lang="en-US" sz="1600" b="1" dirty="0">
                <a:latin typeface="Times New Roman" pitchFamily="18" charset="0"/>
                <a:cs typeface="Times New Roman" pitchFamily="18" charset="0"/>
              </a:rPr>
              <a:t>Here weight of the wedge is small compared to the weight lifted. Hence in all the problems weight of the wedge is neglected, unless it is specified. </a:t>
            </a:r>
          </a:p>
          <a:p>
            <a:pPr marL="0" indent="0" algn="just">
              <a:lnSpc>
                <a:spcPct val="150000"/>
              </a:lnSpc>
              <a:buNone/>
            </a:pPr>
            <a:r>
              <a:rPr lang="en-US" sz="1600" dirty="0">
                <a:latin typeface="Times New Roman" pitchFamily="18" charset="0"/>
                <a:cs typeface="Times New Roman" pitchFamily="18" charset="0"/>
              </a:rPr>
              <a:t>In the analysis instead of considering normal reaction &amp; frictional force independently, it is advantageous to take the</a:t>
            </a:r>
            <a:r>
              <a:rPr lang="en-US" sz="1600" b="1" dirty="0">
                <a:latin typeface="Times New Roman" pitchFamily="18" charset="0"/>
                <a:cs typeface="Times New Roman" pitchFamily="18" charset="0"/>
              </a:rPr>
              <a:t> resultant</a:t>
            </a:r>
            <a:r>
              <a:rPr lang="en-US" sz="1600" dirty="0">
                <a:latin typeface="Times New Roman" pitchFamily="18" charset="0"/>
                <a:cs typeface="Times New Roman" pitchFamily="18" charset="0"/>
              </a:rPr>
              <a:t> of these two forces. </a:t>
            </a:r>
            <a:endParaRPr lang="en-IN" sz="16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1709974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ell\Downloads\active-boy-sliding-down-X6T4T8.jpg"/>
          <p:cNvPicPr>
            <a:picLocks noChangeAspect="1" noChangeArrowheads="1"/>
          </p:cNvPicPr>
          <p:nvPr/>
        </p:nvPicPr>
        <p:blipFill>
          <a:blip r:embed="rId3" cstate="print"/>
          <a:srcRect b="9804"/>
          <a:stretch>
            <a:fillRect/>
          </a:stretch>
        </p:blipFill>
        <p:spPr bwMode="auto">
          <a:xfrm>
            <a:off x="6248400" y="3562350"/>
            <a:ext cx="1981200" cy="1187113"/>
          </a:xfrm>
          <a:prstGeom prst="rect">
            <a:avLst/>
          </a:prstGeom>
          <a:noFill/>
        </p:spPr>
      </p:pic>
      <p:sp>
        <p:nvSpPr>
          <p:cNvPr id="3" name="Content Placeholder 2"/>
          <p:cNvSpPr>
            <a:spLocks noGrp="1"/>
          </p:cNvSpPr>
          <p:nvPr>
            <p:ph idx="1"/>
          </p:nvPr>
        </p:nvSpPr>
        <p:spPr>
          <a:xfrm>
            <a:off x="457200" y="819150"/>
            <a:ext cx="8229600" cy="3886200"/>
          </a:xfrm>
        </p:spPr>
        <p:txBody>
          <a:bodyPr>
            <a:normAutofit lnSpcReduction="10000"/>
          </a:bodyPr>
          <a:lstStyle/>
          <a:p>
            <a:pPr algn="just">
              <a:lnSpc>
                <a:spcPct val="150000"/>
              </a:lnSpc>
              <a:buNone/>
            </a:pPr>
            <a:r>
              <a:rPr lang="en-IN" sz="1800" b="1" dirty="0">
                <a:latin typeface="Times New Roman" pitchFamily="18" charset="0"/>
                <a:cs typeface="Times New Roman" pitchFamily="18" charset="0"/>
              </a:rPr>
              <a:t>2.  Dynamic friction (</a:t>
            </a:r>
            <a:r>
              <a:rPr lang="en-IN" sz="1800" b="1" dirty="0" err="1">
                <a:latin typeface="Times New Roman" pitchFamily="18" charset="0"/>
                <a:cs typeface="Times New Roman" pitchFamily="18" charset="0"/>
              </a:rPr>
              <a:t>F</a:t>
            </a:r>
            <a:r>
              <a:rPr lang="en-IN" sz="1800" b="1" baseline="-25000" dirty="0" err="1">
                <a:latin typeface="Times New Roman" pitchFamily="18" charset="0"/>
                <a:cs typeface="Times New Roman" pitchFamily="18" charset="0"/>
              </a:rPr>
              <a:t>k</a:t>
            </a:r>
            <a:r>
              <a:rPr lang="en-IN" sz="1800" b="1" dirty="0">
                <a:latin typeface="Times New Roman" pitchFamily="18" charset="0"/>
                <a:cs typeface="Times New Roman" pitchFamily="18" charset="0"/>
              </a:rPr>
              <a:t>)</a:t>
            </a:r>
            <a:endParaRPr lang="en-IN" sz="1800" b="1" baseline="-25000" dirty="0">
              <a:latin typeface="Times New Roman" pitchFamily="18" charset="0"/>
              <a:cs typeface="Times New Roman" pitchFamily="18" charset="0"/>
            </a:endParaRPr>
          </a:p>
          <a:p>
            <a:pPr marL="0" indent="0" algn="just">
              <a:lnSpc>
                <a:spcPct val="150000"/>
              </a:lnSpc>
              <a:buNone/>
            </a:pPr>
            <a:r>
              <a:rPr lang="en-IN" sz="1800" dirty="0">
                <a:latin typeface="Times New Roman" pitchFamily="18" charset="0"/>
                <a:cs typeface="Times New Roman" pitchFamily="18" charset="0"/>
              </a:rPr>
              <a:t>Friction experienced by the body when it is in motion is called dynamic friction. </a:t>
            </a:r>
          </a:p>
          <a:p>
            <a:pPr marL="0" indent="0" algn="just">
              <a:lnSpc>
                <a:spcPct val="150000"/>
              </a:lnSpc>
              <a:buNone/>
            </a:pPr>
            <a:r>
              <a:rPr lang="en-IN" sz="1800" dirty="0">
                <a:latin typeface="Times New Roman" pitchFamily="18" charset="0"/>
                <a:cs typeface="Times New Roman" pitchFamily="18" charset="0"/>
              </a:rPr>
              <a:t>Here applied force exceeds the limiting friction, hence the body starts moving over another body. </a:t>
            </a:r>
          </a:p>
          <a:p>
            <a:pPr algn="just">
              <a:lnSpc>
                <a:spcPct val="150000"/>
              </a:lnSpc>
              <a:buNone/>
            </a:pPr>
            <a:r>
              <a:rPr lang="en-IN" sz="1800" b="1" dirty="0" err="1">
                <a:latin typeface="Times New Roman" pitchFamily="18" charset="0"/>
                <a:cs typeface="Times New Roman" pitchFamily="18" charset="0"/>
              </a:rPr>
              <a:t>i</a:t>
            </a:r>
            <a:r>
              <a:rPr lang="en-IN" sz="1800" b="1" dirty="0">
                <a:latin typeface="Times New Roman" pitchFamily="18" charset="0"/>
                <a:cs typeface="Times New Roman" pitchFamily="18" charset="0"/>
              </a:rPr>
              <a:t>.   Sliding friction</a:t>
            </a:r>
          </a:p>
          <a:p>
            <a:pPr marL="0" indent="0" algn="just">
              <a:lnSpc>
                <a:spcPct val="150000"/>
              </a:lnSpc>
              <a:buNone/>
            </a:pPr>
            <a:r>
              <a:rPr lang="en-IN" sz="1800" dirty="0">
                <a:latin typeface="Times New Roman" pitchFamily="18" charset="0"/>
                <a:cs typeface="Times New Roman" pitchFamily="18" charset="0"/>
              </a:rPr>
              <a:t>Friction experienced by the body when it sides over the other body is called as sliding friction. </a:t>
            </a:r>
          </a:p>
          <a:p>
            <a:pPr marL="0" indent="0" algn="just">
              <a:lnSpc>
                <a:spcPct val="150000"/>
              </a:lnSpc>
              <a:buNone/>
            </a:pPr>
            <a:r>
              <a:rPr lang="en-IN" sz="1800" dirty="0">
                <a:latin typeface="Times New Roman" pitchFamily="18" charset="0"/>
                <a:cs typeface="Times New Roman" pitchFamily="18" charset="0"/>
              </a:rPr>
              <a:t>Ex: A person sliding down a slide. </a:t>
            </a:r>
          </a:p>
          <a:p>
            <a:pPr marL="0" indent="0" algn="just">
              <a:lnSpc>
                <a:spcPct val="150000"/>
              </a:lnSpc>
              <a:buNone/>
            </a:pPr>
            <a:r>
              <a:rPr lang="en-IN" sz="1800" dirty="0">
                <a:latin typeface="Times New Roman" pitchFamily="18" charset="0"/>
                <a:cs typeface="Times New Roman" pitchFamily="18" charset="0"/>
              </a:rPr>
              <a:t>.</a:t>
            </a:r>
          </a:p>
          <a:p>
            <a:pPr marL="0" indent="0" algn="just">
              <a:lnSpc>
                <a:spcPct val="150000"/>
              </a:lnSpc>
              <a:buNone/>
            </a:pPr>
            <a:endParaRPr lang="en-IN" sz="1800" dirty="0">
              <a:latin typeface="Times New Roman" pitchFamily="18" charset="0"/>
              <a:cs typeface="Times New Roman" pitchFamily="18" charset="0"/>
            </a:endParaRPr>
          </a:p>
        </p:txBody>
      </p:sp>
      <p:sp>
        <p:nvSpPr>
          <p:cNvPr id="4" name="Rectangle 3"/>
          <p:cNvSpPr/>
          <p:nvPr/>
        </p:nvSpPr>
        <p:spPr>
          <a:xfrm>
            <a:off x="3810000" y="333375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ight Arrow 4"/>
          <p:cNvSpPr/>
          <p:nvPr/>
        </p:nvSpPr>
        <p:spPr>
          <a:xfrm>
            <a:off x="3733800" y="3486150"/>
            <a:ext cx="838200" cy="1524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eft Arrow 6"/>
          <p:cNvSpPr/>
          <p:nvPr/>
        </p:nvSpPr>
        <p:spPr>
          <a:xfrm>
            <a:off x="3733800" y="3867150"/>
            <a:ext cx="990600" cy="1524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p:nvCxnSpPr>
        <p:spPr>
          <a:xfrm>
            <a:off x="3124200" y="3790950"/>
            <a:ext cx="2438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724400" y="3790950"/>
            <a:ext cx="1981200" cy="369332"/>
          </a:xfrm>
          <a:prstGeom prst="rect">
            <a:avLst/>
          </a:prstGeom>
          <a:noFill/>
        </p:spPr>
        <p:txBody>
          <a:bodyPr wrap="square" rtlCol="0">
            <a:spAutoFit/>
          </a:bodyPr>
          <a:lstStyle/>
          <a:p>
            <a:r>
              <a:rPr lang="en-IN" dirty="0">
                <a:latin typeface="Times New Roman" pitchFamily="18" charset="0"/>
                <a:cs typeface="Times New Roman" pitchFamily="18" charset="0"/>
              </a:rPr>
              <a:t>Sliding friction</a:t>
            </a:r>
          </a:p>
        </p:txBody>
      </p:sp>
      <p:sp>
        <p:nvSpPr>
          <p:cNvPr id="11" name="TextBox 10"/>
          <p:cNvSpPr txBox="1"/>
          <p:nvPr/>
        </p:nvSpPr>
        <p:spPr>
          <a:xfrm>
            <a:off x="4648200" y="3333750"/>
            <a:ext cx="2133600" cy="369332"/>
          </a:xfrm>
          <a:prstGeom prst="rect">
            <a:avLst/>
          </a:prstGeom>
          <a:noFill/>
        </p:spPr>
        <p:txBody>
          <a:bodyPr wrap="square" rtlCol="0">
            <a:spAutoFit/>
          </a:bodyPr>
          <a:lstStyle/>
          <a:p>
            <a:r>
              <a:rPr lang="en-IN" dirty="0"/>
              <a:t>Sliding Motion</a:t>
            </a:r>
          </a:p>
        </p:txBody>
      </p:sp>
      <p:sp>
        <p:nvSpPr>
          <p:cNvPr id="12" name="Slide Number Placeholder 11"/>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ppt_x"/>
                                          </p:val>
                                        </p:tav>
                                        <p:tav tm="100000">
                                          <p:val>
                                            <p:strVal val="#ppt_x"/>
                                          </p:val>
                                        </p:tav>
                                      </p:tavLst>
                                    </p:anim>
                                    <p:anim calcmode="lin" valueType="num">
                                      <p:cBhvr additive="base">
                                        <p:cTn id="54" dur="500" fill="hold"/>
                                        <p:tgtEl>
                                          <p:spTgt spid="7"/>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500" fill="hold"/>
                                        <p:tgtEl>
                                          <p:spTgt spid="8"/>
                                        </p:tgtEl>
                                        <p:attrNameLst>
                                          <p:attrName>ppt_x</p:attrName>
                                        </p:attrNameLst>
                                      </p:cBhvr>
                                      <p:tavLst>
                                        <p:tav tm="0">
                                          <p:val>
                                            <p:strVal val="#ppt_x"/>
                                          </p:val>
                                        </p:tav>
                                        <p:tav tm="100000">
                                          <p:val>
                                            <p:strVal val="#ppt_x"/>
                                          </p:val>
                                        </p:tav>
                                      </p:tavLst>
                                    </p:anim>
                                    <p:anim calcmode="lin" valueType="num">
                                      <p:cBhvr additive="base">
                                        <p:cTn id="5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ppt_x"/>
                                          </p:val>
                                        </p:tav>
                                        <p:tav tm="100000">
                                          <p:val>
                                            <p:strVal val="#ppt_x"/>
                                          </p:val>
                                        </p:tav>
                                      </p:tavLst>
                                    </p:anim>
                                    <p:anim calcmode="lin" valueType="num">
                                      <p:cBhvr additive="base">
                                        <p:cTn id="6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0" grpId="0"/>
      <p:bldP spid="1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US" sz="1600" dirty="0">
                    <a:latin typeface="Times New Roman" pitchFamily="18" charset="0"/>
                    <a:cs typeface="Times New Roman" pitchFamily="18" charset="0"/>
                  </a:rPr>
                  <a:t>If </a:t>
                </a:r>
                <a:r>
                  <a:rPr lang="en-US" sz="1600" b="1" dirty="0">
                    <a:latin typeface="Times New Roman" pitchFamily="18" charset="0"/>
                    <a:cs typeface="Times New Roman" pitchFamily="18" charset="0"/>
                  </a:rPr>
                  <a:t>‘F’ </a:t>
                </a:r>
                <a:r>
                  <a:rPr lang="en-US" sz="1600" dirty="0">
                    <a:latin typeface="Times New Roman" pitchFamily="18" charset="0"/>
                    <a:cs typeface="Times New Roman" pitchFamily="18" charset="0"/>
                  </a:rPr>
                  <a:t>is the limiting friction, </a:t>
                </a:r>
                <a:r>
                  <a:rPr lang="en-US" sz="1600" b="1" dirty="0">
                    <a:latin typeface="Times New Roman" pitchFamily="18" charset="0"/>
                    <a:cs typeface="Times New Roman" pitchFamily="18" charset="0"/>
                  </a:rPr>
                  <a:t>‘N’ </a:t>
                </a:r>
                <a:r>
                  <a:rPr lang="en-US" sz="1600" dirty="0">
                    <a:latin typeface="Times New Roman" pitchFamily="18" charset="0"/>
                    <a:cs typeface="Times New Roman" pitchFamily="18" charset="0"/>
                  </a:rPr>
                  <a:t>be</a:t>
                </a:r>
              </a:p>
              <a:p>
                <a:pPr marL="0" indent="0" algn="just">
                  <a:lnSpc>
                    <a:spcPct val="150000"/>
                  </a:lnSpc>
                  <a:buNone/>
                </a:pPr>
                <a:r>
                  <a:rPr lang="en-US" sz="1600" dirty="0">
                    <a:latin typeface="Times New Roman" pitchFamily="18" charset="0"/>
                    <a:cs typeface="Times New Roman" pitchFamily="18" charset="0"/>
                  </a:rPr>
                  <a:t>the normal reaction, then </a:t>
                </a:r>
                <a:r>
                  <a:rPr lang="en-US" sz="1600" b="1" dirty="0">
                    <a:latin typeface="Times New Roman" pitchFamily="18" charset="0"/>
                    <a:cs typeface="Times New Roman" pitchFamily="18" charset="0"/>
                  </a:rPr>
                  <a:t>‘R’ </a:t>
                </a:r>
                <a:r>
                  <a:rPr lang="en-US" sz="1600" dirty="0">
                    <a:latin typeface="Times New Roman" pitchFamily="18" charset="0"/>
                    <a:cs typeface="Times New Roman" pitchFamily="18" charset="0"/>
                  </a:rPr>
                  <a:t>will</a:t>
                </a:r>
              </a:p>
              <a:p>
                <a:pPr marL="0" indent="0" algn="just">
                  <a:lnSpc>
                    <a:spcPct val="150000"/>
                  </a:lnSpc>
                  <a:buNone/>
                </a:pPr>
                <a:r>
                  <a:rPr lang="en-US" sz="1600" dirty="0">
                    <a:latin typeface="Times New Roman" pitchFamily="18" charset="0"/>
                    <a:cs typeface="Times New Roman" pitchFamily="18" charset="0"/>
                  </a:rPr>
                  <a:t>be the resultant making limiting </a:t>
                </a:r>
              </a:p>
              <a:p>
                <a:pPr marL="0" indent="0" algn="just">
                  <a:lnSpc>
                    <a:spcPct val="150000"/>
                  </a:lnSpc>
                  <a:buNone/>
                </a:pPr>
                <a:r>
                  <a:rPr lang="en-US" sz="1600" dirty="0">
                    <a:latin typeface="Times New Roman" pitchFamily="18" charset="0"/>
                    <a:cs typeface="Times New Roman" pitchFamily="18" charset="0"/>
                  </a:rPr>
                  <a:t>Angle of friction </a:t>
                </a:r>
                <a14:m>
                  <m:oMath xmlns:m="http://schemas.openxmlformats.org/officeDocument/2006/math">
                    <m:r>
                      <a:rPr lang="en-US" sz="1600" b="1" i="0" smtClean="0">
                        <a:latin typeface="Cambria Math"/>
                        <a:ea typeface="Cambria Math"/>
                        <a:cs typeface="Times New Roman" pitchFamily="18" charset="0"/>
                      </a:rPr>
                      <m:t>′</m:t>
                    </m:r>
                    <m:r>
                      <a:rPr lang="en-IN" sz="1600" i="1">
                        <a:latin typeface="Cambria Math"/>
                        <a:ea typeface="Cambria Math"/>
                        <a:cs typeface="Times New Roman" pitchFamily="18" charset="0"/>
                      </a:rPr>
                      <m:t>𝜃</m:t>
                    </m:r>
                    <m:r>
                      <a:rPr lang="en-US" sz="1600" b="1" i="1" smtClean="0">
                        <a:latin typeface="Cambria Math"/>
                        <a:ea typeface="Cambria Math"/>
                        <a:cs typeface="Times New Roman" pitchFamily="18" charset="0"/>
                      </a:rPr>
                      <m:t>′</m:t>
                    </m:r>
                  </m:oMath>
                </a14:m>
                <a:r>
                  <a:rPr lang="en-IN" sz="1600" dirty="0">
                    <a:latin typeface="Times New Roman" pitchFamily="18" charset="0"/>
                    <a:cs typeface="Times New Roman" pitchFamily="18" charset="0"/>
                  </a:rPr>
                  <a:t>with the normal.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19150"/>
                <a:ext cx="8229600" cy="3775473"/>
              </a:xfrm>
              <a:blipFill rotWithShape="1">
                <a:blip r:embed="rId3"/>
                <a:stretch>
                  <a:fillRect l="-370"/>
                </a:stretch>
              </a:blipFill>
            </p:spPr>
            <p:txBody>
              <a:bodyPr/>
              <a:lstStyle/>
              <a:p>
                <a:r>
                  <a:rPr lang="en-IN">
                    <a:noFill/>
                  </a:rPr>
                  <a:t> </a:t>
                </a:r>
              </a:p>
            </p:txBody>
          </p:sp>
        </mc:Fallback>
      </mc:AlternateContent>
      <p:sp>
        <p:nvSpPr>
          <p:cNvPr id="10" name="Slide Number Placeholder 9"/>
          <p:cNvSpPr>
            <a:spLocks noGrp="1"/>
          </p:cNvSpPr>
          <p:nvPr>
            <p:ph type="sldNum" sz="quarter" idx="12"/>
          </p:nvPr>
        </p:nvSpPr>
        <p:spPr/>
        <p:txBody>
          <a:bodyPr/>
          <a:lstStyle/>
          <a:p>
            <a:fld id="{B6F15528-21DE-4FAA-801E-634DDDAF4B2B}" type="slidenum">
              <a:rPr lang="en-US" smtClean="0"/>
              <a:pPr/>
              <a:t>80</a:t>
            </a:fld>
            <a:endParaRPr lang="en-US"/>
          </a:p>
        </p:txBody>
      </p:sp>
      <p:pic>
        <p:nvPicPr>
          <p:cNvPr id="5" name="Picture 4"/>
          <p:cNvPicPr/>
          <p:nvPr/>
        </p:nvPicPr>
        <p:blipFill>
          <a:blip r:embed="rId4" cstate="print"/>
          <a:srcRect/>
          <a:stretch>
            <a:fillRect/>
          </a:stretch>
        </p:blipFill>
        <p:spPr bwMode="auto">
          <a:xfrm>
            <a:off x="3347864" y="483518"/>
            <a:ext cx="2714644" cy="1643074"/>
          </a:xfrm>
          <a:prstGeom prst="rect">
            <a:avLst/>
          </a:prstGeom>
          <a:noFill/>
          <a:ln w="9525">
            <a:noFill/>
            <a:miter lim="800000"/>
            <a:headEnd/>
            <a:tailEnd/>
          </a:ln>
        </p:spPr>
      </p:pic>
      <p:sp>
        <p:nvSpPr>
          <p:cNvPr id="6" name="TextBox 5"/>
          <p:cNvSpPr txBox="1"/>
          <p:nvPr/>
        </p:nvSpPr>
        <p:spPr>
          <a:xfrm>
            <a:off x="6640257" y="595693"/>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F</a:t>
            </a:r>
            <a:r>
              <a:rPr lang="en-US" sz="1200" baseline="-25000" dirty="0">
                <a:latin typeface="Times New Roman" pitchFamily="18" charset="0"/>
                <a:cs typeface="Times New Roman" pitchFamily="18" charset="0"/>
              </a:rPr>
              <a:t>1</a:t>
            </a:r>
            <a:endParaRPr lang="en-IN" sz="1200" baseline="-25000" dirty="0"/>
          </a:p>
        </p:txBody>
      </p:sp>
      <p:sp>
        <p:nvSpPr>
          <p:cNvPr id="7" name="TextBox 6"/>
          <p:cNvSpPr txBox="1"/>
          <p:nvPr/>
        </p:nvSpPr>
        <p:spPr>
          <a:xfrm>
            <a:off x="7208337" y="188791"/>
            <a:ext cx="428852" cy="276999"/>
          </a:xfrm>
          <a:prstGeom prst="rect">
            <a:avLst/>
          </a:prstGeom>
          <a:noFill/>
        </p:spPr>
        <p:txBody>
          <a:bodyPr wrap="square" rtlCol="0">
            <a:spAutoFit/>
          </a:bodyPr>
          <a:lstStyle/>
          <a:p>
            <a:r>
              <a:rPr lang="en-US" sz="1200" dirty="0">
                <a:latin typeface="Times New Roman" pitchFamily="18" charset="0"/>
                <a:cs typeface="Times New Roman" pitchFamily="18" charset="0"/>
              </a:rPr>
              <a:t>W</a:t>
            </a:r>
            <a:endParaRPr lang="en-IN" sz="1200" baseline="-25000" dirty="0"/>
          </a:p>
        </p:txBody>
      </p:sp>
      <p:cxnSp>
        <p:nvCxnSpPr>
          <p:cNvPr id="8" name="Straight Arrow Connector 7"/>
          <p:cNvCxnSpPr/>
          <p:nvPr/>
        </p:nvCxnSpPr>
        <p:spPr>
          <a:xfrm flipH="1">
            <a:off x="6973138" y="1870110"/>
            <a:ext cx="827820" cy="20321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7383398" y="1821293"/>
            <a:ext cx="137359" cy="55287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72654" y="855551"/>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R</a:t>
            </a:r>
            <a:r>
              <a:rPr lang="en-US" sz="1200" baseline="-25000" dirty="0">
                <a:latin typeface="Times New Roman" pitchFamily="18" charset="0"/>
                <a:cs typeface="Times New Roman" pitchFamily="18" charset="0"/>
              </a:rPr>
              <a:t>1</a:t>
            </a:r>
            <a:endParaRPr lang="en-IN" sz="1200" baseline="-25000" dirty="0"/>
          </a:p>
        </p:txBody>
      </p:sp>
      <p:sp>
        <p:nvSpPr>
          <p:cNvPr id="12" name="TextBox 11"/>
          <p:cNvSpPr txBox="1"/>
          <p:nvPr/>
        </p:nvSpPr>
        <p:spPr>
          <a:xfrm>
            <a:off x="7422763" y="1983505"/>
            <a:ext cx="272351" cy="276999"/>
          </a:xfrm>
          <a:prstGeom prst="rect">
            <a:avLst/>
          </a:prstGeom>
          <a:noFill/>
        </p:spPr>
        <p:txBody>
          <a:bodyPr wrap="square" rtlCol="0">
            <a:spAutoFit/>
          </a:bodyPr>
          <a:lstStyle/>
          <a:p>
            <a:r>
              <a:rPr lang="el-GR" sz="1200" dirty="0">
                <a:latin typeface="Times New Roman" pitchFamily="18" charset="0"/>
                <a:cs typeface="Times New Roman" pitchFamily="18" charset="0"/>
              </a:rPr>
              <a:t>θ</a:t>
            </a:r>
            <a:endParaRPr lang="en-IN" sz="1200" baseline="-25000" dirty="0"/>
          </a:p>
        </p:txBody>
      </p:sp>
      <p:sp>
        <p:nvSpPr>
          <p:cNvPr id="13" name="TextBox 12"/>
          <p:cNvSpPr txBox="1"/>
          <p:nvPr/>
        </p:nvSpPr>
        <p:spPr>
          <a:xfrm>
            <a:off x="6076657" y="1197677"/>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N</a:t>
            </a:r>
            <a:r>
              <a:rPr lang="en-US" sz="1200" baseline="-25000" dirty="0">
                <a:latin typeface="Times New Roman" pitchFamily="18" charset="0"/>
                <a:cs typeface="Times New Roman" pitchFamily="18" charset="0"/>
              </a:rPr>
              <a:t>1</a:t>
            </a:r>
            <a:endParaRPr lang="en-IN" sz="1200" baseline="-25000" dirty="0"/>
          </a:p>
        </p:txBody>
      </p:sp>
      <p:sp>
        <p:nvSpPr>
          <p:cNvPr id="14" name="Flowchart: Manual Input 13"/>
          <p:cNvSpPr/>
          <p:nvPr/>
        </p:nvSpPr>
        <p:spPr>
          <a:xfrm rot="10800000">
            <a:off x="6938893" y="818666"/>
            <a:ext cx="889011" cy="1123451"/>
          </a:xfrm>
          <a:prstGeom prst="flowChartManualInpu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a:off x="7383398" y="422551"/>
            <a:ext cx="0" cy="70688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400241" y="1488403"/>
            <a:ext cx="0" cy="907428"/>
          </a:xfrm>
          <a:prstGeom prst="line">
            <a:avLst/>
          </a:prstGeom>
          <a:ln w="9525">
            <a:prstDash val="lgDash"/>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7400243" y="1843648"/>
            <a:ext cx="480554" cy="4585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397666" y="2405999"/>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N</a:t>
            </a:r>
            <a:r>
              <a:rPr lang="en-US" sz="1200" baseline="-25000" dirty="0">
                <a:latin typeface="Times New Roman" pitchFamily="18" charset="0"/>
                <a:cs typeface="Times New Roman" pitchFamily="18" charset="0"/>
              </a:rPr>
              <a:t>2</a:t>
            </a:r>
            <a:endParaRPr lang="en-IN" sz="1200" baseline="-25000" dirty="0"/>
          </a:p>
        </p:txBody>
      </p:sp>
      <p:sp>
        <p:nvSpPr>
          <p:cNvPr id="19" name="TextBox 18"/>
          <p:cNvSpPr txBox="1"/>
          <p:nvPr/>
        </p:nvSpPr>
        <p:spPr>
          <a:xfrm>
            <a:off x="7883304" y="2129000"/>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R</a:t>
            </a:r>
            <a:r>
              <a:rPr lang="en-US" sz="1200" baseline="-25000" dirty="0">
                <a:latin typeface="Times New Roman" pitchFamily="18" charset="0"/>
                <a:cs typeface="Times New Roman" pitchFamily="18" charset="0"/>
              </a:rPr>
              <a:t>2</a:t>
            </a:r>
            <a:endParaRPr lang="en-IN" sz="1200" baseline="-25000" dirty="0"/>
          </a:p>
        </p:txBody>
      </p:sp>
      <p:sp>
        <p:nvSpPr>
          <p:cNvPr id="20" name="TextBox 19"/>
          <p:cNvSpPr txBox="1"/>
          <p:nvPr/>
        </p:nvSpPr>
        <p:spPr>
          <a:xfrm>
            <a:off x="7827904" y="1705148"/>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F</a:t>
            </a:r>
            <a:r>
              <a:rPr lang="en-US" sz="1200" baseline="-25000" dirty="0">
                <a:latin typeface="Times New Roman" pitchFamily="18" charset="0"/>
                <a:cs typeface="Times New Roman" pitchFamily="18" charset="0"/>
              </a:rPr>
              <a:t>2</a:t>
            </a:r>
            <a:endParaRPr lang="en-IN" sz="1200" baseline="-25000" dirty="0"/>
          </a:p>
        </p:txBody>
      </p:sp>
      <p:cxnSp>
        <p:nvCxnSpPr>
          <p:cNvPr id="21" name="Straight Arrow Connector 20"/>
          <p:cNvCxnSpPr/>
          <p:nvPr/>
        </p:nvCxnSpPr>
        <p:spPr>
          <a:xfrm>
            <a:off x="6359149" y="1336177"/>
            <a:ext cx="57974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220184" y="1082666"/>
            <a:ext cx="718708" cy="230021"/>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872685" y="844233"/>
            <a:ext cx="0" cy="70688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432997" y="1132550"/>
            <a:ext cx="216024" cy="276999"/>
          </a:xfrm>
          <a:prstGeom prst="rect">
            <a:avLst/>
          </a:prstGeom>
        </p:spPr>
        <p:txBody>
          <a:bodyPr wrap="square">
            <a:spAutoFit/>
          </a:bodyPr>
          <a:lstStyle/>
          <a:p>
            <a:r>
              <a:rPr lang="el-GR" sz="1200" dirty="0">
                <a:latin typeface="Times New Roman" pitchFamily="18" charset="0"/>
                <a:cs typeface="Times New Roman" pitchFamily="18" charset="0"/>
              </a:rPr>
              <a:t>θ</a:t>
            </a:r>
            <a:endParaRPr lang="en-IN" dirty="0"/>
          </a:p>
        </p:txBody>
      </p:sp>
      <p:sp>
        <p:nvSpPr>
          <p:cNvPr id="41" name="TextBox 40"/>
          <p:cNvSpPr txBox="1"/>
          <p:nvPr/>
        </p:nvSpPr>
        <p:spPr>
          <a:xfrm>
            <a:off x="5969923" y="3589481"/>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F</a:t>
            </a:r>
            <a:r>
              <a:rPr lang="en-US" sz="1200" baseline="-25000" dirty="0">
                <a:latin typeface="Times New Roman" pitchFamily="18" charset="0"/>
                <a:cs typeface="Times New Roman" pitchFamily="18" charset="0"/>
              </a:rPr>
              <a:t>3</a:t>
            </a:r>
            <a:endParaRPr lang="en-IN" sz="1200" baseline="-25000" dirty="0"/>
          </a:p>
        </p:txBody>
      </p:sp>
      <p:cxnSp>
        <p:nvCxnSpPr>
          <p:cNvPr id="42" name="Straight Arrow Connector 41"/>
          <p:cNvCxnSpPr/>
          <p:nvPr/>
        </p:nvCxnSpPr>
        <p:spPr>
          <a:xfrm flipV="1">
            <a:off x="6220579" y="3718981"/>
            <a:ext cx="711399" cy="899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436603" y="4021437"/>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R</a:t>
            </a:r>
            <a:r>
              <a:rPr lang="en-US" sz="1200" baseline="-25000" dirty="0">
                <a:latin typeface="Times New Roman" pitchFamily="18" charset="0"/>
                <a:cs typeface="Times New Roman" pitchFamily="18" charset="0"/>
              </a:rPr>
              <a:t>3</a:t>
            </a:r>
            <a:endParaRPr lang="en-IN" sz="1200" baseline="-25000" dirty="0"/>
          </a:p>
        </p:txBody>
      </p:sp>
      <p:sp>
        <p:nvSpPr>
          <p:cNvPr id="44" name="TextBox 43"/>
          <p:cNvSpPr txBox="1"/>
          <p:nvPr/>
        </p:nvSpPr>
        <p:spPr>
          <a:xfrm>
            <a:off x="6812324" y="3718981"/>
            <a:ext cx="272351" cy="276999"/>
          </a:xfrm>
          <a:prstGeom prst="rect">
            <a:avLst/>
          </a:prstGeom>
          <a:noFill/>
        </p:spPr>
        <p:txBody>
          <a:bodyPr wrap="square" rtlCol="0">
            <a:spAutoFit/>
          </a:bodyPr>
          <a:lstStyle/>
          <a:p>
            <a:r>
              <a:rPr lang="el-GR" sz="1200" dirty="0">
                <a:latin typeface="Times New Roman" pitchFamily="18" charset="0"/>
                <a:cs typeface="Times New Roman" pitchFamily="18" charset="0"/>
              </a:rPr>
              <a:t>θ</a:t>
            </a:r>
            <a:endParaRPr lang="en-IN" sz="1200" baseline="-25000" dirty="0"/>
          </a:p>
        </p:txBody>
      </p:sp>
      <p:sp>
        <p:nvSpPr>
          <p:cNvPr id="45" name="TextBox 44"/>
          <p:cNvSpPr txBox="1"/>
          <p:nvPr/>
        </p:nvSpPr>
        <p:spPr>
          <a:xfrm>
            <a:off x="6931978" y="4170059"/>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N</a:t>
            </a:r>
            <a:r>
              <a:rPr lang="en-US" sz="1200" baseline="-25000" dirty="0">
                <a:latin typeface="Times New Roman" pitchFamily="18" charset="0"/>
                <a:cs typeface="Times New Roman" pitchFamily="18" charset="0"/>
              </a:rPr>
              <a:t>3</a:t>
            </a:r>
            <a:endParaRPr lang="en-IN" sz="1200" baseline="-25000" dirty="0"/>
          </a:p>
        </p:txBody>
      </p:sp>
      <p:cxnSp>
        <p:nvCxnSpPr>
          <p:cNvPr id="46" name="Straight Arrow Connector 45"/>
          <p:cNvCxnSpPr/>
          <p:nvPr/>
        </p:nvCxnSpPr>
        <p:spPr>
          <a:xfrm flipV="1">
            <a:off x="7012667" y="3574965"/>
            <a:ext cx="0" cy="58497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2667" y="2845977"/>
            <a:ext cx="0" cy="588775"/>
          </a:xfrm>
          <a:prstGeom prst="line">
            <a:avLst/>
          </a:prstGeom>
          <a:ln w="9525">
            <a:prstDash val="lgDash"/>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564589" y="3616971"/>
            <a:ext cx="448078" cy="4585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052419" y="3093373"/>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P</a:t>
            </a:r>
            <a:endParaRPr lang="en-IN" sz="1200" baseline="-25000" dirty="0"/>
          </a:p>
        </p:txBody>
      </p:sp>
      <p:sp>
        <p:nvSpPr>
          <p:cNvPr id="50" name="TextBox 49"/>
          <p:cNvSpPr txBox="1"/>
          <p:nvPr/>
        </p:nvSpPr>
        <p:spPr>
          <a:xfrm>
            <a:off x="6436603" y="2707477"/>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R</a:t>
            </a:r>
            <a:r>
              <a:rPr lang="en-US" sz="1200" baseline="-25000" dirty="0">
                <a:latin typeface="Times New Roman" pitchFamily="18" charset="0"/>
                <a:cs typeface="Times New Roman" pitchFamily="18" charset="0"/>
              </a:rPr>
              <a:t>2</a:t>
            </a:r>
            <a:endParaRPr lang="en-IN" sz="1200" baseline="-25000" dirty="0"/>
          </a:p>
        </p:txBody>
      </p:sp>
      <p:cxnSp>
        <p:nvCxnSpPr>
          <p:cNvPr id="51" name="Straight Arrow Connector 50"/>
          <p:cNvCxnSpPr/>
          <p:nvPr/>
        </p:nvCxnSpPr>
        <p:spPr>
          <a:xfrm>
            <a:off x="6723756" y="2998901"/>
            <a:ext cx="288032" cy="391693"/>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ight Triangle 53"/>
          <p:cNvSpPr/>
          <p:nvPr/>
        </p:nvSpPr>
        <p:spPr>
          <a:xfrm rot="21414269" flipH="1">
            <a:off x="6353053" y="3219832"/>
            <a:ext cx="1157851" cy="396168"/>
          </a:xfrm>
          <a:prstGeom prst="rtTriangl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p>
        </p:txBody>
      </p:sp>
      <p:cxnSp>
        <p:nvCxnSpPr>
          <p:cNvPr id="55" name="Straight Arrow Connector 54"/>
          <p:cNvCxnSpPr/>
          <p:nvPr/>
        </p:nvCxnSpPr>
        <p:spPr>
          <a:xfrm flipH="1">
            <a:off x="7470336" y="3358941"/>
            <a:ext cx="739142" cy="232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Curved Connector 55"/>
          <p:cNvCxnSpPr/>
          <p:nvPr/>
        </p:nvCxnSpPr>
        <p:spPr>
          <a:xfrm rot="10800000" flipV="1">
            <a:off x="4489162" y="595692"/>
            <a:ext cx="730910" cy="53997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076056" y="422551"/>
            <a:ext cx="893867" cy="307777"/>
          </a:xfrm>
          <a:prstGeom prst="rect">
            <a:avLst/>
          </a:prstGeom>
          <a:noFill/>
        </p:spPr>
        <p:txBody>
          <a:bodyPr wrap="square" rtlCol="0">
            <a:spAutoFit/>
          </a:bodyPr>
          <a:lstStyle/>
          <a:p>
            <a:r>
              <a:rPr lang="en-US" sz="1400" dirty="0">
                <a:latin typeface="Times New Roman" pitchFamily="18" charset="0"/>
                <a:cs typeface="Times New Roman" pitchFamily="18" charset="0"/>
              </a:rPr>
              <a:t>Block</a:t>
            </a:r>
            <a:endParaRPr lang="en-IN" dirty="0">
              <a:latin typeface="Times New Roman" pitchFamily="18" charset="0"/>
              <a:cs typeface="Times New Roman" pitchFamily="18" charset="0"/>
            </a:endParaRPr>
          </a:p>
        </p:txBody>
      </p:sp>
      <p:cxnSp>
        <p:nvCxnSpPr>
          <p:cNvPr id="61" name="Curved Connector 60"/>
          <p:cNvCxnSpPr/>
          <p:nvPr/>
        </p:nvCxnSpPr>
        <p:spPr>
          <a:xfrm rot="16200000" flipV="1">
            <a:off x="4658451" y="1777885"/>
            <a:ext cx="541765" cy="437463"/>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762125" y="2148269"/>
            <a:ext cx="893867" cy="307777"/>
          </a:xfrm>
          <a:prstGeom prst="rect">
            <a:avLst/>
          </a:prstGeom>
          <a:noFill/>
        </p:spPr>
        <p:txBody>
          <a:bodyPr wrap="square" rtlCol="0">
            <a:spAutoFit/>
          </a:bodyPr>
          <a:lstStyle/>
          <a:p>
            <a:r>
              <a:rPr lang="en-US" sz="1400" dirty="0">
                <a:latin typeface="Times New Roman" pitchFamily="18" charset="0"/>
                <a:cs typeface="Times New Roman" pitchFamily="18" charset="0"/>
              </a:rPr>
              <a:t>Wedge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4114906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ppt_x"/>
                                          </p:val>
                                        </p:tav>
                                        <p:tav tm="100000">
                                          <p:val>
                                            <p:strVal val="#ppt_x"/>
                                          </p:val>
                                        </p:tav>
                                      </p:tavLst>
                                    </p:anim>
                                    <p:anim calcmode="lin" valueType="num">
                                      <p:cBhvr additive="base">
                                        <p:cTn id="60" dur="500" fill="hold"/>
                                        <p:tgtEl>
                                          <p:spTgt spid="1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fill="hold"/>
                                        <p:tgtEl>
                                          <p:spTgt spid="15"/>
                                        </p:tgtEl>
                                        <p:attrNameLst>
                                          <p:attrName>ppt_x</p:attrName>
                                        </p:attrNameLst>
                                      </p:cBhvr>
                                      <p:tavLst>
                                        <p:tav tm="0">
                                          <p:val>
                                            <p:strVal val="#ppt_x"/>
                                          </p:val>
                                        </p:tav>
                                        <p:tav tm="100000">
                                          <p:val>
                                            <p:strVal val="#ppt_x"/>
                                          </p:val>
                                        </p:tav>
                                      </p:tavLst>
                                    </p:anim>
                                    <p:anim calcmode="lin" valueType="num">
                                      <p:cBhvr additive="base">
                                        <p:cTn id="64" dur="50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additive="base">
                                        <p:cTn id="71" dur="500" fill="hold"/>
                                        <p:tgtEl>
                                          <p:spTgt spid="17"/>
                                        </p:tgtEl>
                                        <p:attrNameLst>
                                          <p:attrName>ppt_x</p:attrName>
                                        </p:attrNameLst>
                                      </p:cBhvr>
                                      <p:tavLst>
                                        <p:tav tm="0">
                                          <p:val>
                                            <p:strVal val="#ppt_x"/>
                                          </p:val>
                                        </p:tav>
                                        <p:tav tm="100000">
                                          <p:val>
                                            <p:strVal val="#ppt_x"/>
                                          </p:val>
                                        </p:tav>
                                      </p:tavLst>
                                    </p:anim>
                                    <p:anim calcmode="lin" valueType="num">
                                      <p:cBhvr additive="base">
                                        <p:cTn id="72" dur="500" fill="hold"/>
                                        <p:tgtEl>
                                          <p:spTgt spid="1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fill="hold"/>
                                        <p:tgtEl>
                                          <p:spTgt spid="18"/>
                                        </p:tgtEl>
                                        <p:attrNameLst>
                                          <p:attrName>ppt_x</p:attrName>
                                        </p:attrNameLst>
                                      </p:cBhvr>
                                      <p:tavLst>
                                        <p:tav tm="0">
                                          <p:val>
                                            <p:strVal val="#ppt_x"/>
                                          </p:val>
                                        </p:tav>
                                        <p:tav tm="100000">
                                          <p:val>
                                            <p:strVal val="#ppt_x"/>
                                          </p:val>
                                        </p:tav>
                                      </p:tavLst>
                                    </p:anim>
                                    <p:anim calcmode="lin" valueType="num">
                                      <p:cBhvr additive="base">
                                        <p:cTn id="76" dur="500" fill="hold"/>
                                        <p:tgtEl>
                                          <p:spTgt spid="1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ppt_x"/>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 calcmode="lin" valueType="num">
                                      <p:cBhvr additive="base">
                                        <p:cTn id="83" dur="500" fill="hold"/>
                                        <p:tgtEl>
                                          <p:spTgt spid="20"/>
                                        </p:tgtEl>
                                        <p:attrNameLst>
                                          <p:attrName>ppt_x</p:attrName>
                                        </p:attrNameLst>
                                      </p:cBhvr>
                                      <p:tavLst>
                                        <p:tav tm="0">
                                          <p:val>
                                            <p:strVal val="#ppt_x"/>
                                          </p:val>
                                        </p:tav>
                                        <p:tav tm="100000">
                                          <p:val>
                                            <p:strVal val="#ppt_x"/>
                                          </p:val>
                                        </p:tav>
                                      </p:tavLst>
                                    </p:anim>
                                    <p:anim calcmode="lin" valueType="num">
                                      <p:cBhvr additive="base">
                                        <p:cTn id="84" dur="500" fill="hold"/>
                                        <p:tgtEl>
                                          <p:spTgt spid="2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1"/>
                                        </p:tgtEl>
                                        <p:attrNameLst>
                                          <p:attrName>style.visibility</p:attrName>
                                        </p:attrNameLst>
                                      </p:cBhvr>
                                      <p:to>
                                        <p:strVal val="visible"/>
                                      </p:to>
                                    </p:set>
                                    <p:anim calcmode="lin" valueType="num">
                                      <p:cBhvr additive="base">
                                        <p:cTn id="87" dur="500" fill="hold"/>
                                        <p:tgtEl>
                                          <p:spTgt spid="21"/>
                                        </p:tgtEl>
                                        <p:attrNameLst>
                                          <p:attrName>ppt_x</p:attrName>
                                        </p:attrNameLst>
                                      </p:cBhvr>
                                      <p:tavLst>
                                        <p:tav tm="0">
                                          <p:val>
                                            <p:strVal val="#ppt_x"/>
                                          </p:val>
                                        </p:tav>
                                        <p:tav tm="100000">
                                          <p:val>
                                            <p:strVal val="#ppt_x"/>
                                          </p:val>
                                        </p:tav>
                                      </p:tavLst>
                                    </p:anim>
                                    <p:anim calcmode="lin" valueType="num">
                                      <p:cBhvr additive="base">
                                        <p:cTn id="88" dur="500" fill="hold"/>
                                        <p:tgtEl>
                                          <p:spTgt spid="2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500" fill="hold"/>
                                        <p:tgtEl>
                                          <p:spTgt spid="22"/>
                                        </p:tgtEl>
                                        <p:attrNameLst>
                                          <p:attrName>ppt_x</p:attrName>
                                        </p:attrNameLst>
                                      </p:cBhvr>
                                      <p:tavLst>
                                        <p:tav tm="0">
                                          <p:val>
                                            <p:strVal val="#ppt_x"/>
                                          </p:val>
                                        </p:tav>
                                        <p:tav tm="100000">
                                          <p:val>
                                            <p:strVal val="#ppt_x"/>
                                          </p:val>
                                        </p:tav>
                                      </p:tavLst>
                                    </p:anim>
                                    <p:anim calcmode="lin" valueType="num">
                                      <p:cBhvr additive="base">
                                        <p:cTn id="92" dur="500" fill="hold"/>
                                        <p:tgtEl>
                                          <p:spTgt spid="22"/>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additive="base">
                                        <p:cTn id="95" dur="500" fill="hold"/>
                                        <p:tgtEl>
                                          <p:spTgt spid="23"/>
                                        </p:tgtEl>
                                        <p:attrNameLst>
                                          <p:attrName>ppt_x</p:attrName>
                                        </p:attrNameLst>
                                      </p:cBhvr>
                                      <p:tavLst>
                                        <p:tav tm="0">
                                          <p:val>
                                            <p:strVal val="#ppt_x"/>
                                          </p:val>
                                        </p:tav>
                                        <p:tav tm="100000">
                                          <p:val>
                                            <p:strVal val="#ppt_x"/>
                                          </p:val>
                                        </p:tav>
                                      </p:tavLst>
                                    </p:anim>
                                    <p:anim calcmode="lin" valueType="num">
                                      <p:cBhvr additive="base">
                                        <p:cTn id="96" dur="500" fill="hold"/>
                                        <p:tgtEl>
                                          <p:spTgt spid="23"/>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500" fill="hold"/>
                                        <p:tgtEl>
                                          <p:spTgt spid="24"/>
                                        </p:tgtEl>
                                        <p:attrNameLst>
                                          <p:attrName>ppt_x</p:attrName>
                                        </p:attrNameLst>
                                      </p:cBhvr>
                                      <p:tavLst>
                                        <p:tav tm="0">
                                          <p:val>
                                            <p:strVal val="#ppt_x"/>
                                          </p:val>
                                        </p:tav>
                                        <p:tav tm="100000">
                                          <p:val>
                                            <p:strVal val="#ppt_x"/>
                                          </p:val>
                                        </p:tav>
                                      </p:tavLst>
                                    </p:anim>
                                    <p:anim calcmode="lin" valueType="num">
                                      <p:cBhvr additive="base">
                                        <p:cTn id="10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41"/>
                                        </p:tgtEl>
                                        <p:attrNameLst>
                                          <p:attrName>style.visibility</p:attrName>
                                        </p:attrNameLst>
                                      </p:cBhvr>
                                      <p:to>
                                        <p:strVal val="visible"/>
                                      </p:to>
                                    </p:set>
                                    <p:anim calcmode="lin" valueType="num">
                                      <p:cBhvr additive="base">
                                        <p:cTn id="105" dur="500" fill="hold"/>
                                        <p:tgtEl>
                                          <p:spTgt spid="41"/>
                                        </p:tgtEl>
                                        <p:attrNameLst>
                                          <p:attrName>ppt_x</p:attrName>
                                        </p:attrNameLst>
                                      </p:cBhvr>
                                      <p:tavLst>
                                        <p:tav tm="0">
                                          <p:val>
                                            <p:strVal val="#ppt_x"/>
                                          </p:val>
                                        </p:tav>
                                        <p:tav tm="100000">
                                          <p:val>
                                            <p:strVal val="#ppt_x"/>
                                          </p:val>
                                        </p:tav>
                                      </p:tavLst>
                                    </p:anim>
                                    <p:anim calcmode="lin" valueType="num">
                                      <p:cBhvr additive="base">
                                        <p:cTn id="106" dur="500" fill="hold"/>
                                        <p:tgtEl>
                                          <p:spTgt spid="41"/>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42"/>
                                        </p:tgtEl>
                                        <p:attrNameLst>
                                          <p:attrName>style.visibility</p:attrName>
                                        </p:attrNameLst>
                                      </p:cBhvr>
                                      <p:to>
                                        <p:strVal val="visible"/>
                                      </p:to>
                                    </p:set>
                                    <p:anim calcmode="lin" valueType="num">
                                      <p:cBhvr additive="base">
                                        <p:cTn id="109" dur="500" fill="hold"/>
                                        <p:tgtEl>
                                          <p:spTgt spid="42"/>
                                        </p:tgtEl>
                                        <p:attrNameLst>
                                          <p:attrName>ppt_x</p:attrName>
                                        </p:attrNameLst>
                                      </p:cBhvr>
                                      <p:tavLst>
                                        <p:tav tm="0">
                                          <p:val>
                                            <p:strVal val="#ppt_x"/>
                                          </p:val>
                                        </p:tav>
                                        <p:tav tm="100000">
                                          <p:val>
                                            <p:strVal val="#ppt_x"/>
                                          </p:val>
                                        </p:tav>
                                      </p:tavLst>
                                    </p:anim>
                                    <p:anim calcmode="lin" valueType="num">
                                      <p:cBhvr additive="base">
                                        <p:cTn id="110" dur="500" fill="hold"/>
                                        <p:tgtEl>
                                          <p:spTgt spid="42"/>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43"/>
                                        </p:tgtEl>
                                        <p:attrNameLst>
                                          <p:attrName>style.visibility</p:attrName>
                                        </p:attrNameLst>
                                      </p:cBhvr>
                                      <p:to>
                                        <p:strVal val="visible"/>
                                      </p:to>
                                    </p:set>
                                    <p:anim calcmode="lin" valueType="num">
                                      <p:cBhvr additive="base">
                                        <p:cTn id="113" dur="500" fill="hold"/>
                                        <p:tgtEl>
                                          <p:spTgt spid="43"/>
                                        </p:tgtEl>
                                        <p:attrNameLst>
                                          <p:attrName>ppt_x</p:attrName>
                                        </p:attrNameLst>
                                      </p:cBhvr>
                                      <p:tavLst>
                                        <p:tav tm="0">
                                          <p:val>
                                            <p:strVal val="#ppt_x"/>
                                          </p:val>
                                        </p:tav>
                                        <p:tav tm="100000">
                                          <p:val>
                                            <p:strVal val="#ppt_x"/>
                                          </p:val>
                                        </p:tav>
                                      </p:tavLst>
                                    </p:anim>
                                    <p:anim calcmode="lin" valueType="num">
                                      <p:cBhvr additive="base">
                                        <p:cTn id="114" dur="500" fill="hold"/>
                                        <p:tgtEl>
                                          <p:spTgt spid="43"/>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4"/>
                                        </p:tgtEl>
                                        <p:attrNameLst>
                                          <p:attrName>style.visibility</p:attrName>
                                        </p:attrNameLst>
                                      </p:cBhvr>
                                      <p:to>
                                        <p:strVal val="visible"/>
                                      </p:to>
                                    </p:set>
                                    <p:anim calcmode="lin" valueType="num">
                                      <p:cBhvr additive="base">
                                        <p:cTn id="117" dur="500" fill="hold"/>
                                        <p:tgtEl>
                                          <p:spTgt spid="44"/>
                                        </p:tgtEl>
                                        <p:attrNameLst>
                                          <p:attrName>ppt_x</p:attrName>
                                        </p:attrNameLst>
                                      </p:cBhvr>
                                      <p:tavLst>
                                        <p:tav tm="0">
                                          <p:val>
                                            <p:strVal val="#ppt_x"/>
                                          </p:val>
                                        </p:tav>
                                        <p:tav tm="100000">
                                          <p:val>
                                            <p:strVal val="#ppt_x"/>
                                          </p:val>
                                        </p:tav>
                                      </p:tavLst>
                                    </p:anim>
                                    <p:anim calcmode="lin" valueType="num">
                                      <p:cBhvr additive="base">
                                        <p:cTn id="118" dur="500" fill="hold"/>
                                        <p:tgtEl>
                                          <p:spTgt spid="44"/>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 calcmode="lin" valueType="num">
                                      <p:cBhvr additive="base">
                                        <p:cTn id="121" dur="500" fill="hold"/>
                                        <p:tgtEl>
                                          <p:spTgt spid="45"/>
                                        </p:tgtEl>
                                        <p:attrNameLst>
                                          <p:attrName>ppt_x</p:attrName>
                                        </p:attrNameLst>
                                      </p:cBhvr>
                                      <p:tavLst>
                                        <p:tav tm="0">
                                          <p:val>
                                            <p:strVal val="#ppt_x"/>
                                          </p:val>
                                        </p:tav>
                                        <p:tav tm="100000">
                                          <p:val>
                                            <p:strVal val="#ppt_x"/>
                                          </p:val>
                                        </p:tav>
                                      </p:tavLst>
                                    </p:anim>
                                    <p:anim calcmode="lin" valueType="num">
                                      <p:cBhvr additive="base">
                                        <p:cTn id="122" dur="500" fill="hold"/>
                                        <p:tgtEl>
                                          <p:spTgt spid="45"/>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46"/>
                                        </p:tgtEl>
                                        <p:attrNameLst>
                                          <p:attrName>style.visibility</p:attrName>
                                        </p:attrNameLst>
                                      </p:cBhvr>
                                      <p:to>
                                        <p:strVal val="visible"/>
                                      </p:to>
                                    </p:set>
                                    <p:anim calcmode="lin" valueType="num">
                                      <p:cBhvr additive="base">
                                        <p:cTn id="125" dur="500" fill="hold"/>
                                        <p:tgtEl>
                                          <p:spTgt spid="46"/>
                                        </p:tgtEl>
                                        <p:attrNameLst>
                                          <p:attrName>ppt_x</p:attrName>
                                        </p:attrNameLst>
                                      </p:cBhvr>
                                      <p:tavLst>
                                        <p:tav tm="0">
                                          <p:val>
                                            <p:strVal val="#ppt_x"/>
                                          </p:val>
                                        </p:tav>
                                        <p:tav tm="100000">
                                          <p:val>
                                            <p:strVal val="#ppt_x"/>
                                          </p:val>
                                        </p:tav>
                                      </p:tavLst>
                                    </p:anim>
                                    <p:anim calcmode="lin" valueType="num">
                                      <p:cBhvr additive="base">
                                        <p:cTn id="126" dur="500" fill="hold"/>
                                        <p:tgtEl>
                                          <p:spTgt spid="46"/>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47"/>
                                        </p:tgtEl>
                                        <p:attrNameLst>
                                          <p:attrName>style.visibility</p:attrName>
                                        </p:attrNameLst>
                                      </p:cBhvr>
                                      <p:to>
                                        <p:strVal val="visible"/>
                                      </p:to>
                                    </p:set>
                                    <p:anim calcmode="lin" valueType="num">
                                      <p:cBhvr additive="base">
                                        <p:cTn id="129" dur="500" fill="hold"/>
                                        <p:tgtEl>
                                          <p:spTgt spid="47"/>
                                        </p:tgtEl>
                                        <p:attrNameLst>
                                          <p:attrName>ppt_x</p:attrName>
                                        </p:attrNameLst>
                                      </p:cBhvr>
                                      <p:tavLst>
                                        <p:tav tm="0">
                                          <p:val>
                                            <p:strVal val="#ppt_x"/>
                                          </p:val>
                                        </p:tav>
                                        <p:tav tm="100000">
                                          <p:val>
                                            <p:strVal val="#ppt_x"/>
                                          </p:val>
                                        </p:tav>
                                      </p:tavLst>
                                    </p:anim>
                                    <p:anim calcmode="lin" valueType="num">
                                      <p:cBhvr additive="base">
                                        <p:cTn id="130" dur="500" fill="hold"/>
                                        <p:tgtEl>
                                          <p:spTgt spid="47"/>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48"/>
                                        </p:tgtEl>
                                        <p:attrNameLst>
                                          <p:attrName>style.visibility</p:attrName>
                                        </p:attrNameLst>
                                      </p:cBhvr>
                                      <p:to>
                                        <p:strVal val="visible"/>
                                      </p:to>
                                    </p:set>
                                    <p:anim calcmode="lin" valueType="num">
                                      <p:cBhvr additive="base">
                                        <p:cTn id="133" dur="500" fill="hold"/>
                                        <p:tgtEl>
                                          <p:spTgt spid="48"/>
                                        </p:tgtEl>
                                        <p:attrNameLst>
                                          <p:attrName>ppt_x</p:attrName>
                                        </p:attrNameLst>
                                      </p:cBhvr>
                                      <p:tavLst>
                                        <p:tav tm="0">
                                          <p:val>
                                            <p:strVal val="#ppt_x"/>
                                          </p:val>
                                        </p:tav>
                                        <p:tav tm="100000">
                                          <p:val>
                                            <p:strVal val="#ppt_x"/>
                                          </p:val>
                                        </p:tav>
                                      </p:tavLst>
                                    </p:anim>
                                    <p:anim calcmode="lin" valueType="num">
                                      <p:cBhvr additive="base">
                                        <p:cTn id="134" dur="500" fill="hold"/>
                                        <p:tgtEl>
                                          <p:spTgt spid="48"/>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49"/>
                                        </p:tgtEl>
                                        <p:attrNameLst>
                                          <p:attrName>style.visibility</p:attrName>
                                        </p:attrNameLst>
                                      </p:cBhvr>
                                      <p:to>
                                        <p:strVal val="visible"/>
                                      </p:to>
                                    </p:set>
                                    <p:anim calcmode="lin" valueType="num">
                                      <p:cBhvr additive="base">
                                        <p:cTn id="137" dur="500" fill="hold"/>
                                        <p:tgtEl>
                                          <p:spTgt spid="49"/>
                                        </p:tgtEl>
                                        <p:attrNameLst>
                                          <p:attrName>ppt_x</p:attrName>
                                        </p:attrNameLst>
                                      </p:cBhvr>
                                      <p:tavLst>
                                        <p:tav tm="0">
                                          <p:val>
                                            <p:strVal val="#ppt_x"/>
                                          </p:val>
                                        </p:tav>
                                        <p:tav tm="100000">
                                          <p:val>
                                            <p:strVal val="#ppt_x"/>
                                          </p:val>
                                        </p:tav>
                                      </p:tavLst>
                                    </p:anim>
                                    <p:anim calcmode="lin" valueType="num">
                                      <p:cBhvr additive="base">
                                        <p:cTn id="138" dur="500" fill="hold"/>
                                        <p:tgtEl>
                                          <p:spTgt spid="49"/>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50"/>
                                        </p:tgtEl>
                                        <p:attrNameLst>
                                          <p:attrName>style.visibility</p:attrName>
                                        </p:attrNameLst>
                                      </p:cBhvr>
                                      <p:to>
                                        <p:strVal val="visible"/>
                                      </p:to>
                                    </p:set>
                                    <p:anim calcmode="lin" valueType="num">
                                      <p:cBhvr additive="base">
                                        <p:cTn id="141" dur="500" fill="hold"/>
                                        <p:tgtEl>
                                          <p:spTgt spid="50"/>
                                        </p:tgtEl>
                                        <p:attrNameLst>
                                          <p:attrName>ppt_x</p:attrName>
                                        </p:attrNameLst>
                                      </p:cBhvr>
                                      <p:tavLst>
                                        <p:tav tm="0">
                                          <p:val>
                                            <p:strVal val="#ppt_x"/>
                                          </p:val>
                                        </p:tav>
                                        <p:tav tm="100000">
                                          <p:val>
                                            <p:strVal val="#ppt_x"/>
                                          </p:val>
                                        </p:tav>
                                      </p:tavLst>
                                    </p:anim>
                                    <p:anim calcmode="lin" valueType="num">
                                      <p:cBhvr additive="base">
                                        <p:cTn id="142" dur="500" fill="hold"/>
                                        <p:tgtEl>
                                          <p:spTgt spid="50"/>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51"/>
                                        </p:tgtEl>
                                        <p:attrNameLst>
                                          <p:attrName>style.visibility</p:attrName>
                                        </p:attrNameLst>
                                      </p:cBhvr>
                                      <p:to>
                                        <p:strVal val="visible"/>
                                      </p:to>
                                    </p:set>
                                    <p:anim calcmode="lin" valueType="num">
                                      <p:cBhvr additive="base">
                                        <p:cTn id="145" dur="500" fill="hold"/>
                                        <p:tgtEl>
                                          <p:spTgt spid="51"/>
                                        </p:tgtEl>
                                        <p:attrNameLst>
                                          <p:attrName>ppt_x</p:attrName>
                                        </p:attrNameLst>
                                      </p:cBhvr>
                                      <p:tavLst>
                                        <p:tav tm="0">
                                          <p:val>
                                            <p:strVal val="#ppt_x"/>
                                          </p:val>
                                        </p:tav>
                                        <p:tav tm="100000">
                                          <p:val>
                                            <p:strVal val="#ppt_x"/>
                                          </p:val>
                                        </p:tav>
                                      </p:tavLst>
                                    </p:anim>
                                    <p:anim calcmode="lin" valueType="num">
                                      <p:cBhvr additive="base">
                                        <p:cTn id="146" dur="500" fill="hold"/>
                                        <p:tgtEl>
                                          <p:spTgt spid="51"/>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54"/>
                                        </p:tgtEl>
                                        <p:attrNameLst>
                                          <p:attrName>style.visibility</p:attrName>
                                        </p:attrNameLst>
                                      </p:cBhvr>
                                      <p:to>
                                        <p:strVal val="visible"/>
                                      </p:to>
                                    </p:set>
                                    <p:anim calcmode="lin" valueType="num">
                                      <p:cBhvr additive="base">
                                        <p:cTn id="149" dur="500" fill="hold"/>
                                        <p:tgtEl>
                                          <p:spTgt spid="54"/>
                                        </p:tgtEl>
                                        <p:attrNameLst>
                                          <p:attrName>ppt_x</p:attrName>
                                        </p:attrNameLst>
                                      </p:cBhvr>
                                      <p:tavLst>
                                        <p:tav tm="0">
                                          <p:val>
                                            <p:strVal val="#ppt_x"/>
                                          </p:val>
                                        </p:tav>
                                        <p:tav tm="100000">
                                          <p:val>
                                            <p:strVal val="#ppt_x"/>
                                          </p:val>
                                        </p:tav>
                                      </p:tavLst>
                                    </p:anim>
                                    <p:anim calcmode="lin" valueType="num">
                                      <p:cBhvr additive="base">
                                        <p:cTn id="150" dur="500" fill="hold"/>
                                        <p:tgtEl>
                                          <p:spTgt spid="54"/>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500" fill="hold"/>
                                        <p:tgtEl>
                                          <p:spTgt spid="55"/>
                                        </p:tgtEl>
                                        <p:attrNameLst>
                                          <p:attrName>ppt_x</p:attrName>
                                        </p:attrNameLst>
                                      </p:cBhvr>
                                      <p:tavLst>
                                        <p:tav tm="0">
                                          <p:val>
                                            <p:strVal val="#ppt_x"/>
                                          </p:val>
                                        </p:tav>
                                        <p:tav tm="100000">
                                          <p:val>
                                            <p:strVal val="#ppt_x"/>
                                          </p:val>
                                        </p:tav>
                                      </p:tavLst>
                                    </p:anim>
                                    <p:anim calcmode="lin" valueType="num">
                                      <p:cBhvr additive="base">
                                        <p:cTn id="15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p:bldP spid="13" grpId="0"/>
      <p:bldP spid="14" grpId="0" animBg="1"/>
      <p:bldP spid="18" grpId="0"/>
      <p:bldP spid="19" grpId="0"/>
      <p:bldP spid="20" grpId="0"/>
      <p:bldP spid="24" grpId="0"/>
      <p:bldP spid="41" grpId="0"/>
      <p:bldP spid="43" grpId="0"/>
      <p:bldP spid="44" grpId="0"/>
      <p:bldP spid="45" grpId="0"/>
      <p:bldP spid="49" grpId="0"/>
      <p:bldP spid="50" grpId="0"/>
      <p:bldP spid="5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Problem 12</a:t>
            </a:r>
          </a:p>
          <a:p>
            <a:pPr marL="0" indent="0" algn="just">
              <a:lnSpc>
                <a:spcPct val="150000"/>
              </a:lnSpc>
              <a:buNone/>
            </a:pPr>
            <a:r>
              <a:rPr lang="en-US" sz="1800" dirty="0">
                <a:latin typeface="Times New Roman" pitchFamily="18" charset="0"/>
                <a:cs typeface="Times New Roman" pitchFamily="18" charset="0"/>
              </a:rPr>
              <a:t>A block weighing 1500 N is to be raised by means of a 10° wedge. Assuming the coefficient of friction between all the contacting surfaces to be 0.30, determine what minimum horizontal force P should be applied to raise the block?</a:t>
            </a:r>
          </a:p>
          <a:p>
            <a:pPr marL="0" indent="0" algn="just">
              <a:lnSpc>
                <a:spcPct val="150000"/>
              </a:lnSpc>
              <a:buNone/>
            </a:pPr>
            <a:endParaRPr lang="en-IN" sz="1800" baseline="300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81</a:t>
            </a:fld>
            <a:endParaRPr lang="en-US"/>
          </a:p>
        </p:txBody>
      </p:sp>
      <p:pic>
        <p:nvPicPr>
          <p:cNvPr id="4" name="Picture 3"/>
          <p:cNvPicPr/>
          <p:nvPr/>
        </p:nvPicPr>
        <p:blipFill>
          <a:blip r:embed="rId3" cstate="print"/>
          <a:srcRect/>
          <a:stretch>
            <a:fillRect/>
          </a:stretch>
        </p:blipFill>
        <p:spPr bwMode="auto">
          <a:xfrm>
            <a:off x="3071802" y="2714626"/>
            <a:ext cx="2714644" cy="1643074"/>
          </a:xfrm>
          <a:prstGeom prst="rect">
            <a:avLst/>
          </a:prstGeom>
          <a:noFill/>
          <a:ln w="9525">
            <a:noFill/>
            <a:miter lim="800000"/>
            <a:headEnd/>
            <a:tailEnd/>
          </a:ln>
        </p:spPr>
      </p:pic>
    </p:spTree>
    <p:extLst>
      <p:ext uri="{BB962C8B-B14F-4D97-AF65-F5344CB8AC3E}">
        <p14:creationId xmlns:p14="http://schemas.microsoft.com/office/powerpoint/2010/main" val="4083972937"/>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fontScale="92500" lnSpcReduction="10000"/>
          </a:bodyPr>
          <a:lstStyle/>
          <a:p>
            <a:pPr marL="0" indent="0" algn="just">
              <a:lnSpc>
                <a:spcPct val="150000"/>
              </a:lnSpc>
              <a:buNone/>
            </a:pPr>
            <a:r>
              <a:rPr lang="en-IN" sz="1600" b="1" dirty="0">
                <a:latin typeface="Times New Roman" pitchFamily="18" charset="0"/>
                <a:cs typeface="Times New Roman" pitchFamily="18" charset="0"/>
              </a:rPr>
              <a:t>Solution: </a:t>
            </a:r>
            <a:r>
              <a:rPr lang="en-IN" sz="1600" dirty="0">
                <a:latin typeface="Times New Roman" pitchFamily="18" charset="0"/>
                <a:cs typeface="Times New Roman" pitchFamily="18" charset="0"/>
              </a:rPr>
              <a:t>Coefficient of friction µ = 0.3</a:t>
            </a:r>
          </a:p>
          <a:p>
            <a:pPr marL="0" indent="0" algn="just">
              <a:lnSpc>
                <a:spcPct val="150000"/>
              </a:lnSpc>
              <a:buNone/>
            </a:pPr>
            <a:r>
              <a:rPr lang="en-IN" sz="1600" dirty="0">
                <a:latin typeface="Times New Roman" pitchFamily="18" charset="0"/>
                <a:cs typeface="Times New Roman" pitchFamily="18" charset="0"/>
              </a:rPr>
              <a:t>At limiting equilibrium tan</a:t>
            </a:r>
            <a:r>
              <a:rPr lang="el-GR" sz="1600" dirty="0">
                <a:latin typeface="Times New Roman" pitchFamily="18" charset="0"/>
                <a:cs typeface="Times New Roman" pitchFamily="18" charset="0"/>
              </a:rPr>
              <a:t>θ</a:t>
            </a:r>
            <a:r>
              <a:rPr lang="en-IN" sz="1600" dirty="0">
                <a:latin typeface="Times New Roman" pitchFamily="18" charset="0"/>
                <a:cs typeface="Times New Roman" pitchFamily="18" charset="0"/>
              </a:rPr>
              <a:t> = µ</a:t>
            </a:r>
          </a:p>
          <a:p>
            <a:pPr marL="0" indent="0" algn="just">
              <a:lnSpc>
                <a:spcPct val="150000"/>
              </a:lnSpc>
              <a:buNone/>
            </a:pPr>
            <a:r>
              <a:rPr lang="en-IN" sz="1600" dirty="0">
                <a:latin typeface="Times New Roman" pitchFamily="18" charset="0"/>
                <a:cs typeface="Times New Roman" pitchFamily="18" charset="0"/>
              </a:rPr>
              <a:t>tan</a:t>
            </a:r>
            <a:r>
              <a:rPr lang="el-GR" sz="1600" dirty="0">
                <a:latin typeface="Times New Roman" pitchFamily="18" charset="0"/>
                <a:cs typeface="Times New Roman" pitchFamily="18" charset="0"/>
              </a:rPr>
              <a:t>θ</a:t>
            </a:r>
            <a:r>
              <a:rPr lang="en-IN" sz="1600" dirty="0">
                <a:latin typeface="Times New Roman" pitchFamily="18" charset="0"/>
                <a:cs typeface="Times New Roman" pitchFamily="18" charset="0"/>
              </a:rPr>
              <a:t> = 0.3</a:t>
            </a:r>
          </a:p>
          <a:p>
            <a:pPr marL="0" indent="0" algn="just">
              <a:lnSpc>
                <a:spcPct val="150000"/>
              </a:lnSpc>
              <a:buNone/>
            </a:pPr>
            <a:r>
              <a:rPr lang="el-GR" sz="1600" dirty="0">
                <a:latin typeface="Times New Roman" pitchFamily="18" charset="0"/>
                <a:cs typeface="Times New Roman" pitchFamily="18" charset="0"/>
              </a:rPr>
              <a:t>θ</a:t>
            </a:r>
            <a:r>
              <a:rPr lang="en-IN" sz="1600" dirty="0">
                <a:latin typeface="Times New Roman" pitchFamily="18" charset="0"/>
                <a:cs typeface="Times New Roman" pitchFamily="18" charset="0"/>
              </a:rPr>
              <a:t> = 16.69</a:t>
            </a:r>
            <a:r>
              <a:rPr lang="en-IN" sz="1600" baseline="30000" dirty="0">
                <a:latin typeface="Times New Roman" pitchFamily="18" charset="0"/>
                <a:cs typeface="Times New Roman" pitchFamily="18" charset="0"/>
              </a:rPr>
              <a:t>0</a:t>
            </a:r>
          </a:p>
          <a:p>
            <a:pPr marL="0" indent="0" algn="just">
              <a:lnSpc>
                <a:spcPct val="150000"/>
              </a:lnSpc>
              <a:buNone/>
            </a:pPr>
            <a:r>
              <a:rPr lang="en-IN" sz="1600" dirty="0">
                <a:latin typeface="Times New Roman" pitchFamily="18" charset="0"/>
                <a:cs typeface="Times New Roman" pitchFamily="18" charset="0"/>
              </a:rPr>
              <a:t>Consider the equilibrium of block when the wedge</a:t>
            </a:r>
          </a:p>
          <a:p>
            <a:pPr marL="0" indent="0" algn="just">
              <a:lnSpc>
                <a:spcPct val="150000"/>
              </a:lnSpc>
              <a:buNone/>
            </a:pPr>
            <a:r>
              <a:rPr lang="en-IN" sz="1600" dirty="0">
                <a:latin typeface="Times New Roman" pitchFamily="18" charset="0"/>
                <a:cs typeface="Times New Roman" pitchFamily="18" charset="0"/>
              </a:rPr>
              <a:t>is pushed inside, the block slides upwards &amp; towards right also</a:t>
            </a:r>
          </a:p>
          <a:p>
            <a:pPr marL="0" indent="0" algn="just">
              <a:lnSpc>
                <a:spcPct val="150000"/>
              </a:lnSpc>
              <a:buNone/>
              <a:tabLst>
                <a:tab pos="3768725" algn="l"/>
              </a:tabLst>
            </a:pPr>
            <a:r>
              <a:rPr lang="en-IN" sz="1600" dirty="0">
                <a:latin typeface="Times New Roman" pitchFamily="18" charset="0"/>
                <a:cs typeface="Times New Roman" pitchFamily="18" charset="0"/>
              </a:rPr>
              <a:t>FBD of block is as shown.</a:t>
            </a:r>
          </a:p>
          <a:p>
            <a:pPr marL="0" indent="0" algn="just">
              <a:lnSpc>
                <a:spcPct val="150000"/>
              </a:lnSpc>
              <a:buNone/>
              <a:tabLst>
                <a:tab pos="3768725" algn="l"/>
              </a:tabLst>
            </a:pPr>
            <a:r>
              <a:rPr lang="en-IN" sz="1600" dirty="0">
                <a:latin typeface="Times New Roman" pitchFamily="18" charset="0"/>
                <a:cs typeface="Times New Roman" pitchFamily="18" charset="0"/>
              </a:rPr>
              <a:t>R</a:t>
            </a:r>
            <a:r>
              <a:rPr lang="en-IN" sz="1600" baseline="-25000" dirty="0">
                <a:latin typeface="Times New Roman" pitchFamily="18" charset="0"/>
                <a:cs typeface="Times New Roman" pitchFamily="18" charset="0"/>
              </a:rPr>
              <a:t>1</a:t>
            </a:r>
            <a:r>
              <a:rPr lang="en-IN" sz="1600" dirty="0">
                <a:latin typeface="Times New Roman" pitchFamily="18" charset="0"/>
                <a:cs typeface="Times New Roman" pitchFamily="18" charset="0"/>
              </a:rPr>
              <a:t> makes an angle </a:t>
            </a:r>
            <a:r>
              <a:rPr lang="el-GR" sz="1600" dirty="0">
                <a:latin typeface="Times New Roman" pitchFamily="18" charset="0"/>
                <a:cs typeface="Times New Roman" pitchFamily="18" charset="0"/>
              </a:rPr>
              <a:t>θ</a:t>
            </a:r>
            <a:r>
              <a:rPr lang="en-IN" sz="1600" dirty="0">
                <a:latin typeface="Times New Roman" pitchFamily="18" charset="0"/>
                <a:cs typeface="Times New Roman" pitchFamily="18" charset="0"/>
              </a:rPr>
              <a:t> with horizontal &amp; R</a:t>
            </a:r>
            <a:r>
              <a:rPr lang="en-IN" sz="1600" baseline="-25000" dirty="0">
                <a:latin typeface="Times New Roman" pitchFamily="18" charset="0"/>
                <a:cs typeface="Times New Roman" pitchFamily="18" charset="0"/>
              </a:rPr>
              <a:t>2</a:t>
            </a:r>
            <a:r>
              <a:rPr lang="en-IN" sz="1600" dirty="0">
                <a:latin typeface="Times New Roman" pitchFamily="18" charset="0"/>
                <a:cs typeface="Times New Roman" pitchFamily="18" charset="0"/>
              </a:rPr>
              <a:t> makes an angle (</a:t>
            </a:r>
            <a:r>
              <a:rPr lang="el-GR" sz="1600" dirty="0">
                <a:latin typeface="Times New Roman" pitchFamily="18" charset="0"/>
                <a:cs typeface="Times New Roman" pitchFamily="18" charset="0"/>
              </a:rPr>
              <a:t>θ</a:t>
            </a:r>
            <a:r>
              <a:rPr lang="en-IN" sz="1600" dirty="0">
                <a:latin typeface="Times New Roman" pitchFamily="18" charset="0"/>
                <a:cs typeface="Times New Roman" pitchFamily="18" charset="0"/>
              </a:rPr>
              <a:t> + 10) = 26.69</a:t>
            </a:r>
            <a:r>
              <a:rPr lang="en-IN" sz="1600" baseline="30000" dirty="0">
                <a:latin typeface="Times New Roman" pitchFamily="18" charset="0"/>
                <a:cs typeface="Times New Roman" pitchFamily="18" charset="0"/>
              </a:rPr>
              <a:t>0 </a:t>
            </a:r>
          </a:p>
          <a:p>
            <a:pPr marL="0" indent="0" algn="just">
              <a:lnSpc>
                <a:spcPct val="150000"/>
              </a:lnSpc>
              <a:buNone/>
              <a:tabLst>
                <a:tab pos="3768725" algn="l"/>
              </a:tabLst>
            </a:pPr>
            <a:r>
              <a:rPr lang="en-IN" sz="1600" dirty="0">
                <a:latin typeface="Times New Roman" pitchFamily="18" charset="0"/>
                <a:cs typeface="Times New Roman" pitchFamily="18" charset="0"/>
              </a:rPr>
              <a:t>with vertical.</a:t>
            </a:r>
          </a:p>
          <a:p>
            <a:pPr marL="0" indent="0" algn="just">
              <a:lnSpc>
                <a:spcPct val="150000"/>
              </a:lnSpc>
              <a:buNone/>
              <a:tabLst>
                <a:tab pos="3768725" algn="l"/>
              </a:tabLst>
            </a:pPr>
            <a:r>
              <a:rPr lang="en-IN" sz="1600" dirty="0">
                <a:latin typeface="Times New Roman" pitchFamily="18" charset="0"/>
                <a:cs typeface="Times New Roman" pitchFamily="18" charset="0"/>
              </a:rPr>
              <a:t>Since the three forces are concurrent we can apply </a:t>
            </a:r>
            <a:r>
              <a:rPr lang="en-IN" sz="1600" dirty="0" err="1">
                <a:latin typeface="Times New Roman" pitchFamily="18" charset="0"/>
                <a:cs typeface="Times New Roman" pitchFamily="18" charset="0"/>
              </a:rPr>
              <a:t>Lami’s</a:t>
            </a:r>
            <a:r>
              <a:rPr lang="en-IN" sz="1600" dirty="0">
                <a:latin typeface="Times New Roman" pitchFamily="18" charset="0"/>
                <a:cs typeface="Times New Roman" pitchFamily="18" charset="0"/>
              </a:rPr>
              <a:t> theorem to get R</a:t>
            </a:r>
            <a:r>
              <a:rPr lang="en-IN" sz="1600" baseline="-25000" dirty="0">
                <a:latin typeface="Times New Roman" pitchFamily="18" charset="0"/>
                <a:cs typeface="Times New Roman" pitchFamily="18" charset="0"/>
              </a:rPr>
              <a:t>1</a:t>
            </a:r>
            <a:r>
              <a:rPr lang="en-IN" sz="1600" dirty="0">
                <a:latin typeface="Times New Roman" pitchFamily="18" charset="0"/>
                <a:cs typeface="Times New Roman" pitchFamily="18" charset="0"/>
              </a:rPr>
              <a:t> &amp; R</a:t>
            </a:r>
            <a:r>
              <a:rPr lang="en-IN" sz="1600" baseline="-25000" dirty="0">
                <a:latin typeface="Times New Roman" pitchFamily="18" charset="0"/>
                <a:cs typeface="Times New Roman" pitchFamily="18" charset="0"/>
              </a:rPr>
              <a:t>2</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82</a:t>
            </a:fld>
            <a:endParaRPr lang="en-US" dirty="0"/>
          </a:p>
        </p:txBody>
      </p:sp>
      <p:sp>
        <p:nvSpPr>
          <p:cNvPr id="29" name="TextBox 28"/>
          <p:cNvSpPr txBox="1"/>
          <p:nvPr/>
        </p:nvSpPr>
        <p:spPr>
          <a:xfrm>
            <a:off x="6480127" y="1144409"/>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F</a:t>
            </a:r>
            <a:r>
              <a:rPr lang="en-US" sz="1200" baseline="-25000" dirty="0">
                <a:latin typeface="Times New Roman" pitchFamily="18" charset="0"/>
                <a:cs typeface="Times New Roman" pitchFamily="18" charset="0"/>
              </a:rPr>
              <a:t>1</a:t>
            </a:r>
            <a:endParaRPr lang="en-IN" sz="1200" baseline="-25000" dirty="0"/>
          </a:p>
        </p:txBody>
      </p:sp>
      <p:sp>
        <p:nvSpPr>
          <p:cNvPr id="40" name="TextBox 39"/>
          <p:cNvSpPr txBox="1"/>
          <p:nvPr/>
        </p:nvSpPr>
        <p:spPr>
          <a:xfrm>
            <a:off x="6931775" y="714799"/>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1500 N</a:t>
            </a:r>
            <a:endParaRPr lang="en-IN" sz="1200" baseline="-25000" dirty="0"/>
          </a:p>
        </p:txBody>
      </p:sp>
      <p:cxnSp>
        <p:nvCxnSpPr>
          <p:cNvPr id="5" name="Straight Arrow Connector 4"/>
          <p:cNvCxnSpPr/>
          <p:nvPr/>
        </p:nvCxnSpPr>
        <p:spPr>
          <a:xfrm flipH="1">
            <a:off x="6813008" y="2418826"/>
            <a:ext cx="827820" cy="20321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7223268" y="2370009"/>
            <a:ext cx="137359" cy="55287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912524" y="1404267"/>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R</a:t>
            </a:r>
            <a:r>
              <a:rPr lang="en-US" sz="1200" baseline="-25000" dirty="0">
                <a:latin typeface="Times New Roman" pitchFamily="18" charset="0"/>
                <a:cs typeface="Times New Roman" pitchFamily="18" charset="0"/>
              </a:rPr>
              <a:t>1</a:t>
            </a:r>
            <a:endParaRPr lang="en-IN" sz="1200" baseline="-25000" dirty="0"/>
          </a:p>
        </p:txBody>
      </p:sp>
      <p:sp>
        <p:nvSpPr>
          <p:cNvPr id="37" name="TextBox 36"/>
          <p:cNvSpPr txBox="1"/>
          <p:nvPr/>
        </p:nvSpPr>
        <p:spPr>
          <a:xfrm>
            <a:off x="7262633" y="2532221"/>
            <a:ext cx="272351" cy="276999"/>
          </a:xfrm>
          <a:prstGeom prst="rect">
            <a:avLst/>
          </a:prstGeom>
          <a:noFill/>
        </p:spPr>
        <p:txBody>
          <a:bodyPr wrap="square" rtlCol="0">
            <a:spAutoFit/>
          </a:bodyPr>
          <a:lstStyle/>
          <a:p>
            <a:r>
              <a:rPr lang="el-GR" sz="1200" dirty="0">
                <a:latin typeface="Times New Roman" pitchFamily="18" charset="0"/>
                <a:cs typeface="Times New Roman" pitchFamily="18" charset="0"/>
              </a:rPr>
              <a:t>θ</a:t>
            </a:r>
            <a:endParaRPr lang="en-IN" sz="1200" baseline="-25000" dirty="0"/>
          </a:p>
        </p:txBody>
      </p:sp>
      <p:sp>
        <p:nvSpPr>
          <p:cNvPr id="38" name="TextBox 37"/>
          <p:cNvSpPr txBox="1"/>
          <p:nvPr/>
        </p:nvSpPr>
        <p:spPr>
          <a:xfrm>
            <a:off x="5916527" y="1746393"/>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N</a:t>
            </a:r>
            <a:r>
              <a:rPr lang="en-US" sz="1200" baseline="-25000" dirty="0">
                <a:latin typeface="Times New Roman" pitchFamily="18" charset="0"/>
                <a:cs typeface="Times New Roman" pitchFamily="18" charset="0"/>
              </a:rPr>
              <a:t>1</a:t>
            </a:r>
            <a:endParaRPr lang="en-IN" sz="1200" baseline="-25000" dirty="0"/>
          </a:p>
        </p:txBody>
      </p:sp>
      <p:sp>
        <p:nvSpPr>
          <p:cNvPr id="2" name="Flowchart: Manual Input 1"/>
          <p:cNvSpPr/>
          <p:nvPr/>
        </p:nvSpPr>
        <p:spPr>
          <a:xfrm rot="10800000">
            <a:off x="6778763" y="1367382"/>
            <a:ext cx="889011" cy="1123451"/>
          </a:xfrm>
          <a:prstGeom prst="flowChartManualInpu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Arrow Connector 22"/>
          <p:cNvCxnSpPr/>
          <p:nvPr/>
        </p:nvCxnSpPr>
        <p:spPr>
          <a:xfrm>
            <a:off x="7223268" y="971267"/>
            <a:ext cx="0" cy="70688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240111" y="2037119"/>
            <a:ext cx="0" cy="907428"/>
          </a:xfrm>
          <a:prstGeom prst="line">
            <a:avLst/>
          </a:prstGeom>
          <a:ln w="9525">
            <a:prstDash val="lgDash"/>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7240113" y="2392364"/>
            <a:ext cx="480554" cy="4585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37536" y="2954715"/>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N</a:t>
            </a:r>
            <a:r>
              <a:rPr lang="en-US" sz="1200" baseline="-25000" dirty="0">
                <a:latin typeface="Times New Roman" pitchFamily="18" charset="0"/>
                <a:cs typeface="Times New Roman" pitchFamily="18" charset="0"/>
              </a:rPr>
              <a:t>2</a:t>
            </a:r>
            <a:endParaRPr lang="en-IN" sz="1200" baseline="-25000" dirty="0"/>
          </a:p>
        </p:txBody>
      </p:sp>
      <p:sp>
        <p:nvSpPr>
          <p:cNvPr id="41" name="TextBox 40"/>
          <p:cNvSpPr txBox="1"/>
          <p:nvPr/>
        </p:nvSpPr>
        <p:spPr>
          <a:xfrm>
            <a:off x="7723174" y="2677716"/>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R</a:t>
            </a:r>
            <a:r>
              <a:rPr lang="en-US" sz="1200" baseline="-25000" dirty="0">
                <a:latin typeface="Times New Roman" pitchFamily="18" charset="0"/>
                <a:cs typeface="Times New Roman" pitchFamily="18" charset="0"/>
              </a:rPr>
              <a:t>2</a:t>
            </a:r>
            <a:endParaRPr lang="en-IN" sz="1200" baseline="-25000" dirty="0"/>
          </a:p>
        </p:txBody>
      </p:sp>
      <p:sp>
        <p:nvSpPr>
          <p:cNvPr id="42" name="TextBox 41"/>
          <p:cNvSpPr txBox="1"/>
          <p:nvPr/>
        </p:nvSpPr>
        <p:spPr>
          <a:xfrm>
            <a:off x="7667774" y="2253864"/>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F</a:t>
            </a:r>
            <a:r>
              <a:rPr lang="en-US" sz="1200" baseline="-25000" dirty="0">
                <a:latin typeface="Times New Roman" pitchFamily="18" charset="0"/>
                <a:cs typeface="Times New Roman" pitchFamily="18" charset="0"/>
              </a:rPr>
              <a:t>2</a:t>
            </a:r>
            <a:endParaRPr lang="en-IN" sz="1200" baseline="-25000" dirty="0"/>
          </a:p>
        </p:txBody>
      </p:sp>
      <p:cxnSp>
        <p:nvCxnSpPr>
          <p:cNvPr id="43" name="Straight Arrow Connector 42"/>
          <p:cNvCxnSpPr/>
          <p:nvPr/>
        </p:nvCxnSpPr>
        <p:spPr>
          <a:xfrm>
            <a:off x="6199019" y="1884893"/>
            <a:ext cx="57974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060054" y="1631382"/>
            <a:ext cx="718708" cy="230021"/>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712555" y="1392949"/>
            <a:ext cx="0" cy="70688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272867" y="1681266"/>
            <a:ext cx="216024" cy="276999"/>
          </a:xfrm>
          <a:prstGeom prst="rect">
            <a:avLst/>
          </a:prstGeom>
        </p:spPr>
        <p:txBody>
          <a:bodyPr wrap="square">
            <a:spAutoFit/>
          </a:bodyPr>
          <a:lstStyle/>
          <a:p>
            <a:r>
              <a:rPr lang="el-GR" sz="1200" dirty="0">
                <a:latin typeface="Times New Roman" pitchFamily="18" charset="0"/>
                <a:cs typeface="Times New Roman" pitchFamily="18" charset="0"/>
              </a:rPr>
              <a:t>θ</a:t>
            </a:r>
            <a:endParaRPr lang="en-IN" dirty="0"/>
          </a:p>
        </p:txBody>
      </p:sp>
      <p:sp>
        <p:nvSpPr>
          <p:cNvPr id="48" name="TextBox 47"/>
          <p:cNvSpPr txBox="1"/>
          <p:nvPr/>
        </p:nvSpPr>
        <p:spPr>
          <a:xfrm>
            <a:off x="5948877" y="455524"/>
            <a:ext cx="648072" cy="276999"/>
          </a:xfrm>
          <a:prstGeom prst="rect">
            <a:avLst/>
          </a:prstGeom>
          <a:noFill/>
        </p:spPr>
        <p:txBody>
          <a:bodyPr wrap="square" rtlCol="0">
            <a:spAutoFit/>
          </a:bodyPr>
          <a:lstStyle/>
          <a:p>
            <a:r>
              <a:rPr lang="en-US" sz="1200" b="1" dirty="0">
                <a:latin typeface="Times New Roman" pitchFamily="18" charset="0"/>
                <a:cs typeface="Times New Roman" pitchFamily="18" charset="0"/>
              </a:rPr>
              <a:t>FBD</a:t>
            </a:r>
            <a:endParaRPr lang="en-IN" sz="1200" b="1" baseline="-25000" dirty="0"/>
          </a:p>
        </p:txBody>
      </p:sp>
      <p:cxnSp>
        <p:nvCxnSpPr>
          <p:cNvPr id="26" name="Straight Connector 25"/>
          <p:cNvCxnSpPr/>
          <p:nvPr/>
        </p:nvCxnSpPr>
        <p:spPr>
          <a:xfrm rot="5400000">
            <a:off x="6572264" y="3850157"/>
            <a:ext cx="114300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29388" y="3850157"/>
            <a:ext cx="142876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6200000" flipV="1">
            <a:off x="6643702" y="3350091"/>
            <a:ext cx="500066" cy="5000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357950" y="3135777"/>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R</a:t>
            </a:r>
            <a:r>
              <a:rPr lang="en-US" sz="1200" baseline="-25000" dirty="0">
                <a:latin typeface="Times New Roman" pitchFamily="18" charset="0"/>
                <a:cs typeface="Times New Roman" pitchFamily="18" charset="0"/>
              </a:rPr>
              <a:t>2</a:t>
            </a:r>
            <a:endParaRPr lang="en-IN" sz="1200" baseline="-25000" dirty="0"/>
          </a:p>
        </p:txBody>
      </p:sp>
      <p:cxnSp>
        <p:nvCxnSpPr>
          <p:cNvPr id="50" name="Straight Arrow Connector 49"/>
          <p:cNvCxnSpPr/>
          <p:nvPr/>
        </p:nvCxnSpPr>
        <p:spPr>
          <a:xfrm>
            <a:off x="7143768" y="3850157"/>
            <a:ext cx="718708" cy="230021"/>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715140" y="3350091"/>
            <a:ext cx="648072" cy="261610"/>
          </a:xfrm>
          <a:prstGeom prst="rect">
            <a:avLst/>
          </a:prstGeom>
          <a:noFill/>
        </p:spPr>
        <p:txBody>
          <a:bodyPr wrap="square" rtlCol="0">
            <a:spAutoFit/>
          </a:bodyPr>
          <a:lstStyle/>
          <a:p>
            <a:r>
              <a:rPr lang="en-US" sz="1050" dirty="0">
                <a:latin typeface="Times New Roman" pitchFamily="18" charset="0"/>
                <a:cs typeface="Times New Roman" pitchFamily="18" charset="0"/>
              </a:rPr>
              <a:t>26.69</a:t>
            </a:r>
            <a:r>
              <a:rPr lang="en-US" sz="1050" baseline="30000" dirty="0">
                <a:latin typeface="Times New Roman" pitchFamily="18" charset="0"/>
                <a:cs typeface="Times New Roman" pitchFamily="18" charset="0"/>
              </a:rPr>
              <a:t>0</a:t>
            </a:r>
            <a:endParaRPr lang="en-IN" sz="1050" baseline="30000" dirty="0"/>
          </a:p>
        </p:txBody>
      </p:sp>
      <p:sp>
        <p:nvSpPr>
          <p:cNvPr id="52" name="TextBox 51"/>
          <p:cNvSpPr txBox="1"/>
          <p:nvPr/>
        </p:nvSpPr>
        <p:spPr>
          <a:xfrm>
            <a:off x="7858148" y="3921595"/>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R</a:t>
            </a:r>
            <a:r>
              <a:rPr lang="en-US" sz="1200" baseline="-25000" dirty="0">
                <a:latin typeface="Times New Roman" pitchFamily="18" charset="0"/>
                <a:cs typeface="Times New Roman" pitchFamily="18" charset="0"/>
              </a:rPr>
              <a:t>1</a:t>
            </a:r>
            <a:endParaRPr lang="en-IN" sz="1200" baseline="-25000" dirty="0"/>
          </a:p>
        </p:txBody>
      </p:sp>
      <p:sp>
        <p:nvSpPr>
          <p:cNvPr id="53" name="TextBox 52"/>
          <p:cNvSpPr txBox="1"/>
          <p:nvPr/>
        </p:nvSpPr>
        <p:spPr>
          <a:xfrm>
            <a:off x="7358082" y="3778719"/>
            <a:ext cx="648072" cy="261610"/>
          </a:xfrm>
          <a:prstGeom prst="rect">
            <a:avLst/>
          </a:prstGeom>
          <a:noFill/>
        </p:spPr>
        <p:txBody>
          <a:bodyPr wrap="square" rtlCol="0">
            <a:spAutoFit/>
          </a:bodyPr>
          <a:lstStyle/>
          <a:p>
            <a:r>
              <a:rPr lang="en-US" sz="1050" dirty="0">
                <a:latin typeface="Times New Roman" pitchFamily="18" charset="0"/>
                <a:cs typeface="Times New Roman" pitchFamily="18" charset="0"/>
              </a:rPr>
              <a:t>16.69</a:t>
            </a:r>
            <a:r>
              <a:rPr lang="en-US" sz="1050" baseline="30000" dirty="0">
                <a:latin typeface="Times New Roman" pitchFamily="18" charset="0"/>
                <a:cs typeface="Times New Roman" pitchFamily="18" charset="0"/>
              </a:rPr>
              <a:t>0</a:t>
            </a:r>
            <a:endParaRPr lang="en-IN" sz="1050" baseline="30000" dirty="0"/>
          </a:p>
        </p:txBody>
      </p:sp>
      <p:cxnSp>
        <p:nvCxnSpPr>
          <p:cNvPr id="54" name="Straight Arrow Connector 53"/>
          <p:cNvCxnSpPr/>
          <p:nvPr/>
        </p:nvCxnSpPr>
        <p:spPr>
          <a:xfrm>
            <a:off x="7143768" y="3857634"/>
            <a:ext cx="0" cy="70688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858016" y="4500576"/>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1500 N</a:t>
            </a:r>
            <a:endParaRPr lang="en-IN" sz="1200" baseline="-25000" dirty="0"/>
          </a:p>
        </p:txBody>
      </p:sp>
    </p:spTree>
    <p:extLst>
      <p:ext uri="{BB962C8B-B14F-4D97-AF65-F5344CB8AC3E}">
        <p14:creationId xmlns:p14="http://schemas.microsoft.com/office/powerpoint/2010/main" val="2961908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ppt_x"/>
                                          </p:val>
                                        </p:tav>
                                        <p:tav tm="100000">
                                          <p:val>
                                            <p:strVal val="#ppt_x"/>
                                          </p:val>
                                        </p:tav>
                                      </p:tavLst>
                                    </p:anim>
                                    <p:anim calcmode="lin" valueType="num">
                                      <p:cBhvr additive="base">
                                        <p:cTn id="28" dur="500" fill="hold"/>
                                        <p:tgtEl>
                                          <p:spTgt spid="3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ppt_x"/>
                                          </p:val>
                                        </p:tav>
                                        <p:tav tm="100000">
                                          <p:val>
                                            <p:strVal val="#ppt_x"/>
                                          </p:val>
                                        </p:tav>
                                      </p:tavLst>
                                    </p:anim>
                                    <p:anim calcmode="lin" valueType="num">
                                      <p:cBhvr additive="base">
                                        <p:cTn id="32" dur="500" fill="hold"/>
                                        <p:tgtEl>
                                          <p:spTgt spid="3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fill="hold"/>
                                        <p:tgtEl>
                                          <p:spTgt spid="34"/>
                                        </p:tgtEl>
                                        <p:attrNameLst>
                                          <p:attrName>ppt_x</p:attrName>
                                        </p:attrNameLst>
                                      </p:cBhvr>
                                      <p:tavLst>
                                        <p:tav tm="0">
                                          <p:val>
                                            <p:strVal val="#ppt_x"/>
                                          </p:val>
                                        </p:tav>
                                        <p:tav tm="100000">
                                          <p:val>
                                            <p:strVal val="#ppt_x"/>
                                          </p:val>
                                        </p:tav>
                                      </p:tavLst>
                                    </p:anim>
                                    <p:anim calcmode="lin" valueType="num">
                                      <p:cBhvr additive="base">
                                        <p:cTn id="48" dur="500" fill="hold"/>
                                        <p:tgtEl>
                                          <p:spTgt spid="3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ppt_x"/>
                                          </p:val>
                                        </p:tav>
                                        <p:tav tm="100000">
                                          <p:val>
                                            <p:strVal val="#ppt_x"/>
                                          </p:val>
                                        </p:tav>
                                      </p:tavLst>
                                    </p:anim>
                                    <p:anim calcmode="lin" valueType="num">
                                      <p:cBhvr additive="base">
                                        <p:cTn id="52" dur="500" fill="hold"/>
                                        <p:tgtEl>
                                          <p:spTgt spid="3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anim calcmode="lin" valueType="num">
                                      <p:cBhvr additive="base">
                                        <p:cTn id="59" dur="500" fill="hold"/>
                                        <p:tgtEl>
                                          <p:spTgt spid="42"/>
                                        </p:tgtEl>
                                        <p:attrNameLst>
                                          <p:attrName>ppt_x</p:attrName>
                                        </p:attrNameLst>
                                      </p:cBhvr>
                                      <p:tavLst>
                                        <p:tav tm="0">
                                          <p:val>
                                            <p:strVal val="#ppt_x"/>
                                          </p:val>
                                        </p:tav>
                                        <p:tav tm="100000">
                                          <p:val>
                                            <p:strVal val="#ppt_x"/>
                                          </p:val>
                                        </p:tav>
                                      </p:tavLst>
                                    </p:anim>
                                    <p:anim calcmode="lin" valueType="num">
                                      <p:cBhvr additive="base">
                                        <p:cTn id="60" dur="500" fill="hold"/>
                                        <p:tgtEl>
                                          <p:spTgt spid="42"/>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fill="hold"/>
                                        <p:tgtEl>
                                          <p:spTgt spid="43"/>
                                        </p:tgtEl>
                                        <p:attrNameLst>
                                          <p:attrName>ppt_x</p:attrName>
                                        </p:attrNameLst>
                                      </p:cBhvr>
                                      <p:tavLst>
                                        <p:tav tm="0">
                                          <p:val>
                                            <p:strVal val="#ppt_x"/>
                                          </p:val>
                                        </p:tav>
                                        <p:tav tm="100000">
                                          <p:val>
                                            <p:strVal val="#ppt_x"/>
                                          </p:val>
                                        </p:tav>
                                      </p:tavLst>
                                    </p:anim>
                                    <p:anim calcmode="lin" valueType="num">
                                      <p:cBhvr additive="base">
                                        <p:cTn id="64" dur="500" fill="hold"/>
                                        <p:tgtEl>
                                          <p:spTgt spid="4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additive="base">
                                        <p:cTn id="71" dur="500" fill="hold"/>
                                        <p:tgtEl>
                                          <p:spTgt spid="46"/>
                                        </p:tgtEl>
                                        <p:attrNameLst>
                                          <p:attrName>ppt_x</p:attrName>
                                        </p:attrNameLst>
                                      </p:cBhvr>
                                      <p:tavLst>
                                        <p:tav tm="0">
                                          <p:val>
                                            <p:strVal val="#ppt_x"/>
                                          </p:val>
                                        </p:tav>
                                        <p:tav tm="100000">
                                          <p:val>
                                            <p:strVal val="#ppt_x"/>
                                          </p:val>
                                        </p:tav>
                                      </p:tavLst>
                                    </p:anim>
                                    <p:anim calcmode="lin" valueType="num">
                                      <p:cBhvr additive="base">
                                        <p:cTn id="72" dur="500" fill="hold"/>
                                        <p:tgtEl>
                                          <p:spTgt spid="46"/>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anim calcmode="lin" valueType="num">
                                      <p:cBhvr additive="base">
                                        <p:cTn id="75" dur="500" fill="hold"/>
                                        <p:tgtEl>
                                          <p:spTgt spid="47"/>
                                        </p:tgtEl>
                                        <p:attrNameLst>
                                          <p:attrName>ppt_x</p:attrName>
                                        </p:attrNameLst>
                                      </p:cBhvr>
                                      <p:tavLst>
                                        <p:tav tm="0">
                                          <p:val>
                                            <p:strVal val="#ppt_x"/>
                                          </p:val>
                                        </p:tav>
                                        <p:tav tm="100000">
                                          <p:val>
                                            <p:strVal val="#ppt_x"/>
                                          </p:val>
                                        </p:tav>
                                      </p:tavLst>
                                    </p:anim>
                                    <p:anim calcmode="lin" valueType="num">
                                      <p:cBhvr additive="base">
                                        <p:cTn id="76" dur="500" fill="hold"/>
                                        <p:tgtEl>
                                          <p:spTgt spid="4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 calcmode="lin" valueType="num">
                                      <p:cBhvr additive="base">
                                        <p:cTn id="79" dur="500" fill="hold"/>
                                        <p:tgtEl>
                                          <p:spTgt spid="48"/>
                                        </p:tgtEl>
                                        <p:attrNameLst>
                                          <p:attrName>ppt_x</p:attrName>
                                        </p:attrNameLst>
                                      </p:cBhvr>
                                      <p:tavLst>
                                        <p:tav tm="0">
                                          <p:val>
                                            <p:strVal val="#ppt_x"/>
                                          </p:val>
                                        </p:tav>
                                        <p:tav tm="100000">
                                          <p:val>
                                            <p:strVal val="#ppt_x"/>
                                          </p:val>
                                        </p:tav>
                                      </p:tavLst>
                                    </p:anim>
                                    <p:anim calcmode="lin" valueType="num">
                                      <p:cBhvr additive="base">
                                        <p:cTn id="8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fill="hold"/>
                                        <p:tgtEl>
                                          <p:spTgt spid="26"/>
                                        </p:tgtEl>
                                        <p:attrNameLst>
                                          <p:attrName>ppt_x</p:attrName>
                                        </p:attrNameLst>
                                      </p:cBhvr>
                                      <p:tavLst>
                                        <p:tav tm="0">
                                          <p:val>
                                            <p:strVal val="#ppt_x"/>
                                          </p:val>
                                        </p:tav>
                                        <p:tav tm="100000">
                                          <p:val>
                                            <p:strVal val="#ppt_x"/>
                                          </p:val>
                                        </p:tav>
                                      </p:tavLst>
                                    </p:anim>
                                    <p:anim calcmode="lin" valueType="num">
                                      <p:cBhvr additive="base">
                                        <p:cTn id="86" dur="500" fill="hold"/>
                                        <p:tgtEl>
                                          <p:spTgt spid="26"/>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anim calcmode="lin" valueType="num">
                                      <p:cBhvr additive="base">
                                        <p:cTn id="89" dur="500" fill="hold"/>
                                        <p:tgtEl>
                                          <p:spTgt spid="28"/>
                                        </p:tgtEl>
                                        <p:attrNameLst>
                                          <p:attrName>ppt_x</p:attrName>
                                        </p:attrNameLst>
                                      </p:cBhvr>
                                      <p:tavLst>
                                        <p:tav tm="0">
                                          <p:val>
                                            <p:strVal val="#ppt_x"/>
                                          </p:val>
                                        </p:tav>
                                        <p:tav tm="100000">
                                          <p:val>
                                            <p:strVal val="#ppt_x"/>
                                          </p:val>
                                        </p:tav>
                                      </p:tavLst>
                                    </p:anim>
                                    <p:anim calcmode="lin" valueType="num">
                                      <p:cBhvr additive="base">
                                        <p:cTn id="90" dur="500" fill="hold"/>
                                        <p:tgtEl>
                                          <p:spTgt spid="28"/>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anim calcmode="lin" valueType="num">
                                      <p:cBhvr additive="base">
                                        <p:cTn id="93" dur="500" fill="hold"/>
                                        <p:tgtEl>
                                          <p:spTgt spid="32"/>
                                        </p:tgtEl>
                                        <p:attrNameLst>
                                          <p:attrName>ppt_x</p:attrName>
                                        </p:attrNameLst>
                                      </p:cBhvr>
                                      <p:tavLst>
                                        <p:tav tm="0">
                                          <p:val>
                                            <p:strVal val="#ppt_x"/>
                                          </p:val>
                                        </p:tav>
                                        <p:tav tm="100000">
                                          <p:val>
                                            <p:strVal val="#ppt_x"/>
                                          </p:val>
                                        </p:tav>
                                      </p:tavLst>
                                    </p:anim>
                                    <p:anim calcmode="lin" valueType="num">
                                      <p:cBhvr additive="base">
                                        <p:cTn id="94" dur="500" fill="hold"/>
                                        <p:tgtEl>
                                          <p:spTgt spid="32"/>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anim calcmode="lin" valueType="num">
                                      <p:cBhvr additive="base">
                                        <p:cTn id="97" dur="500" fill="hold"/>
                                        <p:tgtEl>
                                          <p:spTgt spid="49"/>
                                        </p:tgtEl>
                                        <p:attrNameLst>
                                          <p:attrName>ppt_x</p:attrName>
                                        </p:attrNameLst>
                                      </p:cBhvr>
                                      <p:tavLst>
                                        <p:tav tm="0">
                                          <p:val>
                                            <p:strVal val="#ppt_x"/>
                                          </p:val>
                                        </p:tav>
                                        <p:tav tm="100000">
                                          <p:val>
                                            <p:strVal val="#ppt_x"/>
                                          </p:val>
                                        </p:tav>
                                      </p:tavLst>
                                    </p:anim>
                                    <p:anim calcmode="lin" valueType="num">
                                      <p:cBhvr additive="base">
                                        <p:cTn id="98" dur="500" fill="hold"/>
                                        <p:tgtEl>
                                          <p:spTgt spid="49"/>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anim calcmode="lin" valueType="num">
                                      <p:cBhvr additive="base">
                                        <p:cTn id="101" dur="500" fill="hold"/>
                                        <p:tgtEl>
                                          <p:spTgt spid="50"/>
                                        </p:tgtEl>
                                        <p:attrNameLst>
                                          <p:attrName>ppt_x</p:attrName>
                                        </p:attrNameLst>
                                      </p:cBhvr>
                                      <p:tavLst>
                                        <p:tav tm="0">
                                          <p:val>
                                            <p:strVal val="#ppt_x"/>
                                          </p:val>
                                        </p:tav>
                                        <p:tav tm="100000">
                                          <p:val>
                                            <p:strVal val="#ppt_x"/>
                                          </p:val>
                                        </p:tav>
                                      </p:tavLst>
                                    </p:anim>
                                    <p:anim calcmode="lin" valueType="num">
                                      <p:cBhvr additive="base">
                                        <p:cTn id="102" dur="500" fill="hold"/>
                                        <p:tgtEl>
                                          <p:spTgt spid="50"/>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anim calcmode="lin" valueType="num">
                                      <p:cBhvr additive="base">
                                        <p:cTn id="105" dur="500" fill="hold"/>
                                        <p:tgtEl>
                                          <p:spTgt spid="51"/>
                                        </p:tgtEl>
                                        <p:attrNameLst>
                                          <p:attrName>ppt_x</p:attrName>
                                        </p:attrNameLst>
                                      </p:cBhvr>
                                      <p:tavLst>
                                        <p:tav tm="0">
                                          <p:val>
                                            <p:strVal val="#ppt_x"/>
                                          </p:val>
                                        </p:tav>
                                        <p:tav tm="100000">
                                          <p:val>
                                            <p:strVal val="#ppt_x"/>
                                          </p:val>
                                        </p:tav>
                                      </p:tavLst>
                                    </p:anim>
                                    <p:anim calcmode="lin" valueType="num">
                                      <p:cBhvr additive="base">
                                        <p:cTn id="106" dur="500" fill="hold"/>
                                        <p:tgtEl>
                                          <p:spTgt spid="51"/>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52"/>
                                        </p:tgtEl>
                                        <p:attrNameLst>
                                          <p:attrName>style.visibility</p:attrName>
                                        </p:attrNameLst>
                                      </p:cBhvr>
                                      <p:to>
                                        <p:strVal val="visible"/>
                                      </p:to>
                                    </p:set>
                                    <p:anim calcmode="lin" valueType="num">
                                      <p:cBhvr additive="base">
                                        <p:cTn id="109" dur="500" fill="hold"/>
                                        <p:tgtEl>
                                          <p:spTgt spid="52"/>
                                        </p:tgtEl>
                                        <p:attrNameLst>
                                          <p:attrName>ppt_x</p:attrName>
                                        </p:attrNameLst>
                                      </p:cBhvr>
                                      <p:tavLst>
                                        <p:tav tm="0">
                                          <p:val>
                                            <p:strVal val="#ppt_x"/>
                                          </p:val>
                                        </p:tav>
                                        <p:tav tm="100000">
                                          <p:val>
                                            <p:strVal val="#ppt_x"/>
                                          </p:val>
                                        </p:tav>
                                      </p:tavLst>
                                    </p:anim>
                                    <p:anim calcmode="lin" valueType="num">
                                      <p:cBhvr additive="base">
                                        <p:cTn id="110" dur="500" fill="hold"/>
                                        <p:tgtEl>
                                          <p:spTgt spid="52"/>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53"/>
                                        </p:tgtEl>
                                        <p:attrNameLst>
                                          <p:attrName>style.visibility</p:attrName>
                                        </p:attrNameLst>
                                      </p:cBhvr>
                                      <p:to>
                                        <p:strVal val="visible"/>
                                      </p:to>
                                    </p:set>
                                    <p:anim calcmode="lin" valueType="num">
                                      <p:cBhvr additive="base">
                                        <p:cTn id="113" dur="500" fill="hold"/>
                                        <p:tgtEl>
                                          <p:spTgt spid="53"/>
                                        </p:tgtEl>
                                        <p:attrNameLst>
                                          <p:attrName>ppt_x</p:attrName>
                                        </p:attrNameLst>
                                      </p:cBhvr>
                                      <p:tavLst>
                                        <p:tav tm="0">
                                          <p:val>
                                            <p:strVal val="#ppt_x"/>
                                          </p:val>
                                        </p:tav>
                                        <p:tav tm="100000">
                                          <p:val>
                                            <p:strVal val="#ppt_x"/>
                                          </p:val>
                                        </p:tav>
                                      </p:tavLst>
                                    </p:anim>
                                    <p:anim calcmode="lin" valueType="num">
                                      <p:cBhvr additive="base">
                                        <p:cTn id="114" dur="500" fill="hold"/>
                                        <p:tgtEl>
                                          <p:spTgt spid="53"/>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55"/>
                                        </p:tgtEl>
                                        <p:attrNameLst>
                                          <p:attrName>style.visibility</p:attrName>
                                        </p:attrNameLst>
                                      </p:cBhvr>
                                      <p:to>
                                        <p:strVal val="visible"/>
                                      </p:to>
                                    </p:set>
                                    <p:anim calcmode="lin" valueType="num">
                                      <p:cBhvr additive="base">
                                        <p:cTn id="117" dur="500" fill="hold"/>
                                        <p:tgtEl>
                                          <p:spTgt spid="55"/>
                                        </p:tgtEl>
                                        <p:attrNameLst>
                                          <p:attrName>ppt_x</p:attrName>
                                        </p:attrNameLst>
                                      </p:cBhvr>
                                      <p:tavLst>
                                        <p:tav tm="0">
                                          <p:val>
                                            <p:strVal val="#ppt_x"/>
                                          </p:val>
                                        </p:tav>
                                        <p:tav tm="100000">
                                          <p:val>
                                            <p:strVal val="#ppt_x"/>
                                          </p:val>
                                        </p:tav>
                                      </p:tavLst>
                                    </p:anim>
                                    <p:anim calcmode="lin" valueType="num">
                                      <p:cBhvr additive="base">
                                        <p:cTn id="118" dur="500" fill="hold"/>
                                        <p:tgtEl>
                                          <p:spTgt spid="5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54"/>
                                        </p:tgtEl>
                                        <p:attrNameLst>
                                          <p:attrName>style.visibility</p:attrName>
                                        </p:attrNameLst>
                                      </p:cBhvr>
                                      <p:to>
                                        <p:strVal val="visible"/>
                                      </p:to>
                                    </p:set>
                                    <p:anim calcmode="lin" valueType="num">
                                      <p:cBhvr additive="base">
                                        <p:cTn id="121" dur="500" fill="hold"/>
                                        <p:tgtEl>
                                          <p:spTgt spid="54"/>
                                        </p:tgtEl>
                                        <p:attrNameLst>
                                          <p:attrName>ppt_x</p:attrName>
                                        </p:attrNameLst>
                                      </p:cBhvr>
                                      <p:tavLst>
                                        <p:tav tm="0">
                                          <p:val>
                                            <p:strVal val="#ppt_x"/>
                                          </p:val>
                                        </p:tav>
                                        <p:tav tm="100000">
                                          <p:val>
                                            <p:strVal val="#ppt_x"/>
                                          </p:val>
                                        </p:tav>
                                      </p:tavLst>
                                    </p:anim>
                                    <p:anim calcmode="lin" valueType="num">
                                      <p:cBhvr additive="base">
                                        <p:cTn id="12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3">
                                            <p:txEl>
                                              <p:pRg st="0" end="0"/>
                                            </p:txEl>
                                          </p:spTgt>
                                        </p:tgtEl>
                                        <p:attrNameLst>
                                          <p:attrName>style.visibility</p:attrName>
                                        </p:attrNameLst>
                                      </p:cBhvr>
                                      <p:to>
                                        <p:strVal val="visible"/>
                                      </p:to>
                                    </p:set>
                                    <p:anim calcmode="lin" valueType="num">
                                      <p:cBhvr additive="base">
                                        <p:cTn id="12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3">
                                            <p:txEl>
                                              <p:pRg st="1" end="1"/>
                                            </p:txEl>
                                          </p:spTgt>
                                        </p:tgtEl>
                                        <p:attrNameLst>
                                          <p:attrName>style.visibility</p:attrName>
                                        </p:attrNameLst>
                                      </p:cBhvr>
                                      <p:to>
                                        <p:strVal val="visible"/>
                                      </p:to>
                                    </p:set>
                                    <p:anim calcmode="lin" valueType="num">
                                      <p:cBhvr additive="base">
                                        <p:cTn id="13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3">
                                            <p:txEl>
                                              <p:pRg st="2" end="2"/>
                                            </p:txEl>
                                          </p:spTgt>
                                        </p:tgtEl>
                                        <p:attrNameLst>
                                          <p:attrName>style.visibility</p:attrName>
                                        </p:attrNameLst>
                                      </p:cBhvr>
                                      <p:to>
                                        <p:strVal val="visible"/>
                                      </p:to>
                                    </p:set>
                                    <p:anim calcmode="lin" valueType="num">
                                      <p:cBhvr additive="base">
                                        <p:cTn id="13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3">
                                            <p:txEl>
                                              <p:pRg st="3" end="3"/>
                                            </p:txEl>
                                          </p:spTgt>
                                        </p:tgtEl>
                                        <p:attrNameLst>
                                          <p:attrName>style.visibility</p:attrName>
                                        </p:attrNameLst>
                                      </p:cBhvr>
                                      <p:to>
                                        <p:strVal val="visible"/>
                                      </p:to>
                                    </p:set>
                                    <p:anim calcmode="lin" valueType="num">
                                      <p:cBhvr additive="base">
                                        <p:cTn id="14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3">
                                            <p:txEl>
                                              <p:pRg st="4" end="4"/>
                                            </p:txEl>
                                          </p:spTgt>
                                        </p:tgtEl>
                                        <p:attrNameLst>
                                          <p:attrName>style.visibility</p:attrName>
                                        </p:attrNameLst>
                                      </p:cBhvr>
                                      <p:to>
                                        <p:strVal val="visible"/>
                                      </p:to>
                                    </p:set>
                                    <p:anim calcmode="lin" valueType="num">
                                      <p:cBhvr additive="base">
                                        <p:cTn id="15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3">
                                            <p:txEl>
                                              <p:pRg st="5" end="5"/>
                                            </p:txEl>
                                          </p:spTgt>
                                        </p:tgtEl>
                                        <p:attrNameLst>
                                          <p:attrName>style.visibility</p:attrName>
                                        </p:attrNameLst>
                                      </p:cBhvr>
                                      <p:to>
                                        <p:strVal val="visible"/>
                                      </p:to>
                                    </p:set>
                                    <p:anim calcmode="lin" valueType="num">
                                      <p:cBhvr additive="base">
                                        <p:cTn id="15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3">
                                            <p:txEl>
                                              <p:pRg st="6" end="6"/>
                                            </p:txEl>
                                          </p:spTgt>
                                        </p:tgtEl>
                                        <p:attrNameLst>
                                          <p:attrName>style.visibility</p:attrName>
                                        </p:attrNameLst>
                                      </p:cBhvr>
                                      <p:to>
                                        <p:strVal val="visible"/>
                                      </p:to>
                                    </p:set>
                                    <p:anim calcmode="lin" valueType="num">
                                      <p:cBhvr additive="base">
                                        <p:cTn id="16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3">
                                            <p:txEl>
                                              <p:pRg st="7" end="7"/>
                                            </p:txEl>
                                          </p:spTgt>
                                        </p:tgtEl>
                                        <p:attrNameLst>
                                          <p:attrName>style.visibility</p:attrName>
                                        </p:attrNameLst>
                                      </p:cBhvr>
                                      <p:to>
                                        <p:strVal val="visible"/>
                                      </p:to>
                                    </p:set>
                                    <p:anim calcmode="lin" valueType="num">
                                      <p:cBhvr additive="base">
                                        <p:cTn id="16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7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nodeType="clickEffect">
                                  <p:stCondLst>
                                    <p:cond delay="0"/>
                                  </p:stCondLst>
                                  <p:childTnLst>
                                    <p:set>
                                      <p:cBhvr>
                                        <p:cTn id="174" dur="1" fill="hold">
                                          <p:stCondLst>
                                            <p:cond delay="0"/>
                                          </p:stCondLst>
                                        </p:cTn>
                                        <p:tgtEl>
                                          <p:spTgt spid="3">
                                            <p:txEl>
                                              <p:pRg st="8" end="8"/>
                                            </p:txEl>
                                          </p:spTgt>
                                        </p:tgtEl>
                                        <p:attrNameLst>
                                          <p:attrName>style.visibility</p:attrName>
                                        </p:attrNameLst>
                                      </p:cBhvr>
                                      <p:to>
                                        <p:strVal val="visible"/>
                                      </p:to>
                                    </p:set>
                                    <p:anim calcmode="lin" valueType="num">
                                      <p:cBhvr additive="base">
                                        <p:cTn id="17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7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nodeType="clickEffect">
                                  <p:stCondLst>
                                    <p:cond delay="0"/>
                                  </p:stCondLst>
                                  <p:childTnLst>
                                    <p:set>
                                      <p:cBhvr>
                                        <p:cTn id="180" dur="1" fill="hold">
                                          <p:stCondLst>
                                            <p:cond delay="0"/>
                                          </p:stCondLst>
                                        </p:cTn>
                                        <p:tgtEl>
                                          <p:spTgt spid="3">
                                            <p:txEl>
                                              <p:pRg st="9" end="9"/>
                                            </p:txEl>
                                          </p:spTgt>
                                        </p:tgtEl>
                                        <p:attrNameLst>
                                          <p:attrName>style.visibility</p:attrName>
                                        </p:attrNameLst>
                                      </p:cBhvr>
                                      <p:to>
                                        <p:strVal val="visible"/>
                                      </p:to>
                                    </p:set>
                                    <p:anim calcmode="lin" valueType="num">
                                      <p:cBhvr additive="base">
                                        <p:cTn id="18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8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40" grpId="0"/>
      <p:bldP spid="36" grpId="0"/>
      <p:bldP spid="37" grpId="0"/>
      <p:bldP spid="38" grpId="0"/>
      <p:bldP spid="2" grpId="0" animBg="1"/>
      <p:bldP spid="39" grpId="0"/>
      <p:bldP spid="41" grpId="0"/>
      <p:bldP spid="42" grpId="0"/>
      <p:bldP spid="47" grpId="0"/>
      <p:bldP spid="48" grpId="0"/>
      <p:bldP spid="49" grpId="0"/>
      <p:bldP spid="51" grpId="0"/>
      <p:bldP spid="52" grpId="0"/>
      <p:bldP spid="53" grpId="0"/>
      <p:bldP spid="5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tabLst>
                <a:tab pos="3768725" algn="l"/>
              </a:tabLst>
            </a:pPr>
            <a:r>
              <a:rPr lang="en-IN" sz="1600" dirty="0">
                <a:latin typeface="Times New Roman" pitchFamily="18" charset="0"/>
                <a:cs typeface="Times New Roman" pitchFamily="18" charset="0"/>
              </a:rPr>
              <a:t>R</a:t>
            </a:r>
            <a:r>
              <a:rPr lang="en-IN" sz="1600" baseline="-25000" dirty="0">
                <a:latin typeface="Times New Roman" pitchFamily="18" charset="0"/>
                <a:cs typeface="Times New Roman" pitchFamily="18" charset="0"/>
              </a:rPr>
              <a:t>1</a:t>
            </a:r>
            <a:r>
              <a:rPr lang="en-IN" sz="1600" dirty="0">
                <a:latin typeface="Times New Roman" pitchFamily="18" charset="0"/>
                <a:cs typeface="Times New Roman" pitchFamily="18" charset="0"/>
              </a:rPr>
              <a:t>/sin(180-26.69) = R</a:t>
            </a:r>
            <a:r>
              <a:rPr lang="en-IN" sz="1600" baseline="-25000" dirty="0">
                <a:latin typeface="Times New Roman" pitchFamily="18" charset="0"/>
                <a:cs typeface="Times New Roman" pitchFamily="18" charset="0"/>
              </a:rPr>
              <a:t>2</a:t>
            </a:r>
            <a:r>
              <a:rPr lang="en-IN" sz="1600" dirty="0">
                <a:latin typeface="Times New Roman" pitchFamily="18" charset="0"/>
                <a:cs typeface="Times New Roman" pitchFamily="18" charset="0"/>
              </a:rPr>
              <a:t>/sin(90-16.69) = 1500/sin(90+26.69+16.69)</a:t>
            </a:r>
          </a:p>
          <a:p>
            <a:pPr marL="0" indent="0" algn="just">
              <a:lnSpc>
                <a:spcPct val="150000"/>
              </a:lnSpc>
              <a:buNone/>
              <a:tabLst>
                <a:tab pos="3768725" algn="l"/>
              </a:tabLst>
            </a:pPr>
            <a:r>
              <a:rPr lang="en-IN" sz="1600" dirty="0">
                <a:latin typeface="Times New Roman" pitchFamily="18" charset="0"/>
                <a:cs typeface="Times New Roman" pitchFamily="18" charset="0"/>
              </a:rPr>
              <a:t>R</a:t>
            </a:r>
            <a:r>
              <a:rPr lang="en-IN" sz="1600" baseline="-25000" dirty="0">
                <a:latin typeface="Times New Roman" pitchFamily="18" charset="0"/>
                <a:cs typeface="Times New Roman" pitchFamily="18" charset="0"/>
              </a:rPr>
              <a:t>1</a:t>
            </a:r>
            <a:r>
              <a:rPr lang="en-IN" sz="1600" dirty="0">
                <a:latin typeface="Times New Roman" pitchFamily="18" charset="0"/>
                <a:cs typeface="Times New Roman" pitchFamily="18" charset="0"/>
              </a:rPr>
              <a:t>/sin(153.31) = 1500/sin(133.38)</a:t>
            </a:r>
          </a:p>
          <a:p>
            <a:pPr marL="0" indent="0" algn="just">
              <a:lnSpc>
                <a:spcPct val="150000"/>
              </a:lnSpc>
              <a:buNone/>
              <a:tabLst>
                <a:tab pos="3768725" algn="l"/>
              </a:tabLst>
            </a:pPr>
            <a:r>
              <a:rPr lang="en-IN" sz="1600" dirty="0">
                <a:latin typeface="Times New Roman" pitchFamily="18" charset="0"/>
                <a:cs typeface="Times New Roman" pitchFamily="18" charset="0"/>
              </a:rPr>
              <a:t>R</a:t>
            </a:r>
            <a:r>
              <a:rPr lang="en-IN" sz="1600" baseline="-25000" dirty="0">
                <a:latin typeface="Times New Roman" pitchFamily="18" charset="0"/>
                <a:cs typeface="Times New Roman" pitchFamily="18" charset="0"/>
              </a:rPr>
              <a:t>1</a:t>
            </a:r>
            <a:r>
              <a:rPr lang="en-IN" sz="1600" dirty="0">
                <a:latin typeface="Times New Roman" pitchFamily="18" charset="0"/>
                <a:cs typeface="Times New Roman" pitchFamily="18" charset="0"/>
              </a:rPr>
              <a:t> = 926.98 N</a:t>
            </a:r>
          </a:p>
          <a:p>
            <a:pPr marL="0" indent="0" algn="just">
              <a:lnSpc>
                <a:spcPct val="150000"/>
              </a:lnSpc>
              <a:buNone/>
              <a:tabLst>
                <a:tab pos="3768725" algn="l"/>
              </a:tabLst>
            </a:pPr>
            <a:r>
              <a:rPr lang="en-IN" sz="1600" baseline="-25000" dirty="0">
                <a:latin typeface="Times New Roman" pitchFamily="18" charset="0"/>
                <a:cs typeface="Times New Roman" pitchFamily="18" charset="0"/>
              </a:rPr>
              <a:t> </a:t>
            </a:r>
            <a:r>
              <a:rPr lang="en-IN" sz="1600" dirty="0">
                <a:latin typeface="Times New Roman" pitchFamily="18" charset="0"/>
                <a:cs typeface="Times New Roman" pitchFamily="18" charset="0"/>
              </a:rPr>
              <a:t>R</a:t>
            </a:r>
            <a:r>
              <a:rPr lang="en-IN" sz="1600" baseline="-25000" dirty="0">
                <a:latin typeface="Times New Roman" pitchFamily="18" charset="0"/>
                <a:cs typeface="Times New Roman" pitchFamily="18" charset="0"/>
              </a:rPr>
              <a:t>2</a:t>
            </a:r>
            <a:r>
              <a:rPr lang="en-IN" sz="1600" dirty="0">
                <a:latin typeface="Times New Roman" pitchFamily="18" charset="0"/>
                <a:cs typeface="Times New Roman" pitchFamily="18" charset="0"/>
              </a:rPr>
              <a:t>/sin(73.39) = 1500/sin(133.38)</a:t>
            </a:r>
          </a:p>
          <a:p>
            <a:pPr marL="0" indent="0" algn="just">
              <a:lnSpc>
                <a:spcPct val="150000"/>
              </a:lnSpc>
              <a:buNone/>
              <a:tabLst>
                <a:tab pos="3768725" algn="l"/>
              </a:tabLst>
            </a:pPr>
            <a:r>
              <a:rPr lang="en-IN" sz="1600" dirty="0">
                <a:latin typeface="Times New Roman" pitchFamily="18" charset="0"/>
                <a:cs typeface="Times New Roman" pitchFamily="18" charset="0"/>
              </a:rPr>
              <a:t>R</a:t>
            </a:r>
            <a:r>
              <a:rPr lang="en-IN" sz="1600" baseline="-25000" dirty="0">
                <a:latin typeface="Times New Roman" pitchFamily="18" charset="0"/>
                <a:cs typeface="Times New Roman" pitchFamily="18" charset="0"/>
              </a:rPr>
              <a:t>2 </a:t>
            </a:r>
            <a:r>
              <a:rPr lang="en-IN" sz="1600" dirty="0">
                <a:latin typeface="Times New Roman" pitchFamily="18" charset="0"/>
                <a:cs typeface="Times New Roman" pitchFamily="18" charset="0"/>
              </a:rPr>
              <a:t>= 1976.97 N</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83</a:t>
            </a:fld>
            <a:endParaRPr lang="en-US"/>
          </a:p>
        </p:txBody>
      </p:sp>
      <p:sp>
        <p:nvSpPr>
          <p:cNvPr id="29" name="TextBox 28"/>
          <p:cNvSpPr txBox="1"/>
          <p:nvPr/>
        </p:nvSpPr>
        <p:spPr>
          <a:xfrm>
            <a:off x="6480127" y="1144409"/>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F</a:t>
            </a:r>
            <a:r>
              <a:rPr lang="en-US" sz="1200" baseline="-25000" dirty="0">
                <a:latin typeface="Times New Roman" pitchFamily="18" charset="0"/>
                <a:cs typeface="Times New Roman" pitchFamily="18" charset="0"/>
              </a:rPr>
              <a:t>1</a:t>
            </a:r>
            <a:endParaRPr lang="en-IN" sz="1200" baseline="-25000" dirty="0"/>
          </a:p>
        </p:txBody>
      </p:sp>
      <p:sp>
        <p:nvSpPr>
          <p:cNvPr id="40" name="TextBox 39"/>
          <p:cNvSpPr txBox="1"/>
          <p:nvPr/>
        </p:nvSpPr>
        <p:spPr>
          <a:xfrm>
            <a:off x="6931775" y="714799"/>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1500 N</a:t>
            </a:r>
            <a:endParaRPr lang="en-IN" sz="1200" baseline="-25000" dirty="0"/>
          </a:p>
        </p:txBody>
      </p:sp>
      <p:cxnSp>
        <p:nvCxnSpPr>
          <p:cNvPr id="5" name="Straight Arrow Connector 4"/>
          <p:cNvCxnSpPr/>
          <p:nvPr/>
        </p:nvCxnSpPr>
        <p:spPr>
          <a:xfrm flipH="1">
            <a:off x="6813008" y="2418826"/>
            <a:ext cx="827820" cy="20321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7223268" y="2370009"/>
            <a:ext cx="137359" cy="55287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912524" y="1404267"/>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R</a:t>
            </a:r>
            <a:r>
              <a:rPr lang="en-US" sz="1200" baseline="-25000" dirty="0">
                <a:latin typeface="Times New Roman" pitchFamily="18" charset="0"/>
                <a:cs typeface="Times New Roman" pitchFamily="18" charset="0"/>
              </a:rPr>
              <a:t>1</a:t>
            </a:r>
            <a:endParaRPr lang="en-IN" sz="1200" baseline="-25000" dirty="0"/>
          </a:p>
        </p:txBody>
      </p:sp>
      <p:sp>
        <p:nvSpPr>
          <p:cNvPr id="37" name="TextBox 36"/>
          <p:cNvSpPr txBox="1"/>
          <p:nvPr/>
        </p:nvSpPr>
        <p:spPr>
          <a:xfrm>
            <a:off x="7262633" y="2532221"/>
            <a:ext cx="272351" cy="276999"/>
          </a:xfrm>
          <a:prstGeom prst="rect">
            <a:avLst/>
          </a:prstGeom>
          <a:noFill/>
        </p:spPr>
        <p:txBody>
          <a:bodyPr wrap="square" rtlCol="0">
            <a:spAutoFit/>
          </a:bodyPr>
          <a:lstStyle/>
          <a:p>
            <a:r>
              <a:rPr lang="el-GR" sz="1200" dirty="0">
                <a:latin typeface="Times New Roman" pitchFamily="18" charset="0"/>
                <a:cs typeface="Times New Roman" pitchFamily="18" charset="0"/>
              </a:rPr>
              <a:t>θ</a:t>
            </a:r>
            <a:endParaRPr lang="en-IN" sz="1200" baseline="-25000" dirty="0"/>
          </a:p>
        </p:txBody>
      </p:sp>
      <p:sp>
        <p:nvSpPr>
          <p:cNvPr id="38" name="TextBox 37"/>
          <p:cNvSpPr txBox="1"/>
          <p:nvPr/>
        </p:nvSpPr>
        <p:spPr>
          <a:xfrm>
            <a:off x="5916527" y="1746393"/>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N</a:t>
            </a:r>
            <a:r>
              <a:rPr lang="en-US" sz="1200" baseline="-25000" dirty="0">
                <a:latin typeface="Times New Roman" pitchFamily="18" charset="0"/>
                <a:cs typeface="Times New Roman" pitchFamily="18" charset="0"/>
              </a:rPr>
              <a:t>1</a:t>
            </a:r>
            <a:endParaRPr lang="en-IN" sz="1200" baseline="-25000" dirty="0"/>
          </a:p>
        </p:txBody>
      </p:sp>
      <p:sp>
        <p:nvSpPr>
          <p:cNvPr id="2" name="Flowchart: Manual Input 1"/>
          <p:cNvSpPr/>
          <p:nvPr/>
        </p:nvSpPr>
        <p:spPr>
          <a:xfrm rot="10800000">
            <a:off x="6778763" y="1367382"/>
            <a:ext cx="889011" cy="1123451"/>
          </a:xfrm>
          <a:prstGeom prst="flowChartManualInpu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Arrow Connector 22"/>
          <p:cNvCxnSpPr/>
          <p:nvPr/>
        </p:nvCxnSpPr>
        <p:spPr>
          <a:xfrm>
            <a:off x="7223268" y="971267"/>
            <a:ext cx="0" cy="70688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240111" y="2037119"/>
            <a:ext cx="0" cy="907428"/>
          </a:xfrm>
          <a:prstGeom prst="line">
            <a:avLst/>
          </a:prstGeom>
          <a:ln w="9525">
            <a:prstDash val="lgDash"/>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7240113" y="2392364"/>
            <a:ext cx="480554" cy="4585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37536" y="2954715"/>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N</a:t>
            </a:r>
            <a:r>
              <a:rPr lang="en-US" sz="1200" baseline="-25000" dirty="0">
                <a:latin typeface="Times New Roman" pitchFamily="18" charset="0"/>
                <a:cs typeface="Times New Roman" pitchFamily="18" charset="0"/>
              </a:rPr>
              <a:t>2</a:t>
            </a:r>
            <a:endParaRPr lang="en-IN" sz="1200" baseline="-25000" dirty="0"/>
          </a:p>
        </p:txBody>
      </p:sp>
      <p:sp>
        <p:nvSpPr>
          <p:cNvPr id="41" name="TextBox 40"/>
          <p:cNvSpPr txBox="1"/>
          <p:nvPr/>
        </p:nvSpPr>
        <p:spPr>
          <a:xfrm>
            <a:off x="7723174" y="2677716"/>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R</a:t>
            </a:r>
            <a:r>
              <a:rPr lang="en-US" sz="1200" baseline="-25000" dirty="0">
                <a:latin typeface="Times New Roman" pitchFamily="18" charset="0"/>
                <a:cs typeface="Times New Roman" pitchFamily="18" charset="0"/>
              </a:rPr>
              <a:t>2</a:t>
            </a:r>
            <a:endParaRPr lang="en-IN" sz="1200" baseline="-25000" dirty="0"/>
          </a:p>
        </p:txBody>
      </p:sp>
      <p:sp>
        <p:nvSpPr>
          <p:cNvPr id="42" name="TextBox 41"/>
          <p:cNvSpPr txBox="1"/>
          <p:nvPr/>
        </p:nvSpPr>
        <p:spPr>
          <a:xfrm>
            <a:off x="7667774" y="2253864"/>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F</a:t>
            </a:r>
            <a:r>
              <a:rPr lang="en-US" sz="1200" baseline="-25000" dirty="0">
                <a:latin typeface="Times New Roman" pitchFamily="18" charset="0"/>
                <a:cs typeface="Times New Roman" pitchFamily="18" charset="0"/>
              </a:rPr>
              <a:t>2</a:t>
            </a:r>
            <a:endParaRPr lang="en-IN" sz="1200" baseline="-25000" dirty="0"/>
          </a:p>
        </p:txBody>
      </p:sp>
      <p:cxnSp>
        <p:nvCxnSpPr>
          <p:cNvPr id="43" name="Straight Arrow Connector 42"/>
          <p:cNvCxnSpPr/>
          <p:nvPr/>
        </p:nvCxnSpPr>
        <p:spPr>
          <a:xfrm>
            <a:off x="6199019" y="1884893"/>
            <a:ext cx="57974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060054" y="1631382"/>
            <a:ext cx="718708" cy="230021"/>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712555" y="1392949"/>
            <a:ext cx="0" cy="70688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272867" y="1681266"/>
            <a:ext cx="216024" cy="276999"/>
          </a:xfrm>
          <a:prstGeom prst="rect">
            <a:avLst/>
          </a:prstGeom>
        </p:spPr>
        <p:txBody>
          <a:bodyPr wrap="square">
            <a:spAutoFit/>
          </a:bodyPr>
          <a:lstStyle/>
          <a:p>
            <a:r>
              <a:rPr lang="el-GR" sz="1200" dirty="0">
                <a:latin typeface="Times New Roman" pitchFamily="18" charset="0"/>
                <a:cs typeface="Times New Roman" pitchFamily="18" charset="0"/>
              </a:rPr>
              <a:t>θ</a:t>
            </a:r>
            <a:endParaRPr lang="en-IN" dirty="0"/>
          </a:p>
        </p:txBody>
      </p:sp>
      <p:sp>
        <p:nvSpPr>
          <p:cNvPr id="48" name="TextBox 47"/>
          <p:cNvSpPr txBox="1"/>
          <p:nvPr/>
        </p:nvSpPr>
        <p:spPr>
          <a:xfrm>
            <a:off x="5948877" y="455524"/>
            <a:ext cx="648072" cy="276999"/>
          </a:xfrm>
          <a:prstGeom prst="rect">
            <a:avLst/>
          </a:prstGeom>
          <a:noFill/>
        </p:spPr>
        <p:txBody>
          <a:bodyPr wrap="square" rtlCol="0">
            <a:spAutoFit/>
          </a:bodyPr>
          <a:lstStyle/>
          <a:p>
            <a:r>
              <a:rPr lang="en-US" sz="1200" b="1" dirty="0">
                <a:latin typeface="Times New Roman" pitchFamily="18" charset="0"/>
                <a:cs typeface="Times New Roman" pitchFamily="18" charset="0"/>
              </a:rPr>
              <a:t>FBD</a:t>
            </a:r>
            <a:endParaRPr lang="en-IN" sz="1200" b="1" baseline="-25000" dirty="0"/>
          </a:p>
        </p:txBody>
      </p:sp>
      <p:cxnSp>
        <p:nvCxnSpPr>
          <p:cNvPr id="25" name="Straight Connector 24"/>
          <p:cNvCxnSpPr/>
          <p:nvPr/>
        </p:nvCxnSpPr>
        <p:spPr>
          <a:xfrm rot="5400000">
            <a:off x="6572264" y="3850157"/>
            <a:ext cx="114300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429388" y="3850157"/>
            <a:ext cx="142876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6200000" flipV="1">
            <a:off x="6643702" y="3350091"/>
            <a:ext cx="500066" cy="5000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357950" y="3135777"/>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R</a:t>
            </a:r>
            <a:r>
              <a:rPr lang="en-US" sz="1200" baseline="-25000" dirty="0">
                <a:latin typeface="Times New Roman" pitchFamily="18" charset="0"/>
                <a:cs typeface="Times New Roman" pitchFamily="18" charset="0"/>
              </a:rPr>
              <a:t>2</a:t>
            </a:r>
            <a:endParaRPr lang="en-IN" sz="1200" baseline="-25000" dirty="0"/>
          </a:p>
        </p:txBody>
      </p:sp>
      <p:cxnSp>
        <p:nvCxnSpPr>
          <p:cNvPr id="30" name="Straight Arrow Connector 29"/>
          <p:cNvCxnSpPr/>
          <p:nvPr/>
        </p:nvCxnSpPr>
        <p:spPr>
          <a:xfrm>
            <a:off x="7143768" y="3850157"/>
            <a:ext cx="718708" cy="230021"/>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715140" y="3350091"/>
            <a:ext cx="648072" cy="261610"/>
          </a:xfrm>
          <a:prstGeom prst="rect">
            <a:avLst/>
          </a:prstGeom>
          <a:noFill/>
        </p:spPr>
        <p:txBody>
          <a:bodyPr wrap="square" rtlCol="0">
            <a:spAutoFit/>
          </a:bodyPr>
          <a:lstStyle/>
          <a:p>
            <a:r>
              <a:rPr lang="en-US" sz="1050" dirty="0">
                <a:latin typeface="Times New Roman" pitchFamily="18" charset="0"/>
                <a:cs typeface="Times New Roman" pitchFamily="18" charset="0"/>
              </a:rPr>
              <a:t>26.69</a:t>
            </a:r>
            <a:r>
              <a:rPr lang="en-US" sz="1050" baseline="30000" dirty="0">
                <a:latin typeface="Times New Roman" pitchFamily="18" charset="0"/>
                <a:cs typeface="Times New Roman" pitchFamily="18" charset="0"/>
              </a:rPr>
              <a:t>0</a:t>
            </a:r>
            <a:endParaRPr lang="en-IN" sz="1050" baseline="30000" dirty="0"/>
          </a:p>
        </p:txBody>
      </p:sp>
      <p:sp>
        <p:nvSpPr>
          <p:cNvPr id="32" name="TextBox 31"/>
          <p:cNvSpPr txBox="1"/>
          <p:nvPr/>
        </p:nvSpPr>
        <p:spPr>
          <a:xfrm>
            <a:off x="7858148" y="3921595"/>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R</a:t>
            </a:r>
            <a:r>
              <a:rPr lang="en-US" sz="1200" baseline="-25000" dirty="0">
                <a:latin typeface="Times New Roman" pitchFamily="18" charset="0"/>
                <a:cs typeface="Times New Roman" pitchFamily="18" charset="0"/>
              </a:rPr>
              <a:t>1</a:t>
            </a:r>
            <a:endParaRPr lang="en-IN" sz="1200" baseline="-25000" dirty="0"/>
          </a:p>
        </p:txBody>
      </p:sp>
      <p:sp>
        <p:nvSpPr>
          <p:cNvPr id="35" name="TextBox 34"/>
          <p:cNvSpPr txBox="1"/>
          <p:nvPr/>
        </p:nvSpPr>
        <p:spPr>
          <a:xfrm>
            <a:off x="7358082" y="3778719"/>
            <a:ext cx="648072" cy="261610"/>
          </a:xfrm>
          <a:prstGeom prst="rect">
            <a:avLst/>
          </a:prstGeom>
          <a:noFill/>
        </p:spPr>
        <p:txBody>
          <a:bodyPr wrap="square" rtlCol="0">
            <a:spAutoFit/>
          </a:bodyPr>
          <a:lstStyle/>
          <a:p>
            <a:r>
              <a:rPr lang="en-US" sz="1050" dirty="0">
                <a:latin typeface="Times New Roman" pitchFamily="18" charset="0"/>
                <a:cs typeface="Times New Roman" pitchFamily="18" charset="0"/>
              </a:rPr>
              <a:t>16.69</a:t>
            </a:r>
            <a:r>
              <a:rPr lang="en-US" sz="1050" baseline="30000" dirty="0">
                <a:latin typeface="Times New Roman" pitchFamily="18" charset="0"/>
                <a:cs typeface="Times New Roman" pitchFamily="18" charset="0"/>
              </a:rPr>
              <a:t>0</a:t>
            </a:r>
            <a:endParaRPr lang="en-IN" sz="1050" baseline="30000" dirty="0"/>
          </a:p>
        </p:txBody>
      </p:sp>
      <p:cxnSp>
        <p:nvCxnSpPr>
          <p:cNvPr id="45" name="Straight Arrow Connector 44"/>
          <p:cNvCxnSpPr/>
          <p:nvPr/>
        </p:nvCxnSpPr>
        <p:spPr>
          <a:xfrm>
            <a:off x="7143768" y="3857634"/>
            <a:ext cx="0" cy="70688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858016" y="4500576"/>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1500 N</a:t>
            </a:r>
            <a:endParaRPr lang="en-IN" sz="1200" baseline="-25000" dirty="0"/>
          </a:p>
        </p:txBody>
      </p:sp>
    </p:spTree>
    <p:extLst>
      <p:ext uri="{BB962C8B-B14F-4D97-AF65-F5344CB8AC3E}">
        <p14:creationId xmlns:p14="http://schemas.microsoft.com/office/powerpoint/2010/main" val="17124284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ppt_x"/>
                                          </p:val>
                                        </p:tav>
                                        <p:tav tm="100000">
                                          <p:val>
                                            <p:strVal val="#ppt_x"/>
                                          </p:val>
                                        </p:tav>
                                      </p:tavLst>
                                    </p:anim>
                                    <p:anim calcmode="lin" valueType="num">
                                      <p:cBhvr additive="base">
                                        <p:cTn id="28" dur="500" fill="hold"/>
                                        <p:tgtEl>
                                          <p:spTgt spid="3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ppt_x"/>
                                          </p:val>
                                        </p:tav>
                                        <p:tav tm="100000">
                                          <p:val>
                                            <p:strVal val="#ppt_x"/>
                                          </p:val>
                                        </p:tav>
                                      </p:tavLst>
                                    </p:anim>
                                    <p:anim calcmode="lin" valueType="num">
                                      <p:cBhvr additive="base">
                                        <p:cTn id="32" dur="500" fill="hold"/>
                                        <p:tgtEl>
                                          <p:spTgt spid="3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fill="hold"/>
                                        <p:tgtEl>
                                          <p:spTgt spid="34"/>
                                        </p:tgtEl>
                                        <p:attrNameLst>
                                          <p:attrName>ppt_x</p:attrName>
                                        </p:attrNameLst>
                                      </p:cBhvr>
                                      <p:tavLst>
                                        <p:tav tm="0">
                                          <p:val>
                                            <p:strVal val="#ppt_x"/>
                                          </p:val>
                                        </p:tav>
                                        <p:tav tm="100000">
                                          <p:val>
                                            <p:strVal val="#ppt_x"/>
                                          </p:val>
                                        </p:tav>
                                      </p:tavLst>
                                    </p:anim>
                                    <p:anim calcmode="lin" valueType="num">
                                      <p:cBhvr additive="base">
                                        <p:cTn id="48" dur="500" fill="hold"/>
                                        <p:tgtEl>
                                          <p:spTgt spid="3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ppt_x"/>
                                          </p:val>
                                        </p:tav>
                                        <p:tav tm="100000">
                                          <p:val>
                                            <p:strVal val="#ppt_x"/>
                                          </p:val>
                                        </p:tav>
                                      </p:tavLst>
                                    </p:anim>
                                    <p:anim calcmode="lin" valueType="num">
                                      <p:cBhvr additive="base">
                                        <p:cTn id="52" dur="500" fill="hold"/>
                                        <p:tgtEl>
                                          <p:spTgt spid="3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anim calcmode="lin" valueType="num">
                                      <p:cBhvr additive="base">
                                        <p:cTn id="59" dur="500" fill="hold"/>
                                        <p:tgtEl>
                                          <p:spTgt spid="42"/>
                                        </p:tgtEl>
                                        <p:attrNameLst>
                                          <p:attrName>ppt_x</p:attrName>
                                        </p:attrNameLst>
                                      </p:cBhvr>
                                      <p:tavLst>
                                        <p:tav tm="0">
                                          <p:val>
                                            <p:strVal val="#ppt_x"/>
                                          </p:val>
                                        </p:tav>
                                        <p:tav tm="100000">
                                          <p:val>
                                            <p:strVal val="#ppt_x"/>
                                          </p:val>
                                        </p:tav>
                                      </p:tavLst>
                                    </p:anim>
                                    <p:anim calcmode="lin" valueType="num">
                                      <p:cBhvr additive="base">
                                        <p:cTn id="60" dur="500" fill="hold"/>
                                        <p:tgtEl>
                                          <p:spTgt spid="42"/>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fill="hold"/>
                                        <p:tgtEl>
                                          <p:spTgt spid="43"/>
                                        </p:tgtEl>
                                        <p:attrNameLst>
                                          <p:attrName>ppt_x</p:attrName>
                                        </p:attrNameLst>
                                      </p:cBhvr>
                                      <p:tavLst>
                                        <p:tav tm="0">
                                          <p:val>
                                            <p:strVal val="#ppt_x"/>
                                          </p:val>
                                        </p:tav>
                                        <p:tav tm="100000">
                                          <p:val>
                                            <p:strVal val="#ppt_x"/>
                                          </p:val>
                                        </p:tav>
                                      </p:tavLst>
                                    </p:anim>
                                    <p:anim calcmode="lin" valueType="num">
                                      <p:cBhvr additive="base">
                                        <p:cTn id="64" dur="500" fill="hold"/>
                                        <p:tgtEl>
                                          <p:spTgt spid="4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additive="base">
                                        <p:cTn id="71" dur="500" fill="hold"/>
                                        <p:tgtEl>
                                          <p:spTgt spid="46"/>
                                        </p:tgtEl>
                                        <p:attrNameLst>
                                          <p:attrName>ppt_x</p:attrName>
                                        </p:attrNameLst>
                                      </p:cBhvr>
                                      <p:tavLst>
                                        <p:tav tm="0">
                                          <p:val>
                                            <p:strVal val="#ppt_x"/>
                                          </p:val>
                                        </p:tav>
                                        <p:tav tm="100000">
                                          <p:val>
                                            <p:strVal val="#ppt_x"/>
                                          </p:val>
                                        </p:tav>
                                      </p:tavLst>
                                    </p:anim>
                                    <p:anim calcmode="lin" valueType="num">
                                      <p:cBhvr additive="base">
                                        <p:cTn id="72" dur="500" fill="hold"/>
                                        <p:tgtEl>
                                          <p:spTgt spid="46"/>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anim calcmode="lin" valueType="num">
                                      <p:cBhvr additive="base">
                                        <p:cTn id="75" dur="500" fill="hold"/>
                                        <p:tgtEl>
                                          <p:spTgt spid="47"/>
                                        </p:tgtEl>
                                        <p:attrNameLst>
                                          <p:attrName>ppt_x</p:attrName>
                                        </p:attrNameLst>
                                      </p:cBhvr>
                                      <p:tavLst>
                                        <p:tav tm="0">
                                          <p:val>
                                            <p:strVal val="#ppt_x"/>
                                          </p:val>
                                        </p:tav>
                                        <p:tav tm="100000">
                                          <p:val>
                                            <p:strVal val="#ppt_x"/>
                                          </p:val>
                                        </p:tav>
                                      </p:tavLst>
                                    </p:anim>
                                    <p:anim calcmode="lin" valueType="num">
                                      <p:cBhvr additive="base">
                                        <p:cTn id="76" dur="500" fill="hold"/>
                                        <p:tgtEl>
                                          <p:spTgt spid="4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 calcmode="lin" valueType="num">
                                      <p:cBhvr additive="base">
                                        <p:cTn id="79" dur="500" fill="hold"/>
                                        <p:tgtEl>
                                          <p:spTgt spid="48"/>
                                        </p:tgtEl>
                                        <p:attrNameLst>
                                          <p:attrName>ppt_x</p:attrName>
                                        </p:attrNameLst>
                                      </p:cBhvr>
                                      <p:tavLst>
                                        <p:tav tm="0">
                                          <p:val>
                                            <p:strVal val="#ppt_x"/>
                                          </p:val>
                                        </p:tav>
                                        <p:tav tm="100000">
                                          <p:val>
                                            <p:strVal val="#ppt_x"/>
                                          </p:val>
                                        </p:tav>
                                      </p:tavLst>
                                    </p:anim>
                                    <p:anim calcmode="lin" valueType="num">
                                      <p:cBhvr additive="base">
                                        <p:cTn id="8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additive="base">
                                        <p:cTn id="85" dur="500" fill="hold"/>
                                        <p:tgtEl>
                                          <p:spTgt spid="25"/>
                                        </p:tgtEl>
                                        <p:attrNameLst>
                                          <p:attrName>ppt_x</p:attrName>
                                        </p:attrNameLst>
                                      </p:cBhvr>
                                      <p:tavLst>
                                        <p:tav tm="0">
                                          <p:val>
                                            <p:strVal val="#ppt_x"/>
                                          </p:val>
                                        </p:tav>
                                        <p:tav tm="100000">
                                          <p:val>
                                            <p:strVal val="#ppt_x"/>
                                          </p:val>
                                        </p:tav>
                                      </p:tavLst>
                                    </p:anim>
                                    <p:anim calcmode="lin" valueType="num">
                                      <p:cBhvr additive="base">
                                        <p:cTn id="86" dur="500" fill="hold"/>
                                        <p:tgtEl>
                                          <p:spTgt spid="25"/>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ppt_x"/>
                                          </p:val>
                                        </p:tav>
                                        <p:tav tm="100000">
                                          <p:val>
                                            <p:strVal val="#ppt_x"/>
                                          </p:val>
                                        </p:tav>
                                      </p:tavLst>
                                    </p:anim>
                                    <p:anim calcmode="lin" valueType="num">
                                      <p:cBhvr additive="base">
                                        <p:cTn id="90" dur="500" fill="hold"/>
                                        <p:tgtEl>
                                          <p:spTgt spid="26"/>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additive="base">
                                        <p:cTn id="93" dur="500" fill="hold"/>
                                        <p:tgtEl>
                                          <p:spTgt spid="27"/>
                                        </p:tgtEl>
                                        <p:attrNameLst>
                                          <p:attrName>ppt_x</p:attrName>
                                        </p:attrNameLst>
                                      </p:cBhvr>
                                      <p:tavLst>
                                        <p:tav tm="0">
                                          <p:val>
                                            <p:strVal val="#ppt_x"/>
                                          </p:val>
                                        </p:tav>
                                        <p:tav tm="100000">
                                          <p:val>
                                            <p:strVal val="#ppt_x"/>
                                          </p:val>
                                        </p:tav>
                                      </p:tavLst>
                                    </p:anim>
                                    <p:anim calcmode="lin" valueType="num">
                                      <p:cBhvr additive="base">
                                        <p:cTn id="94" dur="500" fill="hold"/>
                                        <p:tgtEl>
                                          <p:spTgt spid="2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 calcmode="lin" valueType="num">
                                      <p:cBhvr additive="base">
                                        <p:cTn id="97" dur="500" fill="hold"/>
                                        <p:tgtEl>
                                          <p:spTgt spid="28"/>
                                        </p:tgtEl>
                                        <p:attrNameLst>
                                          <p:attrName>ppt_x</p:attrName>
                                        </p:attrNameLst>
                                      </p:cBhvr>
                                      <p:tavLst>
                                        <p:tav tm="0">
                                          <p:val>
                                            <p:strVal val="#ppt_x"/>
                                          </p:val>
                                        </p:tav>
                                        <p:tav tm="100000">
                                          <p:val>
                                            <p:strVal val="#ppt_x"/>
                                          </p:val>
                                        </p:tav>
                                      </p:tavLst>
                                    </p:anim>
                                    <p:anim calcmode="lin" valueType="num">
                                      <p:cBhvr additive="base">
                                        <p:cTn id="98" dur="500" fill="hold"/>
                                        <p:tgtEl>
                                          <p:spTgt spid="28"/>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30"/>
                                        </p:tgtEl>
                                        <p:attrNameLst>
                                          <p:attrName>style.visibility</p:attrName>
                                        </p:attrNameLst>
                                      </p:cBhvr>
                                      <p:to>
                                        <p:strVal val="visible"/>
                                      </p:to>
                                    </p:set>
                                    <p:anim calcmode="lin" valueType="num">
                                      <p:cBhvr additive="base">
                                        <p:cTn id="101" dur="500" fill="hold"/>
                                        <p:tgtEl>
                                          <p:spTgt spid="30"/>
                                        </p:tgtEl>
                                        <p:attrNameLst>
                                          <p:attrName>ppt_x</p:attrName>
                                        </p:attrNameLst>
                                      </p:cBhvr>
                                      <p:tavLst>
                                        <p:tav tm="0">
                                          <p:val>
                                            <p:strVal val="#ppt_x"/>
                                          </p:val>
                                        </p:tav>
                                        <p:tav tm="100000">
                                          <p:val>
                                            <p:strVal val="#ppt_x"/>
                                          </p:val>
                                        </p:tav>
                                      </p:tavLst>
                                    </p:anim>
                                    <p:anim calcmode="lin" valueType="num">
                                      <p:cBhvr additive="base">
                                        <p:cTn id="102" dur="500" fill="hold"/>
                                        <p:tgtEl>
                                          <p:spTgt spid="30"/>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31"/>
                                        </p:tgtEl>
                                        <p:attrNameLst>
                                          <p:attrName>style.visibility</p:attrName>
                                        </p:attrNameLst>
                                      </p:cBhvr>
                                      <p:to>
                                        <p:strVal val="visible"/>
                                      </p:to>
                                    </p:set>
                                    <p:anim calcmode="lin" valueType="num">
                                      <p:cBhvr additive="base">
                                        <p:cTn id="105" dur="500" fill="hold"/>
                                        <p:tgtEl>
                                          <p:spTgt spid="31"/>
                                        </p:tgtEl>
                                        <p:attrNameLst>
                                          <p:attrName>ppt_x</p:attrName>
                                        </p:attrNameLst>
                                      </p:cBhvr>
                                      <p:tavLst>
                                        <p:tav tm="0">
                                          <p:val>
                                            <p:strVal val="#ppt_x"/>
                                          </p:val>
                                        </p:tav>
                                        <p:tav tm="100000">
                                          <p:val>
                                            <p:strVal val="#ppt_x"/>
                                          </p:val>
                                        </p:tav>
                                      </p:tavLst>
                                    </p:anim>
                                    <p:anim calcmode="lin" valueType="num">
                                      <p:cBhvr additive="base">
                                        <p:cTn id="106" dur="500" fill="hold"/>
                                        <p:tgtEl>
                                          <p:spTgt spid="31"/>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 calcmode="lin" valueType="num">
                                      <p:cBhvr additive="base">
                                        <p:cTn id="109" dur="500" fill="hold"/>
                                        <p:tgtEl>
                                          <p:spTgt spid="32"/>
                                        </p:tgtEl>
                                        <p:attrNameLst>
                                          <p:attrName>ppt_x</p:attrName>
                                        </p:attrNameLst>
                                      </p:cBhvr>
                                      <p:tavLst>
                                        <p:tav tm="0">
                                          <p:val>
                                            <p:strVal val="#ppt_x"/>
                                          </p:val>
                                        </p:tav>
                                        <p:tav tm="100000">
                                          <p:val>
                                            <p:strVal val="#ppt_x"/>
                                          </p:val>
                                        </p:tav>
                                      </p:tavLst>
                                    </p:anim>
                                    <p:anim calcmode="lin" valueType="num">
                                      <p:cBhvr additive="base">
                                        <p:cTn id="110" dur="500" fill="hold"/>
                                        <p:tgtEl>
                                          <p:spTgt spid="32"/>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5"/>
                                        </p:tgtEl>
                                        <p:attrNameLst>
                                          <p:attrName>style.visibility</p:attrName>
                                        </p:attrNameLst>
                                      </p:cBhvr>
                                      <p:to>
                                        <p:strVal val="visible"/>
                                      </p:to>
                                    </p:set>
                                    <p:anim calcmode="lin" valueType="num">
                                      <p:cBhvr additive="base">
                                        <p:cTn id="113" dur="500" fill="hold"/>
                                        <p:tgtEl>
                                          <p:spTgt spid="35"/>
                                        </p:tgtEl>
                                        <p:attrNameLst>
                                          <p:attrName>ppt_x</p:attrName>
                                        </p:attrNameLst>
                                      </p:cBhvr>
                                      <p:tavLst>
                                        <p:tav tm="0">
                                          <p:val>
                                            <p:strVal val="#ppt_x"/>
                                          </p:val>
                                        </p:tav>
                                        <p:tav tm="100000">
                                          <p:val>
                                            <p:strVal val="#ppt_x"/>
                                          </p:val>
                                        </p:tav>
                                      </p:tavLst>
                                    </p:anim>
                                    <p:anim calcmode="lin" valueType="num">
                                      <p:cBhvr additive="base">
                                        <p:cTn id="114" dur="500" fill="hold"/>
                                        <p:tgtEl>
                                          <p:spTgt spid="35"/>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45"/>
                                        </p:tgtEl>
                                        <p:attrNameLst>
                                          <p:attrName>style.visibility</p:attrName>
                                        </p:attrNameLst>
                                      </p:cBhvr>
                                      <p:to>
                                        <p:strVal val="visible"/>
                                      </p:to>
                                    </p:set>
                                    <p:anim calcmode="lin" valueType="num">
                                      <p:cBhvr additive="base">
                                        <p:cTn id="117" dur="500" fill="hold"/>
                                        <p:tgtEl>
                                          <p:spTgt spid="45"/>
                                        </p:tgtEl>
                                        <p:attrNameLst>
                                          <p:attrName>ppt_x</p:attrName>
                                        </p:attrNameLst>
                                      </p:cBhvr>
                                      <p:tavLst>
                                        <p:tav tm="0">
                                          <p:val>
                                            <p:strVal val="#ppt_x"/>
                                          </p:val>
                                        </p:tav>
                                        <p:tav tm="100000">
                                          <p:val>
                                            <p:strVal val="#ppt_x"/>
                                          </p:val>
                                        </p:tav>
                                      </p:tavLst>
                                    </p:anim>
                                    <p:anim calcmode="lin" valueType="num">
                                      <p:cBhvr additive="base">
                                        <p:cTn id="118" dur="500" fill="hold"/>
                                        <p:tgtEl>
                                          <p:spTgt spid="45"/>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49"/>
                                        </p:tgtEl>
                                        <p:attrNameLst>
                                          <p:attrName>style.visibility</p:attrName>
                                        </p:attrNameLst>
                                      </p:cBhvr>
                                      <p:to>
                                        <p:strVal val="visible"/>
                                      </p:to>
                                    </p:set>
                                    <p:anim calcmode="lin" valueType="num">
                                      <p:cBhvr additive="base">
                                        <p:cTn id="121" dur="500" fill="hold"/>
                                        <p:tgtEl>
                                          <p:spTgt spid="49"/>
                                        </p:tgtEl>
                                        <p:attrNameLst>
                                          <p:attrName>ppt_x</p:attrName>
                                        </p:attrNameLst>
                                      </p:cBhvr>
                                      <p:tavLst>
                                        <p:tav tm="0">
                                          <p:val>
                                            <p:strVal val="#ppt_x"/>
                                          </p:val>
                                        </p:tav>
                                        <p:tav tm="100000">
                                          <p:val>
                                            <p:strVal val="#ppt_x"/>
                                          </p:val>
                                        </p:tav>
                                      </p:tavLst>
                                    </p:anim>
                                    <p:anim calcmode="lin" valueType="num">
                                      <p:cBhvr additive="base">
                                        <p:cTn id="12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3">
                                            <p:txEl>
                                              <p:pRg st="0" end="0"/>
                                            </p:txEl>
                                          </p:spTgt>
                                        </p:tgtEl>
                                        <p:attrNameLst>
                                          <p:attrName>style.visibility</p:attrName>
                                        </p:attrNameLst>
                                      </p:cBhvr>
                                      <p:to>
                                        <p:strVal val="visible"/>
                                      </p:to>
                                    </p:set>
                                    <p:anim calcmode="lin" valueType="num">
                                      <p:cBhvr additive="base">
                                        <p:cTn id="12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3">
                                            <p:txEl>
                                              <p:pRg st="1" end="1"/>
                                            </p:txEl>
                                          </p:spTgt>
                                        </p:tgtEl>
                                        <p:attrNameLst>
                                          <p:attrName>style.visibility</p:attrName>
                                        </p:attrNameLst>
                                      </p:cBhvr>
                                      <p:to>
                                        <p:strVal val="visible"/>
                                      </p:to>
                                    </p:set>
                                    <p:anim calcmode="lin" valueType="num">
                                      <p:cBhvr additive="base">
                                        <p:cTn id="13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3">
                                            <p:txEl>
                                              <p:pRg st="2" end="2"/>
                                            </p:txEl>
                                          </p:spTgt>
                                        </p:tgtEl>
                                        <p:attrNameLst>
                                          <p:attrName>style.visibility</p:attrName>
                                        </p:attrNameLst>
                                      </p:cBhvr>
                                      <p:to>
                                        <p:strVal val="visible"/>
                                      </p:to>
                                    </p:set>
                                    <p:anim calcmode="lin" valueType="num">
                                      <p:cBhvr additive="base">
                                        <p:cTn id="13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3">
                                            <p:txEl>
                                              <p:pRg st="3" end="3"/>
                                            </p:txEl>
                                          </p:spTgt>
                                        </p:tgtEl>
                                        <p:attrNameLst>
                                          <p:attrName>style.visibility</p:attrName>
                                        </p:attrNameLst>
                                      </p:cBhvr>
                                      <p:to>
                                        <p:strVal val="visible"/>
                                      </p:to>
                                    </p:set>
                                    <p:anim calcmode="lin" valueType="num">
                                      <p:cBhvr additive="base">
                                        <p:cTn id="14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3">
                                            <p:txEl>
                                              <p:pRg st="4" end="4"/>
                                            </p:txEl>
                                          </p:spTgt>
                                        </p:tgtEl>
                                        <p:attrNameLst>
                                          <p:attrName>style.visibility</p:attrName>
                                        </p:attrNameLst>
                                      </p:cBhvr>
                                      <p:to>
                                        <p:strVal val="visible"/>
                                      </p:to>
                                    </p:set>
                                    <p:anim calcmode="lin" valueType="num">
                                      <p:cBhvr additive="base">
                                        <p:cTn id="15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40" grpId="0"/>
      <p:bldP spid="36" grpId="0"/>
      <p:bldP spid="37" grpId="0"/>
      <p:bldP spid="38" grpId="0"/>
      <p:bldP spid="2" grpId="0" animBg="1"/>
      <p:bldP spid="39" grpId="0"/>
      <p:bldP spid="41" grpId="0"/>
      <p:bldP spid="42" grpId="0"/>
      <p:bldP spid="47" grpId="0"/>
      <p:bldP spid="48" grpId="0"/>
      <p:bldP spid="28" grpId="0"/>
      <p:bldP spid="31" grpId="0"/>
      <p:bldP spid="32" grpId="0"/>
      <p:bldP spid="35" grpId="0"/>
      <p:bldP spid="4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tabLst>
                <a:tab pos="3768725" algn="l"/>
              </a:tabLst>
            </a:pPr>
            <a:r>
              <a:rPr lang="en-IN" sz="1600" dirty="0">
                <a:latin typeface="Times New Roman" pitchFamily="18" charset="0"/>
                <a:cs typeface="Times New Roman" pitchFamily="18" charset="0"/>
              </a:rPr>
              <a:t>Now consider the equilibrium of wedge</a:t>
            </a:r>
          </a:p>
          <a:p>
            <a:pPr marL="0" indent="0" algn="just">
              <a:lnSpc>
                <a:spcPct val="150000"/>
              </a:lnSpc>
              <a:buNone/>
              <a:tabLst>
                <a:tab pos="3768725" algn="l"/>
              </a:tabLst>
            </a:pPr>
            <a:r>
              <a:rPr lang="en-IN" sz="1600" dirty="0">
                <a:latin typeface="Times New Roman" pitchFamily="18" charset="0"/>
                <a:cs typeface="Times New Roman" pitchFamily="18" charset="0"/>
              </a:rPr>
              <a:t>R</a:t>
            </a:r>
            <a:r>
              <a:rPr lang="en-IN" sz="1600" baseline="-25000" dirty="0">
                <a:latin typeface="Times New Roman" pitchFamily="18" charset="0"/>
                <a:cs typeface="Times New Roman" pitchFamily="18" charset="0"/>
              </a:rPr>
              <a:t>2</a:t>
            </a:r>
            <a:r>
              <a:rPr lang="en-IN" sz="1600" dirty="0">
                <a:latin typeface="Times New Roman" pitchFamily="18" charset="0"/>
                <a:cs typeface="Times New Roman" pitchFamily="18" charset="0"/>
              </a:rPr>
              <a:t>/sin(90+16.69) = R</a:t>
            </a:r>
            <a:r>
              <a:rPr lang="en-IN" sz="1600" baseline="-25000" dirty="0">
                <a:latin typeface="Times New Roman" pitchFamily="18" charset="0"/>
                <a:cs typeface="Times New Roman" pitchFamily="18" charset="0"/>
              </a:rPr>
              <a:t>3</a:t>
            </a:r>
            <a:r>
              <a:rPr lang="en-IN" sz="1600" dirty="0">
                <a:latin typeface="Times New Roman" pitchFamily="18" charset="0"/>
                <a:cs typeface="Times New Roman" pitchFamily="18" charset="0"/>
              </a:rPr>
              <a:t>/sin(90+26.69) = P/sin(180-26.69-16.69) </a:t>
            </a:r>
          </a:p>
          <a:p>
            <a:pPr marL="0" indent="0" algn="just">
              <a:lnSpc>
                <a:spcPct val="150000"/>
              </a:lnSpc>
              <a:buNone/>
              <a:tabLst>
                <a:tab pos="3768725" algn="l"/>
              </a:tabLst>
            </a:pPr>
            <a:r>
              <a:rPr lang="en-IN" sz="1600" dirty="0">
                <a:latin typeface="Times New Roman" pitchFamily="18" charset="0"/>
                <a:cs typeface="Times New Roman" pitchFamily="18" charset="0"/>
              </a:rPr>
              <a:t>1976.97/sin(106.69) = P/sin(136.62) </a:t>
            </a:r>
          </a:p>
          <a:p>
            <a:pPr marL="0" indent="0" algn="just">
              <a:lnSpc>
                <a:spcPct val="150000"/>
              </a:lnSpc>
              <a:buNone/>
              <a:tabLst>
                <a:tab pos="3768725" algn="l"/>
              </a:tabLst>
            </a:pPr>
            <a:r>
              <a:rPr lang="en-IN" sz="1600" dirty="0">
                <a:latin typeface="Times New Roman" pitchFamily="18" charset="0"/>
                <a:cs typeface="Times New Roman" pitchFamily="18" charset="0"/>
              </a:rPr>
              <a:t>P = 1417.56 N</a:t>
            </a:r>
          </a:p>
          <a:p>
            <a:pPr marL="0" indent="0" algn="just">
              <a:lnSpc>
                <a:spcPct val="150000"/>
              </a:lnSpc>
              <a:buNone/>
              <a:tabLst>
                <a:tab pos="3768725" algn="l"/>
              </a:tabLst>
            </a:pPr>
            <a:endParaRPr lang="en-IN" sz="16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84</a:t>
            </a:fld>
            <a:endParaRPr lang="en-US"/>
          </a:p>
        </p:txBody>
      </p:sp>
      <p:sp>
        <p:nvSpPr>
          <p:cNvPr id="29" name="TextBox 28"/>
          <p:cNvSpPr txBox="1"/>
          <p:nvPr/>
        </p:nvSpPr>
        <p:spPr>
          <a:xfrm>
            <a:off x="5350849" y="1857452"/>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F</a:t>
            </a:r>
            <a:r>
              <a:rPr lang="en-US" sz="1200" baseline="-25000" dirty="0">
                <a:latin typeface="Times New Roman" pitchFamily="18" charset="0"/>
                <a:cs typeface="Times New Roman" pitchFamily="18" charset="0"/>
              </a:rPr>
              <a:t>3</a:t>
            </a:r>
            <a:endParaRPr lang="en-IN" sz="1200" baseline="-25000" dirty="0"/>
          </a:p>
        </p:txBody>
      </p:sp>
      <p:cxnSp>
        <p:nvCxnSpPr>
          <p:cNvPr id="5" name="Straight Arrow Connector 4"/>
          <p:cNvCxnSpPr/>
          <p:nvPr/>
        </p:nvCxnSpPr>
        <p:spPr>
          <a:xfrm flipV="1">
            <a:off x="5601505" y="1986952"/>
            <a:ext cx="711399" cy="899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17529" y="2289408"/>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R</a:t>
            </a:r>
            <a:r>
              <a:rPr lang="en-US" sz="1200" baseline="-25000" dirty="0">
                <a:latin typeface="Times New Roman" pitchFamily="18" charset="0"/>
                <a:cs typeface="Times New Roman" pitchFamily="18" charset="0"/>
              </a:rPr>
              <a:t>3</a:t>
            </a:r>
            <a:endParaRPr lang="en-IN" sz="1200" baseline="-25000" dirty="0"/>
          </a:p>
        </p:txBody>
      </p:sp>
      <p:sp>
        <p:nvSpPr>
          <p:cNvPr id="37" name="TextBox 36"/>
          <p:cNvSpPr txBox="1"/>
          <p:nvPr/>
        </p:nvSpPr>
        <p:spPr>
          <a:xfrm>
            <a:off x="6193250" y="1986952"/>
            <a:ext cx="272351" cy="276999"/>
          </a:xfrm>
          <a:prstGeom prst="rect">
            <a:avLst/>
          </a:prstGeom>
          <a:noFill/>
        </p:spPr>
        <p:txBody>
          <a:bodyPr wrap="square" rtlCol="0">
            <a:spAutoFit/>
          </a:bodyPr>
          <a:lstStyle/>
          <a:p>
            <a:r>
              <a:rPr lang="el-GR" sz="1200" dirty="0">
                <a:latin typeface="Times New Roman" pitchFamily="18" charset="0"/>
                <a:cs typeface="Times New Roman" pitchFamily="18" charset="0"/>
              </a:rPr>
              <a:t>θ</a:t>
            </a:r>
            <a:endParaRPr lang="en-IN" sz="1200" baseline="-25000" dirty="0"/>
          </a:p>
        </p:txBody>
      </p:sp>
      <p:sp>
        <p:nvSpPr>
          <p:cNvPr id="38" name="TextBox 37"/>
          <p:cNvSpPr txBox="1"/>
          <p:nvPr/>
        </p:nvSpPr>
        <p:spPr>
          <a:xfrm>
            <a:off x="6312904" y="2438030"/>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N</a:t>
            </a:r>
            <a:r>
              <a:rPr lang="en-US" sz="1200" baseline="-25000" dirty="0">
                <a:latin typeface="Times New Roman" pitchFamily="18" charset="0"/>
                <a:cs typeface="Times New Roman" pitchFamily="18" charset="0"/>
              </a:rPr>
              <a:t>3</a:t>
            </a:r>
            <a:endParaRPr lang="en-IN" sz="1200" baseline="-25000" dirty="0"/>
          </a:p>
        </p:txBody>
      </p:sp>
      <p:cxnSp>
        <p:nvCxnSpPr>
          <p:cNvPr id="23" name="Straight Arrow Connector 22"/>
          <p:cNvCxnSpPr/>
          <p:nvPr/>
        </p:nvCxnSpPr>
        <p:spPr>
          <a:xfrm flipV="1">
            <a:off x="6393593" y="1842936"/>
            <a:ext cx="0" cy="58497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393593" y="1113948"/>
            <a:ext cx="0" cy="588775"/>
          </a:xfrm>
          <a:prstGeom prst="line">
            <a:avLst/>
          </a:prstGeom>
          <a:ln w="9525">
            <a:prstDash val="lgDash"/>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945515" y="1884942"/>
            <a:ext cx="448078" cy="4585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433345" y="1361344"/>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P</a:t>
            </a:r>
            <a:endParaRPr lang="en-IN" sz="1200" baseline="-25000" dirty="0"/>
          </a:p>
        </p:txBody>
      </p:sp>
      <p:sp>
        <p:nvSpPr>
          <p:cNvPr id="41" name="TextBox 40"/>
          <p:cNvSpPr txBox="1"/>
          <p:nvPr/>
        </p:nvSpPr>
        <p:spPr>
          <a:xfrm>
            <a:off x="5817529" y="975448"/>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R</a:t>
            </a:r>
            <a:r>
              <a:rPr lang="en-US" sz="1200" baseline="-25000" dirty="0">
                <a:latin typeface="Times New Roman" pitchFamily="18" charset="0"/>
                <a:cs typeface="Times New Roman" pitchFamily="18" charset="0"/>
              </a:rPr>
              <a:t>2</a:t>
            </a:r>
            <a:endParaRPr lang="en-IN" sz="1200" baseline="-25000" dirty="0"/>
          </a:p>
        </p:txBody>
      </p:sp>
      <p:cxnSp>
        <p:nvCxnSpPr>
          <p:cNvPr id="44" name="Straight Arrow Connector 43"/>
          <p:cNvCxnSpPr/>
          <p:nvPr/>
        </p:nvCxnSpPr>
        <p:spPr>
          <a:xfrm>
            <a:off x="6104682" y="1266872"/>
            <a:ext cx="288032" cy="391693"/>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rot="16200000">
            <a:off x="5986207" y="1079912"/>
            <a:ext cx="610697" cy="261610"/>
          </a:xfrm>
          <a:prstGeom prst="rect">
            <a:avLst/>
          </a:prstGeom>
        </p:spPr>
        <p:txBody>
          <a:bodyPr wrap="square">
            <a:spAutoFit/>
          </a:bodyPr>
          <a:lstStyle/>
          <a:p>
            <a:r>
              <a:rPr lang="en-IN" sz="1100" dirty="0">
                <a:latin typeface="Times New Roman" pitchFamily="18" charset="0"/>
                <a:cs typeface="Times New Roman" pitchFamily="18" charset="0"/>
              </a:rPr>
              <a:t>26.69</a:t>
            </a:r>
            <a:r>
              <a:rPr lang="en-IN" sz="1100" baseline="30000" dirty="0">
                <a:latin typeface="Times New Roman" pitchFamily="18" charset="0"/>
                <a:cs typeface="Times New Roman" pitchFamily="18" charset="0"/>
              </a:rPr>
              <a:t>0</a:t>
            </a:r>
            <a:endParaRPr lang="en-IN" sz="1600" baseline="30000" dirty="0"/>
          </a:p>
        </p:txBody>
      </p:sp>
      <p:sp>
        <p:nvSpPr>
          <p:cNvPr id="48" name="TextBox 47"/>
          <p:cNvSpPr txBox="1"/>
          <p:nvPr/>
        </p:nvSpPr>
        <p:spPr>
          <a:xfrm>
            <a:off x="5948877" y="455524"/>
            <a:ext cx="648072" cy="276999"/>
          </a:xfrm>
          <a:prstGeom prst="rect">
            <a:avLst/>
          </a:prstGeom>
          <a:noFill/>
        </p:spPr>
        <p:txBody>
          <a:bodyPr wrap="square" rtlCol="0">
            <a:spAutoFit/>
          </a:bodyPr>
          <a:lstStyle/>
          <a:p>
            <a:r>
              <a:rPr lang="en-US" sz="1200" b="1" dirty="0">
                <a:latin typeface="Times New Roman" pitchFamily="18" charset="0"/>
                <a:cs typeface="Times New Roman" pitchFamily="18" charset="0"/>
              </a:rPr>
              <a:t>FBD</a:t>
            </a:r>
            <a:endParaRPr lang="en-IN" sz="1200" b="1" baseline="-25000" dirty="0"/>
          </a:p>
        </p:txBody>
      </p:sp>
      <p:sp>
        <p:nvSpPr>
          <p:cNvPr id="4" name="Right Triangle 3"/>
          <p:cNvSpPr/>
          <p:nvPr/>
        </p:nvSpPr>
        <p:spPr>
          <a:xfrm rot="21414269" flipH="1">
            <a:off x="5733979" y="1487803"/>
            <a:ext cx="1157851" cy="396168"/>
          </a:xfrm>
          <a:prstGeom prst="rtTriangl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p>
        </p:txBody>
      </p:sp>
      <p:cxnSp>
        <p:nvCxnSpPr>
          <p:cNvPr id="25" name="Straight Arrow Connector 24"/>
          <p:cNvCxnSpPr/>
          <p:nvPr/>
        </p:nvCxnSpPr>
        <p:spPr>
          <a:xfrm flipH="1">
            <a:off x="6851262" y="1626912"/>
            <a:ext cx="739142" cy="232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6572264" y="3850157"/>
            <a:ext cx="114300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29388" y="3850157"/>
            <a:ext cx="142876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143768" y="3850157"/>
            <a:ext cx="571504" cy="4361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43834" y="4143386"/>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R</a:t>
            </a:r>
            <a:r>
              <a:rPr lang="en-US" sz="1200" baseline="-25000" dirty="0">
                <a:latin typeface="Times New Roman" pitchFamily="18" charset="0"/>
                <a:cs typeface="Times New Roman" pitchFamily="18" charset="0"/>
              </a:rPr>
              <a:t>2</a:t>
            </a:r>
            <a:endParaRPr lang="en-IN" sz="1200" baseline="-25000" dirty="0"/>
          </a:p>
        </p:txBody>
      </p:sp>
      <p:cxnSp>
        <p:nvCxnSpPr>
          <p:cNvPr id="26" name="Straight Arrow Connector 25"/>
          <p:cNvCxnSpPr/>
          <p:nvPr/>
        </p:nvCxnSpPr>
        <p:spPr>
          <a:xfrm rot="5400000" flipH="1" flipV="1">
            <a:off x="7040350" y="3460987"/>
            <a:ext cx="492589" cy="285752"/>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072330" y="4071948"/>
            <a:ext cx="648072" cy="261610"/>
          </a:xfrm>
          <a:prstGeom prst="rect">
            <a:avLst/>
          </a:prstGeom>
          <a:noFill/>
        </p:spPr>
        <p:txBody>
          <a:bodyPr wrap="square" rtlCol="0">
            <a:spAutoFit/>
          </a:bodyPr>
          <a:lstStyle/>
          <a:p>
            <a:r>
              <a:rPr lang="en-US" sz="1050" dirty="0">
                <a:latin typeface="Times New Roman" pitchFamily="18" charset="0"/>
                <a:cs typeface="Times New Roman" pitchFamily="18" charset="0"/>
              </a:rPr>
              <a:t>26.69</a:t>
            </a:r>
            <a:r>
              <a:rPr lang="en-US" sz="1050" baseline="30000" dirty="0">
                <a:latin typeface="Times New Roman" pitchFamily="18" charset="0"/>
                <a:cs typeface="Times New Roman" pitchFamily="18" charset="0"/>
              </a:rPr>
              <a:t>0</a:t>
            </a:r>
            <a:endParaRPr lang="en-IN" sz="1050" baseline="30000" dirty="0"/>
          </a:p>
        </p:txBody>
      </p:sp>
      <p:sp>
        <p:nvSpPr>
          <p:cNvPr id="28" name="TextBox 27"/>
          <p:cNvSpPr txBox="1"/>
          <p:nvPr/>
        </p:nvSpPr>
        <p:spPr>
          <a:xfrm>
            <a:off x="7429520" y="3214692"/>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R</a:t>
            </a:r>
            <a:r>
              <a:rPr lang="en-US" sz="1200" baseline="-25000" dirty="0">
                <a:latin typeface="Times New Roman" pitchFamily="18" charset="0"/>
                <a:cs typeface="Times New Roman" pitchFamily="18" charset="0"/>
              </a:rPr>
              <a:t>3</a:t>
            </a:r>
            <a:endParaRPr lang="en-IN" sz="1200" baseline="-25000" dirty="0"/>
          </a:p>
        </p:txBody>
      </p:sp>
      <p:sp>
        <p:nvSpPr>
          <p:cNvPr id="30" name="TextBox 29"/>
          <p:cNvSpPr txBox="1"/>
          <p:nvPr/>
        </p:nvSpPr>
        <p:spPr>
          <a:xfrm>
            <a:off x="6929454" y="3357568"/>
            <a:ext cx="648072" cy="261610"/>
          </a:xfrm>
          <a:prstGeom prst="rect">
            <a:avLst/>
          </a:prstGeom>
          <a:noFill/>
        </p:spPr>
        <p:txBody>
          <a:bodyPr wrap="square" rtlCol="0">
            <a:spAutoFit/>
          </a:bodyPr>
          <a:lstStyle/>
          <a:p>
            <a:r>
              <a:rPr lang="en-US" sz="1050" dirty="0">
                <a:latin typeface="Times New Roman" pitchFamily="18" charset="0"/>
                <a:cs typeface="Times New Roman" pitchFamily="18" charset="0"/>
              </a:rPr>
              <a:t>16.69</a:t>
            </a:r>
            <a:r>
              <a:rPr lang="en-US" sz="1050" baseline="30000" dirty="0">
                <a:latin typeface="Times New Roman" pitchFamily="18" charset="0"/>
                <a:cs typeface="Times New Roman" pitchFamily="18" charset="0"/>
              </a:rPr>
              <a:t>0</a:t>
            </a:r>
            <a:endParaRPr lang="en-IN" sz="1050" baseline="30000" dirty="0"/>
          </a:p>
        </p:txBody>
      </p:sp>
      <p:cxnSp>
        <p:nvCxnSpPr>
          <p:cNvPr id="33" name="Straight Arrow Connector 32"/>
          <p:cNvCxnSpPr/>
          <p:nvPr/>
        </p:nvCxnSpPr>
        <p:spPr>
          <a:xfrm rot="10800000">
            <a:off x="6357950" y="3857634"/>
            <a:ext cx="785818"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43636" y="3714758"/>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P</a:t>
            </a:r>
            <a:endParaRPr lang="en-IN" sz="1200" baseline="-25000" dirty="0"/>
          </a:p>
        </p:txBody>
      </p:sp>
    </p:spTree>
    <p:extLst>
      <p:ext uri="{BB962C8B-B14F-4D97-AF65-F5344CB8AC3E}">
        <p14:creationId xmlns:p14="http://schemas.microsoft.com/office/powerpoint/2010/main" val="12441460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ppt_x"/>
                                          </p:val>
                                        </p:tav>
                                        <p:tav tm="100000">
                                          <p:val>
                                            <p:strVal val="#ppt_x"/>
                                          </p:val>
                                        </p:tav>
                                      </p:tavLst>
                                    </p:anim>
                                    <p:anim calcmode="lin" valueType="num">
                                      <p:cBhvr additive="base">
                                        <p:cTn id="16" dur="50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ppt_x"/>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ppt_x"/>
                                          </p:val>
                                        </p:tav>
                                        <p:tav tm="100000">
                                          <p:val>
                                            <p:strVal val="#ppt_x"/>
                                          </p:val>
                                        </p:tav>
                                      </p:tavLst>
                                    </p:anim>
                                    <p:anim calcmode="lin" valueType="num">
                                      <p:cBhvr additive="base">
                                        <p:cTn id="36" dur="500" fill="hold"/>
                                        <p:tgtEl>
                                          <p:spTgt spid="3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ppt_x"/>
                                          </p:val>
                                        </p:tav>
                                        <p:tav tm="100000">
                                          <p:val>
                                            <p:strVal val="#ppt_x"/>
                                          </p:val>
                                        </p:tav>
                                      </p:tavLst>
                                    </p:anim>
                                    <p:anim calcmode="lin" valueType="num">
                                      <p:cBhvr additive="base">
                                        <p:cTn id="40" dur="500" fill="hold"/>
                                        <p:tgtEl>
                                          <p:spTgt spid="3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ppt_x"/>
                                          </p:val>
                                        </p:tav>
                                        <p:tav tm="100000">
                                          <p:val>
                                            <p:strVal val="#ppt_x"/>
                                          </p:val>
                                        </p:tav>
                                      </p:tavLst>
                                    </p:anim>
                                    <p:anim calcmode="lin" valueType="num">
                                      <p:cBhvr additive="base">
                                        <p:cTn id="44" dur="500" fill="hold"/>
                                        <p:tgtEl>
                                          <p:spTgt spid="4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anim calcmode="lin" valueType="num">
                                      <p:cBhvr additive="base">
                                        <p:cTn id="47" dur="500" fill="hold"/>
                                        <p:tgtEl>
                                          <p:spTgt spid="44"/>
                                        </p:tgtEl>
                                        <p:attrNameLst>
                                          <p:attrName>ppt_x</p:attrName>
                                        </p:attrNameLst>
                                      </p:cBhvr>
                                      <p:tavLst>
                                        <p:tav tm="0">
                                          <p:val>
                                            <p:strVal val="#ppt_x"/>
                                          </p:val>
                                        </p:tav>
                                        <p:tav tm="100000">
                                          <p:val>
                                            <p:strVal val="#ppt_x"/>
                                          </p:val>
                                        </p:tav>
                                      </p:tavLst>
                                    </p:anim>
                                    <p:anim calcmode="lin" valueType="num">
                                      <p:cBhvr additive="base">
                                        <p:cTn id="48" dur="500" fill="hold"/>
                                        <p:tgtEl>
                                          <p:spTgt spid="4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 calcmode="lin" valueType="num">
                                      <p:cBhvr additive="base">
                                        <p:cTn id="51" dur="500" fill="hold"/>
                                        <p:tgtEl>
                                          <p:spTgt spid="47"/>
                                        </p:tgtEl>
                                        <p:attrNameLst>
                                          <p:attrName>ppt_x</p:attrName>
                                        </p:attrNameLst>
                                      </p:cBhvr>
                                      <p:tavLst>
                                        <p:tav tm="0">
                                          <p:val>
                                            <p:strVal val="#ppt_x"/>
                                          </p:val>
                                        </p:tav>
                                        <p:tav tm="100000">
                                          <p:val>
                                            <p:strVal val="#ppt_x"/>
                                          </p:val>
                                        </p:tav>
                                      </p:tavLst>
                                    </p:anim>
                                    <p:anim calcmode="lin" valueType="num">
                                      <p:cBhvr additive="base">
                                        <p:cTn id="52" dur="500" fill="hold"/>
                                        <p:tgtEl>
                                          <p:spTgt spid="4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additive="base">
                                        <p:cTn id="55" dur="500" fill="hold"/>
                                        <p:tgtEl>
                                          <p:spTgt spid="48"/>
                                        </p:tgtEl>
                                        <p:attrNameLst>
                                          <p:attrName>ppt_x</p:attrName>
                                        </p:attrNameLst>
                                      </p:cBhvr>
                                      <p:tavLst>
                                        <p:tav tm="0">
                                          <p:val>
                                            <p:strVal val="#ppt_x"/>
                                          </p:val>
                                        </p:tav>
                                        <p:tav tm="100000">
                                          <p:val>
                                            <p:strVal val="#ppt_x"/>
                                          </p:val>
                                        </p:tav>
                                      </p:tavLst>
                                    </p:anim>
                                    <p:anim calcmode="lin" valueType="num">
                                      <p:cBhvr additive="base">
                                        <p:cTn id="56" dur="500" fill="hold"/>
                                        <p:tgtEl>
                                          <p:spTgt spid="4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additive="base">
                                        <p:cTn id="59" dur="500" fill="hold"/>
                                        <p:tgtEl>
                                          <p:spTgt spid="4"/>
                                        </p:tgtEl>
                                        <p:attrNameLst>
                                          <p:attrName>ppt_x</p:attrName>
                                        </p:attrNameLst>
                                      </p:cBhvr>
                                      <p:tavLst>
                                        <p:tav tm="0">
                                          <p:val>
                                            <p:strVal val="#ppt_x"/>
                                          </p:val>
                                        </p:tav>
                                        <p:tav tm="100000">
                                          <p:val>
                                            <p:strVal val="#ppt_x"/>
                                          </p:val>
                                        </p:tav>
                                      </p:tavLst>
                                    </p:anim>
                                    <p:anim calcmode="lin" valueType="num">
                                      <p:cBhvr additive="base">
                                        <p:cTn id="60" dur="500" fill="hold"/>
                                        <p:tgtEl>
                                          <p:spTgt spid="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fill="hold"/>
                                        <p:tgtEl>
                                          <p:spTgt spid="19"/>
                                        </p:tgtEl>
                                        <p:attrNameLst>
                                          <p:attrName>ppt_x</p:attrName>
                                        </p:attrNameLst>
                                      </p:cBhvr>
                                      <p:tavLst>
                                        <p:tav tm="0">
                                          <p:val>
                                            <p:strVal val="#ppt_x"/>
                                          </p:val>
                                        </p:tav>
                                        <p:tav tm="100000">
                                          <p:val>
                                            <p:strVal val="#ppt_x"/>
                                          </p:val>
                                        </p:tav>
                                      </p:tavLst>
                                    </p:anim>
                                    <p:anim calcmode="lin" valueType="num">
                                      <p:cBhvr additive="base">
                                        <p:cTn id="70" dur="500" fill="hold"/>
                                        <p:tgtEl>
                                          <p:spTgt spid="19"/>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ppt_x"/>
                                          </p:val>
                                        </p:tav>
                                        <p:tav tm="100000">
                                          <p:val>
                                            <p:strVal val="#ppt_x"/>
                                          </p:val>
                                        </p:tav>
                                      </p:tavLst>
                                    </p:anim>
                                    <p:anim calcmode="lin" valueType="num">
                                      <p:cBhvr additive="base">
                                        <p:cTn id="74" dur="500" fill="hold"/>
                                        <p:tgtEl>
                                          <p:spTgt spid="20"/>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ppt_x"/>
                                          </p:val>
                                        </p:tav>
                                        <p:tav tm="100000">
                                          <p:val>
                                            <p:strVal val="#ppt_x"/>
                                          </p:val>
                                        </p:tav>
                                      </p:tavLst>
                                    </p:anim>
                                    <p:anim calcmode="lin" valueType="num">
                                      <p:cBhvr additive="base">
                                        <p:cTn id="78" dur="500" fill="hold"/>
                                        <p:tgtEl>
                                          <p:spTgt spid="2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additive="base">
                                        <p:cTn id="81" dur="500" fill="hold"/>
                                        <p:tgtEl>
                                          <p:spTgt spid="22"/>
                                        </p:tgtEl>
                                        <p:attrNameLst>
                                          <p:attrName>ppt_x</p:attrName>
                                        </p:attrNameLst>
                                      </p:cBhvr>
                                      <p:tavLst>
                                        <p:tav tm="0">
                                          <p:val>
                                            <p:strVal val="#ppt_x"/>
                                          </p:val>
                                        </p:tav>
                                        <p:tav tm="100000">
                                          <p:val>
                                            <p:strVal val="#ppt_x"/>
                                          </p:val>
                                        </p:tav>
                                      </p:tavLst>
                                    </p:anim>
                                    <p:anim calcmode="lin" valueType="num">
                                      <p:cBhvr additive="base">
                                        <p:cTn id="82" dur="500" fill="hold"/>
                                        <p:tgtEl>
                                          <p:spTgt spid="22"/>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fill="hold"/>
                                        <p:tgtEl>
                                          <p:spTgt spid="26"/>
                                        </p:tgtEl>
                                        <p:attrNameLst>
                                          <p:attrName>ppt_x</p:attrName>
                                        </p:attrNameLst>
                                      </p:cBhvr>
                                      <p:tavLst>
                                        <p:tav tm="0">
                                          <p:val>
                                            <p:strVal val="#ppt_x"/>
                                          </p:val>
                                        </p:tav>
                                        <p:tav tm="100000">
                                          <p:val>
                                            <p:strVal val="#ppt_x"/>
                                          </p:val>
                                        </p:tav>
                                      </p:tavLst>
                                    </p:anim>
                                    <p:anim calcmode="lin" valueType="num">
                                      <p:cBhvr additive="base">
                                        <p:cTn id="86" dur="500" fill="hold"/>
                                        <p:tgtEl>
                                          <p:spTgt spid="2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 calcmode="lin" valueType="num">
                                      <p:cBhvr additive="base">
                                        <p:cTn id="89" dur="500" fill="hold"/>
                                        <p:tgtEl>
                                          <p:spTgt spid="27"/>
                                        </p:tgtEl>
                                        <p:attrNameLst>
                                          <p:attrName>ppt_x</p:attrName>
                                        </p:attrNameLst>
                                      </p:cBhvr>
                                      <p:tavLst>
                                        <p:tav tm="0">
                                          <p:val>
                                            <p:strVal val="#ppt_x"/>
                                          </p:val>
                                        </p:tav>
                                        <p:tav tm="100000">
                                          <p:val>
                                            <p:strVal val="#ppt_x"/>
                                          </p:val>
                                        </p:tav>
                                      </p:tavLst>
                                    </p:anim>
                                    <p:anim calcmode="lin" valueType="num">
                                      <p:cBhvr additive="base">
                                        <p:cTn id="90" dur="500" fill="hold"/>
                                        <p:tgtEl>
                                          <p:spTgt spid="27"/>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anim calcmode="lin" valueType="num">
                                      <p:cBhvr additive="base">
                                        <p:cTn id="93" dur="500" fill="hold"/>
                                        <p:tgtEl>
                                          <p:spTgt spid="28"/>
                                        </p:tgtEl>
                                        <p:attrNameLst>
                                          <p:attrName>ppt_x</p:attrName>
                                        </p:attrNameLst>
                                      </p:cBhvr>
                                      <p:tavLst>
                                        <p:tav tm="0">
                                          <p:val>
                                            <p:strVal val="#ppt_x"/>
                                          </p:val>
                                        </p:tav>
                                        <p:tav tm="100000">
                                          <p:val>
                                            <p:strVal val="#ppt_x"/>
                                          </p:val>
                                        </p:tav>
                                      </p:tavLst>
                                    </p:anim>
                                    <p:anim calcmode="lin" valueType="num">
                                      <p:cBhvr additive="base">
                                        <p:cTn id="94" dur="500" fill="hold"/>
                                        <p:tgtEl>
                                          <p:spTgt spid="28"/>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30"/>
                                        </p:tgtEl>
                                        <p:attrNameLst>
                                          <p:attrName>style.visibility</p:attrName>
                                        </p:attrNameLst>
                                      </p:cBhvr>
                                      <p:to>
                                        <p:strVal val="visible"/>
                                      </p:to>
                                    </p:set>
                                    <p:anim calcmode="lin" valueType="num">
                                      <p:cBhvr additive="base">
                                        <p:cTn id="97" dur="500" fill="hold"/>
                                        <p:tgtEl>
                                          <p:spTgt spid="30"/>
                                        </p:tgtEl>
                                        <p:attrNameLst>
                                          <p:attrName>ppt_x</p:attrName>
                                        </p:attrNameLst>
                                      </p:cBhvr>
                                      <p:tavLst>
                                        <p:tav tm="0">
                                          <p:val>
                                            <p:strVal val="#ppt_x"/>
                                          </p:val>
                                        </p:tav>
                                        <p:tav tm="100000">
                                          <p:val>
                                            <p:strVal val="#ppt_x"/>
                                          </p:val>
                                        </p:tav>
                                      </p:tavLst>
                                    </p:anim>
                                    <p:anim calcmode="lin" valueType="num">
                                      <p:cBhvr additive="base">
                                        <p:cTn id="98" dur="500" fill="hold"/>
                                        <p:tgtEl>
                                          <p:spTgt spid="30"/>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33"/>
                                        </p:tgtEl>
                                        <p:attrNameLst>
                                          <p:attrName>style.visibility</p:attrName>
                                        </p:attrNameLst>
                                      </p:cBhvr>
                                      <p:to>
                                        <p:strVal val="visible"/>
                                      </p:to>
                                    </p:set>
                                    <p:anim calcmode="lin" valueType="num">
                                      <p:cBhvr additive="base">
                                        <p:cTn id="101" dur="500" fill="hold"/>
                                        <p:tgtEl>
                                          <p:spTgt spid="33"/>
                                        </p:tgtEl>
                                        <p:attrNameLst>
                                          <p:attrName>ppt_x</p:attrName>
                                        </p:attrNameLst>
                                      </p:cBhvr>
                                      <p:tavLst>
                                        <p:tav tm="0">
                                          <p:val>
                                            <p:strVal val="#ppt_x"/>
                                          </p:val>
                                        </p:tav>
                                        <p:tav tm="100000">
                                          <p:val>
                                            <p:strVal val="#ppt_x"/>
                                          </p:val>
                                        </p:tav>
                                      </p:tavLst>
                                    </p:anim>
                                    <p:anim calcmode="lin" valueType="num">
                                      <p:cBhvr additive="base">
                                        <p:cTn id="102" dur="500" fill="hold"/>
                                        <p:tgtEl>
                                          <p:spTgt spid="33"/>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5"/>
                                        </p:tgtEl>
                                        <p:attrNameLst>
                                          <p:attrName>style.visibility</p:attrName>
                                        </p:attrNameLst>
                                      </p:cBhvr>
                                      <p:to>
                                        <p:strVal val="visible"/>
                                      </p:to>
                                    </p:set>
                                    <p:anim calcmode="lin" valueType="num">
                                      <p:cBhvr additive="base">
                                        <p:cTn id="105" dur="500" fill="hold"/>
                                        <p:tgtEl>
                                          <p:spTgt spid="45"/>
                                        </p:tgtEl>
                                        <p:attrNameLst>
                                          <p:attrName>ppt_x</p:attrName>
                                        </p:attrNameLst>
                                      </p:cBhvr>
                                      <p:tavLst>
                                        <p:tav tm="0">
                                          <p:val>
                                            <p:strVal val="#ppt_x"/>
                                          </p:val>
                                        </p:tav>
                                        <p:tav tm="100000">
                                          <p:val>
                                            <p:strVal val="#ppt_x"/>
                                          </p:val>
                                        </p:tav>
                                      </p:tavLst>
                                    </p:anim>
                                    <p:anim calcmode="lin" valueType="num">
                                      <p:cBhvr additive="base">
                                        <p:cTn id="10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3">
                                            <p:txEl>
                                              <p:pRg st="0" end="0"/>
                                            </p:txEl>
                                          </p:spTgt>
                                        </p:tgtEl>
                                        <p:attrNameLst>
                                          <p:attrName>style.visibility</p:attrName>
                                        </p:attrNameLst>
                                      </p:cBhvr>
                                      <p:to>
                                        <p:strVal val="visible"/>
                                      </p:to>
                                    </p:set>
                                    <p:anim calcmode="lin" valueType="num">
                                      <p:cBhvr additive="base">
                                        <p:cTn id="1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3">
                                            <p:txEl>
                                              <p:pRg st="1" end="1"/>
                                            </p:txEl>
                                          </p:spTgt>
                                        </p:tgtEl>
                                        <p:attrNameLst>
                                          <p:attrName>style.visibility</p:attrName>
                                        </p:attrNameLst>
                                      </p:cBhvr>
                                      <p:to>
                                        <p:strVal val="visible"/>
                                      </p:to>
                                    </p:set>
                                    <p:anim calcmode="lin" valueType="num">
                                      <p:cBhvr additive="base">
                                        <p:cTn id="1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3">
                                            <p:txEl>
                                              <p:pRg st="2" end="2"/>
                                            </p:txEl>
                                          </p:spTgt>
                                        </p:tgtEl>
                                        <p:attrNameLst>
                                          <p:attrName>style.visibility</p:attrName>
                                        </p:attrNameLst>
                                      </p:cBhvr>
                                      <p:to>
                                        <p:strVal val="visible"/>
                                      </p:to>
                                    </p:set>
                                    <p:anim calcmode="lin" valueType="num">
                                      <p:cBhvr additive="base">
                                        <p:cTn id="1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3">
                                            <p:txEl>
                                              <p:pRg st="3" end="3"/>
                                            </p:txEl>
                                          </p:spTgt>
                                        </p:tgtEl>
                                        <p:attrNameLst>
                                          <p:attrName>style.visibility</p:attrName>
                                        </p:attrNameLst>
                                      </p:cBhvr>
                                      <p:to>
                                        <p:strVal val="visible"/>
                                      </p:to>
                                    </p:set>
                                    <p:anim calcmode="lin" valueType="num">
                                      <p:cBhvr additive="base">
                                        <p:cTn id="1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6" grpId="0"/>
      <p:bldP spid="37" grpId="0"/>
      <p:bldP spid="38" grpId="0"/>
      <p:bldP spid="39" grpId="0"/>
      <p:bldP spid="41" grpId="0"/>
      <p:bldP spid="47" grpId="0"/>
      <p:bldP spid="48" grpId="0"/>
      <p:bldP spid="4" grpId="0" animBg="1"/>
      <p:bldP spid="22" grpId="0"/>
      <p:bldP spid="27" grpId="0"/>
      <p:bldP spid="28" grpId="0"/>
      <p:bldP spid="30" grpId="0"/>
      <p:bldP spid="4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Problem 13</a:t>
            </a:r>
          </a:p>
          <a:p>
            <a:pPr marL="0" indent="0" algn="just">
              <a:lnSpc>
                <a:spcPct val="150000"/>
              </a:lnSpc>
              <a:buNone/>
            </a:pPr>
            <a:r>
              <a:rPr lang="en-US" sz="1800" dirty="0">
                <a:latin typeface="Times New Roman" pitchFamily="18" charset="0"/>
                <a:cs typeface="Times New Roman" pitchFamily="18" charset="0"/>
              </a:rPr>
              <a:t>One end of a beam B, of uniform cross section weighing 1200 N is hinged &amp; the other end is lifted by a 15</a:t>
            </a:r>
            <a:r>
              <a:rPr lang="en-US" sz="1800" dirty="0">
                <a:latin typeface="Times New Roman" pitchFamily="18" charset="0"/>
                <a:cs typeface="Times New Roman" pitchFamily="18" charset="0"/>
                <a:sym typeface="Symbol"/>
              </a:rPr>
              <a:t></a:t>
            </a:r>
            <a:r>
              <a:rPr lang="en-US" sz="1800" dirty="0">
                <a:latin typeface="Times New Roman" pitchFamily="18" charset="0"/>
                <a:cs typeface="Times New Roman" pitchFamily="18" charset="0"/>
              </a:rPr>
              <a:t> wedge. The lower face of the wedge A is horizontal on a horizontal support. The coefficient of friction is 0.36 at the upper surface of the wedge &amp; is 0.25 at the lower surface. Find the horizontal force required to push the wedge under the beam.</a:t>
            </a:r>
            <a:endParaRPr lang="en-IN" sz="1800" baseline="300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85</a:t>
            </a:fld>
            <a:endParaRPr lang="en-US"/>
          </a:p>
        </p:txBody>
      </p:sp>
      <p:pic>
        <p:nvPicPr>
          <p:cNvPr id="5" name="Picture 4" descr="scan0035"/>
          <p:cNvPicPr/>
          <p:nvPr/>
        </p:nvPicPr>
        <p:blipFill>
          <a:blip r:embed="rId3"/>
          <a:srcRect/>
          <a:stretch>
            <a:fillRect/>
          </a:stretch>
        </p:blipFill>
        <p:spPr bwMode="auto">
          <a:xfrm>
            <a:off x="2857488" y="3286130"/>
            <a:ext cx="3571900" cy="1643074"/>
          </a:xfrm>
          <a:prstGeom prst="rect">
            <a:avLst/>
          </a:prstGeom>
          <a:noFill/>
          <a:ln w="9525">
            <a:noFill/>
            <a:miter lim="800000"/>
            <a:headEnd/>
            <a:tailEnd/>
          </a:ln>
        </p:spPr>
      </p:pic>
    </p:spTree>
    <p:extLst>
      <p:ext uri="{BB962C8B-B14F-4D97-AF65-F5344CB8AC3E}">
        <p14:creationId xmlns:p14="http://schemas.microsoft.com/office/powerpoint/2010/main" val="1579369759"/>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600" b="1" dirty="0">
                <a:latin typeface="Times New Roman" pitchFamily="18" charset="0"/>
                <a:cs typeface="Times New Roman" pitchFamily="18" charset="0"/>
              </a:rPr>
              <a:t>Solution: </a:t>
            </a:r>
            <a:r>
              <a:rPr lang="en-IN" sz="1600" dirty="0">
                <a:latin typeface="Times New Roman" pitchFamily="18" charset="0"/>
                <a:cs typeface="Times New Roman" pitchFamily="18" charset="0"/>
              </a:rPr>
              <a:t>On the upper surface of the wedge,</a:t>
            </a:r>
            <a:r>
              <a:rPr lang="en-IN" sz="1600" b="1" dirty="0">
                <a:latin typeface="Times New Roman" pitchFamily="18" charset="0"/>
                <a:cs typeface="Times New Roman" pitchFamily="18" charset="0"/>
              </a:rPr>
              <a:t> </a:t>
            </a:r>
            <a:r>
              <a:rPr lang="en-IN" sz="1600" dirty="0">
                <a:latin typeface="Times New Roman" pitchFamily="18" charset="0"/>
                <a:cs typeface="Times New Roman" pitchFamily="18" charset="0"/>
              </a:rPr>
              <a:t>µ</a:t>
            </a:r>
            <a:r>
              <a:rPr lang="en-IN" sz="1600" baseline="-25000" dirty="0">
                <a:latin typeface="Times New Roman" pitchFamily="18" charset="0"/>
                <a:cs typeface="Times New Roman" pitchFamily="18" charset="0"/>
              </a:rPr>
              <a:t>1</a:t>
            </a:r>
            <a:r>
              <a:rPr lang="en-IN" sz="1600" dirty="0">
                <a:latin typeface="Times New Roman" pitchFamily="18" charset="0"/>
                <a:cs typeface="Times New Roman" pitchFamily="18" charset="0"/>
              </a:rPr>
              <a:t> = 0.36 = tan</a:t>
            </a:r>
            <a:r>
              <a:rPr lang="el-GR" sz="1600" dirty="0">
                <a:latin typeface="Times New Roman" pitchFamily="18" charset="0"/>
                <a:cs typeface="Times New Roman" pitchFamily="18" charset="0"/>
              </a:rPr>
              <a:t>ϕ</a:t>
            </a:r>
            <a:r>
              <a:rPr lang="en-IN" sz="1600" baseline="-25000" dirty="0">
                <a:latin typeface="Times New Roman" pitchFamily="18" charset="0"/>
                <a:cs typeface="Times New Roman" pitchFamily="18" charset="0"/>
              </a:rPr>
              <a:t>1</a:t>
            </a:r>
          </a:p>
          <a:p>
            <a:pPr marL="0" indent="0" algn="just">
              <a:lnSpc>
                <a:spcPct val="150000"/>
              </a:lnSpc>
              <a:buNone/>
            </a:pPr>
            <a:r>
              <a:rPr lang="el-GR" sz="1600" dirty="0">
                <a:latin typeface="Times New Roman" pitchFamily="18" charset="0"/>
                <a:cs typeface="Times New Roman" pitchFamily="18" charset="0"/>
              </a:rPr>
              <a:t>ϕ</a:t>
            </a:r>
            <a:r>
              <a:rPr lang="en-IN" sz="1600" baseline="-25000" dirty="0">
                <a:latin typeface="Times New Roman" pitchFamily="18" charset="0"/>
                <a:cs typeface="Times New Roman" pitchFamily="18" charset="0"/>
              </a:rPr>
              <a:t>1</a:t>
            </a:r>
            <a:r>
              <a:rPr lang="en-IN" sz="1600" dirty="0">
                <a:latin typeface="Times New Roman" pitchFamily="18" charset="0"/>
                <a:cs typeface="Times New Roman" pitchFamily="18" charset="0"/>
              </a:rPr>
              <a:t> = 19.79</a:t>
            </a:r>
            <a:r>
              <a:rPr lang="en-IN" sz="1600" baseline="30000" dirty="0">
                <a:latin typeface="Times New Roman" pitchFamily="18" charset="0"/>
                <a:cs typeface="Times New Roman" pitchFamily="18" charset="0"/>
              </a:rPr>
              <a:t>0</a:t>
            </a:r>
          </a:p>
          <a:p>
            <a:pPr marL="0" indent="0" algn="just">
              <a:lnSpc>
                <a:spcPct val="150000"/>
              </a:lnSpc>
              <a:buNone/>
            </a:pPr>
            <a:r>
              <a:rPr lang="en-US" sz="1600" dirty="0">
                <a:latin typeface="Times New Roman" pitchFamily="18" charset="0"/>
                <a:cs typeface="Times New Roman" pitchFamily="18" charset="0"/>
              </a:rPr>
              <a:t>On lower surface of the wedge, </a:t>
            </a:r>
            <a:r>
              <a:rPr lang="en-IN" sz="1600" dirty="0">
                <a:latin typeface="Times New Roman" pitchFamily="18" charset="0"/>
                <a:cs typeface="Times New Roman" pitchFamily="18" charset="0"/>
              </a:rPr>
              <a:t>µ</a:t>
            </a:r>
            <a:r>
              <a:rPr lang="en-IN" sz="1600" baseline="-25000" dirty="0">
                <a:latin typeface="Times New Roman" pitchFamily="18" charset="0"/>
                <a:cs typeface="Times New Roman" pitchFamily="18" charset="0"/>
              </a:rPr>
              <a:t>2</a:t>
            </a:r>
            <a:r>
              <a:rPr lang="en-IN" sz="1600" dirty="0">
                <a:latin typeface="Times New Roman" pitchFamily="18" charset="0"/>
                <a:cs typeface="Times New Roman" pitchFamily="18" charset="0"/>
              </a:rPr>
              <a:t> = 0.25 = tan</a:t>
            </a:r>
            <a:r>
              <a:rPr lang="el-GR" sz="1600" dirty="0">
                <a:latin typeface="Times New Roman" pitchFamily="18" charset="0"/>
                <a:cs typeface="Times New Roman" pitchFamily="18" charset="0"/>
              </a:rPr>
              <a:t>ϕ</a:t>
            </a:r>
            <a:r>
              <a:rPr lang="en-IN" sz="1600" baseline="-25000" dirty="0">
                <a:latin typeface="Times New Roman" pitchFamily="18" charset="0"/>
                <a:cs typeface="Times New Roman" pitchFamily="18" charset="0"/>
              </a:rPr>
              <a:t>2</a:t>
            </a:r>
          </a:p>
          <a:p>
            <a:pPr marL="0" indent="0" algn="just">
              <a:lnSpc>
                <a:spcPct val="150000"/>
              </a:lnSpc>
              <a:buNone/>
            </a:pPr>
            <a:r>
              <a:rPr lang="el-GR" sz="1600" dirty="0">
                <a:latin typeface="Times New Roman" pitchFamily="18" charset="0"/>
                <a:cs typeface="Times New Roman" pitchFamily="18" charset="0"/>
              </a:rPr>
              <a:t>ϕ</a:t>
            </a:r>
            <a:r>
              <a:rPr lang="en-IN" sz="1600" baseline="-25000" dirty="0">
                <a:latin typeface="Times New Roman" pitchFamily="18" charset="0"/>
                <a:cs typeface="Times New Roman" pitchFamily="18" charset="0"/>
              </a:rPr>
              <a:t>2</a:t>
            </a:r>
            <a:r>
              <a:rPr lang="en-IN" sz="1600" dirty="0">
                <a:latin typeface="Times New Roman" pitchFamily="18" charset="0"/>
                <a:cs typeface="Times New Roman" pitchFamily="18" charset="0"/>
              </a:rPr>
              <a:t> = 14.03</a:t>
            </a:r>
            <a:r>
              <a:rPr lang="en-IN" sz="1600" baseline="30000" dirty="0">
                <a:latin typeface="Times New Roman" pitchFamily="18" charset="0"/>
                <a:cs typeface="Times New Roman" pitchFamily="18" charset="0"/>
              </a:rPr>
              <a:t>0</a:t>
            </a:r>
            <a:endParaRPr lang="en-IN" sz="1600" dirty="0">
              <a:latin typeface="Times New Roman" pitchFamily="18" charset="0"/>
              <a:cs typeface="Times New Roman" pitchFamily="18" charset="0"/>
            </a:endParaRPr>
          </a:p>
          <a:p>
            <a:pPr marL="0" indent="0" algn="just">
              <a:lnSpc>
                <a:spcPct val="150000"/>
              </a:lnSpc>
              <a:buNone/>
            </a:pPr>
            <a:r>
              <a:rPr lang="en-US" sz="1600" dirty="0">
                <a:latin typeface="Times New Roman" pitchFamily="18" charset="0"/>
                <a:cs typeface="Times New Roman" pitchFamily="18" charset="0"/>
              </a:rPr>
              <a:t>Consider the equilibrium of beam. The reaction of wedge </a:t>
            </a:r>
            <a:r>
              <a:rPr lang="en-IN" sz="1600" dirty="0">
                <a:latin typeface="Times New Roman" pitchFamily="18" charset="0"/>
                <a:cs typeface="Times New Roman" pitchFamily="18" charset="0"/>
              </a:rPr>
              <a:t>R</a:t>
            </a:r>
            <a:r>
              <a:rPr lang="en-IN" sz="1600" baseline="-25000" dirty="0">
                <a:latin typeface="Times New Roman" pitchFamily="18" charset="0"/>
                <a:cs typeface="Times New Roman" pitchFamily="18" charset="0"/>
              </a:rPr>
              <a:t>1 </a:t>
            </a:r>
            <a:r>
              <a:rPr lang="en-IN" sz="1600" dirty="0">
                <a:latin typeface="Times New Roman" pitchFamily="18" charset="0"/>
                <a:cs typeface="Times New Roman" pitchFamily="18" charset="0"/>
              </a:rPr>
              <a:t>on the beam makes an angle of 19.79</a:t>
            </a:r>
            <a:r>
              <a:rPr lang="en-IN" sz="1600" baseline="30000" dirty="0">
                <a:latin typeface="Times New Roman" pitchFamily="18" charset="0"/>
                <a:cs typeface="Times New Roman" pitchFamily="18" charset="0"/>
              </a:rPr>
              <a:t>0</a:t>
            </a:r>
            <a:r>
              <a:rPr lang="en-IN" sz="1600" dirty="0">
                <a:latin typeface="Times New Roman" pitchFamily="18" charset="0"/>
                <a:cs typeface="Times New Roman" pitchFamily="18" charset="0"/>
              </a:rPr>
              <a:t>+ 15</a:t>
            </a:r>
            <a:r>
              <a:rPr lang="en-IN" sz="1600" baseline="30000" dirty="0">
                <a:latin typeface="Times New Roman" pitchFamily="18" charset="0"/>
                <a:cs typeface="Times New Roman" pitchFamily="18" charset="0"/>
              </a:rPr>
              <a:t>0</a:t>
            </a:r>
            <a:r>
              <a:rPr lang="en-IN" sz="1600" dirty="0">
                <a:latin typeface="Times New Roman" pitchFamily="18" charset="0"/>
                <a:cs typeface="Times New Roman" pitchFamily="18" charset="0"/>
              </a:rPr>
              <a:t> = 34.79</a:t>
            </a:r>
            <a:r>
              <a:rPr lang="en-IN" sz="1600" baseline="30000" dirty="0">
                <a:latin typeface="Times New Roman" pitchFamily="18" charset="0"/>
                <a:cs typeface="Times New Roman" pitchFamily="18" charset="0"/>
              </a:rPr>
              <a:t>0 </a:t>
            </a:r>
            <a:r>
              <a:rPr lang="en-IN" sz="1600" dirty="0">
                <a:latin typeface="Times New Roman" pitchFamily="18" charset="0"/>
                <a:cs typeface="Times New Roman" pitchFamily="18" charset="0"/>
              </a:rPr>
              <a:t>with vertical as shown in FBD.</a:t>
            </a:r>
          </a:p>
          <a:p>
            <a:pPr marL="0" indent="0" algn="just">
              <a:lnSpc>
                <a:spcPct val="150000"/>
              </a:lnSpc>
              <a:buNone/>
            </a:pPr>
            <a:r>
              <a:rPr lang="en-IN" sz="1600" dirty="0">
                <a:latin typeface="Times New Roman" pitchFamily="18" charset="0"/>
                <a:cs typeface="Times New Roman" pitchFamily="18" charset="0"/>
              </a:rPr>
              <a:t>∑</a:t>
            </a:r>
            <a:r>
              <a:rPr lang="en-IN" sz="1600" dirty="0" err="1">
                <a:latin typeface="Times New Roman" pitchFamily="18" charset="0"/>
                <a:cs typeface="Times New Roman" pitchFamily="18" charset="0"/>
              </a:rPr>
              <a:t>M</a:t>
            </a:r>
            <a:r>
              <a:rPr lang="en-IN" sz="1600" baseline="-25000" dirty="0" err="1">
                <a:latin typeface="Times New Roman" pitchFamily="18" charset="0"/>
                <a:cs typeface="Times New Roman" pitchFamily="18" charset="0"/>
              </a:rPr>
              <a:t>c</a:t>
            </a:r>
            <a:r>
              <a:rPr lang="en-IN" sz="1600" dirty="0">
                <a:latin typeface="Times New Roman" pitchFamily="18" charset="0"/>
                <a:cs typeface="Times New Roman" pitchFamily="18" charset="0"/>
              </a:rPr>
              <a:t>= 0, 1200 * (l/2) - R</a:t>
            </a:r>
            <a:r>
              <a:rPr lang="en-IN" sz="1600" baseline="-25000" dirty="0">
                <a:latin typeface="Times New Roman" pitchFamily="18" charset="0"/>
                <a:cs typeface="Times New Roman" pitchFamily="18" charset="0"/>
              </a:rPr>
              <a:t>1</a:t>
            </a:r>
            <a:r>
              <a:rPr lang="en-IN" sz="1600" dirty="0">
                <a:latin typeface="Times New Roman" pitchFamily="18" charset="0"/>
                <a:cs typeface="Times New Roman" pitchFamily="18" charset="0"/>
              </a:rPr>
              <a:t>cos34.79</a:t>
            </a:r>
            <a:r>
              <a:rPr lang="en-IN" sz="1600" baseline="30000" dirty="0">
                <a:latin typeface="Times New Roman" pitchFamily="18" charset="0"/>
                <a:cs typeface="Times New Roman" pitchFamily="18" charset="0"/>
              </a:rPr>
              <a:t>0</a:t>
            </a:r>
            <a:r>
              <a:rPr lang="en-IN" sz="1600" dirty="0">
                <a:latin typeface="Times New Roman" pitchFamily="18" charset="0"/>
                <a:cs typeface="Times New Roman" pitchFamily="18" charset="0"/>
              </a:rPr>
              <a:t> * l = 0</a:t>
            </a:r>
          </a:p>
          <a:p>
            <a:pPr marL="0" indent="0" algn="just">
              <a:lnSpc>
                <a:spcPct val="150000"/>
              </a:lnSpc>
              <a:buNone/>
            </a:pPr>
            <a:r>
              <a:rPr lang="en-IN" sz="1600" dirty="0">
                <a:latin typeface="Times New Roman" pitchFamily="18" charset="0"/>
                <a:cs typeface="Times New Roman" pitchFamily="18" charset="0"/>
              </a:rPr>
              <a:t>R</a:t>
            </a:r>
            <a:r>
              <a:rPr lang="en-IN" sz="1600" baseline="-25000" dirty="0">
                <a:latin typeface="Times New Roman" pitchFamily="18" charset="0"/>
                <a:cs typeface="Times New Roman" pitchFamily="18" charset="0"/>
              </a:rPr>
              <a:t>1 </a:t>
            </a:r>
            <a:r>
              <a:rPr lang="en-IN" sz="1600" dirty="0">
                <a:latin typeface="Times New Roman" pitchFamily="18" charset="0"/>
                <a:cs typeface="Times New Roman" pitchFamily="18" charset="0"/>
              </a:rPr>
              <a:t>=600/cos34.79</a:t>
            </a:r>
            <a:r>
              <a:rPr lang="en-IN" sz="1600" baseline="30000" dirty="0">
                <a:latin typeface="Times New Roman" pitchFamily="18" charset="0"/>
                <a:cs typeface="Times New Roman" pitchFamily="18" charset="0"/>
              </a:rPr>
              <a:t>0 </a:t>
            </a:r>
            <a:r>
              <a:rPr lang="en-IN" sz="1600" dirty="0">
                <a:latin typeface="Times New Roman" pitchFamily="18" charset="0"/>
                <a:cs typeface="Times New Roman" pitchFamily="18" charset="0"/>
              </a:rPr>
              <a:t>= 730.30 N</a:t>
            </a:r>
            <a:endParaRPr lang="en-IN" sz="1600" baseline="300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86</a:t>
            </a:fld>
            <a:endParaRPr lang="en-US"/>
          </a:p>
        </p:txBody>
      </p:sp>
      <p:sp>
        <p:nvSpPr>
          <p:cNvPr id="29" name="TextBox 28"/>
          <p:cNvSpPr txBox="1"/>
          <p:nvPr/>
        </p:nvSpPr>
        <p:spPr>
          <a:xfrm>
            <a:off x="7952469" y="1910378"/>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ϕ</a:t>
            </a:r>
            <a:r>
              <a:rPr lang="en-US" sz="1200" baseline="-25000" dirty="0">
                <a:latin typeface="Times New Roman" pitchFamily="18" charset="0"/>
                <a:cs typeface="Times New Roman" pitchFamily="18" charset="0"/>
              </a:rPr>
              <a:t>1</a:t>
            </a:r>
            <a:endParaRPr lang="en-IN" sz="1200" baseline="-25000" dirty="0"/>
          </a:p>
        </p:txBody>
      </p:sp>
      <p:sp>
        <p:nvSpPr>
          <p:cNvPr id="40" name="TextBox 39"/>
          <p:cNvSpPr txBox="1"/>
          <p:nvPr/>
        </p:nvSpPr>
        <p:spPr>
          <a:xfrm>
            <a:off x="6608599" y="985413"/>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1200 N</a:t>
            </a:r>
            <a:endParaRPr lang="en-IN" sz="1200" baseline="-25000" dirty="0"/>
          </a:p>
        </p:txBody>
      </p:sp>
      <p:cxnSp>
        <p:nvCxnSpPr>
          <p:cNvPr id="5" name="Straight Arrow Connector 4"/>
          <p:cNvCxnSpPr/>
          <p:nvPr/>
        </p:nvCxnSpPr>
        <p:spPr>
          <a:xfrm flipH="1">
            <a:off x="7616711" y="1656550"/>
            <a:ext cx="477537" cy="38604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975172" y="1789599"/>
            <a:ext cx="0" cy="4677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096431" y="1679927"/>
            <a:ext cx="648072" cy="276999"/>
          </a:xfrm>
          <a:prstGeom prst="rect">
            <a:avLst/>
          </a:prstGeom>
          <a:noFill/>
        </p:spPr>
        <p:txBody>
          <a:bodyPr wrap="square" rtlCol="0">
            <a:spAutoFit/>
          </a:bodyPr>
          <a:lstStyle/>
          <a:p>
            <a:r>
              <a:rPr lang="en-US" sz="1200" dirty="0" err="1">
                <a:latin typeface="Times New Roman" pitchFamily="18" charset="0"/>
                <a:cs typeface="Times New Roman" pitchFamily="18" charset="0"/>
              </a:rPr>
              <a:t>R</a:t>
            </a:r>
            <a:r>
              <a:rPr lang="en-US" sz="1200" baseline="-25000" dirty="0" err="1">
                <a:latin typeface="Times New Roman" pitchFamily="18" charset="0"/>
                <a:cs typeface="Times New Roman" pitchFamily="18" charset="0"/>
              </a:rPr>
              <a:t>cx</a:t>
            </a:r>
            <a:endParaRPr lang="en-IN" sz="1200" baseline="-25000" dirty="0"/>
          </a:p>
        </p:txBody>
      </p:sp>
      <p:sp>
        <p:nvSpPr>
          <p:cNvPr id="37" name="TextBox 36"/>
          <p:cNvSpPr txBox="1"/>
          <p:nvPr/>
        </p:nvSpPr>
        <p:spPr>
          <a:xfrm>
            <a:off x="7691273" y="1966505"/>
            <a:ext cx="460212" cy="230832"/>
          </a:xfrm>
          <a:prstGeom prst="rect">
            <a:avLst/>
          </a:prstGeom>
          <a:noFill/>
        </p:spPr>
        <p:txBody>
          <a:bodyPr wrap="square" rtlCol="0">
            <a:spAutoFit/>
          </a:bodyPr>
          <a:lstStyle/>
          <a:p>
            <a:r>
              <a:rPr lang="en-IN" sz="900" dirty="0">
                <a:latin typeface="Times New Roman" pitchFamily="18" charset="0"/>
                <a:cs typeface="Times New Roman" pitchFamily="18" charset="0"/>
              </a:rPr>
              <a:t>15</a:t>
            </a:r>
            <a:r>
              <a:rPr lang="en-IN" sz="900" baseline="30000" dirty="0">
                <a:latin typeface="Times New Roman" pitchFamily="18" charset="0"/>
                <a:cs typeface="Times New Roman" pitchFamily="18" charset="0"/>
              </a:rPr>
              <a:t>0</a:t>
            </a:r>
            <a:endParaRPr lang="en-IN" sz="900" baseline="30000" dirty="0"/>
          </a:p>
        </p:txBody>
      </p:sp>
      <p:sp>
        <p:nvSpPr>
          <p:cNvPr id="38" name="TextBox 37"/>
          <p:cNvSpPr txBox="1"/>
          <p:nvPr/>
        </p:nvSpPr>
        <p:spPr>
          <a:xfrm>
            <a:off x="8094435" y="2172061"/>
            <a:ext cx="386371" cy="276999"/>
          </a:xfrm>
          <a:prstGeom prst="rect">
            <a:avLst/>
          </a:prstGeom>
          <a:noFill/>
        </p:spPr>
        <p:txBody>
          <a:bodyPr wrap="square" rtlCol="0">
            <a:spAutoFit/>
          </a:bodyPr>
          <a:lstStyle/>
          <a:p>
            <a:r>
              <a:rPr lang="en-US" sz="1200" dirty="0">
                <a:latin typeface="Times New Roman" pitchFamily="18" charset="0"/>
                <a:cs typeface="Times New Roman" pitchFamily="18" charset="0"/>
              </a:rPr>
              <a:t>N</a:t>
            </a:r>
            <a:r>
              <a:rPr lang="en-US" sz="1200" baseline="-25000" dirty="0">
                <a:latin typeface="Times New Roman" pitchFamily="18" charset="0"/>
                <a:cs typeface="Times New Roman" pitchFamily="18" charset="0"/>
              </a:rPr>
              <a:t>1</a:t>
            </a:r>
            <a:endParaRPr lang="en-IN" sz="1200" baseline="-25000" dirty="0"/>
          </a:p>
        </p:txBody>
      </p:sp>
      <p:cxnSp>
        <p:nvCxnSpPr>
          <p:cNvPr id="23" name="Straight Arrow Connector 22"/>
          <p:cNvCxnSpPr/>
          <p:nvPr/>
        </p:nvCxnSpPr>
        <p:spPr>
          <a:xfrm flipH="1" flipV="1">
            <a:off x="7756601" y="1823294"/>
            <a:ext cx="422914" cy="4511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760727" y="1849572"/>
            <a:ext cx="11441" cy="572783"/>
          </a:xfrm>
          <a:prstGeom prst="line">
            <a:avLst/>
          </a:prstGeom>
          <a:ln w="9525">
            <a:prstDash val="lgDash"/>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7756601" y="1818427"/>
            <a:ext cx="599855" cy="2849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333738" y="1997463"/>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R</a:t>
            </a:r>
            <a:r>
              <a:rPr lang="en-US" sz="1200" baseline="-25000" dirty="0">
                <a:latin typeface="Times New Roman" pitchFamily="18" charset="0"/>
                <a:cs typeface="Times New Roman" pitchFamily="18" charset="0"/>
              </a:rPr>
              <a:t>1</a:t>
            </a:r>
            <a:endParaRPr lang="en-IN" sz="1200" baseline="-25000" dirty="0"/>
          </a:p>
        </p:txBody>
      </p:sp>
      <p:sp>
        <p:nvSpPr>
          <p:cNvPr id="42" name="TextBox 41"/>
          <p:cNvSpPr txBox="1"/>
          <p:nvPr/>
        </p:nvSpPr>
        <p:spPr>
          <a:xfrm>
            <a:off x="8032420" y="1486070"/>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F</a:t>
            </a:r>
            <a:r>
              <a:rPr lang="en-US" sz="1200" baseline="-25000" dirty="0">
                <a:latin typeface="Times New Roman" pitchFamily="18" charset="0"/>
                <a:cs typeface="Times New Roman" pitchFamily="18" charset="0"/>
              </a:rPr>
              <a:t>1</a:t>
            </a:r>
            <a:endParaRPr lang="en-IN" sz="1200" baseline="-25000" dirty="0"/>
          </a:p>
        </p:txBody>
      </p:sp>
      <p:cxnSp>
        <p:nvCxnSpPr>
          <p:cNvPr id="43" name="Straight Arrow Connector 42"/>
          <p:cNvCxnSpPr/>
          <p:nvPr/>
        </p:nvCxnSpPr>
        <p:spPr>
          <a:xfrm>
            <a:off x="5380783" y="1818427"/>
            <a:ext cx="57974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751621" y="1572572"/>
            <a:ext cx="216024" cy="276999"/>
          </a:xfrm>
          <a:prstGeom prst="rect">
            <a:avLst/>
          </a:prstGeom>
        </p:spPr>
        <p:txBody>
          <a:bodyPr wrap="square">
            <a:spAutoFit/>
          </a:bodyPr>
          <a:lstStyle/>
          <a:p>
            <a:r>
              <a:rPr lang="en-IN" sz="1200" dirty="0">
                <a:latin typeface="Times New Roman" pitchFamily="18" charset="0"/>
                <a:cs typeface="Times New Roman" pitchFamily="18" charset="0"/>
              </a:rPr>
              <a:t>C</a:t>
            </a:r>
            <a:endParaRPr lang="en-IN" dirty="0"/>
          </a:p>
        </p:txBody>
      </p:sp>
      <p:sp>
        <p:nvSpPr>
          <p:cNvPr id="48" name="TextBox 47"/>
          <p:cNvSpPr txBox="1"/>
          <p:nvPr/>
        </p:nvSpPr>
        <p:spPr>
          <a:xfrm>
            <a:off x="6429160" y="459053"/>
            <a:ext cx="648072" cy="276999"/>
          </a:xfrm>
          <a:prstGeom prst="rect">
            <a:avLst/>
          </a:prstGeom>
          <a:noFill/>
        </p:spPr>
        <p:txBody>
          <a:bodyPr wrap="square" rtlCol="0">
            <a:spAutoFit/>
          </a:bodyPr>
          <a:lstStyle/>
          <a:p>
            <a:r>
              <a:rPr lang="en-US" sz="1200" b="1" dirty="0">
                <a:latin typeface="Times New Roman" pitchFamily="18" charset="0"/>
                <a:cs typeface="Times New Roman" pitchFamily="18" charset="0"/>
              </a:rPr>
              <a:t>FBD</a:t>
            </a:r>
            <a:endParaRPr lang="en-IN" sz="1200" b="1" baseline="-25000" dirty="0"/>
          </a:p>
        </p:txBody>
      </p:sp>
      <p:sp>
        <p:nvSpPr>
          <p:cNvPr id="4" name="Rectangle 3"/>
          <p:cNvSpPr/>
          <p:nvPr/>
        </p:nvSpPr>
        <p:spPr>
          <a:xfrm>
            <a:off x="5960527" y="1546295"/>
            <a:ext cx="1800200" cy="2769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flipV="1">
            <a:off x="7490217" y="1621785"/>
            <a:ext cx="541020" cy="430361"/>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770384" y="2097331"/>
            <a:ext cx="648072" cy="276999"/>
          </a:xfrm>
          <a:prstGeom prst="rect">
            <a:avLst/>
          </a:prstGeom>
          <a:noFill/>
        </p:spPr>
        <p:txBody>
          <a:bodyPr wrap="square" rtlCol="0">
            <a:spAutoFit/>
          </a:bodyPr>
          <a:lstStyle/>
          <a:p>
            <a:r>
              <a:rPr lang="en-US" sz="1200" dirty="0" err="1">
                <a:latin typeface="Times New Roman" pitchFamily="18" charset="0"/>
                <a:cs typeface="Times New Roman" pitchFamily="18" charset="0"/>
              </a:rPr>
              <a:t>R</a:t>
            </a:r>
            <a:r>
              <a:rPr lang="en-US" sz="1200" baseline="-25000" dirty="0" err="1">
                <a:latin typeface="Times New Roman" pitchFamily="18" charset="0"/>
                <a:cs typeface="Times New Roman" pitchFamily="18" charset="0"/>
              </a:rPr>
              <a:t>cy</a:t>
            </a:r>
            <a:endParaRPr lang="en-IN" sz="1200" baseline="-25000" dirty="0"/>
          </a:p>
        </p:txBody>
      </p:sp>
      <p:cxnSp>
        <p:nvCxnSpPr>
          <p:cNvPr id="46" name="Straight Arrow Connector 45"/>
          <p:cNvCxnSpPr/>
          <p:nvPr/>
        </p:nvCxnSpPr>
        <p:spPr>
          <a:xfrm>
            <a:off x="6860627" y="1255184"/>
            <a:ext cx="0" cy="42961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960527" y="1419622"/>
            <a:ext cx="179607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64281" y="1209071"/>
            <a:ext cx="324036" cy="276999"/>
          </a:xfrm>
          <a:prstGeom prst="rect">
            <a:avLst/>
          </a:prstGeom>
          <a:noFill/>
        </p:spPr>
        <p:txBody>
          <a:bodyPr wrap="square" rtlCol="0">
            <a:spAutoFit/>
          </a:bodyPr>
          <a:lstStyle/>
          <a:p>
            <a:r>
              <a:rPr lang="en-US" sz="1200" dirty="0">
                <a:latin typeface="Times New Roman" pitchFamily="18" charset="0"/>
                <a:cs typeface="Times New Roman" pitchFamily="18" charset="0"/>
              </a:rPr>
              <a:t>l</a:t>
            </a:r>
            <a:endParaRPr lang="en-IN" sz="1200" baseline="-25000" dirty="0"/>
          </a:p>
        </p:txBody>
      </p:sp>
    </p:spTree>
    <p:extLst>
      <p:ext uri="{BB962C8B-B14F-4D97-AF65-F5344CB8AC3E}">
        <p14:creationId xmlns:p14="http://schemas.microsoft.com/office/powerpoint/2010/main" val="24991834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ppt_x"/>
                                          </p:val>
                                        </p:tav>
                                        <p:tav tm="100000">
                                          <p:val>
                                            <p:strVal val="#ppt_x"/>
                                          </p:val>
                                        </p:tav>
                                      </p:tavLst>
                                    </p:anim>
                                    <p:anim calcmode="lin" valueType="num">
                                      <p:cBhvr additive="base">
                                        <p:cTn id="28" dur="500" fill="hold"/>
                                        <p:tgtEl>
                                          <p:spTgt spid="3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ppt_x"/>
                                          </p:val>
                                        </p:tav>
                                        <p:tav tm="100000">
                                          <p:val>
                                            <p:strVal val="#ppt_x"/>
                                          </p:val>
                                        </p:tav>
                                      </p:tavLst>
                                    </p:anim>
                                    <p:anim calcmode="lin" valueType="num">
                                      <p:cBhvr additive="base">
                                        <p:cTn id="32" dur="500" fill="hold"/>
                                        <p:tgtEl>
                                          <p:spTgt spid="3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fill="hold"/>
                                        <p:tgtEl>
                                          <p:spTgt spid="41"/>
                                        </p:tgtEl>
                                        <p:attrNameLst>
                                          <p:attrName>ppt_x</p:attrName>
                                        </p:attrNameLst>
                                      </p:cBhvr>
                                      <p:tavLst>
                                        <p:tav tm="0">
                                          <p:val>
                                            <p:strVal val="#ppt_x"/>
                                          </p:val>
                                        </p:tav>
                                        <p:tav tm="100000">
                                          <p:val>
                                            <p:strVal val="#ppt_x"/>
                                          </p:val>
                                        </p:tav>
                                      </p:tavLst>
                                    </p:anim>
                                    <p:anim calcmode="lin" valueType="num">
                                      <p:cBhvr additive="base">
                                        <p:cTn id="48" dur="500" fill="hold"/>
                                        <p:tgtEl>
                                          <p:spTgt spid="4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anim calcmode="lin" valueType="num">
                                      <p:cBhvr additive="base">
                                        <p:cTn id="59" dur="500" fill="hold"/>
                                        <p:tgtEl>
                                          <p:spTgt spid="47"/>
                                        </p:tgtEl>
                                        <p:attrNameLst>
                                          <p:attrName>ppt_x</p:attrName>
                                        </p:attrNameLst>
                                      </p:cBhvr>
                                      <p:tavLst>
                                        <p:tav tm="0">
                                          <p:val>
                                            <p:strVal val="#ppt_x"/>
                                          </p:val>
                                        </p:tav>
                                        <p:tav tm="100000">
                                          <p:val>
                                            <p:strVal val="#ppt_x"/>
                                          </p:val>
                                        </p:tav>
                                      </p:tavLst>
                                    </p:anim>
                                    <p:anim calcmode="lin" valueType="num">
                                      <p:cBhvr additive="base">
                                        <p:cTn id="60" dur="500" fill="hold"/>
                                        <p:tgtEl>
                                          <p:spTgt spid="4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 calcmode="lin" valueType="num">
                                      <p:cBhvr additive="base">
                                        <p:cTn id="63" dur="500" fill="hold"/>
                                        <p:tgtEl>
                                          <p:spTgt spid="48"/>
                                        </p:tgtEl>
                                        <p:attrNameLst>
                                          <p:attrName>ppt_x</p:attrName>
                                        </p:attrNameLst>
                                      </p:cBhvr>
                                      <p:tavLst>
                                        <p:tav tm="0">
                                          <p:val>
                                            <p:strVal val="#ppt_x"/>
                                          </p:val>
                                        </p:tav>
                                        <p:tav tm="100000">
                                          <p:val>
                                            <p:strVal val="#ppt_x"/>
                                          </p:val>
                                        </p:tav>
                                      </p:tavLst>
                                    </p:anim>
                                    <p:anim calcmode="lin" valueType="num">
                                      <p:cBhvr additive="base">
                                        <p:cTn id="64" dur="500" fill="hold"/>
                                        <p:tgtEl>
                                          <p:spTgt spid="4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500" fill="hold"/>
                                        <p:tgtEl>
                                          <p:spTgt spid="4"/>
                                        </p:tgtEl>
                                        <p:attrNameLst>
                                          <p:attrName>ppt_x</p:attrName>
                                        </p:attrNameLst>
                                      </p:cBhvr>
                                      <p:tavLst>
                                        <p:tav tm="0">
                                          <p:val>
                                            <p:strVal val="#ppt_x"/>
                                          </p:val>
                                        </p:tav>
                                        <p:tav tm="100000">
                                          <p:val>
                                            <p:strVal val="#ppt_x"/>
                                          </p:val>
                                        </p:tav>
                                      </p:tavLst>
                                    </p:anim>
                                    <p:anim calcmode="lin" valueType="num">
                                      <p:cBhvr additive="base">
                                        <p:cTn id="68" dur="500" fill="hold"/>
                                        <p:tgtEl>
                                          <p:spTgt spid="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additive="base">
                                        <p:cTn id="71" dur="500" fill="hold"/>
                                        <p:tgtEl>
                                          <p:spTgt spid="9"/>
                                        </p:tgtEl>
                                        <p:attrNameLst>
                                          <p:attrName>ppt_x</p:attrName>
                                        </p:attrNameLst>
                                      </p:cBhvr>
                                      <p:tavLst>
                                        <p:tav tm="0">
                                          <p:val>
                                            <p:strVal val="#ppt_x"/>
                                          </p:val>
                                        </p:tav>
                                        <p:tav tm="100000">
                                          <p:val>
                                            <p:strVal val="#ppt_x"/>
                                          </p:val>
                                        </p:tav>
                                      </p:tavLst>
                                    </p:anim>
                                    <p:anim calcmode="lin" valueType="num">
                                      <p:cBhvr additive="base">
                                        <p:cTn id="72" dur="500" fill="hold"/>
                                        <p:tgtEl>
                                          <p:spTgt spid="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anim calcmode="lin" valueType="num">
                                      <p:cBhvr additive="base">
                                        <p:cTn id="75" dur="500" fill="hold"/>
                                        <p:tgtEl>
                                          <p:spTgt spid="45"/>
                                        </p:tgtEl>
                                        <p:attrNameLst>
                                          <p:attrName>ppt_x</p:attrName>
                                        </p:attrNameLst>
                                      </p:cBhvr>
                                      <p:tavLst>
                                        <p:tav tm="0">
                                          <p:val>
                                            <p:strVal val="#ppt_x"/>
                                          </p:val>
                                        </p:tav>
                                        <p:tav tm="100000">
                                          <p:val>
                                            <p:strVal val="#ppt_x"/>
                                          </p:val>
                                        </p:tav>
                                      </p:tavLst>
                                    </p:anim>
                                    <p:anim calcmode="lin" valueType="num">
                                      <p:cBhvr additive="base">
                                        <p:cTn id="76" dur="500" fill="hold"/>
                                        <p:tgtEl>
                                          <p:spTgt spid="4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6"/>
                                        </p:tgtEl>
                                        <p:attrNameLst>
                                          <p:attrName>style.visibility</p:attrName>
                                        </p:attrNameLst>
                                      </p:cBhvr>
                                      <p:to>
                                        <p:strVal val="visible"/>
                                      </p:to>
                                    </p:set>
                                    <p:anim calcmode="lin" valueType="num">
                                      <p:cBhvr additive="base">
                                        <p:cTn id="79" dur="500" fill="hold"/>
                                        <p:tgtEl>
                                          <p:spTgt spid="46"/>
                                        </p:tgtEl>
                                        <p:attrNameLst>
                                          <p:attrName>ppt_x</p:attrName>
                                        </p:attrNameLst>
                                      </p:cBhvr>
                                      <p:tavLst>
                                        <p:tav tm="0">
                                          <p:val>
                                            <p:strVal val="#ppt_x"/>
                                          </p:val>
                                        </p:tav>
                                        <p:tav tm="100000">
                                          <p:val>
                                            <p:strVal val="#ppt_x"/>
                                          </p:val>
                                        </p:tav>
                                      </p:tavLst>
                                    </p:anim>
                                    <p:anim calcmode="lin" valueType="num">
                                      <p:cBhvr additive="base">
                                        <p:cTn id="80" dur="500" fill="hold"/>
                                        <p:tgtEl>
                                          <p:spTgt spid="46"/>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6"/>
                                        </p:tgtEl>
                                        <p:attrNameLst>
                                          <p:attrName>style.visibility</p:attrName>
                                        </p:attrNameLst>
                                      </p:cBhvr>
                                      <p:to>
                                        <p:strVal val="visible"/>
                                      </p:to>
                                    </p:set>
                                    <p:anim calcmode="lin" valueType="num">
                                      <p:cBhvr additive="base">
                                        <p:cTn id="83" dur="500" fill="hold"/>
                                        <p:tgtEl>
                                          <p:spTgt spid="6"/>
                                        </p:tgtEl>
                                        <p:attrNameLst>
                                          <p:attrName>ppt_x</p:attrName>
                                        </p:attrNameLst>
                                      </p:cBhvr>
                                      <p:tavLst>
                                        <p:tav tm="0">
                                          <p:val>
                                            <p:strVal val="#ppt_x"/>
                                          </p:val>
                                        </p:tav>
                                        <p:tav tm="100000">
                                          <p:val>
                                            <p:strVal val="#ppt_x"/>
                                          </p:val>
                                        </p:tav>
                                      </p:tavLst>
                                    </p:anim>
                                    <p:anim calcmode="lin" valueType="num">
                                      <p:cBhvr additive="base">
                                        <p:cTn id="84" dur="500" fill="hold"/>
                                        <p:tgtEl>
                                          <p:spTgt spid="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fill="hold"/>
                                        <p:tgtEl>
                                          <p:spTgt spid="26"/>
                                        </p:tgtEl>
                                        <p:attrNameLst>
                                          <p:attrName>ppt_x</p:attrName>
                                        </p:attrNameLst>
                                      </p:cBhvr>
                                      <p:tavLst>
                                        <p:tav tm="0">
                                          <p:val>
                                            <p:strVal val="#ppt_x"/>
                                          </p:val>
                                        </p:tav>
                                        <p:tav tm="100000">
                                          <p:val>
                                            <p:strVal val="#ppt_x"/>
                                          </p:val>
                                        </p:tav>
                                      </p:tavLst>
                                    </p:anim>
                                    <p:anim calcmode="lin" valueType="num">
                                      <p:cBhvr additive="base">
                                        <p:cTn id="8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3">
                                            <p:txEl>
                                              <p:pRg st="0" end="0"/>
                                            </p:txEl>
                                          </p:spTgt>
                                        </p:tgtEl>
                                        <p:attrNameLst>
                                          <p:attrName>style.visibility</p:attrName>
                                        </p:attrNameLst>
                                      </p:cBhvr>
                                      <p:to>
                                        <p:strVal val="visible"/>
                                      </p:to>
                                    </p:set>
                                    <p:anim calcmode="lin" valueType="num">
                                      <p:cBhvr additive="base">
                                        <p:cTn id="9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3">
                                            <p:txEl>
                                              <p:pRg st="1" end="1"/>
                                            </p:txEl>
                                          </p:spTgt>
                                        </p:tgtEl>
                                        <p:attrNameLst>
                                          <p:attrName>style.visibility</p:attrName>
                                        </p:attrNameLst>
                                      </p:cBhvr>
                                      <p:to>
                                        <p:strVal val="visible"/>
                                      </p:to>
                                    </p:set>
                                    <p:anim calcmode="lin" valueType="num">
                                      <p:cBhvr additive="base">
                                        <p:cTn id="9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3">
                                            <p:txEl>
                                              <p:pRg st="2" end="2"/>
                                            </p:txEl>
                                          </p:spTgt>
                                        </p:tgtEl>
                                        <p:attrNameLst>
                                          <p:attrName>style.visibility</p:attrName>
                                        </p:attrNameLst>
                                      </p:cBhvr>
                                      <p:to>
                                        <p:strVal val="visible"/>
                                      </p:to>
                                    </p:set>
                                    <p:anim calcmode="lin" valueType="num">
                                      <p:cBhvr additive="base">
                                        <p:cTn id="10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3">
                                            <p:txEl>
                                              <p:pRg st="3" end="3"/>
                                            </p:txEl>
                                          </p:spTgt>
                                        </p:tgtEl>
                                        <p:attrNameLst>
                                          <p:attrName>style.visibility</p:attrName>
                                        </p:attrNameLst>
                                      </p:cBhvr>
                                      <p:to>
                                        <p:strVal val="visible"/>
                                      </p:to>
                                    </p:set>
                                    <p:anim calcmode="lin" valueType="num">
                                      <p:cBhvr additive="base">
                                        <p:cTn id="1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3">
                                            <p:txEl>
                                              <p:pRg st="4" end="4"/>
                                            </p:txEl>
                                          </p:spTgt>
                                        </p:tgtEl>
                                        <p:attrNameLst>
                                          <p:attrName>style.visibility</p:attrName>
                                        </p:attrNameLst>
                                      </p:cBhvr>
                                      <p:to>
                                        <p:strVal val="visible"/>
                                      </p:to>
                                    </p:set>
                                    <p:anim calcmode="lin" valueType="num">
                                      <p:cBhvr additive="base">
                                        <p:cTn id="1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3">
                                            <p:txEl>
                                              <p:pRg st="5" end="5"/>
                                            </p:txEl>
                                          </p:spTgt>
                                        </p:tgtEl>
                                        <p:attrNameLst>
                                          <p:attrName>style.visibility</p:attrName>
                                        </p:attrNameLst>
                                      </p:cBhvr>
                                      <p:to>
                                        <p:strVal val="visible"/>
                                      </p:to>
                                    </p:set>
                                    <p:anim calcmode="lin" valueType="num">
                                      <p:cBhvr additive="base">
                                        <p:cTn id="1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3">
                                            <p:txEl>
                                              <p:pRg st="6" end="6"/>
                                            </p:txEl>
                                          </p:spTgt>
                                        </p:tgtEl>
                                        <p:attrNameLst>
                                          <p:attrName>style.visibility</p:attrName>
                                        </p:attrNameLst>
                                      </p:cBhvr>
                                      <p:to>
                                        <p:strVal val="visible"/>
                                      </p:to>
                                    </p:set>
                                    <p:anim calcmode="lin" valueType="num">
                                      <p:cBhvr additive="base">
                                        <p:cTn id="1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40" grpId="0"/>
      <p:bldP spid="36" grpId="0"/>
      <p:bldP spid="37" grpId="0"/>
      <p:bldP spid="38" grpId="0"/>
      <p:bldP spid="41" grpId="0"/>
      <p:bldP spid="42" grpId="0"/>
      <p:bldP spid="47" grpId="0"/>
      <p:bldP spid="48" grpId="0"/>
      <p:bldP spid="4" grpId="0" animBg="1"/>
      <p:bldP spid="45" grpId="0"/>
      <p:bldP spid="2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600" dirty="0">
                <a:latin typeface="Times New Roman" pitchFamily="18" charset="0"/>
                <a:cs typeface="Times New Roman" pitchFamily="18" charset="0"/>
              </a:rPr>
              <a:t>Now Consider the equilibrium of wedge. FBD is as shown, </a:t>
            </a:r>
            <a:endParaRPr lang="en-IN" sz="1600" baseline="-25000" dirty="0">
              <a:latin typeface="Times New Roman" pitchFamily="18" charset="0"/>
              <a:cs typeface="Times New Roman" pitchFamily="18" charset="0"/>
            </a:endParaRPr>
          </a:p>
          <a:p>
            <a:pPr marL="0" indent="0" algn="just">
              <a:lnSpc>
                <a:spcPct val="150000"/>
              </a:lnSpc>
              <a:buNone/>
            </a:pPr>
            <a:r>
              <a:rPr lang="en-IN" sz="1600" dirty="0">
                <a:latin typeface="Times New Roman" pitchFamily="18" charset="0"/>
                <a:cs typeface="Times New Roman" pitchFamily="18" charset="0"/>
              </a:rPr>
              <a:t>Applying </a:t>
            </a:r>
            <a:r>
              <a:rPr lang="en-IN" sz="1600" dirty="0" err="1">
                <a:latin typeface="Times New Roman" pitchFamily="18" charset="0"/>
                <a:cs typeface="Times New Roman" pitchFamily="18" charset="0"/>
              </a:rPr>
              <a:t>Lamis’s</a:t>
            </a:r>
            <a:r>
              <a:rPr lang="en-IN" sz="1600" dirty="0">
                <a:latin typeface="Times New Roman" pitchFamily="18" charset="0"/>
                <a:cs typeface="Times New Roman" pitchFamily="18" charset="0"/>
              </a:rPr>
              <a:t> theorem</a:t>
            </a:r>
          </a:p>
          <a:p>
            <a:pPr marL="0" indent="0" algn="just">
              <a:lnSpc>
                <a:spcPct val="150000"/>
              </a:lnSpc>
              <a:buNone/>
            </a:pPr>
            <a:r>
              <a:rPr lang="en-IN" sz="1600" dirty="0">
                <a:latin typeface="Times New Roman" pitchFamily="18" charset="0"/>
                <a:cs typeface="Times New Roman" pitchFamily="18" charset="0"/>
              </a:rPr>
              <a:t>R</a:t>
            </a:r>
            <a:r>
              <a:rPr lang="en-IN" sz="1600" baseline="-25000" dirty="0">
                <a:latin typeface="Times New Roman" pitchFamily="18" charset="0"/>
                <a:cs typeface="Times New Roman" pitchFamily="18" charset="0"/>
              </a:rPr>
              <a:t>2</a:t>
            </a:r>
            <a:r>
              <a:rPr lang="en-IN" sz="1600" dirty="0">
                <a:latin typeface="Times New Roman" pitchFamily="18" charset="0"/>
                <a:cs typeface="Times New Roman" pitchFamily="18" charset="0"/>
              </a:rPr>
              <a:t>/sin(90+34.79) = 730.6/sin(90+14.03) = P/sin(180-34.79-14.03)</a:t>
            </a:r>
          </a:p>
          <a:p>
            <a:pPr marL="0" indent="0" algn="just">
              <a:lnSpc>
                <a:spcPct val="150000"/>
              </a:lnSpc>
              <a:buNone/>
            </a:pPr>
            <a:r>
              <a:rPr lang="en-IN" sz="1600" dirty="0">
                <a:latin typeface="Times New Roman" pitchFamily="18" charset="0"/>
                <a:cs typeface="Times New Roman" pitchFamily="18" charset="0"/>
              </a:rPr>
              <a:t>R</a:t>
            </a:r>
            <a:r>
              <a:rPr lang="en-IN" sz="1600" baseline="-25000" dirty="0">
                <a:latin typeface="Times New Roman" pitchFamily="18" charset="0"/>
                <a:cs typeface="Times New Roman" pitchFamily="18" charset="0"/>
              </a:rPr>
              <a:t>2</a:t>
            </a:r>
            <a:r>
              <a:rPr lang="en-IN" sz="1600" dirty="0">
                <a:latin typeface="Times New Roman" pitchFamily="18" charset="0"/>
                <a:cs typeface="Times New Roman" pitchFamily="18" charset="0"/>
              </a:rPr>
              <a:t>/sin(90+34.79) = 730.6/sin(90+14.03)</a:t>
            </a:r>
          </a:p>
          <a:p>
            <a:pPr marL="0" indent="0" algn="just">
              <a:lnSpc>
                <a:spcPct val="150000"/>
              </a:lnSpc>
              <a:buNone/>
            </a:pPr>
            <a:r>
              <a:rPr lang="en-IN" sz="1600" dirty="0">
                <a:latin typeface="Times New Roman" pitchFamily="18" charset="0"/>
                <a:cs typeface="Times New Roman" pitchFamily="18" charset="0"/>
              </a:rPr>
              <a:t>R</a:t>
            </a:r>
            <a:r>
              <a:rPr lang="en-IN" sz="1600" baseline="-25000" dirty="0">
                <a:latin typeface="Times New Roman" pitchFamily="18" charset="0"/>
                <a:cs typeface="Times New Roman" pitchFamily="18" charset="0"/>
              </a:rPr>
              <a:t>2 </a:t>
            </a:r>
            <a:r>
              <a:rPr lang="en-IN" sz="1600" dirty="0">
                <a:latin typeface="Times New Roman" pitchFamily="18" charset="0"/>
                <a:cs typeface="Times New Roman" pitchFamily="18" charset="0"/>
              </a:rPr>
              <a:t>= 618.44 N</a:t>
            </a:r>
          </a:p>
          <a:p>
            <a:pPr marL="0" indent="0" algn="just">
              <a:lnSpc>
                <a:spcPct val="150000"/>
              </a:lnSpc>
              <a:buNone/>
            </a:pPr>
            <a:r>
              <a:rPr lang="en-IN" sz="1600" dirty="0">
                <a:latin typeface="Times New Roman" pitchFamily="18" charset="0"/>
                <a:cs typeface="Times New Roman" pitchFamily="18" charset="0"/>
              </a:rPr>
              <a:t>730.6/sin(90+14.03) = P/sin(180-34.79-14.03) </a:t>
            </a:r>
          </a:p>
          <a:p>
            <a:pPr marL="0" indent="0" algn="just">
              <a:lnSpc>
                <a:spcPct val="150000"/>
              </a:lnSpc>
              <a:buNone/>
            </a:pPr>
            <a:r>
              <a:rPr lang="en-US" sz="1600" dirty="0">
                <a:latin typeface="Times New Roman" pitchFamily="18" charset="0"/>
                <a:cs typeface="Times New Roman" pitchFamily="18" charset="0"/>
              </a:rPr>
              <a:t>P = 566.78 N</a:t>
            </a:r>
            <a:endParaRPr lang="en-IN" sz="16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87</a:t>
            </a:fld>
            <a:endParaRPr lang="en-US"/>
          </a:p>
        </p:txBody>
      </p:sp>
      <p:sp>
        <p:nvSpPr>
          <p:cNvPr id="37" name="TextBox 36"/>
          <p:cNvSpPr txBox="1"/>
          <p:nvPr/>
        </p:nvSpPr>
        <p:spPr>
          <a:xfrm>
            <a:off x="6774009" y="2302362"/>
            <a:ext cx="571757" cy="230832"/>
          </a:xfrm>
          <a:prstGeom prst="rect">
            <a:avLst/>
          </a:prstGeom>
          <a:noFill/>
        </p:spPr>
        <p:txBody>
          <a:bodyPr wrap="square" rtlCol="0">
            <a:spAutoFit/>
          </a:bodyPr>
          <a:lstStyle/>
          <a:p>
            <a:r>
              <a:rPr lang="en-IN" sz="900" dirty="0">
                <a:latin typeface="Times New Roman" pitchFamily="18" charset="0"/>
                <a:cs typeface="Times New Roman" pitchFamily="18" charset="0"/>
              </a:rPr>
              <a:t>14.03</a:t>
            </a:r>
            <a:r>
              <a:rPr lang="en-IN" sz="900" baseline="30000" dirty="0">
                <a:latin typeface="Times New Roman" pitchFamily="18" charset="0"/>
                <a:cs typeface="Times New Roman" pitchFamily="18" charset="0"/>
              </a:rPr>
              <a:t>0</a:t>
            </a:r>
            <a:endParaRPr lang="en-IN" sz="900" baseline="30000" dirty="0"/>
          </a:p>
        </p:txBody>
      </p:sp>
      <p:cxnSp>
        <p:nvCxnSpPr>
          <p:cNvPr id="34" name="Straight Arrow Connector 33"/>
          <p:cNvCxnSpPr/>
          <p:nvPr/>
        </p:nvCxnSpPr>
        <p:spPr>
          <a:xfrm flipV="1">
            <a:off x="6709108" y="2110046"/>
            <a:ext cx="358849" cy="50405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316416" y="1611935"/>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P</a:t>
            </a:r>
            <a:endParaRPr lang="en-IN" sz="1200" baseline="-25000" dirty="0"/>
          </a:p>
        </p:txBody>
      </p:sp>
      <p:sp>
        <p:nvSpPr>
          <p:cNvPr id="48" name="TextBox 47"/>
          <p:cNvSpPr txBox="1"/>
          <p:nvPr/>
        </p:nvSpPr>
        <p:spPr>
          <a:xfrm>
            <a:off x="7102985" y="485365"/>
            <a:ext cx="648072" cy="276999"/>
          </a:xfrm>
          <a:prstGeom prst="rect">
            <a:avLst/>
          </a:prstGeom>
          <a:noFill/>
        </p:spPr>
        <p:txBody>
          <a:bodyPr wrap="square" rtlCol="0">
            <a:spAutoFit/>
          </a:bodyPr>
          <a:lstStyle/>
          <a:p>
            <a:r>
              <a:rPr lang="en-US" sz="1200" b="1" dirty="0">
                <a:latin typeface="Times New Roman" pitchFamily="18" charset="0"/>
                <a:cs typeface="Times New Roman" pitchFamily="18" charset="0"/>
              </a:rPr>
              <a:t>FBD</a:t>
            </a:r>
            <a:endParaRPr lang="en-IN" sz="1200" b="1" baseline="-25000" dirty="0"/>
          </a:p>
        </p:txBody>
      </p:sp>
      <p:sp>
        <p:nvSpPr>
          <p:cNvPr id="2" name="Right Triangle 1"/>
          <p:cNvSpPr/>
          <p:nvPr/>
        </p:nvSpPr>
        <p:spPr>
          <a:xfrm flipH="1">
            <a:off x="6152805" y="1403419"/>
            <a:ext cx="1538468" cy="694033"/>
          </a:xfrm>
          <a:prstGeom prst="rtTriangl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Connector 23"/>
          <p:cNvCxnSpPr/>
          <p:nvPr/>
        </p:nvCxnSpPr>
        <p:spPr>
          <a:xfrm>
            <a:off x="7077232" y="1945016"/>
            <a:ext cx="0" cy="611261"/>
          </a:xfrm>
          <a:prstGeom prst="line">
            <a:avLst/>
          </a:prstGeom>
          <a:ln w="9525">
            <a:prstDash val="lgDash"/>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549153" y="1238131"/>
            <a:ext cx="518804" cy="4857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054009" y="1238131"/>
            <a:ext cx="0" cy="611261"/>
          </a:xfrm>
          <a:prstGeom prst="line">
            <a:avLst/>
          </a:prstGeom>
          <a:ln w="9525">
            <a:prstDash val="lg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709108" y="1287973"/>
            <a:ext cx="555108" cy="230832"/>
          </a:xfrm>
          <a:prstGeom prst="rect">
            <a:avLst/>
          </a:prstGeom>
          <a:noFill/>
        </p:spPr>
        <p:txBody>
          <a:bodyPr wrap="square" rtlCol="0">
            <a:spAutoFit/>
          </a:bodyPr>
          <a:lstStyle/>
          <a:p>
            <a:r>
              <a:rPr lang="en-IN" sz="900" dirty="0">
                <a:latin typeface="Times New Roman" pitchFamily="18" charset="0"/>
                <a:cs typeface="Times New Roman" pitchFamily="18" charset="0"/>
              </a:rPr>
              <a:t>34.79</a:t>
            </a:r>
            <a:r>
              <a:rPr lang="en-IN" sz="900" baseline="30000" dirty="0">
                <a:latin typeface="Times New Roman" pitchFamily="18" charset="0"/>
                <a:cs typeface="Times New Roman" pitchFamily="18" charset="0"/>
              </a:rPr>
              <a:t>0</a:t>
            </a:r>
            <a:endParaRPr lang="en-IN" sz="900" baseline="30000" dirty="0"/>
          </a:p>
        </p:txBody>
      </p:sp>
      <p:cxnSp>
        <p:nvCxnSpPr>
          <p:cNvPr id="31" name="Straight Arrow Connector 30"/>
          <p:cNvCxnSpPr/>
          <p:nvPr/>
        </p:nvCxnSpPr>
        <p:spPr>
          <a:xfrm flipH="1">
            <a:off x="7668344" y="1750435"/>
            <a:ext cx="64807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549153" y="2577681"/>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R</a:t>
            </a:r>
            <a:r>
              <a:rPr lang="en-US" sz="1200" baseline="-25000" dirty="0">
                <a:latin typeface="Times New Roman" pitchFamily="18" charset="0"/>
                <a:cs typeface="Times New Roman" pitchFamily="18" charset="0"/>
              </a:rPr>
              <a:t>2</a:t>
            </a:r>
            <a:endParaRPr lang="en-IN" sz="1200" baseline="-25000" dirty="0"/>
          </a:p>
        </p:txBody>
      </p:sp>
      <p:sp>
        <p:nvSpPr>
          <p:cNvPr id="39" name="TextBox 38"/>
          <p:cNvSpPr txBox="1"/>
          <p:nvPr/>
        </p:nvSpPr>
        <p:spPr>
          <a:xfrm>
            <a:off x="6161918" y="983675"/>
            <a:ext cx="738620" cy="276999"/>
          </a:xfrm>
          <a:prstGeom prst="rect">
            <a:avLst/>
          </a:prstGeom>
          <a:noFill/>
        </p:spPr>
        <p:txBody>
          <a:bodyPr wrap="square" rtlCol="0">
            <a:spAutoFit/>
          </a:bodyPr>
          <a:lstStyle/>
          <a:p>
            <a:r>
              <a:rPr lang="en-US" sz="1200" dirty="0">
                <a:latin typeface="Times New Roman" pitchFamily="18" charset="0"/>
                <a:cs typeface="Times New Roman" pitchFamily="18" charset="0"/>
              </a:rPr>
              <a:t>730.6 N</a:t>
            </a:r>
            <a:endParaRPr lang="en-IN" sz="1200" baseline="-25000" dirty="0"/>
          </a:p>
        </p:txBody>
      </p:sp>
      <p:sp>
        <p:nvSpPr>
          <p:cNvPr id="44" name="TextBox 43"/>
          <p:cNvSpPr txBox="1"/>
          <p:nvPr/>
        </p:nvSpPr>
        <p:spPr>
          <a:xfrm>
            <a:off x="6531228" y="1873121"/>
            <a:ext cx="571757" cy="230832"/>
          </a:xfrm>
          <a:prstGeom prst="rect">
            <a:avLst/>
          </a:prstGeom>
          <a:noFill/>
        </p:spPr>
        <p:txBody>
          <a:bodyPr wrap="square" rtlCol="0">
            <a:spAutoFit/>
          </a:bodyPr>
          <a:lstStyle/>
          <a:p>
            <a:r>
              <a:rPr lang="en-IN" sz="900" dirty="0">
                <a:latin typeface="Times New Roman" pitchFamily="18" charset="0"/>
                <a:cs typeface="Times New Roman" pitchFamily="18" charset="0"/>
              </a:rPr>
              <a:t>15</a:t>
            </a:r>
            <a:r>
              <a:rPr lang="en-IN" sz="900" baseline="30000" dirty="0">
                <a:latin typeface="Times New Roman" pitchFamily="18" charset="0"/>
                <a:cs typeface="Times New Roman" pitchFamily="18" charset="0"/>
              </a:rPr>
              <a:t>0</a:t>
            </a:r>
            <a:endParaRPr lang="en-IN" sz="900" baseline="30000" dirty="0"/>
          </a:p>
        </p:txBody>
      </p:sp>
      <p:cxnSp>
        <p:nvCxnSpPr>
          <p:cNvPr id="17" name="Straight Connector 16"/>
          <p:cNvCxnSpPr/>
          <p:nvPr/>
        </p:nvCxnSpPr>
        <p:spPr>
          <a:xfrm rot="5400000">
            <a:off x="6572264" y="3850157"/>
            <a:ext cx="114300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29388" y="3850157"/>
            <a:ext cx="142876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143768" y="3850157"/>
            <a:ext cx="571504" cy="4361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643834" y="4143386"/>
            <a:ext cx="648072" cy="215444"/>
          </a:xfrm>
          <a:prstGeom prst="rect">
            <a:avLst/>
          </a:prstGeom>
          <a:noFill/>
        </p:spPr>
        <p:txBody>
          <a:bodyPr wrap="square" rtlCol="0">
            <a:spAutoFit/>
          </a:bodyPr>
          <a:lstStyle/>
          <a:p>
            <a:r>
              <a:rPr lang="en-US" sz="1200" baseline="-25000" dirty="0">
                <a:latin typeface="Times New Roman" pitchFamily="18" charset="0"/>
                <a:cs typeface="Times New Roman" pitchFamily="18" charset="0"/>
              </a:rPr>
              <a:t>730.6</a:t>
            </a:r>
            <a:endParaRPr lang="en-IN" sz="1200" baseline="-25000" dirty="0"/>
          </a:p>
        </p:txBody>
      </p:sp>
      <p:cxnSp>
        <p:nvCxnSpPr>
          <p:cNvPr id="21" name="Straight Arrow Connector 20"/>
          <p:cNvCxnSpPr/>
          <p:nvPr/>
        </p:nvCxnSpPr>
        <p:spPr>
          <a:xfrm rot="5400000" flipH="1" flipV="1">
            <a:off x="7040350" y="3460987"/>
            <a:ext cx="492589" cy="285752"/>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72330" y="4071948"/>
            <a:ext cx="648072" cy="261610"/>
          </a:xfrm>
          <a:prstGeom prst="rect">
            <a:avLst/>
          </a:prstGeom>
          <a:noFill/>
        </p:spPr>
        <p:txBody>
          <a:bodyPr wrap="square" rtlCol="0">
            <a:spAutoFit/>
          </a:bodyPr>
          <a:lstStyle/>
          <a:p>
            <a:r>
              <a:rPr lang="en-US" sz="1050" dirty="0">
                <a:latin typeface="Times New Roman" pitchFamily="18" charset="0"/>
                <a:cs typeface="Times New Roman" pitchFamily="18" charset="0"/>
              </a:rPr>
              <a:t>34.79</a:t>
            </a:r>
            <a:r>
              <a:rPr lang="en-US" sz="1050" baseline="30000" dirty="0">
                <a:latin typeface="Times New Roman" pitchFamily="18" charset="0"/>
                <a:cs typeface="Times New Roman" pitchFamily="18" charset="0"/>
              </a:rPr>
              <a:t>0</a:t>
            </a:r>
            <a:endParaRPr lang="en-IN" sz="1050" baseline="30000" dirty="0"/>
          </a:p>
        </p:txBody>
      </p:sp>
      <p:sp>
        <p:nvSpPr>
          <p:cNvPr id="23" name="TextBox 22"/>
          <p:cNvSpPr txBox="1"/>
          <p:nvPr/>
        </p:nvSpPr>
        <p:spPr>
          <a:xfrm>
            <a:off x="7429520" y="3214692"/>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R</a:t>
            </a:r>
            <a:r>
              <a:rPr lang="en-US" sz="1200" baseline="-25000" dirty="0">
                <a:latin typeface="Times New Roman" pitchFamily="18" charset="0"/>
                <a:cs typeface="Times New Roman" pitchFamily="18" charset="0"/>
              </a:rPr>
              <a:t>2</a:t>
            </a:r>
            <a:endParaRPr lang="en-IN" sz="1200" baseline="-25000" dirty="0"/>
          </a:p>
        </p:txBody>
      </p:sp>
      <p:sp>
        <p:nvSpPr>
          <p:cNvPr id="25" name="TextBox 24"/>
          <p:cNvSpPr txBox="1"/>
          <p:nvPr/>
        </p:nvSpPr>
        <p:spPr>
          <a:xfrm>
            <a:off x="6929454" y="3357568"/>
            <a:ext cx="648072" cy="261610"/>
          </a:xfrm>
          <a:prstGeom prst="rect">
            <a:avLst/>
          </a:prstGeom>
          <a:noFill/>
        </p:spPr>
        <p:txBody>
          <a:bodyPr wrap="square" rtlCol="0">
            <a:spAutoFit/>
          </a:bodyPr>
          <a:lstStyle/>
          <a:p>
            <a:r>
              <a:rPr lang="en-US" sz="1050" dirty="0">
                <a:latin typeface="Times New Roman" pitchFamily="18" charset="0"/>
                <a:cs typeface="Times New Roman" pitchFamily="18" charset="0"/>
              </a:rPr>
              <a:t>14.03</a:t>
            </a:r>
            <a:r>
              <a:rPr lang="en-US" sz="1050" baseline="30000" dirty="0">
                <a:latin typeface="Times New Roman" pitchFamily="18" charset="0"/>
                <a:cs typeface="Times New Roman" pitchFamily="18" charset="0"/>
              </a:rPr>
              <a:t>0</a:t>
            </a:r>
            <a:endParaRPr lang="en-IN" sz="1050" baseline="30000" dirty="0"/>
          </a:p>
        </p:txBody>
      </p:sp>
      <p:cxnSp>
        <p:nvCxnSpPr>
          <p:cNvPr id="27" name="Straight Arrow Connector 26"/>
          <p:cNvCxnSpPr/>
          <p:nvPr/>
        </p:nvCxnSpPr>
        <p:spPr>
          <a:xfrm rot="10800000">
            <a:off x="6357950" y="3857634"/>
            <a:ext cx="785818"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143636" y="3714758"/>
            <a:ext cx="648072" cy="276999"/>
          </a:xfrm>
          <a:prstGeom prst="rect">
            <a:avLst/>
          </a:prstGeom>
          <a:noFill/>
        </p:spPr>
        <p:txBody>
          <a:bodyPr wrap="square" rtlCol="0">
            <a:spAutoFit/>
          </a:bodyPr>
          <a:lstStyle/>
          <a:p>
            <a:r>
              <a:rPr lang="en-US" sz="1200" dirty="0">
                <a:latin typeface="Times New Roman" pitchFamily="18" charset="0"/>
                <a:cs typeface="Times New Roman" pitchFamily="18" charset="0"/>
              </a:rPr>
              <a:t>P</a:t>
            </a:r>
            <a:endParaRPr lang="en-IN" sz="1200" baseline="-25000" dirty="0"/>
          </a:p>
        </p:txBody>
      </p:sp>
    </p:spTree>
    <p:extLst>
      <p:ext uri="{BB962C8B-B14F-4D97-AF65-F5344CB8AC3E}">
        <p14:creationId xmlns:p14="http://schemas.microsoft.com/office/powerpoint/2010/main" val="32712589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ppt_x"/>
                                          </p:val>
                                        </p:tav>
                                        <p:tav tm="100000">
                                          <p:val>
                                            <p:strVal val="#ppt_x"/>
                                          </p:val>
                                        </p:tav>
                                      </p:tavLst>
                                    </p:anim>
                                    <p:anim calcmode="lin" valueType="num">
                                      <p:cBhvr additive="base">
                                        <p:cTn id="36" dur="500" fill="hold"/>
                                        <p:tgtEl>
                                          <p:spTgt spid="2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ppt_x"/>
                                          </p:val>
                                        </p:tav>
                                        <p:tav tm="100000">
                                          <p:val>
                                            <p:strVal val="#ppt_x"/>
                                          </p:val>
                                        </p:tav>
                                      </p:tavLst>
                                    </p:anim>
                                    <p:anim calcmode="lin" valueType="num">
                                      <p:cBhvr additive="base">
                                        <p:cTn id="44" dur="500" fill="hold"/>
                                        <p:tgtEl>
                                          <p:spTgt spid="3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fill="hold"/>
                                        <p:tgtEl>
                                          <p:spTgt spid="35"/>
                                        </p:tgtEl>
                                        <p:attrNameLst>
                                          <p:attrName>ppt_x</p:attrName>
                                        </p:attrNameLst>
                                      </p:cBhvr>
                                      <p:tavLst>
                                        <p:tav tm="0">
                                          <p:val>
                                            <p:strVal val="#ppt_x"/>
                                          </p:val>
                                        </p:tav>
                                        <p:tav tm="100000">
                                          <p:val>
                                            <p:strVal val="#ppt_x"/>
                                          </p:val>
                                        </p:tav>
                                      </p:tavLst>
                                    </p:anim>
                                    <p:anim calcmode="lin" valueType="num">
                                      <p:cBhvr additive="base">
                                        <p:cTn id="48" dur="500" fill="hold"/>
                                        <p:tgtEl>
                                          <p:spTgt spid="3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ppt_x"/>
                                          </p:val>
                                        </p:tav>
                                        <p:tav tm="100000">
                                          <p:val>
                                            <p:strVal val="#ppt_x"/>
                                          </p:val>
                                        </p:tav>
                                      </p:tavLst>
                                    </p:anim>
                                    <p:anim calcmode="lin" valueType="num">
                                      <p:cBhvr additive="base">
                                        <p:cTn id="52" dur="500" fill="hold"/>
                                        <p:tgtEl>
                                          <p:spTgt spid="3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500" fill="hold"/>
                                        <p:tgtEl>
                                          <p:spTgt spid="44"/>
                                        </p:tgtEl>
                                        <p:attrNameLst>
                                          <p:attrName>ppt_x</p:attrName>
                                        </p:attrNameLst>
                                      </p:cBhvr>
                                      <p:tavLst>
                                        <p:tav tm="0">
                                          <p:val>
                                            <p:strVal val="#ppt_x"/>
                                          </p:val>
                                        </p:tav>
                                        <p:tav tm="100000">
                                          <p:val>
                                            <p:strVal val="#ppt_x"/>
                                          </p:val>
                                        </p:tav>
                                      </p:tavLst>
                                    </p:anim>
                                    <p:anim calcmode="lin" valueType="num">
                                      <p:cBhvr additive="base">
                                        <p:cTn id="5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fill="hold"/>
                                        <p:tgtEl>
                                          <p:spTgt spid="19"/>
                                        </p:tgtEl>
                                        <p:attrNameLst>
                                          <p:attrName>ppt_x</p:attrName>
                                        </p:attrNameLst>
                                      </p:cBhvr>
                                      <p:tavLst>
                                        <p:tav tm="0">
                                          <p:val>
                                            <p:strVal val="#ppt_x"/>
                                          </p:val>
                                        </p:tav>
                                        <p:tav tm="100000">
                                          <p:val>
                                            <p:strVal val="#ppt_x"/>
                                          </p:val>
                                        </p:tav>
                                      </p:tavLst>
                                    </p:anim>
                                    <p:anim calcmode="lin" valueType="num">
                                      <p:cBhvr additive="base">
                                        <p:cTn id="70" dur="500" fill="hold"/>
                                        <p:tgtEl>
                                          <p:spTgt spid="1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ppt_x"/>
                                          </p:val>
                                        </p:tav>
                                        <p:tav tm="100000">
                                          <p:val>
                                            <p:strVal val="#ppt_x"/>
                                          </p:val>
                                        </p:tav>
                                      </p:tavLst>
                                    </p:anim>
                                    <p:anim calcmode="lin" valueType="num">
                                      <p:cBhvr additive="base">
                                        <p:cTn id="74" dur="500" fill="hold"/>
                                        <p:tgtEl>
                                          <p:spTgt spid="20"/>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ppt_x"/>
                                          </p:val>
                                        </p:tav>
                                        <p:tav tm="100000">
                                          <p:val>
                                            <p:strVal val="#ppt_x"/>
                                          </p:val>
                                        </p:tav>
                                      </p:tavLst>
                                    </p:anim>
                                    <p:anim calcmode="lin" valueType="num">
                                      <p:cBhvr additive="base">
                                        <p:cTn id="78" dur="500" fill="hold"/>
                                        <p:tgtEl>
                                          <p:spTgt spid="2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additive="base">
                                        <p:cTn id="81" dur="500" fill="hold"/>
                                        <p:tgtEl>
                                          <p:spTgt spid="22"/>
                                        </p:tgtEl>
                                        <p:attrNameLst>
                                          <p:attrName>ppt_x</p:attrName>
                                        </p:attrNameLst>
                                      </p:cBhvr>
                                      <p:tavLst>
                                        <p:tav tm="0">
                                          <p:val>
                                            <p:strVal val="#ppt_x"/>
                                          </p:val>
                                        </p:tav>
                                        <p:tav tm="100000">
                                          <p:val>
                                            <p:strVal val="#ppt_x"/>
                                          </p:val>
                                        </p:tav>
                                      </p:tavLst>
                                    </p:anim>
                                    <p:anim calcmode="lin" valueType="num">
                                      <p:cBhvr additive="base">
                                        <p:cTn id="82" dur="500" fill="hold"/>
                                        <p:tgtEl>
                                          <p:spTgt spid="2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additive="base">
                                        <p:cTn id="85" dur="500" fill="hold"/>
                                        <p:tgtEl>
                                          <p:spTgt spid="23"/>
                                        </p:tgtEl>
                                        <p:attrNameLst>
                                          <p:attrName>ppt_x</p:attrName>
                                        </p:attrNameLst>
                                      </p:cBhvr>
                                      <p:tavLst>
                                        <p:tav tm="0">
                                          <p:val>
                                            <p:strVal val="#ppt_x"/>
                                          </p:val>
                                        </p:tav>
                                        <p:tav tm="100000">
                                          <p:val>
                                            <p:strVal val="#ppt_x"/>
                                          </p:val>
                                        </p:tav>
                                      </p:tavLst>
                                    </p:anim>
                                    <p:anim calcmode="lin" valueType="num">
                                      <p:cBhvr additive="base">
                                        <p:cTn id="86" dur="500" fill="hold"/>
                                        <p:tgtEl>
                                          <p:spTgt spid="2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additive="base">
                                        <p:cTn id="89" dur="500" fill="hold"/>
                                        <p:tgtEl>
                                          <p:spTgt spid="25"/>
                                        </p:tgtEl>
                                        <p:attrNameLst>
                                          <p:attrName>ppt_x</p:attrName>
                                        </p:attrNameLst>
                                      </p:cBhvr>
                                      <p:tavLst>
                                        <p:tav tm="0">
                                          <p:val>
                                            <p:strVal val="#ppt_x"/>
                                          </p:val>
                                        </p:tav>
                                        <p:tav tm="100000">
                                          <p:val>
                                            <p:strVal val="#ppt_x"/>
                                          </p:val>
                                        </p:tav>
                                      </p:tavLst>
                                    </p:anim>
                                    <p:anim calcmode="lin" valueType="num">
                                      <p:cBhvr additive="base">
                                        <p:cTn id="90" dur="500" fill="hold"/>
                                        <p:tgtEl>
                                          <p:spTgt spid="25"/>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additive="base">
                                        <p:cTn id="93" dur="500" fill="hold"/>
                                        <p:tgtEl>
                                          <p:spTgt spid="27"/>
                                        </p:tgtEl>
                                        <p:attrNameLst>
                                          <p:attrName>ppt_x</p:attrName>
                                        </p:attrNameLst>
                                      </p:cBhvr>
                                      <p:tavLst>
                                        <p:tav tm="0">
                                          <p:val>
                                            <p:strVal val="#ppt_x"/>
                                          </p:val>
                                        </p:tav>
                                        <p:tav tm="100000">
                                          <p:val>
                                            <p:strVal val="#ppt_x"/>
                                          </p:val>
                                        </p:tav>
                                      </p:tavLst>
                                    </p:anim>
                                    <p:anim calcmode="lin" valueType="num">
                                      <p:cBhvr additive="base">
                                        <p:cTn id="94" dur="500" fill="hold"/>
                                        <p:tgtEl>
                                          <p:spTgt spid="2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
                                            <p:txEl>
                                              <p:pRg st="0" end="0"/>
                                            </p:txEl>
                                          </p:spTgt>
                                        </p:tgtEl>
                                        <p:attrNameLst>
                                          <p:attrName>style.visibility</p:attrName>
                                        </p:attrNameLst>
                                      </p:cBhvr>
                                      <p:to>
                                        <p:strVal val="visible"/>
                                      </p:to>
                                    </p:set>
                                    <p:anim calcmode="lin" valueType="num">
                                      <p:cBhvr additive="base">
                                        <p:cTn id="10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
                                            <p:txEl>
                                              <p:pRg st="1" end="1"/>
                                            </p:txEl>
                                          </p:spTgt>
                                        </p:tgtEl>
                                        <p:attrNameLst>
                                          <p:attrName>style.visibility</p:attrName>
                                        </p:attrNameLst>
                                      </p:cBhvr>
                                      <p:to>
                                        <p:strVal val="visible"/>
                                      </p:to>
                                    </p:set>
                                    <p:anim calcmode="lin" valueType="num">
                                      <p:cBhvr additive="base">
                                        <p:cTn id="10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3">
                                            <p:txEl>
                                              <p:pRg st="2" end="2"/>
                                            </p:txEl>
                                          </p:spTgt>
                                        </p:tgtEl>
                                        <p:attrNameLst>
                                          <p:attrName>style.visibility</p:attrName>
                                        </p:attrNameLst>
                                      </p:cBhvr>
                                      <p:to>
                                        <p:strVal val="visible"/>
                                      </p:to>
                                    </p:set>
                                    <p:anim calcmode="lin" valueType="num">
                                      <p:cBhvr additive="base">
                                        <p:cTn id="1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3">
                                            <p:txEl>
                                              <p:pRg st="3" end="3"/>
                                            </p:txEl>
                                          </p:spTgt>
                                        </p:tgtEl>
                                        <p:attrNameLst>
                                          <p:attrName>style.visibility</p:attrName>
                                        </p:attrNameLst>
                                      </p:cBhvr>
                                      <p:to>
                                        <p:strVal val="visible"/>
                                      </p:to>
                                    </p:set>
                                    <p:anim calcmode="lin" valueType="num">
                                      <p:cBhvr additive="base">
                                        <p:cTn id="1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3">
                                            <p:txEl>
                                              <p:pRg st="4" end="4"/>
                                            </p:txEl>
                                          </p:spTgt>
                                        </p:tgtEl>
                                        <p:attrNameLst>
                                          <p:attrName>style.visibility</p:attrName>
                                        </p:attrNameLst>
                                      </p:cBhvr>
                                      <p:to>
                                        <p:strVal val="visible"/>
                                      </p:to>
                                    </p:set>
                                    <p:anim calcmode="lin" valueType="num">
                                      <p:cBhvr additive="base">
                                        <p:cTn id="1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3">
                                            <p:txEl>
                                              <p:pRg st="5" end="5"/>
                                            </p:txEl>
                                          </p:spTgt>
                                        </p:tgtEl>
                                        <p:attrNameLst>
                                          <p:attrName>style.visibility</p:attrName>
                                        </p:attrNameLst>
                                      </p:cBhvr>
                                      <p:to>
                                        <p:strVal val="visible"/>
                                      </p:to>
                                    </p:set>
                                    <p:anim calcmode="lin" valueType="num">
                                      <p:cBhvr additive="base">
                                        <p:cTn id="1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3">
                                            <p:txEl>
                                              <p:pRg st="6" end="6"/>
                                            </p:txEl>
                                          </p:spTgt>
                                        </p:tgtEl>
                                        <p:attrNameLst>
                                          <p:attrName>style.visibility</p:attrName>
                                        </p:attrNameLst>
                                      </p:cBhvr>
                                      <p:to>
                                        <p:strVal val="visible"/>
                                      </p:to>
                                    </p:set>
                                    <p:anim calcmode="lin" valueType="num">
                                      <p:cBhvr additive="base">
                                        <p:cTn id="1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2" grpId="0"/>
      <p:bldP spid="48" grpId="0"/>
      <p:bldP spid="2" grpId="0" animBg="1"/>
      <p:bldP spid="30" grpId="0"/>
      <p:bldP spid="35" grpId="0"/>
      <p:bldP spid="39" grpId="0"/>
      <p:bldP spid="44" grpId="0"/>
      <p:bldP spid="20" grpId="0"/>
      <p:bldP spid="22" grpId="0"/>
      <p:bldP spid="23" grpId="0"/>
      <p:bldP spid="25" grpId="0"/>
      <p:bldP spid="2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Problem </a:t>
            </a:r>
          </a:p>
          <a:p>
            <a:pPr marL="0" indent="0" algn="just">
              <a:lnSpc>
                <a:spcPct val="150000"/>
              </a:lnSpc>
              <a:buNone/>
            </a:pPr>
            <a:r>
              <a:rPr lang="en-US" sz="1800" dirty="0">
                <a:latin typeface="Times New Roman" pitchFamily="18" charset="0"/>
                <a:cs typeface="Times New Roman" pitchFamily="18" charset="0"/>
              </a:rPr>
              <a:t>Determine the horizontal force P to start 4000 N wedge, to the right. The angle of friction is 20</a:t>
            </a:r>
            <a:r>
              <a:rPr lang="en-US" sz="1800" baseline="30000" dirty="0">
                <a:latin typeface="Times New Roman" pitchFamily="18" charset="0"/>
                <a:cs typeface="Times New Roman" pitchFamily="18" charset="0"/>
              </a:rPr>
              <a:t>0</a:t>
            </a:r>
            <a:r>
              <a:rPr lang="en-US" sz="1800" dirty="0">
                <a:latin typeface="Times New Roman" pitchFamily="18" charset="0"/>
                <a:cs typeface="Times New Roman" pitchFamily="18" charset="0"/>
              </a:rPr>
              <a:t> at all the contact surfaces. Refer fig. also find the reaction from inclined surface.</a:t>
            </a:r>
          </a:p>
          <a:p>
            <a:pPr marL="0" indent="0" algn="just">
              <a:lnSpc>
                <a:spcPct val="150000"/>
              </a:lnSpc>
              <a:buNone/>
            </a:pPr>
            <a:endParaRPr lang="en-IN" sz="1800" baseline="300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88</a:t>
            </a:fld>
            <a:endParaRPr lang="en-US"/>
          </a:p>
        </p:txBody>
      </p:sp>
    </p:spTree>
    <p:extLst>
      <p:ext uri="{BB962C8B-B14F-4D97-AF65-F5344CB8AC3E}">
        <p14:creationId xmlns:p14="http://schemas.microsoft.com/office/powerpoint/2010/main" val="1579369759"/>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Problem 2.0</a:t>
            </a:r>
          </a:p>
          <a:p>
            <a:pPr marL="0" indent="0" algn="just">
              <a:lnSpc>
                <a:spcPct val="150000"/>
              </a:lnSpc>
              <a:buNone/>
            </a:pPr>
            <a:r>
              <a:rPr lang="en-IN" sz="1800" dirty="0">
                <a:latin typeface="Times New Roman" pitchFamily="18" charset="0"/>
                <a:cs typeface="Times New Roman" pitchFamily="18" charset="0"/>
              </a:rPr>
              <a:t>A force P = 350 N acts as shown on the block of weight W = 500 N which is resting on an inclined plane. The coefficients of friction between block and inclined plane are µ</a:t>
            </a:r>
            <a:r>
              <a:rPr lang="en-IN" sz="1800" baseline="-25000" dirty="0">
                <a:latin typeface="Times New Roman" pitchFamily="18" charset="0"/>
                <a:cs typeface="Times New Roman" pitchFamily="18" charset="0"/>
              </a:rPr>
              <a:t>s</a:t>
            </a:r>
            <a:r>
              <a:rPr lang="en-IN" sz="1800" dirty="0">
                <a:latin typeface="Times New Roman" pitchFamily="18" charset="0"/>
                <a:cs typeface="Times New Roman" pitchFamily="18" charset="0"/>
              </a:rPr>
              <a:t>= 0.4 &amp; µ</a:t>
            </a:r>
            <a:r>
              <a:rPr lang="en-IN" sz="1800" baseline="-25000" dirty="0">
                <a:latin typeface="Times New Roman" pitchFamily="18" charset="0"/>
                <a:cs typeface="Times New Roman" pitchFamily="18" charset="0"/>
              </a:rPr>
              <a:t>k</a:t>
            </a:r>
            <a:r>
              <a:rPr lang="en-IN" sz="1800" dirty="0">
                <a:latin typeface="Times New Roman" pitchFamily="18" charset="0"/>
                <a:cs typeface="Times New Roman" pitchFamily="18" charset="0"/>
              </a:rPr>
              <a:t>= 0.3 </a:t>
            </a:r>
            <a:r>
              <a:rPr lang="en-IN" sz="1800" spc="-5" dirty="0">
                <a:latin typeface="Times New Roman"/>
                <a:cs typeface="Times New Roman"/>
              </a:rPr>
              <a:t>Determine </a:t>
            </a:r>
            <a:r>
              <a:rPr lang="en-IN" sz="1800" dirty="0">
                <a:latin typeface="Times New Roman"/>
                <a:cs typeface="Times New Roman"/>
              </a:rPr>
              <a:t>whether the block </a:t>
            </a:r>
            <a:r>
              <a:rPr lang="en-IN" sz="1800" spc="-5" dirty="0">
                <a:latin typeface="Times New Roman"/>
                <a:cs typeface="Times New Roman"/>
              </a:rPr>
              <a:t>is in  equilibrium </a:t>
            </a:r>
            <a:r>
              <a:rPr lang="en-IN" sz="1800" dirty="0">
                <a:latin typeface="Times New Roman"/>
                <a:cs typeface="Times New Roman"/>
              </a:rPr>
              <a:t>and find the value of</a:t>
            </a:r>
            <a:r>
              <a:rPr lang="en-IN" sz="1800" spc="-200" dirty="0">
                <a:latin typeface="Times New Roman"/>
                <a:cs typeface="Times New Roman"/>
              </a:rPr>
              <a:t> </a:t>
            </a:r>
            <a:r>
              <a:rPr lang="en-IN" sz="1800" dirty="0">
                <a:latin typeface="Times New Roman"/>
                <a:cs typeface="Times New Roman"/>
              </a:rPr>
              <a:t>the  </a:t>
            </a:r>
            <a:r>
              <a:rPr lang="en-IN" sz="1800" spc="-5" dirty="0">
                <a:latin typeface="Times New Roman"/>
                <a:cs typeface="Times New Roman"/>
              </a:rPr>
              <a:t>frictional</a:t>
            </a:r>
            <a:r>
              <a:rPr lang="en-IN" sz="1800" spc="-60" dirty="0">
                <a:latin typeface="Times New Roman"/>
                <a:cs typeface="Times New Roman"/>
              </a:rPr>
              <a:t> </a:t>
            </a:r>
            <a:r>
              <a:rPr lang="en-IN" sz="1800" spc="-5" dirty="0">
                <a:latin typeface="Times New Roman"/>
                <a:cs typeface="Times New Roman"/>
              </a:rPr>
              <a:t>force. Take </a:t>
            </a:r>
            <a:r>
              <a:rPr lang="el-GR" sz="1800" dirty="0">
                <a:latin typeface="Times New Roman" pitchFamily="18" charset="0"/>
                <a:cs typeface="Times New Roman" pitchFamily="18" charset="0"/>
              </a:rPr>
              <a:t>θ</a:t>
            </a:r>
            <a:r>
              <a:rPr lang="en-IN" sz="1800" dirty="0">
                <a:latin typeface="Times New Roman" pitchFamily="18" charset="0"/>
                <a:cs typeface="Times New Roman" pitchFamily="18" charset="0"/>
              </a:rPr>
              <a:t> = 30</a:t>
            </a:r>
            <a:r>
              <a:rPr lang="en-IN" sz="1800" baseline="30000" dirty="0">
                <a:latin typeface="Times New Roman" pitchFamily="18" charset="0"/>
                <a:cs typeface="Times New Roman" pitchFamily="18" charset="0"/>
              </a:rPr>
              <a:t>0</a:t>
            </a:r>
            <a:endParaRPr lang="en-IN" sz="1800" baseline="30000" dirty="0"/>
          </a:p>
        </p:txBody>
      </p:sp>
      <p:cxnSp>
        <p:nvCxnSpPr>
          <p:cNvPr id="5" name="Straight Connector 4"/>
          <p:cNvCxnSpPr/>
          <p:nvPr/>
        </p:nvCxnSpPr>
        <p:spPr>
          <a:xfrm flipV="1">
            <a:off x="2819400" y="3105150"/>
            <a:ext cx="29718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819400" y="4248150"/>
            <a:ext cx="33528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rot="20242720">
            <a:off x="3569678" y="3275145"/>
            <a:ext cx="990600" cy="533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rot="20208534">
            <a:off x="4492830" y="3160221"/>
            <a:ext cx="762000" cy="12311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rot="20360140">
            <a:off x="5159562" y="2848836"/>
            <a:ext cx="342127" cy="369332"/>
          </a:xfrm>
          <a:prstGeom prst="rect">
            <a:avLst/>
          </a:prstGeom>
          <a:noFill/>
        </p:spPr>
        <p:txBody>
          <a:bodyPr wrap="square" rtlCol="0">
            <a:spAutoFit/>
          </a:bodyPr>
          <a:lstStyle/>
          <a:p>
            <a:r>
              <a:rPr lang="en-IN" dirty="0"/>
              <a:t>P</a:t>
            </a:r>
          </a:p>
        </p:txBody>
      </p:sp>
      <p:sp>
        <p:nvSpPr>
          <p:cNvPr id="15" name="Arc 14"/>
          <p:cNvSpPr/>
          <p:nvPr/>
        </p:nvSpPr>
        <p:spPr>
          <a:xfrm>
            <a:off x="2895600" y="4019550"/>
            <a:ext cx="914400" cy="914400"/>
          </a:xfrm>
          <a:prstGeom prst="arc">
            <a:avLst>
              <a:gd name="adj1" fmla="val 17156728"/>
              <a:gd name="adj2" fmla="val 2014432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TextBox 16"/>
          <p:cNvSpPr txBox="1"/>
          <p:nvPr/>
        </p:nvSpPr>
        <p:spPr>
          <a:xfrm>
            <a:off x="3733800" y="3943350"/>
            <a:ext cx="457200" cy="369332"/>
          </a:xfrm>
          <a:prstGeom prst="rect">
            <a:avLst/>
          </a:prstGeom>
          <a:noFill/>
        </p:spPr>
        <p:txBody>
          <a:bodyPr wrap="square" rtlCol="0">
            <a:spAutoFit/>
          </a:bodyPr>
          <a:lstStyle/>
          <a:p>
            <a:r>
              <a:rPr lang="el-GR" dirty="0">
                <a:latin typeface="Times New Roman" pitchFamily="18" charset="0"/>
                <a:cs typeface="Times New Roman" pitchFamily="18" charset="0"/>
              </a:rPr>
              <a:t>θ</a:t>
            </a:r>
            <a:endParaRPr lang="en-IN"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89</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p:bldP spid="15" grpId="0" animBg="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886200"/>
          </a:xfrm>
        </p:spPr>
        <p:txBody>
          <a:bodyPr>
            <a:normAutofit/>
          </a:bodyPr>
          <a:lstStyle/>
          <a:p>
            <a:pPr algn="just">
              <a:lnSpc>
                <a:spcPct val="150000"/>
              </a:lnSpc>
              <a:buNone/>
            </a:pPr>
            <a:r>
              <a:rPr lang="en-IN" sz="1800" b="1" dirty="0">
                <a:latin typeface="Times New Roman" pitchFamily="18" charset="0"/>
                <a:cs typeface="Times New Roman" pitchFamily="18" charset="0"/>
              </a:rPr>
              <a:t>ii.   Rolling friction</a:t>
            </a:r>
          </a:p>
          <a:p>
            <a:pPr marL="0" indent="0" algn="just">
              <a:lnSpc>
                <a:spcPct val="150000"/>
              </a:lnSpc>
              <a:buNone/>
            </a:pPr>
            <a:r>
              <a:rPr lang="en-IN" sz="1800" dirty="0">
                <a:latin typeface="Times New Roman" pitchFamily="18" charset="0"/>
                <a:cs typeface="Times New Roman" pitchFamily="18" charset="0"/>
              </a:rPr>
              <a:t>Friction experienced by the body when it rolls over the other body is called as rolling friction. </a:t>
            </a:r>
          </a:p>
          <a:p>
            <a:pPr marL="0" indent="0" algn="just">
              <a:lnSpc>
                <a:spcPct val="150000"/>
              </a:lnSpc>
              <a:buNone/>
            </a:pPr>
            <a:r>
              <a:rPr lang="en-IN" sz="1800" dirty="0">
                <a:latin typeface="Times New Roman" pitchFamily="18" charset="0"/>
                <a:cs typeface="Times New Roman" pitchFamily="18" charset="0"/>
              </a:rPr>
              <a:t>Ex: When car moves on the floor, wheels experience rolling friction. </a:t>
            </a:r>
          </a:p>
          <a:p>
            <a:pPr marL="0" indent="0" algn="just">
              <a:lnSpc>
                <a:spcPct val="150000"/>
              </a:lnSpc>
              <a:buNone/>
            </a:pPr>
            <a:r>
              <a:rPr lang="en-IN" sz="1800" dirty="0">
                <a:latin typeface="Times New Roman" pitchFamily="18" charset="0"/>
                <a:cs typeface="Times New Roman" pitchFamily="18" charset="0"/>
              </a:rPr>
              <a:t>      Roller skates used for skating.</a:t>
            </a:r>
          </a:p>
          <a:p>
            <a:pPr marL="0" indent="0" algn="just">
              <a:lnSpc>
                <a:spcPct val="150000"/>
              </a:lnSpc>
              <a:buNone/>
            </a:pPr>
            <a:endParaRPr lang="en-IN" sz="1800" dirty="0">
              <a:latin typeface="Times New Roman" pitchFamily="18" charset="0"/>
              <a:cs typeface="Times New Roman" pitchFamily="18" charset="0"/>
            </a:endParaRPr>
          </a:p>
        </p:txBody>
      </p:sp>
      <p:pic>
        <p:nvPicPr>
          <p:cNvPr id="5" name="Picture 4" descr="C:\Users\Dell\Downloads\skate_201531.jpg"/>
          <p:cNvPicPr>
            <a:picLocks noChangeAspect="1" noChangeArrowheads="1"/>
          </p:cNvPicPr>
          <p:nvPr/>
        </p:nvPicPr>
        <p:blipFill>
          <a:blip r:embed="rId3"/>
          <a:srcRect l="6757" t="9239" r="16486" b="21320"/>
          <a:stretch>
            <a:fillRect/>
          </a:stretch>
        </p:blipFill>
        <p:spPr bwMode="auto">
          <a:xfrm>
            <a:off x="457200" y="3105150"/>
            <a:ext cx="2540579" cy="1524000"/>
          </a:xfrm>
          <a:prstGeom prst="rect">
            <a:avLst/>
          </a:prstGeom>
          <a:noFill/>
        </p:spPr>
      </p:pic>
      <p:sp>
        <p:nvSpPr>
          <p:cNvPr id="7" name="Donut 6"/>
          <p:cNvSpPr/>
          <p:nvPr/>
        </p:nvSpPr>
        <p:spPr>
          <a:xfrm>
            <a:off x="7162800" y="1733550"/>
            <a:ext cx="609600" cy="6096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Right Arrow 7"/>
          <p:cNvSpPr/>
          <p:nvPr/>
        </p:nvSpPr>
        <p:spPr>
          <a:xfrm>
            <a:off x="6295222" y="2039268"/>
            <a:ext cx="838200" cy="1524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Left Arrow 8"/>
          <p:cNvSpPr/>
          <p:nvPr/>
        </p:nvSpPr>
        <p:spPr>
          <a:xfrm>
            <a:off x="6934200" y="2343150"/>
            <a:ext cx="990600" cy="1524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867400" y="1657350"/>
            <a:ext cx="1295400" cy="307777"/>
          </a:xfrm>
          <a:prstGeom prst="rect">
            <a:avLst/>
          </a:prstGeom>
          <a:noFill/>
        </p:spPr>
        <p:txBody>
          <a:bodyPr wrap="square" rtlCol="0">
            <a:spAutoFit/>
          </a:bodyPr>
          <a:lstStyle/>
          <a:p>
            <a:r>
              <a:rPr lang="en-IN" sz="1400" dirty="0">
                <a:latin typeface="Times New Roman" pitchFamily="18" charset="0"/>
                <a:cs typeface="Times New Roman" pitchFamily="18" charset="0"/>
              </a:rPr>
              <a:t>Applied Force</a:t>
            </a:r>
          </a:p>
        </p:txBody>
      </p:sp>
      <p:sp>
        <p:nvSpPr>
          <p:cNvPr id="11" name="TextBox 10"/>
          <p:cNvSpPr txBox="1"/>
          <p:nvPr/>
        </p:nvSpPr>
        <p:spPr>
          <a:xfrm>
            <a:off x="6781800" y="2495550"/>
            <a:ext cx="1981200" cy="307777"/>
          </a:xfrm>
          <a:prstGeom prst="rect">
            <a:avLst/>
          </a:prstGeom>
          <a:noFill/>
        </p:spPr>
        <p:txBody>
          <a:bodyPr wrap="square" rtlCol="0">
            <a:spAutoFit/>
          </a:bodyPr>
          <a:lstStyle/>
          <a:p>
            <a:r>
              <a:rPr lang="en-IN" sz="1400" dirty="0">
                <a:latin typeface="Times New Roman" pitchFamily="18" charset="0"/>
                <a:cs typeface="Times New Roman" pitchFamily="18" charset="0"/>
              </a:rPr>
              <a:t>Rolling friction</a:t>
            </a:r>
          </a:p>
        </p:txBody>
      </p:sp>
      <p:sp>
        <p:nvSpPr>
          <p:cNvPr id="12" name="TextBox 11"/>
          <p:cNvSpPr txBox="1"/>
          <p:nvPr/>
        </p:nvSpPr>
        <p:spPr>
          <a:xfrm>
            <a:off x="5029200" y="1657350"/>
            <a:ext cx="990600" cy="646331"/>
          </a:xfrm>
          <a:prstGeom prst="rect">
            <a:avLst/>
          </a:prstGeom>
          <a:noFill/>
        </p:spPr>
        <p:txBody>
          <a:bodyPr wrap="square" rtlCol="0">
            <a:spAutoFit/>
          </a:bodyPr>
          <a:lstStyle/>
          <a:p>
            <a:r>
              <a:rPr lang="en-IN" dirty="0">
                <a:solidFill>
                  <a:srgbClr val="FF0000"/>
                </a:solidFill>
              </a:rPr>
              <a:t>Rolling</a:t>
            </a:r>
          </a:p>
          <a:p>
            <a:r>
              <a:rPr lang="en-IN" dirty="0">
                <a:solidFill>
                  <a:srgbClr val="FF0000"/>
                </a:solidFill>
              </a:rPr>
              <a:t>Motion</a:t>
            </a:r>
          </a:p>
        </p:txBody>
      </p:sp>
      <p:sp>
        <p:nvSpPr>
          <p:cNvPr id="13" name="Slide Number Placeholder 12"/>
          <p:cNvSpPr>
            <a:spLocks noGrp="1"/>
          </p:cNvSpPr>
          <p:nvPr>
            <p:ph type="sldNum" sz="quarter" idx="12"/>
          </p:nvPr>
        </p:nvSpPr>
        <p:spPr/>
        <p:txBody>
          <a:bodyPr/>
          <a:lstStyle/>
          <a:p>
            <a:fld id="{B6F15528-21DE-4FAA-801E-634DDDAF4B2B}" type="slidenum">
              <a:rPr lang="en-US" smtClean="0"/>
              <a:pPr/>
              <a:t>9</a:t>
            </a:fld>
            <a:endParaRPr lang="en-US"/>
          </a:p>
        </p:txBody>
      </p:sp>
      <p:pic>
        <p:nvPicPr>
          <p:cNvPr id="14" name="Picture 2" descr="C:\Users\Dell\Downloads\kisspng-car-door-vehicle-mode-of-transport-physics-5ade0531331311.0043118115244997612092.jpg"/>
          <p:cNvPicPr>
            <a:picLocks noChangeAspect="1" noChangeArrowheads="1"/>
          </p:cNvPicPr>
          <p:nvPr/>
        </p:nvPicPr>
        <p:blipFill>
          <a:blip r:embed="rId4"/>
          <a:srcRect/>
          <a:stretch>
            <a:fillRect/>
          </a:stretch>
        </p:blipFill>
        <p:spPr bwMode="auto">
          <a:xfrm>
            <a:off x="4953000" y="2952750"/>
            <a:ext cx="3352800" cy="1600200"/>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500" fill="hold"/>
                                        <p:tgtEl>
                                          <p:spTgt spid="5"/>
                                        </p:tgtEl>
                                        <p:attrNameLst>
                                          <p:attrName>ppt_x</p:attrName>
                                        </p:attrNameLst>
                                      </p:cBhvr>
                                      <p:tavLst>
                                        <p:tav tm="0">
                                          <p:val>
                                            <p:strVal val="#ppt_x"/>
                                          </p:val>
                                        </p:tav>
                                        <p:tav tm="100000">
                                          <p:val>
                                            <p:strVal val="#ppt_x"/>
                                          </p:val>
                                        </p:tav>
                                      </p:tavLst>
                                    </p:anim>
                                    <p:anim calcmode="lin" valueType="num">
                                      <p:cBhvr additive="base">
                                        <p:cTn id="52" dur="500" fill="hold"/>
                                        <p:tgtEl>
                                          <p:spTgt spid="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775473"/>
          </a:xfrm>
        </p:spPr>
        <p:txBody>
          <a:bodyPr>
            <a:normAutofit/>
          </a:bodyPr>
          <a:lstStyle/>
          <a:p>
            <a:pPr marL="0" indent="0" algn="just">
              <a:lnSpc>
                <a:spcPct val="150000"/>
              </a:lnSpc>
              <a:buNone/>
            </a:pPr>
            <a:r>
              <a:rPr lang="en-IN" sz="1800" b="1" dirty="0">
                <a:latin typeface="Times New Roman" pitchFamily="18" charset="0"/>
                <a:cs typeface="Times New Roman" pitchFamily="18" charset="0"/>
              </a:rPr>
              <a:t>Solution:</a:t>
            </a:r>
          </a:p>
          <a:p>
            <a:pPr marL="0" indent="0" algn="just">
              <a:lnSpc>
                <a:spcPct val="150000"/>
              </a:lnSpc>
              <a:buNone/>
            </a:pPr>
            <a:r>
              <a:rPr lang="en-IN" sz="1800" dirty="0">
                <a:latin typeface="Times New Roman" pitchFamily="18" charset="0"/>
                <a:cs typeface="Times New Roman" pitchFamily="18" charset="0"/>
              </a:rPr>
              <a:t>Let us first draw the Free body diagram  (FBD) and understand different forces and reactions acting on the block.</a:t>
            </a:r>
          </a:p>
        </p:txBody>
      </p:sp>
      <p:cxnSp>
        <p:nvCxnSpPr>
          <p:cNvPr id="5" name="Straight Connector 4"/>
          <p:cNvCxnSpPr/>
          <p:nvPr/>
        </p:nvCxnSpPr>
        <p:spPr>
          <a:xfrm flipV="1">
            <a:off x="2743202" y="2647949"/>
            <a:ext cx="29718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743202" y="3790949"/>
            <a:ext cx="33528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rot="20242720">
            <a:off x="3493480" y="2817944"/>
            <a:ext cx="990600" cy="533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rot="20208534">
            <a:off x="4416632" y="2703020"/>
            <a:ext cx="762000" cy="12311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rot="20360140">
            <a:off x="5046827" y="2222006"/>
            <a:ext cx="1477930" cy="307777"/>
          </a:xfrm>
          <a:prstGeom prst="rect">
            <a:avLst/>
          </a:prstGeom>
          <a:noFill/>
        </p:spPr>
        <p:txBody>
          <a:bodyPr wrap="square" rtlCol="0">
            <a:spAutoFit/>
          </a:bodyPr>
          <a:lstStyle/>
          <a:p>
            <a:r>
              <a:rPr lang="en-IN" sz="1400" dirty="0">
                <a:latin typeface="Times New Roman" pitchFamily="18" charset="0"/>
                <a:cs typeface="Times New Roman" pitchFamily="18" charset="0"/>
              </a:rPr>
              <a:t>P = 350 N</a:t>
            </a:r>
          </a:p>
        </p:txBody>
      </p:sp>
      <p:sp>
        <p:nvSpPr>
          <p:cNvPr id="15" name="Arc 14"/>
          <p:cNvSpPr/>
          <p:nvPr/>
        </p:nvSpPr>
        <p:spPr>
          <a:xfrm>
            <a:off x="2514600" y="3638550"/>
            <a:ext cx="914400" cy="914400"/>
          </a:xfrm>
          <a:prstGeom prst="arc">
            <a:avLst>
              <a:gd name="adj1" fmla="val 17969941"/>
              <a:gd name="adj2" fmla="val 196235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TextBox 16"/>
          <p:cNvSpPr txBox="1"/>
          <p:nvPr/>
        </p:nvSpPr>
        <p:spPr>
          <a:xfrm>
            <a:off x="3276600" y="3562350"/>
            <a:ext cx="457200" cy="369332"/>
          </a:xfrm>
          <a:prstGeom prst="rect">
            <a:avLst/>
          </a:prstGeom>
          <a:noFill/>
        </p:spPr>
        <p:txBody>
          <a:bodyPr wrap="square" rtlCol="0">
            <a:spAutoFit/>
          </a:bodyPr>
          <a:lstStyle/>
          <a:p>
            <a:r>
              <a:rPr lang="el-GR" dirty="0">
                <a:latin typeface="Times New Roman" pitchFamily="18" charset="0"/>
                <a:cs typeface="Times New Roman" pitchFamily="18" charset="0"/>
              </a:rPr>
              <a:t>θ</a:t>
            </a:r>
            <a:r>
              <a:rPr lang="en-IN" dirty="0">
                <a:latin typeface="Times New Roman" pitchFamily="18" charset="0"/>
                <a:cs typeface="Times New Roman" pitchFamily="18" charset="0"/>
              </a:rPr>
              <a:t>  </a:t>
            </a:r>
            <a:endParaRPr lang="en-IN" dirty="0"/>
          </a:p>
        </p:txBody>
      </p:sp>
      <p:sp>
        <p:nvSpPr>
          <p:cNvPr id="10" name="TextBox 9"/>
          <p:cNvSpPr txBox="1"/>
          <p:nvPr/>
        </p:nvSpPr>
        <p:spPr>
          <a:xfrm>
            <a:off x="2667000" y="2190750"/>
            <a:ext cx="609600" cy="369332"/>
          </a:xfrm>
          <a:prstGeom prst="rect">
            <a:avLst/>
          </a:prstGeom>
          <a:noFill/>
        </p:spPr>
        <p:txBody>
          <a:bodyPr wrap="square" rtlCol="0">
            <a:spAutoFit/>
          </a:bodyPr>
          <a:lstStyle/>
          <a:p>
            <a:r>
              <a:rPr lang="en-IN" dirty="0"/>
              <a:t>FBD</a:t>
            </a:r>
          </a:p>
        </p:txBody>
      </p:sp>
      <p:sp>
        <p:nvSpPr>
          <p:cNvPr id="11" name="Down Arrow 10"/>
          <p:cNvSpPr/>
          <p:nvPr/>
        </p:nvSpPr>
        <p:spPr>
          <a:xfrm>
            <a:off x="3886200" y="2114550"/>
            <a:ext cx="152400" cy="838200"/>
          </a:xfrm>
          <a:prstGeom prst="downArrow">
            <a:avLst/>
          </a:prstGeom>
          <a:solidFill>
            <a:schemeClr val="accent5"/>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Up Arrow 18"/>
          <p:cNvSpPr/>
          <p:nvPr/>
        </p:nvSpPr>
        <p:spPr>
          <a:xfrm rot="20361117">
            <a:off x="4258045" y="3255562"/>
            <a:ext cx="141412" cy="838200"/>
          </a:xfrm>
          <a:prstGeom prst="up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Arrow Connector 20"/>
          <p:cNvCxnSpPr/>
          <p:nvPr/>
        </p:nvCxnSpPr>
        <p:spPr>
          <a:xfrm rot="16200000" flipH="1">
            <a:off x="6324600" y="1962150"/>
            <a:ext cx="914400" cy="457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172200" y="1962150"/>
            <a:ext cx="1219200" cy="609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962400" y="2038350"/>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W = 500 N</a:t>
            </a:r>
          </a:p>
        </p:txBody>
      </p:sp>
      <p:sp>
        <p:nvSpPr>
          <p:cNvPr id="27" name="TextBox 26"/>
          <p:cNvSpPr txBox="1"/>
          <p:nvPr/>
        </p:nvSpPr>
        <p:spPr>
          <a:xfrm rot="20205387">
            <a:off x="7040431" y="1813773"/>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28" name="TextBox 27"/>
          <p:cNvSpPr txBox="1"/>
          <p:nvPr/>
        </p:nvSpPr>
        <p:spPr>
          <a:xfrm rot="20131153">
            <a:off x="6050264" y="2274412"/>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-X</a:t>
            </a:r>
          </a:p>
        </p:txBody>
      </p:sp>
      <p:sp>
        <p:nvSpPr>
          <p:cNvPr id="29" name="TextBox 28"/>
          <p:cNvSpPr txBox="1"/>
          <p:nvPr/>
        </p:nvSpPr>
        <p:spPr>
          <a:xfrm rot="20205387">
            <a:off x="6278430" y="1737572"/>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sp>
        <p:nvSpPr>
          <p:cNvPr id="30" name="TextBox 29"/>
          <p:cNvSpPr txBox="1"/>
          <p:nvPr/>
        </p:nvSpPr>
        <p:spPr>
          <a:xfrm rot="20205387">
            <a:off x="6735630" y="2575773"/>
            <a:ext cx="457200" cy="246221"/>
          </a:xfrm>
          <a:prstGeom prst="rect">
            <a:avLst/>
          </a:prstGeom>
          <a:noFill/>
        </p:spPr>
        <p:txBody>
          <a:bodyPr wrap="square" rtlCol="0">
            <a:spAutoFit/>
          </a:bodyPr>
          <a:lstStyle/>
          <a:p>
            <a:r>
              <a:rPr lang="en-IN" sz="1000" dirty="0">
                <a:latin typeface="Times New Roman" pitchFamily="18" charset="0"/>
                <a:cs typeface="Times New Roman" pitchFamily="18" charset="0"/>
              </a:rPr>
              <a:t>-Y</a:t>
            </a:r>
          </a:p>
        </p:txBody>
      </p:sp>
      <p:sp>
        <p:nvSpPr>
          <p:cNvPr id="32" name="TextBox 31"/>
          <p:cNvSpPr txBox="1"/>
          <p:nvPr/>
        </p:nvSpPr>
        <p:spPr>
          <a:xfrm rot="20369360">
            <a:off x="4459028" y="3785092"/>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dirty="0"/>
          </a:p>
        </p:txBody>
      </p:sp>
      <p:cxnSp>
        <p:nvCxnSpPr>
          <p:cNvPr id="33" name="Straight Connector 32"/>
          <p:cNvCxnSpPr/>
          <p:nvPr/>
        </p:nvCxnSpPr>
        <p:spPr>
          <a:xfrm flipV="1">
            <a:off x="6324600" y="2647950"/>
            <a:ext cx="182880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Down Arrow 35"/>
          <p:cNvSpPr/>
          <p:nvPr/>
        </p:nvSpPr>
        <p:spPr>
          <a:xfrm>
            <a:off x="7162800" y="3105150"/>
            <a:ext cx="152400" cy="114300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TextBox 36"/>
          <p:cNvSpPr txBox="1"/>
          <p:nvPr/>
        </p:nvSpPr>
        <p:spPr>
          <a:xfrm>
            <a:off x="6781800" y="4248150"/>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W = 500 N</a:t>
            </a:r>
          </a:p>
        </p:txBody>
      </p:sp>
      <p:sp>
        <p:nvSpPr>
          <p:cNvPr id="38" name="Down Arrow 37"/>
          <p:cNvSpPr/>
          <p:nvPr/>
        </p:nvSpPr>
        <p:spPr>
          <a:xfrm rot="20119114">
            <a:off x="7391389" y="3010641"/>
            <a:ext cx="150442" cy="112776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Down Arrow 38"/>
          <p:cNvSpPr/>
          <p:nvPr/>
        </p:nvSpPr>
        <p:spPr>
          <a:xfrm rot="4028649">
            <a:off x="6640635" y="2750399"/>
            <a:ext cx="125483" cy="1099977"/>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p:cNvSpPr txBox="1"/>
          <p:nvPr/>
        </p:nvSpPr>
        <p:spPr>
          <a:xfrm rot="20095479">
            <a:off x="7627766" y="3806201"/>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500cos</a:t>
            </a:r>
            <a:r>
              <a:rPr lang="el-GR" sz="1400" dirty="0">
                <a:latin typeface="Times New Roman" pitchFamily="18" charset="0"/>
                <a:ea typeface="Tahoma" pitchFamily="34" charset="0"/>
                <a:cs typeface="Times New Roman" pitchFamily="18" charset="0"/>
              </a:rPr>
              <a:t>θ</a:t>
            </a:r>
            <a:endParaRPr lang="en-IN" sz="1400" dirty="0">
              <a:latin typeface="Times New Roman" pitchFamily="18" charset="0"/>
              <a:ea typeface="Tahoma" pitchFamily="34" charset="0"/>
              <a:cs typeface="Times New Roman" pitchFamily="18" charset="0"/>
            </a:endParaRPr>
          </a:p>
        </p:txBody>
      </p:sp>
      <p:sp>
        <p:nvSpPr>
          <p:cNvPr id="41" name="TextBox 40"/>
          <p:cNvSpPr txBox="1"/>
          <p:nvPr/>
        </p:nvSpPr>
        <p:spPr>
          <a:xfrm rot="20211419">
            <a:off x="6107425" y="2951355"/>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500sin</a:t>
            </a:r>
            <a:r>
              <a:rPr lang="el-GR" sz="1400" dirty="0">
                <a:latin typeface="Times New Roman" pitchFamily="18" charset="0"/>
                <a:ea typeface="Tahoma" pitchFamily="34" charset="0"/>
                <a:cs typeface="Times New Roman" pitchFamily="18" charset="0"/>
              </a:rPr>
              <a:t>θ</a:t>
            </a:r>
            <a:endParaRPr lang="en-IN" sz="1400" dirty="0">
              <a:latin typeface="Times New Roman" pitchFamily="18" charset="0"/>
              <a:ea typeface="Tahoma" pitchFamily="34" charset="0"/>
              <a:cs typeface="Times New Roman" pitchFamily="18" charset="0"/>
            </a:endParaRPr>
          </a:p>
        </p:txBody>
      </p:sp>
      <p:sp>
        <p:nvSpPr>
          <p:cNvPr id="42" name="TextBox 41"/>
          <p:cNvSpPr txBox="1"/>
          <p:nvPr/>
        </p:nvSpPr>
        <p:spPr>
          <a:xfrm>
            <a:off x="7239000" y="3486150"/>
            <a:ext cx="533400" cy="369332"/>
          </a:xfrm>
          <a:prstGeom prst="rect">
            <a:avLst/>
          </a:prstGeom>
          <a:noFill/>
        </p:spPr>
        <p:txBody>
          <a:bodyPr wrap="square" rtlCol="0">
            <a:spAutoFit/>
          </a:bodyPr>
          <a:lstStyle/>
          <a:p>
            <a:r>
              <a:rPr lang="el-GR" dirty="0">
                <a:latin typeface="Times New Roman" pitchFamily="18" charset="0"/>
                <a:cs typeface="Times New Roman" pitchFamily="18" charset="0"/>
              </a:rPr>
              <a:t>θ</a:t>
            </a:r>
            <a:endParaRPr lang="en-IN" dirty="0"/>
          </a:p>
        </p:txBody>
      </p:sp>
      <p:sp>
        <p:nvSpPr>
          <p:cNvPr id="34" name="Slide Number Placeholder 33"/>
          <p:cNvSpPr>
            <a:spLocks noGrp="1"/>
          </p:cNvSpPr>
          <p:nvPr>
            <p:ph type="sldNum" sz="quarter" idx="12"/>
          </p:nvPr>
        </p:nvSpPr>
        <p:spPr/>
        <p:txBody>
          <a:bodyPr/>
          <a:lstStyle/>
          <a:p>
            <a:fld id="{B6F15528-21DE-4FAA-801E-634DDDAF4B2B}" type="slidenum">
              <a:rPr lang="en-US" smtClean="0"/>
              <a:pPr/>
              <a:t>90</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fill="hold"/>
                                        <p:tgtEl>
                                          <p:spTgt spid="32"/>
                                        </p:tgtEl>
                                        <p:attrNameLst>
                                          <p:attrName>ppt_x</p:attrName>
                                        </p:attrNameLst>
                                      </p:cBhvr>
                                      <p:tavLst>
                                        <p:tav tm="0">
                                          <p:val>
                                            <p:strVal val="#ppt_x"/>
                                          </p:val>
                                        </p:tav>
                                        <p:tav tm="100000">
                                          <p:val>
                                            <p:strVal val="#ppt_x"/>
                                          </p:val>
                                        </p:tav>
                                      </p:tavLst>
                                    </p:anim>
                                    <p:anim calcmode="lin" valueType="num">
                                      <p:cBhvr additive="base">
                                        <p:cTn id="5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fill="hold"/>
                                        <p:tgtEl>
                                          <p:spTgt spid="27"/>
                                        </p:tgtEl>
                                        <p:attrNameLst>
                                          <p:attrName>ppt_x</p:attrName>
                                        </p:attrNameLst>
                                      </p:cBhvr>
                                      <p:tavLst>
                                        <p:tav tm="0">
                                          <p:val>
                                            <p:strVal val="#ppt_x"/>
                                          </p:val>
                                        </p:tav>
                                        <p:tav tm="100000">
                                          <p:val>
                                            <p:strVal val="#ppt_x"/>
                                          </p:val>
                                        </p:tav>
                                      </p:tavLst>
                                    </p:anim>
                                    <p:anim calcmode="lin" valueType="num">
                                      <p:cBhvr additive="base">
                                        <p:cTn id="62" dur="500" fill="hold"/>
                                        <p:tgtEl>
                                          <p:spTgt spid="2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additive="base">
                                        <p:cTn id="65" dur="500" fill="hold"/>
                                        <p:tgtEl>
                                          <p:spTgt spid="30"/>
                                        </p:tgtEl>
                                        <p:attrNameLst>
                                          <p:attrName>ppt_x</p:attrName>
                                        </p:attrNameLst>
                                      </p:cBhvr>
                                      <p:tavLst>
                                        <p:tav tm="0">
                                          <p:val>
                                            <p:strVal val="#ppt_x"/>
                                          </p:val>
                                        </p:tav>
                                        <p:tav tm="100000">
                                          <p:val>
                                            <p:strVal val="#ppt_x"/>
                                          </p:val>
                                        </p:tav>
                                      </p:tavLst>
                                    </p:anim>
                                    <p:anim calcmode="lin" valueType="num">
                                      <p:cBhvr additive="base">
                                        <p:cTn id="66" dur="500" fill="hold"/>
                                        <p:tgtEl>
                                          <p:spTgt spid="30"/>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additive="base">
                                        <p:cTn id="73" dur="500" fill="hold"/>
                                        <p:tgtEl>
                                          <p:spTgt spid="29"/>
                                        </p:tgtEl>
                                        <p:attrNameLst>
                                          <p:attrName>ppt_x</p:attrName>
                                        </p:attrNameLst>
                                      </p:cBhvr>
                                      <p:tavLst>
                                        <p:tav tm="0">
                                          <p:val>
                                            <p:strVal val="#ppt_x"/>
                                          </p:val>
                                        </p:tav>
                                        <p:tav tm="100000">
                                          <p:val>
                                            <p:strVal val="#ppt_x"/>
                                          </p:val>
                                        </p:tav>
                                      </p:tavLst>
                                    </p:anim>
                                    <p:anim calcmode="lin" valueType="num">
                                      <p:cBhvr additive="base">
                                        <p:cTn id="74" dur="500" fill="hold"/>
                                        <p:tgtEl>
                                          <p:spTgt spid="2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ppt_x"/>
                                          </p:val>
                                        </p:tav>
                                        <p:tav tm="100000">
                                          <p:val>
                                            <p:strVal val="#ppt_x"/>
                                          </p:val>
                                        </p:tav>
                                      </p:tavLst>
                                    </p:anim>
                                    <p:anim calcmode="lin" valueType="num">
                                      <p:cBhvr additive="base">
                                        <p:cTn id="78" dur="500" fill="hold"/>
                                        <p:tgtEl>
                                          <p:spTgt spid="21"/>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ppt_x"/>
                                          </p:val>
                                        </p:tav>
                                        <p:tav tm="100000">
                                          <p:val>
                                            <p:strVal val="#ppt_x"/>
                                          </p:val>
                                        </p:tav>
                                      </p:tavLst>
                                    </p:anim>
                                    <p:anim calcmode="lin" valueType="num">
                                      <p:cBhvr additive="base">
                                        <p:cTn id="8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additive="base">
                                        <p:cTn id="87" dur="500" fill="hold"/>
                                        <p:tgtEl>
                                          <p:spTgt spid="42"/>
                                        </p:tgtEl>
                                        <p:attrNameLst>
                                          <p:attrName>ppt_x</p:attrName>
                                        </p:attrNameLst>
                                      </p:cBhvr>
                                      <p:tavLst>
                                        <p:tav tm="0">
                                          <p:val>
                                            <p:strVal val="#ppt_x"/>
                                          </p:val>
                                        </p:tav>
                                        <p:tav tm="100000">
                                          <p:val>
                                            <p:strVal val="#ppt_x"/>
                                          </p:val>
                                        </p:tav>
                                      </p:tavLst>
                                    </p:anim>
                                    <p:anim calcmode="lin" valueType="num">
                                      <p:cBhvr additive="base">
                                        <p:cTn id="88" dur="500" fill="hold"/>
                                        <p:tgtEl>
                                          <p:spTgt spid="42"/>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ppt_x"/>
                                          </p:val>
                                        </p:tav>
                                        <p:tav tm="100000">
                                          <p:val>
                                            <p:strVal val="#ppt_x"/>
                                          </p:val>
                                        </p:tav>
                                      </p:tavLst>
                                    </p:anim>
                                    <p:anim calcmode="lin" valueType="num">
                                      <p:cBhvr additive="base">
                                        <p:cTn id="92" dur="500" fill="hold"/>
                                        <p:tgtEl>
                                          <p:spTgt spid="33"/>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1"/>
                                        </p:tgtEl>
                                        <p:attrNameLst>
                                          <p:attrName>style.visibility</p:attrName>
                                        </p:attrNameLst>
                                      </p:cBhvr>
                                      <p:to>
                                        <p:strVal val="visible"/>
                                      </p:to>
                                    </p:set>
                                    <p:anim calcmode="lin" valueType="num">
                                      <p:cBhvr additive="base">
                                        <p:cTn id="95" dur="500" fill="hold"/>
                                        <p:tgtEl>
                                          <p:spTgt spid="41"/>
                                        </p:tgtEl>
                                        <p:attrNameLst>
                                          <p:attrName>ppt_x</p:attrName>
                                        </p:attrNameLst>
                                      </p:cBhvr>
                                      <p:tavLst>
                                        <p:tav tm="0">
                                          <p:val>
                                            <p:strVal val="#ppt_x"/>
                                          </p:val>
                                        </p:tav>
                                        <p:tav tm="100000">
                                          <p:val>
                                            <p:strVal val="#ppt_x"/>
                                          </p:val>
                                        </p:tav>
                                      </p:tavLst>
                                    </p:anim>
                                    <p:anim calcmode="lin" valueType="num">
                                      <p:cBhvr additive="base">
                                        <p:cTn id="96" dur="500" fill="hold"/>
                                        <p:tgtEl>
                                          <p:spTgt spid="41"/>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additive="base">
                                        <p:cTn id="99" dur="500" fill="hold"/>
                                        <p:tgtEl>
                                          <p:spTgt spid="39"/>
                                        </p:tgtEl>
                                        <p:attrNameLst>
                                          <p:attrName>ppt_x</p:attrName>
                                        </p:attrNameLst>
                                      </p:cBhvr>
                                      <p:tavLst>
                                        <p:tav tm="0">
                                          <p:val>
                                            <p:strVal val="#ppt_x"/>
                                          </p:val>
                                        </p:tav>
                                        <p:tav tm="100000">
                                          <p:val>
                                            <p:strVal val="#ppt_x"/>
                                          </p:val>
                                        </p:tav>
                                      </p:tavLst>
                                    </p:anim>
                                    <p:anim calcmode="lin" valueType="num">
                                      <p:cBhvr additive="base">
                                        <p:cTn id="100" dur="500" fill="hold"/>
                                        <p:tgtEl>
                                          <p:spTgt spid="39"/>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anim calcmode="lin" valueType="num">
                                      <p:cBhvr additive="base">
                                        <p:cTn id="103" dur="500" fill="hold"/>
                                        <p:tgtEl>
                                          <p:spTgt spid="36"/>
                                        </p:tgtEl>
                                        <p:attrNameLst>
                                          <p:attrName>ppt_x</p:attrName>
                                        </p:attrNameLst>
                                      </p:cBhvr>
                                      <p:tavLst>
                                        <p:tav tm="0">
                                          <p:val>
                                            <p:strVal val="#ppt_x"/>
                                          </p:val>
                                        </p:tav>
                                        <p:tav tm="100000">
                                          <p:val>
                                            <p:strVal val="#ppt_x"/>
                                          </p:val>
                                        </p:tav>
                                      </p:tavLst>
                                    </p:anim>
                                    <p:anim calcmode="lin" valueType="num">
                                      <p:cBhvr additive="base">
                                        <p:cTn id="104" dur="500" fill="hold"/>
                                        <p:tgtEl>
                                          <p:spTgt spid="36"/>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40"/>
                                        </p:tgtEl>
                                        <p:attrNameLst>
                                          <p:attrName>style.visibility</p:attrName>
                                        </p:attrNameLst>
                                      </p:cBhvr>
                                      <p:to>
                                        <p:strVal val="visible"/>
                                      </p:to>
                                    </p:set>
                                    <p:anim calcmode="lin" valueType="num">
                                      <p:cBhvr additive="base">
                                        <p:cTn id="107" dur="500" fill="hold"/>
                                        <p:tgtEl>
                                          <p:spTgt spid="40"/>
                                        </p:tgtEl>
                                        <p:attrNameLst>
                                          <p:attrName>ppt_x</p:attrName>
                                        </p:attrNameLst>
                                      </p:cBhvr>
                                      <p:tavLst>
                                        <p:tav tm="0">
                                          <p:val>
                                            <p:strVal val="#ppt_x"/>
                                          </p:val>
                                        </p:tav>
                                        <p:tav tm="100000">
                                          <p:val>
                                            <p:strVal val="#ppt_x"/>
                                          </p:val>
                                        </p:tav>
                                      </p:tavLst>
                                    </p:anim>
                                    <p:anim calcmode="lin" valueType="num">
                                      <p:cBhvr additive="base">
                                        <p:cTn id="108" dur="500" fill="hold"/>
                                        <p:tgtEl>
                                          <p:spTgt spid="40"/>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ppt_x"/>
                                          </p:val>
                                        </p:tav>
                                        <p:tav tm="100000">
                                          <p:val>
                                            <p:strVal val="#ppt_x"/>
                                          </p:val>
                                        </p:tav>
                                      </p:tavLst>
                                    </p:anim>
                                    <p:anim calcmode="lin" valueType="num">
                                      <p:cBhvr additive="base">
                                        <p:cTn id="112" dur="500" fill="hold"/>
                                        <p:tgtEl>
                                          <p:spTgt spid="38"/>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additive="base">
                                        <p:cTn id="115" dur="500" fill="hold"/>
                                        <p:tgtEl>
                                          <p:spTgt spid="37"/>
                                        </p:tgtEl>
                                        <p:attrNameLst>
                                          <p:attrName>ppt_x</p:attrName>
                                        </p:attrNameLst>
                                      </p:cBhvr>
                                      <p:tavLst>
                                        <p:tav tm="0">
                                          <p:val>
                                            <p:strVal val="#ppt_x"/>
                                          </p:val>
                                        </p:tav>
                                        <p:tav tm="100000">
                                          <p:val>
                                            <p:strVal val="#ppt_x"/>
                                          </p:val>
                                        </p:tav>
                                      </p:tavLst>
                                    </p:anim>
                                    <p:anim calcmode="lin" valueType="num">
                                      <p:cBhvr additive="base">
                                        <p:cTn id="11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p:bldP spid="15" grpId="0" animBg="1"/>
      <p:bldP spid="17" grpId="0"/>
      <p:bldP spid="11" grpId="0" animBg="1"/>
      <p:bldP spid="19" grpId="0" animBg="1"/>
      <p:bldP spid="26" grpId="0"/>
      <p:bldP spid="27" grpId="0"/>
      <p:bldP spid="28" grpId="0"/>
      <p:bldP spid="29" grpId="0"/>
      <p:bldP spid="30" grpId="0"/>
      <p:bldP spid="3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886200"/>
          </a:xfrm>
        </p:spPr>
        <p:txBody>
          <a:bodyPr>
            <a:normAutofit fontScale="85000" lnSpcReduction="10000"/>
          </a:bodyPr>
          <a:lstStyle/>
          <a:p>
            <a:pPr marL="0" indent="0" algn="just">
              <a:buNone/>
            </a:pPr>
            <a:r>
              <a:rPr lang="en-IN" sz="1800" dirty="0">
                <a:latin typeface="Times New Roman" pitchFamily="18" charset="0"/>
                <a:cs typeface="Times New Roman" pitchFamily="18" charset="0"/>
              </a:rPr>
              <a:t>Net force acting along the plane,</a:t>
            </a:r>
          </a:p>
          <a:p>
            <a:pPr marL="0" indent="0" algn="just">
              <a:buNone/>
            </a:pPr>
            <a:r>
              <a:rPr lang="en-IN" sz="1800" dirty="0">
                <a:latin typeface="Times New Roman" pitchFamily="18" charset="0"/>
                <a:cs typeface="Times New Roman" pitchFamily="18" charset="0"/>
              </a:rPr>
              <a:t>350 – 500sin</a:t>
            </a:r>
            <a:r>
              <a:rPr lang="el-GR" sz="1800" dirty="0">
                <a:latin typeface="Times New Roman" pitchFamily="18" charset="0"/>
                <a:cs typeface="Times New Roman" pitchFamily="18" charset="0"/>
              </a:rPr>
              <a:t>θ</a:t>
            </a:r>
            <a:endParaRPr lang="en-IN" sz="1800" dirty="0">
              <a:latin typeface="Times New Roman" pitchFamily="18" charset="0"/>
              <a:cs typeface="Times New Roman" pitchFamily="18" charset="0"/>
            </a:endParaRPr>
          </a:p>
          <a:p>
            <a:pPr marL="0" indent="0" algn="just">
              <a:buNone/>
            </a:pPr>
            <a:r>
              <a:rPr lang="en-IN" sz="1800" dirty="0">
                <a:latin typeface="Times New Roman" pitchFamily="18" charset="0"/>
                <a:cs typeface="Times New Roman" pitchFamily="18" charset="0"/>
              </a:rPr>
              <a:t> = 100 N (acting up the plane)</a:t>
            </a:r>
          </a:p>
          <a:p>
            <a:pPr marL="0" indent="0" algn="just">
              <a:buNone/>
            </a:pPr>
            <a:r>
              <a:rPr lang="en-IN" sz="1800" dirty="0">
                <a:latin typeface="Times New Roman" pitchFamily="18" charset="0"/>
                <a:cs typeface="Times New Roman" pitchFamily="18" charset="0"/>
              </a:rPr>
              <a:t>Hence the body is having tendency to move up the plane.</a:t>
            </a:r>
          </a:p>
          <a:p>
            <a:pPr marL="0" indent="0" algn="just">
              <a:buNone/>
            </a:pPr>
            <a:r>
              <a:rPr lang="en-IN" sz="1800" dirty="0">
                <a:latin typeface="Times New Roman" pitchFamily="18" charset="0"/>
                <a:cs typeface="Times New Roman" pitchFamily="18" charset="0"/>
              </a:rPr>
              <a:t>For equilibrium frictional force required is F</a:t>
            </a:r>
            <a:r>
              <a:rPr lang="en-IN" sz="1800" baseline="-25000" dirty="0">
                <a:latin typeface="Times New Roman" pitchFamily="18" charset="0"/>
                <a:cs typeface="Times New Roman" pitchFamily="18" charset="0"/>
              </a:rPr>
              <a:t>req </a:t>
            </a:r>
            <a:r>
              <a:rPr lang="en-IN" sz="1800" dirty="0">
                <a:latin typeface="Times New Roman" pitchFamily="18" charset="0"/>
                <a:cs typeface="Times New Roman" pitchFamily="18" charset="0"/>
              </a:rPr>
              <a:t>= 100 N acting </a:t>
            </a:r>
          </a:p>
          <a:p>
            <a:pPr marL="0" indent="0" algn="just">
              <a:buNone/>
            </a:pPr>
            <a:r>
              <a:rPr lang="en-IN" sz="1800" dirty="0">
                <a:latin typeface="Times New Roman" pitchFamily="18" charset="0"/>
                <a:cs typeface="Times New Roman" pitchFamily="18" charset="0"/>
              </a:rPr>
              <a:t>Down the plane.</a:t>
            </a:r>
          </a:p>
          <a:p>
            <a:pPr marL="0" indent="0" algn="just">
              <a:buNone/>
            </a:pPr>
            <a:r>
              <a:rPr lang="en-IN" sz="1800" dirty="0">
                <a:latin typeface="Times New Roman" pitchFamily="18" charset="0"/>
                <a:cs typeface="Times New Roman" pitchFamily="18" charset="0"/>
              </a:rPr>
              <a:t>Net force acting perpendicular to the plane,</a:t>
            </a:r>
          </a:p>
          <a:p>
            <a:pPr marL="0" indent="0" algn="just">
              <a:buNone/>
            </a:pPr>
            <a:r>
              <a:rPr lang="en-IN" sz="1800" dirty="0">
                <a:latin typeface="Times New Roman" pitchFamily="18" charset="0"/>
                <a:cs typeface="Times New Roman" pitchFamily="18" charset="0"/>
              </a:rPr>
              <a:t>-500cos30 + N = 0</a:t>
            </a:r>
          </a:p>
          <a:p>
            <a:pPr marL="0" indent="0" algn="just">
              <a:buNone/>
            </a:pPr>
            <a:r>
              <a:rPr lang="en-IN" sz="1800" dirty="0">
                <a:latin typeface="Times New Roman" pitchFamily="18" charset="0"/>
                <a:cs typeface="Times New Roman" pitchFamily="18" charset="0"/>
              </a:rPr>
              <a:t>N = 433.01 N</a:t>
            </a:r>
          </a:p>
          <a:p>
            <a:pPr marL="0" indent="0" algn="just">
              <a:buNone/>
            </a:pPr>
            <a:r>
              <a:rPr lang="en-IN" sz="1800" dirty="0">
                <a:latin typeface="Times New Roman" pitchFamily="18" charset="0"/>
                <a:cs typeface="Times New Roman" pitchFamily="18" charset="0"/>
              </a:rPr>
              <a:t>Frictional force at limiting equilibrium condition is </a:t>
            </a:r>
          </a:p>
          <a:p>
            <a:pPr marL="0" indent="0" algn="just">
              <a:buNone/>
            </a:pPr>
            <a:r>
              <a:rPr lang="en-IN" sz="1800" dirty="0">
                <a:latin typeface="Times New Roman" pitchFamily="18" charset="0"/>
                <a:cs typeface="Times New Roman" pitchFamily="18" charset="0"/>
              </a:rPr>
              <a:t>F</a:t>
            </a:r>
            <a:r>
              <a:rPr lang="en-IN" sz="1800" baseline="-25000" dirty="0">
                <a:latin typeface="Times New Roman" pitchFamily="18" charset="0"/>
                <a:cs typeface="Times New Roman" pitchFamily="18" charset="0"/>
              </a:rPr>
              <a:t>m</a:t>
            </a:r>
            <a:r>
              <a:rPr lang="en-IN" sz="1800" dirty="0">
                <a:latin typeface="Times New Roman" pitchFamily="18" charset="0"/>
                <a:cs typeface="Times New Roman" pitchFamily="18" charset="0"/>
              </a:rPr>
              <a:t>= µ</a:t>
            </a:r>
            <a:r>
              <a:rPr lang="en-IN" sz="1800" baseline="-25000" dirty="0" err="1">
                <a:latin typeface="Times New Roman" pitchFamily="18" charset="0"/>
                <a:cs typeface="Times New Roman" pitchFamily="18" charset="0"/>
              </a:rPr>
              <a:t>s</a:t>
            </a:r>
            <a:r>
              <a:rPr lang="en-IN" sz="1800" dirty="0" err="1">
                <a:latin typeface="Times New Roman" pitchFamily="18" charset="0"/>
                <a:cs typeface="Times New Roman" pitchFamily="18" charset="0"/>
              </a:rPr>
              <a:t>N</a:t>
            </a:r>
            <a:endParaRPr lang="en-IN" sz="1800" dirty="0">
              <a:latin typeface="Times New Roman" pitchFamily="18" charset="0"/>
              <a:cs typeface="Times New Roman" pitchFamily="18" charset="0"/>
            </a:endParaRPr>
          </a:p>
          <a:p>
            <a:pPr marL="0" indent="0" algn="just">
              <a:buNone/>
            </a:pPr>
            <a:r>
              <a:rPr lang="en-IN" sz="1800" dirty="0">
                <a:latin typeface="Times New Roman" pitchFamily="18" charset="0"/>
                <a:cs typeface="Times New Roman" pitchFamily="18" charset="0"/>
              </a:rPr>
              <a:t>F</a:t>
            </a:r>
            <a:r>
              <a:rPr lang="en-IN" sz="1800" baseline="-25000" dirty="0">
                <a:latin typeface="Times New Roman" pitchFamily="18" charset="0"/>
                <a:cs typeface="Times New Roman" pitchFamily="18" charset="0"/>
              </a:rPr>
              <a:t>m</a:t>
            </a:r>
            <a:r>
              <a:rPr lang="en-IN" sz="1800" dirty="0">
                <a:latin typeface="Times New Roman" pitchFamily="18" charset="0"/>
                <a:cs typeface="Times New Roman" pitchFamily="18" charset="0"/>
              </a:rPr>
              <a:t>= 0.4*433.01</a:t>
            </a:r>
          </a:p>
          <a:p>
            <a:pPr marL="0" indent="0" algn="just">
              <a:buNone/>
            </a:pPr>
            <a:r>
              <a:rPr lang="en-IN" sz="1800" dirty="0">
                <a:latin typeface="Times New Roman" pitchFamily="18" charset="0"/>
                <a:cs typeface="Times New Roman" pitchFamily="18" charset="0"/>
              </a:rPr>
              <a:t>   = 173.20 N</a:t>
            </a:r>
          </a:p>
          <a:p>
            <a:pPr marL="0" indent="0" algn="just">
              <a:buNone/>
            </a:pPr>
            <a:r>
              <a:rPr lang="en-IN" sz="1800" dirty="0">
                <a:latin typeface="Times New Roman" pitchFamily="18" charset="0"/>
                <a:cs typeface="Times New Roman" pitchFamily="18" charset="0"/>
              </a:rPr>
              <a:t>Since F</a:t>
            </a:r>
            <a:r>
              <a:rPr lang="en-IN" sz="1800" baseline="-25000" dirty="0">
                <a:latin typeface="Times New Roman" pitchFamily="18" charset="0"/>
                <a:cs typeface="Times New Roman" pitchFamily="18" charset="0"/>
              </a:rPr>
              <a:t>m</a:t>
            </a:r>
            <a:r>
              <a:rPr lang="en-IN" sz="1800" dirty="0">
                <a:latin typeface="Times New Roman" pitchFamily="18" charset="0"/>
                <a:cs typeface="Times New Roman" pitchFamily="18" charset="0"/>
              </a:rPr>
              <a:t>&gt; F</a:t>
            </a:r>
            <a:r>
              <a:rPr lang="en-IN" sz="1800" baseline="-25000" dirty="0">
                <a:latin typeface="Times New Roman" pitchFamily="18" charset="0"/>
                <a:cs typeface="Times New Roman" pitchFamily="18" charset="0"/>
              </a:rPr>
              <a:t>req</a:t>
            </a:r>
            <a:r>
              <a:rPr lang="en-IN" sz="1800" dirty="0">
                <a:latin typeface="Times New Roman" pitchFamily="18" charset="0"/>
                <a:cs typeface="Times New Roman" pitchFamily="18" charset="0"/>
              </a:rPr>
              <a:t>  the block will be in equilibrium. </a:t>
            </a:r>
          </a:p>
          <a:p>
            <a:pPr marL="0" indent="0" algn="just">
              <a:buNone/>
            </a:pPr>
            <a:r>
              <a:rPr lang="en-IN" sz="1800" dirty="0">
                <a:latin typeface="Times New Roman"/>
                <a:cs typeface="Times New Roman"/>
              </a:rPr>
              <a:t>value of</a:t>
            </a:r>
            <a:r>
              <a:rPr lang="en-IN" sz="1800" spc="-200" dirty="0">
                <a:latin typeface="Times New Roman"/>
                <a:cs typeface="Times New Roman"/>
              </a:rPr>
              <a:t> </a:t>
            </a:r>
            <a:r>
              <a:rPr lang="en-IN" sz="1800" dirty="0">
                <a:latin typeface="Times New Roman"/>
                <a:cs typeface="Times New Roman"/>
              </a:rPr>
              <a:t>the </a:t>
            </a:r>
            <a:r>
              <a:rPr lang="en-IN" sz="1800" spc="-5" dirty="0">
                <a:latin typeface="Times New Roman"/>
                <a:cs typeface="Times New Roman"/>
              </a:rPr>
              <a:t>frictional</a:t>
            </a:r>
            <a:r>
              <a:rPr lang="en-IN" sz="1800" spc="-60" dirty="0">
                <a:latin typeface="Times New Roman"/>
                <a:cs typeface="Times New Roman"/>
              </a:rPr>
              <a:t> </a:t>
            </a:r>
            <a:r>
              <a:rPr lang="en-IN" sz="1800" spc="-5" dirty="0">
                <a:latin typeface="Times New Roman"/>
                <a:cs typeface="Times New Roman"/>
              </a:rPr>
              <a:t>force; </a:t>
            </a:r>
            <a:r>
              <a:rPr lang="en-IN" sz="1800" dirty="0">
                <a:solidFill>
                  <a:srgbClr val="00B050"/>
                </a:solidFill>
                <a:latin typeface="Times New Roman" pitchFamily="18" charset="0"/>
                <a:cs typeface="Times New Roman" pitchFamily="18" charset="0"/>
              </a:rPr>
              <a:t>F</a:t>
            </a:r>
            <a:r>
              <a:rPr lang="en-IN" sz="1800" baseline="-25000" dirty="0">
                <a:solidFill>
                  <a:srgbClr val="00B050"/>
                </a:solidFill>
                <a:latin typeface="Times New Roman" pitchFamily="18" charset="0"/>
                <a:cs typeface="Times New Roman" pitchFamily="18" charset="0"/>
              </a:rPr>
              <a:t>s</a:t>
            </a:r>
            <a:r>
              <a:rPr lang="en-IN" sz="1800" dirty="0">
                <a:solidFill>
                  <a:srgbClr val="00B050"/>
                </a:solidFill>
                <a:latin typeface="Times New Roman" pitchFamily="18" charset="0"/>
                <a:cs typeface="Times New Roman" pitchFamily="18" charset="0"/>
              </a:rPr>
              <a:t> = 173.20 N and it acts in the downward direction.</a:t>
            </a:r>
          </a:p>
        </p:txBody>
      </p:sp>
      <p:cxnSp>
        <p:nvCxnSpPr>
          <p:cNvPr id="4" name="Straight Connector 3"/>
          <p:cNvCxnSpPr/>
          <p:nvPr/>
        </p:nvCxnSpPr>
        <p:spPr>
          <a:xfrm flipV="1">
            <a:off x="4952999" y="2038348"/>
            <a:ext cx="29718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4952999" y="3181348"/>
            <a:ext cx="33528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rot="20242720">
            <a:off x="5703277" y="2208343"/>
            <a:ext cx="990600" cy="533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rot="20208534">
            <a:off x="6626429" y="2093419"/>
            <a:ext cx="762000" cy="12311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rot="20360140">
            <a:off x="7245764" y="1527223"/>
            <a:ext cx="1477930" cy="307777"/>
          </a:xfrm>
          <a:prstGeom prst="rect">
            <a:avLst/>
          </a:prstGeom>
          <a:noFill/>
        </p:spPr>
        <p:txBody>
          <a:bodyPr wrap="square" rtlCol="0">
            <a:spAutoFit/>
          </a:bodyPr>
          <a:lstStyle/>
          <a:p>
            <a:r>
              <a:rPr lang="en-IN" sz="1400" dirty="0">
                <a:latin typeface="Times New Roman" pitchFamily="18" charset="0"/>
                <a:cs typeface="Times New Roman" pitchFamily="18" charset="0"/>
              </a:rPr>
              <a:t>P = 350 N</a:t>
            </a:r>
          </a:p>
        </p:txBody>
      </p:sp>
      <p:sp>
        <p:nvSpPr>
          <p:cNvPr id="9" name="TextBox 8"/>
          <p:cNvSpPr txBox="1"/>
          <p:nvPr/>
        </p:nvSpPr>
        <p:spPr>
          <a:xfrm>
            <a:off x="5486397" y="2952749"/>
            <a:ext cx="457200" cy="369332"/>
          </a:xfrm>
          <a:prstGeom prst="rect">
            <a:avLst/>
          </a:prstGeom>
          <a:noFill/>
        </p:spPr>
        <p:txBody>
          <a:bodyPr wrap="square" rtlCol="0">
            <a:spAutoFit/>
          </a:bodyPr>
          <a:lstStyle/>
          <a:p>
            <a:r>
              <a:rPr lang="el-GR" dirty="0">
                <a:latin typeface="Times New Roman" pitchFamily="18" charset="0"/>
                <a:cs typeface="Times New Roman" pitchFamily="18" charset="0"/>
              </a:rPr>
              <a:t>θ</a:t>
            </a:r>
            <a:r>
              <a:rPr lang="en-IN" dirty="0">
                <a:latin typeface="Times New Roman" pitchFamily="18" charset="0"/>
                <a:cs typeface="Times New Roman" pitchFamily="18" charset="0"/>
              </a:rPr>
              <a:t>  </a:t>
            </a:r>
            <a:endParaRPr lang="en-IN" dirty="0"/>
          </a:p>
        </p:txBody>
      </p:sp>
      <p:sp>
        <p:nvSpPr>
          <p:cNvPr id="10" name="Down Arrow 9"/>
          <p:cNvSpPr/>
          <p:nvPr/>
        </p:nvSpPr>
        <p:spPr>
          <a:xfrm>
            <a:off x="6095997" y="1504949"/>
            <a:ext cx="152400" cy="83820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Up Arrow 11"/>
          <p:cNvSpPr/>
          <p:nvPr/>
        </p:nvSpPr>
        <p:spPr>
          <a:xfrm rot="20361117">
            <a:off x="6467842" y="2645961"/>
            <a:ext cx="141412" cy="838200"/>
          </a:xfrm>
          <a:prstGeom prst="up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6172197" y="1428749"/>
            <a:ext cx="1219200" cy="307777"/>
          </a:xfrm>
          <a:prstGeom prst="rect">
            <a:avLst/>
          </a:prstGeom>
          <a:noFill/>
        </p:spPr>
        <p:txBody>
          <a:bodyPr wrap="square" rtlCol="0">
            <a:spAutoFit/>
          </a:bodyPr>
          <a:lstStyle/>
          <a:p>
            <a:r>
              <a:rPr lang="en-IN" sz="1400" dirty="0">
                <a:latin typeface="Times New Roman" pitchFamily="18" charset="0"/>
                <a:ea typeface="Tahoma" pitchFamily="34" charset="0"/>
                <a:cs typeface="Times New Roman" pitchFamily="18" charset="0"/>
              </a:rPr>
              <a:t>W = 500 N</a:t>
            </a:r>
          </a:p>
        </p:txBody>
      </p:sp>
      <p:sp>
        <p:nvSpPr>
          <p:cNvPr id="15" name="TextBox 14"/>
          <p:cNvSpPr txBox="1"/>
          <p:nvPr/>
        </p:nvSpPr>
        <p:spPr>
          <a:xfrm rot="20369360">
            <a:off x="6668825" y="3175491"/>
            <a:ext cx="457200" cy="307777"/>
          </a:xfrm>
          <a:prstGeom prst="rect">
            <a:avLst/>
          </a:prstGeom>
          <a:noFill/>
        </p:spPr>
        <p:txBody>
          <a:bodyPr wrap="square" rtlCol="0">
            <a:spAutoFit/>
          </a:bodyPr>
          <a:lstStyle/>
          <a:p>
            <a:r>
              <a:rPr lang="en-IN" sz="1400" dirty="0">
                <a:latin typeface="Times New Roman" pitchFamily="18" charset="0"/>
                <a:cs typeface="Times New Roman" pitchFamily="18" charset="0"/>
              </a:rPr>
              <a:t>N</a:t>
            </a:r>
            <a:endParaRPr lang="en-IN" sz="1400" dirty="0"/>
          </a:p>
        </p:txBody>
      </p:sp>
      <p:sp>
        <p:nvSpPr>
          <p:cNvPr id="16" name="Slide Number Placeholder 15"/>
          <p:cNvSpPr>
            <a:spLocks noGrp="1"/>
          </p:cNvSpPr>
          <p:nvPr>
            <p:ph type="sldNum" sz="quarter" idx="12"/>
          </p:nvPr>
        </p:nvSpPr>
        <p:spPr/>
        <p:txBody>
          <a:bodyPr/>
          <a:lstStyle/>
          <a:p>
            <a:fld id="{B6F15528-21DE-4FAA-801E-634DDDAF4B2B}" type="slidenum">
              <a:rPr lang="en-US" smtClean="0"/>
              <a:pPr/>
              <a:t>91</a:t>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anim calcmode="lin" valueType="num">
                                      <p:cBhvr additive="base">
                                        <p:cTn id="4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iterate type="wd">
                                    <p:tmPct val="30000"/>
                                  </p:iterate>
                                  <p:childTnLst>
                                    <p:set>
                                      <p:cBhvr>
                                        <p:cTn id="54" dur="1" fill="hold">
                                          <p:stCondLst>
                                            <p:cond delay="0"/>
                                          </p:stCondLst>
                                        </p:cTn>
                                        <p:tgtEl>
                                          <p:spTgt spid="3">
                                            <p:txEl>
                                              <p:pRg st="1" end="1"/>
                                            </p:txEl>
                                          </p:spTgt>
                                        </p:tgtEl>
                                        <p:attrNameLst>
                                          <p:attrName>style.visibility</p:attrName>
                                        </p:attrNameLst>
                                      </p:cBhvr>
                                      <p:to>
                                        <p:strVal val="visible"/>
                                      </p:to>
                                    </p:set>
                                    <p:anim calcmode="lin" valueType="num">
                                      <p:cBhvr additive="base">
                                        <p:cTn id="55"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 calcmode="lin" valueType="num">
                                      <p:cBhvr additive="base">
                                        <p:cTn id="6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3" end="3"/>
                                            </p:txEl>
                                          </p:spTgt>
                                        </p:tgtEl>
                                        <p:attrNameLst>
                                          <p:attrName>style.visibility</p:attrName>
                                        </p:attrNameLst>
                                      </p:cBhvr>
                                      <p:to>
                                        <p:strVal val="visible"/>
                                      </p:to>
                                    </p:set>
                                    <p:anim calcmode="lin" valueType="num">
                                      <p:cBhvr additive="base">
                                        <p:cTn id="6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 calcmode="lin" valueType="num">
                                      <p:cBhvr additive="base">
                                        <p:cTn id="7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5" end="5"/>
                                            </p:txEl>
                                          </p:spTgt>
                                        </p:tgtEl>
                                        <p:attrNameLst>
                                          <p:attrName>style.visibility</p:attrName>
                                        </p:attrNameLst>
                                      </p:cBhvr>
                                      <p:to>
                                        <p:strVal val="visible"/>
                                      </p:to>
                                    </p:set>
                                    <p:anim calcmode="lin" valueType="num">
                                      <p:cBhvr additive="base">
                                        <p:cTn id="7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iterate type="wd">
                                    <p:tmPct val="30000"/>
                                  </p:iterate>
                                  <p:childTnLst>
                                    <p:set>
                                      <p:cBhvr>
                                        <p:cTn id="84" dur="1" fill="hold">
                                          <p:stCondLst>
                                            <p:cond delay="0"/>
                                          </p:stCondLst>
                                        </p:cTn>
                                        <p:tgtEl>
                                          <p:spTgt spid="3">
                                            <p:txEl>
                                              <p:pRg st="6" end="6"/>
                                            </p:txEl>
                                          </p:spTgt>
                                        </p:tgtEl>
                                        <p:attrNameLst>
                                          <p:attrName>style.visibility</p:attrName>
                                        </p:attrNameLst>
                                      </p:cBhvr>
                                      <p:to>
                                        <p:strVal val="visible"/>
                                      </p:to>
                                    </p:set>
                                    <p:anim calcmode="lin" valueType="num">
                                      <p:cBhvr additive="base">
                                        <p:cTn id="85" dur="1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86"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iterate type="wd">
                                    <p:tmPct val="30000"/>
                                  </p:iterate>
                                  <p:childTnLst>
                                    <p:set>
                                      <p:cBhvr>
                                        <p:cTn id="90" dur="1" fill="hold">
                                          <p:stCondLst>
                                            <p:cond delay="0"/>
                                          </p:stCondLst>
                                        </p:cTn>
                                        <p:tgtEl>
                                          <p:spTgt spid="3">
                                            <p:txEl>
                                              <p:pRg st="7" end="7"/>
                                            </p:txEl>
                                          </p:spTgt>
                                        </p:tgtEl>
                                        <p:attrNameLst>
                                          <p:attrName>style.visibility</p:attrName>
                                        </p:attrNameLst>
                                      </p:cBhvr>
                                      <p:to>
                                        <p:strVal val="visible"/>
                                      </p:to>
                                    </p:set>
                                    <p:anim calcmode="lin" valueType="num">
                                      <p:cBhvr additive="base">
                                        <p:cTn id="91" dur="10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92"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8" end="8"/>
                                            </p:txEl>
                                          </p:spTgt>
                                        </p:tgtEl>
                                        <p:attrNameLst>
                                          <p:attrName>style.visibility</p:attrName>
                                        </p:attrNameLst>
                                      </p:cBhvr>
                                      <p:to>
                                        <p:strVal val="visible"/>
                                      </p:to>
                                    </p:set>
                                    <p:anim calcmode="lin" valueType="num">
                                      <p:cBhvr additive="base">
                                        <p:cTn id="9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9" end="9"/>
                                            </p:txEl>
                                          </p:spTgt>
                                        </p:tgtEl>
                                        <p:attrNameLst>
                                          <p:attrName>style.visibility</p:attrName>
                                        </p:attrNameLst>
                                      </p:cBhvr>
                                      <p:to>
                                        <p:strVal val="visible"/>
                                      </p:to>
                                    </p:set>
                                    <p:anim calcmode="lin" valueType="num">
                                      <p:cBhvr additive="base">
                                        <p:cTn id="10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0" end="10"/>
                                            </p:txEl>
                                          </p:spTgt>
                                        </p:tgtEl>
                                        <p:attrNameLst>
                                          <p:attrName>style.visibility</p:attrName>
                                        </p:attrNameLst>
                                      </p:cBhvr>
                                      <p:to>
                                        <p:strVal val="visible"/>
                                      </p:to>
                                    </p:set>
                                    <p:anim calcmode="lin" valueType="num">
                                      <p:cBhvr additive="base">
                                        <p:cTn id="10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11" end="11"/>
                                            </p:txEl>
                                          </p:spTgt>
                                        </p:tgtEl>
                                        <p:attrNameLst>
                                          <p:attrName>style.visibility</p:attrName>
                                        </p:attrNameLst>
                                      </p:cBhvr>
                                      <p:to>
                                        <p:strVal val="visible"/>
                                      </p:to>
                                    </p:set>
                                    <p:anim calcmode="lin" valueType="num">
                                      <p:cBhvr additive="base">
                                        <p:cTn id="11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
                                            <p:txEl>
                                              <p:pRg st="12" end="12"/>
                                            </p:txEl>
                                          </p:spTgt>
                                        </p:tgtEl>
                                        <p:attrNameLst>
                                          <p:attrName>style.visibility</p:attrName>
                                        </p:attrNameLst>
                                      </p:cBhvr>
                                      <p:to>
                                        <p:strVal val="visible"/>
                                      </p:to>
                                    </p:set>
                                    <p:anim calcmode="lin" valueType="num">
                                      <p:cBhvr additive="base">
                                        <p:cTn id="12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3">
                                            <p:txEl>
                                              <p:pRg st="13" end="13"/>
                                            </p:txEl>
                                          </p:spTgt>
                                        </p:tgtEl>
                                        <p:attrNameLst>
                                          <p:attrName>style.visibility</p:attrName>
                                        </p:attrNameLst>
                                      </p:cBhvr>
                                      <p:to>
                                        <p:strVal val="visible"/>
                                      </p:to>
                                    </p:set>
                                    <p:anim calcmode="lin" valueType="num">
                                      <p:cBhvr additive="base">
                                        <p:cTn id="12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3">
                                            <p:txEl>
                                              <p:pRg st="14" end="14"/>
                                            </p:txEl>
                                          </p:spTgt>
                                        </p:tgtEl>
                                        <p:attrNameLst>
                                          <p:attrName>style.visibility</p:attrName>
                                        </p:attrNameLst>
                                      </p:cBhvr>
                                      <p:to>
                                        <p:strVal val="visible"/>
                                      </p:to>
                                    </p:set>
                                    <p:anim calcmode="lin" valueType="num">
                                      <p:cBhvr additive="base">
                                        <p:cTn id="13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p:bldP spid="9" grpId="0"/>
      <p:bldP spid="10" grpId="0" animBg="1"/>
      <p:bldP spid="12" grpId="0" animBg="1"/>
      <p:bldP spid="13" grpId="0"/>
      <p:bldP spid="1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92</a:t>
            </a:fld>
            <a:endParaRPr lang="en-US"/>
          </a:p>
        </p:txBody>
      </p:sp>
      <p:sp>
        <p:nvSpPr>
          <p:cNvPr id="5" name="TextBox 4"/>
          <p:cNvSpPr txBox="1"/>
          <p:nvPr/>
        </p:nvSpPr>
        <p:spPr>
          <a:xfrm>
            <a:off x="2667000" y="2190750"/>
            <a:ext cx="4114800" cy="707886"/>
          </a:xfrm>
          <a:prstGeom prst="rect">
            <a:avLst/>
          </a:prstGeom>
          <a:noFill/>
        </p:spPr>
        <p:txBody>
          <a:bodyPr wrap="square" rtlCol="0">
            <a:spAutoFit/>
          </a:bodyPr>
          <a:lstStyle/>
          <a:p>
            <a:pPr algn="ctr"/>
            <a:r>
              <a:rPr lang="en-IN" sz="4000" b="1" dirty="0">
                <a:latin typeface="Times New Roman" pitchFamily="18" charset="0"/>
                <a:cs typeface="Times New Roman" pitchFamily="18" charset="0"/>
              </a:rPr>
              <a:t>Thank You</a:t>
            </a:r>
          </a:p>
        </p:txBody>
      </p:sp>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2397</TotalTime>
  <Words>6801</Words>
  <Application>Microsoft Office PowerPoint</Application>
  <PresentationFormat>On-screen Show (16:9)</PresentationFormat>
  <Paragraphs>1398</Paragraphs>
  <Slides>92</Slides>
  <Notes>89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92</vt:i4>
      </vt:variant>
    </vt:vector>
  </HeadingPairs>
  <TitlesOfParts>
    <vt:vector size="98" baseType="lpstr">
      <vt:lpstr>Arial</vt:lpstr>
      <vt:lpstr>Calibri</vt:lpstr>
      <vt:lpstr>Cambria Math</vt:lpstr>
      <vt:lpstr>Times New Roman</vt:lpstr>
      <vt:lpstr>Wingdings</vt:lpstr>
      <vt:lpstr>Office Theme</vt:lpstr>
      <vt:lpstr>ENGINEERING MECHANICS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MECHANICS</dc:title>
  <dc:creator>Basu Patil</dc:creator>
  <cp:lastModifiedBy>Basanagouda Patil</cp:lastModifiedBy>
  <cp:revision>708</cp:revision>
  <dcterms:created xsi:type="dcterms:W3CDTF">2006-08-16T00:00:00Z</dcterms:created>
  <dcterms:modified xsi:type="dcterms:W3CDTF">2021-07-05T03:51:39Z</dcterms:modified>
</cp:coreProperties>
</file>