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3"/>
    <p:sldMasterId id="2147483721" r:id="rId4"/>
    <p:sldMasterId id="2147483709" r:id="rId5"/>
    <p:sldMasterId id="2147483661" r:id="rId6"/>
    <p:sldMasterId id="2147483939" r:id="rId7"/>
    <p:sldMasterId id="2147483745" r:id="rId8"/>
    <p:sldMasterId id="2147483913" r:id="rId9"/>
    <p:sldMasterId id="2147483817" r:id="rId10"/>
    <p:sldMasterId id="2147483865" r:id="rId11"/>
    <p:sldMasterId id="2147483889" r:id="rId12"/>
  </p:sldMasterIdLst>
  <p:notesMasterIdLst>
    <p:notesMasterId r:id="rId42"/>
  </p:notesMasterIdLst>
  <p:handoutMasterIdLst>
    <p:handoutMasterId r:id="rId43"/>
  </p:handoutMasterIdLst>
  <p:sldIdLst>
    <p:sldId id="534" r:id="rId13"/>
    <p:sldId id="543" r:id="rId14"/>
    <p:sldId id="649" r:id="rId15"/>
    <p:sldId id="652" r:id="rId16"/>
    <p:sldId id="645" r:id="rId17"/>
    <p:sldId id="646" r:id="rId18"/>
    <p:sldId id="644" r:id="rId19"/>
    <p:sldId id="686" r:id="rId20"/>
    <p:sldId id="725" r:id="rId21"/>
    <p:sldId id="724" r:id="rId22"/>
    <p:sldId id="726" r:id="rId23"/>
    <p:sldId id="727" r:id="rId24"/>
    <p:sldId id="728" r:id="rId25"/>
    <p:sldId id="729" r:id="rId26"/>
    <p:sldId id="730" r:id="rId27"/>
    <p:sldId id="731" r:id="rId28"/>
    <p:sldId id="732" r:id="rId29"/>
    <p:sldId id="733" r:id="rId30"/>
    <p:sldId id="734" r:id="rId31"/>
    <p:sldId id="735" r:id="rId32"/>
    <p:sldId id="737" r:id="rId33"/>
    <p:sldId id="738" r:id="rId34"/>
    <p:sldId id="739" r:id="rId35"/>
    <p:sldId id="740" r:id="rId36"/>
    <p:sldId id="741" r:id="rId37"/>
    <p:sldId id="742" r:id="rId38"/>
    <p:sldId id="743" r:id="rId39"/>
    <p:sldId id="744" r:id="rId40"/>
    <p:sldId id="535" r:id="rId41"/>
  </p:sldIdLst>
  <p:sldSz cx="12192000" cy="6858000"/>
  <p:notesSz cx="6797675" cy="99266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F8F7F2"/>
    <a:srgbClr val="99CCFF"/>
    <a:srgbClr val="F3F3F3"/>
    <a:srgbClr val="FFFFFF"/>
    <a:srgbClr val="3333FF"/>
    <a:srgbClr val="3399FF"/>
    <a:srgbClr val="3366FF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0" autoAdjust="0"/>
    <p:restoredTop sz="95559" autoAdjust="0"/>
  </p:normalViewPr>
  <p:slideViewPr>
    <p:cSldViewPr>
      <p:cViewPr>
        <p:scale>
          <a:sx n="120" d="100"/>
          <a:sy n="120" d="100"/>
        </p:scale>
        <p:origin x="84" y="-42"/>
      </p:cViewPr>
      <p:guideLst>
        <p:guide orient="horz" pos="4319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818" y="-108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5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Master" Target="slideMasters/slideMaster9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8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handoutMaster" Target="handoutMasters/handoutMaster1.xml"/><Relationship Id="rId8" Type="http://schemas.openxmlformats.org/officeDocument/2006/relationships/slideMaster" Target="slideMasters/slideMaster6.xml"/><Relationship Id="rId3" Type="http://schemas.openxmlformats.org/officeDocument/2006/relationships/slideMaster" Target="slideMasters/slideMaster1.xml"/><Relationship Id="rId12" Type="http://schemas.openxmlformats.org/officeDocument/2006/relationships/slideMaster" Target="slideMasters/slideMaster10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theme" Target="theme/theme1.xml"/><Relationship Id="rId20" Type="http://schemas.openxmlformats.org/officeDocument/2006/relationships/slide" Target="slides/slide8.xml"/><Relationship Id="rId41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246" cy="496572"/>
          </a:xfrm>
          <a:prstGeom prst="rect">
            <a:avLst/>
          </a:prstGeom>
        </p:spPr>
        <p:txBody>
          <a:bodyPr vert="horz" lIns="91888" tIns="45944" rIns="91888" bIns="4594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827" y="0"/>
            <a:ext cx="2946245" cy="496572"/>
          </a:xfrm>
          <a:prstGeom prst="rect">
            <a:avLst/>
          </a:prstGeom>
        </p:spPr>
        <p:txBody>
          <a:bodyPr vert="horz" lIns="91888" tIns="45944" rIns="91888" bIns="45944" rtlCol="0"/>
          <a:lstStyle>
            <a:lvl1pPr algn="r">
              <a:defRPr sz="1200"/>
            </a:lvl1pPr>
          </a:lstStyle>
          <a:p>
            <a:fld id="{FC5F120B-30C0-4FB1-AF15-8E0045F59183}" type="datetimeFigureOut">
              <a:rPr lang="ko-KR" altLang="en-US" smtClean="0"/>
              <a:pPr/>
              <a:t>2016-09-02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470"/>
            <a:ext cx="2946246" cy="496571"/>
          </a:xfrm>
          <a:prstGeom prst="rect">
            <a:avLst/>
          </a:prstGeom>
        </p:spPr>
        <p:txBody>
          <a:bodyPr vert="horz" lIns="91888" tIns="45944" rIns="91888" bIns="4594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827" y="9428470"/>
            <a:ext cx="2946245" cy="496571"/>
          </a:xfrm>
          <a:prstGeom prst="rect">
            <a:avLst/>
          </a:prstGeom>
        </p:spPr>
        <p:txBody>
          <a:bodyPr vert="horz" lIns="91888" tIns="45944" rIns="91888" bIns="45944" rtlCol="0" anchor="b"/>
          <a:lstStyle>
            <a:lvl1pPr algn="r">
              <a:defRPr sz="1200"/>
            </a:lvl1pPr>
          </a:lstStyle>
          <a:p>
            <a:fld id="{2FD03F62-1D9D-42A6-8034-D00A4BAD8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430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246" cy="496572"/>
          </a:xfrm>
          <a:prstGeom prst="rect">
            <a:avLst/>
          </a:prstGeom>
        </p:spPr>
        <p:txBody>
          <a:bodyPr vert="horz" lIns="91888" tIns="45944" rIns="91888" bIns="4594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827" y="0"/>
            <a:ext cx="2946245" cy="496572"/>
          </a:xfrm>
          <a:prstGeom prst="rect">
            <a:avLst/>
          </a:prstGeom>
        </p:spPr>
        <p:txBody>
          <a:bodyPr vert="horz" lIns="91888" tIns="45944" rIns="91888" bIns="45944" rtlCol="0"/>
          <a:lstStyle>
            <a:lvl1pPr algn="r">
              <a:defRPr sz="1200"/>
            </a:lvl1pPr>
          </a:lstStyle>
          <a:p>
            <a:fld id="{DB357499-63B8-45FF-8F73-727D13AFF6A9}" type="datetimeFigureOut">
              <a:rPr lang="ko-KR" altLang="en-US" smtClean="0"/>
              <a:pPr/>
              <a:t>2016-09-02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2950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88" tIns="45944" rIns="91888" bIns="4594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7" y="4715035"/>
            <a:ext cx="5439102" cy="4467545"/>
          </a:xfrm>
          <a:prstGeom prst="rect">
            <a:avLst/>
          </a:prstGeom>
        </p:spPr>
        <p:txBody>
          <a:bodyPr vert="horz" lIns="91888" tIns="45944" rIns="91888" bIns="4594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470"/>
            <a:ext cx="2946246" cy="496571"/>
          </a:xfrm>
          <a:prstGeom prst="rect">
            <a:avLst/>
          </a:prstGeom>
        </p:spPr>
        <p:txBody>
          <a:bodyPr vert="horz" lIns="91888" tIns="45944" rIns="91888" bIns="4594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827" y="9428470"/>
            <a:ext cx="2946245" cy="496571"/>
          </a:xfrm>
          <a:prstGeom prst="rect">
            <a:avLst/>
          </a:prstGeom>
        </p:spPr>
        <p:txBody>
          <a:bodyPr vert="horz" lIns="91888" tIns="45944" rIns="91888" bIns="45944" rtlCol="0" anchor="b"/>
          <a:lstStyle>
            <a:lvl1pPr algn="r">
              <a:defRPr sz="1200"/>
            </a:lvl1pPr>
          </a:lstStyle>
          <a:p>
            <a:fld id="{099500E0-2542-464B-9485-1AF7CE2936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7096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8900" y="742950"/>
            <a:ext cx="6619875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500E0-2542-464B-9485-1AF7CE2936A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30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8900" y="742950"/>
            <a:ext cx="6619875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500E0-2542-464B-9485-1AF7CE2936A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00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4021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9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56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81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641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803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7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94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10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75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858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08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6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558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009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58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153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36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41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912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863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5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3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37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97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2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903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263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05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7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6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869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23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55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05113" y="214290"/>
            <a:ext cx="11781775" cy="6429420"/>
          </a:xfrm>
          <a:prstGeom prst="roundRect">
            <a:avLst>
              <a:gd name="adj" fmla="val 2319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25444" rtl="0" eaLnBrk="1" latinLnBrk="1" hangingPunct="1">
        <a:spcBef>
          <a:spcPct val="0"/>
        </a:spcBef>
        <a:buNone/>
        <a:defRPr sz="3446" b="1" kern="120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Tx/>
        <a:buNone/>
        <a:defRPr sz="1231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"/>
          <p:cNvSpPr>
            <a:spLocks/>
          </p:cNvSpPr>
          <p:nvPr/>
        </p:nvSpPr>
        <p:spPr bwMode="auto">
          <a:xfrm rot="10800000">
            <a:off x="375138" y="264988"/>
            <a:ext cx="343877" cy="215900"/>
          </a:xfrm>
          <a:prstGeom prst="rightArrow">
            <a:avLst>
              <a:gd name="adj1" fmla="val 44120"/>
              <a:gd name="adj2" fmla="val 6323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5394416" y="1129432"/>
            <a:ext cx="250092" cy="241300"/>
            <a:chOff x="0" y="0"/>
            <a:chExt cx="128" cy="152"/>
          </a:xfrm>
        </p:grpSpPr>
        <p:sp>
          <p:nvSpPr>
            <p:cNvPr id="153" name="AutoShape 3"/>
            <p:cNvSpPr>
              <a:spLocks/>
            </p:cNvSpPr>
            <p:nvPr userDrawn="1"/>
          </p:nvSpPr>
          <p:spPr bwMode="auto">
            <a:xfrm>
              <a:off x="16" y="32"/>
              <a:ext cx="96" cy="120"/>
            </a:xfrm>
            <a:prstGeom prst="roundRect">
              <a:avLst>
                <a:gd name="adj" fmla="val 18750"/>
              </a:avLst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54" name="Line 4"/>
            <p:cNvSpPr>
              <a:spLocks noChangeShapeType="1"/>
            </p:cNvSpPr>
            <p:nvPr userDrawn="1"/>
          </p:nvSpPr>
          <p:spPr bwMode="auto">
            <a:xfrm flipH="1">
              <a:off x="40" y="56"/>
              <a:ext cx="0" cy="8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  <p:sp>
          <p:nvSpPr>
            <p:cNvPr id="155" name="Line 5"/>
            <p:cNvSpPr>
              <a:spLocks noChangeShapeType="1"/>
            </p:cNvSpPr>
            <p:nvPr userDrawn="1"/>
          </p:nvSpPr>
          <p:spPr bwMode="auto">
            <a:xfrm flipH="1">
              <a:off x="88" y="56"/>
              <a:ext cx="0" cy="8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  <p:sp>
          <p:nvSpPr>
            <p:cNvPr id="156" name="AutoShape 6"/>
            <p:cNvSpPr>
              <a:spLocks/>
            </p:cNvSpPr>
            <p:nvPr userDrawn="1"/>
          </p:nvSpPr>
          <p:spPr bwMode="auto">
            <a:xfrm>
              <a:off x="32" y="0"/>
              <a:ext cx="64" cy="32"/>
            </a:xfrm>
            <a:prstGeom prst="roundRect">
              <a:avLst>
                <a:gd name="adj" fmla="val 18750"/>
              </a:avLst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57" name="Line 7"/>
            <p:cNvSpPr>
              <a:spLocks noChangeShapeType="1"/>
            </p:cNvSpPr>
            <p:nvPr userDrawn="1"/>
          </p:nvSpPr>
          <p:spPr bwMode="auto">
            <a:xfrm>
              <a:off x="0" y="40"/>
              <a:ext cx="128" cy="0"/>
            </a:xfrm>
            <a:prstGeom prst="line">
              <a:avLst/>
            </a:prstGeom>
            <a:noFill/>
            <a:ln w="127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  <p:sp>
          <p:nvSpPr>
            <p:cNvPr id="158" name="Line 8"/>
            <p:cNvSpPr>
              <a:spLocks noChangeShapeType="1"/>
            </p:cNvSpPr>
            <p:nvPr userDrawn="1"/>
          </p:nvSpPr>
          <p:spPr bwMode="auto">
            <a:xfrm flipH="1">
              <a:off x="63" y="56"/>
              <a:ext cx="1" cy="8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</p:grpSp>
      <p:sp>
        <p:nvSpPr>
          <p:cNvPr id="9" name="AutoShape 9"/>
          <p:cNvSpPr>
            <a:spLocks/>
          </p:cNvSpPr>
          <p:nvPr/>
        </p:nvSpPr>
        <p:spPr bwMode="auto">
          <a:xfrm>
            <a:off x="375138" y="722188"/>
            <a:ext cx="343877" cy="215900"/>
          </a:xfrm>
          <a:prstGeom prst="rightArrow">
            <a:avLst>
              <a:gd name="adj1" fmla="val 44120"/>
              <a:gd name="adj2" fmla="val 63238"/>
            </a:avLst>
          </a:prstGeom>
          <a:solidFill>
            <a:schemeClr val="accent1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sp>
        <p:nvSpPr>
          <p:cNvPr id="10" name="AutoShape 10"/>
          <p:cNvSpPr>
            <a:spLocks/>
          </p:cNvSpPr>
          <p:nvPr/>
        </p:nvSpPr>
        <p:spPr bwMode="auto">
          <a:xfrm flipH="1">
            <a:off x="375138" y="1179388"/>
            <a:ext cx="343877" cy="215900"/>
          </a:xfrm>
          <a:prstGeom prst="rightArrow">
            <a:avLst>
              <a:gd name="adj1" fmla="val 44120"/>
              <a:gd name="adj2" fmla="val 63238"/>
            </a:avLst>
          </a:prstGeom>
          <a:solidFill>
            <a:schemeClr val="accent1">
              <a:alpha val="40999"/>
            </a:schemeClr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 rot="10800000" flipH="1">
            <a:off x="422031" y="1636588"/>
            <a:ext cx="343877" cy="215900"/>
          </a:xfrm>
          <a:prstGeom prst="rightArrow">
            <a:avLst>
              <a:gd name="adj1" fmla="val 44120"/>
              <a:gd name="adj2" fmla="val 63238"/>
            </a:avLst>
          </a:prstGeom>
          <a:solidFill>
            <a:schemeClr val="accent1">
              <a:alpha val="40999"/>
            </a:schemeClr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sp>
        <p:nvSpPr>
          <p:cNvPr id="12" name="AutoShape 12"/>
          <p:cNvSpPr>
            <a:spLocks/>
          </p:cNvSpPr>
          <p:nvPr/>
        </p:nvSpPr>
        <p:spPr bwMode="auto">
          <a:xfrm rot="10800000">
            <a:off x="437661" y="3008188"/>
            <a:ext cx="218831" cy="228600"/>
          </a:xfrm>
          <a:prstGeom prst="rightArrow">
            <a:avLst>
              <a:gd name="adj1" fmla="val 32361"/>
              <a:gd name="adj2" fmla="val 157139"/>
            </a:avLst>
          </a:prstGeom>
          <a:solidFill>
            <a:schemeClr val="accent1">
              <a:alpha val="40999"/>
            </a:schemeClr>
          </a:solidFill>
          <a:ln w="50800" cap="flat">
            <a:noFill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65999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sp>
        <p:nvSpPr>
          <p:cNvPr id="13" name="AutoShape 13"/>
          <p:cNvSpPr>
            <a:spLocks/>
          </p:cNvSpPr>
          <p:nvPr/>
        </p:nvSpPr>
        <p:spPr bwMode="auto">
          <a:xfrm>
            <a:off x="484554" y="2550988"/>
            <a:ext cx="218831" cy="228600"/>
          </a:xfrm>
          <a:prstGeom prst="rightArrow">
            <a:avLst>
              <a:gd name="adj1" fmla="val 32361"/>
              <a:gd name="adj2" fmla="val 157139"/>
            </a:avLst>
          </a:prstGeom>
          <a:solidFill>
            <a:schemeClr val="tx1">
              <a:lumMod val="65000"/>
              <a:lumOff val="35000"/>
            </a:schemeClr>
          </a:solidFill>
          <a:ln w="50800" cap="flat">
            <a:noFill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65999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414215" y="6189538"/>
            <a:ext cx="343877" cy="215900"/>
            <a:chOff x="0" y="0"/>
            <a:chExt cx="175" cy="136"/>
          </a:xfrm>
        </p:grpSpPr>
        <p:sp>
          <p:nvSpPr>
            <p:cNvPr id="151" name="Freeform 15"/>
            <p:cNvSpPr>
              <a:spLocks/>
            </p:cNvSpPr>
            <p:nvPr userDrawn="1"/>
          </p:nvSpPr>
          <p:spPr bwMode="auto">
            <a:xfrm>
              <a:off x="35" y="0"/>
              <a:ext cx="140" cy="116"/>
            </a:xfrm>
            <a:custGeom>
              <a:avLst/>
              <a:gdLst/>
              <a:ahLst/>
              <a:cxnLst>
                <a:cxn ang="0">
                  <a:pos x="141" y="21600"/>
                </a:cxn>
                <a:cxn ang="0">
                  <a:pos x="9847" y="5758"/>
                </a:cxn>
                <a:cxn ang="0">
                  <a:pos x="9847" y="0"/>
                </a:cxn>
                <a:cxn ang="0">
                  <a:pos x="19665" y="9557"/>
                </a:cxn>
                <a:cxn ang="0">
                  <a:pos x="9991" y="20048"/>
                </a:cxn>
                <a:cxn ang="0">
                  <a:pos x="9847" y="14330"/>
                </a:cxn>
                <a:cxn ang="0">
                  <a:pos x="141" y="21600"/>
                </a:cxn>
                <a:cxn ang="0">
                  <a:pos x="141" y="21600"/>
                </a:cxn>
              </a:cxnLst>
              <a:rect l="0" t="0" r="r" b="b"/>
              <a:pathLst>
                <a:path w="19665" h="21600">
                  <a:moveTo>
                    <a:pt x="141" y="21600"/>
                  </a:moveTo>
                  <a:cubicBezTo>
                    <a:pt x="141" y="21600"/>
                    <a:pt x="-1935" y="8572"/>
                    <a:pt x="9847" y="5758"/>
                  </a:cubicBezTo>
                  <a:cubicBezTo>
                    <a:pt x="9847" y="5886"/>
                    <a:pt x="9847" y="0"/>
                    <a:pt x="9847" y="0"/>
                  </a:cubicBezTo>
                  <a:lnTo>
                    <a:pt x="19665" y="9557"/>
                  </a:lnTo>
                  <a:lnTo>
                    <a:pt x="9991" y="20048"/>
                  </a:lnTo>
                  <a:cubicBezTo>
                    <a:pt x="9991" y="20048"/>
                    <a:pt x="9940" y="14330"/>
                    <a:pt x="9847" y="14330"/>
                  </a:cubicBezTo>
                  <a:cubicBezTo>
                    <a:pt x="4316" y="14330"/>
                    <a:pt x="141" y="21600"/>
                    <a:pt x="141" y="21600"/>
                  </a:cubicBezTo>
                  <a:close/>
                  <a:moveTo>
                    <a:pt x="141" y="21600"/>
                  </a:moveTo>
                </a:path>
              </a:pathLst>
            </a:custGeom>
            <a:solidFill>
              <a:schemeClr val="accent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31033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52" name="Freeform 16"/>
            <p:cNvSpPr>
              <a:spLocks/>
            </p:cNvSpPr>
            <p:nvPr userDrawn="1"/>
          </p:nvSpPr>
          <p:spPr bwMode="auto">
            <a:xfrm>
              <a:off x="0" y="34"/>
              <a:ext cx="131" cy="102"/>
            </a:xfrm>
            <a:custGeom>
              <a:avLst/>
              <a:gdLst/>
              <a:ahLst/>
              <a:cxnLst>
                <a:cxn ang="0">
                  <a:pos x="21600" y="15331"/>
                </a:cxn>
                <a:cxn ang="0">
                  <a:pos x="21600" y="21600"/>
                </a:cxn>
                <a:cxn ang="0">
                  <a:pos x="139" y="21600"/>
                </a:cxn>
                <a:cxn ang="0">
                  <a:pos x="0" y="0"/>
                </a:cxn>
                <a:cxn ang="0">
                  <a:pos x="7943" y="0"/>
                </a:cxn>
              </a:cxnLst>
              <a:rect l="0" t="0" r="r" b="b"/>
              <a:pathLst>
                <a:path w="21600" h="21600">
                  <a:moveTo>
                    <a:pt x="21600" y="15331"/>
                  </a:moveTo>
                  <a:lnTo>
                    <a:pt x="21600" y="21600"/>
                  </a:lnTo>
                  <a:lnTo>
                    <a:pt x="139" y="21600"/>
                  </a:lnTo>
                  <a:lnTo>
                    <a:pt x="0" y="0"/>
                  </a:lnTo>
                  <a:lnTo>
                    <a:pt x="7943" y="0"/>
                  </a:lnTo>
                </a:path>
              </a:pathLst>
            </a:cu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31033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5378786" y="1635894"/>
            <a:ext cx="295031" cy="204739"/>
            <a:chOff x="0" y="4"/>
            <a:chExt cx="151" cy="128"/>
          </a:xfrm>
        </p:grpSpPr>
        <p:sp>
          <p:nvSpPr>
            <p:cNvPr id="147" name="AutoShape 18"/>
            <p:cNvSpPr>
              <a:spLocks/>
            </p:cNvSpPr>
            <p:nvPr userDrawn="1"/>
          </p:nvSpPr>
          <p:spPr bwMode="auto">
            <a:xfrm>
              <a:off x="0" y="4"/>
              <a:ext cx="128" cy="128"/>
            </a:xfrm>
            <a:prstGeom prst="roundRect">
              <a:avLst>
                <a:gd name="adj" fmla="val 16662"/>
              </a:avLst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48" name="Rectangle 19"/>
            <p:cNvSpPr>
              <a:spLocks/>
            </p:cNvSpPr>
            <p:nvPr userDrawn="1"/>
          </p:nvSpPr>
          <p:spPr bwMode="auto">
            <a:xfrm rot="13499962" flipH="1">
              <a:off x="127" y="4"/>
              <a:ext cx="24" cy="24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miter lim="800000"/>
              <a:headEnd type="none" w="med" len="med"/>
              <a:tailEnd type="none" w="med" len="med"/>
            </a:ln>
            <a:effectLst>
              <a:outerShdw algn="ctr" rotWithShape="0">
                <a:schemeClr val="bg2"/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49" name="Rectangle 20"/>
            <p:cNvSpPr>
              <a:spLocks/>
            </p:cNvSpPr>
            <p:nvPr userDrawn="1"/>
          </p:nvSpPr>
          <p:spPr bwMode="auto">
            <a:xfrm rot="13499962" flipH="1">
              <a:off x="78" y="15"/>
              <a:ext cx="24" cy="96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miter lim="800000"/>
              <a:headEnd type="none" w="med" len="med"/>
              <a:tailEnd type="none" w="med" len="med"/>
            </a:ln>
            <a:effectLst>
              <a:outerShdw algn="ctr" rotWithShape="0">
                <a:schemeClr val="bg2"/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50" name="AutoShape 21"/>
            <p:cNvSpPr>
              <a:spLocks/>
            </p:cNvSpPr>
            <p:nvPr userDrawn="1"/>
          </p:nvSpPr>
          <p:spPr bwMode="auto">
            <a:xfrm rot="13500001" flipH="1">
              <a:off x="30" y="99"/>
              <a:ext cx="24" cy="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5400" cap="flat">
              <a:noFill/>
              <a:miter lim="800000"/>
              <a:headEnd type="none" w="med" len="med"/>
              <a:tailEnd type="none" w="med" len="med"/>
            </a:ln>
            <a:effectLst>
              <a:outerShdw algn="ctr" rotWithShape="0">
                <a:schemeClr val="bg2"/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sp>
        <p:nvSpPr>
          <p:cNvPr id="16" name="Freeform 22"/>
          <p:cNvSpPr>
            <a:spLocks/>
          </p:cNvSpPr>
          <p:nvPr/>
        </p:nvSpPr>
        <p:spPr bwMode="auto">
          <a:xfrm>
            <a:off x="5410047" y="688107"/>
            <a:ext cx="265723" cy="228600"/>
          </a:xfrm>
          <a:custGeom>
            <a:avLst/>
            <a:gdLst/>
            <a:ahLst/>
            <a:cxnLst>
              <a:cxn ang="0">
                <a:pos x="4026" y="17795"/>
              </a:cxn>
              <a:cxn ang="0">
                <a:pos x="4148" y="8367"/>
              </a:cxn>
              <a:cxn ang="0">
                <a:pos x="11584" y="6757"/>
              </a:cxn>
              <a:cxn ang="0">
                <a:pos x="14977" y="5913"/>
              </a:cxn>
              <a:cxn ang="0">
                <a:pos x="14017" y="6905"/>
              </a:cxn>
              <a:cxn ang="0">
                <a:pos x="12232" y="7235"/>
              </a:cxn>
              <a:cxn ang="0">
                <a:pos x="12095" y="9747"/>
              </a:cxn>
              <a:cxn ang="0">
                <a:pos x="8456" y="10287"/>
              </a:cxn>
              <a:cxn ang="0">
                <a:pos x="13032" y="15570"/>
              </a:cxn>
              <a:cxn ang="0">
                <a:pos x="17723" y="8557"/>
              </a:cxn>
              <a:cxn ang="0">
                <a:pos x="14085" y="9351"/>
              </a:cxn>
              <a:cxn ang="0">
                <a:pos x="14085" y="6706"/>
              </a:cxn>
              <a:cxn ang="0">
                <a:pos x="14687" y="5932"/>
              </a:cxn>
              <a:cxn ang="0">
                <a:pos x="21600" y="3974"/>
              </a:cxn>
              <a:cxn ang="0">
                <a:pos x="21291" y="15734"/>
              </a:cxn>
              <a:cxn ang="0">
                <a:pos x="2413" y="21600"/>
              </a:cxn>
              <a:cxn ang="0">
                <a:pos x="0" y="20672"/>
              </a:cxn>
              <a:cxn ang="0">
                <a:pos x="0" y="1887"/>
              </a:cxn>
              <a:cxn ang="0">
                <a:pos x="6112" y="0"/>
              </a:cxn>
              <a:cxn ang="0">
                <a:pos x="6358" y="2946"/>
              </a:cxn>
              <a:cxn ang="0">
                <a:pos x="14722" y="263"/>
              </a:cxn>
              <a:cxn ang="0">
                <a:pos x="15808" y="843"/>
              </a:cxn>
              <a:cxn ang="0">
                <a:pos x="15687" y="5482"/>
              </a:cxn>
              <a:cxn ang="0">
                <a:pos x="13998" y="5945"/>
              </a:cxn>
              <a:cxn ang="0">
                <a:pos x="14212" y="2003"/>
              </a:cxn>
              <a:cxn ang="0">
                <a:pos x="5130" y="4714"/>
              </a:cxn>
              <a:cxn ang="0">
                <a:pos x="5068" y="2119"/>
              </a:cxn>
              <a:cxn ang="0">
                <a:pos x="1931" y="3046"/>
              </a:cxn>
              <a:cxn ang="0">
                <a:pos x="1694" y="18738"/>
              </a:cxn>
              <a:cxn ang="0">
                <a:pos x="3167" y="19327"/>
              </a:cxn>
              <a:cxn ang="0">
                <a:pos x="4026" y="17795"/>
              </a:cxn>
              <a:cxn ang="0">
                <a:pos x="4026" y="17795"/>
              </a:cxn>
            </a:cxnLst>
            <a:rect l="0" t="0" r="r" b="b"/>
            <a:pathLst>
              <a:path w="21600" h="21600">
                <a:moveTo>
                  <a:pt x="4026" y="17795"/>
                </a:moveTo>
                <a:lnTo>
                  <a:pt x="4148" y="8367"/>
                </a:lnTo>
                <a:lnTo>
                  <a:pt x="11584" y="6757"/>
                </a:lnTo>
                <a:lnTo>
                  <a:pt x="14977" y="5913"/>
                </a:lnTo>
                <a:lnTo>
                  <a:pt x="14017" y="6905"/>
                </a:lnTo>
                <a:lnTo>
                  <a:pt x="12232" y="7235"/>
                </a:lnTo>
                <a:lnTo>
                  <a:pt x="12095" y="9747"/>
                </a:lnTo>
                <a:lnTo>
                  <a:pt x="8456" y="10287"/>
                </a:lnTo>
                <a:lnTo>
                  <a:pt x="13032" y="15570"/>
                </a:lnTo>
                <a:lnTo>
                  <a:pt x="17723" y="8557"/>
                </a:lnTo>
                <a:lnTo>
                  <a:pt x="14085" y="9351"/>
                </a:lnTo>
                <a:lnTo>
                  <a:pt x="14085" y="6706"/>
                </a:lnTo>
                <a:lnTo>
                  <a:pt x="14687" y="5932"/>
                </a:lnTo>
                <a:lnTo>
                  <a:pt x="21600" y="3974"/>
                </a:lnTo>
                <a:lnTo>
                  <a:pt x="21291" y="15734"/>
                </a:lnTo>
                <a:lnTo>
                  <a:pt x="2413" y="21600"/>
                </a:lnTo>
                <a:lnTo>
                  <a:pt x="0" y="20672"/>
                </a:lnTo>
                <a:lnTo>
                  <a:pt x="0" y="1887"/>
                </a:lnTo>
                <a:lnTo>
                  <a:pt x="6112" y="0"/>
                </a:lnTo>
                <a:lnTo>
                  <a:pt x="6358" y="2946"/>
                </a:lnTo>
                <a:lnTo>
                  <a:pt x="14722" y="263"/>
                </a:lnTo>
                <a:lnTo>
                  <a:pt x="15808" y="843"/>
                </a:lnTo>
                <a:lnTo>
                  <a:pt x="15687" y="5482"/>
                </a:lnTo>
                <a:lnTo>
                  <a:pt x="13998" y="5945"/>
                </a:lnTo>
                <a:lnTo>
                  <a:pt x="14212" y="2003"/>
                </a:lnTo>
                <a:lnTo>
                  <a:pt x="5130" y="4714"/>
                </a:lnTo>
                <a:lnTo>
                  <a:pt x="5068" y="2119"/>
                </a:lnTo>
                <a:lnTo>
                  <a:pt x="1931" y="3046"/>
                </a:lnTo>
                <a:lnTo>
                  <a:pt x="1694" y="18738"/>
                </a:lnTo>
                <a:lnTo>
                  <a:pt x="3167" y="19327"/>
                </a:lnTo>
                <a:lnTo>
                  <a:pt x="4026" y="17795"/>
                </a:lnTo>
                <a:close/>
                <a:moveTo>
                  <a:pt x="4026" y="17795"/>
                </a:moveTo>
              </a:path>
            </a:pathLst>
          </a:custGeom>
          <a:solidFill>
            <a:schemeClr val="accent1"/>
          </a:solidFill>
          <a:ln w="127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grpSp>
        <p:nvGrpSpPr>
          <p:cNvPr id="17" name="Group 23"/>
          <p:cNvGrpSpPr>
            <a:grpSpLocks/>
          </p:cNvGrpSpPr>
          <p:nvPr/>
        </p:nvGrpSpPr>
        <p:grpSpPr bwMode="auto">
          <a:xfrm>
            <a:off x="461107" y="5711701"/>
            <a:ext cx="234462" cy="254000"/>
            <a:chOff x="0" y="0"/>
            <a:chExt cx="120" cy="160"/>
          </a:xfrm>
        </p:grpSpPr>
        <p:sp>
          <p:nvSpPr>
            <p:cNvPr id="145" name="Freeform 24"/>
            <p:cNvSpPr>
              <a:spLocks/>
            </p:cNvSpPr>
            <p:nvPr userDrawn="1"/>
          </p:nvSpPr>
          <p:spPr bwMode="auto">
            <a:xfrm>
              <a:off x="0" y="32"/>
              <a:ext cx="120" cy="128"/>
            </a:xfrm>
            <a:custGeom>
              <a:avLst/>
              <a:gdLst/>
              <a:ahLst/>
              <a:cxnLst>
                <a:cxn ang="0">
                  <a:pos x="12749" y="0"/>
                </a:cxn>
                <a:cxn ang="0">
                  <a:pos x="10957" y="0"/>
                </a:cxn>
                <a:cxn ang="0">
                  <a:pos x="6" y="10227"/>
                </a:cxn>
                <a:cxn ang="0">
                  <a:pos x="10957" y="21590"/>
                </a:cxn>
                <a:cxn ang="0">
                  <a:pos x="21411" y="12216"/>
                </a:cxn>
                <a:cxn ang="0">
                  <a:pos x="21411" y="8949"/>
                </a:cxn>
              </a:cxnLst>
              <a:rect l="0" t="0" r="r" b="b"/>
              <a:pathLst>
                <a:path w="21428" h="21590">
                  <a:moveTo>
                    <a:pt x="12749" y="0"/>
                  </a:moveTo>
                  <a:cubicBezTo>
                    <a:pt x="12749" y="0"/>
                    <a:pt x="11158" y="0"/>
                    <a:pt x="10957" y="0"/>
                  </a:cubicBezTo>
                  <a:cubicBezTo>
                    <a:pt x="6776" y="0"/>
                    <a:pt x="205" y="3409"/>
                    <a:pt x="6" y="10227"/>
                  </a:cubicBezTo>
                  <a:cubicBezTo>
                    <a:pt x="-149" y="15528"/>
                    <a:pt x="2984" y="21579"/>
                    <a:pt x="10957" y="21590"/>
                  </a:cubicBezTo>
                  <a:cubicBezTo>
                    <a:pt x="17499" y="21600"/>
                    <a:pt x="21217" y="15891"/>
                    <a:pt x="21411" y="12216"/>
                  </a:cubicBezTo>
                  <a:cubicBezTo>
                    <a:pt x="21451" y="11453"/>
                    <a:pt x="21411" y="8949"/>
                    <a:pt x="21411" y="894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46" name="AutoShape 25"/>
            <p:cNvSpPr>
              <a:spLocks/>
            </p:cNvSpPr>
            <p:nvPr userDrawn="1"/>
          </p:nvSpPr>
          <p:spPr bwMode="auto">
            <a:xfrm>
              <a:off x="61" y="0"/>
              <a:ext cx="46" cy="65"/>
            </a:xfrm>
            <a:prstGeom prst="rightArrow">
              <a:avLst>
                <a:gd name="adj1" fmla="val 32361"/>
                <a:gd name="adj2" fmla="val 377398"/>
              </a:avLst>
            </a:prstGeom>
            <a:solidFill>
              <a:schemeClr val="accent1"/>
            </a:solidFill>
            <a:ln w="25400" cap="flat">
              <a:noFill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sp>
        <p:nvSpPr>
          <p:cNvPr id="18" name="Freeform 26"/>
          <p:cNvSpPr>
            <a:spLocks/>
          </p:cNvSpPr>
          <p:nvPr/>
        </p:nvSpPr>
        <p:spPr bwMode="auto">
          <a:xfrm flipH="1">
            <a:off x="381001" y="5281488"/>
            <a:ext cx="420076" cy="2413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10970" y="6203"/>
              </a:cxn>
              <a:cxn ang="0">
                <a:pos x="10970" y="0"/>
              </a:cxn>
              <a:cxn ang="0">
                <a:pos x="21600" y="10296"/>
              </a:cxn>
              <a:cxn ang="0">
                <a:pos x="11126" y="21600"/>
              </a:cxn>
              <a:cxn ang="0">
                <a:pos x="11104" y="13091"/>
              </a:cxn>
              <a:cxn ang="0">
                <a:pos x="0" y="2160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1374" y="14812"/>
                  <a:pt x="2348" y="9454"/>
                  <a:pt x="10970" y="6203"/>
                </a:cubicBezTo>
                <a:cubicBezTo>
                  <a:pt x="10970" y="6341"/>
                  <a:pt x="10970" y="0"/>
                  <a:pt x="10970" y="0"/>
                </a:cubicBezTo>
                <a:lnTo>
                  <a:pt x="21600" y="10296"/>
                </a:lnTo>
                <a:lnTo>
                  <a:pt x="11126" y="21600"/>
                </a:lnTo>
                <a:cubicBezTo>
                  <a:pt x="11126" y="21600"/>
                  <a:pt x="11203" y="13061"/>
                  <a:pt x="11104" y="13091"/>
                </a:cubicBezTo>
                <a:cubicBezTo>
                  <a:pt x="4580" y="15030"/>
                  <a:pt x="2916" y="16267"/>
                  <a:pt x="0" y="21600"/>
                </a:cubicBezTo>
                <a:close/>
                <a:moveTo>
                  <a:pt x="0" y="21600"/>
                </a:moveTo>
              </a:path>
            </a:pathLst>
          </a:cu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31033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sp>
        <p:nvSpPr>
          <p:cNvPr id="19" name="Freeform 27"/>
          <p:cNvSpPr>
            <a:spLocks/>
          </p:cNvSpPr>
          <p:nvPr/>
        </p:nvSpPr>
        <p:spPr bwMode="auto">
          <a:xfrm>
            <a:off x="3048000" y="1141288"/>
            <a:ext cx="343877" cy="177800"/>
          </a:xfrm>
          <a:custGeom>
            <a:avLst/>
            <a:gdLst/>
            <a:ahLst/>
            <a:cxnLst>
              <a:cxn ang="0">
                <a:pos x="3" y="5212"/>
              </a:cxn>
              <a:cxn ang="0">
                <a:pos x="0" y="3721"/>
              </a:cxn>
              <a:cxn ang="0">
                <a:pos x="10593" y="3349"/>
              </a:cxn>
              <a:cxn ang="0">
                <a:pos x="10815" y="3326"/>
              </a:cxn>
              <a:cxn ang="0">
                <a:pos x="10881" y="18006"/>
              </a:cxn>
              <a:cxn ang="0">
                <a:pos x="10994" y="3354"/>
              </a:cxn>
              <a:cxn ang="0">
                <a:pos x="21586" y="3354"/>
              </a:cxn>
              <a:cxn ang="0">
                <a:pos x="21600" y="4821"/>
              </a:cxn>
              <a:cxn ang="0">
                <a:pos x="21424" y="18627"/>
              </a:cxn>
              <a:cxn ang="0">
                <a:pos x="21328" y="17558"/>
              </a:cxn>
              <a:cxn ang="0">
                <a:pos x="11174" y="18513"/>
              </a:cxn>
              <a:cxn ang="0">
                <a:pos x="10593" y="18354"/>
              </a:cxn>
              <a:cxn ang="0">
                <a:pos x="14" y="17486"/>
              </a:cxn>
              <a:cxn ang="0">
                <a:pos x="14" y="18556"/>
              </a:cxn>
              <a:cxn ang="0">
                <a:pos x="3" y="5212"/>
              </a:cxn>
              <a:cxn ang="0">
                <a:pos x="3" y="5212"/>
              </a:cxn>
            </a:cxnLst>
            <a:rect l="0" t="0" r="r" b="b"/>
            <a:pathLst>
              <a:path w="21600" h="19026">
                <a:moveTo>
                  <a:pt x="3" y="5212"/>
                </a:moveTo>
                <a:cubicBezTo>
                  <a:pt x="3" y="4181"/>
                  <a:pt x="0" y="7370"/>
                  <a:pt x="0" y="3721"/>
                </a:cubicBezTo>
                <a:cubicBezTo>
                  <a:pt x="0" y="-724"/>
                  <a:pt x="10035" y="-1371"/>
                  <a:pt x="10593" y="3349"/>
                </a:cubicBezTo>
                <a:cubicBezTo>
                  <a:pt x="10621" y="3591"/>
                  <a:pt x="10721" y="3250"/>
                  <a:pt x="10815" y="3326"/>
                </a:cubicBezTo>
                <a:cubicBezTo>
                  <a:pt x="10904" y="3396"/>
                  <a:pt x="10808" y="18245"/>
                  <a:pt x="10881" y="18006"/>
                </a:cubicBezTo>
                <a:cubicBezTo>
                  <a:pt x="10948" y="17792"/>
                  <a:pt x="10994" y="3577"/>
                  <a:pt x="10994" y="3354"/>
                </a:cubicBezTo>
                <a:cubicBezTo>
                  <a:pt x="10994" y="-1711"/>
                  <a:pt x="21586" y="-482"/>
                  <a:pt x="21586" y="3354"/>
                </a:cubicBezTo>
                <a:cubicBezTo>
                  <a:pt x="21586" y="3690"/>
                  <a:pt x="21600" y="1359"/>
                  <a:pt x="21600" y="4821"/>
                </a:cubicBezTo>
                <a:cubicBezTo>
                  <a:pt x="21600" y="8595"/>
                  <a:pt x="21424" y="13288"/>
                  <a:pt x="21424" y="18627"/>
                </a:cubicBezTo>
                <a:cubicBezTo>
                  <a:pt x="21424" y="19048"/>
                  <a:pt x="21328" y="18105"/>
                  <a:pt x="21328" y="17558"/>
                </a:cubicBezTo>
                <a:cubicBezTo>
                  <a:pt x="21328" y="14307"/>
                  <a:pt x="11174" y="14039"/>
                  <a:pt x="11174" y="18513"/>
                </a:cubicBezTo>
                <a:cubicBezTo>
                  <a:pt x="11174" y="18807"/>
                  <a:pt x="10589" y="18779"/>
                  <a:pt x="10593" y="18354"/>
                </a:cubicBezTo>
                <a:cubicBezTo>
                  <a:pt x="10628" y="14137"/>
                  <a:pt x="14" y="14512"/>
                  <a:pt x="14" y="17486"/>
                </a:cubicBezTo>
                <a:cubicBezTo>
                  <a:pt x="14" y="18022"/>
                  <a:pt x="14" y="19889"/>
                  <a:pt x="14" y="18556"/>
                </a:cubicBezTo>
                <a:cubicBezTo>
                  <a:pt x="14" y="13200"/>
                  <a:pt x="3" y="9070"/>
                  <a:pt x="3" y="5212"/>
                </a:cubicBezTo>
                <a:close/>
                <a:moveTo>
                  <a:pt x="3" y="5212"/>
                </a:moveTo>
              </a:path>
            </a:pathLst>
          </a:custGeom>
          <a:noFill/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31033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grpSp>
        <p:nvGrpSpPr>
          <p:cNvPr id="20" name="Group 28"/>
          <p:cNvGrpSpPr>
            <a:grpSpLocks/>
          </p:cNvGrpSpPr>
          <p:nvPr/>
        </p:nvGrpSpPr>
        <p:grpSpPr bwMode="auto">
          <a:xfrm>
            <a:off x="3079262" y="684088"/>
            <a:ext cx="265723" cy="136"/>
            <a:chOff x="0" y="0"/>
            <a:chExt cx="136" cy="136"/>
          </a:xfrm>
        </p:grpSpPr>
        <p:sp>
          <p:nvSpPr>
            <p:cNvPr id="143" name="Line 29"/>
            <p:cNvSpPr>
              <a:spLocks noChangeShapeType="1"/>
            </p:cNvSpPr>
            <p:nvPr userDrawn="1"/>
          </p:nvSpPr>
          <p:spPr bwMode="auto">
            <a:xfrm>
              <a:off x="0" y="68"/>
              <a:ext cx="136" cy="0"/>
            </a:xfrm>
            <a:prstGeom prst="line">
              <a:avLst/>
            </a:prstGeom>
            <a:noFill/>
            <a:ln w="508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65999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  <p:sp>
          <p:nvSpPr>
            <p:cNvPr id="144" name="Line 30"/>
            <p:cNvSpPr>
              <a:spLocks noChangeShapeType="1"/>
            </p:cNvSpPr>
            <p:nvPr userDrawn="1"/>
          </p:nvSpPr>
          <p:spPr bwMode="auto">
            <a:xfrm flipH="1">
              <a:off x="68" y="0"/>
              <a:ext cx="0" cy="136"/>
            </a:xfrm>
            <a:prstGeom prst="line">
              <a:avLst/>
            </a:prstGeom>
            <a:noFill/>
            <a:ln w="508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65999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31"/>
          <p:cNvGrpSpPr>
            <a:grpSpLocks/>
          </p:cNvGrpSpPr>
          <p:nvPr/>
        </p:nvGrpSpPr>
        <p:grpSpPr bwMode="auto">
          <a:xfrm>
            <a:off x="3063631" y="252288"/>
            <a:ext cx="296985" cy="203200"/>
            <a:chOff x="0" y="0"/>
            <a:chExt cx="152" cy="128"/>
          </a:xfrm>
        </p:grpSpPr>
        <p:sp>
          <p:nvSpPr>
            <p:cNvPr id="141" name="AutoShape 32"/>
            <p:cNvSpPr>
              <a:spLocks/>
            </p:cNvSpPr>
            <p:nvPr userDrawn="1"/>
          </p:nvSpPr>
          <p:spPr bwMode="auto">
            <a:xfrm>
              <a:off x="0" y="0"/>
              <a:ext cx="112" cy="96"/>
            </a:xfrm>
            <a:prstGeom prst="roundRect">
              <a:avLst>
                <a:gd name="adj" fmla="val 12500"/>
              </a:avLst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65999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42" name="AutoShape 33"/>
            <p:cNvSpPr>
              <a:spLocks/>
            </p:cNvSpPr>
            <p:nvPr userDrawn="1"/>
          </p:nvSpPr>
          <p:spPr bwMode="auto">
            <a:xfrm>
              <a:off x="32" y="24"/>
              <a:ext cx="120" cy="104"/>
            </a:xfrm>
            <a:prstGeom prst="roundRect">
              <a:avLst>
                <a:gd name="adj" fmla="val 17306"/>
              </a:avLst>
            </a:prstGeom>
            <a:solidFill>
              <a:schemeClr val="tx1">
                <a:lumMod val="65000"/>
                <a:lumOff val="35000"/>
              </a:schemeClr>
            </a:solidFill>
            <a:ln w="50800" cap="flat">
              <a:noFill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65999"/>
                </a:schemeClr>
              </a:outerShdw>
            </a:effectLst>
          </p:spPr>
          <p:txBody>
            <a:bodyPr lIns="0" tIns="0" rIns="0" bIns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r>
                <a:rPr lang="en-US" sz="1354" b="1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</p:grpSp>
      <p:sp>
        <p:nvSpPr>
          <p:cNvPr id="22" name="AutoShape 34"/>
          <p:cNvSpPr>
            <a:spLocks/>
          </p:cNvSpPr>
          <p:nvPr/>
        </p:nvSpPr>
        <p:spPr bwMode="auto">
          <a:xfrm rot="10800000" flipH="1">
            <a:off x="484554" y="3465388"/>
            <a:ext cx="218831" cy="228600"/>
          </a:xfrm>
          <a:prstGeom prst="rightArrow">
            <a:avLst>
              <a:gd name="adj1" fmla="val 32361"/>
              <a:gd name="adj2" fmla="val 157139"/>
            </a:avLst>
          </a:prstGeom>
          <a:solidFill>
            <a:schemeClr val="accent1">
              <a:alpha val="40999"/>
            </a:schemeClr>
          </a:solidFill>
          <a:ln w="50800" cap="flat">
            <a:noFill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65999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sp>
        <p:nvSpPr>
          <p:cNvPr id="23" name="AutoShape 35"/>
          <p:cNvSpPr>
            <a:spLocks/>
          </p:cNvSpPr>
          <p:nvPr/>
        </p:nvSpPr>
        <p:spPr bwMode="auto">
          <a:xfrm rot="10800000">
            <a:off x="437661" y="2093788"/>
            <a:ext cx="218831" cy="228600"/>
          </a:xfrm>
          <a:prstGeom prst="rightArrow">
            <a:avLst>
              <a:gd name="adj1" fmla="val 32361"/>
              <a:gd name="adj2" fmla="val 157139"/>
            </a:avLst>
          </a:prstGeom>
          <a:solidFill>
            <a:schemeClr val="tx1">
              <a:lumMod val="65000"/>
              <a:lumOff val="35000"/>
            </a:schemeClr>
          </a:solidFill>
          <a:ln w="50800" cap="flat">
            <a:noFill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65999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grpSp>
        <p:nvGrpSpPr>
          <p:cNvPr id="24" name="Group 36"/>
          <p:cNvGrpSpPr>
            <a:grpSpLocks/>
          </p:cNvGrpSpPr>
          <p:nvPr/>
        </p:nvGrpSpPr>
        <p:grpSpPr bwMode="auto">
          <a:xfrm>
            <a:off x="3126154" y="4951288"/>
            <a:ext cx="265723" cy="215900"/>
            <a:chOff x="0" y="0"/>
            <a:chExt cx="136" cy="136"/>
          </a:xfrm>
        </p:grpSpPr>
        <p:sp>
          <p:nvSpPr>
            <p:cNvPr id="137" name="Oval 37"/>
            <p:cNvSpPr>
              <a:spLocks/>
            </p:cNvSpPr>
            <p:nvPr userDrawn="1"/>
          </p:nvSpPr>
          <p:spPr bwMode="auto">
            <a:xfrm>
              <a:off x="0" y="0"/>
              <a:ext cx="136" cy="136"/>
            </a:xfrm>
            <a:prstGeom prst="ellipse">
              <a:avLst/>
            </a:prstGeom>
            <a:solidFill>
              <a:srgbClr val="D7D1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grpSp>
          <p:nvGrpSpPr>
            <p:cNvPr id="138" name="Group 38"/>
            <p:cNvGrpSpPr>
              <a:grpSpLocks/>
            </p:cNvGrpSpPr>
            <p:nvPr userDrawn="1"/>
          </p:nvGrpSpPr>
          <p:grpSpPr bwMode="auto">
            <a:xfrm>
              <a:off x="45" y="16"/>
              <a:ext cx="43" cy="98"/>
              <a:chOff x="0" y="0"/>
              <a:chExt cx="42" cy="98"/>
            </a:xfrm>
          </p:grpSpPr>
          <p:sp>
            <p:nvSpPr>
              <p:cNvPr id="139" name="Freeform 39"/>
              <p:cNvSpPr>
                <a:spLocks/>
              </p:cNvSpPr>
              <p:nvPr userDrawn="1"/>
            </p:nvSpPr>
            <p:spPr bwMode="auto">
              <a:xfrm>
                <a:off x="0" y="34"/>
                <a:ext cx="35" cy="64"/>
              </a:xfrm>
              <a:custGeom>
                <a:avLst/>
                <a:gdLst>
                  <a:gd name="T0" fmla="*/ 0 w 21600"/>
                  <a:gd name="T1" fmla="*/ 6437 h 20842"/>
                  <a:gd name="T2" fmla="*/ 10337 w 21600"/>
                  <a:gd name="T3" fmla="*/ 1078 h 20842"/>
                  <a:gd name="T4" fmla="*/ 17280 w 21600"/>
                  <a:gd name="T5" fmla="*/ 161 h 20842"/>
                  <a:gd name="T6" fmla="*/ 19167 w 21600"/>
                  <a:gd name="T7" fmla="*/ 3987 h 20842"/>
                  <a:gd name="T8" fmla="*/ 10036 w 21600"/>
                  <a:gd name="T9" fmla="*/ 17513 h 20842"/>
                  <a:gd name="T10" fmla="*/ 21600 w 21600"/>
                  <a:gd name="T11" fmla="*/ 14996 h 20842"/>
                  <a:gd name="T12" fmla="*/ 13731 w 21600"/>
                  <a:gd name="T13" fmla="*/ 19051 h 20842"/>
                  <a:gd name="T14" fmla="*/ 3394 w 21600"/>
                  <a:gd name="T15" fmla="*/ 20701 h 20842"/>
                  <a:gd name="T16" fmla="*/ 807 w 21600"/>
                  <a:gd name="T17" fmla="*/ 16565 h 20842"/>
                  <a:gd name="T18" fmla="*/ 8956 w 21600"/>
                  <a:gd name="T19" fmla="*/ 4724 h 20842"/>
                  <a:gd name="T20" fmla="*/ 0 w 21600"/>
                  <a:gd name="T21" fmla="*/ 6437 h 20842"/>
                  <a:gd name="T22" fmla="*/ 0 w 21600"/>
                  <a:gd name="T23" fmla="*/ 6437 h 2084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600"/>
                  <a:gd name="T37" fmla="*/ 0 h 20842"/>
                  <a:gd name="T38" fmla="*/ 21600 w 21600"/>
                  <a:gd name="T39" fmla="*/ 20842 h 2084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600" h="20842">
                    <a:moveTo>
                      <a:pt x="0" y="6437"/>
                    </a:moveTo>
                    <a:cubicBezTo>
                      <a:pt x="0" y="6437"/>
                      <a:pt x="7696" y="1862"/>
                      <a:pt x="10337" y="1078"/>
                    </a:cubicBezTo>
                    <a:cubicBezTo>
                      <a:pt x="12806" y="344"/>
                      <a:pt x="16332" y="-314"/>
                      <a:pt x="17280" y="161"/>
                    </a:cubicBezTo>
                    <a:cubicBezTo>
                      <a:pt x="20211" y="1628"/>
                      <a:pt x="19260" y="3188"/>
                      <a:pt x="19167" y="3987"/>
                    </a:cubicBezTo>
                    <a:cubicBezTo>
                      <a:pt x="18856" y="6679"/>
                      <a:pt x="8184" y="16606"/>
                      <a:pt x="10036" y="17513"/>
                    </a:cubicBezTo>
                    <a:cubicBezTo>
                      <a:pt x="12659" y="18797"/>
                      <a:pt x="21600" y="14996"/>
                      <a:pt x="21600" y="14996"/>
                    </a:cubicBezTo>
                    <a:cubicBezTo>
                      <a:pt x="21600" y="14996"/>
                      <a:pt x="15295" y="18451"/>
                      <a:pt x="13731" y="19051"/>
                    </a:cubicBezTo>
                    <a:cubicBezTo>
                      <a:pt x="11499" y="19907"/>
                      <a:pt x="5042" y="21286"/>
                      <a:pt x="3394" y="20701"/>
                    </a:cubicBezTo>
                    <a:cubicBezTo>
                      <a:pt x="34" y="19509"/>
                      <a:pt x="689" y="17482"/>
                      <a:pt x="807" y="16565"/>
                    </a:cubicBezTo>
                    <a:cubicBezTo>
                      <a:pt x="1149" y="13921"/>
                      <a:pt x="10113" y="5799"/>
                      <a:pt x="8956" y="4724"/>
                    </a:cubicBezTo>
                    <a:cubicBezTo>
                      <a:pt x="7516" y="3277"/>
                      <a:pt x="0" y="6437"/>
                      <a:pt x="0" y="6437"/>
                    </a:cubicBezTo>
                    <a:close/>
                    <a:moveTo>
                      <a:pt x="0" y="6437"/>
                    </a:moveTo>
                  </a:path>
                </a:pathLst>
              </a:custGeom>
              <a:solidFill>
                <a:srgbClr val="3131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40"/>
              <p:cNvSpPr>
                <a:spLocks/>
              </p:cNvSpPr>
              <p:nvPr userDrawn="1"/>
            </p:nvSpPr>
            <p:spPr bwMode="auto">
              <a:xfrm>
                <a:off x="18" y="0"/>
                <a:ext cx="24" cy="24"/>
              </a:xfrm>
              <a:prstGeom prst="ellipse">
                <a:avLst/>
              </a:prstGeom>
              <a:solidFill>
                <a:srgbClr val="3131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oup 41"/>
          <p:cNvGrpSpPr>
            <a:grpSpLocks/>
          </p:cNvGrpSpPr>
          <p:nvPr/>
        </p:nvGrpSpPr>
        <p:grpSpPr bwMode="auto">
          <a:xfrm>
            <a:off x="5410047" y="253133"/>
            <a:ext cx="312615" cy="190501"/>
            <a:chOff x="0" y="0"/>
            <a:chExt cx="160" cy="120"/>
          </a:xfrm>
        </p:grpSpPr>
        <p:grpSp>
          <p:nvGrpSpPr>
            <p:cNvPr id="129" name="Group 42"/>
            <p:cNvGrpSpPr>
              <a:grpSpLocks/>
            </p:cNvGrpSpPr>
            <p:nvPr userDrawn="1"/>
          </p:nvGrpSpPr>
          <p:grpSpPr bwMode="auto">
            <a:xfrm>
              <a:off x="0" y="0"/>
              <a:ext cx="160" cy="112"/>
              <a:chOff x="0" y="0"/>
              <a:chExt cx="160" cy="112"/>
            </a:xfrm>
          </p:grpSpPr>
          <p:sp>
            <p:nvSpPr>
              <p:cNvPr id="134" name="Freeform 43"/>
              <p:cNvSpPr>
                <a:spLocks/>
              </p:cNvSpPr>
              <p:nvPr userDrawn="1"/>
            </p:nvSpPr>
            <p:spPr bwMode="auto">
              <a:xfrm>
                <a:off x="28" y="4"/>
                <a:ext cx="104" cy="103"/>
              </a:xfrm>
              <a:custGeom>
                <a:avLst/>
                <a:gdLst>
                  <a:gd name="T0" fmla="*/ 99 w 21600"/>
                  <a:gd name="T1" fmla="*/ 3464 h 18812"/>
                  <a:gd name="T2" fmla="*/ 0 w 21600"/>
                  <a:gd name="T3" fmla="*/ 14892 h 18812"/>
                  <a:gd name="T4" fmla="*/ 10780 w 21600"/>
                  <a:gd name="T5" fmla="*/ 15256 h 18812"/>
                  <a:gd name="T6" fmla="*/ 10820 w 21600"/>
                  <a:gd name="T7" fmla="*/ 3579 h 18812"/>
                  <a:gd name="T8" fmla="*/ 21600 w 21600"/>
                  <a:gd name="T9" fmla="*/ 3579 h 18812"/>
                  <a:gd name="T10" fmla="*/ 21458 w 21600"/>
                  <a:gd name="T11" fmla="*/ 17786 h 188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0 h 18812"/>
                  <a:gd name="T20" fmla="*/ 21600 w 21600"/>
                  <a:gd name="T21" fmla="*/ 18812 h 188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18812">
                    <a:moveTo>
                      <a:pt x="99" y="3464"/>
                    </a:moveTo>
                    <a:cubicBezTo>
                      <a:pt x="99" y="8142"/>
                      <a:pt x="0" y="9925"/>
                      <a:pt x="0" y="14892"/>
                    </a:cubicBezTo>
                    <a:cubicBezTo>
                      <a:pt x="0" y="19679"/>
                      <a:pt x="10324" y="20407"/>
                      <a:pt x="10780" y="15256"/>
                    </a:cubicBezTo>
                    <a:cubicBezTo>
                      <a:pt x="11217" y="10310"/>
                      <a:pt x="10820" y="7130"/>
                      <a:pt x="10820" y="3579"/>
                    </a:cubicBezTo>
                    <a:cubicBezTo>
                      <a:pt x="10820" y="-1193"/>
                      <a:pt x="21600" y="-1193"/>
                      <a:pt x="21600" y="3579"/>
                    </a:cubicBezTo>
                    <a:cubicBezTo>
                      <a:pt x="21600" y="7602"/>
                      <a:pt x="21458" y="13109"/>
                      <a:pt x="21458" y="17786"/>
                    </a:cubicBezTo>
                  </a:path>
                </a:pathLst>
              </a:custGeom>
              <a:noFill/>
              <a:ln w="25400">
                <a:solidFill>
                  <a:srgbClr val="3F3F3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AutoShape 44"/>
              <p:cNvSpPr>
                <a:spLocks/>
              </p:cNvSpPr>
              <p:nvPr userDrawn="1"/>
            </p:nvSpPr>
            <p:spPr bwMode="auto">
              <a:xfrm>
                <a:off x="0" y="0"/>
                <a:ext cx="56" cy="24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AutoShape 45"/>
              <p:cNvSpPr>
                <a:spLocks/>
              </p:cNvSpPr>
              <p:nvPr userDrawn="1"/>
            </p:nvSpPr>
            <p:spPr bwMode="auto">
              <a:xfrm rot="10800000">
                <a:off x="104" y="88"/>
                <a:ext cx="56" cy="24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0" name="Group 46"/>
            <p:cNvGrpSpPr>
              <a:grpSpLocks/>
            </p:cNvGrpSpPr>
            <p:nvPr userDrawn="1"/>
          </p:nvGrpSpPr>
          <p:grpSpPr bwMode="auto">
            <a:xfrm>
              <a:off x="0" y="7"/>
              <a:ext cx="160" cy="113"/>
              <a:chOff x="0" y="0"/>
              <a:chExt cx="160" cy="112"/>
            </a:xfrm>
          </p:grpSpPr>
          <p:sp>
            <p:nvSpPr>
              <p:cNvPr id="131" name="Freeform 47"/>
              <p:cNvSpPr>
                <a:spLocks/>
              </p:cNvSpPr>
              <p:nvPr userDrawn="1"/>
            </p:nvSpPr>
            <p:spPr bwMode="auto">
              <a:xfrm>
                <a:off x="28" y="4"/>
                <a:ext cx="104" cy="103"/>
              </a:xfrm>
              <a:custGeom>
                <a:avLst/>
                <a:gdLst>
                  <a:gd name="T0" fmla="*/ 99 w 21600"/>
                  <a:gd name="T1" fmla="*/ 3464 h 18812"/>
                  <a:gd name="T2" fmla="*/ 0 w 21600"/>
                  <a:gd name="T3" fmla="*/ 14892 h 18812"/>
                  <a:gd name="T4" fmla="*/ 10780 w 21600"/>
                  <a:gd name="T5" fmla="*/ 15256 h 18812"/>
                  <a:gd name="T6" fmla="*/ 10820 w 21600"/>
                  <a:gd name="T7" fmla="*/ 3579 h 18812"/>
                  <a:gd name="T8" fmla="*/ 21600 w 21600"/>
                  <a:gd name="T9" fmla="*/ 3579 h 18812"/>
                  <a:gd name="T10" fmla="*/ 21458 w 21600"/>
                  <a:gd name="T11" fmla="*/ 17786 h 188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0 h 18812"/>
                  <a:gd name="T20" fmla="*/ 21600 w 21600"/>
                  <a:gd name="T21" fmla="*/ 18812 h 188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18812">
                    <a:moveTo>
                      <a:pt x="99" y="3464"/>
                    </a:moveTo>
                    <a:cubicBezTo>
                      <a:pt x="99" y="8142"/>
                      <a:pt x="0" y="9925"/>
                      <a:pt x="0" y="14892"/>
                    </a:cubicBezTo>
                    <a:cubicBezTo>
                      <a:pt x="0" y="19679"/>
                      <a:pt x="10324" y="20407"/>
                      <a:pt x="10780" y="15256"/>
                    </a:cubicBezTo>
                    <a:cubicBezTo>
                      <a:pt x="11217" y="10310"/>
                      <a:pt x="10820" y="7130"/>
                      <a:pt x="10820" y="3579"/>
                    </a:cubicBezTo>
                    <a:cubicBezTo>
                      <a:pt x="10820" y="-1193"/>
                      <a:pt x="21600" y="-1193"/>
                      <a:pt x="21600" y="3579"/>
                    </a:cubicBezTo>
                    <a:cubicBezTo>
                      <a:pt x="21600" y="7602"/>
                      <a:pt x="21458" y="13109"/>
                      <a:pt x="21458" y="17786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AutoShape 48"/>
              <p:cNvSpPr>
                <a:spLocks/>
              </p:cNvSpPr>
              <p:nvPr userDrawn="1"/>
            </p:nvSpPr>
            <p:spPr bwMode="auto">
              <a:xfrm>
                <a:off x="0" y="0"/>
                <a:ext cx="56" cy="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AutoShape 49"/>
              <p:cNvSpPr>
                <a:spLocks/>
              </p:cNvSpPr>
              <p:nvPr userDrawn="1"/>
            </p:nvSpPr>
            <p:spPr bwMode="auto">
              <a:xfrm rot="10800000">
                <a:off x="104" y="88"/>
                <a:ext cx="56" cy="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" name="Freeform 51"/>
          <p:cNvSpPr>
            <a:spLocks/>
          </p:cNvSpPr>
          <p:nvPr/>
        </p:nvSpPr>
        <p:spPr bwMode="auto">
          <a:xfrm>
            <a:off x="3126154" y="1560389"/>
            <a:ext cx="144585" cy="200025"/>
          </a:xfrm>
          <a:custGeom>
            <a:avLst/>
            <a:gdLst>
              <a:gd name="T0" fmla="*/ 0 w 21600"/>
              <a:gd name="T1" fmla="*/ 13029 h 21600"/>
              <a:gd name="T2" fmla="*/ 0 w 21600"/>
              <a:gd name="T3" fmla="*/ 7200 h 21600"/>
              <a:gd name="T4" fmla="*/ 8173 w 21600"/>
              <a:gd name="T5" fmla="*/ 7200 h 21600"/>
              <a:gd name="T6" fmla="*/ 21600 w 21600"/>
              <a:gd name="T7" fmla="*/ 0 h 21600"/>
              <a:gd name="T8" fmla="*/ 21600 w 21600"/>
              <a:gd name="T9" fmla="*/ 21600 h 21600"/>
              <a:gd name="T10" fmla="*/ 8173 w 21600"/>
              <a:gd name="T11" fmla="*/ 13371 h 21600"/>
              <a:gd name="T12" fmla="*/ 0 w 21600"/>
              <a:gd name="T13" fmla="*/ 13029 h 21600"/>
              <a:gd name="T14" fmla="*/ 0 w 21600"/>
              <a:gd name="T15" fmla="*/ 1302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0"/>
              <a:gd name="T25" fmla="*/ 0 h 21600"/>
              <a:gd name="T26" fmla="*/ 21600 w 21600"/>
              <a:gd name="T27" fmla="*/ 2160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3029"/>
                </a:moveTo>
                <a:lnTo>
                  <a:pt x="0" y="7200"/>
                </a:lnTo>
                <a:lnTo>
                  <a:pt x="8173" y="7200"/>
                </a:lnTo>
                <a:lnTo>
                  <a:pt x="21600" y="0"/>
                </a:lnTo>
                <a:lnTo>
                  <a:pt x="21600" y="21600"/>
                </a:lnTo>
                <a:lnTo>
                  <a:pt x="8173" y="13371"/>
                </a:lnTo>
                <a:lnTo>
                  <a:pt x="0" y="13029"/>
                </a:lnTo>
                <a:close/>
                <a:moveTo>
                  <a:pt x="0" y="13029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grpSp>
        <p:nvGrpSpPr>
          <p:cNvPr id="27" name="Group 52"/>
          <p:cNvGrpSpPr>
            <a:grpSpLocks/>
          </p:cNvGrpSpPr>
          <p:nvPr/>
        </p:nvGrpSpPr>
        <p:grpSpPr bwMode="auto">
          <a:xfrm>
            <a:off x="3048001" y="2004888"/>
            <a:ext cx="324338" cy="230188"/>
            <a:chOff x="0" y="0"/>
            <a:chExt cx="166" cy="145"/>
          </a:xfrm>
        </p:grpSpPr>
        <p:sp>
          <p:nvSpPr>
            <p:cNvPr id="125" name="Freeform 53"/>
            <p:cNvSpPr>
              <a:spLocks/>
            </p:cNvSpPr>
            <p:nvPr userDrawn="1"/>
          </p:nvSpPr>
          <p:spPr bwMode="auto">
            <a:xfrm>
              <a:off x="126" y="0"/>
              <a:ext cx="40" cy="145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10652 h 21600"/>
                <a:gd name="T4" fmla="*/ 108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21600" y="18641"/>
                    <a:pt x="21600" y="10652"/>
                  </a:cubicBezTo>
                  <a:cubicBezTo>
                    <a:pt x="21600" y="3545"/>
                    <a:pt x="1080" y="0"/>
                    <a:pt x="1080" y="0"/>
                  </a:cubicBezTo>
                </a:path>
              </a:pathLst>
            </a:cu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26" name="Freeform 54"/>
            <p:cNvSpPr>
              <a:spLocks/>
            </p:cNvSpPr>
            <p:nvPr userDrawn="1"/>
          </p:nvSpPr>
          <p:spPr bwMode="auto">
            <a:xfrm>
              <a:off x="112" y="24"/>
              <a:ext cx="24" cy="96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10652 h 21600"/>
                <a:gd name="T4" fmla="*/ 108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21600" y="18641"/>
                    <a:pt x="21600" y="10652"/>
                  </a:cubicBezTo>
                  <a:cubicBezTo>
                    <a:pt x="21600" y="3545"/>
                    <a:pt x="1080" y="0"/>
                    <a:pt x="1080" y="0"/>
                  </a:cubicBezTo>
                </a:path>
              </a:pathLst>
            </a:cu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27" name="Freeform 55"/>
            <p:cNvSpPr>
              <a:spLocks/>
            </p:cNvSpPr>
            <p:nvPr userDrawn="1"/>
          </p:nvSpPr>
          <p:spPr bwMode="auto">
            <a:xfrm>
              <a:off x="88" y="40"/>
              <a:ext cx="16" cy="56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10652 h 21600"/>
                <a:gd name="T4" fmla="*/ 108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21600" y="18641"/>
                    <a:pt x="21600" y="10652"/>
                  </a:cubicBezTo>
                  <a:cubicBezTo>
                    <a:pt x="21600" y="3545"/>
                    <a:pt x="1080" y="0"/>
                    <a:pt x="1080" y="0"/>
                  </a:cubicBezTo>
                </a:path>
              </a:pathLst>
            </a:cu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28" name="Freeform 56"/>
            <p:cNvSpPr>
              <a:spLocks/>
            </p:cNvSpPr>
            <p:nvPr userDrawn="1"/>
          </p:nvSpPr>
          <p:spPr bwMode="auto">
            <a:xfrm>
              <a:off x="0" y="8"/>
              <a:ext cx="74" cy="126"/>
            </a:xfrm>
            <a:custGeom>
              <a:avLst/>
              <a:gdLst>
                <a:gd name="T0" fmla="*/ 0 w 21600"/>
                <a:gd name="T1" fmla="*/ 13029 h 21600"/>
                <a:gd name="T2" fmla="*/ 0 w 21600"/>
                <a:gd name="T3" fmla="*/ 7200 h 21600"/>
                <a:gd name="T4" fmla="*/ 8173 w 21600"/>
                <a:gd name="T5" fmla="*/ 7200 h 21600"/>
                <a:gd name="T6" fmla="*/ 21600 w 21600"/>
                <a:gd name="T7" fmla="*/ 0 h 21600"/>
                <a:gd name="T8" fmla="*/ 21600 w 21600"/>
                <a:gd name="T9" fmla="*/ 21600 h 21600"/>
                <a:gd name="T10" fmla="*/ 8173 w 21600"/>
                <a:gd name="T11" fmla="*/ 13371 h 21600"/>
                <a:gd name="T12" fmla="*/ 0 w 21600"/>
                <a:gd name="T13" fmla="*/ 13029 h 21600"/>
                <a:gd name="T14" fmla="*/ 0 w 21600"/>
                <a:gd name="T15" fmla="*/ 13029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3029"/>
                  </a:moveTo>
                  <a:lnTo>
                    <a:pt x="0" y="7200"/>
                  </a:lnTo>
                  <a:lnTo>
                    <a:pt x="8173" y="720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8173" y="13371"/>
                  </a:lnTo>
                  <a:lnTo>
                    <a:pt x="0" y="13029"/>
                  </a:lnTo>
                  <a:close/>
                  <a:moveTo>
                    <a:pt x="0" y="13029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57"/>
          <p:cNvGrpSpPr>
            <a:grpSpLocks/>
          </p:cNvGrpSpPr>
          <p:nvPr/>
        </p:nvGrpSpPr>
        <p:grpSpPr bwMode="auto">
          <a:xfrm>
            <a:off x="3063631" y="2487488"/>
            <a:ext cx="328246" cy="266700"/>
            <a:chOff x="0" y="0"/>
            <a:chExt cx="168" cy="168"/>
          </a:xfrm>
        </p:grpSpPr>
        <p:sp>
          <p:nvSpPr>
            <p:cNvPr id="123" name="Oval 58"/>
            <p:cNvSpPr>
              <a:spLocks/>
            </p:cNvSpPr>
            <p:nvPr userDrawn="1"/>
          </p:nvSpPr>
          <p:spPr bwMode="auto">
            <a:xfrm>
              <a:off x="0" y="0"/>
              <a:ext cx="168" cy="168"/>
            </a:xfrm>
            <a:prstGeom prst="ellipse">
              <a:avLst/>
            </a:prstGeom>
            <a:gradFill rotWithShape="0">
              <a:gsLst>
                <a:gs pos="0">
                  <a:srgbClr val="2559B0"/>
                </a:gs>
                <a:gs pos="52332">
                  <a:srgbClr val="2558BF"/>
                </a:gs>
                <a:gs pos="52332">
                  <a:srgbClr val="2657CE"/>
                </a:gs>
                <a:gs pos="53885">
                  <a:srgbClr val="4373D5"/>
                </a:gs>
                <a:gs pos="100000">
                  <a:srgbClr val="608EDB"/>
                </a:gs>
              </a:gsLst>
              <a:path path="rect">
                <a:fillToRect l="52380" t="225000" r="47620" b="-125000"/>
              </a:path>
            </a:gradFill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24" name="Freeform 59"/>
            <p:cNvSpPr>
              <a:spLocks/>
            </p:cNvSpPr>
            <p:nvPr userDrawn="1"/>
          </p:nvSpPr>
          <p:spPr bwMode="auto">
            <a:xfrm>
              <a:off x="64" y="40"/>
              <a:ext cx="40" cy="88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11700 h 21600"/>
                <a:gd name="T4" fmla="*/ 0 w 21600"/>
                <a:gd name="T5" fmla="*/ 2160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0" y="0"/>
                  </a:moveTo>
                  <a:lnTo>
                    <a:pt x="21600" y="11700"/>
                  </a:lnTo>
                  <a:lnTo>
                    <a:pt x="0" y="2160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60"/>
          <p:cNvGrpSpPr>
            <a:grpSpLocks/>
          </p:cNvGrpSpPr>
          <p:nvPr/>
        </p:nvGrpSpPr>
        <p:grpSpPr bwMode="auto">
          <a:xfrm>
            <a:off x="3048000" y="4049588"/>
            <a:ext cx="328246" cy="266700"/>
            <a:chOff x="0" y="0"/>
            <a:chExt cx="168" cy="168"/>
          </a:xfrm>
        </p:grpSpPr>
        <p:sp>
          <p:nvSpPr>
            <p:cNvPr id="118" name="Oval 61"/>
            <p:cNvSpPr>
              <a:spLocks/>
            </p:cNvSpPr>
            <p:nvPr userDrawn="1"/>
          </p:nvSpPr>
          <p:spPr bwMode="auto">
            <a:xfrm>
              <a:off x="0" y="0"/>
              <a:ext cx="168" cy="168"/>
            </a:xfrm>
            <a:prstGeom prst="ellipse">
              <a:avLst/>
            </a:prstGeom>
            <a:gradFill rotWithShape="0">
              <a:gsLst>
                <a:gs pos="0">
                  <a:srgbClr val="E63B1F"/>
                </a:gs>
                <a:gs pos="52332">
                  <a:srgbClr val="DD3C1E"/>
                </a:gs>
                <a:gs pos="52332">
                  <a:srgbClr val="E55624"/>
                </a:gs>
                <a:gs pos="100000">
                  <a:srgbClr val="EC6F29"/>
                </a:gs>
              </a:gsLst>
              <a:path path="rect">
                <a:fillToRect l="52380" t="225000" r="47620" b="-125000"/>
              </a:path>
            </a:gradFill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19" name="Oval 62"/>
            <p:cNvSpPr>
              <a:spLocks/>
            </p:cNvSpPr>
            <p:nvPr userDrawn="1"/>
          </p:nvSpPr>
          <p:spPr bwMode="auto">
            <a:xfrm>
              <a:off x="56" y="24"/>
              <a:ext cx="56" cy="5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88600">
                  <a:srgbClr val="FEFEFE"/>
                </a:gs>
                <a:gs pos="100000">
                  <a:srgbClr val="E1E1E1"/>
                </a:gs>
              </a:gsLst>
              <a:path path="rect">
                <a:fillToRect l="42856" t="57143" r="57144" b="42857"/>
              </a:path>
            </a:gradFill>
            <a:ln w="9525" cap="flat">
              <a:noFill/>
              <a:miter lim="800000"/>
              <a:headEnd type="none" w="med" len="med"/>
              <a:tailEnd type="none" w="med" len="med"/>
            </a:ln>
            <a:effectLst>
              <a:outerShdw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20" name="Freeform 63"/>
            <p:cNvSpPr>
              <a:spLocks/>
            </p:cNvSpPr>
            <p:nvPr userDrawn="1"/>
          </p:nvSpPr>
          <p:spPr bwMode="auto">
            <a:xfrm>
              <a:off x="40" y="80"/>
              <a:ext cx="88" cy="80"/>
            </a:xfrm>
            <a:custGeom>
              <a:avLst/>
              <a:gdLst/>
              <a:ahLst/>
              <a:cxnLst>
                <a:cxn ang="0">
                  <a:pos x="0" y="16746"/>
                </a:cxn>
                <a:cxn ang="0">
                  <a:pos x="0" y="1682"/>
                </a:cxn>
                <a:cxn ang="0">
                  <a:pos x="21288" y="1682"/>
                </a:cxn>
                <a:cxn ang="0">
                  <a:pos x="20623" y="17463"/>
                </a:cxn>
                <a:cxn ang="0">
                  <a:pos x="15966" y="19615"/>
                </a:cxn>
                <a:cxn ang="0">
                  <a:pos x="16436" y="7660"/>
                </a:cxn>
                <a:cxn ang="0">
                  <a:pos x="15966" y="18898"/>
                </a:cxn>
                <a:cxn ang="0">
                  <a:pos x="3992" y="18898"/>
                </a:cxn>
                <a:cxn ang="0">
                  <a:pos x="3992" y="7421"/>
                </a:cxn>
                <a:cxn ang="0">
                  <a:pos x="3992" y="19615"/>
                </a:cxn>
                <a:cxn ang="0">
                  <a:pos x="0" y="16746"/>
                </a:cxn>
                <a:cxn ang="0">
                  <a:pos x="0" y="16746"/>
                </a:cxn>
              </a:cxnLst>
              <a:rect l="0" t="0" r="r" b="b"/>
              <a:pathLst>
                <a:path w="21350" h="20421">
                  <a:moveTo>
                    <a:pt x="0" y="16746"/>
                  </a:moveTo>
                  <a:cubicBezTo>
                    <a:pt x="0" y="16746"/>
                    <a:pt x="0" y="4752"/>
                    <a:pt x="0" y="1682"/>
                  </a:cubicBezTo>
                  <a:cubicBezTo>
                    <a:pt x="0" y="-649"/>
                    <a:pt x="21122" y="-470"/>
                    <a:pt x="21288" y="1682"/>
                  </a:cubicBezTo>
                  <a:cubicBezTo>
                    <a:pt x="21600" y="5714"/>
                    <a:pt x="20623" y="17463"/>
                    <a:pt x="20623" y="17463"/>
                  </a:cubicBezTo>
                  <a:lnTo>
                    <a:pt x="15966" y="19615"/>
                  </a:lnTo>
                  <a:lnTo>
                    <a:pt x="16436" y="7660"/>
                  </a:lnTo>
                  <a:cubicBezTo>
                    <a:pt x="16436" y="7660"/>
                    <a:pt x="15966" y="16629"/>
                    <a:pt x="15966" y="18898"/>
                  </a:cubicBezTo>
                  <a:cubicBezTo>
                    <a:pt x="15966" y="20951"/>
                    <a:pt x="3992" y="20906"/>
                    <a:pt x="3992" y="18898"/>
                  </a:cubicBezTo>
                  <a:cubicBezTo>
                    <a:pt x="3992" y="16114"/>
                    <a:pt x="3992" y="7421"/>
                    <a:pt x="3992" y="7421"/>
                  </a:cubicBezTo>
                  <a:lnTo>
                    <a:pt x="3992" y="19615"/>
                  </a:lnTo>
                  <a:lnTo>
                    <a:pt x="0" y="16746"/>
                  </a:lnTo>
                  <a:close/>
                  <a:moveTo>
                    <a:pt x="0" y="16746"/>
                  </a:moveTo>
                </a:path>
              </a:pathLst>
            </a:custGeom>
            <a:solidFill>
              <a:schemeClr val="accent1"/>
            </a:solidFill>
            <a:ln w="9525" cap="flat">
              <a:noFill/>
              <a:miter lim="800000"/>
              <a:headEnd type="none" w="med" len="med"/>
              <a:tailEnd type="none" w="med" len="med"/>
            </a:ln>
            <a:effectLst>
              <a:outerShdw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21" name="Line 64"/>
            <p:cNvSpPr>
              <a:spLocks noChangeShapeType="1"/>
            </p:cNvSpPr>
            <p:nvPr userDrawn="1"/>
          </p:nvSpPr>
          <p:spPr bwMode="auto">
            <a:xfrm>
              <a:off x="56" y="104"/>
              <a:ext cx="0" cy="49"/>
            </a:xfrm>
            <a:prstGeom prst="line">
              <a:avLst/>
            </a:prstGeom>
            <a:noFill/>
            <a:ln w="12700">
              <a:solidFill>
                <a:srgbClr val="B1ABA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en-US" sz="5169">
                <a:solidFill>
                  <a:schemeClr val="tx1"/>
                </a:solidFill>
              </a:endParaRPr>
            </a:p>
          </p:txBody>
        </p:sp>
        <p:sp>
          <p:nvSpPr>
            <p:cNvPr id="122" name="Line 65"/>
            <p:cNvSpPr>
              <a:spLocks noChangeShapeType="1"/>
            </p:cNvSpPr>
            <p:nvPr userDrawn="1"/>
          </p:nvSpPr>
          <p:spPr bwMode="auto">
            <a:xfrm>
              <a:off x="112" y="104"/>
              <a:ext cx="0" cy="49"/>
            </a:xfrm>
            <a:prstGeom prst="line">
              <a:avLst/>
            </a:prstGeom>
            <a:noFill/>
            <a:ln w="12700">
              <a:solidFill>
                <a:srgbClr val="B1ABA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en-US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66"/>
          <p:cNvGrpSpPr>
            <a:grpSpLocks/>
          </p:cNvGrpSpPr>
          <p:nvPr/>
        </p:nvGrpSpPr>
        <p:grpSpPr bwMode="auto">
          <a:xfrm>
            <a:off x="3063631" y="3008188"/>
            <a:ext cx="328246" cy="266700"/>
            <a:chOff x="0" y="0"/>
            <a:chExt cx="168" cy="168"/>
          </a:xfrm>
        </p:grpSpPr>
        <p:sp>
          <p:nvSpPr>
            <p:cNvPr id="114" name="Oval 67"/>
            <p:cNvSpPr>
              <a:spLocks/>
            </p:cNvSpPr>
            <p:nvPr userDrawn="1"/>
          </p:nvSpPr>
          <p:spPr bwMode="auto">
            <a:xfrm>
              <a:off x="0" y="0"/>
              <a:ext cx="168" cy="168"/>
            </a:xfrm>
            <a:prstGeom prst="ellipse">
              <a:avLst/>
            </a:prstGeom>
            <a:gradFill rotWithShape="0">
              <a:gsLst>
                <a:gs pos="0">
                  <a:srgbClr val="2559B0"/>
                </a:gs>
                <a:gs pos="52332">
                  <a:srgbClr val="2558BF"/>
                </a:gs>
                <a:gs pos="52332">
                  <a:srgbClr val="2657CE"/>
                </a:gs>
                <a:gs pos="53885">
                  <a:srgbClr val="4373D5"/>
                </a:gs>
                <a:gs pos="100000">
                  <a:srgbClr val="608EDB"/>
                </a:gs>
              </a:gsLst>
              <a:path path="rect">
                <a:fillToRect l="52380" t="225000" r="47620" b="-125000"/>
              </a:path>
            </a:gradFill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grpSp>
          <p:nvGrpSpPr>
            <p:cNvPr id="115" name="Group 68"/>
            <p:cNvGrpSpPr>
              <a:grpSpLocks/>
            </p:cNvGrpSpPr>
            <p:nvPr userDrawn="1"/>
          </p:nvGrpSpPr>
          <p:grpSpPr bwMode="auto">
            <a:xfrm>
              <a:off x="32" y="32"/>
              <a:ext cx="104" cy="96"/>
              <a:chOff x="0" y="0"/>
              <a:chExt cx="104" cy="96"/>
            </a:xfrm>
          </p:grpSpPr>
          <p:sp>
            <p:nvSpPr>
              <p:cNvPr id="116" name="Line 69"/>
              <p:cNvSpPr>
                <a:spLocks noChangeShapeType="1"/>
              </p:cNvSpPr>
              <p:nvPr userDrawn="1"/>
            </p:nvSpPr>
            <p:spPr bwMode="auto">
              <a:xfrm flipH="1">
                <a:off x="48" y="0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en-US" sz="5169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Line 70"/>
              <p:cNvSpPr>
                <a:spLocks noChangeShapeType="1"/>
              </p:cNvSpPr>
              <p:nvPr userDrawn="1"/>
            </p:nvSpPr>
            <p:spPr bwMode="auto">
              <a:xfrm>
                <a:off x="0" y="48"/>
                <a:ext cx="104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en-US" sz="5169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" name="Oval 71"/>
          <p:cNvSpPr>
            <a:spLocks/>
          </p:cNvSpPr>
          <p:nvPr/>
        </p:nvSpPr>
        <p:spPr bwMode="auto">
          <a:xfrm>
            <a:off x="3126154" y="4557588"/>
            <a:ext cx="203200" cy="165100"/>
          </a:xfrm>
          <a:prstGeom prst="ellipse">
            <a:avLst/>
          </a:prstGeom>
          <a:gradFill rotWithShape="0">
            <a:gsLst>
              <a:gs pos="0">
                <a:srgbClr val="6A98F0"/>
              </a:gs>
              <a:gs pos="100000">
                <a:srgbClr val="3251AD"/>
              </a:gs>
            </a:gsLst>
            <a:lin ang="5400000" scaled="1"/>
          </a:gradFill>
          <a:ln w="6350">
            <a:solidFill>
              <a:srgbClr val="4D618D"/>
            </a:solidFill>
            <a:miter lim="800000"/>
            <a:headEnd/>
            <a:tailEnd/>
          </a:ln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grpSp>
        <p:nvGrpSpPr>
          <p:cNvPr id="32" name="Group 72"/>
          <p:cNvGrpSpPr>
            <a:grpSpLocks/>
          </p:cNvGrpSpPr>
          <p:nvPr/>
        </p:nvGrpSpPr>
        <p:grpSpPr bwMode="auto">
          <a:xfrm>
            <a:off x="3048000" y="5395788"/>
            <a:ext cx="375138" cy="228600"/>
            <a:chOff x="0" y="0"/>
            <a:chExt cx="192" cy="143"/>
          </a:xfrm>
        </p:grpSpPr>
        <p:grpSp>
          <p:nvGrpSpPr>
            <p:cNvPr id="110" name="Group 73"/>
            <p:cNvGrpSpPr>
              <a:grpSpLocks/>
            </p:cNvGrpSpPr>
            <p:nvPr userDrawn="1"/>
          </p:nvGrpSpPr>
          <p:grpSpPr bwMode="auto">
            <a:xfrm>
              <a:off x="0" y="0"/>
              <a:ext cx="192" cy="143"/>
              <a:chOff x="0" y="0"/>
              <a:chExt cx="192" cy="143"/>
            </a:xfrm>
          </p:grpSpPr>
          <p:sp>
            <p:nvSpPr>
              <p:cNvPr id="112" name="AutoShape 74"/>
              <p:cNvSpPr>
                <a:spLocks/>
              </p:cNvSpPr>
              <p:nvPr userDrawn="1"/>
            </p:nvSpPr>
            <p:spPr bwMode="auto">
              <a:xfrm>
                <a:off x="0" y="15"/>
                <a:ext cx="192" cy="128"/>
              </a:xfrm>
              <a:prstGeom prst="roundRect">
                <a:avLst>
                  <a:gd name="adj" fmla="val 6218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AutoShape 75"/>
              <p:cNvSpPr>
                <a:spLocks/>
              </p:cNvSpPr>
              <p:nvPr userDrawn="1"/>
            </p:nvSpPr>
            <p:spPr bwMode="auto">
              <a:xfrm>
                <a:off x="49" y="0"/>
                <a:ext cx="93" cy="3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Oval 76"/>
            <p:cNvSpPr>
              <a:spLocks/>
            </p:cNvSpPr>
            <p:nvPr userDrawn="1"/>
          </p:nvSpPr>
          <p:spPr bwMode="auto">
            <a:xfrm>
              <a:off x="53" y="38"/>
              <a:ext cx="88" cy="8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1313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77"/>
          <p:cNvGrpSpPr>
            <a:grpSpLocks/>
          </p:cNvGrpSpPr>
          <p:nvPr/>
        </p:nvGrpSpPr>
        <p:grpSpPr bwMode="auto">
          <a:xfrm>
            <a:off x="3126154" y="5865689"/>
            <a:ext cx="205154" cy="174625"/>
            <a:chOff x="0" y="0"/>
            <a:chExt cx="105" cy="110"/>
          </a:xfrm>
        </p:grpSpPr>
        <p:sp>
          <p:nvSpPr>
            <p:cNvPr id="108" name="Oval 78"/>
            <p:cNvSpPr>
              <a:spLocks/>
            </p:cNvSpPr>
            <p:nvPr userDrawn="1"/>
          </p:nvSpPr>
          <p:spPr bwMode="auto">
            <a:xfrm>
              <a:off x="0" y="0"/>
              <a:ext cx="80" cy="80"/>
            </a:xfrm>
            <a:prstGeom prst="ellipse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09" name="Line 79"/>
            <p:cNvSpPr>
              <a:spLocks noChangeShapeType="1"/>
            </p:cNvSpPr>
            <p:nvPr userDrawn="1"/>
          </p:nvSpPr>
          <p:spPr bwMode="auto">
            <a:xfrm>
              <a:off x="65" y="70"/>
              <a:ext cx="40" cy="40"/>
            </a:xfrm>
            <a:prstGeom prst="line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en-US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80"/>
          <p:cNvGrpSpPr>
            <a:grpSpLocks/>
          </p:cNvGrpSpPr>
          <p:nvPr/>
        </p:nvGrpSpPr>
        <p:grpSpPr bwMode="auto">
          <a:xfrm>
            <a:off x="2985477" y="3528888"/>
            <a:ext cx="468923" cy="266700"/>
            <a:chOff x="0" y="0"/>
            <a:chExt cx="240" cy="168"/>
          </a:xfrm>
        </p:grpSpPr>
        <p:sp>
          <p:nvSpPr>
            <p:cNvPr id="106" name="AutoShape 81"/>
            <p:cNvSpPr>
              <a:spLocks/>
            </p:cNvSpPr>
            <p:nvPr userDrawn="1"/>
          </p:nvSpPr>
          <p:spPr bwMode="auto">
            <a:xfrm>
              <a:off x="0" y="0"/>
              <a:ext cx="240" cy="16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2559B0"/>
                </a:gs>
                <a:gs pos="52332">
                  <a:srgbClr val="2558BF"/>
                </a:gs>
                <a:gs pos="52332">
                  <a:srgbClr val="2657CE"/>
                </a:gs>
                <a:gs pos="53885">
                  <a:srgbClr val="4373D5"/>
                </a:gs>
                <a:gs pos="100000">
                  <a:srgbClr val="608EDB"/>
                </a:gs>
              </a:gsLst>
              <a:path path="rect">
                <a:fillToRect l="52380" t="225000" r="47620" b="-125000"/>
              </a:path>
            </a:gradFill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07" name="Freeform 82"/>
            <p:cNvSpPr>
              <a:spLocks/>
            </p:cNvSpPr>
            <p:nvPr userDrawn="1"/>
          </p:nvSpPr>
          <p:spPr bwMode="auto">
            <a:xfrm>
              <a:off x="56" y="40"/>
              <a:ext cx="136" cy="88"/>
            </a:xfrm>
            <a:custGeom>
              <a:avLst/>
              <a:gdLst/>
              <a:ahLst/>
              <a:cxnLst>
                <a:cxn ang="0">
                  <a:pos x="3" y="5212"/>
                </a:cxn>
                <a:cxn ang="0">
                  <a:pos x="0" y="3721"/>
                </a:cxn>
                <a:cxn ang="0">
                  <a:pos x="10593" y="3349"/>
                </a:cxn>
                <a:cxn ang="0">
                  <a:pos x="10815" y="3326"/>
                </a:cxn>
                <a:cxn ang="0">
                  <a:pos x="10881" y="18006"/>
                </a:cxn>
                <a:cxn ang="0">
                  <a:pos x="10994" y="3354"/>
                </a:cxn>
                <a:cxn ang="0">
                  <a:pos x="21586" y="3354"/>
                </a:cxn>
                <a:cxn ang="0">
                  <a:pos x="21600" y="4821"/>
                </a:cxn>
                <a:cxn ang="0">
                  <a:pos x="21424" y="18627"/>
                </a:cxn>
                <a:cxn ang="0">
                  <a:pos x="21328" y="17558"/>
                </a:cxn>
                <a:cxn ang="0">
                  <a:pos x="11174" y="18513"/>
                </a:cxn>
                <a:cxn ang="0">
                  <a:pos x="10593" y="18354"/>
                </a:cxn>
                <a:cxn ang="0">
                  <a:pos x="14" y="17486"/>
                </a:cxn>
                <a:cxn ang="0">
                  <a:pos x="14" y="18556"/>
                </a:cxn>
                <a:cxn ang="0">
                  <a:pos x="3" y="5212"/>
                </a:cxn>
                <a:cxn ang="0">
                  <a:pos x="3" y="5212"/>
                </a:cxn>
              </a:cxnLst>
              <a:rect l="0" t="0" r="r" b="b"/>
              <a:pathLst>
                <a:path w="21600" h="19026">
                  <a:moveTo>
                    <a:pt x="3" y="5212"/>
                  </a:moveTo>
                  <a:cubicBezTo>
                    <a:pt x="3" y="4181"/>
                    <a:pt x="0" y="7370"/>
                    <a:pt x="0" y="3721"/>
                  </a:cubicBezTo>
                  <a:cubicBezTo>
                    <a:pt x="0" y="-724"/>
                    <a:pt x="10035" y="-1371"/>
                    <a:pt x="10593" y="3349"/>
                  </a:cubicBezTo>
                  <a:cubicBezTo>
                    <a:pt x="10621" y="3591"/>
                    <a:pt x="10721" y="3250"/>
                    <a:pt x="10815" y="3326"/>
                  </a:cubicBezTo>
                  <a:cubicBezTo>
                    <a:pt x="10904" y="3396"/>
                    <a:pt x="10808" y="18245"/>
                    <a:pt x="10881" y="18006"/>
                  </a:cubicBezTo>
                  <a:cubicBezTo>
                    <a:pt x="10948" y="17792"/>
                    <a:pt x="10994" y="3577"/>
                    <a:pt x="10994" y="3354"/>
                  </a:cubicBezTo>
                  <a:cubicBezTo>
                    <a:pt x="10994" y="-1711"/>
                    <a:pt x="21586" y="-482"/>
                    <a:pt x="21586" y="3354"/>
                  </a:cubicBezTo>
                  <a:cubicBezTo>
                    <a:pt x="21586" y="3690"/>
                    <a:pt x="21600" y="1359"/>
                    <a:pt x="21600" y="4821"/>
                  </a:cubicBezTo>
                  <a:cubicBezTo>
                    <a:pt x="21600" y="8595"/>
                    <a:pt x="21424" y="13288"/>
                    <a:pt x="21424" y="18627"/>
                  </a:cubicBezTo>
                  <a:cubicBezTo>
                    <a:pt x="21424" y="19048"/>
                    <a:pt x="21328" y="18105"/>
                    <a:pt x="21328" y="17558"/>
                  </a:cubicBezTo>
                  <a:cubicBezTo>
                    <a:pt x="21328" y="14307"/>
                    <a:pt x="11174" y="14039"/>
                    <a:pt x="11174" y="18513"/>
                  </a:cubicBezTo>
                  <a:cubicBezTo>
                    <a:pt x="11174" y="18807"/>
                    <a:pt x="10589" y="18779"/>
                    <a:pt x="10593" y="18354"/>
                  </a:cubicBezTo>
                  <a:cubicBezTo>
                    <a:pt x="10628" y="14137"/>
                    <a:pt x="14" y="14512"/>
                    <a:pt x="14" y="17486"/>
                  </a:cubicBezTo>
                  <a:cubicBezTo>
                    <a:pt x="14" y="18022"/>
                    <a:pt x="14" y="19889"/>
                    <a:pt x="14" y="18556"/>
                  </a:cubicBezTo>
                  <a:cubicBezTo>
                    <a:pt x="14" y="13200"/>
                    <a:pt x="3" y="9070"/>
                    <a:pt x="3" y="5212"/>
                  </a:cubicBezTo>
                  <a:close/>
                  <a:moveTo>
                    <a:pt x="3" y="5212"/>
                  </a:moveTo>
                </a:path>
              </a:pathLst>
            </a:custGeom>
            <a:noFill/>
            <a:ln w="25400" cap="flat">
              <a:solidFill>
                <a:srgbClr val="FEFFFE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31033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83"/>
          <p:cNvGrpSpPr>
            <a:grpSpLocks/>
          </p:cNvGrpSpPr>
          <p:nvPr/>
        </p:nvGrpSpPr>
        <p:grpSpPr bwMode="auto">
          <a:xfrm>
            <a:off x="3079261" y="6272088"/>
            <a:ext cx="296985" cy="241300"/>
            <a:chOff x="0" y="0"/>
            <a:chExt cx="152" cy="152"/>
          </a:xfrm>
        </p:grpSpPr>
        <p:sp>
          <p:nvSpPr>
            <p:cNvPr id="102" name="Oval 84"/>
            <p:cNvSpPr>
              <a:spLocks/>
            </p:cNvSpPr>
            <p:nvPr userDrawn="1"/>
          </p:nvSpPr>
          <p:spPr bwMode="auto">
            <a:xfrm>
              <a:off x="0" y="0"/>
              <a:ext cx="152" cy="152"/>
            </a:xfrm>
            <a:prstGeom prst="ellipse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grpSp>
          <p:nvGrpSpPr>
            <p:cNvPr id="103" name="Group 85"/>
            <p:cNvGrpSpPr>
              <a:grpSpLocks/>
            </p:cNvGrpSpPr>
            <p:nvPr userDrawn="1"/>
          </p:nvGrpSpPr>
          <p:grpSpPr bwMode="auto">
            <a:xfrm>
              <a:off x="40" y="40"/>
              <a:ext cx="72" cy="72"/>
              <a:chOff x="0" y="0"/>
              <a:chExt cx="72" cy="72"/>
            </a:xfrm>
          </p:grpSpPr>
          <p:sp>
            <p:nvSpPr>
              <p:cNvPr id="104" name="Line 86"/>
              <p:cNvSpPr>
                <a:spLocks noChangeShapeType="1"/>
              </p:cNvSpPr>
              <p:nvPr userDrawn="1"/>
            </p:nvSpPr>
            <p:spPr bwMode="auto">
              <a:xfrm>
                <a:off x="0" y="0"/>
                <a:ext cx="72" cy="72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en-US" sz="5169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Line 87"/>
              <p:cNvSpPr>
                <a:spLocks noChangeShapeType="1"/>
              </p:cNvSpPr>
              <p:nvPr userDrawn="1"/>
            </p:nvSpPr>
            <p:spPr bwMode="auto">
              <a:xfrm rot="10800000" flipH="1">
                <a:off x="0" y="0"/>
                <a:ext cx="72" cy="72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en-US" sz="5169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6" name="Group 88"/>
          <p:cNvGrpSpPr>
            <a:grpSpLocks/>
          </p:cNvGrpSpPr>
          <p:nvPr/>
        </p:nvGrpSpPr>
        <p:grpSpPr bwMode="auto">
          <a:xfrm>
            <a:off x="5358148" y="2260600"/>
            <a:ext cx="218831" cy="177800"/>
            <a:chOff x="0" y="0"/>
            <a:chExt cx="112" cy="112"/>
          </a:xfrm>
        </p:grpSpPr>
        <p:sp>
          <p:nvSpPr>
            <p:cNvPr id="100" name="Line 89"/>
            <p:cNvSpPr>
              <a:spLocks noChangeShapeType="1"/>
            </p:cNvSpPr>
            <p:nvPr userDrawn="1"/>
          </p:nvSpPr>
          <p:spPr bwMode="auto">
            <a:xfrm>
              <a:off x="0" y="0"/>
              <a:ext cx="112" cy="112"/>
            </a:xfrm>
            <a:prstGeom prst="line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en-US" sz="5169">
                <a:solidFill>
                  <a:schemeClr val="tx1"/>
                </a:solidFill>
              </a:endParaRPr>
            </a:p>
          </p:txBody>
        </p:sp>
        <p:sp>
          <p:nvSpPr>
            <p:cNvPr id="101" name="Line 90"/>
            <p:cNvSpPr>
              <a:spLocks noChangeShapeType="1"/>
            </p:cNvSpPr>
            <p:nvPr userDrawn="1"/>
          </p:nvSpPr>
          <p:spPr bwMode="auto">
            <a:xfrm rot="10800000" flipH="1">
              <a:off x="0" y="0"/>
              <a:ext cx="112" cy="112"/>
            </a:xfrm>
            <a:prstGeom prst="line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en-US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91"/>
          <p:cNvGrpSpPr>
            <a:grpSpLocks/>
          </p:cNvGrpSpPr>
          <p:nvPr/>
        </p:nvGrpSpPr>
        <p:grpSpPr bwMode="auto">
          <a:xfrm>
            <a:off x="359508" y="3909888"/>
            <a:ext cx="328246" cy="241300"/>
            <a:chOff x="0" y="0"/>
            <a:chExt cx="168" cy="152"/>
          </a:xfrm>
        </p:grpSpPr>
        <p:sp>
          <p:nvSpPr>
            <p:cNvPr id="97" name="AutoShape 92"/>
            <p:cNvSpPr>
              <a:spLocks/>
            </p:cNvSpPr>
            <p:nvPr userDrawn="1"/>
          </p:nvSpPr>
          <p:spPr bwMode="auto">
            <a:xfrm rot="10800000" flipH="1">
              <a:off x="0" y="0"/>
              <a:ext cx="72" cy="152"/>
            </a:xfrm>
            <a:prstGeom prst="rightArrow">
              <a:avLst>
                <a:gd name="adj1" fmla="val 32361"/>
                <a:gd name="adj2" fmla="val 24444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98" name="AutoShape 93"/>
            <p:cNvSpPr>
              <a:spLocks/>
            </p:cNvSpPr>
            <p:nvPr userDrawn="1"/>
          </p:nvSpPr>
          <p:spPr bwMode="auto">
            <a:xfrm rot="10800000" flipH="1">
              <a:off x="72" y="0"/>
              <a:ext cx="72" cy="152"/>
            </a:xfrm>
            <a:prstGeom prst="rightArrow">
              <a:avLst>
                <a:gd name="adj1" fmla="val 32361"/>
                <a:gd name="adj2" fmla="val 24444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99" name="Rectangle 94"/>
            <p:cNvSpPr>
              <a:spLocks/>
            </p:cNvSpPr>
            <p:nvPr userDrawn="1"/>
          </p:nvSpPr>
          <p:spPr bwMode="auto">
            <a:xfrm flipH="1">
              <a:off x="152" y="8"/>
              <a:ext cx="1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95"/>
          <p:cNvGrpSpPr>
            <a:grpSpLocks/>
          </p:cNvGrpSpPr>
          <p:nvPr/>
        </p:nvGrpSpPr>
        <p:grpSpPr bwMode="auto">
          <a:xfrm rot="10800000">
            <a:off x="359508" y="4354388"/>
            <a:ext cx="328246" cy="241300"/>
            <a:chOff x="0" y="0"/>
            <a:chExt cx="168" cy="152"/>
          </a:xfrm>
        </p:grpSpPr>
        <p:sp>
          <p:nvSpPr>
            <p:cNvPr id="94" name="AutoShape 96"/>
            <p:cNvSpPr>
              <a:spLocks/>
            </p:cNvSpPr>
            <p:nvPr userDrawn="1"/>
          </p:nvSpPr>
          <p:spPr bwMode="auto">
            <a:xfrm rot="10800000" flipH="1">
              <a:off x="0" y="0"/>
              <a:ext cx="72" cy="152"/>
            </a:xfrm>
            <a:prstGeom prst="rightArrow">
              <a:avLst>
                <a:gd name="adj1" fmla="val 32361"/>
                <a:gd name="adj2" fmla="val 24444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95" name="AutoShape 97"/>
            <p:cNvSpPr>
              <a:spLocks/>
            </p:cNvSpPr>
            <p:nvPr userDrawn="1"/>
          </p:nvSpPr>
          <p:spPr bwMode="auto">
            <a:xfrm rot="10800000" flipH="1">
              <a:off x="72" y="0"/>
              <a:ext cx="72" cy="152"/>
            </a:xfrm>
            <a:prstGeom prst="rightArrow">
              <a:avLst>
                <a:gd name="adj1" fmla="val 32361"/>
                <a:gd name="adj2" fmla="val 24444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96" name="Rectangle 98"/>
            <p:cNvSpPr>
              <a:spLocks/>
            </p:cNvSpPr>
            <p:nvPr userDrawn="1"/>
          </p:nvSpPr>
          <p:spPr bwMode="auto">
            <a:xfrm flipH="1">
              <a:off x="152" y="8"/>
              <a:ext cx="1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99"/>
          <p:cNvGrpSpPr>
            <a:grpSpLocks/>
          </p:cNvGrpSpPr>
          <p:nvPr/>
        </p:nvGrpSpPr>
        <p:grpSpPr bwMode="auto">
          <a:xfrm>
            <a:off x="422031" y="4824288"/>
            <a:ext cx="218831" cy="203200"/>
            <a:chOff x="0" y="0"/>
            <a:chExt cx="112" cy="128"/>
          </a:xfrm>
        </p:grpSpPr>
        <p:sp>
          <p:nvSpPr>
            <p:cNvPr id="92" name="Rectangle 100"/>
            <p:cNvSpPr>
              <a:spLocks/>
            </p:cNvSpPr>
            <p:nvPr userDrawn="1"/>
          </p:nvSpPr>
          <p:spPr bwMode="auto">
            <a:xfrm rot="10800000" flipH="1">
              <a:off x="0" y="0"/>
              <a:ext cx="40" cy="1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93" name="Rectangle 101"/>
            <p:cNvSpPr>
              <a:spLocks/>
            </p:cNvSpPr>
            <p:nvPr userDrawn="1"/>
          </p:nvSpPr>
          <p:spPr bwMode="auto">
            <a:xfrm rot="10800000" flipH="1">
              <a:off x="72" y="0"/>
              <a:ext cx="40" cy="1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sp>
        <p:nvSpPr>
          <p:cNvPr id="40" name="AutoShape 102"/>
          <p:cNvSpPr>
            <a:spLocks/>
          </p:cNvSpPr>
          <p:nvPr/>
        </p:nvSpPr>
        <p:spPr bwMode="auto">
          <a:xfrm>
            <a:off x="5295624" y="3124200"/>
            <a:ext cx="359508" cy="203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0B1B4"/>
              </a:gs>
              <a:gs pos="50778">
                <a:srgbClr val="DB303E"/>
              </a:gs>
              <a:gs pos="100000">
                <a:srgbClr val="D3201A"/>
              </a:gs>
            </a:gsLst>
            <a:lin ang="5400000" scaled="1"/>
          </a:gradFill>
          <a:ln w="12700" cap="flat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defRPr/>
            </a:pPr>
            <a:r>
              <a:rPr lang="en-US" sz="1354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99</a:t>
            </a:r>
          </a:p>
        </p:txBody>
      </p:sp>
      <p:sp>
        <p:nvSpPr>
          <p:cNvPr id="41" name="AutoShape 103"/>
          <p:cNvSpPr>
            <a:spLocks/>
          </p:cNvSpPr>
          <p:nvPr/>
        </p:nvSpPr>
        <p:spPr bwMode="auto">
          <a:xfrm>
            <a:off x="5279994" y="3568700"/>
            <a:ext cx="422031" cy="203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0B1B4"/>
              </a:gs>
              <a:gs pos="50778">
                <a:srgbClr val="DB303E"/>
              </a:gs>
              <a:gs pos="100000">
                <a:srgbClr val="D3201A"/>
              </a:gs>
            </a:gsLst>
            <a:lin ang="5400000" scaled="1"/>
          </a:gradFill>
          <a:ln w="12700" cap="flat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defRPr/>
            </a:pPr>
            <a:r>
              <a:rPr lang="en-US" sz="1354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999</a:t>
            </a:r>
          </a:p>
        </p:txBody>
      </p:sp>
      <p:sp>
        <p:nvSpPr>
          <p:cNvPr id="42" name="Oval 104"/>
          <p:cNvSpPr>
            <a:spLocks/>
          </p:cNvSpPr>
          <p:nvPr/>
        </p:nvSpPr>
        <p:spPr bwMode="auto">
          <a:xfrm>
            <a:off x="5342517" y="2679700"/>
            <a:ext cx="250092" cy="203200"/>
          </a:xfrm>
          <a:prstGeom prst="ellipse">
            <a:avLst/>
          </a:prstGeom>
          <a:gradFill rotWithShape="0">
            <a:gsLst>
              <a:gs pos="0">
                <a:srgbClr val="F0B1B4"/>
              </a:gs>
              <a:gs pos="50778">
                <a:srgbClr val="DB303E"/>
              </a:gs>
              <a:gs pos="100000">
                <a:srgbClr val="D3201A"/>
              </a:gs>
            </a:gsLst>
            <a:lin ang="5400000" scaled="1"/>
          </a:gradFill>
          <a:ln w="12700" cap="flat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defRPr/>
            </a:pPr>
            <a:r>
              <a:rPr lang="en-US" sz="1354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9</a:t>
            </a:r>
          </a:p>
        </p:txBody>
      </p:sp>
      <p:sp>
        <p:nvSpPr>
          <p:cNvPr id="43" name="Rectangle 105"/>
          <p:cNvSpPr>
            <a:spLocks/>
          </p:cNvSpPr>
          <p:nvPr/>
        </p:nvSpPr>
        <p:spPr bwMode="auto">
          <a:xfrm>
            <a:off x="842109" y="264988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Previous</a:t>
            </a:r>
          </a:p>
        </p:txBody>
      </p:sp>
      <p:sp>
        <p:nvSpPr>
          <p:cNvPr id="44" name="Rectangle 106"/>
          <p:cNvSpPr>
            <a:spLocks/>
          </p:cNvSpPr>
          <p:nvPr/>
        </p:nvSpPr>
        <p:spPr bwMode="auto">
          <a:xfrm>
            <a:off x="842109" y="696788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Next</a:t>
            </a:r>
          </a:p>
        </p:txBody>
      </p:sp>
      <p:sp>
        <p:nvSpPr>
          <p:cNvPr id="45" name="Rectangle 107"/>
          <p:cNvSpPr>
            <a:spLocks/>
          </p:cNvSpPr>
          <p:nvPr/>
        </p:nvSpPr>
        <p:spPr bwMode="auto">
          <a:xfrm>
            <a:off x="844062" y="1166688"/>
            <a:ext cx="1609969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Previous disabled</a:t>
            </a:r>
          </a:p>
        </p:txBody>
      </p:sp>
      <p:sp>
        <p:nvSpPr>
          <p:cNvPr id="46" name="Rectangle 108"/>
          <p:cNvSpPr>
            <a:spLocks/>
          </p:cNvSpPr>
          <p:nvPr/>
        </p:nvSpPr>
        <p:spPr bwMode="auto">
          <a:xfrm>
            <a:off x="844062" y="16365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Next disabled</a:t>
            </a:r>
          </a:p>
        </p:txBody>
      </p:sp>
      <p:sp>
        <p:nvSpPr>
          <p:cNvPr id="47" name="Rectangle 109"/>
          <p:cNvSpPr>
            <a:spLocks/>
          </p:cNvSpPr>
          <p:nvPr/>
        </p:nvSpPr>
        <p:spPr bwMode="auto">
          <a:xfrm>
            <a:off x="842109" y="2081088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Back</a:t>
            </a:r>
          </a:p>
        </p:txBody>
      </p:sp>
      <p:sp>
        <p:nvSpPr>
          <p:cNvPr id="48" name="Rectangle 110"/>
          <p:cNvSpPr>
            <a:spLocks/>
          </p:cNvSpPr>
          <p:nvPr/>
        </p:nvSpPr>
        <p:spPr bwMode="auto">
          <a:xfrm>
            <a:off x="842109" y="2525588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Forward</a:t>
            </a:r>
          </a:p>
        </p:txBody>
      </p:sp>
      <p:sp>
        <p:nvSpPr>
          <p:cNvPr id="49" name="Rectangle 111"/>
          <p:cNvSpPr>
            <a:spLocks/>
          </p:cNvSpPr>
          <p:nvPr/>
        </p:nvSpPr>
        <p:spPr bwMode="auto">
          <a:xfrm>
            <a:off x="844062" y="30208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Back Disabled</a:t>
            </a:r>
          </a:p>
        </p:txBody>
      </p:sp>
      <p:sp>
        <p:nvSpPr>
          <p:cNvPr id="50" name="Rectangle 112"/>
          <p:cNvSpPr>
            <a:spLocks/>
          </p:cNvSpPr>
          <p:nvPr/>
        </p:nvSpPr>
        <p:spPr bwMode="auto">
          <a:xfrm>
            <a:off x="844062" y="3465388"/>
            <a:ext cx="1609969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Forward disabled</a:t>
            </a:r>
          </a:p>
        </p:txBody>
      </p:sp>
      <p:sp>
        <p:nvSpPr>
          <p:cNvPr id="51" name="Rectangle 113"/>
          <p:cNvSpPr>
            <a:spLocks/>
          </p:cNvSpPr>
          <p:nvPr/>
        </p:nvSpPr>
        <p:spPr bwMode="auto">
          <a:xfrm>
            <a:off x="844062" y="3909888"/>
            <a:ext cx="1609969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Fast forward</a:t>
            </a:r>
          </a:p>
        </p:txBody>
      </p:sp>
      <p:sp>
        <p:nvSpPr>
          <p:cNvPr id="52" name="Rectangle 114"/>
          <p:cNvSpPr>
            <a:spLocks/>
          </p:cNvSpPr>
          <p:nvPr/>
        </p:nvSpPr>
        <p:spPr bwMode="auto">
          <a:xfrm>
            <a:off x="844062" y="4354388"/>
            <a:ext cx="1609969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Move backward</a:t>
            </a:r>
          </a:p>
        </p:txBody>
      </p:sp>
      <p:sp>
        <p:nvSpPr>
          <p:cNvPr id="53" name="Rectangle 115"/>
          <p:cNvSpPr>
            <a:spLocks/>
          </p:cNvSpPr>
          <p:nvPr/>
        </p:nvSpPr>
        <p:spPr bwMode="auto">
          <a:xfrm>
            <a:off x="842109" y="4811588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Pause</a:t>
            </a:r>
          </a:p>
        </p:txBody>
      </p:sp>
      <p:sp>
        <p:nvSpPr>
          <p:cNvPr id="54" name="Rectangle 116"/>
          <p:cNvSpPr>
            <a:spLocks/>
          </p:cNvSpPr>
          <p:nvPr/>
        </p:nvSpPr>
        <p:spPr bwMode="auto">
          <a:xfrm>
            <a:off x="842109" y="5268788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Reply</a:t>
            </a:r>
          </a:p>
        </p:txBody>
      </p:sp>
      <p:sp>
        <p:nvSpPr>
          <p:cNvPr id="55" name="Rectangle 117"/>
          <p:cNvSpPr>
            <a:spLocks/>
          </p:cNvSpPr>
          <p:nvPr/>
        </p:nvSpPr>
        <p:spPr bwMode="auto">
          <a:xfrm>
            <a:off x="842109" y="5725988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Refresh</a:t>
            </a:r>
          </a:p>
        </p:txBody>
      </p:sp>
      <p:sp>
        <p:nvSpPr>
          <p:cNvPr id="56" name="Rectangle 118"/>
          <p:cNvSpPr>
            <a:spLocks/>
          </p:cNvSpPr>
          <p:nvPr/>
        </p:nvSpPr>
        <p:spPr bwMode="auto">
          <a:xfrm>
            <a:off x="842109" y="6183188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 dirty="0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Action</a:t>
            </a:r>
          </a:p>
        </p:txBody>
      </p:sp>
      <p:sp>
        <p:nvSpPr>
          <p:cNvPr id="57" name="Rectangle 119"/>
          <p:cNvSpPr>
            <a:spLocks/>
          </p:cNvSpPr>
          <p:nvPr/>
        </p:nvSpPr>
        <p:spPr bwMode="auto">
          <a:xfrm>
            <a:off x="5830125" y="227732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Route</a:t>
            </a:r>
          </a:p>
        </p:txBody>
      </p:sp>
      <p:sp>
        <p:nvSpPr>
          <p:cNvPr id="58" name="Rectangle 120"/>
          <p:cNvSpPr>
            <a:spLocks/>
          </p:cNvSpPr>
          <p:nvPr/>
        </p:nvSpPr>
        <p:spPr bwMode="auto">
          <a:xfrm>
            <a:off x="5830125" y="684932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Organize</a:t>
            </a:r>
          </a:p>
        </p:txBody>
      </p:sp>
      <p:sp>
        <p:nvSpPr>
          <p:cNvPr id="59" name="Rectangle 121"/>
          <p:cNvSpPr>
            <a:spLocks/>
          </p:cNvSpPr>
          <p:nvPr/>
        </p:nvSpPr>
        <p:spPr bwMode="auto">
          <a:xfrm>
            <a:off x="5830125" y="1142132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Trash</a:t>
            </a:r>
          </a:p>
        </p:txBody>
      </p:sp>
      <p:sp>
        <p:nvSpPr>
          <p:cNvPr id="60" name="Rectangle 122"/>
          <p:cNvSpPr>
            <a:spLocks/>
          </p:cNvSpPr>
          <p:nvPr/>
        </p:nvSpPr>
        <p:spPr bwMode="auto">
          <a:xfrm>
            <a:off x="5830125" y="1612032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Compose</a:t>
            </a:r>
          </a:p>
        </p:txBody>
      </p:sp>
      <p:sp>
        <p:nvSpPr>
          <p:cNvPr id="61" name="Rectangle 123"/>
          <p:cNvSpPr>
            <a:spLocks/>
          </p:cNvSpPr>
          <p:nvPr/>
        </p:nvSpPr>
        <p:spPr bwMode="auto">
          <a:xfrm>
            <a:off x="3595077" y="239588"/>
            <a:ext cx="131884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Page</a:t>
            </a:r>
          </a:p>
        </p:txBody>
      </p:sp>
      <p:sp>
        <p:nvSpPr>
          <p:cNvPr id="62" name="Rectangle 124"/>
          <p:cNvSpPr>
            <a:spLocks/>
          </p:cNvSpPr>
          <p:nvPr/>
        </p:nvSpPr>
        <p:spPr bwMode="auto">
          <a:xfrm>
            <a:off x="3595077" y="658688"/>
            <a:ext cx="131884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Add</a:t>
            </a:r>
          </a:p>
        </p:txBody>
      </p:sp>
      <p:sp>
        <p:nvSpPr>
          <p:cNvPr id="63" name="Rectangle 125"/>
          <p:cNvSpPr>
            <a:spLocks/>
          </p:cNvSpPr>
          <p:nvPr/>
        </p:nvSpPr>
        <p:spPr bwMode="auto">
          <a:xfrm>
            <a:off x="3595077" y="1090488"/>
            <a:ext cx="131884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Bookmark</a:t>
            </a:r>
          </a:p>
        </p:txBody>
      </p:sp>
      <p:sp>
        <p:nvSpPr>
          <p:cNvPr id="64" name="Rectangle 126"/>
          <p:cNvSpPr>
            <a:spLocks/>
          </p:cNvSpPr>
          <p:nvPr/>
        </p:nvSpPr>
        <p:spPr bwMode="auto">
          <a:xfrm>
            <a:off x="3595077" y="1534988"/>
            <a:ext cx="131884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Low volume</a:t>
            </a:r>
          </a:p>
        </p:txBody>
      </p:sp>
      <p:sp>
        <p:nvSpPr>
          <p:cNvPr id="65" name="Rectangle 127"/>
          <p:cNvSpPr>
            <a:spLocks/>
          </p:cNvSpPr>
          <p:nvPr/>
        </p:nvSpPr>
        <p:spPr bwMode="auto">
          <a:xfrm>
            <a:off x="3595077" y="1992188"/>
            <a:ext cx="131884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High volume</a:t>
            </a:r>
          </a:p>
        </p:txBody>
      </p:sp>
      <p:sp>
        <p:nvSpPr>
          <p:cNvPr id="66" name="Rectangle 128"/>
          <p:cNvSpPr>
            <a:spLocks/>
          </p:cNvSpPr>
          <p:nvPr/>
        </p:nvSpPr>
        <p:spPr bwMode="auto">
          <a:xfrm>
            <a:off x="3595077" y="25128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Detail Disclosure</a:t>
            </a:r>
          </a:p>
        </p:txBody>
      </p:sp>
      <p:sp>
        <p:nvSpPr>
          <p:cNvPr id="67" name="Rectangle 129"/>
          <p:cNvSpPr>
            <a:spLocks/>
          </p:cNvSpPr>
          <p:nvPr/>
        </p:nvSpPr>
        <p:spPr bwMode="auto">
          <a:xfrm>
            <a:off x="3595077" y="30208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Add contact</a:t>
            </a:r>
          </a:p>
        </p:txBody>
      </p:sp>
      <p:sp>
        <p:nvSpPr>
          <p:cNvPr id="68" name="Rectangle 130"/>
          <p:cNvSpPr>
            <a:spLocks/>
          </p:cNvSpPr>
          <p:nvPr/>
        </p:nvSpPr>
        <p:spPr bwMode="auto">
          <a:xfrm>
            <a:off x="3595077" y="35669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Bookmarks</a:t>
            </a:r>
          </a:p>
        </p:txBody>
      </p:sp>
      <p:sp>
        <p:nvSpPr>
          <p:cNvPr id="69" name="Rectangle 131"/>
          <p:cNvSpPr>
            <a:spLocks/>
          </p:cNvSpPr>
          <p:nvPr/>
        </p:nvSpPr>
        <p:spPr bwMode="auto">
          <a:xfrm>
            <a:off x="3595077" y="40495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Street view</a:t>
            </a:r>
          </a:p>
        </p:txBody>
      </p:sp>
      <p:sp>
        <p:nvSpPr>
          <p:cNvPr id="70" name="Rectangle 132"/>
          <p:cNvSpPr>
            <a:spLocks/>
          </p:cNvSpPr>
          <p:nvPr/>
        </p:nvSpPr>
        <p:spPr bwMode="auto">
          <a:xfrm>
            <a:off x="3595077" y="44940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Unread</a:t>
            </a:r>
          </a:p>
        </p:txBody>
      </p:sp>
      <p:sp>
        <p:nvSpPr>
          <p:cNvPr id="71" name="Rectangle 133"/>
          <p:cNvSpPr>
            <a:spLocks/>
          </p:cNvSpPr>
          <p:nvPr/>
        </p:nvSpPr>
        <p:spPr bwMode="auto">
          <a:xfrm>
            <a:off x="3595077" y="49512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Info</a:t>
            </a:r>
          </a:p>
        </p:txBody>
      </p:sp>
      <p:sp>
        <p:nvSpPr>
          <p:cNvPr id="72" name="Rectangle 134"/>
          <p:cNvSpPr>
            <a:spLocks/>
          </p:cNvSpPr>
          <p:nvPr/>
        </p:nvSpPr>
        <p:spPr bwMode="auto">
          <a:xfrm>
            <a:off x="3595077" y="54084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Camera</a:t>
            </a:r>
          </a:p>
        </p:txBody>
      </p:sp>
      <p:sp>
        <p:nvSpPr>
          <p:cNvPr id="73" name="Rectangle 135"/>
          <p:cNvSpPr>
            <a:spLocks/>
          </p:cNvSpPr>
          <p:nvPr/>
        </p:nvSpPr>
        <p:spPr bwMode="auto">
          <a:xfrm>
            <a:off x="3595077" y="58275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Search</a:t>
            </a:r>
          </a:p>
        </p:txBody>
      </p:sp>
      <p:sp>
        <p:nvSpPr>
          <p:cNvPr id="74" name="Rectangle 136"/>
          <p:cNvSpPr>
            <a:spLocks/>
          </p:cNvSpPr>
          <p:nvPr/>
        </p:nvSpPr>
        <p:spPr bwMode="auto">
          <a:xfrm>
            <a:off x="3595077" y="62974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Erase</a:t>
            </a:r>
          </a:p>
        </p:txBody>
      </p:sp>
      <p:sp>
        <p:nvSpPr>
          <p:cNvPr id="75" name="Rectangle 137"/>
          <p:cNvSpPr>
            <a:spLocks/>
          </p:cNvSpPr>
          <p:nvPr/>
        </p:nvSpPr>
        <p:spPr bwMode="auto">
          <a:xfrm>
            <a:off x="5842702" y="2235200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Stop</a:t>
            </a:r>
          </a:p>
        </p:txBody>
      </p:sp>
      <p:sp>
        <p:nvSpPr>
          <p:cNvPr id="76" name="Rectangle 138"/>
          <p:cNvSpPr>
            <a:spLocks/>
          </p:cNvSpPr>
          <p:nvPr/>
        </p:nvSpPr>
        <p:spPr bwMode="auto">
          <a:xfrm>
            <a:off x="5842702" y="2667000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Single digit badge</a:t>
            </a:r>
          </a:p>
        </p:txBody>
      </p:sp>
      <p:sp>
        <p:nvSpPr>
          <p:cNvPr id="77" name="Rectangle 139"/>
          <p:cNvSpPr>
            <a:spLocks/>
          </p:cNvSpPr>
          <p:nvPr/>
        </p:nvSpPr>
        <p:spPr bwMode="auto">
          <a:xfrm>
            <a:off x="5842702" y="3175000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Double digit badge</a:t>
            </a:r>
          </a:p>
        </p:txBody>
      </p:sp>
      <p:sp>
        <p:nvSpPr>
          <p:cNvPr id="78" name="Rectangle 140"/>
          <p:cNvSpPr>
            <a:spLocks/>
          </p:cNvSpPr>
          <p:nvPr/>
        </p:nvSpPr>
        <p:spPr bwMode="auto">
          <a:xfrm>
            <a:off x="5842702" y="3594100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Triple digit badge</a:t>
            </a:r>
          </a:p>
        </p:txBody>
      </p:sp>
      <p:grpSp>
        <p:nvGrpSpPr>
          <p:cNvPr id="79" name="Group 141"/>
          <p:cNvGrpSpPr>
            <a:grpSpLocks/>
          </p:cNvGrpSpPr>
          <p:nvPr/>
        </p:nvGrpSpPr>
        <p:grpSpPr bwMode="auto">
          <a:xfrm>
            <a:off x="5295777" y="3998788"/>
            <a:ext cx="328246" cy="266700"/>
            <a:chOff x="0" y="0"/>
            <a:chExt cx="168" cy="168"/>
          </a:xfrm>
        </p:grpSpPr>
        <p:sp>
          <p:nvSpPr>
            <p:cNvPr id="90" name="Oval 142"/>
            <p:cNvSpPr>
              <a:spLocks/>
            </p:cNvSpPr>
            <p:nvPr userDrawn="1"/>
          </p:nvSpPr>
          <p:spPr bwMode="auto">
            <a:xfrm>
              <a:off x="0" y="0"/>
              <a:ext cx="168" cy="168"/>
            </a:xfrm>
            <a:prstGeom prst="ellipse">
              <a:avLst/>
            </a:prstGeom>
            <a:gradFill rotWithShape="0">
              <a:gsLst>
                <a:gs pos="0">
                  <a:srgbClr val="97171A"/>
                </a:gs>
                <a:gs pos="51294">
                  <a:srgbClr val="AE2631"/>
                </a:gs>
                <a:gs pos="52332">
                  <a:srgbClr val="C53548"/>
                </a:gs>
                <a:gs pos="55440">
                  <a:srgbClr val="C33C4A"/>
                </a:gs>
                <a:gs pos="100000">
                  <a:srgbClr val="C1444B"/>
                </a:gs>
              </a:gsLst>
              <a:path path="rect">
                <a:fillToRect l="52380" t="225000" r="47620" b="-125000"/>
              </a:path>
            </a:gradFill>
            <a:ln w="25400" cap="flat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91" name="Line 143"/>
            <p:cNvSpPr>
              <a:spLocks noChangeShapeType="1"/>
            </p:cNvSpPr>
            <p:nvPr userDrawn="1"/>
          </p:nvSpPr>
          <p:spPr bwMode="auto">
            <a:xfrm>
              <a:off x="32" y="80"/>
              <a:ext cx="96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en-US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144"/>
          <p:cNvGrpSpPr>
            <a:grpSpLocks/>
          </p:cNvGrpSpPr>
          <p:nvPr/>
        </p:nvGrpSpPr>
        <p:grpSpPr bwMode="auto">
          <a:xfrm>
            <a:off x="5327039" y="4963988"/>
            <a:ext cx="281354" cy="96"/>
            <a:chOff x="0" y="0"/>
            <a:chExt cx="144" cy="96"/>
          </a:xfrm>
        </p:grpSpPr>
        <p:sp>
          <p:nvSpPr>
            <p:cNvPr id="87" name="Line 145"/>
            <p:cNvSpPr>
              <a:spLocks noChangeShapeType="1"/>
            </p:cNvSpPr>
            <p:nvPr userDrawn="1"/>
          </p:nvSpPr>
          <p:spPr bwMode="auto">
            <a:xfrm>
              <a:off x="0" y="0"/>
              <a:ext cx="144" cy="0"/>
            </a:xfrm>
            <a:prstGeom prst="line">
              <a:avLst/>
            </a:prstGeom>
            <a:noFill/>
            <a:ln w="38100" cap="flat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rgbClr val="525252">
                  <a:alpha val="50000"/>
                </a:srgb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  <p:sp>
          <p:nvSpPr>
            <p:cNvPr id="88" name="Line 146"/>
            <p:cNvSpPr>
              <a:spLocks noChangeShapeType="1"/>
            </p:cNvSpPr>
            <p:nvPr userDrawn="1"/>
          </p:nvSpPr>
          <p:spPr bwMode="auto">
            <a:xfrm>
              <a:off x="0" y="48"/>
              <a:ext cx="144" cy="0"/>
            </a:xfrm>
            <a:prstGeom prst="line">
              <a:avLst/>
            </a:prstGeom>
            <a:noFill/>
            <a:ln w="38100" cap="flat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rgbClr val="525252">
                  <a:alpha val="50000"/>
                </a:srgb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  <p:sp>
          <p:nvSpPr>
            <p:cNvPr id="89" name="Line 147"/>
            <p:cNvSpPr>
              <a:spLocks noChangeShapeType="1"/>
            </p:cNvSpPr>
            <p:nvPr userDrawn="1"/>
          </p:nvSpPr>
          <p:spPr bwMode="auto">
            <a:xfrm>
              <a:off x="0" y="96"/>
              <a:ext cx="144" cy="0"/>
            </a:xfrm>
            <a:prstGeom prst="line">
              <a:avLst/>
            </a:prstGeom>
            <a:noFill/>
            <a:ln w="38100" cap="flat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rgbClr val="525252">
                  <a:alpha val="50000"/>
                </a:srgb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148"/>
          <p:cNvGrpSpPr>
            <a:grpSpLocks/>
          </p:cNvGrpSpPr>
          <p:nvPr/>
        </p:nvGrpSpPr>
        <p:grpSpPr bwMode="auto">
          <a:xfrm>
            <a:off x="5295777" y="4455988"/>
            <a:ext cx="328246" cy="266700"/>
            <a:chOff x="0" y="0"/>
            <a:chExt cx="168" cy="168"/>
          </a:xfrm>
        </p:grpSpPr>
        <p:sp>
          <p:nvSpPr>
            <p:cNvPr id="85" name="Oval 149"/>
            <p:cNvSpPr>
              <a:spLocks/>
            </p:cNvSpPr>
            <p:nvPr userDrawn="1"/>
          </p:nvSpPr>
          <p:spPr bwMode="auto">
            <a:xfrm>
              <a:off x="0" y="0"/>
              <a:ext cx="168" cy="168"/>
            </a:xfrm>
            <a:prstGeom prst="ellipse">
              <a:avLst/>
            </a:prstGeom>
            <a:gradFill rotWithShape="0">
              <a:gsLst>
                <a:gs pos="0">
                  <a:srgbClr val="97171A"/>
                </a:gs>
                <a:gs pos="51294">
                  <a:srgbClr val="AE2631"/>
                </a:gs>
                <a:gs pos="52332">
                  <a:srgbClr val="C53548"/>
                </a:gs>
                <a:gs pos="55440">
                  <a:srgbClr val="C33C4A"/>
                </a:gs>
                <a:gs pos="100000">
                  <a:srgbClr val="C1444B"/>
                </a:gs>
              </a:gsLst>
              <a:path path="rect">
                <a:fillToRect l="52380" t="225000" r="47620" b="-125000"/>
              </a:path>
            </a:gradFill>
            <a:ln w="25400" cap="flat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86" name="Line 150"/>
            <p:cNvSpPr>
              <a:spLocks noChangeShapeType="1"/>
            </p:cNvSpPr>
            <p:nvPr userDrawn="1"/>
          </p:nvSpPr>
          <p:spPr bwMode="auto">
            <a:xfrm rot="10800000" flipH="1">
              <a:off x="80" y="32"/>
              <a:ext cx="0" cy="96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en-US" sz="5169">
                <a:solidFill>
                  <a:schemeClr val="tx1"/>
                </a:solidFill>
              </a:endParaRPr>
            </a:p>
          </p:txBody>
        </p:sp>
      </p:grpSp>
      <p:sp>
        <p:nvSpPr>
          <p:cNvPr id="82" name="Rectangle 151"/>
          <p:cNvSpPr>
            <a:spLocks/>
          </p:cNvSpPr>
          <p:nvPr/>
        </p:nvSpPr>
        <p:spPr bwMode="auto">
          <a:xfrm>
            <a:off x="5858485" y="4011488"/>
            <a:ext cx="1609969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Delete locked</a:t>
            </a:r>
          </a:p>
        </p:txBody>
      </p:sp>
      <p:sp>
        <p:nvSpPr>
          <p:cNvPr id="83" name="Rectangle 152"/>
          <p:cNvSpPr>
            <a:spLocks/>
          </p:cNvSpPr>
          <p:nvPr/>
        </p:nvSpPr>
        <p:spPr bwMode="auto">
          <a:xfrm>
            <a:off x="5858485" y="4455988"/>
            <a:ext cx="1609969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Delete unlocked</a:t>
            </a:r>
          </a:p>
        </p:txBody>
      </p:sp>
      <p:sp>
        <p:nvSpPr>
          <p:cNvPr id="84" name="Rectangle 153"/>
          <p:cNvSpPr>
            <a:spLocks/>
          </p:cNvSpPr>
          <p:nvPr/>
        </p:nvSpPr>
        <p:spPr bwMode="auto">
          <a:xfrm>
            <a:off x="5858485" y="4925888"/>
            <a:ext cx="1609969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Grab and move</a:t>
            </a:r>
          </a:p>
        </p:txBody>
      </p:sp>
    </p:spTree>
    <p:extLst>
      <p:ext uri="{BB962C8B-B14F-4D97-AF65-F5344CB8AC3E}">
        <p14:creationId xmlns:p14="http://schemas.microsoft.com/office/powerpoint/2010/main" val="207709879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17189" y="71414"/>
            <a:ext cx="11957622" cy="428628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7189" y="6500834"/>
            <a:ext cx="11957622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sp>
        <p:nvSpPr>
          <p:cNvPr id="15" name="제목 개체 틀 7"/>
          <p:cNvSpPr txBox="1">
            <a:spLocks/>
          </p:cNvSpPr>
          <p:nvPr/>
        </p:nvSpPr>
        <p:spPr>
          <a:xfrm>
            <a:off x="11383144" y="6571084"/>
            <a:ext cx="515820" cy="1515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0" marR="0" lvl="0" indent="0" algn="l" defTabSz="1125444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8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Page.</a:t>
            </a:r>
            <a:endParaRPr kumimoji="0" lang="ko-KR" altLang="en-US" sz="985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9219077" y="6572273"/>
            <a:ext cx="2844800" cy="149203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93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820578" y="3214686"/>
            <a:ext cx="103749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609600" y="2643182"/>
            <a:ext cx="10972800" cy="571496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5113" y="214290"/>
            <a:ext cx="11781775" cy="6429420"/>
          </a:xfrm>
          <a:prstGeom prst="roundRect">
            <a:avLst>
              <a:gd name="adj" fmla="val 2319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125444" rtl="0" eaLnBrk="1" latinLnBrk="1" hangingPunct="1">
        <a:spcBef>
          <a:spcPct val="0"/>
        </a:spcBef>
        <a:buNone/>
        <a:defRPr sz="3939" b="1" kern="120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17189" y="6500834"/>
            <a:ext cx="11957622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sp>
        <p:nvSpPr>
          <p:cNvPr id="9" name="직사각형 8"/>
          <p:cNvSpPr/>
          <p:nvPr/>
        </p:nvSpPr>
        <p:spPr bwMode="auto">
          <a:xfrm>
            <a:off x="205113" y="404664"/>
            <a:ext cx="7209743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398863" y="116632"/>
            <a:ext cx="6015993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02779" y="404664"/>
            <a:ext cx="4484108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502779" y="116632"/>
            <a:ext cx="4484108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  <a:endParaRPr kumimoji="1" lang="ko-KR" altLang="en-US" sz="985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제목 개체 틀 7"/>
          <p:cNvSpPr txBox="1">
            <a:spLocks/>
          </p:cNvSpPr>
          <p:nvPr/>
        </p:nvSpPr>
        <p:spPr>
          <a:xfrm>
            <a:off x="11383144" y="6571084"/>
            <a:ext cx="515820" cy="1515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ko-KR"/>
            </a:defPPr>
            <a:lvl1pPr marL="0" marR="0" lvl="0" indent="0" algn="l" defTabSz="914400" eaLnBrk="1" fontAlgn="auto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985" dirty="0" smtClean="0"/>
              <a:t>Page.</a:t>
            </a:r>
            <a:endParaRPr lang="ko-KR" altLang="en-US" sz="985" dirty="0" smtClean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 bwMode="auto">
          <a:xfrm>
            <a:off x="205113" y="116632"/>
            <a:ext cx="119375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17189" y="6500834"/>
            <a:ext cx="11957622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sp>
        <p:nvSpPr>
          <p:cNvPr id="9" name="직사각형 8"/>
          <p:cNvSpPr/>
          <p:nvPr/>
        </p:nvSpPr>
        <p:spPr bwMode="auto">
          <a:xfrm>
            <a:off x="205113" y="404664"/>
            <a:ext cx="7209743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398863" y="116632"/>
            <a:ext cx="6015993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02779" y="404664"/>
            <a:ext cx="4484108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502779" y="116632"/>
            <a:ext cx="4484108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  <a:endParaRPr kumimoji="1" lang="ko-KR" altLang="en-US" sz="985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제목 개체 틀 7"/>
          <p:cNvSpPr txBox="1">
            <a:spLocks/>
          </p:cNvSpPr>
          <p:nvPr/>
        </p:nvSpPr>
        <p:spPr>
          <a:xfrm>
            <a:off x="11383144" y="6571084"/>
            <a:ext cx="515820" cy="1515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ko-KR"/>
            </a:defPPr>
            <a:lvl1pPr marL="0" marR="0" lvl="0" indent="0" algn="l" defTabSz="914400" eaLnBrk="1" fontAlgn="auto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985" dirty="0" smtClean="0"/>
              <a:t>Page.</a:t>
            </a:r>
            <a:endParaRPr lang="ko-KR" altLang="en-US" sz="985" dirty="0" smtClean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 bwMode="auto">
          <a:xfrm>
            <a:off x="205113" y="116632"/>
            <a:ext cx="119375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81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17189" y="6500834"/>
            <a:ext cx="11957622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sp>
        <p:nvSpPr>
          <p:cNvPr id="9" name="직사각형 8"/>
          <p:cNvSpPr/>
          <p:nvPr/>
        </p:nvSpPr>
        <p:spPr bwMode="auto">
          <a:xfrm>
            <a:off x="205112" y="404664"/>
            <a:ext cx="8638270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398862" y="116632"/>
            <a:ext cx="7444521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8932007" y="404664"/>
            <a:ext cx="3054880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8932007" y="116632"/>
            <a:ext cx="305488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  <a:endParaRPr kumimoji="1" lang="ko-KR" altLang="en-US" sz="985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제목 개체 틀 7"/>
          <p:cNvSpPr txBox="1">
            <a:spLocks/>
          </p:cNvSpPr>
          <p:nvPr/>
        </p:nvSpPr>
        <p:spPr>
          <a:xfrm>
            <a:off x="11383144" y="6571084"/>
            <a:ext cx="515820" cy="1515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ko-KR"/>
            </a:defPPr>
            <a:lvl1pPr marL="0" marR="0" lvl="0" indent="0" algn="l" defTabSz="914400" eaLnBrk="1" fontAlgn="auto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985" dirty="0" smtClean="0"/>
              <a:t>Page.</a:t>
            </a:r>
            <a:endParaRPr lang="ko-KR" altLang="en-US" sz="985" dirty="0" smtClean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 bwMode="auto">
          <a:xfrm>
            <a:off x="205113" y="116632"/>
            <a:ext cx="119375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17189" y="6500834"/>
            <a:ext cx="11957622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sp>
        <p:nvSpPr>
          <p:cNvPr id="9" name="직사각형 8"/>
          <p:cNvSpPr/>
          <p:nvPr/>
        </p:nvSpPr>
        <p:spPr bwMode="auto">
          <a:xfrm>
            <a:off x="205113" y="404664"/>
            <a:ext cx="11693851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398863" y="116631"/>
            <a:ext cx="10500101" cy="2143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제목 개체 틀 7"/>
          <p:cNvSpPr txBox="1">
            <a:spLocks/>
          </p:cNvSpPr>
          <p:nvPr/>
        </p:nvSpPr>
        <p:spPr>
          <a:xfrm>
            <a:off x="11383144" y="6571084"/>
            <a:ext cx="515820" cy="1515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ko-KR"/>
            </a:defPPr>
            <a:lvl1pPr marL="0" marR="0" lvl="0" indent="0" algn="l" defTabSz="914400" eaLnBrk="1" fontAlgn="auto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985" dirty="0" smtClean="0"/>
              <a:t>Page.</a:t>
            </a:r>
            <a:endParaRPr lang="ko-KR" altLang="en-US" sz="985" dirty="0" smtClean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 bwMode="auto">
          <a:xfrm>
            <a:off x="205113" y="116632"/>
            <a:ext cx="119375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84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117189" y="6500834"/>
            <a:ext cx="11957622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sp>
        <p:nvSpPr>
          <p:cNvPr id="21" name="직사각형 20"/>
          <p:cNvSpPr/>
          <p:nvPr/>
        </p:nvSpPr>
        <p:spPr bwMode="auto">
          <a:xfrm>
            <a:off x="205112" y="404664"/>
            <a:ext cx="8638270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398863" y="116632"/>
            <a:ext cx="7444519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8932007" y="404664"/>
            <a:ext cx="3054880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8932007" y="116632"/>
            <a:ext cx="305488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  <a:endParaRPr kumimoji="1" lang="ko-KR" altLang="en-US" sz="985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제목 개체 틀 7"/>
          <p:cNvSpPr txBox="1">
            <a:spLocks/>
          </p:cNvSpPr>
          <p:nvPr/>
        </p:nvSpPr>
        <p:spPr>
          <a:xfrm>
            <a:off x="11383144" y="6571084"/>
            <a:ext cx="515820" cy="1515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ko-KR"/>
            </a:defPPr>
            <a:lvl1pPr marL="0" marR="0" lvl="0" indent="0" algn="l" defTabSz="914400" eaLnBrk="1" fontAlgn="auto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985" dirty="0" smtClean="0"/>
              <a:t>Page.</a:t>
            </a:r>
            <a:endParaRPr lang="ko-KR" altLang="en-US" sz="985" dirty="0" smtClean="0"/>
          </a:p>
        </p:txBody>
      </p:sp>
      <p:sp>
        <p:nvSpPr>
          <p:cNvPr id="2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205113" y="116632"/>
            <a:ext cx="119375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18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937" r:id="rId12"/>
  </p:sldLayoutIdLst>
  <p:timing>
    <p:tnLst>
      <p:par>
        <p:cTn id="1" dur="indefinite" restart="never" nodeType="tmRoot"/>
      </p:par>
    </p:tnLst>
  </p:timing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117189" y="6500834"/>
            <a:ext cx="11957622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sp>
        <p:nvSpPr>
          <p:cNvPr id="25" name="제목 개체 틀 7"/>
          <p:cNvSpPr txBox="1">
            <a:spLocks/>
          </p:cNvSpPr>
          <p:nvPr/>
        </p:nvSpPr>
        <p:spPr>
          <a:xfrm>
            <a:off x="11383144" y="6571084"/>
            <a:ext cx="515820" cy="1515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ko-KR"/>
            </a:defPPr>
            <a:lvl1pPr marL="0" marR="0" lvl="0" indent="0" algn="l" defTabSz="914400" eaLnBrk="1" fontAlgn="auto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985" dirty="0" smtClean="0"/>
              <a:t>Page.</a:t>
            </a:r>
            <a:endParaRPr lang="ko-KR" altLang="en-US" sz="985" dirty="0" smtClean="0"/>
          </a:p>
        </p:txBody>
      </p:sp>
      <p:sp>
        <p:nvSpPr>
          <p:cNvPr id="2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15" name="Text Box 185"/>
          <p:cNvSpPr txBox="1">
            <a:spLocks noChangeArrowheads="1"/>
          </p:cNvSpPr>
          <p:nvPr/>
        </p:nvSpPr>
        <p:spPr bwMode="auto">
          <a:xfrm>
            <a:off x="117189" y="71414"/>
            <a:ext cx="1195762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l"/>
            <a:r>
              <a:rPr lang="en-US" altLang="ko-KR" sz="1969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iPhone</a:t>
            </a:r>
            <a:r>
              <a:rPr lang="en-US" altLang="ko-KR" sz="1969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UI</a:t>
            </a:r>
            <a:endParaRPr lang="ko-KR" altLang="en-US" sz="196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6" name="모서리가 둥근 직사각형 315"/>
          <p:cNvSpPr/>
          <p:nvPr/>
        </p:nvSpPr>
        <p:spPr>
          <a:xfrm>
            <a:off x="423985" y="5498037"/>
            <a:ext cx="2392881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154" tIns="22154" rIns="22154" bIns="22154" rtlCol="0" anchor="ctr"/>
          <a:lstStyle/>
          <a:p>
            <a:pPr algn="ctr"/>
            <a:r>
              <a:rPr lang="en-US" altLang="ko-KR" sz="985" b="1" dirty="0" smtClean="0">
                <a:solidFill>
                  <a:schemeClr val="tx1"/>
                </a:solidFill>
              </a:rPr>
              <a:t>Label</a:t>
            </a:r>
            <a:endParaRPr lang="ko-KR" altLang="en-US" sz="985" b="1" dirty="0">
              <a:solidFill>
                <a:schemeClr val="tx1"/>
              </a:solidFill>
            </a:endParaRPr>
          </a:p>
        </p:txBody>
      </p:sp>
      <p:sp>
        <p:nvSpPr>
          <p:cNvPr id="317" name="직사각형 316"/>
          <p:cNvSpPr/>
          <p:nvPr/>
        </p:nvSpPr>
        <p:spPr>
          <a:xfrm>
            <a:off x="3259993" y="4653136"/>
            <a:ext cx="2569698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154" tIns="22154" rIns="22154" bIns="22154" rtlCol="0" anchor="ctr"/>
          <a:lstStyle/>
          <a:p>
            <a:r>
              <a:rPr lang="en-US" altLang="ko-KR" sz="985" b="1" dirty="0" smtClean="0">
                <a:solidFill>
                  <a:schemeClr val="tx1"/>
                </a:solidFill>
              </a:rPr>
              <a:t>Label</a:t>
            </a:r>
            <a:endParaRPr lang="ko-KR" altLang="en-US" sz="985" b="1" dirty="0">
              <a:solidFill>
                <a:schemeClr val="tx1"/>
              </a:solidFill>
            </a:endParaRPr>
          </a:p>
        </p:txBody>
      </p:sp>
      <p:sp>
        <p:nvSpPr>
          <p:cNvPr id="323" name="모서리가 둥근 직사각형 322"/>
          <p:cNvSpPr/>
          <p:nvPr/>
        </p:nvSpPr>
        <p:spPr>
          <a:xfrm>
            <a:off x="1664739" y="5007364"/>
            <a:ext cx="531751" cy="25102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154" tIns="22154" rIns="22154" bIns="22154" rtlCol="0" anchor="ctr"/>
          <a:lstStyle/>
          <a:p>
            <a:r>
              <a:rPr lang="en-US" altLang="ko-KR" sz="985" dirty="0" smtClean="0">
                <a:solidFill>
                  <a:schemeClr val="tx1"/>
                </a:solidFill>
              </a:rPr>
              <a:t>Edit</a:t>
            </a:r>
            <a:endParaRPr lang="ko-KR" altLang="en-US" sz="985" dirty="0">
              <a:solidFill>
                <a:schemeClr val="tx1"/>
              </a:solidFill>
            </a:endParaRPr>
          </a:p>
        </p:txBody>
      </p:sp>
      <p:grpSp>
        <p:nvGrpSpPr>
          <p:cNvPr id="324" name="그룹 323"/>
          <p:cNvGrpSpPr/>
          <p:nvPr/>
        </p:nvGrpSpPr>
        <p:grpSpPr>
          <a:xfrm>
            <a:off x="2284682" y="5007364"/>
            <a:ext cx="531751" cy="251021"/>
            <a:chOff x="1352600" y="2060848"/>
            <a:chExt cx="432048" cy="288032"/>
          </a:xfrm>
        </p:grpSpPr>
        <p:sp>
          <p:nvSpPr>
            <p:cNvPr id="325" name="오각형 324"/>
            <p:cNvSpPr/>
            <p:nvPr/>
          </p:nvSpPr>
          <p:spPr>
            <a:xfrm rot="10800000">
              <a:off x="1352600" y="2060848"/>
              <a:ext cx="432048" cy="288032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1512157" y="2143308"/>
              <a:ext cx="213600" cy="17392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85" dirty="0" smtClean="0">
                  <a:latin typeface="맑은 고딕" pitchFamily="50" charset="-127"/>
                  <a:ea typeface="맑은 고딕" pitchFamily="50" charset="-127"/>
                </a:rPr>
                <a:t>Back</a:t>
              </a:r>
              <a:endParaRPr lang="ko-KR" altLang="en-US" sz="985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27" name="그룹 326"/>
          <p:cNvGrpSpPr/>
          <p:nvPr/>
        </p:nvGrpSpPr>
        <p:grpSpPr>
          <a:xfrm>
            <a:off x="335360" y="1494054"/>
            <a:ext cx="247798" cy="201336"/>
            <a:chOff x="453006" y="2567031"/>
            <a:chExt cx="201336" cy="201336"/>
          </a:xfrm>
        </p:grpSpPr>
        <p:sp>
          <p:nvSpPr>
            <p:cNvPr id="328" name="타원 327"/>
            <p:cNvSpPr/>
            <p:nvPr/>
          </p:nvSpPr>
          <p:spPr>
            <a:xfrm>
              <a:off x="453006" y="2567031"/>
              <a:ext cx="201336" cy="2013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 dirty="0"/>
            </a:p>
          </p:txBody>
        </p:sp>
        <p:sp>
          <p:nvSpPr>
            <p:cNvPr id="329" name="L 도형 328"/>
            <p:cNvSpPr/>
            <p:nvPr/>
          </p:nvSpPr>
          <p:spPr>
            <a:xfrm rot="13500000">
              <a:off x="497803" y="2627207"/>
              <a:ext cx="81562" cy="81564"/>
            </a:xfrm>
            <a:prstGeom prst="corner">
              <a:avLst>
                <a:gd name="adj1" fmla="val 21469"/>
                <a:gd name="adj2" fmla="val 21471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</p:grpSp>
      <p:grpSp>
        <p:nvGrpSpPr>
          <p:cNvPr id="330" name="그룹 329"/>
          <p:cNvGrpSpPr/>
          <p:nvPr/>
        </p:nvGrpSpPr>
        <p:grpSpPr>
          <a:xfrm>
            <a:off x="785562" y="1491927"/>
            <a:ext cx="247798" cy="201336"/>
            <a:chOff x="776536" y="2564904"/>
            <a:chExt cx="201336" cy="201336"/>
          </a:xfrm>
        </p:grpSpPr>
        <p:sp>
          <p:nvSpPr>
            <p:cNvPr id="331" name="타원 330"/>
            <p:cNvSpPr/>
            <p:nvPr/>
          </p:nvSpPr>
          <p:spPr>
            <a:xfrm>
              <a:off x="776536" y="2564904"/>
              <a:ext cx="201336" cy="2013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332" name="십자형 331"/>
            <p:cNvSpPr/>
            <p:nvPr/>
          </p:nvSpPr>
          <p:spPr>
            <a:xfrm>
              <a:off x="806670" y="2595038"/>
              <a:ext cx="141068" cy="141068"/>
            </a:xfrm>
            <a:prstGeom prst="plus">
              <a:avLst>
                <a:gd name="adj" fmla="val 43182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</p:grpSp>
      <p:grpSp>
        <p:nvGrpSpPr>
          <p:cNvPr id="333" name="그룹 332"/>
          <p:cNvGrpSpPr/>
          <p:nvPr/>
        </p:nvGrpSpPr>
        <p:grpSpPr>
          <a:xfrm>
            <a:off x="1235764" y="1491927"/>
            <a:ext cx="247798" cy="201336"/>
            <a:chOff x="1136576" y="2564904"/>
            <a:chExt cx="201336" cy="201336"/>
          </a:xfrm>
        </p:grpSpPr>
        <p:sp>
          <p:nvSpPr>
            <p:cNvPr id="334" name="타원 333"/>
            <p:cNvSpPr/>
            <p:nvPr/>
          </p:nvSpPr>
          <p:spPr>
            <a:xfrm>
              <a:off x="1136576" y="2564904"/>
              <a:ext cx="201336" cy="201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cxnSp>
          <p:nvCxnSpPr>
            <p:cNvPr id="335" name="직선 연결선 334"/>
            <p:cNvCxnSpPr/>
            <p:nvPr/>
          </p:nvCxnSpPr>
          <p:spPr>
            <a:xfrm>
              <a:off x="1174141" y="2665572"/>
              <a:ext cx="12620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모서리가 둥근 직사각형 335"/>
          <p:cNvSpPr/>
          <p:nvPr/>
        </p:nvSpPr>
        <p:spPr>
          <a:xfrm>
            <a:off x="1685966" y="1484784"/>
            <a:ext cx="318690" cy="216024"/>
          </a:xfrm>
          <a:prstGeom prst="roundRect">
            <a:avLst>
              <a:gd name="adj" fmla="val 45592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154" tIns="22154" rIns="22154" bIns="22154" rtlCol="0" anchor="ctr"/>
          <a:lstStyle/>
          <a:p>
            <a:r>
              <a:rPr lang="en-US" altLang="ko-KR" sz="985" b="1" dirty="0" smtClean="0"/>
              <a:t>29</a:t>
            </a:r>
            <a:endParaRPr lang="ko-KR" altLang="en-US" sz="985" b="1" dirty="0"/>
          </a:p>
        </p:txBody>
      </p:sp>
      <p:sp>
        <p:nvSpPr>
          <p:cNvPr id="337" name="타원 336"/>
          <p:cNvSpPr/>
          <p:nvPr/>
        </p:nvSpPr>
        <p:spPr>
          <a:xfrm>
            <a:off x="2207060" y="1491927"/>
            <a:ext cx="247798" cy="2013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85" dirty="0"/>
          </a:p>
        </p:txBody>
      </p:sp>
      <p:grpSp>
        <p:nvGrpSpPr>
          <p:cNvPr id="338" name="그룹 337"/>
          <p:cNvGrpSpPr/>
          <p:nvPr/>
        </p:nvGrpSpPr>
        <p:grpSpPr>
          <a:xfrm>
            <a:off x="2657260" y="1491927"/>
            <a:ext cx="247798" cy="201336"/>
            <a:chOff x="2159024" y="2564904"/>
            <a:chExt cx="201336" cy="201336"/>
          </a:xfrm>
        </p:grpSpPr>
        <p:sp>
          <p:nvSpPr>
            <p:cNvPr id="339" name="타원 338"/>
            <p:cNvSpPr/>
            <p:nvPr/>
          </p:nvSpPr>
          <p:spPr>
            <a:xfrm>
              <a:off x="2159024" y="2564904"/>
              <a:ext cx="201336" cy="201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cxnSp>
          <p:nvCxnSpPr>
            <p:cNvPr id="340" name="직선 연결선 339"/>
            <p:cNvCxnSpPr/>
            <p:nvPr/>
          </p:nvCxnSpPr>
          <p:spPr>
            <a:xfrm rot="16200000" flipH="1">
              <a:off x="2194547" y="2663208"/>
              <a:ext cx="52186" cy="4072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rot="5400000" flipH="1" flipV="1">
              <a:off x="2227884" y="2629322"/>
              <a:ext cx="93465" cy="7992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2" name="그룹 341"/>
          <p:cNvGrpSpPr/>
          <p:nvPr/>
        </p:nvGrpSpPr>
        <p:grpSpPr>
          <a:xfrm>
            <a:off x="1395556" y="1910558"/>
            <a:ext cx="247798" cy="201336"/>
            <a:chOff x="272480" y="2852936"/>
            <a:chExt cx="201336" cy="201336"/>
          </a:xfrm>
        </p:grpSpPr>
        <p:sp>
          <p:nvSpPr>
            <p:cNvPr id="343" name="타원 342"/>
            <p:cNvSpPr/>
            <p:nvPr/>
          </p:nvSpPr>
          <p:spPr>
            <a:xfrm>
              <a:off x="272480" y="2852936"/>
              <a:ext cx="201336" cy="201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344" name="타원 343"/>
            <p:cNvSpPr/>
            <p:nvPr/>
          </p:nvSpPr>
          <p:spPr>
            <a:xfrm>
              <a:off x="331179" y="2911635"/>
              <a:ext cx="83939" cy="83939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50800"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</p:grpSp>
      <p:sp>
        <p:nvSpPr>
          <p:cNvPr id="345" name="타원 344"/>
          <p:cNvSpPr/>
          <p:nvPr/>
        </p:nvSpPr>
        <p:spPr>
          <a:xfrm>
            <a:off x="1808261" y="1916832"/>
            <a:ext cx="232357" cy="18879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85" dirty="0"/>
          </a:p>
        </p:txBody>
      </p:sp>
      <p:grpSp>
        <p:nvGrpSpPr>
          <p:cNvPr id="346" name="그룹 345"/>
          <p:cNvGrpSpPr/>
          <p:nvPr/>
        </p:nvGrpSpPr>
        <p:grpSpPr>
          <a:xfrm>
            <a:off x="1430830" y="2236738"/>
            <a:ext cx="177250" cy="144016"/>
            <a:chOff x="992560" y="2881597"/>
            <a:chExt cx="144016" cy="144016"/>
          </a:xfrm>
        </p:grpSpPr>
        <p:sp>
          <p:nvSpPr>
            <p:cNvPr id="347" name="모서리가 둥근 직사각형 346"/>
            <p:cNvSpPr/>
            <p:nvPr/>
          </p:nvSpPr>
          <p:spPr>
            <a:xfrm>
              <a:off x="992560" y="2881597"/>
              <a:ext cx="144016" cy="144016"/>
            </a:xfrm>
            <a:prstGeom prst="roundRect">
              <a:avLst>
                <a:gd name="adj" fmla="val 20606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cxnSp>
          <p:nvCxnSpPr>
            <p:cNvPr id="348" name="직선 연결선 347"/>
            <p:cNvCxnSpPr/>
            <p:nvPr/>
          </p:nvCxnSpPr>
          <p:spPr>
            <a:xfrm rot="16200000" flipH="1">
              <a:off x="1018879" y="2955434"/>
              <a:ext cx="34302" cy="2894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dist="6350" dir="2700000" sx="98000" sy="98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직선 연결선 348"/>
            <p:cNvCxnSpPr/>
            <p:nvPr/>
          </p:nvCxnSpPr>
          <p:spPr>
            <a:xfrm rot="5400000" flipH="1" flipV="1">
              <a:off x="1044673" y="2918895"/>
              <a:ext cx="71614" cy="6789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dist="6350" dir="2700000" sx="98000" sy="98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0" name="모서리가 둥근 직사각형 349"/>
          <p:cNvSpPr/>
          <p:nvPr/>
        </p:nvSpPr>
        <p:spPr>
          <a:xfrm>
            <a:off x="1835814" y="2236738"/>
            <a:ext cx="177250" cy="144016"/>
          </a:xfrm>
          <a:prstGeom prst="roundRect">
            <a:avLst>
              <a:gd name="adj" fmla="val 2060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85" dirty="0"/>
          </a:p>
        </p:txBody>
      </p:sp>
      <p:grpSp>
        <p:nvGrpSpPr>
          <p:cNvPr id="351" name="그룹 350"/>
          <p:cNvGrpSpPr/>
          <p:nvPr/>
        </p:nvGrpSpPr>
        <p:grpSpPr>
          <a:xfrm>
            <a:off x="318583" y="692696"/>
            <a:ext cx="655110" cy="691988"/>
            <a:chOff x="258849" y="3212976"/>
            <a:chExt cx="532277" cy="691988"/>
          </a:xfrm>
        </p:grpSpPr>
        <p:sp>
          <p:nvSpPr>
            <p:cNvPr id="352" name="모서리가 둥근 직사각형 351"/>
            <p:cNvSpPr/>
            <p:nvPr/>
          </p:nvSpPr>
          <p:spPr>
            <a:xfrm>
              <a:off x="272480" y="3212976"/>
              <a:ext cx="504056" cy="50405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353" name="직사각형 352"/>
            <p:cNvSpPr/>
            <p:nvPr/>
          </p:nvSpPr>
          <p:spPr>
            <a:xfrm>
              <a:off x="258849" y="3717032"/>
              <a:ext cx="53227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App Name</a:t>
              </a:r>
              <a:endParaRPr lang="ko-KR" altLang="en-US" sz="985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54" name="그룹 353"/>
          <p:cNvGrpSpPr/>
          <p:nvPr/>
        </p:nvGrpSpPr>
        <p:grpSpPr>
          <a:xfrm>
            <a:off x="335360" y="1916832"/>
            <a:ext cx="852524" cy="193009"/>
            <a:chOff x="947956" y="2787202"/>
            <a:chExt cx="692676" cy="193009"/>
          </a:xfrm>
        </p:grpSpPr>
        <p:sp>
          <p:nvSpPr>
            <p:cNvPr id="355" name="모서리가 둥근 직사각형 354"/>
            <p:cNvSpPr/>
            <p:nvPr/>
          </p:nvSpPr>
          <p:spPr>
            <a:xfrm>
              <a:off x="947956" y="2787202"/>
              <a:ext cx="692676" cy="16961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356" name="모서리가 둥근 직사각형 355"/>
            <p:cNvSpPr/>
            <p:nvPr/>
          </p:nvSpPr>
          <p:spPr>
            <a:xfrm>
              <a:off x="1352600" y="2787202"/>
              <a:ext cx="288032" cy="1696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357" name="직사각형 356"/>
            <p:cNvSpPr/>
            <p:nvPr/>
          </p:nvSpPr>
          <p:spPr>
            <a:xfrm>
              <a:off x="1062965" y="2792279"/>
              <a:ext cx="198255" cy="187932"/>
            </a:xfrm>
            <a:prstGeom prst="rect">
              <a:avLst/>
            </a:prstGeom>
          </p:spPr>
          <p:txBody>
            <a:bodyPr wrap="square" lIns="18000" tIns="18000" rIns="18000" bIns="18000">
              <a:spAutoFit/>
            </a:bodyPr>
            <a:lstStyle/>
            <a:p>
              <a:pPr lvl="0"/>
              <a:r>
                <a:rPr lang="en-US" altLang="ko-KR" sz="985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ON</a:t>
              </a:r>
              <a:endParaRPr lang="ko-KR" altLang="en-US" sz="98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58" name="그룹 357"/>
          <p:cNvGrpSpPr/>
          <p:nvPr/>
        </p:nvGrpSpPr>
        <p:grpSpPr>
          <a:xfrm>
            <a:off x="335360" y="2204865"/>
            <a:ext cx="852524" cy="193009"/>
            <a:chOff x="947956" y="3075234"/>
            <a:chExt cx="692676" cy="193009"/>
          </a:xfrm>
        </p:grpSpPr>
        <p:sp>
          <p:nvSpPr>
            <p:cNvPr id="359" name="모서리가 둥근 직사각형 358"/>
            <p:cNvSpPr/>
            <p:nvPr/>
          </p:nvSpPr>
          <p:spPr>
            <a:xfrm>
              <a:off x="947956" y="3075234"/>
              <a:ext cx="692676" cy="16961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360" name="모서리가 둥근 직사각형 359"/>
            <p:cNvSpPr/>
            <p:nvPr/>
          </p:nvSpPr>
          <p:spPr>
            <a:xfrm>
              <a:off x="947956" y="3075234"/>
              <a:ext cx="288032" cy="1696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361" name="직사각형 360"/>
            <p:cNvSpPr/>
            <p:nvPr/>
          </p:nvSpPr>
          <p:spPr>
            <a:xfrm>
              <a:off x="1322162" y="3080311"/>
              <a:ext cx="215785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OFF</a:t>
              </a:r>
              <a:endParaRPr lang="ko-KR" altLang="en-US" sz="98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62" name="그룹 361"/>
          <p:cNvGrpSpPr/>
          <p:nvPr/>
        </p:nvGrpSpPr>
        <p:grpSpPr>
          <a:xfrm>
            <a:off x="400752" y="2642389"/>
            <a:ext cx="85756" cy="70011"/>
            <a:chOff x="325610" y="3611401"/>
            <a:chExt cx="69677" cy="70011"/>
          </a:xfrm>
        </p:grpSpPr>
        <p:sp>
          <p:nvSpPr>
            <p:cNvPr id="363" name="타원 362"/>
            <p:cNvSpPr/>
            <p:nvPr/>
          </p:nvSpPr>
          <p:spPr>
            <a:xfrm>
              <a:off x="325610" y="3611401"/>
              <a:ext cx="57771" cy="5777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cxnSp>
          <p:nvCxnSpPr>
            <p:cNvPr id="364" name="직선 연결선 363"/>
            <p:cNvCxnSpPr>
              <a:stCxn id="363" idx="5"/>
            </p:cNvCxnSpPr>
            <p:nvPr/>
          </p:nvCxnSpPr>
          <p:spPr>
            <a:xfrm rot="16200000" flipH="1">
              <a:off x="374754" y="3660878"/>
              <a:ext cx="20700" cy="2036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5" name="타원 364"/>
          <p:cNvSpPr/>
          <p:nvPr/>
        </p:nvSpPr>
        <p:spPr>
          <a:xfrm>
            <a:off x="547545" y="2654535"/>
            <a:ext cx="56270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85" dirty="0"/>
          </a:p>
        </p:txBody>
      </p:sp>
      <p:sp>
        <p:nvSpPr>
          <p:cNvPr id="366" name="타원 365"/>
          <p:cNvSpPr/>
          <p:nvPr/>
        </p:nvSpPr>
        <p:spPr>
          <a:xfrm>
            <a:off x="664852" y="2654535"/>
            <a:ext cx="56270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85" dirty="0"/>
          </a:p>
        </p:txBody>
      </p:sp>
      <p:sp>
        <p:nvSpPr>
          <p:cNvPr id="367" name="타원 366"/>
          <p:cNvSpPr/>
          <p:nvPr/>
        </p:nvSpPr>
        <p:spPr>
          <a:xfrm>
            <a:off x="782159" y="2654535"/>
            <a:ext cx="56270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85" dirty="0"/>
          </a:p>
        </p:txBody>
      </p:sp>
      <p:sp>
        <p:nvSpPr>
          <p:cNvPr id="368" name="타원 367"/>
          <p:cNvSpPr/>
          <p:nvPr/>
        </p:nvSpPr>
        <p:spPr>
          <a:xfrm>
            <a:off x="899467" y="2654535"/>
            <a:ext cx="56270" cy="457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85" dirty="0"/>
          </a:p>
        </p:txBody>
      </p:sp>
      <p:grpSp>
        <p:nvGrpSpPr>
          <p:cNvPr id="369" name="그룹 368"/>
          <p:cNvGrpSpPr/>
          <p:nvPr/>
        </p:nvGrpSpPr>
        <p:grpSpPr>
          <a:xfrm>
            <a:off x="1132988" y="2654535"/>
            <a:ext cx="290884" cy="45719"/>
            <a:chOff x="920552" y="3617427"/>
            <a:chExt cx="236343" cy="45719"/>
          </a:xfrm>
        </p:grpSpPr>
        <p:sp>
          <p:nvSpPr>
            <p:cNvPr id="370" name="타원 369"/>
            <p:cNvSpPr/>
            <p:nvPr/>
          </p:nvSpPr>
          <p:spPr>
            <a:xfrm>
              <a:off x="920552" y="3617427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371" name="타원 370"/>
            <p:cNvSpPr/>
            <p:nvPr/>
          </p:nvSpPr>
          <p:spPr>
            <a:xfrm>
              <a:off x="1015864" y="3617427"/>
              <a:ext cx="45719" cy="4571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372" name="타원 371"/>
            <p:cNvSpPr/>
            <p:nvPr/>
          </p:nvSpPr>
          <p:spPr>
            <a:xfrm>
              <a:off x="1111176" y="3617427"/>
              <a:ext cx="45719" cy="4571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</p:grpSp>
      <p:grpSp>
        <p:nvGrpSpPr>
          <p:cNvPr id="373" name="그룹 372"/>
          <p:cNvGrpSpPr/>
          <p:nvPr/>
        </p:nvGrpSpPr>
        <p:grpSpPr>
          <a:xfrm>
            <a:off x="1753364" y="2636913"/>
            <a:ext cx="134052" cy="80963"/>
            <a:chOff x="1424608" y="3573016"/>
            <a:chExt cx="108917" cy="80963"/>
          </a:xfrm>
        </p:grpSpPr>
        <p:cxnSp>
          <p:nvCxnSpPr>
            <p:cNvPr id="374" name="직선 연결선 373"/>
            <p:cNvCxnSpPr/>
            <p:nvPr/>
          </p:nvCxnSpPr>
          <p:spPr>
            <a:xfrm>
              <a:off x="1424608" y="3573016"/>
              <a:ext cx="108917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연결선 374"/>
            <p:cNvCxnSpPr/>
            <p:nvPr/>
          </p:nvCxnSpPr>
          <p:spPr>
            <a:xfrm>
              <a:off x="1424608" y="3613498"/>
              <a:ext cx="108917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직선 연결선 375"/>
            <p:cNvCxnSpPr/>
            <p:nvPr/>
          </p:nvCxnSpPr>
          <p:spPr>
            <a:xfrm>
              <a:off x="1424608" y="3653979"/>
              <a:ext cx="108917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7" name="L 도형 376"/>
          <p:cNvSpPr/>
          <p:nvPr/>
        </p:nvSpPr>
        <p:spPr>
          <a:xfrm rot="13500000">
            <a:off x="2077954" y="2627200"/>
            <a:ext cx="81562" cy="100386"/>
          </a:xfrm>
          <a:prstGeom prst="corner">
            <a:avLst>
              <a:gd name="adj1" fmla="val 21469"/>
              <a:gd name="adj2" fmla="val 2147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grpSp>
        <p:nvGrpSpPr>
          <p:cNvPr id="378" name="그룹 377"/>
          <p:cNvGrpSpPr/>
          <p:nvPr/>
        </p:nvGrpSpPr>
        <p:grpSpPr>
          <a:xfrm>
            <a:off x="2350054" y="2641586"/>
            <a:ext cx="108436" cy="71614"/>
            <a:chOff x="1836442" y="3645024"/>
            <a:chExt cx="88104" cy="71614"/>
          </a:xfrm>
        </p:grpSpPr>
        <p:cxnSp>
          <p:nvCxnSpPr>
            <p:cNvPr id="379" name="직선 연결선 378"/>
            <p:cNvCxnSpPr/>
            <p:nvPr/>
          </p:nvCxnSpPr>
          <p:spPr>
            <a:xfrm rot="16200000" flipH="1">
              <a:off x="1833762" y="3681044"/>
              <a:ext cx="34302" cy="28941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0" name="직선 연결선 379"/>
            <p:cNvCxnSpPr/>
            <p:nvPr/>
          </p:nvCxnSpPr>
          <p:spPr>
            <a:xfrm rot="5400000" flipH="1" flipV="1">
              <a:off x="1854794" y="3646886"/>
              <a:ext cx="71614" cy="6789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81" name="포인트가 24개인 별 380"/>
          <p:cNvSpPr/>
          <p:nvPr/>
        </p:nvSpPr>
        <p:spPr>
          <a:xfrm>
            <a:off x="2639616" y="2610867"/>
            <a:ext cx="163756" cy="133052"/>
          </a:xfrm>
          <a:prstGeom prst="star24">
            <a:avLst>
              <a:gd name="adj" fmla="val 2177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grpSp>
        <p:nvGrpSpPr>
          <p:cNvPr id="382" name="그룹 381"/>
          <p:cNvGrpSpPr/>
          <p:nvPr/>
        </p:nvGrpSpPr>
        <p:grpSpPr>
          <a:xfrm>
            <a:off x="1487488" y="1052736"/>
            <a:ext cx="1329378" cy="105666"/>
            <a:chOff x="272480" y="3760462"/>
            <a:chExt cx="1080120" cy="105666"/>
          </a:xfrm>
        </p:grpSpPr>
        <p:sp>
          <p:nvSpPr>
            <p:cNvPr id="383" name="모서리가 둥근 직사각형 382"/>
            <p:cNvSpPr/>
            <p:nvPr/>
          </p:nvSpPr>
          <p:spPr>
            <a:xfrm>
              <a:off x="272480" y="3790436"/>
              <a:ext cx="504056" cy="457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384" name="모서리가 둥근 직사각형 383"/>
            <p:cNvSpPr/>
            <p:nvPr/>
          </p:nvSpPr>
          <p:spPr>
            <a:xfrm>
              <a:off x="704528" y="3790436"/>
              <a:ext cx="648072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385" name="타원 384"/>
            <p:cNvSpPr/>
            <p:nvPr/>
          </p:nvSpPr>
          <p:spPr>
            <a:xfrm>
              <a:off x="646809" y="3760462"/>
              <a:ext cx="105666" cy="10566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</p:grpSp>
      <p:grpSp>
        <p:nvGrpSpPr>
          <p:cNvPr id="386" name="그룹 385"/>
          <p:cNvGrpSpPr/>
          <p:nvPr/>
        </p:nvGrpSpPr>
        <p:grpSpPr>
          <a:xfrm>
            <a:off x="423985" y="2924944"/>
            <a:ext cx="2392881" cy="288032"/>
            <a:chOff x="344488" y="4005064"/>
            <a:chExt cx="1944216" cy="288032"/>
          </a:xfrm>
        </p:grpSpPr>
        <p:sp>
          <p:nvSpPr>
            <p:cNvPr id="387" name="모서리가 둥근 직사각형 386"/>
            <p:cNvSpPr/>
            <p:nvPr/>
          </p:nvSpPr>
          <p:spPr>
            <a:xfrm>
              <a:off x="344488" y="4005064"/>
              <a:ext cx="720080" cy="2880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388" name="모서리가 둥근 직사각형 387"/>
            <p:cNvSpPr/>
            <p:nvPr/>
          </p:nvSpPr>
          <p:spPr>
            <a:xfrm>
              <a:off x="1568624" y="4005064"/>
              <a:ext cx="720080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389" name="직사각형 388"/>
            <p:cNvSpPr/>
            <p:nvPr/>
          </p:nvSpPr>
          <p:spPr>
            <a:xfrm>
              <a:off x="992560" y="4005064"/>
              <a:ext cx="648072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en-US" altLang="ko-KR" sz="985" b="1" dirty="0" smtClean="0">
                  <a:solidFill>
                    <a:schemeClr val="tx1"/>
                  </a:solidFill>
                </a:rPr>
                <a:t>Label</a:t>
              </a:r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390" name="직사각형 389"/>
            <p:cNvSpPr/>
            <p:nvPr/>
          </p:nvSpPr>
          <p:spPr>
            <a:xfrm>
              <a:off x="1821126" y="4069349"/>
              <a:ext cx="28611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Label</a:t>
              </a:r>
              <a:endParaRPr lang="ko-KR" altLang="en-US" sz="985" b="1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91" name="직사각형 390"/>
            <p:cNvSpPr/>
            <p:nvPr/>
          </p:nvSpPr>
          <p:spPr>
            <a:xfrm>
              <a:off x="525707" y="4069349"/>
              <a:ext cx="28611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Label</a:t>
              </a:r>
              <a:endParaRPr lang="ko-KR" altLang="en-US" sz="98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92" name="그룹 391"/>
          <p:cNvGrpSpPr/>
          <p:nvPr/>
        </p:nvGrpSpPr>
        <p:grpSpPr>
          <a:xfrm>
            <a:off x="423985" y="3376184"/>
            <a:ext cx="1595254" cy="216213"/>
            <a:chOff x="344488" y="4365104"/>
            <a:chExt cx="1296144" cy="216213"/>
          </a:xfrm>
          <a:solidFill>
            <a:schemeClr val="bg1">
              <a:lumMod val="85000"/>
            </a:schemeClr>
          </a:solidFill>
        </p:grpSpPr>
        <p:sp>
          <p:nvSpPr>
            <p:cNvPr id="393" name="양쪽 모서리가 둥근 사각형 392"/>
            <p:cNvSpPr/>
            <p:nvPr/>
          </p:nvSpPr>
          <p:spPr>
            <a:xfrm rot="5400000">
              <a:off x="1208584" y="4149080"/>
              <a:ext cx="216024" cy="648072"/>
            </a:xfrm>
            <a:prstGeom prst="round2Same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94" name="양쪽 모서리가 둥근 사각형 393"/>
            <p:cNvSpPr/>
            <p:nvPr/>
          </p:nvSpPr>
          <p:spPr>
            <a:xfrm rot="16200000">
              <a:off x="560512" y="4149080"/>
              <a:ext cx="216024" cy="648072"/>
            </a:xfrm>
            <a:prstGeom prst="round2Same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95" name="직사각형 394"/>
            <p:cNvSpPr/>
            <p:nvPr/>
          </p:nvSpPr>
          <p:spPr>
            <a:xfrm>
              <a:off x="416714" y="4393385"/>
              <a:ext cx="503624" cy="187932"/>
            </a:xfrm>
            <a:prstGeom prst="rect">
              <a:avLst/>
            </a:prstGeom>
            <a:grpFill/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Label One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96" name="직사각형 395"/>
            <p:cNvSpPr/>
            <p:nvPr/>
          </p:nvSpPr>
          <p:spPr>
            <a:xfrm>
              <a:off x="1066086" y="4393385"/>
              <a:ext cx="501019" cy="187932"/>
            </a:xfrm>
            <a:prstGeom prst="rect">
              <a:avLst/>
            </a:prstGeom>
            <a:grpFill/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Label Two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97" name="그룹 396"/>
          <p:cNvGrpSpPr/>
          <p:nvPr/>
        </p:nvGrpSpPr>
        <p:grpSpPr>
          <a:xfrm>
            <a:off x="423985" y="3755416"/>
            <a:ext cx="1595254" cy="216213"/>
            <a:chOff x="344488" y="4653136"/>
            <a:chExt cx="1296144" cy="216213"/>
          </a:xfrm>
        </p:grpSpPr>
        <p:sp>
          <p:nvSpPr>
            <p:cNvPr id="398" name="양쪽 모서리가 둥근 사각형 397"/>
            <p:cNvSpPr/>
            <p:nvPr/>
          </p:nvSpPr>
          <p:spPr>
            <a:xfrm rot="5400000">
              <a:off x="1208584" y="4437112"/>
              <a:ext cx="216024" cy="648072"/>
            </a:xfrm>
            <a:prstGeom prst="round2Same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99" name="양쪽 모서리가 둥근 사각형 398"/>
            <p:cNvSpPr/>
            <p:nvPr/>
          </p:nvSpPr>
          <p:spPr>
            <a:xfrm rot="16200000">
              <a:off x="560512" y="4437112"/>
              <a:ext cx="216024" cy="648072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  <p:sp>
          <p:nvSpPr>
            <p:cNvPr id="400" name="직사각형 399"/>
            <p:cNvSpPr/>
            <p:nvPr/>
          </p:nvSpPr>
          <p:spPr>
            <a:xfrm>
              <a:off x="371922" y="4681417"/>
              <a:ext cx="32909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Label1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01" name="직사각형 400"/>
            <p:cNvSpPr/>
            <p:nvPr/>
          </p:nvSpPr>
          <p:spPr>
            <a:xfrm>
              <a:off x="1284100" y="4681417"/>
              <a:ext cx="32909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Label3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02" name="직사각형 401"/>
            <p:cNvSpPr/>
            <p:nvPr/>
          </p:nvSpPr>
          <p:spPr>
            <a:xfrm>
              <a:off x="776536" y="4653136"/>
              <a:ext cx="432048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Label2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403" name="사다리꼴 402"/>
          <p:cNvSpPr/>
          <p:nvPr/>
        </p:nvSpPr>
        <p:spPr>
          <a:xfrm>
            <a:off x="335360" y="5949280"/>
            <a:ext cx="2539732" cy="353536"/>
          </a:xfrm>
          <a:prstGeom prst="trapezoid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scene3d>
            <a:camera prst="perspectiveRelaxed">
              <a:rot lat="18600000" lon="0" rev="0"/>
            </a:camera>
            <a:lightRig rig="threePt" dir="t"/>
          </a:scene3d>
          <a:sp3d extrusionH="76200">
            <a:extrusionClr>
              <a:schemeClr val="tx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grpSp>
        <p:nvGrpSpPr>
          <p:cNvPr id="404" name="그룹 403"/>
          <p:cNvGrpSpPr/>
          <p:nvPr/>
        </p:nvGrpSpPr>
        <p:grpSpPr>
          <a:xfrm>
            <a:off x="423985" y="4995203"/>
            <a:ext cx="1063503" cy="339626"/>
            <a:chOff x="344488" y="5445224"/>
            <a:chExt cx="864096" cy="339626"/>
          </a:xfrm>
        </p:grpSpPr>
        <p:sp>
          <p:nvSpPr>
            <p:cNvPr id="405" name="모서리가 둥근 직사각형 404"/>
            <p:cNvSpPr/>
            <p:nvPr/>
          </p:nvSpPr>
          <p:spPr>
            <a:xfrm>
              <a:off x="344488" y="5445224"/>
              <a:ext cx="864096" cy="288032"/>
            </a:xfrm>
            <a:prstGeom prst="roundRect">
              <a:avLst>
                <a:gd name="adj" fmla="val 10053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406" name="순서도: 병합 405"/>
            <p:cNvSpPr/>
            <p:nvPr/>
          </p:nvSpPr>
          <p:spPr>
            <a:xfrm>
              <a:off x="728242" y="5733256"/>
              <a:ext cx="96589" cy="51594"/>
            </a:xfrm>
            <a:prstGeom prst="flowChartMerg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  <p:sp>
          <p:nvSpPr>
            <p:cNvPr id="407" name="직사각형 406"/>
            <p:cNvSpPr/>
            <p:nvPr/>
          </p:nvSpPr>
          <p:spPr>
            <a:xfrm>
              <a:off x="439671" y="5517232"/>
              <a:ext cx="498414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Livad+Ksa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408" name="그룹 407"/>
            <p:cNvGrpSpPr/>
            <p:nvPr/>
          </p:nvGrpSpPr>
          <p:grpSpPr>
            <a:xfrm>
              <a:off x="992560" y="5517232"/>
              <a:ext cx="144016" cy="144016"/>
              <a:chOff x="453006" y="2567031"/>
              <a:chExt cx="201336" cy="201336"/>
            </a:xfrm>
          </p:grpSpPr>
          <p:sp>
            <p:nvSpPr>
              <p:cNvPr id="409" name="타원 408"/>
              <p:cNvSpPr/>
              <p:nvPr/>
            </p:nvSpPr>
            <p:spPr>
              <a:xfrm>
                <a:off x="453006" y="2567031"/>
                <a:ext cx="201336" cy="20133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 dirty="0"/>
              </a:p>
            </p:txBody>
          </p:sp>
          <p:sp>
            <p:nvSpPr>
              <p:cNvPr id="410" name="L 도형 409"/>
              <p:cNvSpPr/>
              <p:nvPr/>
            </p:nvSpPr>
            <p:spPr>
              <a:xfrm rot="13500000">
                <a:off x="497803" y="2627207"/>
                <a:ext cx="81562" cy="81564"/>
              </a:xfrm>
              <a:prstGeom prst="corner">
                <a:avLst>
                  <a:gd name="adj1" fmla="val 21469"/>
                  <a:gd name="adj2" fmla="val 21471"/>
                </a:avLst>
              </a:prstGeom>
              <a:solidFill>
                <a:schemeClr val="bg1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/>
              </a:p>
            </p:txBody>
          </p:sp>
        </p:grpSp>
      </p:grpSp>
      <p:grpSp>
        <p:nvGrpSpPr>
          <p:cNvPr id="411" name="그룹 410"/>
          <p:cNvGrpSpPr/>
          <p:nvPr/>
        </p:nvGrpSpPr>
        <p:grpSpPr>
          <a:xfrm>
            <a:off x="2462366" y="2060849"/>
            <a:ext cx="160988" cy="205521"/>
            <a:chOff x="1419397" y="5516622"/>
            <a:chExt cx="130803" cy="205521"/>
          </a:xfrm>
        </p:grpSpPr>
        <p:cxnSp>
          <p:nvCxnSpPr>
            <p:cNvPr id="412" name="직선 연결선 411"/>
            <p:cNvCxnSpPr/>
            <p:nvPr/>
          </p:nvCxnSpPr>
          <p:spPr>
            <a:xfrm rot="5400000">
              <a:off x="1451374" y="5668569"/>
              <a:ext cx="64292" cy="3809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 412"/>
            <p:cNvCxnSpPr/>
            <p:nvPr/>
          </p:nvCxnSpPr>
          <p:spPr>
            <a:xfrm rot="5400000">
              <a:off x="1395882" y="5656659"/>
              <a:ext cx="130969" cy="0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타원 413"/>
            <p:cNvSpPr/>
            <p:nvPr/>
          </p:nvSpPr>
          <p:spPr>
            <a:xfrm>
              <a:off x="1419397" y="5516622"/>
              <a:ext cx="83939" cy="83939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415" name="타원 414"/>
            <p:cNvSpPr/>
            <p:nvPr/>
          </p:nvSpPr>
          <p:spPr>
            <a:xfrm rot="21125660">
              <a:off x="1467028" y="5621656"/>
              <a:ext cx="83172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</p:grpSp>
      <p:grpSp>
        <p:nvGrpSpPr>
          <p:cNvPr id="417" name="그룹 416"/>
          <p:cNvGrpSpPr/>
          <p:nvPr/>
        </p:nvGrpSpPr>
        <p:grpSpPr>
          <a:xfrm>
            <a:off x="3259993" y="1173028"/>
            <a:ext cx="2569698" cy="360040"/>
            <a:chOff x="2864768" y="1124744"/>
            <a:chExt cx="2087880" cy="360040"/>
          </a:xfrm>
        </p:grpSpPr>
        <p:sp>
          <p:nvSpPr>
            <p:cNvPr id="418" name="직사각형 417"/>
            <p:cNvSpPr/>
            <p:nvPr/>
          </p:nvSpPr>
          <p:spPr>
            <a:xfrm>
              <a:off x="2864768" y="1124744"/>
              <a:ext cx="2087880" cy="360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419" name="laptop"/>
            <p:cNvSpPr>
              <a:spLocks noEditPoints="1" noChangeArrowheads="1"/>
            </p:cNvSpPr>
            <p:nvPr/>
          </p:nvSpPr>
          <p:spPr bwMode="auto">
            <a:xfrm>
              <a:off x="4470847" y="1213867"/>
              <a:ext cx="249262" cy="187603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985"/>
            </a:p>
          </p:txBody>
        </p:sp>
        <p:sp>
          <p:nvSpPr>
            <p:cNvPr id="420" name="모서리가 둥근 직사각형 419"/>
            <p:cNvSpPr/>
            <p:nvPr/>
          </p:nvSpPr>
          <p:spPr>
            <a:xfrm>
              <a:off x="4264591" y="1147440"/>
              <a:ext cx="669360" cy="314648"/>
            </a:xfrm>
            <a:prstGeom prst="roundRect">
              <a:avLst>
                <a:gd name="adj" fmla="val 8250"/>
              </a:avLst>
            </a:pr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tx1">
                    <a:lumMod val="50000"/>
                    <a:lumOff val="50000"/>
                    <a:alpha val="20000"/>
                  </a:schemeClr>
                </a:gs>
              </a:gsLst>
              <a:lin ang="5400000" scaled="1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421" name="laptop"/>
            <p:cNvSpPr>
              <a:spLocks noEditPoints="1" noChangeArrowheads="1"/>
            </p:cNvSpPr>
            <p:nvPr/>
          </p:nvSpPr>
          <p:spPr bwMode="auto">
            <a:xfrm>
              <a:off x="3123063" y="1213867"/>
              <a:ext cx="249262" cy="187603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985"/>
            </a:p>
          </p:txBody>
        </p:sp>
        <p:sp>
          <p:nvSpPr>
            <p:cNvPr id="422" name="laptop"/>
            <p:cNvSpPr>
              <a:spLocks noEditPoints="1" noChangeArrowheads="1"/>
            </p:cNvSpPr>
            <p:nvPr/>
          </p:nvSpPr>
          <p:spPr bwMode="auto">
            <a:xfrm>
              <a:off x="3784077" y="1213867"/>
              <a:ext cx="249262" cy="187603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985"/>
            </a:p>
          </p:txBody>
        </p:sp>
      </p:grpSp>
      <p:grpSp>
        <p:nvGrpSpPr>
          <p:cNvPr id="423" name="그룹 422"/>
          <p:cNvGrpSpPr/>
          <p:nvPr/>
        </p:nvGrpSpPr>
        <p:grpSpPr>
          <a:xfrm>
            <a:off x="3259993" y="1669037"/>
            <a:ext cx="2569698" cy="504056"/>
            <a:chOff x="2864768" y="1628800"/>
            <a:chExt cx="2087880" cy="504056"/>
          </a:xfrm>
        </p:grpSpPr>
        <p:sp>
          <p:nvSpPr>
            <p:cNvPr id="424" name="직사각형 423"/>
            <p:cNvSpPr/>
            <p:nvPr/>
          </p:nvSpPr>
          <p:spPr>
            <a:xfrm>
              <a:off x="2864768" y="1628800"/>
              <a:ext cx="2087880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425" name="모서리가 둥근 직사각형 424"/>
            <p:cNvSpPr/>
            <p:nvPr/>
          </p:nvSpPr>
          <p:spPr>
            <a:xfrm>
              <a:off x="2936776" y="1844824"/>
              <a:ext cx="1224136" cy="21602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985" dirty="0" smtClean="0">
                  <a:solidFill>
                    <a:schemeClr val="tx1"/>
                  </a:solidFill>
                </a:rPr>
                <a:t>http://www.livad.com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426" name="모서리가 둥근 직사각형 425"/>
            <p:cNvSpPr/>
            <p:nvPr/>
          </p:nvSpPr>
          <p:spPr>
            <a:xfrm>
              <a:off x="4232920" y="1844824"/>
              <a:ext cx="648072" cy="21602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985" dirty="0" smtClean="0">
                  <a:solidFill>
                    <a:schemeClr val="tx1"/>
                  </a:solidFill>
                </a:rPr>
                <a:t>Google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427" name="직사각형 426"/>
            <p:cNvSpPr/>
            <p:nvPr/>
          </p:nvSpPr>
          <p:spPr>
            <a:xfrm>
              <a:off x="3664711" y="1660578"/>
              <a:ext cx="487995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latin typeface="맑은 고딕" pitchFamily="50" charset="-127"/>
                  <a:ea typeface="맑은 고딕" pitchFamily="50" charset="-127"/>
                </a:rPr>
                <a:t>Page Title</a:t>
              </a:r>
              <a:endParaRPr lang="ko-KR" altLang="en-US" sz="985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8" name="원형 화살표 427"/>
            <p:cNvSpPr/>
            <p:nvPr/>
          </p:nvSpPr>
          <p:spPr>
            <a:xfrm>
              <a:off x="4014515" y="1891505"/>
              <a:ext cx="122662" cy="122662"/>
            </a:xfrm>
            <a:prstGeom prst="circularArrow">
              <a:avLst>
                <a:gd name="adj1" fmla="val 12224"/>
                <a:gd name="adj2" fmla="val 1142319"/>
                <a:gd name="adj3" fmla="val 16464200"/>
                <a:gd name="adj4" fmla="val 1250854"/>
                <a:gd name="adj5" fmla="val 1673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>
                <a:solidFill>
                  <a:schemeClr val="tx1"/>
                </a:solidFill>
              </a:endParaRPr>
            </a:p>
          </p:txBody>
        </p:sp>
      </p:grpSp>
      <p:grpSp>
        <p:nvGrpSpPr>
          <p:cNvPr id="429" name="그룹 428"/>
          <p:cNvGrpSpPr/>
          <p:nvPr/>
        </p:nvGrpSpPr>
        <p:grpSpPr>
          <a:xfrm>
            <a:off x="3259993" y="2309062"/>
            <a:ext cx="2569698" cy="432048"/>
            <a:chOff x="2864768" y="2204864"/>
            <a:chExt cx="2087880" cy="432048"/>
          </a:xfrm>
        </p:grpSpPr>
        <p:sp>
          <p:nvSpPr>
            <p:cNvPr id="430" name="직사각형 429"/>
            <p:cNvSpPr/>
            <p:nvPr/>
          </p:nvSpPr>
          <p:spPr>
            <a:xfrm>
              <a:off x="2864768" y="2204864"/>
              <a:ext cx="2087880" cy="4320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431" name="십자형 430"/>
            <p:cNvSpPr/>
            <p:nvPr/>
          </p:nvSpPr>
          <p:spPr>
            <a:xfrm>
              <a:off x="3838174" y="2344004"/>
              <a:ext cx="141068" cy="141068"/>
            </a:xfrm>
            <a:prstGeom prst="plus">
              <a:avLst>
                <a:gd name="adj" fmla="val 38681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  <p:grpSp>
          <p:nvGrpSpPr>
            <p:cNvPr id="432" name="그룹 431"/>
            <p:cNvGrpSpPr/>
            <p:nvPr/>
          </p:nvGrpSpPr>
          <p:grpSpPr>
            <a:xfrm>
              <a:off x="4272853" y="2347464"/>
              <a:ext cx="171378" cy="134148"/>
              <a:chOff x="4272853" y="2343723"/>
              <a:chExt cx="171378" cy="134148"/>
            </a:xfrm>
          </p:grpSpPr>
          <p:sp>
            <p:nvSpPr>
              <p:cNvPr id="438" name="순서도: 저장 데이터 437"/>
              <p:cNvSpPr/>
              <p:nvPr/>
            </p:nvSpPr>
            <p:spPr>
              <a:xfrm rot="5400000">
                <a:off x="4248804" y="2367772"/>
                <a:ext cx="134147" cy="86050"/>
              </a:xfrm>
              <a:prstGeom prst="flowChartOnlineStorag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/>
              </a:p>
            </p:txBody>
          </p:sp>
          <p:sp>
            <p:nvSpPr>
              <p:cNvPr id="439" name="순서도: 저장 데이터 438"/>
              <p:cNvSpPr/>
              <p:nvPr/>
            </p:nvSpPr>
            <p:spPr>
              <a:xfrm rot="5400000">
                <a:off x="4334132" y="2367773"/>
                <a:ext cx="134147" cy="86050"/>
              </a:xfrm>
              <a:prstGeom prst="flowChartOnlineStorag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/>
              </a:p>
            </p:txBody>
          </p:sp>
        </p:grpSp>
        <p:grpSp>
          <p:nvGrpSpPr>
            <p:cNvPr id="433" name="그룹 432"/>
            <p:cNvGrpSpPr/>
            <p:nvPr/>
          </p:nvGrpSpPr>
          <p:grpSpPr>
            <a:xfrm>
              <a:off x="4664968" y="2339797"/>
              <a:ext cx="160542" cy="161072"/>
              <a:chOff x="4624834" y="2352599"/>
              <a:chExt cx="160542" cy="161072"/>
            </a:xfrm>
          </p:grpSpPr>
          <p:sp>
            <p:nvSpPr>
              <p:cNvPr id="436" name="모서리가 둥근 직사각형 435"/>
              <p:cNvSpPr/>
              <p:nvPr/>
            </p:nvSpPr>
            <p:spPr>
              <a:xfrm>
                <a:off x="4624834" y="2352599"/>
                <a:ext cx="133607" cy="133607"/>
              </a:xfrm>
              <a:prstGeom prst="roundRect">
                <a:avLst>
                  <a:gd name="adj" fmla="val 20606"/>
                </a:avLst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85" dirty="0"/>
              </a:p>
            </p:txBody>
          </p:sp>
          <p:sp>
            <p:nvSpPr>
              <p:cNvPr id="437" name="모서리가 둥근 직사각형 436"/>
              <p:cNvSpPr/>
              <p:nvPr/>
            </p:nvSpPr>
            <p:spPr>
              <a:xfrm>
                <a:off x="4651769" y="2380064"/>
                <a:ext cx="133607" cy="133607"/>
              </a:xfrm>
              <a:prstGeom prst="roundRect">
                <a:avLst>
                  <a:gd name="adj" fmla="val 20606"/>
                </a:avLst>
              </a:prstGeom>
              <a:solidFill>
                <a:schemeClr val="bg1"/>
              </a:solidFill>
              <a:ln w="19050">
                <a:noFill/>
              </a:ln>
              <a:effectLst>
                <a:outerShdw blurRad="50800" dist="635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85" b="1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985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4" name="순서도: 병합 433"/>
            <p:cNvSpPr/>
            <p:nvPr/>
          </p:nvSpPr>
          <p:spPr>
            <a:xfrm rot="5400000">
              <a:off x="3000674" y="2366355"/>
              <a:ext cx="112586" cy="9636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  <p:sp>
          <p:nvSpPr>
            <p:cNvPr id="435" name="순서도: 병합 434"/>
            <p:cNvSpPr/>
            <p:nvPr/>
          </p:nvSpPr>
          <p:spPr>
            <a:xfrm rot="16200000">
              <a:off x="3412382" y="2366356"/>
              <a:ext cx="112586" cy="96366"/>
            </a:xfrm>
            <a:prstGeom prst="flowChartMerg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</p:grpSp>
      <p:grpSp>
        <p:nvGrpSpPr>
          <p:cNvPr id="440" name="그룹 439"/>
          <p:cNvGrpSpPr/>
          <p:nvPr/>
        </p:nvGrpSpPr>
        <p:grpSpPr>
          <a:xfrm>
            <a:off x="3259993" y="2877079"/>
            <a:ext cx="2569698" cy="504056"/>
            <a:chOff x="2864768" y="2708920"/>
            <a:chExt cx="2087880" cy="504056"/>
          </a:xfrm>
        </p:grpSpPr>
        <p:sp>
          <p:nvSpPr>
            <p:cNvPr id="441" name="직사각형 440"/>
            <p:cNvSpPr/>
            <p:nvPr/>
          </p:nvSpPr>
          <p:spPr>
            <a:xfrm>
              <a:off x="2864768" y="2708920"/>
              <a:ext cx="2087880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442" name="모서리가 둥근 직사각형 441"/>
            <p:cNvSpPr/>
            <p:nvPr/>
          </p:nvSpPr>
          <p:spPr>
            <a:xfrm>
              <a:off x="2936776" y="2924944"/>
              <a:ext cx="1440160" cy="216024"/>
            </a:xfrm>
            <a:prstGeom prst="roundRect">
              <a:avLst>
                <a:gd name="adj" fmla="val 13624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985" dirty="0" smtClean="0">
                  <a:solidFill>
                    <a:schemeClr val="tx1"/>
                  </a:solidFill>
                </a:rPr>
                <a:t>http://www.livad.com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443" name="모서리가 둥근 직사각형 442"/>
            <p:cNvSpPr/>
            <p:nvPr/>
          </p:nvSpPr>
          <p:spPr>
            <a:xfrm>
              <a:off x="4448944" y="2924944"/>
              <a:ext cx="432048" cy="216024"/>
            </a:xfrm>
            <a:prstGeom prst="roundRect">
              <a:avLst>
                <a:gd name="adj" fmla="val 1325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ko-KR" altLang="en-US" sz="985" dirty="0" smtClean="0">
                  <a:solidFill>
                    <a:schemeClr val="tx1"/>
                  </a:solidFill>
                </a:rPr>
                <a:t>취소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444" name="직사각형 443"/>
            <p:cNvSpPr/>
            <p:nvPr/>
          </p:nvSpPr>
          <p:spPr>
            <a:xfrm>
              <a:off x="3664711" y="2740698"/>
              <a:ext cx="487995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latin typeface="맑은 고딕" pitchFamily="50" charset="-127"/>
                  <a:ea typeface="맑은 고딕" pitchFamily="50" charset="-127"/>
                </a:rPr>
                <a:t>Page Title</a:t>
              </a:r>
              <a:endParaRPr lang="ko-KR" altLang="en-US" sz="985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45" name="그룹 444"/>
            <p:cNvGrpSpPr/>
            <p:nvPr/>
          </p:nvGrpSpPr>
          <p:grpSpPr>
            <a:xfrm>
              <a:off x="4218056" y="2967050"/>
              <a:ext cx="131813" cy="131813"/>
              <a:chOff x="776536" y="2564904"/>
              <a:chExt cx="201336" cy="201336"/>
            </a:xfrm>
          </p:grpSpPr>
          <p:sp>
            <p:nvSpPr>
              <p:cNvPr id="446" name="타원 445"/>
              <p:cNvSpPr/>
              <p:nvPr/>
            </p:nvSpPr>
            <p:spPr>
              <a:xfrm>
                <a:off x="776536" y="2564904"/>
                <a:ext cx="201336" cy="20133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85" dirty="0"/>
              </a:p>
            </p:txBody>
          </p:sp>
          <p:sp>
            <p:nvSpPr>
              <p:cNvPr id="447" name="십자형 446"/>
              <p:cNvSpPr/>
              <p:nvPr/>
            </p:nvSpPr>
            <p:spPr>
              <a:xfrm rot="2700000">
                <a:off x="806669" y="2595037"/>
                <a:ext cx="141068" cy="141068"/>
              </a:xfrm>
              <a:prstGeom prst="plus">
                <a:avLst>
                  <a:gd name="adj" fmla="val 43182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/>
              </a:p>
            </p:txBody>
          </p:sp>
        </p:grpSp>
      </p:grpSp>
      <p:grpSp>
        <p:nvGrpSpPr>
          <p:cNvPr id="448" name="그룹 447"/>
          <p:cNvGrpSpPr/>
          <p:nvPr/>
        </p:nvGrpSpPr>
        <p:grpSpPr>
          <a:xfrm>
            <a:off x="3259993" y="3517104"/>
            <a:ext cx="2569698" cy="504056"/>
            <a:chOff x="2864768" y="2708920"/>
            <a:chExt cx="2087880" cy="504056"/>
          </a:xfrm>
        </p:grpSpPr>
        <p:sp>
          <p:nvSpPr>
            <p:cNvPr id="449" name="직사각형 448"/>
            <p:cNvSpPr/>
            <p:nvPr/>
          </p:nvSpPr>
          <p:spPr>
            <a:xfrm>
              <a:off x="2864768" y="2708920"/>
              <a:ext cx="2087880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450" name="모서리가 둥근 직사각형 449"/>
            <p:cNvSpPr/>
            <p:nvPr/>
          </p:nvSpPr>
          <p:spPr>
            <a:xfrm>
              <a:off x="2936776" y="2924944"/>
              <a:ext cx="1440160" cy="21602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985" dirty="0" smtClean="0">
                  <a:solidFill>
                    <a:srgbClr val="6699FF"/>
                  </a:solidFill>
                </a:rPr>
                <a:t>|</a:t>
              </a:r>
              <a:r>
                <a:rPr lang="en-US" altLang="ko-KR" sz="985" dirty="0" smtClean="0">
                  <a:solidFill>
                    <a:schemeClr val="bg1">
                      <a:lumMod val="50000"/>
                    </a:schemeClr>
                  </a:solidFill>
                </a:rPr>
                <a:t>Google</a:t>
              </a:r>
              <a:endParaRPr lang="ko-KR" altLang="en-US" sz="985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1" name="모서리가 둥근 직사각형 450"/>
            <p:cNvSpPr/>
            <p:nvPr/>
          </p:nvSpPr>
          <p:spPr>
            <a:xfrm>
              <a:off x="4448944" y="2924944"/>
              <a:ext cx="432048" cy="216024"/>
            </a:xfrm>
            <a:prstGeom prst="roundRect">
              <a:avLst>
                <a:gd name="adj" fmla="val 1325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ko-KR" altLang="en-US" sz="985" dirty="0" smtClean="0">
                  <a:solidFill>
                    <a:schemeClr val="tx1"/>
                  </a:solidFill>
                </a:rPr>
                <a:t>취소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452" name="직사각형 451"/>
            <p:cNvSpPr/>
            <p:nvPr/>
          </p:nvSpPr>
          <p:spPr>
            <a:xfrm>
              <a:off x="3664711" y="2740698"/>
              <a:ext cx="487995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latin typeface="맑은 고딕" pitchFamily="50" charset="-127"/>
                  <a:ea typeface="맑은 고딕" pitchFamily="50" charset="-127"/>
                </a:rPr>
                <a:t>Page Title</a:t>
              </a:r>
              <a:endParaRPr lang="ko-KR" altLang="en-US" sz="985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53" name="그룹 452"/>
          <p:cNvGrpSpPr/>
          <p:nvPr/>
        </p:nvGrpSpPr>
        <p:grpSpPr>
          <a:xfrm>
            <a:off x="3259993" y="4157129"/>
            <a:ext cx="2569698" cy="360040"/>
            <a:chOff x="2864768" y="3861048"/>
            <a:chExt cx="2087880" cy="360040"/>
          </a:xfrm>
        </p:grpSpPr>
        <p:sp>
          <p:nvSpPr>
            <p:cNvPr id="454" name="직사각형 453"/>
            <p:cNvSpPr/>
            <p:nvPr/>
          </p:nvSpPr>
          <p:spPr>
            <a:xfrm>
              <a:off x="2864768" y="3861048"/>
              <a:ext cx="2087880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455" name="모서리가 둥근 직사각형 454"/>
            <p:cNvSpPr/>
            <p:nvPr/>
          </p:nvSpPr>
          <p:spPr>
            <a:xfrm>
              <a:off x="2936776" y="3933056"/>
              <a:ext cx="1944216" cy="21602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985" dirty="0" smtClean="0">
                  <a:solidFill>
                    <a:schemeClr val="bg1">
                      <a:lumMod val="50000"/>
                    </a:schemeClr>
                  </a:solidFill>
                </a:rPr>
                <a:t>   </a:t>
              </a:r>
              <a:r>
                <a:rPr lang="en-US" altLang="ko-KR" sz="985" dirty="0" smtClean="0">
                  <a:solidFill>
                    <a:schemeClr val="tx1"/>
                  </a:solidFill>
                </a:rPr>
                <a:t>109 </a:t>
              </a:r>
              <a:r>
                <a:rPr lang="en-US" altLang="ko-KR" sz="985" dirty="0" err="1" smtClean="0">
                  <a:solidFill>
                    <a:schemeClr val="tx1"/>
                  </a:solidFill>
                </a:rPr>
                <a:t>Altlantic</a:t>
              </a:r>
              <a:r>
                <a:rPr lang="en-US" altLang="ko-KR" sz="985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985" dirty="0" err="1" smtClean="0">
                  <a:solidFill>
                    <a:schemeClr val="tx1"/>
                  </a:solidFill>
                </a:rPr>
                <a:t>Avenew</a:t>
              </a:r>
              <a:r>
                <a:rPr lang="en-US" altLang="ko-KR" sz="985" dirty="0" smtClean="0">
                  <a:solidFill>
                    <a:schemeClr val="tx1"/>
                  </a:solidFill>
                </a:rPr>
                <a:t>, Toronto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grpSp>
          <p:nvGrpSpPr>
            <p:cNvPr id="456" name="그룹 455"/>
            <p:cNvGrpSpPr/>
            <p:nvPr/>
          </p:nvGrpSpPr>
          <p:grpSpPr>
            <a:xfrm>
              <a:off x="2988740" y="3997344"/>
              <a:ext cx="90481" cy="90915"/>
              <a:chOff x="325610" y="3611401"/>
              <a:chExt cx="69677" cy="70011"/>
            </a:xfrm>
          </p:grpSpPr>
          <p:sp>
            <p:nvSpPr>
              <p:cNvPr id="462" name="타원 461"/>
              <p:cNvSpPr/>
              <p:nvPr/>
            </p:nvSpPr>
            <p:spPr>
              <a:xfrm>
                <a:off x="325610" y="3611401"/>
                <a:ext cx="57771" cy="5777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85" dirty="0"/>
              </a:p>
            </p:txBody>
          </p:sp>
          <p:cxnSp>
            <p:nvCxnSpPr>
              <p:cNvPr id="463" name="직선 연결선 462"/>
              <p:cNvCxnSpPr>
                <a:stCxn id="462" idx="5"/>
              </p:cNvCxnSpPr>
              <p:nvPr/>
            </p:nvCxnSpPr>
            <p:spPr>
              <a:xfrm rot="16200000" flipH="1">
                <a:off x="374754" y="3660878"/>
                <a:ext cx="20700" cy="20367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7" name="그룹 456"/>
            <p:cNvGrpSpPr/>
            <p:nvPr/>
          </p:nvGrpSpPr>
          <p:grpSpPr>
            <a:xfrm>
              <a:off x="4624710" y="3956546"/>
              <a:ext cx="199740" cy="166638"/>
              <a:chOff x="4624710" y="4100562"/>
              <a:chExt cx="199740" cy="166638"/>
            </a:xfrm>
          </p:grpSpPr>
          <p:sp>
            <p:nvSpPr>
              <p:cNvPr id="458" name="모서리가 둥근 직사각형 457"/>
              <p:cNvSpPr/>
              <p:nvPr/>
            </p:nvSpPr>
            <p:spPr>
              <a:xfrm>
                <a:off x="4624710" y="4100562"/>
                <a:ext cx="199740" cy="166638"/>
              </a:xfrm>
              <a:prstGeom prst="roundRect">
                <a:avLst>
                  <a:gd name="adj" fmla="val 45591"/>
                </a:avLst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3420000" sx="85000" sy="85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85" dirty="0"/>
              </a:p>
            </p:txBody>
          </p:sp>
          <p:grpSp>
            <p:nvGrpSpPr>
              <p:cNvPr id="459" name="그룹 458"/>
              <p:cNvGrpSpPr/>
              <p:nvPr/>
            </p:nvGrpSpPr>
            <p:grpSpPr>
              <a:xfrm>
                <a:off x="4667219" y="4139169"/>
                <a:ext cx="114723" cy="89424"/>
                <a:chOff x="4667709" y="4138886"/>
                <a:chExt cx="114723" cy="89424"/>
              </a:xfrm>
            </p:grpSpPr>
            <p:sp>
              <p:nvSpPr>
                <p:cNvPr id="460" name="순서도: 저장 데이터 459"/>
                <p:cNvSpPr/>
                <p:nvPr/>
              </p:nvSpPr>
              <p:spPr>
                <a:xfrm rot="5400000">
                  <a:off x="4651678" y="4154917"/>
                  <a:ext cx="89424" cy="57362"/>
                </a:xfrm>
                <a:prstGeom prst="flowChartOnlineStorag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85"/>
                </a:p>
              </p:txBody>
            </p:sp>
            <p:sp>
              <p:nvSpPr>
                <p:cNvPr id="461" name="순서도: 저장 데이터 460"/>
                <p:cNvSpPr/>
                <p:nvPr/>
              </p:nvSpPr>
              <p:spPr>
                <a:xfrm rot="5400000">
                  <a:off x="4709040" y="4154917"/>
                  <a:ext cx="89423" cy="57361"/>
                </a:xfrm>
                <a:prstGeom prst="flowChartOnlineStorag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85"/>
                </a:p>
              </p:txBody>
            </p:sp>
          </p:grpSp>
        </p:grpSp>
      </p:grpSp>
      <p:grpSp>
        <p:nvGrpSpPr>
          <p:cNvPr id="464" name="그룹 463"/>
          <p:cNvGrpSpPr/>
          <p:nvPr/>
        </p:nvGrpSpPr>
        <p:grpSpPr>
          <a:xfrm>
            <a:off x="6270595" y="692696"/>
            <a:ext cx="2395537" cy="864096"/>
            <a:chOff x="2936776" y="4293096"/>
            <a:chExt cx="1946374" cy="864096"/>
          </a:xfrm>
        </p:grpSpPr>
        <p:sp>
          <p:nvSpPr>
            <p:cNvPr id="465" name="모서리가 둥근 직사각형 464"/>
            <p:cNvSpPr/>
            <p:nvPr/>
          </p:nvSpPr>
          <p:spPr>
            <a:xfrm>
              <a:off x="2936776" y="4293096"/>
              <a:ext cx="1944216" cy="864096"/>
            </a:xfrm>
            <a:prstGeom prst="roundRect">
              <a:avLst>
                <a:gd name="adj" fmla="val 8583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cxnSp>
          <p:nvCxnSpPr>
            <p:cNvPr id="466" name="직선 연결선 465"/>
            <p:cNvCxnSpPr/>
            <p:nvPr/>
          </p:nvCxnSpPr>
          <p:spPr>
            <a:xfrm>
              <a:off x="2940050" y="4581128"/>
              <a:ext cx="19431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직선 연결선 466"/>
            <p:cNvCxnSpPr/>
            <p:nvPr/>
          </p:nvCxnSpPr>
          <p:spPr>
            <a:xfrm>
              <a:off x="2940050" y="4869160"/>
              <a:ext cx="19431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8" name="직사각형 467"/>
            <p:cNvSpPr/>
            <p:nvPr/>
          </p:nvSpPr>
          <p:spPr>
            <a:xfrm>
              <a:off x="3008784" y="4365104"/>
              <a:ext cx="520556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l"/>
              <a:r>
                <a:rPr lang="en-US" altLang="ko-KR" sz="985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Label One</a:t>
              </a:r>
              <a:endParaRPr lang="ko-KR" altLang="en-US" sz="985" b="1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69" name="직사각형 468"/>
            <p:cNvSpPr/>
            <p:nvPr/>
          </p:nvSpPr>
          <p:spPr>
            <a:xfrm>
              <a:off x="3008784" y="4653136"/>
              <a:ext cx="528370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l"/>
              <a:r>
                <a:rPr lang="en-US" altLang="ko-KR" sz="985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Label Two</a:t>
              </a:r>
              <a:endParaRPr lang="ko-KR" altLang="en-US" sz="985" b="1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70" name="직사각형 469"/>
            <p:cNvSpPr/>
            <p:nvPr/>
          </p:nvSpPr>
          <p:spPr>
            <a:xfrm>
              <a:off x="3008784" y="4941168"/>
              <a:ext cx="597400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l"/>
              <a:r>
                <a:rPr lang="en-US" altLang="ko-KR" sz="985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Label Three</a:t>
              </a:r>
              <a:endParaRPr lang="ko-KR" altLang="en-US" sz="985" b="1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71" name="L 도형 470"/>
            <p:cNvSpPr/>
            <p:nvPr/>
          </p:nvSpPr>
          <p:spPr>
            <a:xfrm rot="13500000">
              <a:off x="4719961" y="4394360"/>
              <a:ext cx="81562" cy="81564"/>
            </a:xfrm>
            <a:prstGeom prst="corner">
              <a:avLst>
                <a:gd name="adj1" fmla="val 21469"/>
                <a:gd name="adj2" fmla="val 21471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  <p:sp>
          <p:nvSpPr>
            <p:cNvPr id="472" name="L 도형 471"/>
            <p:cNvSpPr/>
            <p:nvPr/>
          </p:nvSpPr>
          <p:spPr>
            <a:xfrm rot="13500000">
              <a:off x="4719961" y="4680109"/>
              <a:ext cx="81562" cy="81564"/>
            </a:xfrm>
            <a:prstGeom prst="corner">
              <a:avLst>
                <a:gd name="adj1" fmla="val 21469"/>
                <a:gd name="adj2" fmla="val 21471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  <p:sp>
          <p:nvSpPr>
            <p:cNvPr id="473" name="L 도형 472"/>
            <p:cNvSpPr/>
            <p:nvPr/>
          </p:nvSpPr>
          <p:spPr>
            <a:xfrm rot="13500000">
              <a:off x="4719960" y="4972208"/>
              <a:ext cx="81562" cy="81564"/>
            </a:xfrm>
            <a:prstGeom prst="corner">
              <a:avLst>
                <a:gd name="adj1" fmla="val 21469"/>
                <a:gd name="adj2" fmla="val 21471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  <p:sp>
          <p:nvSpPr>
            <p:cNvPr id="474" name="직사각형 473"/>
            <p:cNvSpPr/>
            <p:nvPr/>
          </p:nvSpPr>
          <p:spPr>
            <a:xfrm>
              <a:off x="4495231" y="4365104"/>
              <a:ext cx="22750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r"/>
              <a:r>
                <a:rPr lang="en-US" altLang="ko-KR" sz="985" b="1" dirty="0" smtClean="0">
                  <a:solidFill>
                    <a:srgbClr val="6699FF"/>
                  </a:solidFill>
                  <a:latin typeface="맑은 고딕"/>
                  <a:ea typeface="맑은 고딕"/>
                </a:rPr>
                <a:t>One</a:t>
              </a:r>
              <a:endParaRPr lang="ko-KR" altLang="en-US" sz="985" b="1" dirty="0">
                <a:solidFill>
                  <a:srgbClr val="6699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75" name="직사각형 474"/>
            <p:cNvSpPr/>
            <p:nvPr/>
          </p:nvSpPr>
          <p:spPr>
            <a:xfrm>
              <a:off x="4487417" y="4653136"/>
              <a:ext cx="235321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r"/>
              <a:r>
                <a:rPr lang="en-US" altLang="ko-KR" sz="985" b="1" dirty="0" smtClean="0">
                  <a:solidFill>
                    <a:srgbClr val="6699FF"/>
                  </a:solidFill>
                  <a:latin typeface="맑은 고딕"/>
                  <a:ea typeface="맑은 고딕"/>
                </a:rPr>
                <a:t>Two</a:t>
              </a:r>
              <a:endParaRPr lang="ko-KR" altLang="en-US" sz="985" b="1" dirty="0">
                <a:solidFill>
                  <a:srgbClr val="6699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76" name="직사각형 475"/>
            <p:cNvSpPr/>
            <p:nvPr/>
          </p:nvSpPr>
          <p:spPr>
            <a:xfrm>
              <a:off x="4418387" y="4941168"/>
              <a:ext cx="304351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r"/>
              <a:r>
                <a:rPr lang="en-US" altLang="ko-KR" sz="985" b="1" dirty="0" smtClean="0">
                  <a:solidFill>
                    <a:srgbClr val="6699FF"/>
                  </a:solidFill>
                  <a:latin typeface="맑은 고딕"/>
                  <a:ea typeface="맑은 고딕"/>
                </a:rPr>
                <a:t>Three</a:t>
              </a:r>
              <a:endParaRPr lang="ko-KR" altLang="en-US" sz="985" b="1" dirty="0">
                <a:solidFill>
                  <a:srgbClr val="6699FF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477" name="그룹 476"/>
          <p:cNvGrpSpPr/>
          <p:nvPr/>
        </p:nvGrpSpPr>
        <p:grpSpPr>
          <a:xfrm>
            <a:off x="6246538" y="1663978"/>
            <a:ext cx="2419594" cy="869057"/>
            <a:chOff x="5003304" y="1695847"/>
            <a:chExt cx="1965920" cy="869057"/>
          </a:xfrm>
        </p:grpSpPr>
        <p:grpSp>
          <p:nvGrpSpPr>
            <p:cNvPr id="478" name="그룹 477"/>
            <p:cNvGrpSpPr/>
            <p:nvPr/>
          </p:nvGrpSpPr>
          <p:grpSpPr>
            <a:xfrm>
              <a:off x="5022850" y="1700808"/>
              <a:ext cx="1946374" cy="864096"/>
              <a:chOff x="2936776" y="4293096"/>
              <a:chExt cx="1946374" cy="864096"/>
            </a:xfrm>
          </p:grpSpPr>
          <p:sp>
            <p:nvSpPr>
              <p:cNvPr id="488" name="모서리가 둥근 직사각형 487"/>
              <p:cNvSpPr/>
              <p:nvPr/>
            </p:nvSpPr>
            <p:spPr>
              <a:xfrm>
                <a:off x="2936776" y="4293096"/>
                <a:ext cx="1944216" cy="864096"/>
              </a:xfrm>
              <a:prstGeom prst="roundRect">
                <a:avLst>
                  <a:gd name="adj" fmla="val 8583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endParaRPr lang="ko-KR" altLang="en-US" sz="985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9" name="직선 연결선 488"/>
              <p:cNvCxnSpPr/>
              <p:nvPr/>
            </p:nvCxnSpPr>
            <p:spPr>
              <a:xfrm>
                <a:off x="2940050" y="4581128"/>
                <a:ext cx="1943100" cy="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직선 연결선 489"/>
              <p:cNvCxnSpPr/>
              <p:nvPr/>
            </p:nvCxnSpPr>
            <p:spPr>
              <a:xfrm>
                <a:off x="2940050" y="4869160"/>
                <a:ext cx="1943100" cy="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1" name="직사각형 490"/>
              <p:cNvSpPr/>
              <p:nvPr/>
            </p:nvSpPr>
            <p:spPr>
              <a:xfrm>
                <a:off x="3008784" y="4365104"/>
                <a:ext cx="520556" cy="187932"/>
              </a:xfrm>
              <a:prstGeom prst="rect">
                <a:avLst/>
              </a:prstGeom>
            </p:spPr>
            <p:txBody>
              <a:bodyPr wrap="none" lIns="18000" tIns="18000" rIns="18000" bIns="18000">
                <a:spAutoFit/>
              </a:bodyPr>
              <a:lstStyle/>
              <a:p>
                <a:pPr lvl="0" algn="l"/>
                <a:r>
                  <a:rPr lang="en-US" altLang="ko-KR" sz="985" b="1" dirty="0" smtClean="0">
                    <a:solidFill>
                      <a:prstClr val="black"/>
                    </a:solidFill>
                    <a:latin typeface="맑은 고딕"/>
                    <a:ea typeface="맑은 고딕"/>
                  </a:rPr>
                  <a:t>Label One</a:t>
                </a:r>
                <a:endParaRPr lang="ko-KR" altLang="en-US" sz="985" b="1" dirty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>
                <a:off x="3008784" y="4653136"/>
                <a:ext cx="528370" cy="187932"/>
              </a:xfrm>
              <a:prstGeom prst="rect">
                <a:avLst/>
              </a:prstGeom>
            </p:spPr>
            <p:txBody>
              <a:bodyPr wrap="none" lIns="18000" tIns="18000" rIns="18000" bIns="18000">
                <a:spAutoFit/>
              </a:bodyPr>
              <a:lstStyle/>
              <a:p>
                <a:pPr lvl="0" algn="l"/>
                <a:r>
                  <a:rPr lang="en-US" altLang="ko-KR" sz="985" b="1" dirty="0" smtClean="0">
                    <a:solidFill>
                      <a:prstClr val="black"/>
                    </a:solidFill>
                    <a:latin typeface="맑은 고딕"/>
                    <a:ea typeface="맑은 고딕"/>
                  </a:rPr>
                  <a:t>Label Two</a:t>
                </a:r>
                <a:endParaRPr lang="ko-KR" altLang="en-US" sz="985" b="1" dirty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>
                <a:off x="3008784" y="4941168"/>
                <a:ext cx="597400" cy="187932"/>
              </a:xfrm>
              <a:prstGeom prst="rect">
                <a:avLst/>
              </a:prstGeom>
            </p:spPr>
            <p:txBody>
              <a:bodyPr wrap="none" lIns="18000" tIns="18000" rIns="18000" bIns="18000">
                <a:spAutoFit/>
              </a:bodyPr>
              <a:lstStyle/>
              <a:p>
                <a:pPr lvl="0" algn="l"/>
                <a:r>
                  <a:rPr lang="en-US" altLang="ko-KR" sz="985" b="1" dirty="0" smtClean="0">
                    <a:solidFill>
                      <a:prstClr val="black"/>
                    </a:solidFill>
                    <a:latin typeface="맑은 고딕"/>
                    <a:ea typeface="맑은 고딕"/>
                  </a:rPr>
                  <a:t>Label Three</a:t>
                </a:r>
                <a:endParaRPr lang="ko-KR" altLang="en-US" sz="985" b="1" dirty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94" name="L 도형 493"/>
              <p:cNvSpPr/>
              <p:nvPr/>
            </p:nvSpPr>
            <p:spPr>
              <a:xfrm rot="13500000">
                <a:off x="4719961" y="4394360"/>
                <a:ext cx="81562" cy="81564"/>
              </a:xfrm>
              <a:prstGeom prst="corner">
                <a:avLst>
                  <a:gd name="adj1" fmla="val 21469"/>
                  <a:gd name="adj2" fmla="val 21471"/>
                </a:avLst>
              </a:prstGeom>
              <a:solidFill>
                <a:schemeClr val="bg1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/>
              </a:p>
            </p:txBody>
          </p:sp>
          <p:sp>
            <p:nvSpPr>
              <p:cNvPr id="495" name="L 도형 494"/>
              <p:cNvSpPr/>
              <p:nvPr/>
            </p:nvSpPr>
            <p:spPr>
              <a:xfrm rot="13500000">
                <a:off x="4719961" y="4680109"/>
                <a:ext cx="81562" cy="81564"/>
              </a:xfrm>
              <a:prstGeom prst="corner">
                <a:avLst>
                  <a:gd name="adj1" fmla="val 21469"/>
                  <a:gd name="adj2" fmla="val 21471"/>
                </a:avLst>
              </a:prstGeom>
              <a:solidFill>
                <a:schemeClr val="bg1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/>
              </a:p>
            </p:txBody>
          </p:sp>
          <p:sp>
            <p:nvSpPr>
              <p:cNvPr id="496" name="L 도형 495"/>
              <p:cNvSpPr/>
              <p:nvPr/>
            </p:nvSpPr>
            <p:spPr>
              <a:xfrm rot="13500000">
                <a:off x="4719960" y="4972208"/>
                <a:ext cx="81562" cy="81564"/>
              </a:xfrm>
              <a:prstGeom prst="corner">
                <a:avLst>
                  <a:gd name="adj1" fmla="val 21469"/>
                  <a:gd name="adj2" fmla="val 21471"/>
                </a:avLst>
              </a:prstGeom>
              <a:solidFill>
                <a:schemeClr val="bg1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/>
              </a:p>
            </p:txBody>
          </p:sp>
          <p:sp>
            <p:nvSpPr>
              <p:cNvPr id="497" name="직사각형 496"/>
              <p:cNvSpPr/>
              <p:nvPr/>
            </p:nvSpPr>
            <p:spPr>
              <a:xfrm>
                <a:off x="4495231" y="4365104"/>
                <a:ext cx="227507" cy="187932"/>
              </a:xfrm>
              <a:prstGeom prst="rect">
                <a:avLst/>
              </a:prstGeom>
            </p:spPr>
            <p:txBody>
              <a:bodyPr wrap="none" lIns="18000" tIns="18000" rIns="18000" bIns="18000">
                <a:spAutoFit/>
              </a:bodyPr>
              <a:lstStyle/>
              <a:p>
                <a:pPr lvl="0" algn="r"/>
                <a:r>
                  <a:rPr lang="en-US" altLang="ko-KR" sz="985" b="1" dirty="0" smtClean="0">
                    <a:solidFill>
                      <a:srgbClr val="6699FF"/>
                    </a:solidFill>
                    <a:latin typeface="맑은 고딕"/>
                    <a:ea typeface="맑은 고딕"/>
                  </a:rPr>
                  <a:t>One</a:t>
                </a:r>
                <a:endParaRPr lang="ko-KR" altLang="en-US" sz="985" b="1" dirty="0">
                  <a:solidFill>
                    <a:srgbClr val="6699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98" name="직사각형 497"/>
              <p:cNvSpPr/>
              <p:nvPr/>
            </p:nvSpPr>
            <p:spPr>
              <a:xfrm>
                <a:off x="4487417" y="4653136"/>
                <a:ext cx="235321" cy="187932"/>
              </a:xfrm>
              <a:prstGeom prst="rect">
                <a:avLst/>
              </a:prstGeom>
            </p:spPr>
            <p:txBody>
              <a:bodyPr wrap="none" lIns="18000" tIns="18000" rIns="18000" bIns="18000">
                <a:spAutoFit/>
              </a:bodyPr>
              <a:lstStyle/>
              <a:p>
                <a:pPr lvl="0" algn="r"/>
                <a:r>
                  <a:rPr lang="en-US" altLang="ko-KR" sz="985" b="1" dirty="0" smtClean="0">
                    <a:solidFill>
                      <a:srgbClr val="6699FF"/>
                    </a:solidFill>
                    <a:latin typeface="맑은 고딕"/>
                    <a:ea typeface="맑은 고딕"/>
                  </a:rPr>
                  <a:t>Two</a:t>
                </a:r>
                <a:endParaRPr lang="ko-KR" altLang="en-US" sz="985" b="1" dirty="0">
                  <a:solidFill>
                    <a:srgbClr val="6699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99" name="직사각형 498"/>
              <p:cNvSpPr/>
              <p:nvPr/>
            </p:nvSpPr>
            <p:spPr>
              <a:xfrm>
                <a:off x="4418387" y="4941168"/>
                <a:ext cx="304351" cy="187932"/>
              </a:xfrm>
              <a:prstGeom prst="rect">
                <a:avLst/>
              </a:prstGeom>
            </p:spPr>
            <p:txBody>
              <a:bodyPr wrap="none" lIns="18000" tIns="18000" rIns="18000" bIns="18000">
                <a:spAutoFit/>
              </a:bodyPr>
              <a:lstStyle/>
              <a:p>
                <a:pPr lvl="0" algn="r"/>
                <a:r>
                  <a:rPr lang="en-US" altLang="ko-KR" sz="985" b="1" dirty="0" smtClean="0">
                    <a:solidFill>
                      <a:srgbClr val="6699FF"/>
                    </a:solidFill>
                    <a:latin typeface="맑은 고딕"/>
                    <a:ea typeface="맑은 고딕"/>
                  </a:rPr>
                  <a:t>Three</a:t>
                </a:r>
                <a:endParaRPr lang="ko-KR" altLang="en-US" sz="985" b="1" dirty="0">
                  <a:solidFill>
                    <a:srgbClr val="6699FF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5003304" y="1695847"/>
              <a:ext cx="636290" cy="288032"/>
              <a:chOff x="2876550" y="5373216"/>
              <a:chExt cx="636290" cy="288032"/>
            </a:xfrm>
            <a:solidFill>
              <a:schemeClr val="bg1">
                <a:lumMod val="85000"/>
              </a:schemeClr>
            </a:solidFill>
          </p:grpSpPr>
          <p:sp>
            <p:nvSpPr>
              <p:cNvPr id="486" name="모서리가 둥근 직사각형 485"/>
              <p:cNvSpPr/>
              <p:nvPr/>
            </p:nvSpPr>
            <p:spPr>
              <a:xfrm>
                <a:off x="2876550" y="5373216"/>
                <a:ext cx="636290" cy="288032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pPr algn="l"/>
                <a:endParaRPr lang="ko-KR" altLang="en-US" sz="98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모서리가 둥근 직사각형 486"/>
              <p:cNvSpPr/>
              <p:nvPr/>
            </p:nvSpPr>
            <p:spPr>
              <a:xfrm>
                <a:off x="2933328" y="5418621"/>
                <a:ext cx="197222" cy="1972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200" tIns="18000" rIns="18000" bIns="54000" rtlCol="0" anchor="ctr"/>
              <a:lstStyle/>
              <a:p>
                <a:r>
                  <a:rPr lang="ko-KR" altLang="en-US" sz="1354" dirty="0" smtClean="0">
                    <a:solidFill>
                      <a:schemeClr val="tx1"/>
                    </a:solidFill>
                  </a:rPr>
                  <a:t>★</a:t>
                </a:r>
                <a:endParaRPr lang="ko-KR" altLang="en-US" sz="1354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0" name="그룹 479"/>
            <p:cNvGrpSpPr/>
            <p:nvPr/>
          </p:nvGrpSpPr>
          <p:grpSpPr>
            <a:xfrm>
              <a:off x="5003304" y="1991122"/>
              <a:ext cx="636290" cy="288032"/>
              <a:chOff x="2876550" y="5373216"/>
              <a:chExt cx="636290" cy="288032"/>
            </a:xfrm>
            <a:solidFill>
              <a:schemeClr val="bg1">
                <a:lumMod val="85000"/>
              </a:schemeClr>
            </a:solidFill>
          </p:grpSpPr>
          <p:sp>
            <p:nvSpPr>
              <p:cNvPr id="484" name="모서리가 둥근 직사각형 483"/>
              <p:cNvSpPr/>
              <p:nvPr/>
            </p:nvSpPr>
            <p:spPr>
              <a:xfrm>
                <a:off x="2876550" y="5373216"/>
                <a:ext cx="636290" cy="288032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pPr algn="l"/>
                <a:endParaRPr lang="ko-KR" altLang="en-US" sz="98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모서리가 둥근 직사각형 484"/>
              <p:cNvSpPr/>
              <p:nvPr/>
            </p:nvSpPr>
            <p:spPr>
              <a:xfrm>
                <a:off x="2933328" y="5418621"/>
                <a:ext cx="197222" cy="1972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200" tIns="18000" rIns="18000" bIns="54000" rtlCol="0" anchor="ctr"/>
              <a:lstStyle/>
              <a:p>
                <a:r>
                  <a:rPr lang="ko-KR" altLang="en-US" sz="1354" dirty="0" smtClean="0">
                    <a:solidFill>
                      <a:schemeClr val="tx1"/>
                    </a:solidFill>
                  </a:rPr>
                  <a:t>★</a:t>
                </a:r>
                <a:endParaRPr lang="ko-KR" altLang="en-US" sz="1354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1" name="그룹 480"/>
            <p:cNvGrpSpPr/>
            <p:nvPr/>
          </p:nvGrpSpPr>
          <p:grpSpPr>
            <a:xfrm>
              <a:off x="5003304" y="2276872"/>
              <a:ext cx="636290" cy="288032"/>
              <a:chOff x="2876550" y="5373216"/>
              <a:chExt cx="636290" cy="288032"/>
            </a:xfrm>
            <a:solidFill>
              <a:schemeClr val="bg1">
                <a:lumMod val="85000"/>
              </a:schemeClr>
            </a:solidFill>
          </p:grpSpPr>
          <p:sp>
            <p:nvSpPr>
              <p:cNvPr id="482" name="모서리가 둥근 직사각형 481"/>
              <p:cNvSpPr/>
              <p:nvPr/>
            </p:nvSpPr>
            <p:spPr>
              <a:xfrm>
                <a:off x="2876550" y="5373216"/>
                <a:ext cx="636290" cy="288032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pPr algn="l"/>
                <a:endParaRPr lang="ko-KR" altLang="en-US" sz="98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3" name="모서리가 둥근 직사각형 482"/>
              <p:cNvSpPr/>
              <p:nvPr/>
            </p:nvSpPr>
            <p:spPr>
              <a:xfrm>
                <a:off x="2933328" y="5418621"/>
                <a:ext cx="197222" cy="1972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200" tIns="18000" rIns="18000" bIns="54000" rtlCol="0" anchor="ctr"/>
              <a:lstStyle/>
              <a:p>
                <a:r>
                  <a:rPr lang="ko-KR" altLang="en-US" sz="1354" dirty="0" smtClean="0">
                    <a:solidFill>
                      <a:schemeClr val="tx1"/>
                    </a:solidFill>
                  </a:rPr>
                  <a:t>★</a:t>
                </a:r>
                <a:endParaRPr lang="ko-KR" altLang="en-US" sz="1354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00" name="그룹 499"/>
          <p:cNvGrpSpPr/>
          <p:nvPr/>
        </p:nvGrpSpPr>
        <p:grpSpPr>
          <a:xfrm>
            <a:off x="6270595" y="4401934"/>
            <a:ext cx="2395537" cy="576064"/>
            <a:chOff x="5097016" y="5373216"/>
            <a:chExt cx="1946374" cy="576064"/>
          </a:xfrm>
        </p:grpSpPr>
        <p:sp>
          <p:nvSpPr>
            <p:cNvPr id="501" name="모서리가 둥근 직사각형 500"/>
            <p:cNvSpPr/>
            <p:nvPr/>
          </p:nvSpPr>
          <p:spPr>
            <a:xfrm>
              <a:off x="5097016" y="5373216"/>
              <a:ext cx="1944216" cy="576064"/>
            </a:xfrm>
            <a:prstGeom prst="roundRect">
              <a:avLst>
                <a:gd name="adj" fmla="val 8583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cxnSp>
          <p:nvCxnSpPr>
            <p:cNvPr id="502" name="직선 연결선 501"/>
            <p:cNvCxnSpPr/>
            <p:nvPr/>
          </p:nvCxnSpPr>
          <p:spPr>
            <a:xfrm>
              <a:off x="5100290" y="5661248"/>
              <a:ext cx="19431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3" name="직사각형 502"/>
            <p:cNvSpPr/>
            <p:nvPr/>
          </p:nvSpPr>
          <p:spPr>
            <a:xfrm>
              <a:off x="5169024" y="5445224"/>
              <a:ext cx="520556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l"/>
              <a:r>
                <a:rPr lang="en-US" altLang="ko-KR" sz="985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Label One</a:t>
              </a:r>
              <a:endParaRPr lang="ko-KR" altLang="en-US" sz="985" b="1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04" name="직사각형 503"/>
            <p:cNvSpPr/>
            <p:nvPr/>
          </p:nvSpPr>
          <p:spPr>
            <a:xfrm>
              <a:off x="5169024" y="5733256"/>
              <a:ext cx="528370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l"/>
              <a:r>
                <a:rPr lang="en-US" altLang="ko-KR" sz="985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Label Two</a:t>
              </a:r>
              <a:endParaRPr lang="ko-KR" altLang="en-US" sz="985" b="1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05" name="직사각형 504"/>
            <p:cNvSpPr/>
            <p:nvPr/>
          </p:nvSpPr>
          <p:spPr>
            <a:xfrm>
              <a:off x="5824713" y="5445224"/>
              <a:ext cx="22750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r"/>
              <a:r>
                <a:rPr lang="en-US" altLang="ko-KR" sz="985" b="1" dirty="0" smtClean="0">
                  <a:solidFill>
                    <a:schemeClr val="bg1">
                      <a:lumMod val="75000"/>
                    </a:schemeClr>
                  </a:solidFill>
                  <a:latin typeface="맑은 고딕"/>
                  <a:ea typeface="맑은 고딕"/>
                </a:rPr>
                <a:t>One</a:t>
              </a:r>
              <a:endParaRPr lang="ko-KR" altLang="en-US" sz="985" b="1" dirty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06" name="직사각형 505"/>
            <p:cNvSpPr/>
            <p:nvPr/>
          </p:nvSpPr>
          <p:spPr>
            <a:xfrm>
              <a:off x="5816899" y="5733256"/>
              <a:ext cx="235321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r"/>
              <a:r>
                <a:rPr lang="en-US" altLang="ko-KR" sz="985" b="1" dirty="0" smtClean="0">
                  <a:solidFill>
                    <a:schemeClr val="bg1">
                      <a:lumMod val="75000"/>
                    </a:schemeClr>
                  </a:solidFill>
                  <a:latin typeface="맑은 고딕"/>
                  <a:ea typeface="맑은 고딕"/>
                </a:rPr>
                <a:t>Two</a:t>
              </a:r>
              <a:endParaRPr lang="ko-KR" altLang="en-US" sz="985" b="1" dirty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507" name="직선 연결선 506"/>
            <p:cNvCxnSpPr/>
            <p:nvPr/>
          </p:nvCxnSpPr>
          <p:spPr>
            <a:xfrm rot="16200000" flipH="1">
              <a:off x="6861351" y="5800839"/>
              <a:ext cx="34302" cy="28941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8" name="직선 연결선 507"/>
            <p:cNvCxnSpPr/>
            <p:nvPr/>
          </p:nvCxnSpPr>
          <p:spPr>
            <a:xfrm rot="5400000" flipH="1" flipV="1">
              <a:off x="6882383" y="5766681"/>
              <a:ext cx="71614" cy="6789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09" name="모서리가 둥근 직사각형 508"/>
          <p:cNvSpPr/>
          <p:nvPr/>
        </p:nvSpPr>
        <p:spPr>
          <a:xfrm>
            <a:off x="6270595" y="4006717"/>
            <a:ext cx="2392881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154" tIns="22154" rIns="22154" bIns="22154" rtlCol="0" anchor="ctr"/>
          <a:lstStyle/>
          <a:p>
            <a:pPr algn="ctr"/>
            <a:r>
              <a:rPr lang="en-US" altLang="ko-KR" sz="985" b="1" dirty="0" smtClean="0">
                <a:solidFill>
                  <a:schemeClr val="bg1">
                    <a:lumMod val="65000"/>
                  </a:schemeClr>
                </a:solidFill>
              </a:rPr>
              <a:t>Inactive Button</a:t>
            </a:r>
            <a:endParaRPr lang="ko-KR" altLang="en-US" sz="985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0" name="모서리가 둥근 직사각형 509"/>
          <p:cNvSpPr/>
          <p:nvPr/>
        </p:nvSpPr>
        <p:spPr>
          <a:xfrm>
            <a:off x="6270595" y="3611500"/>
            <a:ext cx="2392881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154" tIns="22154" rIns="22154" bIns="22154" rtlCol="0" anchor="ctr"/>
          <a:lstStyle/>
          <a:p>
            <a:pPr algn="ctr"/>
            <a:r>
              <a:rPr lang="en-US" altLang="ko-KR" sz="985" b="1" dirty="0" smtClean="0">
                <a:solidFill>
                  <a:schemeClr val="tx1"/>
                </a:solidFill>
              </a:rPr>
              <a:t>Active Button</a:t>
            </a:r>
            <a:endParaRPr lang="ko-KR" altLang="en-US" sz="985" b="1" dirty="0">
              <a:solidFill>
                <a:schemeClr val="tx1"/>
              </a:solidFill>
            </a:endParaRPr>
          </a:p>
        </p:txBody>
      </p:sp>
      <p:cxnSp>
        <p:nvCxnSpPr>
          <p:cNvPr id="511" name="직선 연결선 510"/>
          <p:cNvCxnSpPr/>
          <p:nvPr/>
        </p:nvCxnSpPr>
        <p:spPr>
          <a:xfrm rot="5400000">
            <a:off x="212145" y="3495504"/>
            <a:ext cx="574963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직선 연결선 511"/>
          <p:cNvCxnSpPr/>
          <p:nvPr/>
        </p:nvCxnSpPr>
        <p:spPr>
          <a:xfrm rot="5400000">
            <a:off x="3132559" y="3495504"/>
            <a:ext cx="574963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" name="그룹 512"/>
          <p:cNvGrpSpPr/>
          <p:nvPr/>
        </p:nvGrpSpPr>
        <p:grpSpPr>
          <a:xfrm>
            <a:off x="9109259" y="692697"/>
            <a:ext cx="2537722" cy="3917095"/>
            <a:chOff x="5025008" y="692696"/>
            <a:chExt cx="2061899" cy="3917095"/>
          </a:xfrm>
        </p:grpSpPr>
        <p:sp>
          <p:nvSpPr>
            <p:cNvPr id="514" name="직사각형 513"/>
            <p:cNvSpPr/>
            <p:nvPr/>
          </p:nvSpPr>
          <p:spPr>
            <a:xfrm>
              <a:off x="5025008" y="692696"/>
              <a:ext cx="1872208" cy="32403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>
                <a:solidFill>
                  <a:schemeClr val="tx1"/>
                </a:solidFill>
              </a:endParaRPr>
            </a:p>
          </p:txBody>
        </p:sp>
        <p:sp>
          <p:nvSpPr>
            <p:cNvPr id="515" name="직사각형 514"/>
            <p:cNvSpPr/>
            <p:nvPr/>
          </p:nvSpPr>
          <p:spPr>
            <a:xfrm>
              <a:off x="5025008" y="692696"/>
              <a:ext cx="1872208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16" name="직사각형 515"/>
            <p:cNvSpPr/>
            <p:nvPr/>
          </p:nvSpPr>
          <p:spPr>
            <a:xfrm>
              <a:off x="5025008" y="908720"/>
              <a:ext cx="1872208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17" name="직사각형 516"/>
            <p:cNvSpPr/>
            <p:nvPr/>
          </p:nvSpPr>
          <p:spPr>
            <a:xfrm>
              <a:off x="5025008" y="1124744"/>
              <a:ext cx="1872208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985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Label</a:t>
              </a:r>
              <a:endParaRPr lang="ko-KR" altLang="en-US" sz="985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18" name="직사각형 517"/>
            <p:cNvSpPr/>
            <p:nvPr/>
          </p:nvSpPr>
          <p:spPr>
            <a:xfrm>
              <a:off x="5025008" y="1268760"/>
              <a:ext cx="1872208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19" name="직사각형 518"/>
            <p:cNvSpPr/>
            <p:nvPr/>
          </p:nvSpPr>
          <p:spPr>
            <a:xfrm>
              <a:off x="5025008" y="1772816"/>
              <a:ext cx="1872208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20" name="직사각형 519"/>
            <p:cNvSpPr/>
            <p:nvPr/>
          </p:nvSpPr>
          <p:spPr>
            <a:xfrm>
              <a:off x="5025008" y="2060848"/>
              <a:ext cx="1872208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21" name="직사각형 520"/>
            <p:cNvSpPr/>
            <p:nvPr/>
          </p:nvSpPr>
          <p:spPr>
            <a:xfrm>
              <a:off x="5025008" y="2348880"/>
              <a:ext cx="1872208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22" name="직사각형 521"/>
            <p:cNvSpPr/>
            <p:nvPr/>
          </p:nvSpPr>
          <p:spPr>
            <a:xfrm>
              <a:off x="5025008" y="2636912"/>
              <a:ext cx="1872208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23" name="직사각형 522"/>
            <p:cNvSpPr/>
            <p:nvPr/>
          </p:nvSpPr>
          <p:spPr>
            <a:xfrm>
              <a:off x="5025008" y="3068960"/>
              <a:ext cx="1872208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24" name="직사각형 523"/>
            <p:cNvSpPr/>
            <p:nvPr/>
          </p:nvSpPr>
          <p:spPr>
            <a:xfrm>
              <a:off x="5025008" y="3356992"/>
              <a:ext cx="1872208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25" name="직사각형 524"/>
            <p:cNvSpPr/>
            <p:nvPr/>
          </p:nvSpPr>
          <p:spPr>
            <a:xfrm>
              <a:off x="5025008" y="3645024"/>
              <a:ext cx="1872208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26" name="직사각형 525"/>
            <p:cNvSpPr/>
            <p:nvPr/>
          </p:nvSpPr>
          <p:spPr>
            <a:xfrm>
              <a:off x="5025008" y="2924944"/>
              <a:ext cx="1872208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985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Label</a:t>
              </a:r>
              <a:endParaRPr lang="ko-KR" altLang="en-US" sz="985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27" name="직사각형 526"/>
            <p:cNvSpPr/>
            <p:nvPr/>
          </p:nvSpPr>
          <p:spPr>
            <a:xfrm>
              <a:off x="6959689" y="764704"/>
              <a:ext cx="127218" cy="3845087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A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B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C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D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E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F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G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H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I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J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K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L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M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N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O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P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Q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R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S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T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U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V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W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X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Y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Z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#</a:t>
              </a:r>
              <a:endParaRPr lang="ko-KR" altLang="en-US" sz="985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528" name="그룹 527"/>
            <p:cNvGrpSpPr/>
            <p:nvPr/>
          </p:nvGrpSpPr>
          <p:grpSpPr>
            <a:xfrm>
              <a:off x="6986411" y="699779"/>
              <a:ext cx="76145" cy="76509"/>
              <a:chOff x="5529064" y="4365104"/>
              <a:chExt cx="90482" cy="90914"/>
            </a:xfrm>
          </p:grpSpPr>
          <p:sp>
            <p:nvSpPr>
              <p:cNvPr id="529" name="타원 528"/>
              <p:cNvSpPr/>
              <p:nvPr/>
            </p:nvSpPr>
            <p:spPr>
              <a:xfrm>
                <a:off x="5529064" y="4365104"/>
                <a:ext cx="75020" cy="750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85" dirty="0"/>
              </a:p>
            </p:txBody>
          </p:sp>
          <p:cxnSp>
            <p:nvCxnSpPr>
              <p:cNvPr id="530" name="직선 연결선 529"/>
              <p:cNvCxnSpPr>
                <a:stCxn id="529" idx="5"/>
              </p:cNvCxnSpPr>
              <p:nvPr/>
            </p:nvCxnSpPr>
            <p:spPr>
              <a:xfrm rot="16200000" flipH="1">
                <a:off x="5592881" y="4429354"/>
                <a:ext cx="26881" cy="26448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31" name="직선 연결선 530"/>
          <p:cNvCxnSpPr/>
          <p:nvPr/>
        </p:nvCxnSpPr>
        <p:spPr>
          <a:xfrm rot="5400000">
            <a:off x="6057191" y="3495504"/>
            <a:ext cx="574963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" name="그룹 531"/>
          <p:cNvGrpSpPr/>
          <p:nvPr/>
        </p:nvGrpSpPr>
        <p:grpSpPr>
          <a:xfrm>
            <a:off x="6359220" y="2640219"/>
            <a:ext cx="2215631" cy="864096"/>
            <a:chOff x="5097016" y="4005064"/>
            <a:chExt cx="1800200" cy="864096"/>
          </a:xfrm>
        </p:grpSpPr>
        <p:sp>
          <p:nvSpPr>
            <p:cNvPr id="533" name="모서리가 둥근 직사각형 532"/>
            <p:cNvSpPr/>
            <p:nvPr/>
          </p:nvSpPr>
          <p:spPr>
            <a:xfrm>
              <a:off x="5097016" y="4005064"/>
              <a:ext cx="1800200" cy="864096"/>
            </a:xfrm>
            <a:prstGeom prst="roundRect">
              <a:avLst>
                <a:gd name="adj" fmla="val 9612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altLang="ko-KR" sz="985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4" name="직사각형 533"/>
            <p:cNvSpPr/>
            <p:nvPr/>
          </p:nvSpPr>
          <p:spPr>
            <a:xfrm>
              <a:off x="5493282" y="4099932"/>
              <a:ext cx="100766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http://www.livad.com</a:t>
              </a:r>
              <a:endParaRPr lang="ko-KR" altLang="en-US" sz="985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35" name="직사각형 534"/>
            <p:cNvSpPr/>
            <p:nvPr/>
          </p:nvSpPr>
          <p:spPr>
            <a:xfrm>
              <a:off x="5255586" y="4293096"/>
              <a:ext cx="1483059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Do you want to leave this site?</a:t>
              </a:r>
              <a:endParaRPr lang="ko-KR" altLang="en-US" sz="985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36" name="모서리가 둥근 직사각형 535"/>
            <p:cNvSpPr/>
            <p:nvPr/>
          </p:nvSpPr>
          <p:spPr>
            <a:xfrm>
              <a:off x="5169024" y="4509120"/>
              <a:ext cx="792088" cy="288032"/>
            </a:xfrm>
            <a:prstGeom prst="roundRect">
              <a:avLst>
                <a:gd name="adj" fmla="val 1325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en-US" altLang="ko-KR" sz="985" dirty="0" smtClean="0">
                  <a:solidFill>
                    <a:schemeClr val="tx1"/>
                  </a:solidFill>
                </a:rPr>
                <a:t>Cancel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537" name="모서리가 둥근 직사각형 536"/>
            <p:cNvSpPr/>
            <p:nvPr/>
          </p:nvSpPr>
          <p:spPr>
            <a:xfrm>
              <a:off x="6033120" y="4509120"/>
              <a:ext cx="792088" cy="288032"/>
            </a:xfrm>
            <a:prstGeom prst="roundRect">
              <a:avLst>
                <a:gd name="adj" fmla="val 1325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en-US" altLang="ko-KR" sz="985" dirty="0" smtClean="0">
                  <a:solidFill>
                    <a:schemeClr val="tx1"/>
                  </a:solidFill>
                </a:rPr>
                <a:t>OK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8" name="그룹 537"/>
          <p:cNvGrpSpPr/>
          <p:nvPr/>
        </p:nvGrpSpPr>
        <p:grpSpPr>
          <a:xfrm>
            <a:off x="423985" y="4134649"/>
            <a:ext cx="1683879" cy="267171"/>
            <a:chOff x="7401272" y="692696"/>
            <a:chExt cx="1368152" cy="267171"/>
          </a:xfrm>
          <a:solidFill>
            <a:schemeClr val="bg1"/>
          </a:solidFill>
        </p:grpSpPr>
        <p:sp>
          <p:nvSpPr>
            <p:cNvPr id="539" name="양쪽 모서리가 둥근 사각형 538"/>
            <p:cNvSpPr/>
            <p:nvPr/>
          </p:nvSpPr>
          <p:spPr>
            <a:xfrm rot="5400000">
              <a:off x="8337376" y="476672"/>
              <a:ext cx="216024" cy="648072"/>
            </a:xfrm>
            <a:prstGeom prst="round2Same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>
                <a:solidFill>
                  <a:schemeClr val="bg1"/>
                </a:solidFill>
              </a:endParaRPr>
            </a:p>
          </p:txBody>
        </p:sp>
        <p:sp>
          <p:nvSpPr>
            <p:cNvPr id="540" name="양쪽 모서리가 둥근 사각형 539"/>
            <p:cNvSpPr/>
            <p:nvPr/>
          </p:nvSpPr>
          <p:spPr>
            <a:xfrm rot="16200000">
              <a:off x="7617296" y="476672"/>
              <a:ext cx="216024" cy="648072"/>
            </a:xfrm>
            <a:prstGeom prst="round2Same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>
                <a:solidFill>
                  <a:schemeClr val="bg1"/>
                </a:solidFill>
              </a:endParaRPr>
            </a:p>
          </p:txBody>
        </p:sp>
        <p:sp>
          <p:nvSpPr>
            <p:cNvPr id="541" name="직사각형 540"/>
            <p:cNvSpPr/>
            <p:nvPr/>
          </p:nvSpPr>
          <p:spPr>
            <a:xfrm>
              <a:off x="7464593" y="720977"/>
              <a:ext cx="303048" cy="187932"/>
            </a:xfrm>
            <a:prstGeom prst="rect">
              <a:avLst/>
            </a:prstGeom>
            <a:grpFill/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Select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42" name="직사각형 541"/>
            <p:cNvSpPr/>
            <p:nvPr/>
          </p:nvSpPr>
          <p:spPr>
            <a:xfrm>
              <a:off x="8413305" y="720977"/>
              <a:ext cx="275697" cy="187932"/>
            </a:xfrm>
            <a:prstGeom prst="rect">
              <a:avLst/>
            </a:prstGeom>
            <a:grpFill/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Paste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43" name="직사각형 542"/>
            <p:cNvSpPr/>
            <p:nvPr/>
          </p:nvSpPr>
          <p:spPr>
            <a:xfrm>
              <a:off x="7833320" y="692696"/>
              <a:ext cx="504056" cy="216024"/>
            </a:xfrm>
            <a:prstGeom prst="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Select All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44" name="순서도: 병합 543"/>
            <p:cNvSpPr/>
            <p:nvPr/>
          </p:nvSpPr>
          <p:spPr>
            <a:xfrm>
              <a:off x="7567042" y="908273"/>
              <a:ext cx="96589" cy="51594"/>
            </a:xfrm>
            <a:prstGeom prst="flowChartMerg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</p:grpSp>
      <p:grpSp>
        <p:nvGrpSpPr>
          <p:cNvPr id="545" name="그룹 544"/>
          <p:cNvGrpSpPr/>
          <p:nvPr/>
        </p:nvGrpSpPr>
        <p:grpSpPr>
          <a:xfrm>
            <a:off x="423985" y="4565027"/>
            <a:ext cx="1683879" cy="266968"/>
            <a:chOff x="7401272" y="692696"/>
            <a:chExt cx="1368152" cy="266968"/>
          </a:xfrm>
        </p:grpSpPr>
        <p:sp>
          <p:nvSpPr>
            <p:cNvPr id="546" name="양쪽 모서리가 둥근 사각형 545"/>
            <p:cNvSpPr/>
            <p:nvPr/>
          </p:nvSpPr>
          <p:spPr>
            <a:xfrm rot="5400000">
              <a:off x="8337376" y="476672"/>
              <a:ext cx="216024" cy="648072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>
                <a:solidFill>
                  <a:schemeClr val="bg1"/>
                </a:solidFill>
              </a:endParaRPr>
            </a:p>
          </p:txBody>
        </p:sp>
        <p:sp>
          <p:nvSpPr>
            <p:cNvPr id="547" name="양쪽 모서리가 둥근 사각형 546"/>
            <p:cNvSpPr/>
            <p:nvPr/>
          </p:nvSpPr>
          <p:spPr>
            <a:xfrm rot="16200000">
              <a:off x="7617296" y="476672"/>
              <a:ext cx="216024" cy="648072"/>
            </a:xfrm>
            <a:prstGeom prst="round2Same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>
                <a:solidFill>
                  <a:schemeClr val="bg1"/>
                </a:solidFill>
              </a:endParaRPr>
            </a:p>
          </p:txBody>
        </p:sp>
        <p:sp>
          <p:nvSpPr>
            <p:cNvPr id="548" name="직사각형 547"/>
            <p:cNvSpPr/>
            <p:nvPr/>
          </p:nvSpPr>
          <p:spPr>
            <a:xfrm>
              <a:off x="7464593" y="720977"/>
              <a:ext cx="303048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Select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49" name="직사각형 548"/>
            <p:cNvSpPr/>
            <p:nvPr/>
          </p:nvSpPr>
          <p:spPr>
            <a:xfrm>
              <a:off x="8413305" y="720977"/>
              <a:ext cx="27569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Paste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50" name="직사각형 549"/>
            <p:cNvSpPr/>
            <p:nvPr/>
          </p:nvSpPr>
          <p:spPr>
            <a:xfrm>
              <a:off x="7833320" y="692696"/>
              <a:ext cx="504056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Select All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51" name="순서도: 병합 550"/>
            <p:cNvSpPr/>
            <p:nvPr/>
          </p:nvSpPr>
          <p:spPr>
            <a:xfrm>
              <a:off x="7567042" y="908070"/>
              <a:ext cx="96589" cy="51594"/>
            </a:xfrm>
            <a:prstGeom prst="flowChartMerge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</p:grpSp>
      <p:grpSp>
        <p:nvGrpSpPr>
          <p:cNvPr id="552" name="그룹 551"/>
          <p:cNvGrpSpPr/>
          <p:nvPr/>
        </p:nvGrpSpPr>
        <p:grpSpPr>
          <a:xfrm>
            <a:off x="3259993" y="5085184"/>
            <a:ext cx="2569698" cy="1146472"/>
            <a:chOff x="2648744" y="5085184"/>
            <a:chExt cx="2087880" cy="1146472"/>
          </a:xfrm>
        </p:grpSpPr>
        <p:sp>
          <p:nvSpPr>
            <p:cNvPr id="553" name="직사각형 552"/>
            <p:cNvSpPr/>
            <p:nvPr/>
          </p:nvSpPr>
          <p:spPr>
            <a:xfrm>
              <a:off x="2648744" y="5085184"/>
              <a:ext cx="2087880" cy="10081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54" name="양쪽 모서리가 둥근 사각형 553"/>
            <p:cNvSpPr/>
            <p:nvPr/>
          </p:nvSpPr>
          <p:spPr>
            <a:xfrm rot="16200000">
              <a:off x="2828764" y="5121188"/>
              <a:ext cx="864096" cy="936104"/>
            </a:xfrm>
            <a:prstGeom prst="round2SameRect">
              <a:avLst>
                <a:gd name="adj1" fmla="val 6746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>
                <a:solidFill>
                  <a:schemeClr val="tx1"/>
                </a:solidFill>
              </a:endParaRPr>
            </a:p>
          </p:txBody>
        </p:sp>
        <p:sp>
          <p:nvSpPr>
            <p:cNvPr id="555" name="양쪽 모서리가 둥근 사각형 554"/>
            <p:cNvSpPr/>
            <p:nvPr/>
          </p:nvSpPr>
          <p:spPr>
            <a:xfrm rot="5400000">
              <a:off x="3728864" y="5157192"/>
              <a:ext cx="864096" cy="864096"/>
            </a:xfrm>
            <a:prstGeom prst="round2SameRect">
              <a:avLst>
                <a:gd name="adj1" fmla="val 6746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>
                <a:solidFill>
                  <a:schemeClr val="tx1"/>
                </a:solidFill>
              </a:endParaRPr>
            </a:p>
          </p:txBody>
        </p:sp>
        <p:sp>
          <p:nvSpPr>
            <p:cNvPr id="556" name="직사각형 555"/>
            <p:cNvSpPr/>
            <p:nvPr/>
          </p:nvSpPr>
          <p:spPr>
            <a:xfrm>
              <a:off x="3066700" y="5397958"/>
              <a:ext cx="103774" cy="793995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0</a:t>
              </a:r>
            </a:p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1</a:t>
              </a:r>
            </a:p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2</a:t>
              </a:r>
            </a:p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3</a:t>
              </a:r>
            </a:p>
          </p:txBody>
        </p:sp>
        <p:sp>
          <p:nvSpPr>
            <p:cNvPr id="557" name="직사각형 556"/>
            <p:cNvSpPr/>
            <p:nvPr/>
          </p:nvSpPr>
          <p:spPr>
            <a:xfrm>
              <a:off x="4053340" y="5248250"/>
              <a:ext cx="178014" cy="983406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01</a:t>
              </a:r>
            </a:p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02</a:t>
              </a:r>
            </a:p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03</a:t>
              </a:r>
            </a:p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04</a:t>
              </a:r>
            </a:p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05</a:t>
              </a:r>
            </a:p>
          </p:txBody>
        </p:sp>
        <p:sp>
          <p:nvSpPr>
            <p:cNvPr id="558" name="직사각형 557"/>
            <p:cNvSpPr/>
            <p:nvPr/>
          </p:nvSpPr>
          <p:spPr>
            <a:xfrm>
              <a:off x="2795290" y="5410200"/>
              <a:ext cx="1795760" cy="17145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</p:grpSp>
      <p:grpSp>
        <p:nvGrpSpPr>
          <p:cNvPr id="559" name="그룹 558"/>
          <p:cNvGrpSpPr/>
          <p:nvPr/>
        </p:nvGrpSpPr>
        <p:grpSpPr>
          <a:xfrm>
            <a:off x="6184625" y="5085184"/>
            <a:ext cx="2569698" cy="1224136"/>
            <a:chOff x="5025008" y="5085184"/>
            <a:chExt cx="2087880" cy="1224136"/>
          </a:xfrm>
        </p:grpSpPr>
        <p:sp>
          <p:nvSpPr>
            <p:cNvPr id="560" name="직사각형 559"/>
            <p:cNvSpPr/>
            <p:nvPr/>
          </p:nvSpPr>
          <p:spPr>
            <a:xfrm>
              <a:off x="5025008" y="5085184"/>
              <a:ext cx="2087880" cy="122413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grpSp>
          <p:nvGrpSpPr>
            <p:cNvPr id="561" name="그룹 560"/>
            <p:cNvGrpSpPr/>
            <p:nvPr/>
          </p:nvGrpSpPr>
          <p:grpSpPr>
            <a:xfrm>
              <a:off x="5169025" y="5157192"/>
              <a:ext cx="727897" cy="162034"/>
              <a:chOff x="579563" y="4353844"/>
              <a:chExt cx="727897" cy="162034"/>
            </a:xfrm>
            <a:solidFill>
              <a:schemeClr val="bg1">
                <a:lumMod val="85000"/>
              </a:schemeClr>
            </a:solidFill>
          </p:grpSpPr>
          <p:sp>
            <p:nvSpPr>
              <p:cNvPr id="568" name="양쪽 모서리가 둥근 사각형 567"/>
              <p:cNvSpPr/>
              <p:nvPr/>
            </p:nvSpPr>
            <p:spPr>
              <a:xfrm rot="5400000">
                <a:off x="1053904" y="4244306"/>
                <a:ext cx="144017" cy="363095"/>
              </a:xfrm>
              <a:prstGeom prst="round2Same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9" name="양쪽 모서리가 둥근 사각형 568"/>
              <p:cNvSpPr/>
              <p:nvPr/>
            </p:nvSpPr>
            <p:spPr>
              <a:xfrm rot="16200000">
                <a:off x="689103" y="4244304"/>
                <a:ext cx="144016" cy="363095"/>
              </a:xfrm>
              <a:prstGeom prst="round2Same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0" name="직사각형 569"/>
              <p:cNvSpPr/>
              <p:nvPr/>
            </p:nvSpPr>
            <p:spPr>
              <a:xfrm>
                <a:off x="621106" y="4364298"/>
                <a:ext cx="280008" cy="151580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lvl="0"/>
                <a:r>
                  <a:rPr lang="en-US" altLang="ko-KR" sz="985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/>
                    <a:ea typeface="맑은 고딕"/>
                  </a:rPr>
                  <a:t>Label</a:t>
                </a:r>
                <a:endParaRPr lang="ko-KR" altLang="en-US" sz="985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>
                <a:off x="985909" y="4364298"/>
                <a:ext cx="280008" cy="151580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lvl="0"/>
                <a:r>
                  <a:rPr lang="en-US" altLang="ko-KR" sz="985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/>
                    <a:ea typeface="맑은 고딕"/>
                  </a:rPr>
                  <a:t>Label</a:t>
                </a:r>
                <a:endParaRPr lang="ko-KR" altLang="en-US" sz="985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562" name="모서리가 둥근 직사각형 561"/>
            <p:cNvSpPr/>
            <p:nvPr/>
          </p:nvSpPr>
          <p:spPr>
            <a:xfrm>
              <a:off x="5961112" y="5157192"/>
              <a:ext cx="360040" cy="14401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en-US" altLang="ko-KR" sz="985" dirty="0" smtClean="0">
                  <a:solidFill>
                    <a:schemeClr val="tx1"/>
                  </a:solidFill>
                </a:rPr>
                <a:t>Label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563" name="모서리가 둥근 직사각형 562"/>
            <p:cNvSpPr/>
            <p:nvPr/>
          </p:nvSpPr>
          <p:spPr>
            <a:xfrm>
              <a:off x="6681192" y="5157193"/>
              <a:ext cx="360040" cy="1440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en-US" altLang="ko-KR" sz="985" dirty="0" smtClean="0">
                  <a:solidFill>
                    <a:schemeClr val="tx1"/>
                  </a:solidFill>
                </a:rPr>
                <a:t>Done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564" name="모서리가 둥근 직사각형 563"/>
            <p:cNvSpPr/>
            <p:nvPr/>
          </p:nvSpPr>
          <p:spPr>
            <a:xfrm>
              <a:off x="5097016" y="5373216"/>
              <a:ext cx="1944216" cy="864096"/>
            </a:xfrm>
            <a:prstGeom prst="roundRect">
              <a:avLst>
                <a:gd name="adj" fmla="val 7481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8000" rIns="18000" bIns="18000" rtlCol="0" anchor="ctr"/>
            <a:lstStyle/>
            <a:p>
              <a:pPr algn="l">
                <a:lnSpc>
                  <a:spcPct val="150000"/>
                </a:lnSpc>
              </a:pPr>
              <a:r>
                <a:rPr lang="en-US" altLang="ko-KR" sz="985" b="1" dirty="0" smtClean="0">
                  <a:solidFill>
                    <a:schemeClr val="tx1"/>
                  </a:solidFill>
                </a:rPr>
                <a:t>Label One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sz="985" b="1" dirty="0" smtClean="0">
                  <a:solidFill>
                    <a:schemeClr val="tx1"/>
                  </a:solidFill>
                </a:rPr>
                <a:t>Label Two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sz="985" b="1" dirty="0" smtClean="0">
                  <a:solidFill>
                    <a:schemeClr val="tx1"/>
                  </a:solidFill>
                </a:rPr>
                <a:t>Label Three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sz="985" b="1" dirty="0" smtClean="0">
                  <a:solidFill>
                    <a:schemeClr val="tx1"/>
                  </a:solidFill>
                </a:rPr>
                <a:t>Label Four</a:t>
              </a:r>
            </a:p>
          </p:txBody>
        </p:sp>
        <p:grpSp>
          <p:nvGrpSpPr>
            <p:cNvPr id="565" name="그룹 564"/>
            <p:cNvGrpSpPr/>
            <p:nvPr/>
          </p:nvGrpSpPr>
          <p:grpSpPr>
            <a:xfrm>
              <a:off x="5183439" y="5679416"/>
              <a:ext cx="88104" cy="71614"/>
              <a:chOff x="1836442" y="3645024"/>
              <a:chExt cx="88104" cy="71614"/>
            </a:xfrm>
          </p:grpSpPr>
          <p:cxnSp>
            <p:nvCxnSpPr>
              <p:cNvPr id="566" name="직선 연결선 565"/>
              <p:cNvCxnSpPr/>
              <p:nvPr/>
            </p:nvCxnSpPr>
            <p:spPr>
              <a:xfrm rot="16200000" flipH="1">
                <a:off x="1833762" y="3681044"/>
                <a:ext cx="34302" cy="28941"/>
              </a:xfrm>
              <a:prstGeom prst="line">
                <a:avLst/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7" name="직선 연결선 566"/>
              <p:cNvCxnSpPr/>
              <p:nvPr/>
            </p:nvCxnSpPr>
            <p:spPr>
              <a:xfrm rot="5400000" flipH="1" flipV="1">
                <a:off x="1854794" y="3646886"/>
                <a:ext cx="71614" cy="67890"/>
              </a:xfrm>
              <a:prstGeom prst="line">
                <a:avLst/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81" name="그룹 580"/>
          <p:cNvGrpSpPr/>
          <p:nvPr/>
        </p:nvGrpSpPr>
        <p:grpSpPr>
          <a:xfrm rot="5400000">
            <a:off x="10088125" y="2284743"/>
            <a:ext cx="3240362" cy="56271"/>
            <a:chOff x="272479" y="3835521"/>
            <a:chExt cx="3240362" cy="45720"/>
          </a:xfrm>
        </p:grpSpPr>
        <p:sp>
          <p:nvSpPr>
            <p:cNvPr id="582" name="모서리가 둥근 직사각형 581"/>
            <p:cNvSpPr/>
            <p:nvPr/>
          </p:nvSpPr>
          <p:spPr>
            <a:xfrm flipV="1">
              <a:off x="272479" y="3835522"/>
              <a:ext cx="3240362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583" name="모서리가 둥근 직사각형 582"/>
            <p:cNvSpPr/>
            <p:nvPr/>
          </p:nvSpPr>
          <p:spPr>
            <a:xfrm>
              <a:off x="416496" y="3835521"/>
              <a:ext cx="360040" cy="457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endParaRPr lang="ko-KR" altLang="en-US" sz="985" dirty="0">
                <a:solidFill>
                  <a:schemeClr val="tx1"/>
                </a:solidFill>
              </a:endParaRPr>
            </a:p>
          </p:txBody>
        </p:sp>
      </p:grpSp>
      <p:pic>
        <p:nvPicPr>
          <p:cNvPr id="5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9993" y="692696"/>
            <a:ext cx="2556585" cy="12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665801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 bwMode="auto">
          <a:xfrm>
            <a:off x="695401" y="2285991"/>
            <a:ext cx="10801200" cy="785818"/>
          </a:xfrm>
          <a:prstGeom prst="round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제목 개체 틀 16"/>
          <p:cNvSpPr txBox="1">
            <a:spLocks/>
          </p:cNvSpPr>
          <p:nvPr/>
        </p:nvSpPr>
        <p:spPr>
          <a:xfrm>
            <a:off x="911424" y="2285991"/>
            <a:ext cx="8640960" cy="785818"/>
          </a:xfrm>
          <a:prstGeom prst="rect">
            <a:avLst/>
          </a:prstGeom>
        </p:spPr>
        <p:txBody>
          <a:bodyPr vert="horz" lIns="54000" tIns="18000" rIns="18000" bIns="1800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통합 관리자페이지</a:t>
            </a:r>
            <a:r>
              <a:rPr kumimoji="0"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_ADM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텍스트 개체 틀 17"/>
          <p:cNvSpPr txBox="1">
            <a:spLocks/>
          </p:cNvSpPr>
          <p:nvPr/>
        </p:nvSpPr>
        <p:spPr>
          <a:xfrm>
            <a:off x="7603229" y="3095884"/>
            <a:ext cx="3857652" cy="190240"/>
          </a:xfrm>
          <a:prstGeom prst="rect">
            <a:avLst/>
          </a:prstGeom>
        </p:spPr>
        <p:txBody>
          <a:bodyPr vert="horz" wrap="square" lIns="18000" tIns="18000" rIns="18000" bIns="18000" rtlCol="0" anchor="ctr">
            <a:spAutoFit/>
          </a:bodyPr>
          <a:lstStyle/>
          <a:p>
            <a:pPr marL="342900" lvl="0" indent="-342900" algn="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Planning By </a:t>
            </a:r>
            <a:r>
              <a:rPr kumimoji="0"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여종</a:t>
            </a:r>
            <a:r>
              <a:rPr kumimoji="0"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욱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l    Ver 1.0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128917" y="2039771"/>
            <a:ext cx="1367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Update 2016-08-30</a:t>
            </a:r>
          </a:p>
        </p:txBody>
      </p:sp>
      <p:graphicFrame>
        <p:nvGraphicFramePr>
          <p:cNvPr id="21" name="Group 4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055156"/>
              </p:ext>
            </p:extLst>
          </p:nvPr>
        </p:nvGraphicFramePr>
        <p:xfrm>
          <a:off x="6319518" y="3952628"/>
          <a:ext cx="5108575" cy="1217613"/>
        </p:xfrm>
        <a:graphic>
          <a:graphicData uri="http://schemas.openxmlformats.org/drawingml/2006/table">
            <a:tbl>
              <a:tblPr/>
              <a:tblGrid>
                <a:gridCol w="649288"/>
                <a:gridCol w="808037"/>
                <a:gridCol w="2895600"/>
                <a:gridCol w="75565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Contents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Write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Ver 1.0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2016.08.30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 시작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 Box 58"/>
          <p:cNvSpPr txBox="1">
            <a:spLocks noChangeArrowheads="1"/>
          </p:cNvSpPr>
          <p:nvPr/>
        </p:nvSpPr>
        <p:spPr bwMode="auto">
          <a:xfrm>
            <a:off x="6216266" y="3698209"/>
            <a:ext cx="2881313" cy="246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</a:rPr>
              <a:t>Version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</a:rPr>
              <a:t>History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139894" y="5301208"/>
            <a:ext cx="216024" cy="86409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결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16387" y="5517232"/>
            <a:ext cx="1359519" cy="64807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16387" y="5301208"/>
            <a:ext cx="1359521" cy="2160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본  부  </a:t>
            </a:r>
            <a:r>
              <a:rPr lang="ko-KR" altLang="en-US" sz="1000" b="1" dirty="0">
                <a:solidFill>
                  <a:schemeClr val="tx1"/>
                </a:solidFill>
              </a:rPr>
              <a:t>장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 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075906" y="5517232"/>
            <a:ext cx="1359519" cy="64807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75906" y="5301208"/>
            <a:ext cx="1359521" cy="2160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대표  이사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355918" y="5517232"/>
            <a:ext cx="1359519" cy="64807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55918" y="5301208"/>
            <a:ext cx="1359521" cy="2160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팀  </a:t>
            </a:r>
            <a:r>
              <a:rPr lang="ko-KR" altLang="en-US" sz="1000" b="1" dirty="0">
                <a:solidFill>
                  <a:schemeClr val="tx1"/>
                </a:solidFill>
              </a:rPr>
              <a:t>장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 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8762121" y="2611327"/>
            <a:ext cx="21328" cy="133036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73391"/>
              </p:ext>
            </p:extLst>
          </p:nvPr>
        </p:nvGraphicFramePr>
        <p:xfrm>
          <a:off x="8904312" y="579352"/>
          <a:ext cx="2980791" cy="5309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47"/>
                <a:gridCol w="2740544"/>
              </a:tblGrid>
              <a:tr h="196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전체회원 선택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모든 개인회원을 선택함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서비스 하고 있는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APP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을 선택 할 수 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최초 값 모든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APP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선택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체크박스에 체크해서 회원에게 포인트를 충전하거나 차감 할 수 있는 기능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회원정보를 관리자가 수동으로 등록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을 선택해서 가입 가능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체크박스에 체크한 회원이나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전체회원에게 푸시를 전송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체크박스에 체크한 회원을 강제 탈퇴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엑셀과 파워포인트로 회원의 정보를 출력 할 수 있음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노출되는 항목 수를 설정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20 ~ 100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개까지 가능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검색결과 회원 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총 회원 수 표시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클릭 시 해당 페이지로 이동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▶ 클릭 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개 뒤로 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전화번호로 검색 가능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날짜검색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다수의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을 선택 하였을 경우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최초 가입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APP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기준으로 검색됨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조건을 입력하여 해당 숫자를 입력 한 후 검색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회원가입 수 별 번호 표시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회원별 포인트 상세 정보를 알 수 있는 기능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클릭 시 팝업창 생성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상세정보 확인 가능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회원별 가입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을 알 수 있는 기능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클릭 시 팝업창 생성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상세정보 확인 가능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개별 탈퇴 기능 있음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회원별 탈퇴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을 알 수 있는 기능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클릭 시 팝업창 생성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상세정보 확인 가능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18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다수의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APP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선택 하였을 경우 최초 가입일자 표시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다수의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APP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선택 하였을 경우 마지막 탈퇴일자 표시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회사 정보 표기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푸터 영역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9" name="직사각형 118"/>
          <p:cNvSpPr/>
          <p:nvPr/>
        </p:nvSpPr>
        <p:spPr>
          <a:xfrm>
            <a:off x="233031" y="579352"/>
            <a:ext cx="8600073" cy="23537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8320871" y="692696"/>
            <a:ext cx="468000" cy="8280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dirty="0" smtClean="0">
                <a:solidFill>
                  <a:schemeClr val="tx1"/>
                </a:solidFill>
              </a:rPr>
              <a:t>로그아웃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69218" y="5926826"/>
            <a:ext cx="6713117" cy="2999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700" smtClean="0">
              <a:solidFill>
                <a:schemeClr val="tx1"/>
              </a:solidFill>
            </a:endParaRPr>
          </a:p>
        </p:txBody>
      </p:sp>
      <p:sp>
        <p:nvSpPr>
          <p:cNvPr id="123" name="Rectangle 3"/>
          <p:cNvSpPr>
            <a:spLocks noChangeArrowheads="1"/>
          </p:cNvSpPr>
          <p:nvPr/>
        </p:nvSpPr>
        <p:spPr bwMode="auto">
          <a:xfrm>
            <a:off x="233031" y="579353"/>
            <a:ext cx="8600075" cy="555780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 type="none" w="med" len="sm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233030" y="5926827"/>
            <a:ext cx="8600076" cy="21033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50" b="1" smtClean="0">
                <a:solidFill>
                  <a:schemeClr val="tx1"/>
                </a:solidFill>
              </a:rPr>
              <a:t>회사 정보</a:t>
            </a:r>
            <a:endParaRPr lang="ko-KR" altLang="en-US" sz="650" b="1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297914" y="596305"/>
            <a:ext cx="7535191" cy="28892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700" b="1" smtClean="0">
                <a:solidFill>
                  <a:schemeClr val="tx1"/>
                </a:solidFill>
              </a:rPr>
              <a:t>회원관리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개인회원     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829615" y="680442"/>
            <a:ext cx="626265" cy="14614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600" b="1" dirty="0" smtClean="0">
                <a:solidFill>
                  <a:schemeClr val="tx1"/>
                </a:solidFill>
              </a:rPr>
              <a:t>master </a:t>
            </a:r>
            <a:r>
              <a:rPr lang="ko-KR" altLang="en-US" sz="600" b="1" dirty="0" smtClean="0">
                <a:solidFill>
                  <a:schemeClr val="tx1"/>
                </a:solidFill>
              </a:rPr>
              <a:t>님 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41817" y="595206"/>
            <a:ext cx="629603" cy="23537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900" b="1" dirty="0" smtClean="0">
                <a:solidFill>
                  <a:schemeClr val="tx1"/>
                </a:solidFill>
              </a:rPr>
              <a:t>ADM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6069812" y="885988"/>
            <a:ext cx="2730437" cy="153173"/>
            <a:chOff x="2758407" y="3268800"/>
            <a:chExt cx="2730437" cy="153173"/>
          </a:xfrm>
        </p:grpSpPr>
        <p:sp>
          <p:nvSpPr>
            <p:cNvPr id="130" name="직사각형 129"/>
            <p:cNvSpPr/>
            <p:nvPr/>
          </p:nvSpPr>
          <p:spPr>
            <a:xfrm>
              <a:off x="2758407" y="3270105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600" dirty="0" smtClean="0">
                  <a:solidFill>
                    <a:schemeClr val="tx1"/>
                  </a:solidFill>
                </a:rPr>
                <a:t>page: 11 – 20/239  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58487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◀</a:t>
              </a: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3745223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1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90557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</a:rPr>
                <a:t>2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0659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3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2183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4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378676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5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546978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6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71528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7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88358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8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012128" y="3268800"/>
              <a:ext cx="189149" cy="142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smtClean="0">
                  <a:solidFill>
                    <a:schemeClr val="tx1"/>
                  </a:solidFill>
                </a:rPr>
                <a:t>…</a:t>
              </a:r>
              <a:endParaRPr lang="ko-KR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17910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072689" y="3268800"/>
              <a:ext cx="362949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20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34484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▶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823902" y="880947"/>
            <a:ext cx="1261812" cy="151868"/>
            <a:chOff x="5920535" y="3217256"/>
            <a:chExt cx="1261812" cy="151868"/>
          </a:xfrm>
        </p:grpSpPr>
        <p:grpSp>
          <p:nvGrpSpPr>
            <p:cNvPr id="145" name="그룹 144"/>
            <p:cNvGrpSpPr/>
            <p:nvPr/>
          </p:nvGrpSpPr>
          <p:grpSpPr>
            <a:xfrm>
              <a:off x="6771535" y="3230543"/>
              <a:ext cx="410812" cy="129005"/>
              <a:chOff x="3629646" y="3304162"/>
              <a:chExt cx="747290" cy="207761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3629646" y="3310893"/>
                <a:ext cx="747290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50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4160912" y="3310892"/>
                <a:ext cx="216024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50" smtClean="0">
                    <a:solidFill>
                      <a:schemeClr val="tx1"/>
                    </a:solidFill>
                  </a:rPr>
                  <a:t>▼</a:t>
                </a:r>
                <a:endParaRPr lang="ko-KR" altLang="en-US" sz="45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3629646" y="3304162"/>
                <a:ext cx="747290" cy="20103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450" b="1" dirty="0">
                    <a:solidFill>
                      <a:schemeClr val="tx1"/>
                    </a:solidFill>
                  </a:rPr>
                  <a:t>2</a:t>
                </a:r>
                <a:r>
                  <a:rPr lang="en-US" altLang="ko-KR" sz="450" b="1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4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6" name="직사각형 145"/>
            <p:cNvSpPr/>
            <p:nvPr/>
          </p:nvSpPr>
          <p:spPr>
            <a:xfrm>
              <a:off x="5920535" y="3217256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600" dirty="0" smtClean="0">
                  <a:solidFill>
                    <a:schemeClr val="tx1"/>
                  </a:solidFill>
                </a:rPr>
                <a:t>항목수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1" name="직사각형 160"/>
          <p:cNvSpPr/>
          <p:nvPr/>
        </p:nvSpPr>
        <p:spPr>
          <a:xfrm>
            <a:off x="6672145" y="670990"/>
            <a:ext cx="13324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>
                <a:latin typeface="+mn-lt"/>
              </a:rPr>
              <a:t>검색결과</a:t>
            </a:r>
            <a:r>
              <a:rPr lang="en-US" altLang="ko-KR" sz="600" dirty="0">
                <a:latin typeface="+mn-lt"/>
              </a:rPr>
              <a:t>: 1,987</a:t>
            </a:r>
            <a:r>
              <a:rPr lang="ko-KR" altLang="en-US" sz="600" dirty="0">
                <a:latin typeface="+mn-lt"/>
              </a:rPr>
              <a:t>명  총</a:t>
            </a:r>
            <a:r>
              <a:rPr lang="en-US" altLang="ko-KR" sz="600" dirty="0">
                <a:latin typeface="+mn-lt"/>
              </a:rPr>
              <a:t>: 89,834</a:t>
            </a:r>
            <a:r>
              <a:rPr lang="ko-KR" altLang="en-US" sz="600" dirty="0">
                <a:latin typeface="+mn-lt"/>
              </a:rPr>
              <a:t>명 </a:t>
            </a:r>
          </a:p>
        </p:txBody>
      </p:sp>
      <p:grpSp>
        <p:nvGrpSpPr>
          <p:cNvPr id="191" name="그룹 190"/>
          <p:cNvGrpSpPr/>
          <p:nvPr/>
        </p:nvGrpSpPr>
        <p:grpSpPr>
          <a:xfrm>
            <a:off x="4661068" y="879744"/>
            <a:ext cx="689685" cy="142726"/>
            <a:chOff x="3614756" y="3304162"/>
            <a:chExt cx="762180" cy="207761"/>
          </a:xfrm>
        </p:grpSpPr>
        <p:sp>
          <p:nvSpPr>
            <p:cNvPr id="192" name="직사각형 191"/>
            <p:cNvSpPr/>
            <p:nvPr/>
          </p:nvSpPr>
          <p:spPr>
            <a:xfrm>
              <a:off x="3614756" y="3310893"/>
              <a:ext cx="76218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3614756" y="3304162"/>
              <a:ext cx="76218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600" b="1" dirty="0" smtClean="0">
                  <a:solidFill>
                    <a:schemeClr val="tx1"/>
                  </a:solidFill>
                </a:rPr>
                <a:t>내보내기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8565422" y="2917681"/>
            <a:ext cx="287245" cy="479659"/>
            <a:chOff x="858955" y="3098920"/>
            <a:chExt cx="268804" cy="499218"/>
          </a:xfrm>
        </p:grpSpPr>
        <p:sp>
          <p:nvSpPr>
            <p:cNvPr id="266" name="오른쪽 화살표 265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26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타원 267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9" name="직사각형 268"/>
          <p:cNvSpPr/>
          <p:nvPr/>
        </p:nvSpPr>
        <p:spPr>
          <a:xfrm>
            <a:off x="7601730" y="2919011"/>
            <a:ext cx="901883" cy="34134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</a:rPr>
              <a:t>회원목록</a:t>
            </a:r>
          </a:p>
        </p:txBody>
      </p:sp>
      <p:sp>
        <p:nvSpPr>
          <p:cNvPr id="270" name="직사각형 269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en-US" altLang="ko-KR" sz="950" kern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smtClean="0">
                <a:latin typeface="맑은 고딕" pitchFamily="50" charset="-127"/>
                <a:ea typeface="맑은 고딕" pitchFamily="50" charset="-127"/>
              </a:rPr>
              <a:t>회원관리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개인회원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ID: All_Adm</a:t>
            </a:r>
            <a:endParaRPr lang="ko-KR" altLang="en-US" sz="9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7769717" y="1079143"/>
            <a:ext cx="1027914" cy="129546"/>
            <a:chOff x="3008784" y="3296945"/>
            <a:chExt cx="1368152" cy="208247"/>
          </a:xfrm>
        </p:grpSpPr>
        <p:sp>
          <p:nvSpPr>
            <p:cNvPr id="197" name="직사각형 196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dirty="0" smtClean="0">
                  <a:solidFill>
                    <a:schemeClr val="tx1"/>
                  </a:solidFill>
                </a:rPr>
                <a:t>▼</a:t>
              </a:r>
              <a:endParaRPr lang="ko-KR" altLang="en-US" sz="45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조건입력검색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6868286" y="1074731"/>
            <a:ext cx="1027914" cy="129546"/>
            <a:chOff x="3008784" y="3296945"/>
            <a:chExt cx="1368152" cy="208247"/>
          </a:xfrm>
        </p:grpSpPr>
        <p:sp>
          <p:nvSpPr>
            <p:cNvPr id="151" name="직사각형 150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날짜검색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6565366" y="1078955"/>
            <a:ext cx="367475" cy="12900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smtClean="0">
                <a:solidFill>
                  <a:schemeClr val="tx1"/>
                </a:solidFill>
              </a:rPr>
              <a:t>검색</a:t>
            </a:r>
            <a:endParaRPr lang="ko-KR" altLang="en-US" sz="500" b="1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833148" y="1087900"/>
            <a:ext cx="701589" cy="122746"/>
          </a:xfrm>
          <a:prstGeom prst="rect">
            <a:avLst/>
          </a:prstGeom>
          <a:noFill/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grpSp>
        <p:nvGrpSpPr>
          <p:cNvPr id="156" name="그룹 155"/>
          <p:cNvGrpSpPr/>
          <p:nvPr/>
        </p:nvGrpSpPr>
        <p:grpSpPr>
          <a:xfrm>
            <a:off x="5231904" y="1077957"/>
            <a:ext cx="561450" cy="129005"/>
            <a:chOff x="3629646" y="3304162"/>
            <a:chExt cx="747290" cy="207761"/>
          </a:xfrm>
        </p:grpSpPr>
        <p:sp>
          <p:nvSpPr>
            <p:cNvPr id="158" name="직사각형 157"/>
            <p:cNvSpPr/>
            <p:nvPr/>
          </p:nvSpPr>
          <p:spPr>
            <a:xfrm>
              <a:off x="3629646" y="3310893"/>
              <a:ext cx="74729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629646" y="3304162"/>
              <a:ext cx="74729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450" b="1" dirty="0" smtClean="0">
                  <a:solidFill>
                    <a:schemeClr val="tx1"/>
                  </a:solidFill>
                </a:rPr>
                <a:t> 아이디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840317"/>
              </p:ext>
            </p:extLst>
          </p:nvPr>
        </p:nvGraphicFramePr>
        <p:xfrm>
          <a:off x="232607" y="814719"/>
          <a:ext cx="1056521" cy="5112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21"/>
              </a:tblGrid>
              <a:tr h="3142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개인회원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기업회원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관리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리워드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충전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숏컷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제어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배너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광고페이지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금칙규정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게시판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75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신고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이용약관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통계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0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회원분석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매출분석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계정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518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125761"/>
              </p:ext>
            </p:extLst>
          </p:nvPr>
        </p:nvGraphicFramePr>
        <p:xfrm>
          <a:off x="1297914" y="1282045"/>
          <a:ext cx="7535190" cy="701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82"/>
                <a:gridCol w="504056"/>
                <a:gridCol w="1224136"/>
                <a:gridCol w="999411"/>
                <a:gridCol w="909201"/>
                <a:gridCol w="1043716"/>
                <a:gridCol w="1080120"/>
                <a:gridCol w="792088"/>
                <a:gridCol w="720880"/>
              </a:tblGrid>
              <a:tr h="2747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가입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탈퇴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탈퇴일자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telekenesis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010-5542-4627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2016.10.04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010-4323-1234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2016.09.02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dirty="0" smtClean="0"/>
                        <a:t>14.12.14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1" name="직사각형 280"/>
          <p:cNvSpPr/>
          <p:nvPr/>
        </p:nvSpPr>
        <p:spPr>
          <a:xfrm>
            <a:off x="3659990" y="1082411"/>
            <a:ext cx="580580" cy="12923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회원등록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4272056" y="1082411"/>
            <a:ext cx="527800" cy="12923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푸시전송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3045180" y="1082411"/>
            <a:ext cx="580580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포인트관리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4821596" y="1081636"/>
            <a:ext cx="360495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탈퇴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1377778" y="1601709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>
            <a:spLocks noChangeAspect="1"/>
          </p:cNvSpPr>
          <p:nvPr/>
        </p:nvSpPr>
        <p:spPr>
          <a:xfrm>
            <a:off x="1376328" y="1814047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>
            <a:spLocks noChangeAspect="1"/>
          </p:cNvSpPr>
          <p:nvPr/>
        </p:nvSpPr>
        <p:spPr>
          <a:xfrm>
            <a:off x="1376328" y="1363142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4388626" y="1599626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tx1"/>
                </a:solidFill>
              </a:rPr>
              <a:t>2,000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4390630" y="1814047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tx1"/>
                </a:solidFill>
              </a:rPr>
              <a:t>7,000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5367310" y="1596888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smtClean="0">
                <a:solidFill>
                  <a:schemeClr val="tx1"/>
                </a:solidFill>
              </a:rPr>
              <a:t>4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5367310" y="1814047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2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439651" y="1593186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없음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6439651" y="1810345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2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2033254" y="946800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2613132" y="946800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3243652" y="946800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3874088" y="946800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4454109" y="946800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4916367" y="946800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5094274" y="721695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5841069" y="721695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7550262" y="529291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9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7883923" y="766241"/>
            <a:ext cx="325323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5538985" y="942802"/>
            <a:ext cx="325323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7444313" y="926229"/>
            <a:ext cx="325323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8537553" y="943186"/>
            <a:ext cx="325323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1646016" y="1438022"/>
            <a:ext cx="325323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4593739" y="1558800"/>
            <a:ext cx="325323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5569256" y="1558800"/>
            <a:ext cx="325323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6642954" y="1558800"/>
            <a:ext cx="325323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7586583" y="1556792"/>
            <a:ext cx="325323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8333956" y="1556792"/>
            <a:ext cx="325323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19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6114328" y="5952330"/>
            <a:ext cx="325323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1745457" y="1082411"/>
            <a:ext cx="702502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전체회원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2480245" y="1085218"/>
            <a:ext cx="527800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smtClean="0">
                <a:solidFill>
                  <a:schemeClr val="tx1"/>
                </a:solidFill>
              </a:rPr>
              <a:t>APP  </a:t>
            </a:r>
            <a:r>
              <a:rPr lang="ko-KR" altLang="en-US" sz="600" dirty="0" smtClean="0">
                <a:solidFill>
                  <a:schemeClr val="tx1"/>
                </a:solidFill>
              </a:rPr>
              <a:t>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8762121" y="2611327"/>
            <a:ext cx="21328" cy="133036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741901"/>
              </p:ext>
            </p:extLst>
          </p:nvPr>
        </p:nvGraphicFramePr>
        <p:xfrm>
          <a:off x="8904312" y="579352"/>
          <a:ext cx="2980791" cy="4539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47"/>
                <a:gridCol w="2740544"/>
              </a:tblGrid>
              <a:tr h="196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체크박스에 체크를 하고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선택 버튼 클릭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체킹한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 가입한 회원만 노출 하는 기능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APP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전체 선택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해제 버튼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한번 클릭 시 전체선택이고 다시 클릭 시 전체 해제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APP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종류를 선택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: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등록된 종류를 노출함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EX)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채팅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운세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영상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18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9" name="직사각형 118"/>
          <p:cNvSpPr/>
          <p:nvPr/>
        </p:nvSpPr>
        <p:spPr>
          <a:xfrm>
            <a:off x="233031" y="579352"/>
            <a:ext cx="8600073" cy="23537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8320871" y="692696"/>
            <a:ext cx="468000" cy="8280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dirty="0" smtClean="0">
                <a:solidFill>
                  <a:schemeClr val="tx1"/>
                </a:solidFill>
              </a:rPr>
              <a:t>로그아웃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69218" y="5926826"/>
            <a:ext cx="6713117" cy="2999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700" smtClean="0">
              <a:solidFill>
                <a:schemeClr val="tx1"/>
              </a:solidFill>
            </a:endParaRPr>
          </a:p>
        </p:txBody>
      </p:sp>
      <p:sp>
        <p:nvSpPr>
          <p:cNvPr id="123" name="Rectangle 3"/>
          <p:cNvSpPr>
            <a:spLocks noChangeArrowheads="1"/>
          </p:cNvSpPr>
          <p:nvPr/>
        </p:nvSpPr>
        <p:spPr bwMode="auto">
          <a:xfrm>
            <a:off x="233031" y="579353"/>
            <a:ext cx="8600075" cy="555780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 type="none" w="med" len="sm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233030" y="5926827"/>
            <a:ext cx="8600076" cy="21033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50" b="1" smtClean="0">
                <a:solidFill>
                  <a:schemeClr val="tx1"/>
                </a:solidFill>
              </a:rPr>
              <a:t>회사 정보</a:t>
            </a:r>
            <a:endParaRPr lang="ko-KR" altLang="en-US" sz="650" b="1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297914" y="596305"/>
            <a:ext cx="7535191" cy="28892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700" b="1" smtClean="0">
                <a:solidFill>
                  <a:schemeClr val="tx1"/>
                </a:solidFill>
              </a:rPr>
              <a:t>회원관리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개인회원     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829615" y="680442"/>
            <a:ext cx="626265" cy="14614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600" b="1" dirty="0" smtClean="0">
                <a:solidFill>
                  <a:schemeClr val="tx1"/>
                </a:solidFill>
              </a:rPr>
              <a:t>master </a:t>
            </a:r>
            <a:r>
              <a:rPr lang="ko-KR" altLang="en-US" sz="600" b="1" dirty="0" smtClean="0">
                <a:solidFill>
                  <a:schemeClr val="tx1"/>
                </a:solidFill>
              </a:rPr>
              <a:t>님 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41817" y="595206"/>
            <a:ext cx="629603" cy="23537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900" b="1" dirty="0" smtClean="0">
                <a:solidFill>
                  <a:schemeClr val="tx1"/>
                </a:solidFill>
              </a:rPr>
              <a:t>ADM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6069812" y="885988"/>
            <a:ext cx="2730437" cy="153173"/>
            <a:chOff x="2758407" y="3268800"/>
            <a:chExt cx="2730437" cy="153173"/>
          </a:xfrm>
        </p:grpSpPr>
        <p:sp>
          <p:nvSpPr>
            <p:cNvPr id="130" name="직사각형 129"/>
            <p:cNvSpPr/>
            <p:nvPr/>
          </p:nvSpPr>
          <p:spPr>
            <a:xfrm>
              <a:off x="2758407" y="3270105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600" dirty="0" smtClean="0">
                  <a:solidFill>
                    <a:schemeClr val="tx1"/>
                  </a:solidFill>
                </a:rPr>
                <a:t>page: 11 – 20/239  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58487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◀</a:t>
              </a: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3745223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1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90557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</a:rPr>
                <a:t>2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0659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3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2183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4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378676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5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546978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6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71528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7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88358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8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012128" y="3268800"/>
              <a:ext cx="189149" cy="142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smtClean="0">
                  <a:solidFill>
                    <a:schemeClr val="tx1"/>
                  </a:solidFill>
                </a:rPr>
                <a:t>…</a:t>
              </a:r>
              <a:endParaRPr lang="ko-KR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17910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072689" y="3268800"/>
              <a:ext cx="362949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20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34484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▶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823902" y="880947"/>
            <a:ext cx="1261812" cy="151868"/>
            <a:chOff x="5920535" y="3217256"/>
            <a:chExt cx="1261812" cy="151868"/>
          </a:xfrm>
        </p:grpSpPr>
        <p:grpSp>
          <p:nvGrpSpPr>
            <p:cNvPr id="145" name="그룹 144"/>
            <p:cNvGrpSpPr/>
            <p:nvPr/>
          </p:nvGrpSpPr>
          <p:grpSpPr>
            <a:xfrm>
              <a:off x="6771535" y="3230543"/>
              <a:ext cx="410812" cy="129005"/>
              <a:chOff x="3629646" y="3304162"/>
              <a:chExt cx="747290" cy="207761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3629646" y="3310893"/>
                <a:ext cx="747290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50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4160912" y="3310892"/>
                <a:ext cx="216024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50" smtClean="0">
                    <a:solidFill>
                      <a:schemeClr val="tx1"/>
                    </a:solidFill>
                  </a:rPr>
                  <a:t>▼</a:t>
                </a:r>
                <a:endParaRPr lang="ko-KR" altLang="en-US" sz="45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3629646" y="3304162"/>
                <a:ext cx="747290" cy="20103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450" b="1" dirty="0">
                    <a:solidFill>
                      <a:schemeClr val="tx1"/>
                    </a:solidFill>
                  </a:rPr>
                  <a:t>2</a:t>
                </a:r>
                <a:r>
                  <a:rPr lang="en-US" altLang="ko-KR" sz="450" b="1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4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6" name="직사각형 145"/>
            <p:cNvSpPr/>
            <p:nvPr/>
          </p:nvSpPr>
          <p:spPr>
            <a:xfrm>
              <a:off x="5920535" y="3217256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600" dirty="0" smtClean="0">
                  <a:solidFill>
                    <a:schemeClr val="tx1"/>
                  </a:solidFill>
                </a:rPr>
                <a:t>항목수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1" name="직사각형 160"/>
          <p:cNvSpPr/>
          <p:nvPr/>
        </p:nvSpPr>
        <p:spPr>
          <a:xfrm>
            <a:off x="6672145" y="670990"/>
            <a:ext cx="13324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>
                <a:latin typeface="+mn-lt"/>
              </a:rPr>
              <a:t>검색결과</a:t>
            </a:r>
            <a:r>
              <a:rPr lang="en-US" altLang="ko-KR" sz="600" dirty="0">
                <a:latin typeface="+mn-lt"/>
              </a:rPr>
              <a:t>: 1,987</a:t>
            </a:r>
            <a:r>
              <a:rPr lang="ko-KR" altLang="en-US" sz="600" dirty="0">
                <a:latin typeface="+mn-lt"/>
              </a:rPr>
              <a:t>명  총</a:t>
            </a:r>
            <a:r>
              <a:rPr lang="en-US" altLang="ko-KR" sz="600" dirty="0">
                <a:latin typeface="+mn-lt"/>
              </a:rPr>
              <a:t>: 89,834</a:t>
            </a:r>
            <a:r>
              <a:rPr lang="ko-KR" altLang="en-US" sz="600" dirty="0">
                <a:latin typeface="+mn-lt"/>
              </a:rPr>
              <a:t>명 </a:t>
            </a:r>
          </a:p>
        </p:txBody>
      </p:sp>
      <p:grpSp>
        <p:nvGrpSpPr>
          <p:cNvPr id="191" name="그룹 190"/>
          <p:cNvGrpSpPr/>
          <p:nvPr/>
        </p:nvGrpSpPr>
        <p:grpSpPr>
          <a:xfrm>
            <a:off x="4661068" y="879744"/>
            <a:ext cx="689685" cy="142726"/>
            <a:chOff x="3614756" y="3304162"/>
            <a:chExt cx="762180" cy="207761"/>
          </a:xfrm>
        </p:grpSpPr>
        <p:sp>
          <p:nvSpPr>
            <p:cNvPr id="192" name="직사각형 191"/>
            <p:cNvSpPr/>
            <p:nvPr/>
          </p:nvSpPr>
          <p:spPr>
            <a:xfrm>
              <a:off x="3614756" y="3310893"/>
              <a:ext cx="76218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3614756" y="3304162"/>
              <a:ext cx="76218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600" b="1" dirty="0" smtClean="0">
                  <a:solidFill>
                    <a:schemeClr val="tx1"/>
                  </a:solidFill>
                </a:rPr>
                <a:t>내보내기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8565422" y="2917681"/>
            <a:ext cx="287245" cy="479659"/>
            <a:chOff x="858955" y="3098920"/>
            <a:chExt cx="268804" cy="499218"/>
          </a:xfrm>
        </p:grpSpPr>
        <p:sp>
          <p:nvSpPr>
            <p:cNvPr id="266" name="오른쪽 화살표 265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26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타원 267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9" name="직사각형 268"/>
          <p:cNvSpPr/>
          <p:nvPr/>
        </p:nvSpPr>
        <p:spPr>
          <a:xfrm>
            <a:off x="7601730" y="2919011"/>
            <a:ext cx="901883" cy="34134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</a:rPr>
              <a:t>회원목록</a:t>
            </a:r>
          </a:p>
        </p:txBody>
      </p:sp>
      <p:sp>
        <p:nvSpPr>
          <p:cNvPr id="270" name="직사각형 269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en-US" altLang="ko-KR" sz="950" kern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smtClean="0">
                <a:latin typeface="맑은 고딕" pitchFamily="50" charset="-127"/>
                <a:ea typeface="맑은 고딕" pitchFamily="50" charset="-127"/>
              </a:rPr>
              <a:t>회원관리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개인회원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ID: All_Adm</a:t>
            </a:r>
            <a:endParaRPr lang="ko-KR" altLang="en-US" sz="9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7769717" y="1079143"/>
            <a:ext cx="1027914" cy="129546"/>
            <a:chOff x="3008784" y="3296945"/>
            <a:chExt cx="1368152" cy="208247"/>
          </a:xfrm>
        </p:grpSpPr>
        <p:sp>
          <p:nvSpPr>
            <p:cNvPr id="197" name="직사각형 196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dirty="0" smtClean="0">
                  <a:solidFill>
                    <a:schemeClr val="tx1"/>
                  </a:solidFill>
                </a:rPr>
                <a:t>▼</a:t>
              </a:r>
              <a:endParaRPr lang="ko-KR" altLang="en-US" sz="45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조건입력검색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6868286" y="1074731"/>
            <a:ext cx="1027914" cy="129546"/>
            <a:chOff x="3008784" y="3296945"/>
            <a:chExt cx="1368152" cy="208247"/>
          </a:xfrm>
        </p:grpSpPr>
        <p:sp>
          <p:nvSpPr>
            <p:cNvPr id="151" name="직사각형 150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날짜검색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6565366" y="1078955"/>
            <a:ext cx="367475" cy="12900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smtClean="0">
                <a:solidFill>
                  <a:schemeClr val="tx1"/>
                </a:solidFill>
              </a:rPr>
              <a:t>검색</a:t>
            </a:r>
            <a:endParaRPr lang="ko-KR" altLang="en-US" sz="500" b="1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833148" y="1087900"/>
            <a:ext cx="701589" cy="122746"/>
          </a:xfrm>
          <a:prstGeom prst="rect">
            <a:avLst/>
          </a:prstGeom>
          <a:noFill/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grpSp>
        <p:nvGrpSpPr>
          <p:cNvPr id="156" name="그룹 155"/>
          <p:cNvGrpSpPr/>
          <p:nvPr/>
        </p:nvGrpSpPr>
        <p:grpSpPr>
          <a:xfrm>
            <a:off x="5231904" y="1077957"/>
            <a:ext cx="561450" cy="129005"/>
            <a:chOff x="3629646" y="3304162"/>
            <a:chExt cx="747290" cy="207761"/>
          </a:xfrm>
        </p:grpSpPr>
        <p:sp>
          <p:nvSpPr>
            <p:cNvPr id="158" name="직사각형 157"/>
            <p:cNvSpPr/>
            <p:nvPr/>
          </p:nvSpPr>
          <p:spPr>
            <a:xfrm>
              <a:off x="3629646" y="3310893"/>
              <a:ext cx="74729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629646" y="3304162"/>
              <a:ext cx="74729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450" b="1" dirty="0" smtClean="0">
                  <a:solidFill>
                    <a:schemeClr val="tx1"/>
                  </a:solidFill>
                </a:rPr>
                <a:t> 아이디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33877"/>
              </p:ext>
            </p:extLst>
          </p:nvPr>
        </p:nvGraphicFramePr>
        <p:xfrm>
          <a:off x="232607" y="814719"/>
          <a:ext cx="1056521" cy="5112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21"/>
              </a:tblGrid>
              <a:tr h="3142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개인회원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기업회원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관리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리워드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충전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숏컷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제어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배너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광고페이지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금칙규정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게시판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75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신고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이용약관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통계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0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회원분석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매출분석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계정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518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99640"/>
              </p:ext>
            </p:extLst>
          </p:nvPr>
        </p:nvGraphicFramePr>
        <p:xfrm>
          <a:off x="1297914" y="1282045"/>
          <a:ext cx="7535190" cy="701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82"/>
                <a:gridCol w="504056"/>
                <a:gridCol w="1224136"/>
                <a:gridCol w="999411"/>
                <a:gridCol w="909201"/>
                <a:gridCol w="1043716"/>
                <a:gridCol w="1080120"/>
                <a:gridCol w="792088"/>
                <a:gridCol w="720880"/>
              </a:tblGrid>
              <a:tr h="2747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가입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탈퇴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탈퇴일자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telekenesis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010-5542-4627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2016.10.04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010-4323-1234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2016.09.02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dirty="0" smtClean="0"/>
                        <a:t>14.12.14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1" name="직사각형 280"/>
          <p:cNvSpPr/>
          <p:nvPr/>
        </p:nvSpPr>
        <p:spPr>
          <a:xfrm>
            <a:off x="3659990" y="1082411"/>
            <a:ext cx="580580" cy="12923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회원등록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4272056" y="1082411"/>
            <a:ext cx="527800" cy="12923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푸시전송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3045180" y="1082411"/>
            <a:ext cx="580580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포인트관리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5" name="직사각형 284"/>
          <p:cNvSpPr/>
          <p:nvPr/>
        </p:nvSpPr>
        <p:spPr>
          <a:xfrm>
            <a:off x="1745457" y="1082411"/>
            <a:ext cx="702502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전체회원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4821596" y="1081636"/>
            <a:ext cx="360495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탈퇴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1377778" y="1601709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>
            <a:spLocks noChangeAspect="1"/>
          </p:cNvSpPr>
          <p:nvPr/>
        </p:nvSpPr>
        <p:spPr>
          <a:xfrm>
            <a:off x="1376328" y="1814047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>
            <a:spLocks noChangeAspect="1"/>
          </p:cNvSpPr>
          <p:nvPr/>
        </p:nvSpPr>
        <p:spPr>
          <a:xfrm>
            <a:off x="1376328" y="1363142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2480245" y="1085218"/>
            <a:ext cx="527800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smtClean="0">
                <a:solidFill>
                  <a:schemeClr val="tx1"/>
                </a:solidFill>
              </a:rPr>
              <a:t>APP  </a:t>
            </a:r>
            <a:r>
              <a:rPr lang="ko-KR" altLang="en-US" sz="600" dirty="0" smtClean="0">
                <a:solidFill>
                  <a:schemeClr val="tx1"/>
                </a:solidFill>
              </a:rPr>
              <a:t>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4388626" y="1599626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tx1"/>
                </a:solidFill>
              </a:rPr>
              <a:t>2,000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4390630" y="1814047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tx1"/>
                </a:solidFill>
              </a:rPr>
              <a:t>7,000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5367310" y="1596888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smtClean="0">
                <a:solidFill>
                  <a:schemeClr val="tx1"/>
                </a:solidFill>
              </a:rPr>
              <a:t>4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5367310" y="1814047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2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439651" y="1593186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없음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6439651" y="1810345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2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2639616" y="930113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84" name="표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484100"/>
              </p:ext>
            </p:extLst>
          </p:nvPr>
        </p:nvGraphicFramePr>
        <p:xfrm>
          <a:off x="3791745" y="2353538"/>
          <a:ext cx="3229526" cy="2173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763"/>
                <a:gridCol w="1614763"/>
              </a:tblGrid>
              <a:tr h="28337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0703">
                <a:tc gridSpan="2">
                  <a:txBody>
                    <a:bodyPr/>
                    <a:lstStyle/>
                    <a:p>
                      <a:pPr latinLnBrk="1"/>
                      <a:endParaRPr lang="en-US" altLang="ko-KR" sz="7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취소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선택완료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표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430148"/>
              </p:ext>
            </p:extLst>
          </p:nvPr>
        </p:nvGraphicFramePr>
        <p:xfrm>
          <a:off x="3887110" y="3341273"/>
          <a:ext cx="3042723" cy="777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628"/>
                <a:gridCol w="2719095"/>
              </a:tblGrid>
              <a:tr h="259248"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바나나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248"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오렌지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248"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파인애플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1" name="직사각형 220"/>
          <p:cNvSpPr/>
          <p:nvPr/>
        </p:nvSpPr>
        <p:spPr>
          <a:xfrm>
            <a:off x="3878721" y="2737391"/>
            <a:ext cx="3079287" cy="22389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전체선택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해제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2" name="Check Icon"/>
          <p:cNvSpPr>
            <a:spLocks noChangeAspect="1"/>
          </p:cNvSpPr>
          <p:nvPr/>
        </p:nvSpPr>
        <p:spPr bwMode="auto">
          <a:xfrm>
            <a:off x="3974212" y="3400149"/>
            <a:ext cx="145511" cy="120465"/>
          </a:xfrm>
          <a:custGeom>
            <a:avLst/>
            <a:gdLst>
              <a:gd name="T0" fmla="*/ 15 w 122"/>
              <a:gd name="T1" fmla="*/ 35 h 101"/>
              <a:gd name="T2" fmla="*/ 51 w 122"/>
              <a:gd name="T3" fmla="*/ 71 h 101"/>
              <a:gd name="T4" fmla="*/ 107 w 122"/>
              <a:gd name="T5" fmla="*/ 0 h 101"/>
              <a:gd name="T6" fmla="*/ 122 w 122"/>
              <a:gd name="T7" fmla="*/ 15 h 101"/>
              <a:gd name="T8" fmla="*/ 51 w 122"/>
              <a:gd name="T9" fmla="*/ 101 h 101"/>
              <a:gd name="T10" fmla="*/ 0 w 122"/>
              <a:gd name="T11" fmla="*/ 51 h 101"/>
              <a:gd name="T12" fmla="*/ 15 w 122"/>
              <a:gd name="T13" fmla="*/ 3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1">
                <a:moveTo>
                  <a:pt x="15" y="35"/>
                </a:moveTo>
                <a:lnTo>
                  <a:pt x="51" y="71"/>
                </a:lnTo>
                <a:lnTo>
                  <a:pt x="107" y="0"/>
                </a:lnTo>
                <a:lnTo>
                  <a:pt x="122" y="15"/>
                </a:lnTo>
                <a:lnTo>
                  <a:pt x="51" y="101"/>
                </a:lnTo>
                <a:lnTo>
                  <a:pt x="0" y="51"/>
                </a:lnTo>
                <a:lnTo>
                  <a:pt x="15" y="35"/>
                </a:lnTo>
                <a:close/>
              </a:path>
            </a:pathLst>
          </a:custGeom>
          <a:solidFill>
            <a:srgbClr val="26262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/>
          </a:p>
        </p:txBody>
      </p:sp>
      <p:sp>
        <p:nvSpPr>
          <p:cNvPr id="223" name="Check Icon"/>
          <p:cNvSpPr>
            <a:spLocks noChangeAspect="1"/>
          </p:cNvSpPr>
          <p:nvPr/>
        </p:nvSpPr>
        <p:spPr bwMode="auto">
          <a:xfrm>
            <a:off x="3974212" y="3666507"/>
            <a:ext cx="145511" cy="120465"/>
          </a:xfrm>
          <a:custGeom>
            <a:avLst/>
            <a:gdLst>
              <a:gd name="T0" fmla="*/ 15 w 122"/>
              <a:gd name="T1" fmla="*/ 35 h 101"/>
              <a:gd name="T2" fmla="*/ 51 w 122"/>
              <a:gd name="T3" fmla="*/ 71 h 101"/>
              <a:gd name="T4" fmla="*/ 107 w 122"/>
              <a:gd name="T5" fmla="*/ 0 h 101"/>
              <a:gd name="T6" fmla="*/ 122 w 122"/>
              <a:gd name="T7" fmla="*/ 15 h 101"/>
              <a:gd name="T8" fmla="*/ 51 w 122"/>
              <a:gd name="T9" fmla="*/ 101 h 101"/>
              <a:gd name="T10" fmla="*/ 0 w 122"/>
              <a:gd name="T11" fmla="*/ 51 h 101"/>
              <a:gd name="T12" fmla="*/ 15 w 122"/>
              <a:gd name="T13" fmla="*/ 3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1">
                <a:moveTo>
                  <a:pt x="15" y="35"/>
                </a:moveTo>
                <a:lnTo>
                  <a:pt x="51" y="71"/>
                </a:lnTo>
                <a:lnTo>
                  <a:pt x="107" y="0"/>
                </a:lnTo>
                <a:lnTo>
                  <a:pt x="122" y="15"/>
                </a:lnTo>
                <a:lnTo>
                  <a:pt x="51" y="101"/>
                </a:lnTo>
                <a:lnTo>
                  <a:pt x="0" y="51"/>
                </a:lnTo>
                <a:lnTo>
                  <a:pt x="15" y="35"/>
                </a:lnTo>
                <a:close/>
              </a:path>
            </a:pathLst>
          </a:custGeom>
          <a:solidFill>
            <a:srgbClr val="26262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/>
          </a:p>
        </p:txBody>
      </p:sp>
      <p:sp>
        <p:nvSpPr>
          <p:cNvPr id="224" name="Check Icon"/>
          <p:cNvSpPr>
            <a:spLocks noChangeAspect="1"/>
          </p:cNvSpPr>
          <p:nvPr/>
        </p:nvSpPr>
        <p:spPr bwMode="auto">
          <a:xfrm>
            <a:off x="3974212" y="3924476"/>
            <a:ext cx="145511" cy="120465"/>
          </a:xfrm>
          <a:custGeom>
            <a:avLst/>
            <a:gdLst>
              <a:gd name="T0" fmla="*/ 15 w 122"/>
              <a:gd name="T1" fmla="*/ 35 h 101"/>
              <a:gd name="T2" fmla="*/ 51 w 122"/>
              <a:gd name="T3" fmla="*/ 71 h 101"/>
              <a:gd name="T4" fmla="*/ 107 w 122"/>
              <a:gd name="T5" fmla="*/ 0 h 101"/>
              <a:gd name="T6" fmla="*/ 122 w 122"/>
              <a:gd name="T7" fmla="*/ 15 h 101"/>
              <a:gd name="T8" fmla="*/ 51 w 122"/>
              <a:gd name="T9" fmla="*/ 101 h 101"/>
              <a:gd name="T10" fmla="*/ 0 w 122"/>
              <a:gd name="T11" fmla="*/ 51 h 101"/>
              <a:gd name="T12" fmla="*/ 15 w 122"/>
              <a:gd name="T13" fmla="*/ 3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1">
                <a:moveTo>
                  <a:pt x="15" y="35"/>
                </a:moveTo>
                <a:lnTo>
                  <a:pt x="51" y="71"/>
                </a:lnTo>
                <a:lnTo>
                  <a:pt x="107" y="0"/>
                </a:lnTo>
                <a:lnTo>
                  <a:pt x="122" y="15"/>
                </a:lnTo>
                <a:lnTo>
                  <a:pt x="51" y="101"/>
                </a:lnTo>
                <a:lnTo>
                  <a:pt x="0" y="51"/>
                </a:lnTo>
                <a:lnTo>
                  <a:pt x="15" y="35"/>
                </a:lnTo>
                <a:close/>
              </a:path>
            </a:pathLst>
          </a:custGeom>
          <a:solidFill>
            <a:srgbClr val="26262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/>
          </a:p>
        </p:txBody>
      </p:sp>
      <p:cxnSp>
        <p:nvCxnSpPr>
          <p:cNvPr id="225" name="꺾인 연결선 224"/>
          <p:cNvCxnSpPr>
            <a:stCxn id="174" idx="3"/>
            <a:endCxn id="184" idx="1"/>
          </p:cNvCxnSpPr>
          <p:nvPr/>
        </p:nvCxnSpPr>
        <p:spPr>
          <a:xfrm>
            <a:off x="3008045" y="1147381"/>
            <a:ext cx="783700" cy="229268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그룹 244"/>
          <p:cNvGrpSpPr>
            <a:grpSpLocks/>
          </p:cNvGrpSpPr>
          <p:nvPr/>
        </p:nvGrpSpPr>
        <p:grpSpPr bwMode="auto">
          <a:xfrm>
            <a:off x="2900148" y="1103127"/>
            <a:ext cx="250025" cy="296808"/>
            <a:chOff x="8137609" y="3143533"/>
            <a:chExt cx="376093" cy="471768"/>
          </a:xfrm>
        </p:grpSpPr>
        <p:sp>
          <p:nvSpPr>
            <p:cNvPr id="163" name="타원 162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4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6" name="직사각형 225"/>
          <p:cNvSpPr/>
          <p:nvPr/>
        </p:nvSpPr>
        <p:spPr>
          <a:xfrm>
            <a:off x="6831690" y="2725698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27" name="표 2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152330"/>
              </p:ext>
            </p:extLst>
          </p:nvPr>
        </p:nvGraphicFramePr>
        <p:xfrm>
          <a:off x="3897321" y="3016520"/>
          <a:ext cx="3035519" cy="259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519"/>
                <a:gridCol w="2277000"/>
              </a:tblGrid>
              <a:tr h="259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종류 선택  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채팅                                                         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8" name="직사각형 227"/>
          <p:cNvSpPr/>
          <p:nvPr/>
        </p:nvSpPr>
        <p:spPr>
          <a:xfrm>
            <a:off x="5581770" y="3046609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2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8762121" y="2611327"/>
            <a:ext cx="21328" cy="133036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136261"/>
              </p:ext>
            </p:extLst>
          </p:nvPr>
        </p:nvGraphicFramePr>
        <p:xfrm>
          <a:off x="8904312" y="579352"/>
          <a:ext cx="2980791" cy="549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47"/>
                <a:gridCol w="2740544"/>
              </a:tblGrid>
              <a:tr h="196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체크박스에 체크를 하고 포인트 관리를 클릭 할 시 체크박스에 체킹한 회원에게 포인트를 지급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포인트를 차감 할 건지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추가 할 건지를 정하고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포인트 입력 후 지급확인을 클릭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만약 전체회원 선택을 클릭하고 포인트관리를 클릭 할 경우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전체회원에게 포인트 지급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다시 한번 확인 팝업이 제공되며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전체회원 선택 시 정말 전체회원에게 라는 문구를 제공하며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체크박스로 회원을 선택하고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지급확인 클릭 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선택한 회원에게 라는 문구를 제공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지급 완료 클릭 시 포인트 지급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18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9" name="직사각형 118"/>
          <p:cNvSpPr/>
          <p:nvPr/>
        </p:nvSpPr>
        <p:spPr>
          <a:xfrm>
            <a:off x="233031" y="579352"/>
            <a:ext cx="8600073" cy="23537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8320871" y="692696"/>
            <a:ext cx="468000" cy="8280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dirty="0" smtClean="0">
                <a:solidFill>
                  <a:schemeClr val="tx1"/>
                </a:solidFill>
              </a:rPr>
              <a:t>로그아웃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69218" y="5926826"/>
            <a:ext cx="6713117" cy="2999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700" smtClean="0">
              <a:solidFill>
                <a:schemeClr val="tx1"/>
              </a:solidFill>
            </a:endParaRPr>
          </a:p>
        </p:txBody>
      </p:sp>
      <p:sp>
        <p:nvSpPr>
          <p:cNvPr id="123" name="Rectangle 3"/>
          <p:cNvSpPr>
            <a:spLocks noChangeArrowheads="1"/>
          </p:cNvSpPr>
          <p:nvPr/>
        </p:nvSpPr>
        <p:spPr bwMode="auto">
          <a:xfrm>
            <a:off x="233031" y="579353"/>
            <a:ext cx="8600075" cy="555780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 type="none" w="med" len="sm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233030" y="5926827"/>
            <a:ext cx="8600076" cy="21033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50" b="1" smtClean="0">
                <a:solidFill>
                  <a:schemeClr val="tx1"/>
                </a:solidFill>
              </a:rPr>
              <a:t>회사 정보</a:t>
            </a:r>
            <a:endParaRPr lang="ko-KR" altLang="en-US" sz="650" b="1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297914" y="596305"/>
            <a:ext cx="7535191" cy="28892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700" b="1" smtClean="0">
                <a:solidFill>
                  <a:schemeClr val="tx1"/>
                </a:solidFill>
              </a:rPr>
              <a:t>회원관리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개인회원     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829615" y="680442"/>
            <a:ext cx="626265" cy="14614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600" b="1" dirty="0" smtClean="0">
                <a:solidFill>
                  <a:schemeClr val="tx1"/>
                </a:solidFill>
              </a:rPr>
              <a:t>master </a:t>
            </a:r>
            <a:r>
              <a:rPr lang="ko-KR" altLang="en-US" sz="600" b="1" dirty="0" smtClean="0">
                <a:solidFill>
                  <a:schemeClr val="tx1"/>
                </a:solidFill>
              </a:rPr>
              <a:t>님 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41817" y="595206"/>
            <a:ext cx="629603" cy="23537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900" b="1" dirty="0" smtClean="0">
                <a:solidFill>
                  <a:schemeClr val="tx1"/>
                </a:solidFill>
              </a:rPr>
              <a:t>ADM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6069812" y="885988"/>
            <a:ext cx="2730437" cy="153173"/>
            <a:chOff x="2758407" y="3268800"/>
            <a:chExt cx="2730437" cy="153173"/>
          </a:xfrm>
        </p:grpSpPr>
        <p:sp>
          <p:nvSpPr>
            <p:cNvPr id="130" name="직사각형 129"/>
            <p:cNvSpPr/>
            <p:nvPr/>
          </p:nvSpPr>
          <p:spPr>
            <a:xfrm>
              <a:off x="2758407" y="3270105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600" dirty="0" smtClean="0">
                  <a:solidFill>
                    <a:schemeClr val="tx1"/>
                  </a:solidFill>
                </a:rPr>
                <a:t>page: 11 – 20/239  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58487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◀</a:t>
              </a: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3745223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1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90557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</a:rPr>
                <a:t>2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0659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3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2183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4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378676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5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546978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6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71528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7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88358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8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012128" y="3268800"/>
              <a:ext cx="189149" cy="142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smtClean="0">
                  <a:solidFill>
                    <a:schemeClr val="tx1"/>
                  </a:solidFill>
                </a:rPr>
                <a:t>…</a:t>
              </a:r>
              <a:endParaRPr lang="ko-KR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17910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072689" y="3268800"/>
              <a:ext cx="362949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20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34484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▶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823902" y="880947"/>
            <a:ext cx="1261812" cy="151868"/>
            <a:chOff x="5920535" y="3217256"/>
            <a:chExt cx="1261812" cy="151868"/>
          </a:xfrm>
        </p:grpSpPr>
        <p:grpSp>
          <p:nvGrpSpPr>
            <p:cNvPr id="145" name="그룹 144"/>
            <p:cNvGrpSpPr/>
            <p:nvPr/>
          </p:nvGrpSpPr>
          <p:grpSpPr>
            <a:xfrm>
              <a:off x="6771535" y="3230543"/>
              <a:ext cx="410812" cy="129005"/>
              <a:chOff x="3629646" y="3304162"/>
              <a:chExt cx="747290" cy="207761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3629646" y="3310893"/>
                <a:ext cx="747290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50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4160912" y="3310892"/>
                <a:ext cx="216024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50" smtClean="0">
                    <a:solidFill>
                      <a:schemeClr val="tx1"/>
                    </a:solidFill>
                  </a:rPr>
                  <a:t>▼</a:t>
                </a:r>
                <a:endParaRPr lang="ko-KR" altLang="en-US" sz="45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3629646" y="3304162"/>
                <a:ext cx="747290" cy="20103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450" b="1" dirty="0">
                    <a:solidFill>
                      <a:schemeClr val="tx1"/>
                    </a:solidFill>
                  </a:rPr>
                  <a:t>2</a:t>
                </a:r>
                <a:r>
                  <a:rPr lang="en-US" altLang="ko-KR" sz="450" b="1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4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6" name="직사각형 145"/>
            <p:cNvSpPr/>
            <p:nvPr/>
          </p:nvSpPr>
          <p:spPr>
            <a:xfrm>
              <a:off x="5920535" y="3217256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600" dirty="0" smtClean="0">
                  <a:solidFill>
                    <a:schemeClr val="tx1"/>
                  </a:solidFill>
                </a:rPr>
                <a:t>항목수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1" name="직사각형 160"/>
          <p:cNvSpPr/>
          <p:nvPr/>
        </p:nvSpPr>
        <p:spPr>
          <a:xfrm>
            <a:off x="6672145" y="670990"/>
            <a:ext cx="13324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>
                <a:latin typeface="+mn-lt"/>
              </a:rPr>
              <a:t>검색결과</a:t>
            </a:r>
            <a:r>
              <a:rPr lang="en-US" altLang="ko-KR" sz="600" dirty="0">
                <a:latin typeface="+mn-lt"/>
              </a:rPr>
              <a:t>: 1,987</a:t>
            </a:r>
            <a:r>
              <a:rPr lang="ko-KR" altLang="en-US" sz="600" dirty="0">
                <a:latin typeface="+mn-lt"/>
              </a:rPr>
              <a:t>명  총</a:t>
            </a:r>
            <a:r>
              <a:rPr lang="en-US" altLang="ko-KR" sz="600" dirty="0">
                <a:latin typeface="+mn-lt"/>
              </a:rPr>
              <a:t>: 89,834</a:t>
            </a:r>
            <a:r>
              <a:rPr lang="ko-KR" altLang="en-US" sz="600" dirty="0">
                <a:latin typeface="+mn-lt"/>
              </a:rPr>
              <a:t>명 </a:t>
            </a:r>
          </a:p>
        </p:txBody>
      </p:sp>
      <p:grpSp>
        <p:nvGrpSpPr>
          <p:cNvPr id="191" name="그룹 190"/>
          <p:cNvGrpSpPr/>
          <p:nvPr/>
        </p:nvGrpSpPr>
        <p:grpSpPr>
          <a:xfrm>
            <a:off x="4661068" y="879744"/>
            <a:ext cx="689685" cy="142726"/>
            <a:chOff x="3614756" y="3304162"/>
            <a:chExt cx="762180" cy="207761"/>
          </a:xfrm>
        </p:grpSpPr>
        <p:sp>
          <p:nvSpPr>
            <p:cNvPr id="192" name="직사각형 191"/>
            <p:cNvSpPr/>
            <p:nvPr/>
          </p:nvSpPr>
          <p:spPr>
            <a:xfrm>
              <a:off x="3614756" y="3310893"/>
              <a:ext cx="76218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3614756" y="3304162"/>
              <a:ext cx="76218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600" b="1" dirty="0" smtClean="0">
                  <a:solidFill>
                    <a:schemeClr val="tx1"/>
                  </a:solidFill>
                </a:rPr>
                <a:t>내보내기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8565422" y="2917681"/>
            <a:ext cx="287245" cy="479659"/>
            <a:chOff x="858955" y="3098920"/>
            <a:chExt cx="268804" cy="499218"/>
          </a:xfrm>
        </p:grpSpPr>
        <p:sp>
          <p:nvSpPr>
            <p:cNvPr id="266" name="오른쪽 화살표 265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26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타원 267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9" name="직사각형 268"/>
          <p:cNvSpPr/>
          <p:nvPr/>
        </p:nvSpPr>
        <p:spPr>
          <a:xfrm>
            <a:off x="7601730" y="2919011"/>
            <a:ext cx="901883" cy="34134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</a:rPr>
              <a:t>회원목록</a:t>
            </a:r>
          </a:p>
        </p:txBody>
      </p:sp>
      <p:sp>
        <p:nvSpPr>
          <p:cNvPr id="270" name="직사각형 269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en-US" altLang="ko-KR" sz="950" kern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smtClean="0">
                <a:latin typeface="맑은 고딕" pitchFamily="50" charset="-127"/>
                <a:ea typeface="맑은 고딕" pitchFamily="50" charset="-127"/>
              </a:rPr>
              <a:t>회원관리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개인회원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ID: All_Adm</a:t>
            </a:r>
            <a:endParaRPr lang="ko-KR" altLang="en-US" sz="9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7769717" y="1079143"/>
            <a:ext cx="1027914" cy="129546"/>
            <a:chOff x="3008784" y="3296945"/>
            <a:chExt cx="1368152" cy="208247"/>
          </a:xfrm>
        </p:grpSpPr>
        <p:sp>
          <p:nvSpPr>
            <p:cNvPr id="197" name="직사각형 196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dirty="0" smtClean="0">
                  <a:solidFill>
                    <a:schemeClr val="tx1"/>
                  </a:solidFill>
                </a:rPr>
                <a:t>▼</a:t>
              </a:r>
              <a:endParaRPr lang="ko-KR" altLang="en-US" sz="45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조건입력검색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6868286" y="1074731"/>
            <a:ext cx="1027914" cy="129546"/>
            <a:chOff x="3008784" y="3296945"/>
            <a:chExt cx="1368152" cy="208247"/>
          </a:xfrm>
        </p:grpSpPr>
        <p:sp>
          <p:nvSpPr>
            <p:cNvPr id="151" name="직사각형 150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날짜검색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6565366" y="1078955"/>
            <a:ext cx="367475" cy="12900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smtClean="0">
                <a:solidFill>
                  <a:schemeClr val="tx1"/>
                </a:solidFill>
              </a:rPr>
              <a:t>검색</a:t>
            </a:r>
            <a:endParaRPr lang="ko-KR" altLang="en-US" sz="500" b="1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833148" y="1087900"/>
            <a:ext cx="701589" cy="122746"/>
          </a:xfrm>
          <a:prstGeom prst="rect">
            <a:avLst/>
          </a:prstGeom>
          <a:noFill/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grpSp>
        <p:nvGrpSpPr>
          <p:cNvPr id="156" name="그룹 155"/>
          <p:cNvGrpSpPr/>
          <p:nvPr/>
        </p:nvGrpSpPr>
        <p:grpSpPr>
          <a:xfrm>
            <a:off x="5231904" y="1077957"/>
            <a:ext cx="561450" cy="129005"/>
            <a:chOff x="3629646" y="3304162"/>
            <a:chExt cx="747290" cy="207761"/>
          </a:xfrm>
        </p:grpSpPr>
        <p:sp>
          <p:nvSpPr>
            <p:cNvPr id="158" name="직사각형 157"/>
            <p:cNvSpPr/>
            <p:nvPr/>
          </p:nvSpPr>
          <p:spPr>
            <a:xfrm>
              <a:off x="3629646" y="3310893"/>
              <a:ext cx="74729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629646" y="3304162"/>
              <a:ext cx="74729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450" b="1" dirty="0" smtClean="0">
                  <a:solidFill>
                    <a:schemeClr val="tx1"/>
                  </a:solidFill>
                </a:rPr>
                <a:t> 아이디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063255"/>
              </p:ext>
            </p:extLst>
          </p:nvPr>
        </p:nvGraphicFramePr>
        <p:xfrm>
          <a:off x="232607" y="814719"/>
          <a:ext cx="1056521" cy="5112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21"/>
              </a:tblGrid>
              <a:tr h="3142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개인회원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기업회원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관리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리워드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충전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숏컷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제어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배너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광고페이지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금칙규정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게시판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75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신고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이용약관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통계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0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회원분석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매출분석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계정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518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654817"/>
              </p:ext>
            </p:extLst>
          </p:nvPr>
        </p:nvGraphicFramePr>
        <p:xfrm>
          <a:off x="1297914" y="1282045"/>
          <a:ext cx="7535190" cy="701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82"/>
                <a:gridCol w="504056"/>
                <a:gridCol w="1224136"/>
                <a:gridCol w="999411"/>
                <a:gridCol w="909201"/>
                <a:gridCol w="1043716"/>
                <a:gridCol w="1080120"/>
                <a:gridCol w="792088"/>
                <a:gridCol w="720880"/>
              </a:tblGrid>
              <a:tr h="2747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가입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탈퇴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탈퇴일자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telekenesis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010-5542-4627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2016.10.04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010-4323-1234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2016.09.02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14.12.14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1" name="직사각형 280"/>
          <p:cNvSpPr/>
          <p:nvPr/>
        </p:nvSpPr>
        <p:spPr>
          <a:xfrm>
            <a:off x="3659990" y="1082411"/>
            <a:ext cx="580580" cy="12923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회원등록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4272056" y="1082411"/>
            <a:ext cx="527800" cy="12923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푸시전송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3045180" y="1082411"/>
            <a:ext cx="580580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포인트관리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5" name="직사각형 284"/>
          <p:cNvSpPr/>
          <p:nvPr/>
        </p:nvSpPr>
        <p:spPr>
          <a:xfrm>
            <a:off x="1745457" y="1082411"/>
            <a:ext cx="702502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전체회원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4821596" y="1081636"/>
            <a:ext cx="360495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탈퇴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1377778" y="1601709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>
            <a:spLocks noChangeAspect="1"/>
          </p:cNvSpPr>
          <p:nvPr/>
        </p:nvSpPr>
        <p:spPr>
          <a:xfrm>
            <a:off x="1376328" y="1814047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>
            <a:spLocks noChangeAspect="1"/>
          </p:cNvSpPr>
          <p:nvPr/>
        </p:nvSpPr>
        <p:spPr>
          <a:xfrm>
            <a:off x="1376328" y="1363142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2480245" y="1085218"/>
            <a:ext cx="527800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smtClean="0">
                <a:solidFill>
                  <a:schemeClr val="tx1"/>
                </a:solidFill>
              </a:rPr>
              <a:t>APP  </a:t>
            </a:r>
            <a:r>
              <a:rPr lang="ko-KR" altLang="en-US" sz="600" dirty="0" smtClean="0">
                <a:solidFill>
                  <a:schemeClr val="tx1"/>
                </a:solidFill>
              </a:rPr>
              <a:t>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4388626" y="1599626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tx1"/>
                </a:solidFill>
              </a:rPr>
              <a:t>2,000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4390630" y="1814047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tx1"/>
                </a:solidFill>
              </a:rPr>
              <a:t>7,000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5367310" y="1596888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smtClean="0">
                <a:solidFill>
                  <a:schemeClr val="tx1"/>
                </a:solidFill>
              </a:rPr>
              <a:t>4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5367310" y="1814047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2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439651" y="1593186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없음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6439651" y="1810345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2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/>
          </p:nvPr>
        </p:nvGraphicFramePr>
        <p:xfrm>
          <a:off x="4112405" y="2353538"/>
          <a:ext cx="2341198" cy="1194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599"/>
                <a:gridCol w="1170599"/>
              </a:tblGrid>
              <a:tr h="28337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포인트 관리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0703">
                <a:tc gridSpan="2">
                  <a:txBody>
                    <a:bodyPr/>
                    <a:lstStyle/>
                    <a:p>
                      <a:pPr latinLnBrk="1"/>
                      <a:endParaRPr lang="en-US" altLang="ko-KR" sz="700" dirty="0" smtClean="0"/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취소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지급확인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40570" y="2783109"/>
          <a:ext cx="2109030" cy="315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02"/>
                <a:gridCol w="1405728"/>
              </a:tblGrid>
              <a:tr h="3152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포인트 입력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                  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1,000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017728" y="2845536"/>
            <a:ext cx="367286" cy="185673"/>
            <a:chOff x="4999364" y="2836252"/>
            <a:chExt cx="404015" cy="204240"/>
          </a:xfrm>
        </p:grpSpPr>
        <p:sp>
          <p:nvSpPr>
            <p:cNvPr id="5" name="직사각형 4"/>
            <p:cNvSpPr>
              <a:spLocks noChangeAspect="1"/>
            </p:cNvSpPr>
            <p:nvPr/>
          </p:nvSpPr>
          <p:spPr>
            <a:xfrm>
              <a:off x="4999364" y="2836252"/>
              <a:ext cx="205920" cy="204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+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>
              <a:spLocks noChangeAspect="1"/>
            </p:cNvSpPr>
            <p:nvPr/>
          </p:nvSpPr>
          <p:spPr>
            <a:xfrm>
              <a:off x="5197459" y="2836252"/>
              <a:ext cx="205920" cy="204240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-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03" name="표 102"/>
          <p:cNvGraphicFramePr>
            <a:graphicFrameLocks noGrp="1"/>
          </p:cNvGraphicFramePr>
          <p:nvPr>
            <p:extLst/>
          </p:nvPr>
        </p:nvGraphicFramePr>
        <p:xfrm>
          <a:off x="4120815" y="3963151"/>
          <a:ext cx="2341198" cy="1194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599"/>
                <a:gridCol w="1170599"/>
              </a:tblGrid>
              <a:tr h="28337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포인트 관리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0703">
                <a:tc gridSpan="2">
                  <a:txBody>
                    <a:bodyPr/>
                    <a:lstStyle/>
                    <a:p>
                      <a:pPr latinLnBrk="1"/>
                      <a:endParaRPr lang="en-US" altLang="ko-KR" sz="700" dirty="0" smtClean="0"/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취소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지급완료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165068" y="4380086"/>
            <a:ext cx="2294167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dirty="0" smtClean="0">
                <a:solidFill>
                  <a:schemeClr val="tx1"/>
                </a:solidFill>
              </a:rPr>
              <a:t>선택한 </a:t>
            </a:r>
            <a:r>
              <a:rPr lang="ko-KR" altLang="en-US" sz="700" dirty="0">
                <a:solidFill>
                  <a:schemeClr val="tx1"/>
                </a:solidFill>
              </a:rPr>
              <a:t>회원에게 </a:t>
            </a:r>
            <a:r>
              <a:rPr lang="en-US" altLang="ko-KR" sz="700" dirty="0">
                <a:solidFill>
                  <a:schemeClr val="tx1"/>
                </a:solidFill>
              </a:rPr>
              <a:t>1,000</a:t>
            </a:r>
            <a:r>
              <a:rPr lang="ko-KR" altLang="en-US" sz="700" dirty="0">
                <a:solidFill>
                  <a:schemeClr val="tx1"/>
                </a:solidFill>
              </a:rPr>
              <a:t>포인트를 지급 하시겠습니까</a:t>
            </a:r>
            <a:r>
              <a:rPr lang="en-US" altLang="ko-KR" sz="700" dirty="0">
                <a:solidFill>
                  <a:schemeClr val="tx1"/>
                </a:solidFill>
              </a:rPr>
              <a:t>?</a:t>
            </a:r>
          </a:p>
          <a:p>
            <a:pPr algn="l"/>
            <a:r>
              <a:rPr lang="ko-KR" altLang="en-US" sz="700" dirty="0">
                <a:solidFill>
                  <a:schemeClr val="tx1"/>
                </a:solidFill>
              </a:rPr>
              <a:t>지급 </a:t>
            </a:r>
            <a:r>
              <a:rPr lang="ko-KR" altLang="en-US" sz="700" dirty="0" smtClean="0">
                <a:solidFill>
                  <a:schemeClr val="tx1"/>
                </a:solidFill>
              </a:rPr>
              <a:t>완료 </a:t>
            </a:r>
            <a:r>
              <a:rPr lang="ko-KR" altLang="en-US" sz="700" dirty="0">
                <a:solidFill>
                  <a:schemeClr val="tx1"/>
                </a:solidFill>
              </a:rPr>
              <a:t>클릭 시 지급이 완료됩니다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  <a:endParaRPr lang="ko-KR" altLang="en-US" sz="700" dirty="0">
              <a:solidFill>
                <a:schemeClr val="tx1"/>
              </a:solidFill>
            </a:endParaRPr>
          </a:p>
          <a:p>
            <a:pPr algn="ctr"/>
            <a:endParaRPr lang="ko-KR" altLang="en-US" sz="700" dirty="0"/>
          </a:p>
        </p:txBody>
      </p:sp>
      <p:cxnSp>
        <p:nvCxnSpPr>
          <p:cNvPr id="109" name="꺾인 연결선 108"/>
          <p:cNvCxnSpPr>
            <a:endCxn id="103" idx="3"/>
          </p:cNvCxnSpPr>
          <p:nvPr/>
        </p:nvCxnSpPr>
        <p:spPr>
          <a:xfrm rot="16200000" flipH="1">
            <a:off x="5684906" y="3783063"/>
            <a:ext cx="1059161" cy="495053"/>
          </a:xfrm>
          <a:prstGeom prst="bentConnector4">
            <a:avLst>
              <a:gd name="adj1" fmla="val 21816"/>
              <a:gd name="adj2" fmla="val 146177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244"/>
          <p:cNvGrpSpPr>
            <a:grpSpLocks/>
          </p:cNvGrpSpPr>
          <p:nvPr/>
        </p:nvGrpSpPr>
        <p:grpSpPr bwMode="auto">
          <a:xfrm>
            <a:off x="5886133" y="3388727"/>
            <a:ext cx="250025" cy="296808"/>
            <a:chOff x="8137609" y="3143533"/>
            <a:chExt cx="376093" cy="471768"/>
          </a:xfrm>
        </p:grpSpPr>
        <p:sp>
          <p:nvSpPr>
            <p:cNvPr id="116" name="타원 115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0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26" name="꺾인 연결선 125"/>
          <p:cNvCxnSpPr>
            <a:stCxn id="284" idx="3"/>
            <a:endCxn id="97" idx="1"/>
          </p:cNvCxnSpPr>
          <p:nvPr/>
        </p:nvCxnSpPr>
        <p:spPr>
          <a:xfrm>
            <a:off x="3625760" y="1144574"/>
            <a:ext cx="486645" cy="180598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그룹 244"/>
          <p:cNvGrpSpPr>
            <a:grpSpLocks/>
          </p:cNvGrpSpPr>
          <p:nvPr/>
        </p:nvGrpSpPr>
        <p:grpSpPr bwMode="auto">
          <a:xfrm>
            <a:off x="3495839" y="1074063"/>
            <a:ext cx="250025" cy="296808"/>
            <a:chOff x="8137609" y="3143533"/>
            <a:chExt cx="376093" cy="471768"/>
          </a:xfrm>
        </p:grpSpPr>
        <p:sp>
          <p:nvSpPr>
            <p:cNvPr id="163" name="타원 162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4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5" name="직사각형 164"/>
          <p:cNvSpPr/>
          <p:nvPr/>
        </p:nvSpPr>
        <p:spPr>
          <a:xfrm>
            <a:off x="3265604" y="930113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113110" y="2723325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5105996" y="3857875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8762121" y="2611327"/>
            <a:ext cx="21328" cy="133036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999601"/>
              </p:ext>
            </p:extLst>
          </p:nvPr>
        </p:nvGraphicFramePr>
        <p:xfrm>
          <a:off x="8904312" y="579352"/>
          <a:ext cx="2980791" cy="490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47"/>
                <a:gridCol w="2740544"/>
              </a:tblGrid>
              <a:tr h="196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회원등록 버튼 클릭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APP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종류 선택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선택한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APP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종류에 따라서 하단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APP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선택 부분의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APP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목록이 변경됨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APP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종류를 선택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: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등록된 종류를 노출함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EX)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채팅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운세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영상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체킹한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APP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에만 회원이 등록됨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선택한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APP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에 따라서 항목 등록 입력 필드가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변경됨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지급확인 버튼 클릭 시 완료됨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만약 이미 등록된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APP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에 또 등록 할 경우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나중에 등록한 값으로 저장됨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18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9" name="직사각형 118"/>
          <p:cNvSpPr/>
          <p:nvPr/>
        </p:nvSpPr>
        <p:spPr>
          <a:xfrm>
            <a:off x="233031" y="579352"/>
            <a:ext cx="8600073" cy="23537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8320871" y="692696"/>
            <a:ext cx="468000" cy="8280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dirty="0" smtClean="0">
                <a:solidFill>
                  <a:schemeClr val="tx1"/>
                </a:solidFill>
              </a:rPr>
              <a:t>로그아웃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69218" y="5926826"/>
            <a:ext cx="6713117" cy="2999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700" smtClean="0">
              <a:solidFill>
                <a:schemeClr val="tx1"/>
              </a:solidFill>
            </a:endParaRPr>
          </a:p>
        </p:txBody>
      </p:sp>
      <p:sp>
        <p:nvSpPr>
          <p:cNvPr id="123" name="Rectangle 3"/>
          <p:cNvSpPr>
            <a:spLocks noChangeArrowheads="1"/>
          </p:cNvSpPr>
          <p:nvPr/>
        </p:nvSpPr>
        <p:spPr bwMode="auto">
          <a:xfrm>
            <a:off x="233031" y="579353"/>
            <a:ext cx="8600075" cy="555780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 type="none" w="med" len="sm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233030" y="5926827"/>
            <a:ext cx="8600076" cy="21033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50" b="1" smtClean="0">
                <a:solidFill>
                  <a:schemeClr val="tx1"/>
                </a:solidFill>
              </a:rPr>
              <a:t>회사 정보</a:t>
            </a:r>
            <a:endParaRPr lang="ko-KR" altLang="en-US" sz="650" b="1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297914" y="596305"/>
            <a:ext cx="7535191" cy="28892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700" b="1" smtClean="0">
                <a:solidFill>
                  <a:schemeClr val="tx1"/>
                </a:solidFill>
              </a:rPr>
              <a:t>회원관리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개인회원     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829615" y="680442"/>
            <a:ext cx="626265" cy="14614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600" b="1" dirty="0" smtClean="0">
                <a:solidFill>
                  <a:schemeClr val="tx1"/>
                </a:solidFill>
              </a:rPr>
              <a:t>master </a:t>
            </a:r>
            <a:r>
              <a:rPr lang="ko-KR" altLang="en-US" sz="600" b="1" dirty="0" smtClean="0">
                <a:solidFill>
                  <a:schemeClr val="tx1"/>
                </a:solidFill>
              </a:rPr>
              <a:t>님 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41817" y="595206"/>
            <a:ext cx="629603" cy="23537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900" b="1" dirty="0" smtClean="0">
                <a:solidFill>
                  <a:schemeClr val="tx1"/>
                </a:solidFill>
              </a:rPr>
              <a:t>ADM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6069812" y="885988"/>
            <a:ext cx="2730437" cy="153173"/>
            <a:chOff x="2758407" y="3268800"/>
            <a:chExt cx="2730437" cy="153173"/>
          </a:xfrm>
        </p:grpSpPr>
        <p:sp>
          <p:nvSpPr>
            <p:cNvPr id="130" name="직사각형 129"/>
            <p:cNvSpPr/>
            <p:nvPr/>
          </p:nvSpPr>
          <p:spPr>
            <a:xfrm>
              <a:off x="2758407" y="3270105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600" dirty="0" smtClean="0">
                  <a:solidFill>
                    <a:schemeClr val="tx1"/>
                  </a:solidFill>
                </a:rPr>
                <a:t>page: 11 – 20/239  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58487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◀</a:t>
              </a: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3745223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1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90557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</a:rPr>
                <a:t>2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0659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3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2183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4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378676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5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546978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6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71528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7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88358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8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012128" y="3268800"/>
              <a:ext cx="189149" cy="142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smtClean="0">
                  <a:solidFill>
                    <a:schemeClr val="tx1"/>
                  </a:solidFill>
                </a:rPr>
                <a:t>…</a:t>
              </a:r>
              <a:endParaRPr lang="ko-KR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17910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072689" y="3268800"/>
              <a:ext cx="362949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20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34484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▶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823902" y="880947"/>
            <a:ext cx="1261812" cy="151868"/>
            <a:chOff x="5920535" y="3217256"/>
            <a:chExt cx="1261812" cy="151868"/>
          </a:xfrm>
        </p:grpSpPr>
        <p:grpSp>
          <p:nvGrpSpPr>
            <p:cNvPr id="145" name="그룹 144"/>
            <p:cNvGrpSpPr/>
            <p:nvPr/>
          </p:nvGrpSpPr>
          <p:grpSpPr>
            <a:xfrm>
              <a:off x="6771535" y="3230543"/>
              <a:ext cx="410812" cy="129005"/>
              <a:chOff x="3629646" y="3304162"/>
              <a:chExt cx="747290" cy="207761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3629646" y="3310893"/>
                <a:ext cx="747290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50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4160912" y="3310892"/>
                <a:ext cx="216024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50" smtClean="0">
                    <a:solidFill>
                      <a:schemeClr val="tx1"/>
                    </a:solidFill>
                  </a:rPr>
                  <a:t>▼</a:t>
                </a:r>
                <a:endParaRPr lang="ko-KR" altLang="en-US" sz="45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3629646" y="3304162"/>
                <a:ext cx="747290" cy="20103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450" b="1" dirty="0">
                    <a:solidFill>
                      <a:schemeClr val="tx1"/>
                    </a:solidFill>
                  </a:rPr>
                  <a:t>2</a:t>
                </a:r>
                <a:r>
                  <a:rPr lang="en-US" altLang="ko-KR" sz="450" b="1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4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6" name="직사각형 145"/>
            <p:cNvSpPr/>
            <p:nvPr/>
          </p:nvSpPr>
          <p:spPr>
            <a:xfrm>
              <a:off x="5920535" y="3217256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600" dirty="0" smtClean="0">
                  <a:solidFill>
                    <a:schemeClr val="tx1"/>
                  </a:solidFill>
                </a:rPr>
                <a:t>항목수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1" name="직사각형 160"/>
          <p:cNvSpPr/>
          <p:nvPr/>
        </p:nvSpPr>
        <p:spPr>
          <a:xfrm>
            <a:off x="6672145" y="670990"/>
            <a:ext cx="13324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>
                <a:latin typeface="+mn-lt"/>
              </a:rPr>
              <a:t>검색결과</a:t>
            </a:r>
            <a:r>
              <a:rPr lang="en-US" altLang="ko-KR" sz="600" dirty="0">
                <a:latin typeface="+mn-lt"/>
              </a:rPr>
              <a:t>: 1,987</a:t>
            </a:r>
            <a:r>
              <a:rPr lang="ko-KR" altLang="en-US" sz="600" dirty="0">
                <a:latin typeface="+mn-lt"/>
              </a:rPr>
              <a:t>명  총</a:t>
            </a:r>
            <a:r>
              <a:rPr lang="en-US" altLang="ko-KR" sz="600" dirty="0">
                <a:latin typeface="+mn-lt"/>
              </a:rPr>
              <a:t>: 89,834</a:t>
            </a:r>
            <a:r>
              <a:rPr lang="ko-KR" altLang="en-US" sz="600" dirty="0">
                <a:latin typeface="+mn-lt"/>
              </a:rPr>
              <a:t>명 </a:t>
            </a:r>
          </a:p>
        </p:txBody>
      </p:sp>
      <p:grpSp>
        <p:nvGrpSpPr>
          <p:cNvPr id="191" name="그룹 190"/>
          <p:cNvGrpSpPr/>
          <p:nvPr/>
        </p:nvGrpSpPr>
        <p:grpSpPr>
          <a:xfrm>
            <a:off x="4661068" y="879744"/>
            <a:ext cx="689685" cy="142726"/>
            <a:chOff x="3614756" y="3304162"/>
            <a:chExt cx="762180" cy="207761"/>
          </a:xfrm>
        </p:grpSpPr>
        <p:sp>
          <p:nvSpPr>
            <p:cNvPr id="192" name="직사각형 191"/>
            <p:cNvSpPr/>
            <p:nvPr/>
          </p:nvSpPr>
          <p:spPr>
            <a:xfrm>
              <a:off x="3614756" y="3310893"/>
              <a:ext cx="76218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3614756" y="3304162"/>
              <a:ext cx="76218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600" b="1" dirty="0" smtClean="0">
                  <a:solidFill>
                    <a:schemeClr val="tx1"/>
                  </a:solidFill>
                </a:rPr>
                <a:t>내보내기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8565422" y="2917681"/>
            <a:ext cx="287245" cy="479659"/>
            <a:chOff x="858955" y="3098920"/>
            <a:chExt cx="268804" cy="499218"/>
          </a:xfrm>
        </p:grpSpPr>
        <p:sp>
          <p:nvSpPr>
            <p:cNvPr id="266" name="오른쪽 화살표 265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26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타원 267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9" name="직사각형 268"/>
          <p:cNvSpPr/>
          <p:nvPr/>
        </p:nvSpPr>
        <p:spPr>
          <a:xfrm>
            <a:off x="7601730" y="2919011"/>
            <a:ext cx="901883" cy="34134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</a:rPr>
              <a:t>회원목록</a:t>
            </a:r>
          </a:p>
        </p:txBody>
      </p:sp>
      <p:sp>
        <p:nvSpPr>
          <p:cNvPr id="270" name="직사각형 269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en-US" altLang="ko-KR" sz="950" kern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smtClean="0">
                <a:latin typeface="맑은 고딕" pitchFamily="50" charset="-127"/>
                <a:ea typeface="맑은 고딕" pitchFamily="50" charset="-127"/>
              </a:rPr>
              <a:t>회원관리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개인회원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ID: All_Adm</a:t>
            </a:r>
            <a:endParaRPr lang="ko-KR" altLang="en-US" sz="9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7769717" y="1079143"/>
            <a:ext cx="1027914" cy="129546"/>
            <a:chOff x="3008784" y="3296945"/>
            <a:chExt cx="1368152" cy="208247"/>
          </a:xfrm>
        </p:grpSpPr>
        <p:sp>
          <p:nvSpPr>
            <p:cNvPr id="197" name="직사각형 196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dirty="0" smtClean="0">
                  <a:solidFill>
                    <a:schemeClr val="tx1"/>
                  </a:solidFill>
                </a:rPr>
                <a:t>▼</a:t>
              </a:r>
              <a:endParaRPr lang="ko-KR" altLang="en-US" sz="45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조건입력검색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6868286" y="1074731"/>
            <a:ext cx="1027914" cy="129546"/>
            <a:chOff x="3008784" y="3296945"/>
            <a:chExt cx="1368152" cy="208247"/>
          </a:xfrm>
        </p:grpSpPr>
        <p:sp>
          <p:nvSpPr>
            <p:cNvPr id="151" name="직사각형 150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날짜검색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6565366" y="1078955"/>
            <a:ext cx="367475" cy="12900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smtClean="0">
                <a:solidFill>
                  <a:schemeClr val="tx1"/>
                </a:solidFill>
              </a:rPr>
              <a:t>검색</a:t>
            </a:r>
            <a:endParaRPr lang="ko-KR" altLang="en-US" sz="500" b="1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833148" y="1087900"/>
            <a:ext cx="701589" cy="122746"/>
          </a:xfrm>
          <a:prstGeom prst="rect">
            <a:avLst/>
          </a:prstGeom>
          <a:noFill/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grpSp>
        <p:nvGrpSpPr>
          <p:cNvPr id="156" name="그룹 155"/>
          <p:cNvGrpSpPr/>
          <p:nvPr/>
        </p:nvGrpSpPr>
        <p:grpSpPr>
          <a:xfrm>
            <a:off x="5231904" y="1077957"/>
            <a:ext cx="561450" cy="129005"/>
            <a:chOff x="3629646" y="3304162"/>
            <a:chExt cx="747290" cy="207761"/>
          </a:xfrm>
        </p:grpSpPr>
        <p:sp>
          <p:nvSpPr>
            <p:cNvPr id="158" name="직사각형 157"/>
            <p:cNvSpPr/>
            <p:nvPr/>
          </p:nvSpPr>
          <p:spPr>
            <a:xfrm>
              <a:off x="3629646" y="3310893"/>
              <a:ext cx="74729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629646" y="3304162"/>
              <a:ext cx="74729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450" b="1" dirty="0" smtClean="0">
                  <a:solidFill>
                    <a:schemeClr val="tx1"/>
                  </a:solidFill>
                </a:rPr>
                <a:t> 아이디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46236"/>
              </p:ext>
            </p:extLst>
          </p:nvPr>
        </p:nvGraphicFramePr>
        <p:xfrm>
          <a:off x="232607" y="814719"/>
          <a:ext cx="1056521" cy="5112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21"/>
              </a:tblGrid>
              <a:tr h="3142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개인회원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기업회원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관리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리워드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충전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숏컷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제어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배너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광고페이지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금칙규정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게시판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75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신고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이용약관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통계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0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회원분석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매출분석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계정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518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6395"/>
              </p:ext>
            </p:extLst>
          </p:nvPr>
        </p:nvGraphicFramePr>
        <p:xfrm>
          <a:off x="1297914" y="1282045"/>
          <a:ext cx="7535190" cy="701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82"/>
                <a:gridCol w="504056"/>
                <a:gridCol w="1224136"/>
                <a:gridCol w="999411"/>
                <a:gridCol w="909201"/>
                <a:gridCol w="1043716"/>
                <a:gridCol w="1080120"/>
                <a:gridCol w="792088"/>
                <a:gridCol w="720880"/>
              </a:tblGrid>
              <a:tr h="2747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가입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탈퇴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탈퇴일자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telekenesis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010-5542-4627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2016.10.04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010-4323-1234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2016.09.02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14.12.14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1" name="직사각형 280"/>
          <p:cNvSpPr/>
          <p:nvPr/>
        </p:nvSpPr>
        <p:spPr>
          <a:xfrm>
            <a:off x="3659990" y="1082411"/>
            <a:ext cx="580580" cy="12923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회원등록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4272056" y="1082411"/>
            <a:ext cx="527800" cy="12923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푸시전송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3045180" y="1082411"/>
            <a:ext cx="580580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포인트관리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5" name="직사각형 284"/>
          <p:cNvSpPr/>
          <p:nvPr/>
        </p:nvSpPr>
        <p:spPr>
          <a:xfrm>
            <a:off x="1745457" y="1082411"/>
            <a:ext cx="702502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전체회원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4821596" y="1081636"/>
            <a:ext cx="360495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탈퇴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1377778" y="1601709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>
            <a:spLocks noChangeAspect="1"/>
          </p:cNvSpPr>
          <p:nvPr/>
        </p:nvSpPr>
        <p:spPr>
          <a:xfrm>
            <a:off x="1376328" y="1814047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>
            <a:spLocks noChangeAspect="1"/>
          </p:cNvSpPr>
          <p:nvPr/>
        </p:nvSpPr>
        <p:spPr>
          <a:xfrm>
            <a:off x="1376328" y="1363142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2480245" y="1085218"/>
            <a:ext cx="527800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smtClean="0">
                <a:solidFill>
                  <a:schemeClr val="tx1"/>
                </a:solidFill>
              </a:rPr>
              <a:t>APP  </a:t>
            </a:r>
            <a:r>
              <a:rPr lang="ko-KR" altLang="en-US" sz="600" dirty="0" smtClean="0">
                <a:solidFill>
                  <a:schemeClr val="tx1"/>
                </a:solidFill>
              </a:rPr>
              <a:t>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4388626" y="1599626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tx1"/>
                </a:solidFill>
              </a:rPr>
              <a:t>2,000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4390630" y="1814047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tx1"/>
                </a:solidFill>
              </a:rPr>
              <a:t>7,000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5367310" y="1596888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smtClean="0">
                <a:solidFill>
                  <a:schemeClr val="tx1"/>
                </a:solidFill>
              </a:rPr>
              <a:t>4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5367310" y="1814047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2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439651" y="1593186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없음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6439651" y="1810345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2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3863752" y="930113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25" name="꺾인 연결선 224"/>
          <p:cNvCxnSpPr>
            <a:stCxn id="281" idx="2"/>
            <a:endCxn id="90" idx="0"/>
          </p:cNvCxnSpPr>
          <p:nvPr/>
        </p:nvCxnSpPr>
        <p:spPr>
          <a:xfrm rot="16200000" flipH="1">
            <a:off x="3854029" y="1307892"/>
            <a:ext cx="1141897" cy="94939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415486"/>
              </p:ext>
            </p:extLst>
          </p:nvPr>
        </p:nvGraphicFramePr>
        <p:xfrm>
          <a:off x="3359696" y="2353538"/>
          <a:ext cx="3079956" cy="2988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18"/>
                <a:gridCol w="850160"/>
                <a:gridCol w="344909"/>
                <a:gridCol w="1195069"/>
              </a:tblGrid>
              <a:tr h="28337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회원 등록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APP </a:t>
                      </a:r>
                      <a:r>
                        <a:rPr lang="ko-KR" altLang="en-US" sz="700" dirty="0" smtClean="0"/>
                        <a:t>종류  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채팅                                                             ▼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APP </a:t>
                      </a:r>
                      <a:r>
                        <a:rPr lang="ko-KR" altLang="en-US" sz="700" dirty="0" smtClean="0"/>
                        <a:t>선택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성별선택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남성                                                             ▼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사진등록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나이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숫자만 입력해 주세요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지역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서울                       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강남구                    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9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취소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지급확인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20903"/>
              </p:ext>
            </p:extLst>
          </p:nvPr>
        </p:nvGraphicFramePr>
        <p:xfrm>
          <a:off x="4099083" y="3293373"/>
          <a:ext cx="2284949" cy="518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733"/>
                <a:gridCol w="1944216"/>
              </a:tblGrid>
              <a:tr h="259248"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바나나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248"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오렌지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7" name="Check Icon"/>
          <p:cNvSpPr>
            <a:spLocks noChangeAspect="1"/>
          </p:cNvSpPr>
          <p:nvPr/>
        </p:nvSpPr>
        <p:spPr bwMode="auto">
          <a:xfrm>
            <a:off x="4186184" y="3352249"/>
            <a:ext cx="145511" cy="120465"/>
          </a:xfrm>
          <a:custGeom>
            <a:avLst/>
            <a:gdLst>
              <a:gd name="T0" fmla="*/ 15 w 122"/>
              <a:gd name="T1" fmla="*/ 35 h 101"/>
              <a:gd name="T2" fmla="*/ 51 w 122"/>
              <a:gd name="T3" fmla="*/ 71 h 101"/>
              <a:gd name="T4" fmla="*/ 107 w 122"/>
              <a:gd name="T5" fmla="*/ 0 h 101"/>
              <a:gd name="T6" fmla="*/ 122 w 122"/>
              <a:gd name="T7" fmla="*/ 15 h 101"/>
              <a:gd name="T8" fmla="*/ 51 w 122"/>
              <a:gd name="T9" fmla="*/ 101 h 101"/>
              <a:gd name="T10" fmla="*/ 0 w 122"/>
              <a:gd name="T11" fmla="*/ 51 h 101"/>
              <a:gd name="T12" fmla="*/ 15 w 122"/>
              <a:gd name="T13" fmla="*/ 3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1">
                <a:moveTo>
                  <a:pt x="15" y="35"/>
                </a:moveTo>
                <a:lnTo>
                  <a:pt x="51" y="71"/>
                </a:lnTo>
                <a:lnTo>
                  <a:pt x="107" y="0"/>
                </a:lnTo>
                <a:lnTo>
                  <a:pt x="122" y="15"/>
                </a:lnTo>
                <a:lnTo>
                  <a:pt x="51" y="101"/>
                </a:lnTo>
                <a:lnTo>
                  <a:pt x="0" y="51"/>
                </a:lnTo>
                <a:lnTo>
                  <a:pt x="15" y="35"/>
                </a:lnTo>
                <a:close/>
              </a:path>
            </a:pathLst>
          </a:custGeom>
          <a:solidFill>
            <a:srgbClr val="26262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/>
          </a:p>
        </p:txBody>
      </p:sp>
      <p:sp>
        <p:nvSpPr>
          <p:cNvPr id="98" name="Check Icon"/>
          <p:cNvSpPr>
            <a:spLocks noChangeAspect="1"/>
          </p:cNvSpPr>
          <p:nvPr/>
        </p:nvSpPr>
        <p:spPr bwMode="auto">
          <a:xfrm>
            <a:off x="4186184" y="3618607"/>
            <a:ext cx="145511" cy="120465"/>
          </a:xfrm>
          <a:custGeom>
            <a:avLst/>
            <a:gdLst>
              <a:gd name="T0" fmla="*/ 15 w 122"/>
              <a:gd name="T1" fmla="*/ 35 h 101"/>
              <a:gd name="T2" fmla="*/ 51 w 122"/>
              <a:gd name="T3" fmla="*/ 71 h 101"/>
              <a:gd name="T4" fmla="*/ 107 w 122"/>
              <a:gd name="T5" fmla="*/ 0 h 101"/>
              <a:gd name="T6" fmla="*/ 122 w 122"/>
              <a:gd name="T7" fmla="*/ 15 h 101"/>
              <a:gd name="T8" fmla="*/ 51 w 122"/>
              <a:gd name="T9" fmla="*/ 101 h 101"/>
              <a:gd name="T10" fmla="*/ 0 w 122"/>
              <a:gd name="T11" fmla="*/ 51 h 101"/>
              <a:gd name="T12" fmla="*/ 15 w 122"/>
              <a:gd name="T13" fmla="*/ 3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1">
                <a:moveTo>
                  <a:pt x="15" y="35"/>
                </a:moveTo>
                <a:lnTo>
                  <a:pt x="51" y="71"/>
                </a:lnTo>
                <a:lnTo>
                  <a:pt x="107" y="0"/>
                </a:lnTo>
                <a:lnTo>
                  <a:pt x="122" y="15"/>
                </a:lnTo>
                <a:lnTo>
                  <a:pt x="51" y="101"/>
                </a:lnTo>
                <a:lnTo>
                  <a:pt x="0" y="51"/>
                </a:lnTo>
                <a:lnTo>
                  <a:pt x="15" y="35"/>
                </a:lnTo>
                <a:close/>
              </a:path>
            </a:pathLst>
          </a:custGeom>
          <a:solidFill>
            <a:srgbClr val="26262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/>
          </a:p>
        </p:txBody>
      </p:sp>
      <p:sp>
        <p:nvSpPr>
          <p:cNvPr id="100" name="직사각형 99"/>
          <p:cNvSpPr/>
          <p:nvPr/>
        </p:nvSpPr>
        <p:spPr>
          <a:xfrm>
            <a:off x="4088991" y="2989353"/>
            <a:ext cx="2295042" cy="22389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전체선택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해제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665961" y="4194974"/>
            <a:ext cx="715473" cy="203541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파일선택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084383" y="4196994"/>
            <a:ext cx="1546669" cy="20152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069812" y="2553755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063885" y="3461424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072274" y="3830459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063885" y="5073176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7" name="그룹 244"/>
          <p:cNvGrpSpPr>
            <a:grpSpLocks/>
          </p:cNvGrpSpPr>
          <p:nvPr/>
        </p:nvGrpSpPr>
        <p:grpSpPr bwMode="auto">
          <a:xfrm>
            <a:off x="6255910" y="5124821"/>
            <a:ext cx="250025" cy="296808"/>
            <a:chOff x="8137609" y="3143533"/>
            <a:chExt cx="376093" cy="471768"/>
          </a:xfrm>
        </p:grpSpPr>
        <p:sp>
          <p:nvSpPr>
            <p:cNvPr id="108" name="타원 107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9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171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8762121" y="2611327"/>
            <a:ext cx="21328" cy="133036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407595"/>
              </p:ext>
            </p:extLst>
          </p:nvPr>
        </p:nvGraphicFramePr>
        <p:xfrm>
          <a:off x="8904312" y="579352"/>
          <a:ext cx="2980791" cy="430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47"/>
                <a:gridCol w="2740544"/>
              </a:tblGrid>
              <a:tr h="196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푸시전송 클릭 시 알림 팝업 생성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푸시전송 확인 팝업이 생성되며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체크박스에 체크한 회원 목록을 관리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&gt; PUSH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메뉴로 전송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18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9" name="직사각형 118"/>
          <p:cNvSpPr/>
          <p:nvPr/>
        </p:nvSpPr>
        <p:spPr>
          <a:xfrm>
            <a:off x="233031" y="579352"/>
            <a:ext cx="8600073" cy="23537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8320871" y="692696"/>
            <a:ext cx="468000" cy="8280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dirty="0" smtClean="0">
                <a:solidFill>
                  <a:schemeClr val="tx1"/>
                </a:solidFill>
              </a:rPr>
              <a:t>로그아웃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69218" y="5926826"/>
            <a:ext cx="6713117" cy="2999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700" smtClean="0">
              <a:solidFill>
                <a:schemeClr val="tx1"/>
              </a:solidFill>
            </a:endParaRPr>
          </a:p>
        </p:txBody>
      </p:sp>
      <p:sp>
        <p:nvSpPr>
          <p:cNvPr id="123" name="Rectangle 3"/>
          <p:cNvSpPr>
            <a:spLocks noChangeArrowheads="1"/>
          </p:cNvSpPr>
          <p:nvPr/>
        </p:nvSpPr>
        <p:spPr bwMode="auto">
          <a:xfrm>
            <a:off x="233031" y="579353"/>
            <a:ext cx="8600075" cy="555780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 type="none" w="med" len="sm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233030" y="5926827"/>
            <a:ext cx="8600076" cy="21033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50" b="1" smtClean="0">
                <a:solidFill>
                  <a:schemeClr val="tx1"/>
                </a:solidFill>
              </a:rPr>
              <a:t>회사 정보</a:t>
            </a:r>
            <a:endParaRPr lang="ko-KR" altLang="en-US" sz="650" b="1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297914" y="596305"/>
            <a:ext cx="7535191" cy="28892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700" b="1" smtClean="0">
                <a:solidFill>
                  <a:schemeClr val="tx1"/>
                </a:solidFill>
              </a:rPr>
              <a:t>회원관리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개인회원     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829615" y="680442"/>
            <a:ext cx="626265" cy="14614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600" b="1" dirty="0" smtClean="0">
                <a:solidFill>
                  <a:schemeClr val="tx1"/>
                </a:solidFill>
              </a:rPr>
              <a:t>master </a:t>
            </a:r>
            <a:r>
              <a:rPr lang="ko-KR" altLang="en-US" sz="600" b="1" dirty="0" smtClean="0">
                <a:solidFill>
                  <a:schemeClr val="tx1"/>
                </a:solidFill>
              </a:rPr>
              <a:t>님 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41817" y="595206"/>
            <a:ext cx="629603" cy="23537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900" b="1" dirty="0" smtClean="0">
                <a:solidFill>
                  <a:schemeClr val="tx1"/>
                </a:solidFill>
              </a:rPr>
              <a:t>ADM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6069812" y="885988"/>
            <a:ext cx="2730437" cy="153173"/>
            <a:chOff x="2758407" y="3268800"/>
            <a:chExt cx="2730437" cy="153173"/>
          </a:xfrm>
        </p:grpSpPr>
        <p:sp>
          <p:nvSpPr>
            <p:cNvPr id="130" name="직사각형 129"/>
            <p:cNvSpPr/>
            <p:nvPr/>
          </p:nvSpPr>
          <p:spPr>
            <a:xfrm>
              <a:off x="2758407" y="3270105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600" dirty="0" smtClean="0">
                  <a:solidFill>
                    <a:schemeClr val="tx1"/>
                  </a:solidFill>
                </a:rPr>
                <a:t>page: 11 – 20/239  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58487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◀</a:t>
              </a: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3745223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1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90557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</a:rPr>
                <a:t>2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0659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3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2183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4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378676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5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546978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6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71528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7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88358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8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012128" y="3268800"/>
              <a:ext cx="189149" cy="142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smtClean="0">
                  <a:solidFill>
                    <a:schemeClr val="tx1"/>
                  </a:solidFill>
                </a:rPr>
                <a:t>…</a:t>
              </a:r>
              <a:endParaRPr lang="ko-KR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17910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072689" y="3268800"/>
              <a:ext cx="362949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20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34484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▶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823902" y="880947"/>
            <a:ext cx="1261812" cy="151868"/>
            <a:chOff x="5920535" y="3217256"/>
            <a:chExt cx="1261812" cy="151868"/>
          </a:xfrm>
        </p:grpSpPr>
        <p:grpSp>
          <p:nvGrpSpPr>
            <p:cNvPr id="145" name="그룹 144"/>
            <p:cNvGrpSpPr/>
            <p:nvPr/>
          </p:nvGrpSpPr>
          <p:grpSpPr>
            <a:xfrm>
              <a:off x="6771535" y="3230543"/>
              <a:ext cx="410812" cy="129005"/>
              <a:chOff x="3629646" y="3304162"/>
              <a:chExt cx="747290" cy="207761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3629646" y="3310893"/>
                <a:ext cx="747290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50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4160912" y="3310892"/>
                <a:ext cx="216024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50" smtClean="0">
                    <a:solidFill>
                      <a:schemeClr val="tx1"/>
                    </a:solidFill>
                  </a:rPr>
                  <a:t>▼</a:t>
                </a:r>
                <a:endParaRPr lang="ko-KR" altLang="en-US" sz="45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3629646" y="3304162"/>
                <a:ext cx="747290" cy="20103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450" b="1" dirty="0">
                    <a:solidFill>
                      <a:schemeClr val="tx1"/>
                    </a:solidFill>
                  </a:rPr>
                  <a:t>2</a:t>
                </a:r>
                <a:r>
                  <a:rPr lang="en-US" altLang="ko-KR" sz="450" b="1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4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6" name="직사각형 145"/>
            <p:cNvSpPr/>
            <p:nvPr/>
          </p:nvSpPr>
          <p:spPr>
            <a:xfrm>
              <a:off x="5920535" y="3217256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600" dirty="0" smtClean="0">
                  <a:solidFill>
                    <a:schemeClr val="tx1"/>
                  </a:solidFill>
                </a:rPr>
                <a:t>항목수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1" name="직사각형 160"/>
          <p:cNvSpPr/>
          <p:nvPr/>
        </p:nvSpPr>
        <p:spPr>
          <a:xfrm>
            <a:off x="6672145" y="670990"/>
            <a:ext cx="13324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>
                <a:latin typeface="+mn-lt"/>
              </a:rPr>
              <a:t>검색결과</a:t>
            </a:r>
            <a:r>
              <a:rPr lang="en-US" altLang="ko-KR" sz="600" dirty="0">
                <a:latin typeface="+mn-lt"/>
              </a:rPr>
              <a:t>: 1,987</a:t>
            </a:r>
            <a:r>
              <a:rPr lang="ko-KR" altLang="en-US" sz="600" dirty="0">
                <a:latin typeface="+mn-lt"/>
              </a:rPr>
              <a:t>명  총</a:t>
            </a:r>
            <a:r>
              <a:rPr lang="en-US" altLang="ko-KR" sz="600" dirty="0">
                <a:latin typeface="+mn-lt"/>
              </a:rPr>
              <a:t>: 89,834</a:t>
            </a:r>
            <a:r>
              <a:rPr lang="ko-KR" altLang="en-US" sz="600" dirty="0">
                <a:latin typeface="+mn-lt"/>
              </a:rPr>
              <a:t>명 </a:t>
            </a:r>
          </a:p>
        </p:txBody>
      </p:sp>
      <p:grpSp>
        <p:nvGrpSpPr>
          <p:cNvPr id="191" name="그룹 190"/>
          <p:cNvGrpSpPr/>
          <p:nvPr/>
        </p:nvGrpSpPr>
        <p:grpSpPr>
          <a:xfrm>
            <a:off x="4661068" y="879744"/>
            <a:ext cx="689685" cy="142726"/>
            <a:chOff x="3614756" y="3304162"/>
            <a:chExt cx="762180" cy="207761"/>
          </a:xfrm>
        </p:grpSpPr>
        <p:sp>
          <p:nvSpPr>
            <p:cNvPr id="192" name="직사각형 191"/>
            <p:cNvSpPr/>
            <p:nvPr/>
          </p:nvSpPr>
          <p:spPr>
            <a:xfrm>
              <a:off x="3614756" y="3310893"/>
              <a:ext cx="76218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3614756" y="3304162"/>
              <a:ext cx="76218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600" b="1" dirty="0" smtClean="0">
                  <a:solidFill>
                    <a:schemeClr val="tx1"/>
                  </a:solidFill>
                </a:rPr>
                <a:t>내보내기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8565422" y="2917681"/>
            <a:ext cx="287245" cy="479659"/>
            <a:chOff x="858955" y="3098920"/>
            <a:chExt cx="268804" cy="499218"/>
          </a:xfrm>
        </p:grpSpPr>
        <p:sp>
          <p:nvSpPr>
            <p:cNvPr id="266" name="오른쪽 화살표 265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26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타원 267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9" name="직사각형 268"/>
          <p:cNvSpPr/>
          <p:nvPr/>
        </p:nvSpPr>
        <p:spPr>
          <a:xfrm>
            <a:off x="7601730" y="2919011"/>
            <a:ext cx="901883" cy="34134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</a:rPr>
              <a:t>회원목록</a:t>
            </a:r>
          </a:p>
        </p:txBody>
      </p:sp>
      <p:sp>
        <p:nvSpPr>
          <p:cNvPr id="270" name="직사각형 269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en-US" altLang="ko-KR" sz="950" kern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smtClean="0">
                <a:latin typeface="맑은 고딕" pitchFamily="50" charset="-127"/>
                <a:ea typeface="맑은 고딕" pitchFamily="50" charset="-127"/>
              </a:rPr>
              <a:t>회원관리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개인회원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ID: All_Adm</a:t>
            </a:r>
            <a:endParaRPr lang="ko-KR" altLang="en-US" sz="9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7769717" y="1079143"/>
            <a:ext cx="1027914" cy="129546"/>
            <a:chOff x="3008784" y="3296945"/>
            <a:chExt cx="1368152" cy="208247"/>
          </a:xfrm>
        </p:grpSpPr>
        <p:sp>
          <p:nvSpPr>
            <p:cNvPr id="197" name="직사각형 196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dirty="0" smtClean="0">
                  <a:solidFill>
                    <a:schemeClr val="tx1"/>
                  </a:solidFill>
                </a:rPr>
                <a:t>▼</a:t>
              </a:r>
              <a:endParaRPr lang="ko-KR" altLang="en-US" sz="45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조건입력검색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6868286" y="1074731"/>
            <a:ext cx="1027914" cy="129546"/>
            <a:chOff x="3008784" y="3296945"/>
            <a:chExt cx="1368152" cy="208247"/>
          </a:xfrm>
        </p:grpSpPr>
        <p:sp>
          <p:nvSpPr>
            <p:cNvPr id="151" name="직사각형 150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날짜검색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6565366" y="1078955"/>
            <a:ext cx="367475" cy="12900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smtClean="0">
                <a:solidFill>
                  <a:schemeClr val="tx1"/>
                </a:solidFill>
              </a:rPr>
              <a:t>검색</a:t>
            </a:r>
            <a:endParaRPr lang="ko-KR" altLang="en-US" sz="500" b="1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833148" y="1087900"/>
            <a:ext cx="701589" cy="122746"/>
          </a:xfrm>
          <a:prstGeom prst="rect">
            <a:avLst/>
          </a:prstGeom>
          <a:noFill/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grpSp>
        <p:nvGrpSpPr>
          <p:cNvPr id="156" name="그룹 155"/>
          <p:cNvGrpSpPr/>
          <p:nvPr/>
        </p:nvGrpSpPr>
        <p:grpSpPr>
          <a:xfrm>
            <a:off x="5231904" y="1077957"/>
            <a:ext cx="561450" cy="129005"/>
            <a:chOff x="3629646" y="3304162"/>
            <a:chExt cx="747290" cy="207761"/>
          </a:xfrm>
        </p:grpSpPr>
        <p:sp>
          <p:nvSpPr>
            <p:cNvPr id="158" name="직사각형 157"/>
            <p:cNvSpPr/>
            <p:nvPr/>
          </p:nvSpPr>
          <p:spPr>
            <a:xfrm>
              <a:off x="3629646" y="3310893"/>
              <a:ext cx="74729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629646" y="3304162"/>
              <a:ext cx="74729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450" b="1" dirty="0" smtClean="0">
                  <a:solidFill>
                    <a:schemeClr val="tx1"/>
                  </a:solidFill>
                </a:rPr>
                <a:t> 아이디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923271"/>
              </p:ext>
            </p:extLst>
          </p:nvPr>
        </p:nvGraphicFramePr>
        <p:xfrm>
          <a:off x="232607" y="814719"/>
          <a:ext cx="1056521" cy="5112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21"/>
              </a:tblGrid>
              <a:tr h="3142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개인회원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기업회원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관리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리워드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충전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숏컷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제어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배너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광고페이지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금칙규정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게시판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75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신고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이용약관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통계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0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회원분석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매출분석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계정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518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53196"/>
              </p:ext>
            </p:extLst>
          </p:nvPr>
        </p:nvGraphicFramePr>
        <p:xfrm>
          <a:off x="1297914" y="1282045"/>
          <a:ext cx="7535190" cy="701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82"/>
                <a:gridCol w="504056"/>
                <a:gridCol w="1224136"/>
                <a:gridCol w="999411"/>
                <a:gridCol w="909201"/>
                <a:gridCol w="1043716"/>
                <a:gridCol w="1080120"/>
                <a:gridCol w="792088"/>
                <a:gridCol w="720880"/>
              </a:tblGrid>
              <a:tr h="2747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가입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탈퇴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탈퇴일자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telekenesis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010-5542-4627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2016.10.04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010-4323-1234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2016.09.02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14.12.14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1" name="직사각형 280"/>
          <p:cNvSpPr/>
          <p:nvPr/>
        </p:nvSpPr>
        <p:spPr>
          <a:xfrm>
            <a:off x="3659990" y="1082411"/>
            <a:ext cx="580580" cy="12923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회원등록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4272056" y="1082411"/>
            <a:ext cx="527800" cy="12923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푸시전송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3045180" y="1082411"/>
            <a:ext cx="580580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포인트관리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5" name="직사각형 284"/>
          <p:cNvSpPr/>
          <p:nvPr/>
        </p:nvSpPr>
        <p:spPr>
          <a:xfrm>
            <a:off x="1745457" y="1082411"/>
            <a:ext cx="702502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전체회원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4821596" y="1081636"/>
            <a:ext cx="360495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탈퇴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1377778" y="1601709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>
            <a:spLocks noChangeAspect="1"/>
          </p:cNvSpPr>
          <p:nvPr/>
        </p:nvSpPr>
        <p:spPr>
          <a:xfrm>
            <a:off x="1376328" y="1814047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>
            <a:spLocks noChangeAspect="1"/>
          </p:cNvSpPr>
          <p:nvPr/>
        </p:nvSpPr>
        <p:spPr>
          <a:xfrm>
            <a:off x="1376328" y="1363142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2480245" y="1085218"/>
            <a:ext cx="527800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smtClean="0">
                <a:solidFill>
                  <a:schemeClr val="tx1"/>
                </a:solidFill>
              </a:rPr>
              <a:t>APP  </a:t>
            </a:r>
            <a:r>
              <a:rPr lang="ko-KR" altLang="en-US" sz="600" dirty="0" smtClean="0">
                <a:solidFill>
                  <a:schemeClr val="tx1"/>
                </a:solidFill>
              </a:rPr>
              <a:t>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4388626" y="1599626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tx1"/>
                </a:solidFill>
              </a:rPr>
              <a:t>2,000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4390630" y="1814047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tx1"/>
                </a:solidFill>
              </a:rPr>
              <a:t>7,000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5367310" y="1596888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smtClean="0">
                <a:solidFill>
                  <a:schemeClr val="tx1"/>
                </a:solidFill>
              </a:rPr>
              <a:t>4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5367310" y="1814047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2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439651" y="1593186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없음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6439651" y="1810345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2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4439816" y="930113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25" name="꺾인 연결선 224"/>
          <p:cNvCxnSpPr/>
          <p:nvPr/>
        </p:nvCxnSpPr>
        <p:spPr>
          <a:xfrm rot="16200000" flipH="1">
            <a:off x="4132351" y="1586212"/>
            <a:ext cx="1146799" cy="38784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656947"/>
              </p:ext>
            </p:extLst>
          </p:nvPr>
        </p:nvGraphicFramePr>
        <p:xfrm>
          <a:off x="4112405" y="2353538"/>
          <a:ext cx="2341198" cy="1273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599"/>
                <a:gridCol w="1170599"/>
              </a:tblGrid>
              <a:tr h="28337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푸시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전송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0703">
                <a:tc gridSpan="2">
                  <a:txBody>
                    <a:bodyPr/>
                    <a:lstStyle/>
                    <a:p>
                      <a:pPr latinLnBrk="1"/>
                      <a:endParaRPr lang="en-US" altLang="ko-KR" sz="700" dirty="0" smtClean="0"/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체크박스에 체크한 회원들이 전송 목록에 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추가 되었습니다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전송페이지로 이동하시겠습니까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취소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지급확인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15" name="그룹 244"/>
          <p:cNvGrpSpPr>
            <a:grpSpLocks/>
          </p:cNvGrpSpPr>
          <p:nvPr/>
        </p:nvGrpSpPr>
        <p:grpSpPr bwMode="auto">
          <a:xfrm>
            <a:off x="4646594" y="1067932"/>
            <a:ext cx="250025" cy="296808"/>
            <a:chOff x="8137609" y="3143533"/>
            <a:chExt cx="376093" cy="471768"/>
          </a:xfrm>
        </p:grpSpPr>
        <p:sp>
          <p:nvSpPr>
            <p:cNvPr id="116" name="타원 115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0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6" name="그룹 244"/>
          <p:cNvGrpSpPr>
            <a:grpSpLocks/>
          </p:cNvGrpSpPr>
          <p:nvPr/>
        </p:nvGrpSpPr>
        <p:grpSpPr bwMode="auto">
          <a:xfrm>
            <a:off x="6269957" y="3434355"/>
            <a:ext cx="250025" cy="296808"/>
            <a:chOff x="8137609" y="3143533"/>
            <a:chExt cx="376093" cy="471768"/>
          </a:xfrm>
        </p:grpSpPr>
        <p:sp>
          <p:nvSpPr>
            <p:cNvPr id="162" name="타원 161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3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292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8762121" y="2611327"/>
            <a:ext cx="21328" cy="133036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665629"/>
              </p:ext>
            </p:extLst>
          </p:nvPr>
        </p:nvGraphicFramePr>
        <p:xfrm>
          <a:off x="8904312" y="579352"/>
          <a:ext cx="2980791" cy="4323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47"/>
                <a:gridCol w="2740544"/>
              </a:tblGrid>
              <a:tr h="196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체크박스에 체크한 회원을 모든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APP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에서 탈퇴시키고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서버에서 삭제하는 기능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18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9" name="직사각형 118"/>
          <p:cNvSpPr/>
          <p:nvPr/>
        </p:nvSpPr>
        <p:spPr>
          <a:xfrm>
            <a:off x="233031" y="579352"/>
            <a:ext cx="8600073" cy="23537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8320871" y="692696"/>
            <a:ext cx="468000" cy="8280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dirty="0" smtClean="0">
                <a:solidFill>
                  <a:schemeClr val="tx1"/>
                </a:solidFill>
              </a:rPr>
              <a:t>로그아웃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69218" y="5926826"/>
            <a:ext cx="6713117" cy="2999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700" smtClean="0">
              <a:solidFill>
                <a:schemeClr val="tx1"/>
              </a:solidFill>
            </a:endParaRPr>
          </a:p>
        </p:txBody>
      </p:sp>
      <p:sp>
        <p:nvSpPr>
          <p:cNvPr id="123" name="Rectangle 3"/>
          <p:cNvSpPr>
            <a:spLocks noChangeArrowheads="1"/>
          </p:cNvSpPr>
          <p:nvPr/>
        </p:nvSpPr>
        <p:spPr bwMode="auto">
          <a:xfrm>
            <a:off x="233031" y="579353"/>
            <a:ext cx="8600075" cy="555780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 type="none" w="med" len="sm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233030" y="5926827"/>
            <a:ext cx="8600076" cy="21033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50" b="1" smtClean="0">
                <a:solidFill>
                  <a:schemeClr val="tx1"/>
                </a:solidFill>
              </a:rPr>
              <a:t>회사 정보</a:t>
            </a:r>
            <a:endParaRPr lang="ko-KR" altLang="en-US" sz="650" b="1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297914" y="596305"/>
            <a:ext cx="7535191" cy="28892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700" b="1" smtClean="0">
                <a:solidFill>
                  <a:schemeClr val="tx1"/>
                </a:solidFill>
              </a:rPr>
              <a:t>회원관리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개인회원     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829615" y="680442"/>
            <a:ext cx="626265" cy="14614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600" b="1" dirty="0" smtClean="0">
                <a:solidFill>
                  <a:schemeClr val="tx1"/>
                </a:solidFill>
              </a:rPr>
              <a:t>master </a:t>
            </a:r>
            <a:r>
              <a:rPr lang="ko-KR" altLang="en-US" sz="600" b="1" dirty="0" smtClean="0">
                <a:solidFill>
                  <a:schemeClr val="tx1"/>
                </a:solidFill>
              </a:rPr>
              <a:t>님 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41817" y="595206"/>
            <a:ext cx="629603" cy="23537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900" b="1" dirty="0" smtClean="0">
                <a:solidFill>
                  <a:schemeClr val="tx1"/>
                </a:solidFill>
              </a:rPr>
              <a:t>ADM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6069812" y="885988"/>
            <a:ext cx="2730437" cy="153173"/>
            <a:chOff x="2758407" y="3268800"/>
            <a:chExt cx="2730437" cy="153173"/>
          </a:xfrm>
        </p:grpSpPr>
        <p:sp>
          <p:nvSpPr>
            <p:cNvPr id="130" name="직사각형 129"/>
            <p:cNvSpPr/>
            <p:nvPr/>
          </p:nvSpPr>
          <p:spPr>
            <a:xfrm>
              <a:off x="2758407" y="3270105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600" dirty="0" smtClean="0">
                  <a:solidFill>
                    <a:schemeClr val="tx1"/>
                  </a:solidFill>
                </a:rPr>
                <a:t>page: 11 – 20/239  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58487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◀</a:t>
              </a: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3745223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1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90557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</a:rPr>
                <a:t>2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0659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3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2183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4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378676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5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546978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6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71528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7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88358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8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012128" y="3268800"/>
              <a:ext cx="189149" cy="142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smtClean="0">
                  <a:solidFill>
                    <a:schemeClr val="tx1"/>
                  </a:solidFill>
                </a:rPr>
                <a:t>…</a:t>
              </a:r>
              <a:endParaRPr lang="ko-KR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17910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072689" y="3268800"/>
              <a:ext cx="362949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20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34484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▶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823902" y="880947"/>
            <a:ext cx="1261812" cy="151868"/>
            <a:chOff x="5920535" y="3217256"/>
            <a:chExt cx="1261812" cy="151868"/>
          </a:xfrm>
        </p:grpSpPr>
        <p:grpSp>
          <p:nvGrpSpPr>
            <p:cNvPr id="145" name="그룹 144"/>
            <p:cNvGrpSpPr/>
            <p:nvPr/>
          </p:nvGrpSpPr>
          <p:grpSpPr>
            <a:xfrm>
              <a:off x="6771535" y="3230543"/>
              <a:ext cx="410812" cy="129005"/>
              <a:chOff x="3629646" y="3304162"/>
              <a:chExt cx="747290" cy="207761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3629646" y="3310893"/>
                <a:ext cx="747290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50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4160912" y="3310892"/>
                <a:ext cx="216024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50" smtClean="0">
                    <a:solidFill>
                      <a:schemeClr val="tx1"/>
                    </a:solidFill>
                  </a:rPr>
                  <a:t>▼</a:t>
                </a:r>
                <a:endParaRPr lang="ko-KR" altLang="en-US" sz="45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3629646" y="3304162"/>
                <a:ext cx="747290" cy="20103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450" b="1" dirty="0">
                    <a:solidFill>
                      <a:schemeClr val="tx1"/>
                    </a:solidFill>
                  </a:rPr>
                  <a:t>2</a:t>
                </a:r>
                <a:r>
                  <a:rPr lang="en-US" altLang="ko-KR" sz="450" b="1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4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6" name="직사각형 145"/>
            <p:cNvSpPr/>
            <p:nvPr/>
          </p:nvSpPr>
          <p:spPr>
            <a:xfrm>
              <a:off x="5920535" y="3217256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600" dirty="0" smtClean="0">
                  <a:solidFill>
                    <a:schemeClr val="tx1"/>
                  </a:solidFill>
                </a:rPr>
                <a:t>항목수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1" name="직사각형 160"/>
          <p:cNvSpPr/>
          <p:nvPr/>
        </p:nvSpPr>
        <p:spPr>
          <a:xfrm>
            <a:off x="6672145" y="670990"/>
            <a:ext cx="13324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>
                <a:latin typeface="+mn-lt"/>
              </a:rPr>
              <a:t>검색결과</a:t>
            </a:r>
            <a:r>
              <a:rPr lang="en-US" altLang="ko-KR" sz="600" dirty="0">
                <a:latin typeface="+mn-lt"/>
              </a:rPr>
              <a:t>: 1,987</a:t>
            </a:r>
            <a:r>
              <a:rPr lang="ko-KR" altLang="en-US" sz="600" dirty="0">
                <a:latin typeface="+mn-lt"/>
              </a:rPr>
              <a:t>명  총</a:t>
            </a:r>
            <a:r>
              <a:rPr lang="en-US" altLang="ko-KR" sz="600" dirty="0">
                <a:latin typeface="+mn-lt"/>
              </a:rPr>
              <a:t>: 89,834</a:t>
            </a:r>
            <a:r>
              <a:rPr lang="ko-KR" altLang="en-US" sz="600" dirty="0">
                <a:latin typeface="+mn-lt"/>
              </a:rPr>
              <a:t>명 </a:t>
            </a:r>
          </a:p>
        </p:txBody>
      </p:sp>
      <p:grpSp>
        <p:nvGrpSpPr>
          <p:cNvPr id="191" name="그룹 190"/>
          <p:cNvGrpSpPr/>
          <p:nvPr/>
        </p:nvGrpSpPr>
        <p:grpSpPr>
          <a:xfrm>
            <a:off x="4661068" y="879744"/>
            <a:ext cx="689685" cy="142726"/>
            <a:chOff x="3614756" y="3304162"/>
            <a:chExt cx="762180" cy="207761"/>
          </a:xfrm>
        </p:grpSpPr>
        <p:sp>
          <p:nvSpPr>
            <p:cNvPr id="192" name="직사각형 191"/>
            <p:cNvSpPr/>
            <p:nvPr/>
          </p:nvSpPr>
          <p:spPr>
            <a:xfrm>
              <a:off x="3614756" y="3310893"/>
              <a:ext cx="76218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3614756" y="3304162"/>
              <a:ext cx="76218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600" b="1" dirty="0" smtClean="0">
                  <a:solidFill>
                    <a:schemeClr val="tx1"/>
                  </a:solidFill>
                </a:rPr>
                <a:t>내보내기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8565422" y="2917681"/>
            <a:ext cx="287245" cy="479659"/>
            <a:chOff x="858955" y="3098920"/>
            <a:chExt cx="268804" cy="499218"/>
          </a:xfrm>
        </p:grpSpPr>
        <p:sp>
          <p:nvSpPr>
            <p:cNvPr id="266" name="오른쪽 화살표 265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26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타원 267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9" name="직사각형 268"/>
          <p:cNvSpPr/>
          <p:nvPr/>
        </p:nvSpPr>
        <p:spPr>
          <a:xfrm>
            <a:off x="7601730" y="2919011"/>
            <a:ext cx="901883" cy="34134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</a:rPr>
              <a:t>회원목록</a:t>
            </a:r>
          </a:p>
        </p:txBody>
      </p:sp>
      <p:sp>
        <p:nvSpPr>
          <p:cNvPr id="270" name="직사각형 269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en-US" altLang="ko-KR" sz="950" kern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smtClean="0">
                <a:latin typeface="맑은 고딕" pitchFamily="50" charset="-127"/>
                <a:ea typeface="맑은 고딕" pitchFamily="50" charset="-127"/>
              </a:rPr>
              <a:t>회원관리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개인회원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ID: All_Adm</a:t>
            </a:r>
            <a:endParaRPr lang="ko-KR" altLang="en-US" sz="9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7769717" y="1079143"/>
            <a:ext cx="1027914" cy="129546"/>
            <a:chOff x="3008784" y="3296945"/>
            <a:chExt cx="1368152" cy="208247"/>
          </a:xfrm>
        </p:grpSpPr>
        <p:sp>
          <p:nvSpPr>
            <p:cNvPr id="197" name="직사각형 196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dirty="0" smtClean="0">
                  <a:solidFill>
                    <a:schemeClr val="tx1"/>
                  </a:solidFill>
                </a:rPr>
                <a:t>▼</a:t>
              </a:r>
              <a:endParaRPr lang="ko-KR" altLang="en-US" sz="45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조건입력검색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6868286" y="1074731"/>
            <a:ext cx="1027914" cy="129546"/>
            <a:chOff x="3008784" y="3296945"/>
            <a:chExt cx="1368152" cy="208247"/>
          </a:xfrm>
        </p:grpSpPr>
        <p:sp>
          <p:nvSpPr>
            <p:cNvPr id="151" name="직사각형 150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날짜검색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6565366" y="1078955"/>
            <a:ext cx="367475" cy="12900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smtClean="0">
                <a:solidFill>
                  <a:schemeClr val="tx1"/>
                </a:solidFill>
              </a:rPr>
              <a:t>검색</a:t>
            </a:r>
            <a:endParaRPr lang="ko-KR" altLang="en-US" sz="500" b="1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833148" y="1087900"/>
            <a:ext cx="701589" cy="122746"/>
          </a:xfrm>
          <a:prstGeom prst="rect">
            <a:avLst/>
          </a:prstGeom>
          <a:noFill/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grpSp>
        <p:nvGrpSpPr>
          <p:cNvPr id="156" name="그룹 155"/>
          <p:cNvGrpSpPr/>
          <p:nvPr/>
        </p:nvGrpSpPr>
        <p:grpSpPr>
          <a:xfrm>
            <a:off x="5231904" y="1077957"/>
            <a:ext cx="561450" cy="129005"/>
            <a:chOff x="3629646" y="3304162"/>
            <a:chExt cx="747290" cy="207761"/>
          </a:xfrm>
        </p:grpSpPr>
        <p:sp>
          <p:nvSpPr>
            <p:cNvPr id="158" name="직사각형 157"/>
            <p:cNvSpPr/>
            <p:nvPr/>
          </p:nvSpPr>
          <p:spPr>
            <a:xfrm>
              <a:off x="3629646" y="3310893"/>
              <a:ext cx="74729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629646" y="3304162"/>
              <a:ext cx="74729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450" b="1" dirty="0" smtClean="0">
                  <a:solidFill>
                    <a:schemeClr val="tx1"/>
                  </a:solidFill>
                </a:rPr>
                <a:t> 아이디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418930"/>
              </p:ext>
            </p:extLst>
          </p:nvPr>
        </p:nvGraphicFramePr>
        <p:xfrm>
          <a:off x="232607" y="814719"/>
          <a:ext cx="1056521" cy="5112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21"/>
              </a:tblGrid>
              <a:tr h="3142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개인회원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기업회원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관리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리워드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충전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숏컷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제어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배너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광고페이지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금칙규정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게시판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75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신고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이용약관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통계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0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회원분석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매출분석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계정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518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2059"/>
              </p:ext>
            </p:extLst>
          </p:nvPr>
        </p:nvGraphicFramePr>
        <p:xfrm>
          <a:off x="1297914" y="1282045"/>
          <a:ext cx="7535190" cy="701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82"/>
                <a:gridCol w="504056"/>
                <a:gridCol w="1224136"/>
                <a:gridCol w="999411"/>
                <a:gridCol w="909201"/>
                <a:gridCol w="1043716"/>
                <a:gridCol w="1080120"/>
                <a:gridCol w="792088"/>
                <a:gridCol w="720880"/>
              </a:tblGrid>
              <a:tr h="2747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가입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탈퇴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탈퇴일자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telekenesis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010-5542-4627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2016.10.04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010-4323-1234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2016.09.02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14.12.14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1" name="직사각형 280"/>
          <p:cNvSpPr/>
          <p:nvPr/>
        </p:nvSpPr>
        <p:spPr>
          <a:xfrm>
            <a:off x="3659990" y="1082411"/>
            <a:ext cx="580580" cy="12923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회원등록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4272056" y="1082411"/>
            <a:ext cx="527800" cy="12923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푸시전송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3045180" y="1082411"/>
            <a:ext cx="580580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포인트관리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5" name="직사각형 284"/>
          <p:cNvSpPr/>
          <p:nvPr/>
        </p:nvSpPr>
        <p:spPr>
          <a:xfrm>
            <a:off x="1745457" y="1082411"/>
            <a:ext cx="702502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전체회원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4821596" y="1081636"/>
            <a:ext cx="360495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탈퇴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1377778" y="1601709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>
            <a:spLocks noChangeAspect="1"/>
          </p:cNvSpPr>
          <p:nvPr/>
        </p:nvSpPr>
        <p:spPr>
          <a:xfrm>
            <a:off x="1376328" y="1814047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>
            <a:spLocks noChangeAspect="1"/>
          </p:cNvSpPr>
          <p:nvPr/>
        </p:nvSpPr>
        <p:spPr>
          <a:xfrm>
            <a:off x="1376328" y="1363142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2480245" y="1085218"/>
            <a:ext cx="527800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smtClean="0">
                <a:solidFill>
                  <a:schemeClr val="tx1"/>
                </a:solidFill>
              </a:rPr>
              <a:t>APP  </a:t>
            </a:r>
            <a:r>
              <a:rPr lang="ko-KR" altLang="en-US" sz="600" dirty="0" smtClean="0">
                <a:solidFill>
                  <a:schemeClr val="tx1"/>
                </a:solidFill>
              </a:rPr>
              <a:t>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4388626" y="1599626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tx1"/>
                </a:solidFill>
              </a:rPr>
              <a:t>2,000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4390630" y="1814047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tx1"/>
                </a:solidFill>
              </a:rPr>
              <a:t>7,000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5367310" y="1596888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smtClean="0">
                <a:solidFill>
                  <a:schemeClr val="tx1"/>
                </a:solidFill>
              </a:rPr>
              <a:t>4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5367310" y="1814047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2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439651" y="1593186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없음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6439651" y="1810345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2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4904252" y="930113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25" name="꺾인 연결선 224"/>
          <p:cNvCxnSpPr>
            <a:stCxn id="171" idx="2"/>
          </p:cNvCxnSpPr>
          <p:nvPr/>
        </p:nvCxnSpPr>
        <p:spPr>
          <a:xfrm rot="5400000">
            <a:off x="4376973" y="1728664"/>
            <a:ext cx="1147575" cy="10216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935468"/>
              </p:ext>
            </p:extLst>
          </p:nvPr>
        </p:nvGraphicFramePr>
        <p:xfrm>
          <a:off x="4112405" y="2353538"/>
          <a:ext cx="2341198" cy="1487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599"/>
                <a:gridCol w="1170599"/>
              </a:tblGrid>
              <a:tr h="28337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탈퇴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0703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 dirty="0" smtClean="0">
                        <a:solidFill>
                          <a:schemeClr val="dk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dk1"/>
                          </a:solidFill>
                        </a:rPr>
                        <a:t>모든 </a:t>
                      </a:r>
                      <a:r>
                        <a:rPr lang="en-US" altLang="ko-KR" sz="700" b="0" dirty="0" smtClean="0">
                          <a:solidFill>
                            <a:schemeClr val="dk1"/>
                          </a:solidFill>
                        </a:rPr>
                        <a:t>APP</a:t>
                      </a:r>
                      <a:r>
                        <a:rPr lang="ko-KR" altLang="en-US" sz="700" b="0" dirty="0" smtClean="0">
                          <a:solidFill>
                            <a:schemeClr val="dk1"/>
                          </a:solidFill>
                        </a:rPr>
                        <a:t>에서 선택한 회원을 탈퇴시키고</a:t>
                      </a:r>
                      <a:r>
                        <a:rPr lang="en-US" altLang="ko-KR" sz="700" b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dk1"/>
                          </a:solidFill>
                        </a:rPr>
                        <a:t>정보를 서버에서 삭제합니다</a:t>
                      </a:r>
                      <a:r>
                        <a:rPr lang="en-US" altLang="ko-KR" sz="700" b="0" dirty="0" smtClean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dk1"/>
                          </a:solidFill>
                        </a:rPr>
                        <a:t>개발</a:t>
                      </a:r>
                      <a:r>
                        <a:rPr lang="ko-KR" altLang="en-US" sz="700" b="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dk1"/>
                          </a:solidFill>
                        </a:rPr>
                        <a:t>APP </a:t>
                      </a:r>
                      <a:r>
                        <a:rPr lang="ko-KR" altLang="en-US" sz="700" b="0" baseline="0" dirty="0" smtClean="0">
                          <a:solidFill>
                            <a:schemeClr val="dk1"/>
                          </a:solidFill>
                        </a:rPr>
                        <a:t>탈퇴는 가입 </a:t>
                      </a:r>
                      <a:r>
                        <a:rPr lang="en-US" altLang="ko-KR" sz="700" b="0" baseline="0" dirty="0" smtClean="0">
                          <a:solidFill>
                            <a:schemeClr val="dk1"/>
                          </a:solidFill>
                        </a:rPr>
                        <a:t>APP </a:t>
                      </a:r>
                      <a:r>
                        <a:rPr lang="ko-KR" altLang="en-US" sz="700" b="0" baseline="0" dirty="0" smtClean="0">
                          <a:solidFill>
                            <a:schemeClr val="dk1"/>
                          </a:solidFill>
                        </a:rPr>
                        <a:t>기능을 이용해 주세요</a:t>
                      </a:r>
                      <a:endParaRPr lang="en-US" altLang="ko-KR" sz="700" b="0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algn="l" latinLnBrk="1"/>
                      <a:endParaRPr lang="en-US" altLang="ko-KR" sz="700" b="0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baseline="0" dirty="0" smtClean="0">
                          <a:solidFill>
                            <a:schemeClr val="dk1"/>
                          </a:solidFill>
                        </a:rPr>
                        <a:t>탈퇴 시 복구 할 수 없습니다</a:t>
                      </a:r>
                      <a:r>
                        <a:rPr lang="en-US" altLang="ko-KR" sz="700" b="0" baseline="0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취소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확인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15" name="그룹 244"/>
          <p:cNvGrpSpPr>
            <a:grpSpLocks/>
          </p:cNvGrpSpPr>
          <p:nvPr/>
        </p:nvGrpSpPr>
        <p:grpSpPr bwMode="auto">
          <a:xfrm>
            <a:off x="5053887" y="1067932"/>
            <a:ext cx="250025" cy="296808"/>
            <a:chOff x="8137609" y="3143533"/>
            <a:chExt cx="376093" cy="471768"/>
          </a:xfrm>
        </p:grpSpPr>
        <p:sp>
          <p:nvSpPr>
            <p:cNvPr id="116" name="타원 115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0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6" name="그룹 244"/>
          <p:cNvGrpSpPr>
            <a:grpSpLocks/>
          </p:cNvGrpSpPr>
          <p:nvPr/>
        </p:nvGrpSpPr>
        <p:grpSpPr bwMode="auto">
          <a:xfrm>
            <a:off x="6220088" y="3593121"/>
            <a:ext cx="250025" cy="296808"/>
            <a:chOff x="8137609" y="3143533"/>
            <a:chExt cx="376093" cy="471768"/>
          </a:xfrm>
        </p:grpSpPr>
        <p:sp>
          <p:nvSpPr>
            <p:cNvPr id="162" name="타원 161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3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4702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8762121" y="2611327"/>
            <a:ext cx="21328" cy="133036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582606"/>
              </p:ext>
            </p:extLst>
          </p:nvPr>
        </p:nvGraphicFramePr>
        <p:xfrm>
          <a:off x="8904312" y="579352"/>
          <a:ext cx="2980791" cy="4323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47"/>
                <a:gridCol w="2740544"/>
              </a:tblGrid>
              <a:tr h="196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전화번호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중 하나의 검색조건을 선택하여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입력필드에 입력해서 검색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18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9" name="직사각형 118"/>
          <p:cNvSpPr/>
          <p:nvPr/>
        </p:nvSpPr>
        <p:spPr>
          <a:xfrm>
            <a:off x="233031" y="579352"/>
            <a:ext cx="8600073" cy="23537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8320871" y="692696"/>
            <a:ext cx="468000" cy="8280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dirty="0" smtClean="0">
                <a:solidFill>
                  <a:schemeClr val="tx1"/>
                </a:solidFill>
              </a:rPr>
              <a:t>로그아웃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69218" y="5926826"/>
            <a:ext cx="6713117" cy="2999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700" smtClean="0">
              <a:solidFill>
                <a:schemeClr val="tx1"/>
              </a:solidFill>
            </a:endParaRPr>
          </a:p>
        </p:txBody>
      </p:sp>
      <p:sp>
        <p:nvSpPr>
          <p:cNvPr id="123" name="Rectangle 3"/>
          <p:cNvSpPr>
            <a:spLocks noChangeArrowheads="1"/>
          </p:cNvSpPr>
          <p:nvPr/>
        </p:nvSpPr>
        <p:spPr bwMode="auto">
          <a:xfrm>
            <a:off x="233031" y="579353"/>
            <a:ext cx="8600075" cy="555780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 type="none" w="med" len="sm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233030" y="5926827"/>
            <a:ext cx="8600076" cy="21033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50" b="1" smtClean="0">
                <a:solidFill>
                  <a:schemeClr val="tx1"/>
                </a:solidFill>
              </a:rPr>
              <a:t>회사 정보</a:t>
            </a:r>
            <a:endParaRPr lang="ko-KR" altLang="en-US" sz="650" b="1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297914" y="596305"/>
            <a:ext cx="7535191" cy="28892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700" b="1" smtClean="0">
                <a:solidFill>
                  <a:schemeClr val="tx1"/>
                </a:solidFill>
              </a:rPr>
              <a:t>회원관리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개인회원     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829615" y="680442"/>
            <a:ext cx="626265" cy="14614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600" b="1" dirty="0" smtClean="0">
                <a:solidFill>
                  <a:schemeClr val="tx1"/>
                </a:solidFill>
              </a:rPr>
              <a:t>master </a:t>
            </a:r>
            <a:r>
              <a:rPr lang="ko-KR" altLang="en-US" sz="600" b="1" dirty="0" smtClean="0">
                <a:solidFill>
                  <a:schemeClr val="tx1"/>
                </a:solidFill>
              </a:rPr>
              <a:t>님 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41817" y="595206"/>
            <a:ext cx="629603" cy="23537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900" b="1" dirty="0" smtClean="0">
                <a:solidFill>
                  <a:schemeClr val="tx1"/>
                </a:solidFill>
              </a:rPr>
              <a:t>ADM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6069812" y="885988"/>
            <a:ext cx="2730437" cy="153173"/>
            <a:chOff x="2758407" y="3268800"/>
            <a:chExt cx="2730437" cy="153173"/>
          </a:xfrm>
        </p:grpSpPr>
        <p:sp>
          <p:nvSpPr>
            <p:cNvPr id="130" name="직사각형 129"/>
            <p:cNvSpPr/>
            <p:nvPr/>
          </p:nvSpPr>
          <p:spPr>
            <a:xfrm>
              <a:off x="2758407" y="3270105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600" dirty="0" smtClean="0">
                  <a:solidFill>
                    <a:schemeClr val="tx1"/>
                  </a:solidFill>
                </a:rPr>
                <a:t>page: 11 – 20/239  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58487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◀</a:t>
              </a: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3745223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1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90557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</a:rPr>
                <a:t>2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0659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3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2183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4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378676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5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546978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6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71528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7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88358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8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012128" y="3268800"/>
              <a:ext cx="189149" cy="142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smtClean="0">
                  <a:solidFill>
                    <a:schemeClr val="tx1"/>
                  </a:solidFill>
                </a:rPr>
                <a:t>…</a:t>
              </a:r>
              <a:endParaRPr lang="ko-KR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17910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072689" y="3268800"/>
              <a:ext cx="362949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20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34484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▶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823902" y="880947"/>
            <a:ext cx="1261812" cy="151868"/>
            <a:chOff x="5920535" y="3217256"/>
            <a:chExt cx="1261812" cy="151868"/>
          </a:xfrm>
        </p:grpSpPr>
        <p:grpSp>
          <p:nvGrpSpPr>
            <p:cNvPr id="145" name="그룹 144"/>
            <p:cNvGrpSpPr/>
            <p:nvPr/>
          </p:nvGrpSpPr>
          <p:grpSpPr>
            <a:xfrm>
              <a:off x="6771535" y="3230543"/>
              <a:ext cx="410812" cy="129005"/>
              <a:chOff x="3629646" y="3304162"/>
              <a:chExt cx="747290" cy="207761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3629646" y="3310893"/>
                <a:ext cx="747290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50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4160912" y="3310892"/>
                <a:ext cx="216024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50" smtClean="0">
                    <a:solidFill>
                      <a:schemeClr val="tx1"/>
                    </a:solidFill>
                  </a:rPr>
                  <a:t>▼</a:t>
                </a:r>
                <a:endParaRPr lang="ko-KR" altLang="en-US" sz="45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3629646" y="3304162"/>
                <a:ext cx="747290" cy="20103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450" b="1" dirty="0">
                    <a:solidFill>
                      <a:schemeClr val="tx1"/>
                    </a:solidFill>
                  </a:rPr>
                  <a:t>2</a:t>
                </a:r>
                <a:r>
                  <a:rPr lang="en-US" altLang="ko-KR" sz="450" b="1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4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6" name="직사각형 145"/>
            <p:cNvSpPr/>
            <p:nvPr/>
          </p:nvSpPr>
          <p:spPr>
            <a:xfrm>
              <a:off x="5920535" y="3217256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600" dirty="0" smtClean="0">
                  <a:solidFill>
                    <a:schemeClr val="tx1"/>
                  </a:solidFill>
                </a:rPr>
                <a:t>항목수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1" name="직사각형 160"/>
          <p:cNvSpPr/>
          <p:nvPr/>
        </p:nvSpPr>
        <p:spPr>
          <a:xfrm>
            <a:off x="6672145" y="670990"/>
            <a:ext cx="13324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>
                <a:latin typeface="+mn-lt"/>
              </a:rPr>
              <a:t>검색결과</a:t>
            </a:r>
            <a:r>
              <a:rPr lang="en-US" altLang="ko-KR" sz="600" dirty="0">
                <a:latin typeface="+mn-lt"/>
              </a:rPr>
              <a:t>: 1,987</a:t>
            </a:r>
            <a:r>
              <a:rPr lang="ko-KR" altLang="en-US" sz="600" dirty="0">
                <a:latin typeface="+mn-lt"/>
              </a:rPr>
              <a:t>명  총</a:t>
            </a:r>
            <a:r>
              <a:rPr lang="en-US" altLang="ko-KR" sz="600" dirty="0">
                <a:latin typeface="+mn-lt"/>
              </a:rPr>
              <a:t>: 89,834</a:t>
            </a:r>
            <a:r>
              <a:rPr lang="ko-KR" altLang="en-US" sz="600" dirty="0">
                <a:latin typeface="+mn-lt"/>
              </a:rPr>
              <a:t>명 </a:t>
            </a:r>
          </a:p>
        </p:txBody>
      </p:sp>
      <p:grpSp>
        <p:nvGrpSpPr>
          <p:cNvPr id="191" name="그룹 190"/>
          <p:cNvGrpSpPr/>
          <p:nvPr/>
        </p:nvGrpSpPr>
        <p:grpSpPr>
          <a:xfrm>
            <a:off x="4661068" y="879744"/>
            <a:ext cx="689685" cy="142726"/>
            <a:chOff x="3614756" y="3304162"/>
            <a:chExt cx="762180" cy="207761"/>
          </a:xfrm>
        </p:grpSpPr>
        <p:sp>
          <p:nvSpPr>
            <p:cNvPr id="192" name="직사각형 191"/>
            <p:cNvSpPr/>
            <p:nvPr/>
          </p:nvSpPr>
          <p:spPr>
            <a:xfrm>
              <a:off x="3614756" y="3310893"/>
              <a:ext cx="76218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3614756" y="3304162"/>
              <a:ext cx="76218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600" b="1" dirty="0" smtClean="0">
                  <a:solidFill>
                    <a:schemeClr val="tx1"/>
                  </a:solidFill>
                </a:rPr>
                <a:t>내보내기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8565422" y="2917681"/>
            <a:ext cx="287245" cy="479659"/>
            <a:chOff x="858955" y="3098920"/>
            <a:chExt cx="268804" cy="499218"/>
          </a:xfrm>
        </p:grpSpPr>
        <p:sp>
          <p:nvSpPr>
            <p:cNvPr id="266" name="오른쪽 화살표 265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26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타원 267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9" name="직사각형 268"/>
          <p:cNvSpPr/>
          <p:nvPr/>
        </p:nvSpPr>
        <p:spPr>
          <a:xfrm>
            <a:off x="7601730" y="2919011"/>
            <a:ext cx="901883" cy="34134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</a:rPr>
              <a:t>회원목록</a:t>
            </a:r>
          </a:p>
        </p:txBody>
      </p:sp>
      <p:sp>
        <p:nvSpPr>
          <p:cNvPr id="270" name="직사각형 269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en-US" altLang="ko-KR" sz="950" kern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smtClean="0">
                <a:latin typeface="맑은 고딕" pitchFamily="50" charset="-127"/>
                <a:ea typeface="맑은 고딕" pitchFamily="50" charset="-127"/>
              </a:rPr>
              <a:t>회원관리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개인회원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ID: All_Adm</a:t>
            </a:r>
            <a:endParaRPr lang="ko-KR" altLang="en-US" sz="9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7769717" y="1079143"/>
            <a:ext cx="1027914" cy="129546"/>
            <a:chOff x="3008784" y="3296945"/>
            <a:chExt cx="1368152" cy="208247"/>
          </a:xfrm>
        </p:grpSpPr>
        <p:sp>
          <p:nvSpPr>
            <p:cNvPr id="197" name="직사각형 196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dirty="0" smtClean="0">
                  <a:solidFill>
                    <a:schemeClr val="tx1"/>
                  </a:solidFill>
                </a:rPr>
                <a:t>▼</a:t>
              </a:r>
              <a:endParaRPr lang="ko-KR" altLang="en-US" sz="45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조건입력검색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6868286" y="1074731"/>
            <a:ext cx="1027914" cy="129546"/>
            <a:chOff x="3008784" y="3296945"/>
            <a:chExt cx="1368152" cy="208247"/>
          </a:xfrm>
        </p:grpSpPr>
        <p:sp>
          <p:nvSpPr>
            <p:cNvPr id="151" name="직사각형 150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날짜검색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6565366" y="1078955"/>
            <a:ext cx="367475" cy="12900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smtClean="0">
                <a:solidFill>
                  <a:schemeClr val="tx1"/>
                </a:solidFill>
              </a:rPr>
              <a:t>검색</a:t>
            </a:r>
            <a:endParaRPr lang="ko-KR" altLang="en-US" sz="500" b="1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833148" y="1087900"/>
            <a:ext cx="701589" cy="122746"/>
          </a:xfrm>
          <a:prstGeom prst="rect">
            <a:avLst/>
          </a:prstGeom>
          <a:noFill/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grpSp>
        <p:nvGrpSpPr>
          <p:cNvPr id="156" name="그룹 155"/>
          <p:cNvGrpSpPr/>
          <p:nvPr/>
        </p:nvGrpSpPr>
        <p:grpSpPr>
          <a:xfrm>
            <a:off x="5231904" y="1077957"/>
            <a:ext cx="561450" cy="129005"/>
            <a:chOff x="3629646" y="3304162"/>
            <a:chExt cx="747290" cy="207761"/>
          </a:xfrm>
        </p:grpSpPr>
        <p:sp>
          <p:nvSpPr>
            <p:cNvPr id="158" name="직사각형 157"/>
            <p:cNvSpPr/>
            <p:nvPr/>
          </p:nvSpPr>
          <p:spPr>
            <a:xfrm>
              <a:off x="3629646" y="3310893"/>
              <a:ext cx="74729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629646" y="3304162"/>
              <a:ext cx="74729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450" b="1" dirty="0" smtClean="0">
                  <a:solidFill>
                    <a:schemeClr val="tx1"/>
                  </a:solidFill>
                </a:rPr>
                <a:t> 아이디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668543"/>
              </p:ext>
            </p:extLst>
          </p:nvPr>
        </p:nvGraphicFramePr>
        <p:xfrm>
          <a:off x="232607" y="814719"/>
          <a:ext cx="1056521" cy="5112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21"/>
              </a:tblGrid>
              <a:tr h="3142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개인회원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기업회원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관리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리워드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충전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숏컷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제어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배너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광고페이지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금칙규정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게시판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75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신고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이용약관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통계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0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회원분석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매출분석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계정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518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721424"/>
              </p:ext>
            </p:extLst>
          </p:nvPr>
        </p:nvGraphicFramePr>
        <p:xfrm>
          <a:off x="1297914" y="1282045"/>
          <a:ext cx="7535190" cy="701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82"/>
                <a:gridCol w="504056"/>
                <a:gridCol w="1224136"/>
                <a:gridCol w="999411"/>
                <a:gridCol w="909201"/>
                <a:gridCol w="1043716"/>
                <a:gridCol w="1080120"/>
                <a:gridCol w="792088"/>
                <a:gridCol w="720880"/>
              </a:tblGrid>
              <a:tr h="2747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가입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탈퇴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탈퇴일자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telekenesis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010-5542-4627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2016.10.04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010-4323-1234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2016.09.02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14.12.14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1" name="직사각형 280"/>
          <p:cNvSpPr/>
          <p:nvPr/>
        </p:nvSpPr>
        <p:spPr>
          <a:xfrm>
            <a:off x="3659990" y="1082411"/>
            <a:ext cx="580580" cy="12923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회원등록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4272056" y="1082411"/>
            <a:ext cx="527800" cy="12923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푸시전송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3045180" y="1082411"/>
            <a:ext cx="580580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포인트관리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5" name="직사각형 284"/>
          <p:cNvSpPr/>
          <p:nvPr/>
        </p:nvSpPr>
        <p:spPr>
          <a:xfrm>
            <a:off x="1745457" y="1082411"/>
            <a:ext cx="702502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전체회원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4821596" y="1081636"/>
            <a:ext cx="360495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탈퇴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1377778" y="1601709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>
            <a:spLocks noChangeAspect="1"/>
          </p:cNvSpPr>
          <p:nvPr/>
        </p:nvSpPr>
        <p:spPr>
          <a:xfrm>
            <a:off x="1376328" y="1814047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>
            <a:spLocks noChangeAspect="1"/>
          </p:cNvSpPr>
          <p:nvPr/>
        </p:nvSpPr>
        <p:spPr>
          <a:xfrm>
            <a:off x="1376328" y="1363142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2480245" y="1085218"/>
            <a:ext cx="527800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smtClean="0">
                <a:solidFill>
                  <a:schemeClr val="tx1"/>
                </a:solidFill>
              </a:rPr>
              <a:t>APP  </a:t>
            </a:r>
            <a:r>
              <a:rPr lang="ko-KR" altLang="en-US" sz="600" dirty="0" smtClean="0">
                <a:solidFill>
                  <a:schemeClr val="tx1"/>
                </a:solidFill>
              </a:rPr>
              <a:t>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4388626" y="1599626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tx1"/>
                </a:solidFill>
              </a:rPr>
              <a:t>2,000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4390630" y="1814047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tx1"/>
                </a:solidFill>
              </a:rPr>
              <a:t>7,000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5367310" y="1596888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smtClean="0">
                <a:solidFill>
                  <a:schemeClr val="tx1"/>
                </a:solidFill>
              </a:rPr>
              <a:t>4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5367310" y="1814047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2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439651" y="1593186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없음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6439651" y="1810345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2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6632444" y="930113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15" name="그룹 244"/>
          <p:cNvGrpSpPr>
            <a:grpSpLocks/>
          </p:cNvGrpSpPr>
          <p:nvPr/>
        </p:nvGrpSpPr>
        <p:grpSpPr bwMode="auto">
          <a:xfrm>
            <a:off x="6816080" y="1067932"/>
            <a:ext cx="250025" cy="296808"/>
            <a:chOff x="8137609" y="3143533"/>
            <a:chExt cx="376093" cy="471768"/>
          </a:xfrm>
        </p:grpSpPr>
        <p:sp>
          <p:nvSpPr>
            <p:cNvPr id="116" name="타원 115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0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280460"/>
              </p:ext>
            </p:extLst>
          </p:nvPr>
        </p:nvGraphicFramePr>
        <p:xfrm>
          <a:off x="5214486" y="1206962"/>
          <a:ext cx="586504" cy="441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504"/>
              </a:tblGrid>
              <a:tr h="2206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6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8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8762121" y="2611327"/>
            <a:ext cx="21328" cy="133036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70439"/>
              </p:ext>
            </p:extLst>
          </p:nvPr>
        </p:nvGraphicFramePr>
        <p:xfrm>
          <a:off x="8904312" y="579352"/>
          <a:ext cx="2980791" cy="420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47"/>
                <a:gridCol w="2740544"/>
              </a:tblGrid>
              <a:tr h="196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날짜검색 클릭 시 팝업창 생성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가입일자 기준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탈퇴일자 기준을 선택 가능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검색 시작일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종료일을 선택 할 수 있음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18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9" name="직사각형 118"/>
          <p:cNvSpPr/>
          <p:nvPr/>
        </p:nvSpPr>
        <p:spPr>
          <a:xfrm>
            <a:off x="233031" y="579352"/>
            <a:ext cx="8600073" cy="23537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8320871" y="692696"/>
            <a:ext cx="468000" cy="8280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dirty="0" smtClean="0">
                <a:solidFill>
                  <a:schemeClr val="tx1"/>
                </a:solidFill>
              </a:rPr>
              <a:t>로그아웃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69218" y="5926826"/>
            <a:ext cx="6713117" cy="2999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700" smtClean="0">
              <a:solidFill>
                <a:schemeClr val="tx1"/>
              </a:solidFill>
            </a:endParaRPr>
          </a:p>
        </p:txBody>
      </p:sp>
      <p:sp>
        <p:nvSpPr>
          <p:cNvPr id="123" name="Rectangle 3"/>
          <p:cNvSpPr>
            <a:spLocks noChangeArrowheads="1"/>
          </p:cNvSpPr>
          <p:nvPr/>
        </p:nvSpPr>
        <p:spPr bwMode="auto">
          <a:xfrm>
            <a:off x="233031" y="579353"/>
            <a:ext cx="8600075" cy="555780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 type="none" w="med" len="sm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233030" y="5926827"/>
            <a:ext cx="8600076" cy="21033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50" b="1" smtClean="0">
                <a:solidFill>
                  <a:schemeClr val="tx1"/>
                </a:solidFill>
              </a:rPr>
              <a:t>회사 정보</a:t>
            </a:r>
            <a:endParaRPr lang="ko-KR" altLang="en-US" sz="650" b="1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297914" y="596305"/>
            <a:ext cx="7535191" cy="28892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700" b="1" smtClean="0">
                <a:solidFill>
                  <a:schemeClr val="tx1"/>
                </a:solidFill>
              </a:rPr>
              <a:t>회원관리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개인회원     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829615" y="680442"/>
            <a:ext cx="626265" cy="14614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600" b="1" dirty="0" smtClean="0">
                <a:solidFill>
                  <a:schemeClr val="tx1"/>
                </a:solidFill>
              </a:rPr>
              <a:t>master </a:t>
            </a:r>
            <a:r>
              <a:rPr lang="ko-KR" altLang="en-US" sz="600" b="1" dirty="0" smtClean="0">
                <a:solidFill>
                  <a:schemeClr val="tx1"/>
                </a:solidFill>
              </a:rPr>
              <a:t>님 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41817" y="595206"/>
            <a:ext cx="629603" cy="23537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900" b="1" dirty="0" smtClean="0">
                <a:solidFill>
                  <a:schemeClr val="tx1"/>
                </a:solidFill>
              </a:rPr>
              <a:t>ADM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6069812" y="885988"/>
            <a:ext cx="2730437" cy="153173"/>
            <a:chOff x="2758407" y="3268800"/>
            <a:chExt cx="2730437" cy="153173"/>
          </a:xfrm>
        </p:grpSpPr>
        <p:sp>
          <p:nvSpPr>
            <p:cNvPr id="130" name="직사각형 129"/>
            <p:cNvSpPr/>
            <p:nvPr/>
          </p:nvSpPr>
          <p:spPr>
            <a:xfrm>
              <a:off x="2758407" y="3270105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600" dirty="0" smtClean="0">
                  <a:solidFill>
                    <a:schemeClr val="tx1"/>
                  </a:solidFill>
                </a:rPr>
                <a:t>page: 11 – 20/239  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58487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◀</a:t>
              </a: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3745223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1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90557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</a:rPr>
                <a:t>2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0659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3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2183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4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378676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5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546978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6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71528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7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88358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8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012128" y="3268800"/>
              <a:ext cx="189149" cy="142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smtClean="0">
                  <a:solidFill>
                    <a:schemeClr val="tx1"/>
                  </a:solidFill>
                </a:rPr>
                <a:t>…</a:t>
              </a:r>
              <a:endParaRPr lang="ko-KR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17910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072689" y="3268800"/>
              <a:ext cx="362949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20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34484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▶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823902" y="880947"/>
            <a:ext cx="1261812" cy="151868"/>
            <a:chOff x="5920535" y="3217256"/>
            <a:chExt cx="1261812" cy="151868"/>
          </a:xfrm>
        </p:grpSpPr>
        <p:grpSp>
          <p:nvGrpSpPr>
            <p:cNvPr id="145" name="그룹 144"/>
            <p:cNvGrpSpPr/>
            <p:nvPr/>
          </p:nvGrpSpPr>
          <p:grpSpPr>
            <a:xfrm>
              <a:off x="6771535" y="3230543"/>
              <a:ext cx="410812" cy="129005"/>
              <a:chOff x="3629646" y="3304162"/>
              <a:chExt cx="747290" cy="207761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3629646" y="3310893"/>
                <a:ext cx="747290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50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4160912" y="3310892"/>
                <a:ext cx="216024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50" smtClean="0">
                    <a:solidFill>
                      <a:schemeClr val="tx1"/>
                    </a:solidFill>
                  </a:rPr>
                  <a:t>▼</a:t>
                </a:r>
                <a:endParaRPr lang="ko-KR" altLang="en-US" sz="45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3629646" y="3304162"/>
                <a:ext cx="747290" cy="20103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450" b="1" dirty="0">
                    <a:solidFill>
                      <a:schemeClr val="tx1"/>
                    </a:solidFill>
                  </a:rPr>
                  <a:t>2</a:t>
                </a:r>
                <a:r>
                  <a:rPr lang="en-US" altLang="ko-KR" sz="450" b="1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4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6" name="직사각형 145"/>
            <p:cNvSpPr/>
            <p:nvPr/>
          </p:nvSpPr>
          <p:spPr>
            <a:xfrm>
              <a:off x="5920535" y="3217256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600" dirty="0" smtClean="0">
                  <a:solidFill>
                    <a:schemeClr val="tx1"/>
                  </a:solidFill>
                </a:rPr>
                <a:t>항목수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1" name="직사각형 160"/>
          <p:cNvSpPr/>
          <p:nvPr/>
        </p:nvSpPr>
        <p:spPr>
          <a:xfrm>
            <a:off x="6672145" y="670990"/>
            <a:ext cx="13324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>
                <a:latin typeface="+mn-lt"/>
              </a:rPr>
              <a:t>검색결과</a:t>
            </a:r>
            <a:r>
              <a:rPr lang="en-US" altLang="ko-KR" sz="600" dirty="0">
                <a:latin typeface="+mn-lt"/>
              </a:rPr>
              <a:t>: 1,987</a:t>
            </a:r>
            <a:r>
              <a:rPr lang="ko-KR" altLang="en-US" sz="600" dirty="0">
                <a:latin typeface="+mn-lt"/>
              </a:rPr>
              <a:t>명  총</a:t>
            </a:r>
            <a:r>
              <a:rPr lang="en-US" altLang="ko-KR" sz="600" dirty="0">
                <a:latin typeface="+mn-lt"/>
              </a:rPr>
              <a:t>: 89,834</a:t>
            </a:r>
            <a:r>
              <a:rPr lang="ko-KR" altLang="en-US" sz="600" dirty="0">
                <a:latin typeface="+mn-lt"/>
              </a:rPr>
              <a:t>명 </a:t>
            </a:r>
          </a:p>
        </p:txBody>
      </p:sp>
      <p:grpSp>
        <p:nvGrpSpPr>
          <p:cNvPr id="191" name="그룹 190"/>
          <p:cNvGrpSpPr/>
          <p:nvPr/>
        </p:nvGrpSpPr>
        <p:grpSpPr>
          <a:xfrm>
            <a:off x="4661068" y="879744"/>
            <a:ext cx="689685" cy="142726"/>
            <a:chOff x="3614756" y="3304162"/>
            <a:chExt cx="762180" cy="207761"/>
          </a:xfrm>
        </p:grpSpPr>
        <p:sp>
          <p:nvSpPr>
            <p:cNvPr id="192" name="직사각형 191"/>
            <p:cNvSpPr/>
            <p:nvPr/>
          </p:nvSpPr>
          <p:spPr>
            <a:xfrm>
              <a:off x="3614756" y="3310893"/>
              <a:ext cx="76218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3614756" y="3304162"/>
              <a:ext cx="76218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600" b="1" dirty="0" smtClean="0">
                  <a:solidFill>
                    <a:schemeClr val="tx1"/>
                  </a:solidFill>
                </a:rPr>
                <a:t>내보내기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8565422" y="2917681"/>
            <a:ext cx="287245" cy="479659"/>
            <a:chOff x="858955" y="3098920"/>
            <a:chExt cx="268804" cy="499218"/>
          </a:xfrm>
        </p:grpSpPr>
        <p:sp>
          <p:nvSpPr>
            <p:cNvPr id="266" name="오른쪽 화살표 265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26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타원 267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9" name="직사각형 268"/>
          <p:cNvSpPr/>
          <p:nvPr/>
        </p:nvSpPr>
        <p:spPr>
          <a:xfrm>
            <a:off x="7601730" y="2919011"/>
            <a:ext cx="901883" cy="34134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</a:rPr>
              <a:t>회원목록</a:t>
            </a:r>
          </a:p>
        </p:txBody>
      </p:sp>
      <p:sp>
        <p:nvSpPr>
          <p:cNvPr id="270" name="직사각형 269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en-US" altLang="ko-KR" sz="950" kern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smtClean="0">
                <a:latin typeface="맑은 고딕" pitchFamily="50" charset="-127"/>
                <a:ea typeface="맑은 고딕" pitchFamily="50" charset="-127"/>
              </a:rPr>
              <a:t>회원관리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개인회원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ID: All_Adm</a:t>
            </a:r>
            <a:endParaRPr lang="ko-KR" altLang="en-US" sz="9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7769717" y="1079143"/>
            <a:ext cx="1027914" cy="129546"/>
            <a:chOff x="3008784" y="3296945"/>
            <a:chExt cx="1368152" cy="208247"/>
          </a:xfrm>
        </p:grpSpPr>
        <p:sp>
          <p:nvSpPr>
            <p:cNvPr id="197" name="직사각형 196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dirty="0" smtClean="0">
                  <a:solidFill>
                    <a:schemeClr val="tx1"/>
                  </a:solidFill>
                </a:rPr>
                <a:t>▼</a:t>
              </a:r>
              <a:endParaRPr lang="ko-KR" altLang="en-US" sz="45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조건입력검색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6868286" y="1074731"/>
            <a:ext cx="1027914" cy="129546"/>
            <a:chOff x="3008784" y="3296945"/>
            <a:chExt cx="1368152" cy="208247"/>
          </a:xfrm>
        </p:grpSpPr>
        <p:sp>
          <p:nvSpPr>
            <p:cNvPr id="151" name="직사각형 150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날짜검색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6565366" y="1078955"/>
            <a:ext cx="367475" cy="12900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smtClean="0">
                <a:solidFill>
                  <a:schemeClr val="tx1"/>
                </a:solidFill>
              </a:rPr>
              <a:t>검색</a:t>
            </a:r>
            <a:endParaRPr lang="ko-KR" altLang="en-US" sz="500" b="1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833148" y="1087900"/>
            <a:ext cx="701589" cy="122746"/>
          </a:xfrm>
          <a:prstGeom prst="rect">
            <a:avLst/>
          </a:prstGeom>
          <a:noFill/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grpSp>
        <p:nvGrpSpPr>
          <p:cNvPr id="156" name="그룹 155"/>
          <p:cNvGrpSpPr/>
          <p:nvPr/>
        </p:nvGrpSpPr>
        <p:grpSpPr>
          <a:xfrm>
            <a:off x="5231904" y="1077957"/>
            <a:ext cx="561450" cy="129005"/>
            <a:chOff x="3629646" y="3304162"/>
            <a:chExt cx="747290" cy="207761"/>
          </a:xfrm>
        </p:grpSpPr>
        <p:sp>
          <p:nvSpPr>
            <p:cNvPr id="158" name="직사각형 157"/>
            <p:cNvSpPr/>
            <p:nvPr/>
          </p:nvSpPr>
          <p:spPr>
            <a:xfrm>
              <a:off x="3629646" y="3310893"/>
              <a:ext cx="74729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629646" y="3304162"/>
              <a:ext cx="74729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450" b="1" dirty="0" smtClean="0">
                  <a:solidFill>
                    <a:schemeClr val="tx1"/>
                  </a:solidFill>
                </a:rPr>
                <a:t> 아이디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54112"/>
              </p:ext>
            </p:extLst>
          </p:nvPr>
        </p:nvGraphicFramePr>
        <p:xfrm>
          <a:off x="232607" y="814719"/>
          <a:ext cx="1056521" cy="5112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21"/>
              </a:tblGrid>
              <a:tr h="3142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개인회원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기업회원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관리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리워드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충전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숏컷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제어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배너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광고페이지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금칙규정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게시판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75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신고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이용약관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통계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0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회원분석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매출분석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계정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518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28533"/>
              </p:ext>
            </p:extLst>
          </p:nvPr>
        </p:nvGraphicFramePr>
        <p:xfrm>
          <a:off x="1297914" y="1282045"/>
          <a:ext cx="7535190" cy="701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82"/>
                <a:gridCol w="504056"/>
                <a:gridCol w="1224136"/>
                <a:gridCol w="999411"/>
                <a:gridCol w="909201"/>
                <a:gridCol w="1043716"/>
                <a:gridCol w="1080120"/>
                <a:gridCol w="792088"/>
                <a:gridCol w="720880"/>
              </a:tblGrid>
              <a:tr h="2747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가입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탈퇴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탈퇴일자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telekenesis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010-5542-4627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2016.10.04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010-4323-1234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2016.09.02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14.12.14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1" name="직사각형 280"/>
          <p:cNvSpPr/>
          <p:nvPr/>
        </p:nvSpPr>
        <p:spPr>
          <a:xfrm>
            <a:off x="3659990" y="1082411"/>
            <a:ext cx="580580" cy="12923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회원등록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4272056" y="1082411"/>
            <a:ext cx="527800" cy="12923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푸시전송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3045180" y="1082411"/>
            <a:ext cx="580580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포인트관리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5" name="직사각형 284"/>
          <p:cNvSpPr/>
          <p:nvPr/>
        </p:nvSpPr>
        <p:spPr>
          <a:xfrm>
            <a:off x="1745457" y="1082411"/>
            <a:ext cx="702502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전체회원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4821596" y="1081636"/>
            <a:ext cx="360495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탈퇴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1377778" y="1601709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>
            <a:spLocks noChangeAspect="1"/>
          </p:cNvSpPr>
          <p:nvPr/>
        </p:nvSpPr>
        <p:spPr>
          <a:xfrm>
            <a:off x="1376328" y="1814047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>
            <a:spLocks noChangeAspect="1"/>
          </p:cNvSpPr>
          <p:nvPr/>
        </p:nvSpPr>
        <p:spPr>
          <a:xfrm>
            <a:off x="1376328" y="1363142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2480245" y="1085218"/>
            <a:ext cx="527800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smtClean="0">
                <a:solidFill>
                  <a:schemeClr val="tx1"/>
                </a:solidFill>
              </a:rPr>
              <a:t>APP  </a:t>
            </a:r>
            <a:r>
              <a:rPr lang="ko-KR" altLang="en-US" sz="600" dirty="0" smtClean="0">
                <a:solidFill>
                  <a:schemeClr val="tx1"/>
                </a:solidFill>
              </a:rPr>
              <a:t>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4388626" y="1599626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tx1"/>
                </a:solidFill>
              </a:rPr>
              <a:t>2,000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4390630" y="1814047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tx1"/>
                </a:solidFill>
              </a:rPr>
              <a:t>7,000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5367310" y="1596888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smtClean="0">
                <a:solidFill>
                  <a:schemeClr val="tx1"/>
                </a:solidFill>
              </a:rPr>
              <a:t>4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5367310" y="1814047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2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439651" y="1593186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없음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6439651" y="1810345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2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7464152" y="930113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15" name="그룹 244"/>
          <p:cNvGrpSpPr>
            <a:grpSpLocks/>
          </p:cNvGrpSpPr>
          <p:nvPr/>
        </p:nvGrpSpPr>
        <p:grpSpPr bwMode="auto">
          <a:xfrm>
            <a:off x="7647788" y="1067932"/>
            <a:ext cx="250025" cy="296808"/>
            <a:chOff x="8137609" y="3143533"/>
            <a:chExt cx="376093" cy="471768"/>
          </a:xfrm>
        </p:grpSpPr>
        <p:sp>
          <p:nvSpPr>
            <p:cNvPr id="116" name="타원 115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0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97199"/>
              </p:ext>
            </p:extLst>
          </p:nvPr>
        </p:nvGraphicFramePr>
        <p:xfrm>
          <a:off x="3509375" y="2251741"/>
          <a:ext cx="3178744" cy="2761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372"/>
                <a:gridCol w="1589372"/>
              </a:tblGrid>
              <a:tr h="28071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날짜검색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97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가입일자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탈퇴일자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64184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3" name="그림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71" y="3029146"/>
            <a:ext cx="1450974" cy="15680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26" y="3028966"/>
            <a:ext cx="1450974" cy="15680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5" name="직사각형 84"/>
          <p:cNvSpPr/>
          <p:nvPr/>
        </p:nvSpPr>
        <p:spPr>
          <a:xfrm>
            <a:off x="3606471" y="2885511"/>
            <a:ext cx="1450974" cy="111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시작일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136536" y="2887329"/>
            <a:ext cx="1450974" cy="111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종료일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833189" y="2540854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91" name="그룹 244"/>
          <p:cNvGrpSpPr>
            <a:grpSpLocks/>
          </p:cNvGrpSpPr>
          <p:nvPr/>
        </p:nvGrpSpPr>
        <p:grpSpPr bwMode="auto">
          <a:xfrm>
            <a:off x="4614864" y="2561693"/>
            <a:ext cx="250025" cy="296808"/>
            <a:chOff x="8137609" y="3143533"/>
            <a:chExt cx="376093" cy="471768"/>
          </a:xfrm>
        </p:grpSpPr>
        <p:sp>
          <p:nvSpPr>
            <p:cNvPr id="92" name="타원 91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5" name="꺾인 연결선 94"/>
          <p:cNvCxnSpPr>
            <a:stCxn id="151" idx="2"/>
            <a:endCxn id="82" idx="0"/>
          </p:cNvCxnSpPr>
          <p:nvPr/>
        </p:nvCxnSpPr>
        <p:spPr>
          <a:xfrm rot="5400000">
            <a:off x="5752766" y="545771"/>
            <a:ext cx="1051952" cy="235998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4993263" y="2930004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14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8762121" y="2611327"/>
            <a:ext cx="21328" cy="133036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888289"/>
              </p:ext>
            </p:extLst>
          </p:nvPr>
        </p:nvGraphicFramePr>
        <p:xfrm>
          <a:off x="8904312" y="579352"/>
          <a:ext cx="2980791" cy="4568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47"/>
                <a:gridCol w="2740544"/>
              </a:tblGrid>
              <a:tr h="196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탭으로 해당 항목을 구분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적립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종류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적립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사용처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: APP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구매항목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컨텐츠 항목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18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9" name="직사각형 118"/>
          <p:cNvSpPr/>
          <p:nvPr/>
        </p:nvSpPr>
        <p:spPr>
          <a:xfrm>
            <a:off x="233031" y="579352"/>
            <a:ext cx="8600073" cy="23537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8320871" y="692696"/>
            <a:ext cx="468000" cy="8280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dirty="0" smtClean="0">
                <a:solidFill>
                  <a:schemeClr val="tx1"/>
                </a:solidFill>
              </a:rPr>
              <a:t>로그아웃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69218" y="5926826"/>
            <a:ext cx="6713117" cy="2999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700" smtClean="0">
              <a:solidFill>
                <a:schemeClr val="tx1"/>
              </a:solidFill>
            </a:endParaRPr>
          </a:p>
        </p:txBody>
      </p:sp>
      <p:sp>
        <p:nvSpPr>
          <p:cNvPr id="123" name="Rectangle 3"/>
          <p:cNvSpPr>
            <a:spLocks noChangeArrowheads="1"/>
          </p:cNvSpPr>
          <p:nvPr/>
        </p:nvSpPr>
        <p:spPr bwMode="auto">
          <a:xfrm>
            <a:off x="233031" y="579353"/>
            <a:ext cx="8600075" cy="555780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 type="none" w="med" len="sm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233030" y="5926827"/>
            <a:ext cx="8600076" cy="21033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50" b="1" smtClean="0">
                <a:solidFill>
                  <a:schemeClr val="tx1"/>
                </a:solidFill>
              </a:rPr>
              <a:t>회사 정보</a:t>
            </a:r>
            <a:endParaRPr lang="ko-KR" altLang="en-US" sz="650" b="1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297914" y="596305"/>
            <a:ext cx="7535191" cy="28892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700" b="1" smtClean="0">
                <a:solidFill>
                  <a:schemeClr val="tx1"/>
                </a:solidFill>
              </a:rPr>
              <a:t>회원관리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개인회원     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829615" y="680442"/>
            <a:ext cx="626265" cy="14614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600" b="1" dirty="0" smtClean="0">
                <a:solidFill>
                  <a:schemeClr val="tx1"/>
                </a:solidFill>
              </a:rPr>
              <a:t>master </a:t>
            </a:r>
            <a:r>
              <a:rPr lang="ko-KR" altLang="en-US" sz="600" b="1" dirty="0" smtClean="0">
                <a:solidFill>
                  <a:schemeClr val="tx1"/>
                </a:solidFill>
              </a:rPr>
              <a:t>님 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41817" y="595206"/>
            <a:ext cx="629603" cy="23537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900" b="1" dirty="0" smtClean="0">
                <a:solidFill>
                  <a:schemeClr val="tx1"/>
                </a:solidFill>
              </a:rPr>
              <a:t>ADM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6069812" y="885988"/>
            <a:ext cx="2730437" cy="153173"/>
            <a:chOff x="2758407" y="3268800"/>
            <a:chExt cx="2730437" cy="153173"/>
          </a:xfrm>
        </p:grpSpPr>
        <p:sp>
          <p:nvSpPr>
            <p:cNvPr id="130" name="직사각형 129"/>
            <p:cNvSpPr/>
            <p:nvPr/>
          </p:nvSpPr>
          <p:spPr>
            <a:xfrm>
              <a:off x="2758407" y="3270105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600" dirty="0" smtClean="0">
                  <a:solidFill>
                    <a:schemeClr val="tx1"/>
                  </a:solidFill>
                </a:rPr>
                <a:t>page: 11 – 20/239  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58487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◀</a:t>
              </a: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3745223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1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90557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</a:rPr>
                <a:t>2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0659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3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2183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4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378676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5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546978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6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71528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7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88358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8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012128" y="3268800"/>
              <a:ext cx="189149" cy="142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smtClean="0">
                  <a:solidFill>
                    <a:schemeClr val="tx1"/>
                  </a:solidFill>
                </a:rPr>
                <a:t>…</a:t>
              </a:r>
              <a:endParaRPr lang="ko-KR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17910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072689" y="3268800"/>
              <a:ext cx="362949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20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34484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▶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823902" y="880947"/>
            <a:ext cx="1261812" cy="151868"/>
            <a:chOff x="5920535" y="3217256"/>
            <a:chExt cx="1261812" cy="151868"/>
          </a:xfrm>
        </p:grpSpPr>
        <p:grpSp>
          <p:nvGrpSpPr>
            <p:cNvPr id="145" name="그룹 144"/>
            <p:cNvGrpSpPr/>
            <p:nvPr/>
          </p:nvGrpSpPr>
          <p:grpSpPr>
            <a:xfrm>
              <a:off x="6771535" y="3230543"/>
              <a:ext cx="410812" cy="129005"/>
              <a:chOff x="3629646" y="3304162"/>
              <a:chExt cx="747290" cy="207761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3629646" y="3310893"/>
                <a:ext cx="747290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50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4160912" y="3310892"/>
                <a:ext cx="216024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50" smtClean="0">
                    <a:solidFill>
                      <a:schemeClr val="tx1"/>
                    </a:solidFill>
                  </a:rPr>
                  <a:t>▼</a:t>
                </a:r>
                <a:endParaRPr lang="ko-KR" altLang="en-US" sz="45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3629646" y="3304162"/>
                <a:ext cx="747290" cy="20103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450" b="1" dirty="0">
                    <a:solidFill>
                      <a:schemeClr val="tx1"/>
                    </a:solidFill>
                  </a:rPr>
                  <a:t>2</a:t>
                </a:r>
                <a:r>
                  <a:rPr lang="en-US" altLang="ko-KR" sz="450" b="1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4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6" name="직사각형 145"/>
            <p:cNvSpPr/>
            <p:nvPr/>
          </p:nvSpPr>
          <p:spPr>
            <a:xfrm>
              <a:off x="5920535" y="3217256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600" dirty="0" smtClean="0">
                  <a:solidFill>
                    <a:schemeClr val="tx1"/>
                  </a:solidFill>
                </a:rPr>
                <a:t>항목수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1" name="직사각형 160"/>
          <p:cNvSpPr/>
          <p:nvPr/>
        </p:nvSpPr>
        <p:spPr>
          <a:xfrm>
            <a:off x="6672145" y="670990"/>
            <a:ext cx="13324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>
                <a:latin typeface="+mn-lt"/>
              </a:rPr>
              <a:t>검색결과</a:t>
            </a:r>
            <a:r>
              <a:rPr lang="en-US" altLang="ko-KR" sz="600" dirty="0">
                <a:latin typeface="+mn-lt"/>
              </a:rPr>
              <a:t>: 1,987</a:t>
            </a:r>
            <a:r>
              <a:rPr lang="ko-KR" altLang="en-US" sz="600" dirty="0">
                <a:latin typeface="+mn-lt"/>
              </a:rPr>
              <a:t>명  총</a:t>
            </a:r>
            <a:r>
              <a:rPr lang="en-US" altLang="ko-KR" sz="600" dirty="0">
                <a:latin typeface="+mn-lt"/>
              </a:rPr>
              <a:t>: 89,834</a:t>
            </a:r>
            <a:r>
              <a:rPr lang="ko-KR" altLang="en-US" sz="600" dirty="0">
                <a:latin typeface="+mn-lt"/>
              </a:rPr>
              <a:t>명 </a:t>
            </a:r>
          </a:p>
        </p:txBody>
      </p:sp>
      <p:grpSp>
        <p:nvGrpSpPr>
          <p:cNvPr id="191" name="그룹 190"/>
          <p:cNvGrpSpPr/>
          <p:nvPr/>
        </p:nvGrpSpPr>
        <p:grpSpPr>
          <a:xfrm>
            <a:off x="4661068" y="879744"/>
            <a:ext cx="689685" cy="142726"/>
            <a:chOff x="3614756" y="3304162"/>
            <a:chExt cx="762180" cy="207761"/>
          </a:xfrm>
        </p:grpSpPr>
        <p:sp>
          <p:nvSpPr>
            <p:cNvPr id="192" name="직사각형 191"/>
            <p:cNvSpPr/>
            <p:nvPr/>
          </p:nvSpPr>
          <p:spPr>
            <a:xfrm>
              <a:off x="3614756" y="3310893"/>
              <a:ext cx="76218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3614756" y="3304162"/>
              <a:ext cx="76218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600" b="1" dirty="0" smtClean="0">
                  <a:solidFill>
                    <a:schemeClr val="tx1"/>
                  </a:solidFill>
                </a:rPr>
                <a:t>내보내기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8565422" y="2917681"/>
            <a:ext cx="287245" cy="479659"/>
            <a:chOff x="858955" y="3098920"/>
            <a:chExt cx="268804" cy="499218"/>
          </a:xfrm>
        </p:grpSpPr>
        <p:sp>
          <p:nvSpPr>
            <p:cNvPr id="266" name="오른쪽 화살표 265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26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타원 267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9" name="직사각형 268"/>
          <p:cNvSpPr/>
          <p:nvPr/>
        </p:nvSpPr>
        <p:spPr>
          <a:xfrm>
            <a:off x="7601730" y="2919011"/>
            <a:ext cx="901883" cy="34134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</a:rPr>
              <a:t>회원목록</a:t>
            </a:r>
          </a:p>
        </p:txBody>
      </p:sp>
      <p:sp>
        <p:nvSpPr>
          <p:cNvPr id="270" name="직사각형 269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en-US" altLang="ko-KR" sz="950" kern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smtClean="0">
                <a:latin typeface="맑은 고딕" pitchFamily="50" charset="-127"/>
                <a:ea typeface="맑은 고딕" pitchFamily="50" charset="-127"/>
              </a:rPr>
              <a:t>회원관리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개인회원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ID: All_Adm</a:t>
            </a:r>
            <a:endParaRPr lang="ko-KR" altLang="en-US" sz="9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7769717" y="1079143"/>
            <a:ext cx="1027914" cy="129546"/>
            <a:chOff x="3008784" y="3296945"/>
            <a:chExt cx="1368152" cy="208247"/>
          </a:xfrm>
        </p:grpSpPr>
        <p:sp>
          <p:nvSpPr>
            <p:cNvPr id="197" name="직사각형 196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dirty="0" smtClean="0">
                  <a:solidFill>
                    <a:schemeClr val="tx1"/>
                  </a:solidFill>
                </a:rPr>
                <a:t>▼</a:t>
              </a:r>
              <a:endParaRPr lang="ko-KR" altLang="en-US" sz="45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조건입력검색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6868286" y="1074731"/>
            <a:ext cx="1027914" cy="129546"/>
            <a:chOff x="3008784" y="3296945"/>
            <a:chExt cx="1368152" cy="208247"/>
          </a:xfrm>
        </p:grpSpPr>
        <p:sp>
          <p:nvSpPr>
            <p:cNvPr id="151" name="직사각형 150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날짜검색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6565366" y="1078955"/>
            <a:ext cx="367475" cy="12900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smtClean="0">
                <a:solidFill>
                  <a:schemeClr val="tx1"/>
                </a:solidFill>
              </a:rPr>
              <a:t>검색</a:t>
            </a:r>
            <a:endParaRPr lang="ko-KR" altLang="en-US" sz="500" b="1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833148" y="1087900"/>
            <a:ext cx="701589" cy="122746"/>
          </a:xfrm>
          <a:prstGeom prst="rect">
            <a:avLst/>
          </a:prstGeom>
          <a:noFill/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grpSp>
        <p:nvGrpSpPr>
          <p:cNvPr id="156" name="그룹 155"/>
          <p:cNvGrpSpPr/>
          <p:nvPr/>
        </p:nvGrpSpPr>
        <p:grpSpPr>
          <a:xfrm>
            <a:off x="5231904" y="1077957"/>
            <a:ext cx="561450" cy="129005"/>
            <a:chOff x="3629646" y="3304162"/>
            <a:chExt cx="747290" cy="207761"/>
          </a:xfrm>
        </p:grpSpPr>
        <p:sp>
          <p:nvSpPr>
            <p:cNvPr id="158" name="직사각형 157"/>
            <p:cNvSpPr/>
            <p:nvPr/>
          </p:nvSpPr>
          <p:spPr>
            <a:xfrm>
              <a:off x="3629646" y="3310893"/>
              <a:ext cx="74729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629646" y="3304162"/>
              <a:ext cx="74729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450" b="1" dirty="0" smtClean="0">
                  <a:solidFill>
                    <a:schemeClr val="tx1"/>
                  </a:solidFill>
                </a:rPr>
                <a:t> 아이디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1229"/>
              </p:ext>
            </p:extLst>
          </p:nvPr>
        </p:nvGraphicFramePr>
        <p:xfrm>
          <a:off x="232607" y="814719"/>
          <a:ext cx="1056521" cy="5112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21"/>
              </a:tblGrid>
              <a:tr h="3142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개인회원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기업회원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관리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리워드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충전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숏컷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제어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배너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광고페이지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금칙규정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게시판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75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신고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이용약관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통계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0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회원분석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매출분석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계정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518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83641"/>
              </p:ext>
            </p:extLst>
          </p:nvPr>
        </p:nvGraphicFramePr>
        <p:xfrm>
          <a:off x="1297914" y="1282045"/>
          <a:ext cx="7535190" cy="701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82"/>
                <a:gridCol w="504056"/>
                <a:gridCol w="1224136"/>
                <a:gridCol w="999411"/>
                <a:gridCol w="909201"/>
                <a:gridCol w="1043716"/>
                <a:gridCol w="1080120"/>
                <a:gridCol w="792088"/>
                <a:gridCol w="720880"/>
              </a:tblGrid>
              <a:tr h="2747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가입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탈퇴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탈퇴일자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telekenesis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010-5542-4627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2016.10.04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010-4323-1234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2016.09.02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14.12.14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1" name="직사각형 280"/>
          <p:cNvSpPr/>
          <p:nvPr/>
        </p:nvSpPr>
        <p:spPr>
          <a:xfrm>
            <a:off x="3659990" y="1082411"/>
            <a:ext cx="580580" cy="12923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회원등록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4272056" y="1082411"/>
            <a:ext cx="527800" cy="12923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푸시전송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3045180" y="1082411"/>
            <a:ext cx="580580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포인트관리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5" name="직사각형 284"/>
          <p:cNvSpPr/>
          <p:nvPr/>
        </p:nvSpPr>
        <p:spPr>
          <a:xfrm>
            <a:off x="1745457" y="1082411"/>
            <a:ext cx="702502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전체회원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4821596" y="1081636"/>
            <a:ext cx="360495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탈퇴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1377778" y="1601709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>
            <a:spLocks noChangeAspect="1"/>
          </p:cNvSpPr>
          <p:nvPr/>
        </p:nvSpPr>
        <p:spPr>
          <a:xfrm>
            <a:off x="1376328" y="1814047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>
            <a:spLocks noChangeAspect="1"/>
          </p:cNvSpPr>
          <p:nvPr/>
        </p:nvSpPr>
        <p:spPr>
          <a:xfrm>
            <a:off x="1376328" y="1363142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2480245" y="1085218"/>
            <a:ext cx="527800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smtClean="0">
                <a:solidFill>
                  <a:schemeClr val="tx1"/>
                </a:solidFill>
              </a:rPr>
              <a:t>APP  </a:t>
            </a:r>
            <a:r>
              <a:rPr lang="ko-KR" altLang="en-US" sz="600" dirty="0" smtClean="0">
                <a:solidFill>
                  <a:schemeClr val="tx1"/>
                </a:solidFill>
              </a:rPr>
              <a:t>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4388626" y="1599626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tx1"/>
                </a:solidFill>
              </a:rPr>
              <a:t>2,000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4390630" y="1814047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tx1"/>
                </a:solidFill>
              </a:rPr>
              <a:t>7,000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5367310" y="1596888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smtClean="0">
                <a:solidFill>
                  <a:schemeClr val="tx1"/>
                </a:solidFill>
              </a:rPr>
              <a:t>4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5367310" y="1814047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2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439651" y="1593186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없음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6439651" y="1810345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2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791412"/>
              </p:ext>
            </p:extLst>
          </p:nvPr>
        </p:nvGraphicFramePr>
        <p:xfrm>
          <a:off x="2480243" y="2353538"/>
          <a:ext cx="5236249" cy="2101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13"/>
                <a:gridCol w="432048"/>
                <a:gridCol w="820864"/>
                <a:gridCol w="116840"/>
                <a:gridCol w="750341"/>
                <a:gridCol w="329779"/>
                <a:gridCol w="535802"/>
                <a:gridCol w="328294"/>
                <a:gridCol w="720080"/>
                <a:gridCol w="682788"/>
              </a:tblGrid>
              <a:tr h="283374"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telekenesis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현재 포인트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8467">
                <a:tc gridSpan="10">
                  <a:txBody>
                    <a:bodyPr/>
                    <a:lstStyle/>
                    <a:p>
                      <a:pPr algn="l" latinLnBrk="1"/>
                      <a:endParaRPr lang="en-US" altLang="ko-KR" sz="700" b="0" dirty="0" smtClean="0">
                        <a:solidFill>
                          <a:schemeClr val="dk1"/>
                        </a:solidFill>
                      </a:endParaRPr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147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사용</a:t>
                      </a:r>
                      <a:endParaRPr lang="en-US" altLang="ko-KR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적립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6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번호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종류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사용처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구매항목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사용일자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사용포인트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현재포인트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6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03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사용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만남 채팅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자유이용권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2016.10.12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7,000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02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사용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만남 채팅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상품권 </a:t>
                      </a:r>
                      <a:r>
                        <a:rPr lang="en-US" altLang="ko-KR" sz="700" dirty="0" smtClean="0"/>
                        <a:t>2</a:t>
                      </a:r>
                      <a:r>
                        <a:rPr lang="ko-KR" altLang="en-US" sz="700" dirty="0" smtClean="0"/>
                        <a:t>만원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2016.08.12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70,000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01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사용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만남 채팅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상품권 </a:t>
                      </a:r>
                      <a:r>
                        <a:rPr lang="en-US" altLang="ko-KR" sz="700" dirty="0" smtClean="0"/>
                        <a:t>2</a:t>
                      </a:r>
                      <a:r>
                        <a:rPr lang="ko-KR" altLang="en-US" sz="700" dirty="0" smtClean="0"/>
                        <a:t>만원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2016.01.12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80,000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12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취소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확인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3707322" y="2690962"/>
            <a:ext cx="3976347" cy="158214"/>
            <a:chOff x="3355829" y="2682573"/>
            <a:chExt cx="3976347" cy="158214"/>
          </a:xfrm>
        </p:grpSpPr>
        <p:grpSp>
          <p:nvGrpSpPr>
            <p:cNvPr id="96" name="그룹 95"/>
            <p:cNvGrpSpPr/>
            <p:nvPr/>
          </p:nvGrpSpPr>
          <p:grpSpPr>
            <a:xfrm>
              <a:off x="4601739" y="2687614"/>
              <a:ext cx="2730437" cy="153173"/>
              <a:chOff x="2758407" y="3268800"/>
              <a:chExt cx="2730437" cy="153173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2758407" y="3270105"/>
                <a:ext cx="908016" cy="151868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600" dirty="0" smtClean="0">
                    <a:solidFill>
                      <a:schemeClr val="tx1"/>
                    </a:solidFill>
                  </a:rPr>
                  <a:t>page: 11 – 20/239  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3584872" y="3268800"/>
                <a:ext cx="144000" cy="144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>
                    <a:solidFill>
                      <a:schemeClr val="tx1"/>
                    </a:solidFill>
                  </a:rPr>
                  <a:t>◀</a:t>
                </a: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3745223" y="3268800"/>
                <a:ext cx="144000" cy="144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smtClean="0">
                    <a:solidFill>
                      <a:schemeClr val="tx1"/>
                    </a:solidFill>
                  </a:rPr>
                  <a:t>1</a:t>
                </a:r>
                <a:endParaRPr lang="ko-KR" altLang="en-US" sz="6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3905574" y="3268800"/>
                <a:ext cx="144000" cy="144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>
                    <a:solidFill>
                      <a:schemeClr val="tx1"/>
                    </a:solidFill>
                  </a:rPr>
                  <a:t>2</a:t>
                </a:r>
                <a:endParaRPr lang="ko-KR" altLang="en-US" sz="60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065925" y="3268800"/>
                <a:ext cx="144000" cy="144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smtClean="0">
                    <a:solidFill>
                      <a:schemeClr val="tx1"/>
                    </a:solidFill>
                  </a:rPr>
                  <a:t>3</a:t>
                </a:r>
                <a:endParaRPr lang="ko-KR" altLang="en-US" sz="60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4218325" y="3268800"/>
                <a:ext cx="144000" cy="144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smtClean="0">
                    <a:solidFill>
                      <a:schemeClr val="tx1"/>
                    </a:solidFill>
                  </a:rPr>
                  <a:t>4</a:t>
                </a:r>
                <a:endParaRPr lang="ko-KR" altLang="en-US" sz="60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4378676" y="3268800"/>
                <a:ext cx="144000" cy="144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smtClean="0">
                    <a:solidFill>
                      <a:schemeClr val="tx1"/>
                    </a:solidFill>
                  </a:rPr>
                  <a:t>5</a:t>
                </a:r>
                <a:endParaRPr lang="ko-KR" altLang="en-US" sz="60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4546978" y="3268800"/>
                <a:ext cx="144000" cy="144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smtClean="0">
                    <a:solidFill>
                      <a:schemeClr val="tx1"/>
                    </a:solidFill>
                  </a:rPr>
                  <a:t>6</a:t>
                </a:r>
                <a:endParaRPr lang="ko-KR" altLang="en-US" sz="60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4715280" y="3268800"/>
                <a:ext cx="144000" cy="144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smtClean="0">
                    <a:solidFill>
                      <a:schemeClr val="tx1"/>
                    </a:solidFill>
                  </a:rPr>
                  <a:t>7</a:t>
                </a:r>
                <a:endParaRPr lang="ko-KR" altLang="en-US" sz="60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4883582" y="3268800"/>
                <a:ext cx="144000" cy="144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smtClean="0">
                    <a:solidFill>
                      <a:schemeClr val="tx1"/>
                    </a:solidFill>
                  </a:rPr>
                  <a:t>8</a:t>
                </a:r>
                <a:endParaRPr lang="ko-KR" altLang="en-US" sz="60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5012128" y="3268800"/>
                <a:ext cx="189149" cy="1427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smtClean="0">
                    <a:solidFill>
                      <a:schemeClr val="tx1"/>
                    </a:solidFill>
                  </a:rPr>
                  <a:t>…</a:t>
                </a:r>
                <a:endParaRPr lang="ko-KR" altLang="en-US" sz="7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5179100" y="3268800"/>
                <a:ext cx="144000" cy="144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5072689" y="3268800"/>
                <a:ext cx="362949" cy="15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</a:rPr>
                  <a:t>20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5344844" y="3268800"/>
                <a:ext cx="144000" cy="144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smtClean="0">
                    <a:solidFill>
                      <a:schemeClr val="tx1"/>
                    </a:solidFill>
                  </a:rPr>
                  <a:t>▶</a:t>
                </a:r>
                <a:endParaRPr lang="ko-KR" altLang="en-US" sz="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3355829" y="2682573"/>
              <a:ext cx="1261812" cy="151868"/>
              <a:chOff x="5920535" y="3217256"/>
              <a:chExt cx="1261812" cy="151868"/>
            </a:xfrm>
          </p:grpSpPr>
          <p:grpSp>
            <p:nvGrpSpPr>
              <p:cNvPr id="113" name="그룹 112"/>
              <p:cNvGrpSpPr/>
              <p:nvPr/>
            </p:nvGrpSpPr>
            <p:grpSpPr>
              <a:xfrm>
                <a:off x="6771535" y="3230543"/>
                <a:ext cx="410812" cy="129005"/>
                <a:chOff x="3629646" y="3304162"/>
                <a:chExt cx="747290" cy="207761"/>
              </a:xfrm>
            </p:grpSpPr>
            <p:sp>
              <p:nvSpPr>
                <p:cNvPr id="126" name="직사각형 125"/>
                <p:cNvSpPr/>
                <p:nvPr/>
              </p:nvSpPr>
              <p:spPr>
                <a:xfrm>
                  <a:off x="3629646" y="3310893"/>
                  <a:ext cx="747290" cy="201030"/>
                </a:xfrm>
                <a:prstGeom prst="rect">
                  <a:avLst/>
                </a:prstGeom>
                <a:noFill/>
                <a:ln w="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50"/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4160912" y="3310892"/>
                  <a:ext cx="216024" cy="201030"/>
                </a:xfrm>
                <a:prstGeom prst="rect">
                  <a:avLst/>
                </a:prstGeom>
                <a:noFill/>
                <a:ln w="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450" smtClean="0">
                      <a:solidFill>
                        <a:schemeClr val="tx1"/>
                      </a:solidFill>
                    </a:rPr>
                    <a:t>▼</a:t>
                  </a:r>
                  <a:endParaRPr lang="ko-KR" altLang="en-US" sz="4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3629646" y="3304162"/>
                  <a:ext cx="747290" cy="20103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US" altLang="ko-KR" sz="450" b="1" smtClean="0">
                      <a:solidFill>
                        <a:schemeClr val="tx1"/>
                      </a:solidFill>
                    </a:rPr>
                    <a:t>10</a:t>
                  </a:r>
                  <a:endParaRPr lang="ko-KR" altLang="en-US" sz="45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4" name="직사각형 113"/>
              <p:cNvSpPr/>
              <p:nvPr/>
            </p:nvSpPr>
            <p:spPr>
              <a:xfrm>
                <a:off x="5920535" y="3217256"/>
                <a:ext cx="908016" cy="151868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항목수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6" name="그룹 165"/>
          <p:cNvGrpSpPr/>
          <p:nvPr/>
        </p:nvGrpSpPr>
        <p:grpSpPr>
          <a:xfrm>
            <a:off x="5627207" y="2921073"/>
            <a:ext cx="561450" cy="129005"/>
            <a:chOff x="3629646" y="3304162"/>
            <a:chExt cx="747290" cy="207761"/>
          </a:xfrm>
        </p:grpSpPr>
        <p:sp>
          <p:nvSpPr>
            <p:cNvPr id="167" name="직사각형 166"/>
            <p:cNvSpPr/>
            <p:nvPr/>
          </p:nvSpPr>
          <p:spPr>
            <a:xfrm>
              <a:off x="3629646" y="3310893"/>
              <a:ext cx="74729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3629646" y="3304162"/>
              <a:ext cx="74729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450" b="1" dirty="0" smtClean="0">
                  <a:solidFill>
                    <a:schemeClr val="tx1"/>
                  </a:solidFill>
                </a:rPr>
                <a:t>전체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4909262" y="2925461"/>
            <a:ext cx="689685" cy="129751"/>
            <a:chOff x="3614756" y="3304162"/>
            <a:chExt cx="762180" cy="207761"/>
          </a:xfrm>
        </p:grpSpPr>
        <p:sp>
          <p:nvSpPr>
            <p:cNvPr id="181" name="직사각형 180"/>
            <p:cNvSpPr/>
            <p:nvPr/>
          </p:nvSpPr>
          <p:spPr>
            <a:xfrm>
              <a:off x="3614756" y="3310893"/>
              <a:ext cx="76218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▼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3614756" y="3304162"/>
              <a:ext cx="76218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500" b="1" dirty="0" smtClean="0">
                  <a:solidFill>
                    <a:schemeClr val="tx1"/>
                  </a:solidFill>
                </a:rPr>
                <a:t>내보내기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6647366" y="2925737"/>
            <a:ext cx="1027914" cy="129546"/>
            <a:chOff x="3008784" y="3296945"/>
            <a:chExt cx="1368152" cy="208247"/>
          </a:xfrm>
        </p:grpSpPr>
        <p:sp>
          <p:nvSpPr>
            <p:cNvPr id="186" name="직사각형 185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날짜검색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6216873" y="2921900"/>
            <a:ext cx="561450" cy="129005"/>
            <a:chOff x="3629646" y="3304162"/>
            <a:chExt cx="747290" cy="207761"/>
          </a:xfrm>
        </p:grpSpPr>
        <p:sp>
          <p:nvSpPr>
            <p:cNvPr id="190" name="직사각형 189"/>
            <p:cNvSpPr/>
            <p:nvPr/>
          </p:nvSpPr>
          <p:spPr>
            <a:xfrm>
              <a:off x="3629646" y="3310893"/>
              <a:ext cx="74729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dirty="0" smtClean="0">
                  <a:solidFill>
                    <a:schemeClr val="tx1"/>
                  </a:solidFill>
                </a:rPr>
                <a:t>▼</a:t>
              </a:r>
              <a:endParaRPr lang="ko-KR" altLang="en-US" sz="450" dirty="0">
                <a:solidFill>
                  <a:schemeClr val="tx1"/>
                </a:solidFill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629646" y="3304162"/>
              <a:ext cx="74729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450" b="1" dirty="0" smtClean="0">
                  <a:solidFill>
                    <a:schemeClr val="tx1"/>
                  </a:solidFill>
                </a:rPr>
                <a:t>전체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5" name="그룹 244"/>
          <p:cNvGrpSpPr>
            <a:grpSpLocks/>
          </p:cNvGrpSpPr>
          <p:nvPr/>
        </p:nvGrpSpPr>
        <p:grpSpPr bwMode="auto">
          <a:xfrm>
            <a:off x="4240570" y="3184390"/>
            <a:ext cx="250025" cy="296808"/>
            <a:chOff x="8137609" y="3143533"/>
            <a:chExt cx="376093" cy="471768"/>
          </a:xfrm>
        </p:grpSpPr>
        <p:sp>
          <p:nvSpPr>
            <p:cNvPr id="206" name="타원 205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0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08" name="꺾인 연결선 207"/>
          <p:cNvCxnSpPr>
            <a:stCxn id="176" idx="2"/>
            <a:endCxn id="94" idx="1"/>
          </p:cNvCxnSpPr>
          <p:nvPr/>
        </p:nvCxnSpPr>
        <p:spPr>
          <a:xfrm rot="5400000">
            <a:off x="2872513" y="1534800"/>
            <a:ext cx="1477098" cy="2261638"/>
          </a:xfrm>
          <a:prstGeom prst="bentConnector4">
            <a:avLst>
              <a:gd name="adj1" fmla="val 14436"/>
              <a:gd name="adj2" fmla="val 110108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/>
          <p:cNvSpPr/>
          <p:nvPr/>
        </p:nvSpPr>
        <p:spPr>
          <a:xfrm>
            <a:off x="4606800" y="3015570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3335470" y="3419996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76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8762121" y="2611327"/>
            <a:ext cx="21328" cy="133036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45937"/>
              </p:ext>
            </p:extLst>
          </p:nvPr>
        </p:nvGraphicFramePr>
        <p:xfrm>
          <a:off x="8904312" y="579352"/>
          <a:ext cx="2980791" cy="4691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47"/>
                <a:gridCol w="2740544"/>
              </a:tblGrid>
              <a:tr h="196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회원별로 가입한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을 표시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클릭 시 해당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에 가입 하였을 때 입력한 정보를 노출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가입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시 입력한 회원 정보를 노출 시킴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APP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별로 다른 정보를 노출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수정 할 수 있으며 수정한 항목은  확인 버튼 클릭 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적용됨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개별 회원 탈퇴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18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9" name="직사각형 118"/>
          <p:cNvSpPr/>
          <p:nvPr/>
        </p:nvSpPr>
        <p:spPr>
          <a:xfrm>
            <a:off x="233031" y="579352"/>
            <a:ext cx="8600073" cy="23537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8320871" y="692696"/>
            <a:ext cx="468000" cy="8280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dirty="0" smtClean="0">
                <a:solidFill>
                  <a:schemeClr val="tx1"/>
                </a:solidFill>
              </a:rPr>
              <a:t>로그아웃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69218" y="5926826"/>
            <a:ext cx="6713117" cy="2999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700" smtClean="0">
              <a:solidFill>
                <a:schemeClr val="tx1"/>
              </a:solidFill>
            </a:endParaRPr>
          </a:p>
        </p:txBody>
      </p:sp>
      <p:sp>
        <p:nvSpPr>
          <p:cNvPr id="123" name="Rectangle 3"/>
          <p:cNvSpPr>
            <a:spLocks noChangeArrowheads="1"/>
          </p:cNvSpPr>
          <p:nvPr/>
        </p:nvSpPr>
        <p:spPr bwMode="auto">
          <a:xfrm>
            <a:off x="233031" y="579353"/>
            <a:ext cx="8600075" cy="555780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 type="none" w="med" len="sm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233030" y="5926827"/>
            <a:ext cx="8600076" cy="21033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50" b="1" smtClean="0">
                <a:solidFill>
                  <a:schemeClr val="tx1"/>
                </a:solidFill>
              </a:rPr>
              <a:t>회사 정보</a:t>
            </a:r>
            <a:endParaRPr lang="ko-KR" altLang="en-US" sz="650" b="1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297914" y="596305"/>
            <a:ext cx="7535191" cy="28892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700" b="1" smtClean="0">
                <a:solidFill>
                  <a:schemeClr val="tx1"/>
                </a:solidFill>
              </a:rPr>
              <a:t>회원관리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개인회원     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829615" y="680442"/>
            <a:ext cx="626265" cy="14614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600" b="1" dirty="0" smtClean="0">
                <a:solidFill>
                  <a:schemeClr val="tx1"/>
                </a:solidFill>
              </a:rPr>
              <a:t>master </a:t>
            </a:r>
            <a:r>
              <a:rPr lang="ko-KR" altLang="en-US" sz="600" b="1" dirty="0" smtClean="0">
                <a:solidFill>
                  <a:schemeClr val="tx1"/>
                </a:solidFill>
              </a:rPr>
              <a:t>님 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41817" y="595206"/>
            <a:ext cx="629603" cy="23537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900" b="1" dirty="0" smtClean="0">
                <a:solidFill>
                  <a:schemeClr val="tx1"/>
                </a:solidFill>
              </a:rPr>
              <a:t>ADM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6069812" y="885988"/>
            <a:ext cx="2730437" cy="153173"/>
            <a:chOff x="2758407" y="3268800"/>
            <a:chExt cx="2730437" cy="153173"/>
          </a:xfrm>
        </p:grpSpPr>
        <p:sp>
          <p:nvSpPr>
            <p:cNvPr id="130" name="직사각형 129"/>
            <p:cNvSpPr/>
            <p:nvPr/>
          </p:nvSpPr>
          <p:spPr>
            <a:xfrm>
              <a:off x="2758407" y="3270105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600" dirty="0" smtClean="0">
                  <a:solidFill>
                    <a:schemeClr val="tx1"/>
                  </a:solidFill>
                </a:rPr>
                <a:t>page: 11 – 20/239  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58487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◀</a:t>
              </a: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3745223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1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90557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</a:rPr>
                <a:t>2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0659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3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2183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4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378676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5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546978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6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71528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7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88358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8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012128" y="3268800"/>
              <a:ext cx="189149" cy="142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smtClean="0">
                  <a:solidFill>
                    <a:schemeClr val="tx1"/>
                  </a:solidFill>
                </a:rPr>
                <a:t>…</a:t>
              </a:r>
              <a:endParaRPr lang="ko-KR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17910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072689" y="3268800"/>
              <a:ext cx="362949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20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34484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▶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823902" y="880947"/>
            <a:ext cx="1261812" cy="151868"/>
            <a:chOff x="5920535" y="3217256"/>
            <a:chExt cx="1261812" cy="151868"/>
          </a:xfrm>
        </p:grpSpPr>
        <p:grpSp>
          <p:nvGrpSpPr>
            <p:cNvPr id="145" name="그룹 144"/>
            <p:cNvGrpSpPr/>
            <p:nvPr/>
          </p:nvGrpSpPr>
          <p:grpSpPr>
            <a:xfrm>
              <a:off x="6771535" y="3230543"/>
              <a:ext cx="410812" cy="129005"/>
              <a:chOff x="3629646" y="3304162"/>
              <a:chExt cx="747290" cy="207761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3629646" y="3310893"/>
                <a:ext cx="747290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50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4160912" y="3310892"/>
                <a:ext cx="216024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50" smtClean="0">
                    <a:solidFill>
                      <a:schemeClr val="tx1"/>
                    </a:solidFill>
                  </a:rPr>
                  <a:t>▼</a:t>
                </a:r>
                <a:endParaRPr lang="ko-KR" altLang="en-US" sz="45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3629646" y="3304162"/>
                <a:ext cx="747290" cy="20103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450" b="1" dirty="0">
                    <a:solidFill>
                      <a:schemeClr val="tx1"/>
                    </a:solidFill>
                  </a:rPr>
                  <a:t>2</a:t>
                </a:r>
                <a:r>
                  <a:rPr lang="en-US" altLang="ko-KR" sz="450" b="1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4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6" name="직사각형 145"/>
            <p:cNvSpPr/>
            <p:nvPr/>
          </p:nvSpPr>
          <p:spPr>
            <a:xfrm>
              <a:off x="5920535" y="3217256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600" dirty="0" smtClean="0">
                  <a:solidFill>
                    <a:schemeClr val="tx1"/>
                  </a:solidFill>
                </a:rPr>
                <a:t>항목수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1" name="직사각형 160"/>
          <p:cNvSpPr/>
          <p:nvPr/>
        </p:nvSpPr>
        <p:spPr>
          <a:xfrm>
            <a:off x="6672145" y="670990"/>
            <a:ext cx="13324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>
                <a:latin typeface="+mn-lt"/>
              </a:rPr>
              <a:t>검색결과</a:t>
            </a:r>
            <a:r>
              <a:rPr lang="en-US" altLang="ko-KR" sz="600" dirty="0">
                <a:latin typeface="+mn-lt"/>
              </a:rPr>
              <a:t>: 1,987</a:t>
            </a:r>
            <a:r>
              <a:rPr lang="ko-KR" altLang="en-US" sz="600" dirty="0">
                <a:latin typeface="+mn-lt"/>
              </a:rPr>
              <a:t>명  총</a:t>
            </a:r>
            <a:r>
              <a:rPr lang="en-US" altLang="ko-KR" sz="600" dirty="0">
                <a:latin typeface="+mn-lt"/>
              </a:rPr>
              <a:t>: 89,834</a:t>
            </a:r>
            <a:r>
              <a:rPr lang="ko-KR" altLang="en-US" sz="600" dirty="0">
                <a:latin typeface="+mn-lt"/>
              </a:rPr>
              <a:t>명 </a:t>
            </a:r>
          </a:p>
        </p:txBody>
      </p:sp>
      <p:grpSp>
        <p:nvGrpSpPr>
          <p:cNvPr id="191" name="그룹 190"/>
          <p:cNvGrpSpPr/>
          <p:nvPr/>
        </p:nvGrpSpPr>
        <p:grpSpPr>
          <a:xfrm>
            <a:off x="4661068" y="879744"/>
            <a:ext cx="689685" cy="142726"/>
            <a:chOff x="3614756" y="3304162"/>
            <a:chExt cx="762180" cy="207761"/>
          </a:xfrm>
        </p:grpSpPr>
        <p:sp>
          <p:nvSpPr>
            <p:cNvPr id="192" name="직사각형 191"/>
            <p:cNvSpPr/>
            <p:nvPr/>
          </p:nvSpPr>
          <p:spPr>
            <a:xfrm>
              <a:off x="3614756" y="3310893"/>
              <a:ext cx="76218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3614756" y="3304162"/>
              <a:ext cx="76218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600" b="1" dirty="0" smtClean="0">
                  <a:solidFill>
                    <a:schemeClr val="tx1"/>
                  </a:solidFill>
                </a:rPr>
                <a:t>내보내기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8565422" y="2917681"/>
            <a:ext cx="287245" cy="479659"/>
            <a:chOff x="858955" y="3098920"/>
            <a:chExt cx="268804" cy="499218"/>
          </a:xfrm>
        </p:grpSpPr>
        <p:sp>
          <p:nvSpPr>
            <p:cNvPr id="266" name="오른쪽 화살표 265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26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타원 267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9" name="직사각형 268"/>
          <p:cNvSpPr/>
          <p:nvPr/>
        </p:nvSpPr>
        <p:spPr>
          <a:xfrm>
            <a:off x="7601730" y="2919011"/>
            <a:ext cx="901883" cy="34134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</a:rPr>
              <a:t>회원목록</a:t>
            </a:r>
          </a:p>
        </p:txBody>
      </p:sp>
      <p:sp>
        <p:nvSpPr>
          <p:cNvPr id="270" name="직사각형 269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en-US" altLang="ko-KR" sz="950" kern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smtClean="0">
                <a:latin typeface="맑은 고딕" pitchFamily="50" charset="-127"/>
                <a:ea typeface="맑은 고딕" pitchFamily="50" charset="-127"/>
              </a:rPr>
              <a:t>회원관리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개인회원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ID: All_Adm</a:t>
            </a:r>
            <a:endParaRPr lang="ko-KR" altLang="en-US" sz="9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7769717" y="1079143"/>
            <a:ext cx="1027914" cy="129546"/>
            <a:chOff x="3008784" y="3296945"/>
            <a:chExt cx="1368152" cy="208247"/>
          </a:xfrm>
        </p:grpSpPr>
        <p:sp>
          <p:nvSpPr>
            <p:cNvPr id="197" name="직사각형 196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dirty="0" smtClean="0">
                  <a:solidFill>
                    <a:schemeClr val="tx1"/>
                  </a:solidFill>
                </a:rPr>
                <a:t>▼</a:t>
              </a:r>
              <a:endParaRPr lang="ko-KR" altLang="en-US" sz="45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조건입력검색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6868286" y="1074731"/>
            <a:ext cx="1027914" cy="129546"/>
            <a:chOff x="3008784" y="3296945"/>
            <a:chExt cx="1368152" cy="208247"/>
          </a:xfrm>
        </p:grpSpPr>
        <p:sp>
          <p:nvSpPr>
            <p:cNvPr id="151" name="직사각형 150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날짜검색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6565366" y="1078955"/>
            <a:ext cx="367475" cy="12900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smtClean="0">
                <a:solidFill>
                  <a:schemeClr val="tx1"/>
                </a:solidFill>
              </a:rPr>
              <a:t>검색</a:t>
            </a:r>
            <a:endParaRPr lang="ko-KR" altLang="en-US" sz="500" b="1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833148" y="1087900"/>
            <a:ext cx="701589" cy="122746"/>
          </a:xfrm>
          <a:prstGeom prst="rect">
            <a:avLst/>
          </a:prstGeom>
          <a:noFill/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grpSp>
        <p:nvGrpSpPr>
          <p:cNvPr id="156" name="그룹 155"/>
          <p:cNvGrpSpPr/>
          <p:nvPr/>
        </p:nvGrpSpPr>
        <p:grpSpPr>
          <a:xfrm>
            <a:off x="5231904" y="1077957"/>
            <a:ext cx="561450" cy="129005"/>
            <a:chOff x="3629646" y="3304162"/>
            <a:chExt cx="747290" cy="207761"/>
          </a:xfrm>
        </p:grpSpPr>
        <p:sp>
          <p:nvSpPr>
            <p:cNvPr id="158" name="직사각형 157"/>
            <p:cNvSpPr/>
            <p:nvPr/>
          </p:nvSpPr>
          <p:spPr>
            <a:xfrm>
              <a:off x="3629646" y="3310893"/>
              <a:ext cx="74729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629646" y="3304162"/>
              <a:ext cx="74729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450" b="1" dirty="0" smtClean="0">
                  <a:solidFill>
                    <a:schemeClr val="tx1"/>
                  </a:solidFill>
                </a:rPr>
                <a:t> 아이디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7" name="표 156"/>
          <p:cNvGraphicFramePr>
            <a:graphicFrameLocks noGrp="1"/>
          </p:cNvGraphicFramePr>
          <p:nvPr>
            <p:extLst/>
          </p:nvPr>
        </p:nvGraphicFramePr>
        <p:xfrm>
          <a:off x="232607" y="814719"/>
          <a:ext cx="1056521" cy="5112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21"/>
              </a:tblGrid>
              <a:tr h="3142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개인회원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기업회원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관리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리워드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충전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숏컷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제어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배너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광고페이지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금칙규정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게시판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75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신고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이용약관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통계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0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회원분석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매출분석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계정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518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341764"/>
              </p:ext>
            </p:extLst>
          </p:nvPr>
        </p:nvGraphicFramePr>
        <p:xfrm>
          <a:off x="1297914" y="1282045"/>
          <a:ext cx="7535190" cy="701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82"/>
                <a:gridCol w="504056"/>
                <a:gridCol w="1224136"/>
                <a:gridCol w="999411"/>
                <a:gridCol w="909201"/>
                <a:gridCol w="1043716"/>
                <a:gridCol w="1080120"/>
                <a:gridCol w="792088"/>
                <a:gridCol w="720880"/>
              </a:tblGrid>
              <a:tr h="2747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가입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탈퇴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탈퇴일자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telekenesis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010-5542-4627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2016.10.04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010-4323-1234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2016.09.02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14.12.14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1" name="직사각형 280"/>
          <p:cNvSpPr/>
          <p:nvPr/>
        </p:nvSpPr>
        <p:spPr>
          <a:xfrm>
            <a:off x="3659990" y="1082411"/>
            <a:ext cx="580580" cy="12923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회원등록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4272056" y="1082411"/>
            <a:ext cx="527800" cy="12923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푸시전송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3045180" y="1082411"/>
            <a:ext cx="580580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포인트관리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5" name="직사각형 284"/>
          <p:cNvSpPr/>
          <p:nvPr/>
        </p:nvSpPr>
        <p:spPr>
          <a:xfrm>
            <a:off x="1745457" y="1082411"/>
            <a:ext cx="702502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전체회원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4821596" y="1081636"/>
            <a:ext cx="360495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탈퇴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1377778" y="1601709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>
            <a:spLocks noChangeAspect="1"/>
          </p:cNvSpPr>
          <p:nvPr/>
        </p:nvSpPr>
        <p:spPr>
          <a:xfrm>
            <a:off x="1376328" y="1814047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>
            <a:spLocks noChangeAspect="1"/>
          </p:cNvSpPr>
          <p:nvPr/>
        </p:nvSpPr>
        <p:spPr>
          <a:xfrm>
            <a:off x="1376328" y="1363142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2480245" y="1085218"/>
            <a:ext cx="527800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smtClean="0">
                <a:solidFill>
                  <a:schemeClr val="tx1"/>
                </a:solidFill>
              </a:rPr>
              <a:t>APP  </a:t>
            </a:r>
            <a:r>
              <a:rPr lang="ko-KR" altLang="en-US" sz="600" dirty="0" smtClean="0">
                <a:solidFill>
                  <a:schemeClr val="tx1"/>
                </a:solidFill>
              </a:rPr>
              <a:t>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4388626" y="1599626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tx1"/>
                </a:solidFill>
              </a:rPr>
              <a:t>2,000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4390630" y="1814047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tx1"/>
                </a:solidFill>
              </a:rPr>
              <a:t>7,000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5367310" y="1596888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smtClean="0">
                <a:solidFill>
                  <a:schemeClr val="tx1"/>
                </a:solidFill>
              </a:rPr>
              <a:t>4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5367310" y="1814047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2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439651" y="1593186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없음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6439651" y="1810345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2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208" name="꺾인 연결선 207"/>
          <p:cNvCxnSpPr>
            <a:stCxn id="178" idx="2"/>
            <a:endCxn id="164" idx="1"/>
          </p:cNvCxnSpPr>
          <p:nvPr/>
        </p:nvCxnSpPr>
        <p:spPr>
          <a:xfrm rot="5400000">
            <a:off x="3882851" y="1089398"/>
            <a:ext cx="998038" cy="2673383"/>
          </a:xfrm>
          <a:prstGeom prst="bentConnector4">
            <a:avLst>
              <a:gd name="adj1" fmla="val 21365"/>
              <a:gd name="adj2" fmla="val 108551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4" name="표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748534"/>
              </p:ext>
            </p:extLst>
          </p:nvPr>
        </p:nvGraphicFramePr>
        <p:xfrm>
          <a:off x="3045178" y="2353538"/>
          <a:ext cx="3520188" cy="114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489"/>
                <a:gridCol w="564734"/>
                <a:gridCol w="818871"/>
                <a:gridCol w="138601"/>
                <a:gridCol w="741447"/>
                <a:gridCol w="880046"/>
              </a:tblGrid>
              <a:tr h="229772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가입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7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번호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종류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APP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가입날짜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탈퇴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1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02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채팅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15.02.12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01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채팅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14.12.34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44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취소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확인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2" name="직사각형 201"/>
          <p:cNvSpPr/>
          <p:nvPr/>
        </p:nvSpPr>
        <p:spPr>
          <a:xfrm>
            <a:off x="4058102" y="2819186"/>
            <a:ext cx="850027" cy="165477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미인채팅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4060680" y="3047171"/>
            <a:ext cx="850027" cy="165477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미남채팅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213" name="표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473574"/>
              </p:ext>
            </p:extLst>
          </p:nvPr>
        </p:nvGraphicFramePr>
        <p:xfrm>
          <a:off x="2017489" y="3789040"/>
          <a:ext cx="2952328" cy="2454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864096"/>
                <a:gridCol w="288032"/>
                <a:gridCol w="1152128"/>
              </a:tblGrid>
              <a:tr h="28337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미인채팅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종류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항목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8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성별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남성                                                          ▼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8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사진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8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인사말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안녕하세요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8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나이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25                                                           </a:t>
                      </a:r>
                      <a:r>
                        <a:rPr lang="en-US" altLang="ko-KR" sz="700" baseline="0" dirty="0" smtClean="0"/>
                        <a:t> 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8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지역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서울                      ▼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강남구                  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ko-KR" altLang="en-US" sz="700" dirty="0" smtClean="0"/>
                        <a:t>▼       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9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취소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확인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717911" y="4585887"/>
            <a:ext cx="739737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썸네일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3523501" y="4969794"/>
            <a:ext cx="1407864" cy="192157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찾아보기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15" name="꺾인 연결선 214"/>
          <p:cNvCxnSpPr>
            <a:stCxn id="202" idx="2"/>
            <a:endCxn id="213" idx="1"/>
          </p:cNvCxnSpPr>
          <p:nvPr/>
        </p:nvCxnSpPr>
        <p:spPr>
          <a:xfrm rot="5400000">
            <a:off x="2234543" y="2767610"/>
            <a:ext cx="2031521" cy="2465627"/>
          </a:xfrm>
          <a:prstGeom prst="bentConnector4">
            <a:avLst>
              <a:gd name="adj1" fmla="val 19797"/>
              <a:gd name="adj2" fmla="val 109271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/>
          <p:cNvSpPr/>
          <p:nvPr/>
        </p:nvSpPr>
        <p:spPr>
          <a:xfrm>
            <a:off x="6276584" y="2418824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4684286" y="2688286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4842559" y="4763755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22" name="그룹 244"/>
          <p:cNvGrpSpPr>
            <a:grpSpLocks/>
          </p:cNvGrpSpPr>
          <p:nvPr/>
        </p:nvGrpSpPr>
        <p:grpSpPr bwMode="auto">
          <a:xfrm>
            <a:off x="4774957" y="6024202"/>
            <a:ext cx="250025" cy="296808"/>
            <a:chOff x="8137609" y="3143533"/>
            <a:chExt cx="376093" cy="471768"/>
          </a:xfrm>
        </p:grpSpPr>
        <p:sp>
          <p:nvSpPr>
            <p:cNvPr id="223" name="타원 222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24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6" name="그룹 244"/>
          <p:cNvGrpSpPr>
            <a:grpSpLocks/>
          </p:cNvGrpSpPr>
          <p:nvPr/>
        </p:nvGrpSpPr>
        <p:grpSpPr bwMode="auto">
          <a:xfrm>
            <a:off x="4693847" y="2842722"/>
            <a:ext cx="250025" cy="296808"/>
            <a:chOff x="8137609" y="3143533"/>
            <a:chExt cx="376093" cy="471768"/>
          </a:xfrm>
        </p:grpSpPr>
        <p:sp>
          <p:nvSpPr>
            <p:cNvPr id="217" name="타원 216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18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" name="직사각형 224"/>
          <p:cNvSpPr/>
          <p:nvPr/>
        </p:nvSpPr>
        <p:spPr>
          <a:xfrm>
            <a:off x="5771954" y="2812333"/>
            <a:ext cx="702502" cy="165477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확인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5774532" y="3040318"/>
            <a:ext cx="702502" cy="165477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확인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227" name="표 2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60698"/>
              </p:ext>
            </p:extLst>
          </p:nvPr>
        </p:nvGraphicFramePr>
        <p:xfrm>
          <a:off x="5250460" y="3789040"/>
          <a:ext cx="2341198" cy="1380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599"/>
                <a:gridCol w="1170599"/>
              </a:tblGrid>
              <a:tr h="28337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탈퇴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0703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 dirty="0" smtClean="0">
                        <a:solidFill>
                          <a:schemeClr val="dk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en-US" altLang="ko-KR" sz="700" b="0" dirty="0" smtClean="0">
                          <a:solidFill>
                            <a:schemeClr val="dk1"/>
                          </a:solidFill>
                        </a:rPr>
                        <a:t>APP</a:t>
                      </a:r>
                      <a:r>
                        <a:rPr lang="ko-KR" altLang="en-US" sz="700" b="0" dirty="0" smtClean="0">
                          <a:solidFill>
                            <a:schemeClr val="dk1"/>
                          </a:solidFill>
                        </a:rPr>
                        <a:t>에서 선택한 회원을 탈퇴시키고</a:t>
                      </a:r>
                      <a:r>
                        <a:rPr lang="en-US" altLang="ko-KR" sz="700" b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dk1"/>
                          </a:solidFill>
                        </a:rPr>
                        <a:t>정보를 서버에서 삭제합니다</a:t>
                      </a:r>
                      <a:r>
                        <a:rPr lang="en-US" altLang="ko-KR" sz="700" b="0" dirty="0" smtClean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700" b="0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baseline="0" dirty="0" smtClean="0">
                          <a:solidFill>
                            <a:schemeClr val="dk1"/>
                          </a:solidFill>
                        </a:rPr>
                        <a:t>탈퇴 시 복구 할 수 없습니다</a:t>
                      </a:r>
                      <a:r>
                        <a:rPr lang="en-US" altLang="ko-KR" sz="700" b="0" baseline="0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취소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확인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28" name="그룹 244"/>
          <p:cNvGrpSpPr>
            <a:grpSpLocks/>
          </p:cNvGrpSpPr>
          <p:nvPr/>
        </p:nvGrpSpPr>
        <p:grpSpPr bwMode="auto">
          <a:xfrm>
            <a:off x="7358143" y="5028623"/>
            <a:ext cx="250025" cy="296808"/>
            <a:chOff x="8137609" y="3143533"/>
            <a:chExt cx="376093" cy="471768"/>
          </a:xfrm>
        </p:grpSpPr>
        <p:sp>
          <p:nvSpPr>
            <p:cNvPr id="229" name="타원 228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30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31" name="꺾인 연결선 230"/>
          <p:cNvCxnSpPr>
            <a:stCxn id="225" idx="3"/>
            <a:endCxn id="227" idx="3"/>
          </p:cNvCxnSpPr>
          <p:nvPr/>
        </p:nvCxnSpPr>
        <p:spPr>
          <a:xfrm>
            <a:off x="6474456" y="2895072"/>
            <a:ext cx="1117202" cy="1584257"/>
          </a:xfrm>
          <a:prstGeom prst="bentConnector3">
            <a:avLst>
              <a:gd name="adj1" fmla="val 120462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그룹 244"/>
          <p:cNvGrpSpPr>
            <a:grpSpLocks/>
          </p:cNvGrpSpPr>
          <p:nvPr/>
        </p:nvGrpSpPr>
        <p:grpSpPr bwMode="auto">
          <a:xfrm>
            <a:off x="6238800" y="2843628"/>
            <a:ext cx="250025" cy="296808"/>
            <a:chOff x="8137609" y="3143533"/>
            <a:chExt cx="376093" cy="471768"/>
          </a:xfrm>
        </p:grpSpPr>
        <p:sp>
          <p:nvSpPr>
            <p:cNvPr id="233" name="타원 232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34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" name="직사각형 234"/>
          <p:cNvSpPr/>
          <p:nvPr/>
        </p:nvSpPr>
        <p:spPr>
          <a:xfrm>
            <a:off x="7102806" y="3958406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8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85"/>
          <p:cNvSpPr txBox="1">
            <a:spLocks noChangeArrowheads="1"/>
          </p:cNvSpPr>
          <p:nvPr/>
        </p:nvSpPr>
        <p:spPr bwMode="auto">
          <a:xfrm>
            <a:off x="117189" y="21138"/>
            <a:ext cx="11957622" cy="52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l"/>
            <a:r>
              <a: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SUMMARY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9155856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299" name="Text Box 49"/>
          <p:cNvSpPr txBox="1">
            <a:spLocks noChangeArrowheads="1"/>
          </p:cNvSpPr>
          <p:nvPr/>
        </p:nvSpPr>
        <p:spPr bwMode="auto">
          <a:xfrm>
            <a:off x="246735" y="845459"/>
            <a:ext cx="2747108" cy="351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788" tIns="61394" rIns="122788" bIns="61394">
            <a:spAutoFit/>
          </a:bodyPr>
          <a:lstStyle/>
          <a:p>
            <a:pPr algn="l" defTabSz="1229001">
              <a:spcBef>
                <a:spcPct val="50000"/>
              </a:spcBef>
            </a:pPr>
            <a:r>
              <a:rPr lang="en-US" altLang="ko-KR" sz="1477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477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담당자</a:t>
            </a:r>
          </a:p>
        </p:txBody>
      </p:sp>
      <p:graphicFrame>
        <p:nvGraphicFramePr>
          <p:cNvPr id="304" name="표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684989"/>
              </p:ext>
            </p:extLst>
          </p:nvPr>
        </p:nvGraphicFramePr>
        <p:xfrm>
          <a:off x="423985" y="1228252"/>
          <a:ext cx="11344028" cy="531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007"/>
                <a:gridCol w="2836007"/>
                <a:gridCol w="2836007"/>
                <a:gridCol w="2836007"/>
              </a:tblGrid>
              <a:tr h="265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 부서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기획담당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디자인담당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개발담당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587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여종욱 대리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1" name="Text Box 49"/>
          <p:cNvSpPr txBox="1">
            <a:spLocks noChangeArrowheads="1"/>
          </p:cNvSpPr>
          <p:nvPr/>
        </p:nvSpPr>
        <p:spPr bwMode="auto">
          <a:xfrm>
            <a:off x="246735" y="1997587"/>
            <a:ext cx="2747108" cy="351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788" tIns="61394" rIns="122788" bIns="61394">
            <a:spAutoFit/>
          </a:bodyPr>
          <a:lstStyle/>
          <a:p>
            <a:pPr algn="l" defTabSz="1229001">
              <a:spcBef>
                <a:spcPct val="50000"/>
              </a:spcBef>
            </a:pPr>
            <a:r>
              <a:rPr lang="en-US" altLang="ko-KR" sz="1477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477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문서 수정 관리</a:t>
            </a:r>
          </a:p>
        </p:txBody>
      </p:sp>
      <p:graphicFrame>
        <p:nvGraphicFramePr>
          <p:cNvPr id="312" name="표 3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082060"/>
              </p:ext>
            </p:extLst>
          </p:nvPr>
        </p:nvGraphicFramePr>
        <p:xfrm>
          <a:off x="423985" y="2395582"/>
          <a:ext cx="11344028" cy="239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007"/>
                <a:gridCol w="2836007"/>
                <a:gridCol w="2836007"/>
                <a:gridCol w="2836007"/>
              </a:tblGrid>
              <a:tr h="265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수정이슈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작성완료일자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수정일자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5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Group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206145"/>
              </p:ext>
            </p:extLst>
          </p:nvPr>
        </p:nvGraphicFramePr>
        <p:xfrm>
          <a:off x="438548" y="5414555"/>
          <a:ext cx="11346085" cy="711201"/>
        </p:xfrm>
        <a:graphic>
          <a:graphicData uri="http://schemas.openxmlformats.org/drawingml/2006/table">
            <a:tbl>
              <a:tblPr/>
              <a:tblGrid>
                <a:gridCol w="2837042"/>
                <a:gridCol w="2837043"/>
                <a:gridCol w="2834958"/>
                <a:gridCol w="2837042"/>
              </a:tblGrid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디자인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 및 테스트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오픈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 Box 49"/>
          <p:cNvSpPr txBox="1">
            <a:spLocks noChangeArrowheads="1"/>
          </p:cNvSpPr>
          <p:nvPr/>
        </p:nvSpPr>
        <p:spPr bwMode="auto">
          <a:xfrm>
            <a:off x="246735" y="5022681"/>
            <a:ext cx="2747108" cy="351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788" tIns="61394" rIns="122788" bIns="61394">
            <a:spAutoFit/>
          </a:bodyPr>
          <a:lstStyle/>
          <a:p>
            <a:pPr algn="l" defTabSz="1229001">
              <a:spcBef>
                <a:spcPct val="50000"/>
              </a:spcBef>
            </a:pPr>
            <a:r>
              <a:rPr lang="en-US" altLang="ko-KR" sz="1477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477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일정계획</a:t>
            </a:r>
            <a:endParaRPr lang="ko-KR" altLang="en-US" sz="147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8762121" y="2611327"/>
            <a:ext cx="21328" cy="133036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79452"/>
              </p:ext>
            </p:extLst>
          </p:nvPr>
        </p:nvGraphicFramePr>
        <p:xfrm>
          <a:off x="8904312" y="579352"/>
          <a:ext cx="2980791" cy="4460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47"/>
                <a:gridCol w="2740544"/>
              </a:tblGrid>
              <a:tr h="196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탈퇴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APP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을 표시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탈퇴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의 경우 회원 정보를 확인 할 수 없으며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탈퇴한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APP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명칭과 탈퇴 날짜만 표시 할 수 있음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18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9" name="직사각형 118"/>
          <p:cNvSpPr/>
          <p:nvPr/>
        </p:nvSpPr>
        <p:spPr>
          <a:xfrm>
            <a:off x="233031" y="579352"/>
            <a:ext cx="8600073" cy="23537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8320871" y="692696"/>
            <a:ext cx="468000" cy="8280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dirty="0" smtClean="0">
                <a:solidFill>
                  <a:schemeClr val="tx1"/>
                </a:solidFill>
              </a:rPr>
              <a:t>로그아웃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69218" y="5926826"/>
            <a:ext cx="6713117" cy="2999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700" smtClean="0">
              <a:solidFill>
                <a:schemeClr val="tx1"/>
              </a:solidFill>
            </a:endParaRPr>
          </a:p>
        </p:txBody>
      </p:sp>
      <p:sp>
        <p:nvSpPr>
          <p:cNvPr id="123" name="Rectangle 3"/>
          <p:cNvSpPr>
            <a:spLocks noChangeArrowheads="1"/>
          </p:cNvSpPr>
          <p:nvPr/>
        </p:nvSpPr>
        <p:spPr bwMode="auto">
          <a:xfrm>
            <a:off x="233031" y="579353"/>
            <a:ext cx="8600075" cy="555780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 type="none" w="med" len="sm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233030" y="5926827"/>
            <a:ext cx="8600076" cy="21033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50" b="1" smtClean="0">
                <a:solidFill>
                  <a:schemeClr val="tx1"/>
                </a:solidFill>
              </a:rPr>
              <a:t>회사 정보</a:t>
            </a:r>
            <a:endParaRPr lang="ko-KR" altLang="en-US" sz="650" b="1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297914" y="596305"/>
            <a:ext cx="7535191" cy="28892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700" b="1" smtClean="0">
                <a:solidFill>
                  <a:schemeClr val="tx1"/>
                </a:solidFill>
              </a:rPr>
              <a:t>회원관리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개인회원     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829615" y="680442"/>
            <a:ext cx="626265" cy="14614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600" b="1" dirty="0" smtClean="0">
                <a:solidFill>
                  <a:schemeClr val="tx1"/>
                </a:solidFill>
              </a:rPr>
              <a:t>master </a:t>
            </a:r>
            <a:r>
              <a:rPr lang="ko-KR" altLang="en-US" sz="600" b="1" dirty="0" smtClean="0">
                <a:solidFill>
                  <a:schemeClr val="tx1"/>
                </a:solidFill>
              </a:rPr>
              <a:t>님 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41817" y="595206"/>
            <a:ext cx="629603" cy="23537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900" b="1" dirty="0" smtClean="0">
                <a:solidFill>
                  <a:schemeClr val="tx1"/>
                </a:solidFill>
              </a:rPr>
              <a:t>ADM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6069812" y="885988"/>
            <a:ext cx="2730437" cy="153173"/>
            <a:chOff x="2758407" y="3268800"/>
            <a:chExt cx="2730437" cy="153173"/>
          </a:xfrm>
        </p:grpSpPr>
        <p:sp>
          <p:nvSpPr>
            <p:cNvPr id="130" name="직사각형 129"/>
            <p:cNvSpPr/>
            <p:nvPr/>
          </p:nvSpPr>
          <p:spPr>
            <a:xfrm>
              <a:off x="2758407" y="3270105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600" dirty="0" smtClean="0">
                  <a:solidFill>
                    <a:schemeClr val="tx1"/>
                  </a:solidFill>
                </a:rPr>
                <a:t>page: 11 – 20/239  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58487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◀</a:t>
              </a: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3745223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1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90557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</a:rPr>
                <a:t>2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0659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3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2183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4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378676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5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546978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6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71528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7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88358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8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012128" y="3268800"/>
              <a:ext cx="189149" cy="142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smtClean="0">
                  <a:solidFill>
                    <a:schemeClr val="tx1"/>
                  </a:solidFill>
                </a:rPr>
                <a:t>…</a:t>
              </a:r>
              <a:endParaRPr lang="ko-KR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17910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072689" y="3268800"/>
              <a:ext cx="362949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20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34484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▶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823902" y="880947"/>
            <a:ext cx="1261812" cy="151868"/>
            <a:chOff x="5920535" y="3217256"/>
            <a:chExt cx="1261812" cy="151868"/>
          </a:xfrm>
        </p:grpSpPr>
        <p:grpSp>
          <p:nvGrpSpPr>
            <p:cNvPr id="145" name="그룹 144"/>
            <p:cNvGrpSpPr/>
            <p:nvPr/>
          </p:nvGrpSpPr>
          <p:grpSpPr>
            <a:xfrm>
              <a:off x="6771535" y="3230543"/>
              <a:ext cx="410812" cy="129005"/>
              <a:chOff x="3629646" y="3304162"/>
              <a:chExt cx="747290" cy="207761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3629646" y="3310893"/>
                <a:ext cx="747290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50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4160912" y="3310892"/>
                <a:ext cx="216024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50" smtClean="0">
                    <a:solidFill>
                      <a:schemeClr val="tx1"/>
                    </a:solidFill>
                  </a:rPr>
                  <a:t>▼</a:t>
                </a:r>
                <a:endParaRPr lang="ko-KR" altLang="en-US" sz="45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3629646" y="3304162"/>
                <a:ext cx="747290" cy="20103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450" b="1" dirty="0">
                    <a:solidFill>
                      <a:schemeClr val="tx1"/>
                    </a:solidFill>
                  </a:rPr>
                  <a:t>2</a:t>
                </a:r>
                <a:r>
                  <a:rPr lang="en-US" altLang="ko-KR" sz="450" b="1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4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6" name="직사각형 145"/>
            <p:cNvSpPr/>
            <p:nvPr/>
          </p:nvSpPr>
          <p:spPr>
            <a:xfrm>
              <a:off x="5920535" y="3217256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600" dirty="0" smtClean="0">
                  <a:solidFill>
                    <a:schemeClr val="tx1"/>
                  </a:solidFill>
                </a:rPr>
                <a:t>항목수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1" name="직사각형 160"/>
          <p:cNvSpPr/>
          <p:nvPr/>
        </p:nvSpPr>
        <p:spPr>
          <a:xfrm>
            <a:off x="6672145" y="670990"/>
            <a:ext cx="13324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>
                <a:latin typeface="+mn-lt"/>
              </a:rPr>
              <a:t>검색결과</a:t>
            </a:r>
            <a:r>
              <a:rPr lang="en-US" altLang="ko-KR" sz="600" dirty="0">
                <a:latin typeface="+mn-lt"/>
              </a:rPr>
              <a:t>: 1,987</a:t>
            </a:r>
            <a:r>
              <a:rPr lang="ko-KR" altLang="en-US" sz="600" dirty="0">
                <a:latin typeface="+mn-lt"/>
              </a:rPr>
              <a:t>명  총</a:t>
            </a:r>
            <a:r>
              <a:rPr lang="en-US" altLang="ko-KR" sz="600" dirty="0">
                <a:latin typeface="+mn-lt"/>
              </a:rPr>
              <a:t>: 89,834</a:t>
            </a:r>
            <a:r>
              <a:rPr lang="ko-KR" altLang="en-US" sz="600" dirty="0">
                <a:latin typeface="+mn-lt"/>
              </a:rPr>
              <a:t>명 </a:t>
            </a:r>
          </a:p>
        </p:txBody>
      </p:sp>
      <p:grpSp>
        <p:nvGrpSpPr>
          <p:cNvPr id="191" name="그룹 190"/>
          <p:cNvGrpSpPr/>
          <p:nvPr/>
        </p:nvGrpSpPr>
        <p:grpSpPr>
          <a:xfrm>
            <a:off x="4661068" y="879744"/>
            <a:ext cx="689685" cy="142726"/>
            <a:chOff x="3614756" y="3304162"/>
            <a:chExt cx="762180" cy="207761"/>
          </a:xfrm>
        </p:grpSpPr>
        <p:sp>
          <p:nvSpPr>
            <p:cNvPr id="192" name="직사각형 191"/>
            <p:cNvSpPr/>
            <p:nvPr/>
          </p:nvSpPr>
          <p:spPr>
            <a:xfrm>
              <a:off x="3614756" y="3310893"/>
              <a:ext cx="76218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3614756" y="3304162"/>
              <a:ext cx="76218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600" b="1" dirty="0" smtClean="0">
                  <a:solidFill>
                    <a:schemeClr val="tx1"/>
                  </a:solidFill>
                </a:rPr>
                <a:t>내보내기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8565422" y="2917681"/>
            <a:ext cx="287245" cy="479659"/>
            <a:chOff x="858955" y="3098920"/>
            <a:chExt cx="268804" cy="499218"/>
          </a:xfrm>
        </p:grpSpPr>
        <p:sp>
          <p:nvSpPr>
            <p:cNvPr id="266" name="오른쪽 화살표 265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26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타원 267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9" name="직사각형 268"/>
          <p:cNvSpPr/>
          <p:nvPr/>
        </p:nvSpPr>
        <p:spPr>
          <a:xfrm>
            <a:off x="7601730" y="2919011"/>
            <a:ext cx="901883" cy="34134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</a:rPr>
              <a:t>회원목록</a:t>
            </a:r>
          </a:p>
        </p:txBody>
      </p:sp>
      <p:sp>
        <p:nvSpPr>
          <p:cNvPr id="270" name="직사각형 269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en-US" altLang="ko-KR" sz="950" kern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smtClean="0">
                <a:latin typeface="맑은 고딕" pitchFamily="50" charset="-127"/>
                <a:ea typeface="맑은 고딕" pitchFamily="50" charset="-127"/>
              </a:rPr>
              <a:t>회원관리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개인회원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ID: All_Adm</a:t>
            </a:r>
            <a:endParaRPr lang="ko-KR" altLang="en-US" sz="9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7769717" y="1079143"/>
            <a:ext cx="1027914" cy="129546"/>
            <a:chOff x="3008784" y="3296945"/>
            <a:chExt cx="1368152" cy="208247"/>
          </a:xfrm>
        </p:grpSpPr>
        <p:sp>
          <p:nvSpPr>
            <p:cNvPr id="197" name="직사각형 196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dirty="0" smtClean="0">
                  <a:solidFill>
                    <a:schemeClr val="tx1"/>
                  </a:solidFill>
                </a:rPr>
                <a:t>▼</a:t>
              </a:r>
              <a:endParaRPr lang="ko-KR" altLang="en-US" sz="45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조건입력검색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6868286" y="1074731"/>
            <a:ext cx="1027914" cy="129546"/>
            <a:chOff x="3008784" y="3296945"/>
            <a:chExt cx="1368152" cy="208247"/>
          </a:xfrm>
        </p:grpSpPr>
        <p:sp>
          <p:nvSpPr>
            <p:cNvPr id="151" name="직사각형 150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날짜검색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6565366" y="1078955"/>
            <a:ext cx="367475" cy="12900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smtClean="0">
                <a:solidFill>
                  <a:schemeClr val="tx1"/>
                </a:solidFill>
              </a:rPr>
              <a:t>검색</a:t>
            </a:r>
            <a:endParaRPr lang="ko-KR" altLang="en-US" sz="500" b="1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833148" y="1087900"/>
            <a:ext cx="701589" cy="122746"/>
          </a:xfrm>
          <a:prstGeom prst="rect">
            <a:avLst/>
          </a:prstGeom>
          <a:noFill/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grpSp>
        <p:nvGrpSpPr>
          <p:cNvPr id="156" name="그룹 155"/>
          <p:cNvGrpSpPr/>
          <p:nvPr/>
        </p:nvGrpSpPr>
        <p:grpSpPr>
          <a:xfrm>
            <a:off x="5231904" y="1077957"/>
            <a:ext cx="561450" cy="129005"/>
            <a:chOff x="3629646" y="3304162"/>
            <a:chExt cx="747290" cy="207761"/>
          </a:xfrm>
        </p:grpSpPr>
        <p:sp>
          <p:nvSpPr>
            <p:cNvPr id="158" name="직사각형 157"/>
            <p:cNvSpPr/>
            <p:nvPr/>
          </p:nvSpPr>
          <p:spPr>
            <a:xfrm>
              <a:off x="3629646" y="3310893"/>
              <a:ext cx="74729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629646" y="3304162"/>
              <a:ext cx="74729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450" b="1" dirty="0" smtClean="0">
                  <a:solidFill>
                    <a:schemeClr val="tx1"/>
                  </a:solidFill>
                </a:rPr>
                <a:t> 아이디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7" name="표 156"/>
          <p:cNvGraphicFramePr>
            <a:graphicFrameLocks noGrp="1"/>
          </p:cNvGraphicFramePr>
          <p:nvPr>
            <p:extLst/>
          </p:nvPr>
        </p:nvGraphicFramePr>
        <p:xfrm>
          <a:off x="232607" y="814719"/>
          <a:ext cx="1056521" cy="5112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21"/>
              </a:tblGrid>
              <a:tr h="3142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개인회원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기업회원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관리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리워드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충전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숏컷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제어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배너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광고페이지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금칙규정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게시판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75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신고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이용약관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통계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0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회원분석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매출분석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계정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518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303338"/>
              </p:ext>
            </p:extLst>
          </p:nvPr>
        </p:nvGraphicFramePr>
        <p:xfrm>
          <a:off x="1297914" y="1282045"/>
          <a:ext cx="7535190" cy="701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82"/>
                <a:gridCol w="504056"/>
                <a:gridCol w="1224136"/>
                <a:gridCol w="999411"/>
                <a:gridCol w="909201"/>
                <a:gridCol w="1043716"/>
                <a:gridCol w="1080120"/>
                <a:gridCol w="792088"/>
                <a:gridCol w="720880"/>
              </a:tblGrid>
              <a:tr h="2747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가입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탈퇴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탈퇴일자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telekenesis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010-5542-4627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2016.10.04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010-4323-1234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2016.09.02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14.12.14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1" name="직사각형 280"/>
          <p:cNvSpPr/>
          <p:nvPr/>
        </p:nvSpPr>
        <p:spPr>
          <a:xfrm>
            <a:off x="3659990" y="1082411"/>
            <a:ext cx="580580" cy="12923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회원등록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4272056" y="1082411"/>
            <a:ext cx="527800" cy="12923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푸시전송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3045180" y="1082411"/>
            <a:ext cx="580580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포인트관리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5" name="직사각형 284"/>
          <p:cNvSpPr/>
          <p:nvPr/>
        </p:nvSpPr>
        <p:spPr>
          <a:xfrm>
            <a:off x="1745457" y="1082411"/>
            <a:ext cx="702502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전체회원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4821596" y="1081636"/>
            <a:ext cx="360495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탈퇴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1377778" y="1601709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>
            <a:spLocks noChangeAspect="1"/>
          </p:cNvSpPr>
          <p:nvPr/>
        </p:nvSpPr>
        <p:spPr>
          <a:xfrm>
            <a:off x="1376328" y="1814047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>
            <a:spLocks noChangeAspect="1"/>
          </p:cNvSpPr>
          <p:nvPr/>
        </p:nvSpPr>
        <p:spPr>
          <a:xfrm>
            <a:off x="1376328" y="1363142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2480245" y="1085218"/>
            <a:ext cx="527800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smtClean="0">
                <a:solidFill>
                  <a:schemeClr val="tx1"/>
                </a:solidFill>
              </a:rPr>
              <a:t>APP  </a:t>
            </a:r>
            <a:r>
              <a:rPr lang="ko-KR" altLang="en-US" sz="600" dirty="0" smtClean="0">
                <a:solidFill>
                  <a:schemeClr val="tx1"/>
                </a:solidFill>
              </a:rPr>
              <a:t>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4388626" y="1599626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tx1"/>
                </a:solidFill>
              </a:rPr>
              <a:t>2,000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4390630" y="1814047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tx1"/>
                </a:solidFill>
              </a:rPr>
              <a:t>7,000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5367310" y="1596888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smtClean="0">
                <a:solidFill>
                  <a:schemeClr val="tx1"/>
                </a:solidFill>
              </a:rPr>
              <a:t>4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5367310" y="1814047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2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439651" y="1593186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없음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6439651" y="1810345"/>
            <a:ext cx="702502" cy="1130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2</a:t>
            </a:r>
            <a:r>
              <a:rPr lang="ko-KR" altLang="en-US" sz="600" dirty="0" smtClean="0">
                <a:solidFill>
                  <a:schemeClr val="tx1"/>
                </a:solidFill>
              </a:rPr>
              <a:t>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208" name="꺾인 연결선 207"/>
          <p:cNvCxnSpPr>
            <a:stCxn id="180" idx="2"/>
            <a:endCxn id="164" idx="1"/>
          </p:cNvCxnSpPr>
          <p:nvPr/>
        </p:nvCxnSpPr>
        <p:spPr>
          <a:xfrm rot="5400000">
            <a:off x="4574429" y="708635"/>
            <a:ext cx="1001740" cy="3431206"/>
          </a:xfrm>
          <a:prstGeom prst="bentConnector4">
            <a:avLst>
              <a:gd name="adj1" fmla="val 21471"/>
              <a:gd name="adj2" fmla="val 106662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4" name="표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628104"/>
              </p:ext>
            </p:extLst>
          </p:nvPr>
        </p:nvGraphicFramePr>
        <p:xfrm>
          <a:off x="3359696" y="2353538"/>
          <a:ext cx="3029748" cy="114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648072"/>
                <a:gridCol w="434754"/>
                <a:gridCol w="504958"/>
                <a:gridCol w="1009916"/>
              </a:tblGrid>
              <a:tr h="229772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탈퇴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7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번호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종류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APP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탈퇴날짜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1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02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채팅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15.02.12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01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채팅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14.12.14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44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취소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확인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2" name="직사각형 201"/>
          <p:cNvSpPr/>
          <p:nvPr/>
        </p:nvSpPr>
        <p:spPr>
          <a:xfrm>
            <a:off x="4487572" y="2819186"/>
            <a:ext cx="850027" cy="16547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호구채팅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4490150" y="3047171"/>
            <a:ext cx="850027" cy="16547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바보채팅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276584" y="2418824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40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8762121" y="2611327"/>
            <a:ext cx="21328" cy="133036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80649"/>
              </p:ext>
            </p:extLst>
          </p:nvPr>
        </p:nvGraphicFramePr>
        <p:xfrm>
          <a:off x="8904312" y="579352"/>
          <a:ext cx="2980791" cy="430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47"/>
                <a:gridCol w="2740544"/>
              </a:tblGrid>
              <a:tr h="196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기업 정보가 입력된 기업 회원용 정보 페이지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회원등록 요청 기능은 메일로 담당자에게 회원가입 양식을 전달해서 회원 가입을 요청하는 기능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클릭 시 팝업창으로 지도 노출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18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9" name="직사각형 118"/>
          <p:cNvSpPr/>
          <p:nvPr/>
        </p:nvSpPr>
        <p:spPr>
          <a:xfrm>
            <a:off x="233031" y="579352"/>
            <a:ext cx="8600073" cy="23537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8320871" y="692696"/>
            <a:ext cx="468000" cy="8280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dirty="0" smtClean="0">
                <a:solidFill>
                  <a:schemeClr val="tx1"/>
                </a:solidFill>
              </a:rPr>
              <a:t>로그아웃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69218" y="5926826"/>
            <a:ext cx="6713117" cy="2999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700" smtClean="0">
              <a:solidFill>
                <a:schemeClr val="tx1"/>
              </a:solidFill>
            </a:endParaRPr>
          </a:p>
        </p:txBody>
      </p:sp>
      <p:sp>
        <p:nvSpPr>
          <p:cNvPr id="123" name="Rectangle 3"/>
          <p:cNvSpPr>
            <a:spLocks noChangeArrowheads="1"/>
          </p:cNvSpPr>
          <p:nvPr/>
        </p:nvSpPr>
        <p:spPr bwMode="auto">
          <a:xfrm>
            <a:off x="233031" y="579353"/>
            <a:ext cx="8600075" cy="555780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 type="none" w="med" len="sm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233030" y="5926827"/>
            <a:ext cx="8600076" cy="21033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50" b="1" smtClean="0">
                <a:solidFill>
                  <a:schemeClr val="tx1"/>
                </a:solidFill>
              </a:rPr>
              <a:t>회사 정보</a:t>
            </a:r>
            <a:endParaRPr lang="ko-KR" altLang="en-US" sz="650" b="1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297914" y="596305"/>
            <a:ext cx="7535191" cy="28892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700" b="1" smtClean="0">
                <a:solidFill>
                  <a:schemeClr val="tx1"/>
                </a:solidFill>
              </a:rPr>
              <a:t>회원관리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기업회원     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829615" y="680442"/>
            <a:ext cx="626265" cy="14614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600" b="1" dirty="0" smtClean="0">
                <a:solidFill>
                  <a:schemeClr val="tx1"/>
                </a:solidFill>
              </a:rPr>
              <a:t>master </a:t>
            </a:r>
            <a:r>
              <a:rPr lang="ko-KR" altLang="en-US" sz="600" b="1" dirty="0" smtClean="0">
                <a:solidFill>
                  <a:schemeClr val="tx1"/>
                </a:solidFill>
              </a:rPr>
              <a:t>님 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41817" y="595206"/>
            <a:ext cx="629603" cy="23537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900" b="1" dirty="0" smtClean="0">
                <a:solidFill>
                  <a:schemeClr val="tx1"/>
                </a:solidFill>
              </a:rPr>
              <a:t>ADM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6069812" y="885988"/>
            <a:ext cx="2730437" cy="153173"/>
            <a:chOff x="2758407" y="3268800"/>
            <a:chExt cx="2730437" cy="153173"/>
          </a:xfrm>
        </p:grpSpPr>
        <p:sp>
          <p:nvSpPr>
            <p:cNvPr id="130" name="직사각형 129"/>
            <p:cNvSpPr/>
            <p:nvPr/>
          </p:nvSpPr>
          <p:spPr>
            <a:xfrm>
              <a:off x="2758407" y="3270105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600" dirty="0" smtClean="0">
                  <a:solidFill>
                    <a:schemeClr val="tx1"/>
                  </a:solidFill>
                </a:rPr>
                <a:t>page: 11 – 20/239  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58487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◀</a:t>
              </a: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3745223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1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90557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</a:rPr>
                <a:t>2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0659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3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2183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4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378676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5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546978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6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71528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7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88358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8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012128" y="3268800"/>
              <a:ext cx="189149" cy="142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smtClean="0">
                  <a:solidFill>
                    <a:schemeClr val="tx1"/>
                  </a:solidFill>
                </a:rPr>
                <a:t>…</a:t>
              </a:r>
              <a:endParaRPr lang="ko-KR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17910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072689" y="3268800"/>
              <a:ext cx="362949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20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34484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▶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823902" y="880947"/>
            <a:ext cx="1261812" cy="151868"/>
            <a:chOff x="5920535" y="3217256"/>
            <a:chExt cx="1261812" cy="151868"/>
          </a:xfrm>
        </p:grpSpPr>
        <p:grpSp>
          <p:nvGrpSpPr>
            <p:cNvPr id="145" name="그룹 144"/>
            <p:cNvGrpSpPr/>
            <p:nvPr/>
          </p:nvGrpSpPr>
          <p:grpSpPr>
            <a:xfrm>
              <a:off x="6771535" y="3230543"/>
              <a:ext cx="410812" cy="129005"/>
              <a:chOff x="3629646" y="3304162"/>
              <a:chExt cx="747290" cy="207761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3629646" y="3310893"/>
                <a:ext cx="747290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50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4160912" y="3310892"/>
                <a:ext cx="216024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50" smtClean="0">
                    <a:solidFill>
                      <a:schemeClr val="tx1"/>
                    </a:solidFill>
                  </a:rPr>
                  <a:t>▼</a:t>
                </a:r>
                <a:endParaRPr lang="ko-KR" altLang="en-US" sz="45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3629646" y="3304162"/>
                <a:ext cx="747290" cy="20103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450" b="1" dirty="0">
                    <a:solidFill>
                      <a:schemeClr val="tx1"/>
                    </a:solidFill>
                  </a:rPr>
                  <a:t>2</a:t>
                </a:r>
                <a:r>
                  <a:rPr lang="en-US" altLang="ko-KR" sz="450" b="1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4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6" name="직사각형 145"/>
            <p:cNvSpPr/>
            <p:nvPr/>
          </p:nvSpPr>
          <p:spPr>
            <a:xfrm>
              <a:off x="5920535" y="3217256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600" dirty="0" smtClean="0">
                  <a:solidFill>
                    <a:schemeClr val="tx1"/>
                  </a:solidFill>
                </a:rPr>
                <a:t>항목수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1" name="직사각형 160"/>
          <p:cNvSpPr/>
          <p:nvPr/>
        </p:nvSpPr>
        <p:spPr>
          <a:xfrm>
            <a:off x="6672145" y="670990"/>
            <a:ext cx="13324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>
                <a:latin typeface="+mn-lt"/>
              </a:rPr>
              <a:t>검색결과</a:t>
            </a:r>
            <a:r>
              <a:rPr lang="en-US" altLang="ko-KR" sz="600" dirty="0">
                <a:latin typeface="+mn-lt"/>
              </a:rPr>
              <a:t>: 1,987</a:t>
            </a:r>
            <a:r>
              <a:rPr lang="ko-KR" altLang="en-US" sz="600" dirty="0">
                <a:latin typeface="+mn-lt"/>
              </a:rPr>
              <a:t>명  총</a:t>
            </a:r>
            <a:r>
              <a:rPr lang="en-US" altLang="ko-KR" sz="600" dirty="0">
                <a:latin typeface="+mn-lt"/>
              </a:rPr>
              <a:t>: 89,834</a:t>
            </a:r>
            <a:r>
              <a:rPr lang="ko-KR" altLang="en-US" sz="600" dirty="0">
                <a:latin typeface="+mn-lt"/>
              </a:rPr>
              <a:t>명 </a:t>
            </a:r>
          </a:p>
        </p:txBody>
      </p:sp>
      <p:grpSp>
        <p:nvGrpSpPr>
          <p:cNvPr id="191" name="그룹 190"/>
          <p:cNvGrpSpPr/>
          <p:nvPr/>
        </p:nvGrpSpPr>
        <p:grpSpPr>
          <a:xfrm>
            <a:off x="4661068" y="879744"/>
            <a:ext cx="689685" cy="142726"/>
            <a:chOff x="3614756" y="3304162"/>
            <a:chExt cx="762180" cy="207761"/>
          </a:xfrm>
        </p:grpSpPr>
        <p:sp>
          <p:nvSpPr>
            <p:cNvPr id="192" name="직사각형 191"/>
            <p:cNvSpPr/>
            <p:nvPr/>
          </p:nvSpPr>
          <p:spPr>
            <a:xfrm>
              <a:off x="3614756" y="3310893"/>
              <a:ext cx="76218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3614756" y="3304162"/>
              <a:ext cx="76218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600" b="1" dirty="0" smtClean="0">
                  <a:solidFill>
                    <a:schemeClr val="tx1"/>
                  </a:solidFill>
                </a:rPr>
                <a:t>내보내기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8565422" y="2917681"/>
            <a:ext cx="287245" cy="479659"/>
            <a:chOff x="858955" y="3098920"/>
            <a:chExt cx="268804" cy="499218"/>
          </a:xfrm>
        </p:grpSpPr>
        <p:sp>
          <p:nvSpPr>
            <p:cNvPr id="266" name="오른쪽 화살표 265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26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타원 267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9" name="직사각형 268"/>
          <p:cNvSpPr/>
          <p:nvPr/>
        </p:nvSpPr>
        <p:spPr>
          <a:xfrm>
            <a:off x="7601730" y="2919011"/>
            <a:ext cx="901883" cy="34134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</a:rPr>
              <a:t>회원목록</a:t>
            </a:r>
          </a:p>
        </p:txBody>
      </p:sp>
      <p:sp>
        <p:nvSpPr>
          <p:cNvPr id="270" name="직사각형 269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en-US" altLang="ko-KR" sz="950" kern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smtClean="0">
                <a:latin typeface="맑은 고딕" pitchFamily="50" charset="-127"/>
                <a:ea typeface="맑은 고딕" pitchFamily="50" charset="-127"/>
              </a:rPr>
              <a:t>회원관리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기업회원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ID: All_Adm</a:t>
            </a:r>
            <a:endParaRPr lang="ko-KR" altLang="en-US" sz="9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7769717" y="1079143"/>
            <a:ext cx="1027914" cy="129546"/>
            <a:chOff x="3008784" y="3296945"/>
            <a:chExt cx="1368152" cy="208247"/>
          </a:xfrm>
        </p:grpSpPr>
        <p:sp>
          <p:nvSpPr>
            <p:cNvPr id="197" name="직사각형 196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dirty="0" smtClean="0">
                  <a:solidFill>
                    <a:schemeClr val="tx1"/>
                  </a:solidFill>
                </a:rPr>
                <a:t>▼</a:t>
              </a:r>
              <a:endParaRPr lang="ko-KR" altLang="en-US" sz="45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조건입력검색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6868286" y="1074731"/>
            <a:ext cx="1027914" cy="129546"/>
            <a:chOff x="3008784" y="3296945"/>
            <a:chExt cx="1368152" cy="208247"/>
          </a:xfrm>
        </p:grpSpPr>
        <p:sp>
          <p:nvSpPr>
            <p:cNvPr id="151" name="직사각형 150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날짜검색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6565366" y="1078955"/>
            <a:ext cx="367475" cy="12900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smtClean="0">
                <a:solidFill>
                  <a:schemeClr val="tx1"/>
                </a:solidFill>
              </a:rPr>
              <a:t>검색</a:t>
            </a:r>
            <a:endParaRPr lang="ko-KR" altLang="en-US" sz="500" b="1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833148" y="1087900"/>
            <a:ext cx="701589" cy="122746"/>
          </a:xfrm>
          <a:prstGeom prst="rect">
            <a:avLst/>
          </a:prstGeom>
          <a:noFill/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grpSp>
        <p:nvGrpSpPr>
          <p:cNvPr id="156" name="그룹 155"/>
          <p:cNvGrpSpPr/>
          <p:nvPr/>
        </p:nvGrpSpPr>
        <p:grpSpPr>
          <a:xfrm>
            <a:off x="5231904" y="1077957"/>
            <a:ext cx="561450" cy="129005"/>
            <a:chOff x="3629646" y="3304162"/>
            <a:chExt cx="747290" cy="207761"/>
          </a:xfrm>
        </p:grpSpPr>
        <p:sp>
          <p:nvSpPr>
            <p:cNvPr id="158" name="직사각형 157"/>
            <p:cNvSpPr/>
            <p:nvPr/>
          </p:nvSpPr>
          <p:spPr>
            <a:xfrm>
              <a:off x="3629646" y="3310893"/>
              <a:ext cx="74729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629646" y="3304162"/>
              <a:ext cx="74729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450" b="1" dirty="0" smtClean="0">
                  <a:solidFill>
                    <a:schemeClr val="tx1"/>
                  </a:solidFill>
                </a:rPr>
                <a:t> 연락처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446929"/>
              </p:ext>
            </p:extLst>
          </p:nvPr>
        </p:nvGraphicFramePr>
        <p:xfrm>
          <a:off x="232607" y="814719"/>
          <a:ext cx="1056521" cy="5112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21"/>
              </a:tblGrid>
              <a:tr h="3142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개인회원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기업회원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관리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리워드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충전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숏컷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제어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배너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광고페이지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금칙규정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게시판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75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신고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이용약관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통계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0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회원분석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매출분석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계정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518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81919"/>
              </p:ext>
            </p:extLst>
          </p:nvPr>
        </p:nvGraphicFramePr>
        <p:xfrm>
          <a:off x="1297913" y="1282045"/>
          <a:ext cx="7535192" cy="701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5"/>
                <a:gridCol w="410396"/>
                <a:gridCol w="504056"/>
                <a:gridCol w="720080"/>
                <a:gridCol w="936104"/>
                <a:gridCol w="792088"/>
                <a:gridCol w="792088"/>
                <a:gridCol w="1872208"/>
                <a:gridCol w="648072"/>
                <a:gridCol w="576865"/>
              </a:tblGrid>
              <a:tr h="2747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회사명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담당자 이름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담당자 이메일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담당자 연락처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회사연락처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회사주소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탈퇴일자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삼성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김감귤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abc@naver.com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010.1234.4532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02.1335.5643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2016.03.12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엘지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김사과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cbc@naver.com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010.1234.4534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02.1335.5611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 smtClean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2016.03.11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/>
                        <a:t>없음</a:t>
                      </a:r>
                      <a:endParaRPr lang="en-US" altLang="ko-KR" sz="600" dirty="0" smtClean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1" name="직사각형 280"/>
          <p:cNvSpPr/>
          <p:nvPr/>
        </p:nvSpPr>
        <p:spPr>
          <a:xfrm>
            <a:off x="4219276" y="1082411"/>
            <a:ext cx="580580" cy="12923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회원등록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5" name="직사각형 284"/>
          <p:cNvSpPr/>
          <p:nvPr/>
        </p:nvSpPr>
        <p:spPr>
          <a:xfrm>
            <a:off x="2762758" y="1082411"/>
            <a:ext cx="702502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전체회원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4821596" y="1081636"/>
            <a:ext cx="360495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탈퇴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1377778" y="1601709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>
            <a:spLocks noChangeAspect="1"/>
          </p:cNvSpPr>
          <p:nvPr/>
        </p:nvSpPr>
        <p:spPr>
          <a:xfrm>
            <a:off x="1376328" y="1814047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>
            <a:spLocks noChangeAspect="1"/>
          </p:cNvSpPr>
          <p:nvPr/>
        </p:nvSpPr>
        <p:spPr>
          <a:xfrm>
            <a:off x="1376328" y="1363142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3491227" y="1085218"/>
            <a:ext cx="702502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회원등록 요청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833148" y="1584734"/>
            <a:ext cx="1656464" cy="14215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서울시 강남구 과일로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838031" y="1804742"/>
            <a:ext cx="1656464" cy="14215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서울시 관악구 슈퍼로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667050" y="1131130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768193" y="915867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246535" y="1544677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3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8762121" y="2611327"/>
            <a:ext cx="21328" cy="133036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97913"/>
              </p:ext>
            </p:extLst>
          </p:nvPr>
        </p:nvGraphicFramePr>
        <p:xfrm>
          <a:off x="8904312" y="579352"/>
          <a:ext cx="2980791" cy="473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47"/>
                <a:gridCol w="2740544"/>
              </a:tblGrid>
              <a:tr h="196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기업 회원 등록 요청을 할 수 있는 팝업창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이메일을 입력하고 확인버튼을 클릭하면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하단의 내용으로 메일을 전송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입력 완료 후 확인 버튼을 클릭하면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관리자페이지에 저장됨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18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9" name="직사각형 118"/>
          <p:cNvSpPr/>
          <p:nvPr/>
        </p:nvSpPr>
        <p:spPr>
          <a:xfrm>
            <a:off x="233031" y="579352"/>
            <a:ext cx="8600073" cy="23537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8320871" y="692696"/>
            <a:ext cx="468000" cy="8280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dirty="0" smtClean="0">
                <a:solidFill>
                  <a:schemeClr val="tx1"/>
                </a:solidFill>
              </a:rPr>
              <a:t>로그아웃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69218" y="5926826"/>
            <a:ext cx="6713117" cy="2999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700" smtClean="0">
              <a:solidFill>
                <a:schemeClr val="tx1"/>
              </a:solidFill>
            </a:endParaRPr>
          </a:p>
        </p:txBody>
      </p:sp>
      <p:sp>
        <p:nvSpPr>
          <p:cNvPr id="123" name="Rectangle 3"/>
          <p:cNvSpPr>
            <a:spLocks noChangeArrowheads="1"/>
          </p:cNvSpPr>
          <p:nvPr/>
        </p:nvSpPr>
        <p:spPr bwMode="auto">
          <a:xfrm>
            <a:off x="233031" y="579353"/>
            <a:ext cx="8600075" cy="555780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 type="none" w="med" len="sm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233030" y="5926827"/>
            <a:ext cx="8600076" cy="21033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50" b="1" smtClean="0">
                <a:solidFill>
                  <a:schemeClr val="tx1"/>
                </a:solidFill>
              </a:rPr>
              <a:t>회사 정보</a:t>
            </a:r>
            <a:endParaRPr lang="ko-KR" altLang="en-US" sz="650" b="1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297914" y="596305"/>
            <a:ext cx="7535191" cy="28892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700" b="1" smtClean="0">
                <a:solidFill>
                  <a:schemeClr val="tx1"/>
                </a:solidFill>
              </a:rPr>
              <a:t>회원관리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기업회원     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829615" y="680442"/>
            <a:ext cx="626265" cy="14614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600" b="1" dirty="0" smtClean="0">
                <a:solidFill>
                  <a:schemeClr val="tx1"/>
                </a:solidFill>
              </a:rPr>
              <a:t>master </a:t>
            </a:r>
            <a:r>
              <a:rPr lang="ko-KR" altLang="en-US" sz="600" b="1" dirty="0" smtClean="0">
                <a:solidFill>
                  <a:schemeClr val="tx1"/>
                </a:solidFill>
              </a:rPr>
              <a:t>님 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41817" y="595206"/>
            <a:ext cx="629603" cy="23537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900" b="1" dirty="0" smtClean="0">
                <a:solidFill>
                  <a:schemeClr val="tx1"/>
                </a:solidFill>
              </a:rPr>
              <a:t>ADM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6069812" y="885988"/>
            <a:ext cx="2730437" cy="153173"/>
            <a:chOff x="2758407" y="3268800"/>
            <a:chExt cx="2730437" cy="153173"/>
          </a:xfrm>
        </p:grpSpPr>
        <p:sp>
          <p:nvSpPr>
            <p:cNvPr id="130" name="직사각형 129"/>
            <p:cNvSpPr/>
            <p:nvPr/>
          </p:nvSpPr>
          <p:spPr>
            <a:xfrm>
              <a:off x="2758407" y="3270105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600" dirty="0" smtClean="0">
                  <a:solidFill>
                    <a:schemeClr val="tx1"/>
                  </a:solidFill>
                </a:rPr>
                <a:t>page: 11 – 20/239  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58487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◀</a:t>
              </a: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3745223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1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90557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</a:rPr>
                <a:t>2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0659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3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2183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4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378676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5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546978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6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71528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7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88358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8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012128" y="3268800"/>
              <a:ext cx="189149" cy="142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smtClean="0">
                  <a:solidFill>
                    <a:schemeClr val="tx1"/>
                  </a:solidFill>
                </a:rPr>
                <a:t>…</a:t>
              </a:r>
              <a:endParaRPr lang="ko-KR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17910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072689" y="3268800"/>
              <a:ext cx="362949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20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34484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▶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823902" y="880947"/>
            <a:ext cx="1261812" cy="151868"/>
            <a:chOff x="5920535" y="3217256"/>
            <a:chExt cx="1261812" cy="151868"/>
          </a:xfrm>
        </p:grpSpPr>
        <p:grpSp>
          <p:nvGrpSpPr>
            <p:cNvPr id="145" name="그룹 144"/>
            <p:cNvGrpSpPr/>
            <p:nvPr/>
          </p:nvGrpSpPr>
          <p:grpSpPr>
            <a:xfrm>
              <a:off x="6771535" y="3230543"/>
              <a:ext cx="410812" cy="129005"/>
              <a:chOff x="3629646" y="3304162"/>
              <a:chExt cx="747290" cy="207761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3629646" y="3310893"/>
                <a:ext cx="747290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50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4160912" y="3310892"/>
                <a:ext cx="216024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50" smtClean="0">
                    <a:solidFill>
                      <a:schemeClr val="tx1"/>
                    </a:solidFill>
                  </a:rPr>
                  <a:t>▼</a:t>
                </a:r>
                <a:endParaRPr lang="ko-KR" altLang="en-US" sz="45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3629646" y="3304162"/>
                <a:ext cx="747290" cy="20103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450" b="1" dirty="0">
                    <a:solidFill>
                      <a:schemeClr val="tx1"/>
                    </a:solidFill>
                  </a:rPr>
                  <a:t>2</a:t>
                </a:r>
                <a:r>
                  <a:rPr lang="en-US" altLang="ko-KR" sz="450" b="1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4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6" name="직사각형 145"/>
            <p:cNvSpPr/>
            <p:nvPr/>
          </p:nvSpPr>
          <p:spPr>
            <a:xfrm>
              <a:off x="5920535" y="3217256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600" dirty="0" smtClean="0">
                  <a:solidFill>
                    <a:schemeClr val="tx1"/>
                  </a:solidFill>
                </a:rPr>
                <a:t>항목수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1" name="직사각형 160"/>
          <p:cNvSpPr/>
          <p:nvPr/>
        </p:nvSpPr>
        <p:spPr>
          <a:xfrm>
            <a:off x="6672145" y="670990"/>
            <a:ext cx="13324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>
                <a:latin typeface="+mn-lt"/>
              </a:rPr>
              <a:t>검색결과</a:t>
            </a:r>
            <a:r>
              <a:rPr lang="en-US" altLang="ko-KR" sz="600" dirty="0">
                <a:latin typeface="+mn-lt"/>
              </a:rPr>
              <a:t>: 1,987</a:t>
            </a:r>
            <a:r>
              <a:rPr lang="ko-KR" altLang="en-US" sz="600" dirty="0">
                <a:latin typeface="+mn-lt"/>
              </a:rPr>
              <a:t>명  총</a:t>
            </a:r>
            <a:r>
              <a:rPr lang="en-US" altLang="ko-KR" sz="600" dirty="0">
                <a:latin typeface="+mn-lt"/>
              </a:rPr>
              <a:t>: 89,834</a:t>
            </a:r>
            <a:r>
              <a:rPr lang="ko-KR" altLang="en-US" sz="600" dirty="0">
                <a:latin typeface="+mn-lt"/>
              </a:rPr>
              <a:t>명 </a:t>
            </a:r>
          </a:p>
        </p:txBody>
      </p:sp>
      <p:grpSp>
        <p:nvGrpSpPr>
          <p:cNvPr id="191" name="그룹 190"/>
          <p:cNvGrpSpPr/>
          <p:nvPr/>
        </p:nvGrpSpPr>
        <p:grpSpPr>
          <a:xfrm>
            <a:off x="4661068" y="879744"/>
            <a:ext cx="689685" cy="142726"/>
            <a:chOff x="3614756" y="3304162"/>
            <a:chExt cx="762180" cy="207761"/>
          </a:xfrm>
        </p:grpSpPr>
        <p:sp>
          <p:nvSpPr>
            <p:cNvPr id="192" name="직사각형 191"/>
            <p:cNvSpPr/>
            <p:nvPr/>
          </p:nvSpPr>
          <p:spPr>
            <a:xfrm>
              <a:off x="3614756" y="3310893"/>
              <a:ext cx="76218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3614756" y="3304162"/>
              <a:ext cx="76218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600" b="1" dirty="0" smtClean="0">
                  <a:solidFill>
                    <a:schemeClr val="tx1"/>
                  </a:solidFill>
                </a:rPr>
                <a:t>내보내기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8565422" y="2917681"/>
            <a:ext cx="287245" cy="479659"/>
            <a:chOff x="858955" y="3098920"/>
            <a:chExt cx="268804" cy="499218"/>
          </a:xfrm>
        </p:grpSpPr>
        <p:sp>
          <p:nvSpPr>
            <p:cNvPr id="266" name="오른쪽 화살표 265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26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타원 267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9" name="직사각형 268"/>
          <p:cNvSpPr/>
          <p:nvPr/>
        </p:nvSpPr>
        <p:spPr>
          <a:xfrm>
            <a:off x="7601730" y="2919011"/>
            <a:ext cx="901883" cy="34134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</a:rPr>
              <a:t>회원목록</a:t>
            </a:r>
          </a:p>
        </p:txBody>
      </p:sp>
      <p:sp>
        <p:nvSpPr>
          <p:cNvPr id="270" name="직사각형 269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en-US" altLang="ko-KR" sz="950" ker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smtClean="0">
                <a:latin typeface="맑은 고딕" pitchFamily="50" charset="-127"/>
                <a:ea typeface="맑은 고딕" pitchFamily="50" charset="-127"/>
              </a:rPr>
              <a:t>회원관리 </a:t>
            </a: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>
                <a:latin typeface="맑은 고딕" pitchFamily="50" charset="-127"/>
                <a:ea typeface="맑은 고딕" pitchFamily="50" charset="-127"/>
              </a:rPr>
              <a:t>기업회원 </a:t>
            </a:r>
          </a:p>
        </p:txBody>
      </p:sp>
      <p:sp>
        <p:nvSpPr>
          <p:cNvPr id="271" name="직사각형 270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ID: All_Adm</a:t>
            </a:r>
            <a:endParaRPr lang="ko-KR" altLang="en-US" sz="9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7769717" y="1079143"/>
            <a:ext cx="1027914" cy="129546"/>
            <a:chOff x="3008784" y="3296945"/>
            <a:chExt cx="1368152" cy="208247"/>
          </a:xfrm>
        </p:grpSpPr>
        <p:sp>
          <p:nvSpPr>
            <p:cNvPr id="197" name="직사각형 196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dirty="0" smtClean="0">
                  <a:solidFill>
                    <a:schemeClr val="tx1"/>
                  </a:solidFill>
                </a:rPr>
                <a:t>▼</a:t>
              </a:r>
              <a:endParaRPr lang="ko-KR" altLang="en-US" sz="45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조건입력검색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6868286" y="1074731"/>
            <a:ext cx="1027914" cy="129546"/>
            <a:chOff x="3008784" y="3296945"/>
            <a:chExt cx="1368152" cy="208247"/>
          </a:xfrm>
        </p:grpSpPr>
        <p:sp>
          <p:nvSpPr>
            <p:cNvPr id="151" name="직사각형 150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날짜검색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6565366" y="1078955"/>
            <a:ext cx="367475" cy="12900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smtClean="0">
                <a:solidFill>
                  <a:schemeClr val="tx1"/>
                </a:solidFill>
              </a:rPr>
              <a:t>검색</a:t>
            </a:r>
            <a:endParaRPr lang="ko-KR" altLang="en-US" sz="500" b="1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833148" y="1087900"/>
            <a:ext cx="701589" cy="122746"/>
          </a:xfrm>
          <a:prstGeom prst="rect">
            <a:avLst/>
          </a:prstGeom>
          <a:noFill/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graphicFrame>
        <p:nvGraphicFramePr>
          <p:cNvPr id="157" name="표 156"/>
          <p:cNvGraphicFramePr>
            <a:graphicFrameLocks noGrp="1"/>
          </p:cNvGraphicFramePr>
          <p:nvPr>
            <p:extLst/>
          </p:nvPr>
        </p:nvGraphicFramePr>
        <p:xfrm>
          <a:off x="232607" y="814719"/>
          <a:ext cx="1056521" cy="5112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21"/>
              </a:tblGrid>
              <a:tr h="3142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개인회원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기업회원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관리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리워드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충전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숏컷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제어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배너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광고페이지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금칙규정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게시판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75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신고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이용약관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통계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0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회원분석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매출분석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계정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518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297913" y="1282045"/>
          <a:ext cx="7535192" cy="701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5"/>
                <a:gridCol w="410396"/>
                <a:gridCol w="504056"/>
                <a:gridCol w="720080"/>
                <a:gridCol w="936104"/>
                <a:gridCol w="792088"/>
                <a:gridCol w="792088"/>
                <a:gridCol w="1872208"/>
                <a:gridCol w="648072"/>
                <a:gridCol w="576865"/>
              </a:tblGrid>
              <a:tr h="2747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회사명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담당자 이름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담당자 이메일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담당자 연락처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회사연락처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회사주소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탈퇴일자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삼성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김감귤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abc@naver.com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010.1234.4532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02.1335.5643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2016.03.12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엘지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김사과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cbc@naver.com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010.1234.4534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02.1335.5611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 smtClean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2016.03.11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/>
                        <a:t>없음</a:t>
                      </a:r>
                      <a:endParaRPr lang="en-US" altLang="ko-KR" sz="600" dirty="0" smtClean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1" name="직사각형 280"/>
          <p:cNvSpPr/>
          <p:nvPr/>
        </p:nvSpPr>
        <p:spPr>
          <a:xfrm>
            <a:off x="4219276" y="1082411"/>
            <a:ext cx="580580" cy="12923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회원등록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5" name="직사각형 284"/>
          <p:cNvSpPr/>
          <p:nvPr/>
        </p:nvSpPr>
        <p:spPr>
          <a:xfrm>
            <a:off x="2762758" y="1082411"/>
            <a:ext cx="702502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전체회원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4821596" y="1081636"/>
            <a:ext cx="360495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탈퇴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1377778" y="1601709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>
            <a:spLocks noChangeAspect="1"/>
          </p:cNvSpPr>
          <p:nvPr/>
        </p:nvSpPr>
        <p:spPr>
          <a:xfrm>
            <a:off x="1376328" y="1814047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>
            <a:spLocks noChangeAspect="1"/>
          </p:cNvSpPr>
          <p:nvPr/>
        </p:nvSpPr>
        <p:spPr>
          <a:xfrm>
            <a:off x="1376328" y="1363142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3491227" y="1085218"/>
            <a:ext cx="702502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회원등록 요청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833148" y="1584734"/>
            <a:ext cx="1656464" cy="14215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서울시 강남구 과일로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838031" y="1804742"/>
            <a:ext cx="1656464" cy="14215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서울시 관악구 슈퍼로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/>
          </p:nvPr>
        </p:nvGraphicFramePr>
        <p:xfrm>
          <a:off x="3359696" y="2353538"/>
          <a:ext cx="3029748" cy="1205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74"/>
                <a:gridCol w="1514874"/>
              </a:tblGrid>
              <a:tr h="2297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기업 회원 등록 요청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7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요청하기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전송 받은 등록 완료 요청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810"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  <a:p>
                      <a:pPr algn="ctr" latinLnBrk="1"/>
                      <a:r>
                        <a:rPr lang="ko-KR" altLang="en-US" sz="700" dirty="0" smtClean="0"/>
                        <a:t>전송할 회원의 </a:t>
                      </a:r>
                      <a:endParaRPr lang="en-US" altLang="ko-KR" sz="700" dirty="0" smtClean="0"/>
                    </a:p>
                    <a:p>
                      <a:pPr algn="ctr" latinLnBrk="1"/>
                      <a:r>
                        <a:rPr lang="ko-KR" altLang="en-US" sz="700" dirty="0" smtClean="0"/>
                        <a:t>이메일을 입력해 주세요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algn="ctr" latinLnBrk="1"/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취소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확인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9" name="직사각형 88"/>
          <p:cNvSpPr/>
          <p:nvPr/>
        </p:nvSpPr>
        <p:spPr>
          <a:xfrm>
            <a:off x="4963301" y="2928805"/>
            <a:ext cx="1329109" cy="205217"/>
          </a:xfrm>
          <a:prstGeom prst="rect">
            <a:avLst/>
          </a:prstGeom>
          <a:noFill/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/>
          </p:nvPr>
        </p:nvGraphicFramePr>
        <p:xfrm>
          <a:off x="3232458" y="3912130"/>
          <a:ext cx="3301684" cy="2351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561"/>
                <a:gridCol w="550281"/>
                <a:gridCol w="1650842"/>
              </a:tblGrid>
              <a:tr h="22977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기업 회원 등록 요청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7618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가입요청 메일을 전송해 드리오니</a:t>
                      </a:r>
                      <a:r>
                        <a:rPr lang="en-US" altLang="ko-KR" sz="700" dirty="0" smtClean="0"/>
                        <a:t>,</a:t>
                      </a:r>
                    </a:p>
                    <a:p>
                      <a:pPr algn="l" latinLnBrk="1"/>
                      <a:r>
                        <a:rPr lang="ko-KR" altLang="en-US" sz="700" dirty="0" smtClean="0"/>
                        <a:t>첨부된 항목을 모두 기입 한 후 전송해 드린 메일로 보내주시기 바랍니다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700" dirty="0" smtClean="0"/>
                        <a:t>감사합니다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8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회사명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18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담당자 이름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18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담당자 이메일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18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담당자 연락처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18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회사 연락처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18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회사 주소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594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취소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확인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2" name="꺾인 연결선 91"/>
          <p:cNvCxnSpPr>
            <a:stCxn id="174" idx="2"/>
            <a:endCxn id="85" idx="0"/>
          </p:cNvCxnSpPr>
          <p:nvPr/>
        </p:nvCxnSpPr>
        <p:spPr>
          <a:xfrm rot="16200000" flipH="1">
            <a:off x="3786527" y="1265494"/>
            <a:ext cx="1143995" cy="10320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endCxn id="90" idx="3"/>
          </p:cNvCxnSpPr>
          <p:nvPr/>
        </p:nvCxnSpPr>
        <p:spPr>
          <a:xfrm rot="16200000" flipH="1">
            <a:off x="5118439" y="3672204"/>
            <a:ext cx="1673185" cy="1158222"/>
          </a:xfrm>
          <a:prstGeom prst="bentConnector4">
            <a:avLst>
              <a:gd name="adj1" fmla="val 14864"/>
              <a:gd name="adj2" fmla="val 119737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244"/>
          <p:cNvGrpSpPr>
            <a:grpSpLocks/>
          </p:cNvGrpSpPr>
          <p:nvPr/>
        </p:nvGrpSpPr>
        <p:grpSpPr bwMode="auto">
          <a:xfrm>
            <a:off x="5326169" y="3325132"/>
            <a:ext cx="250025" cy="296808"/>
            <a:chOff x="8137609" y="3143533"/>
            <a:chExt cx="376093" cy="471768"/>
          </a:xfrm>
        </p:grpSpPr>
        <p:sp>
          <p:nvSpPr>
            <p:cNvPr id="101" name="타원 100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3" name="그룹 244"/>
          <p:cNvGrpSpPr>
            <a:grpSpLocks/>
          </p:cNvGrpSpPr>
          <p:nvPr/>
        </p:nvGrpSpPr>
        <p:grpSpPr bwMode="auto">
          <a:xfrm>
            <a:off x="6167397" y="6146835"/>
            <a:ext cx="250025" cy="296808"/>
            <a:chOff x="8137609" y="3143533"/>
            <a:chExt cx="376093" cy="471768"/>
          </a:xfrm>
        </p:grpSpPr>
        <p:sp>
          <p:nvSpPr>
            <p:cNvPr id="104" name="타원 103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" name="직사각형 105"/>
          <p:cNvSpPr/>
          <p:nvPr/>
        </p:nvSpPr>
        <p:spPr>
          <a:xfrm>
            <a:off x="6460747" y="4231887"/>
            <a:ext cx="1656464" cy="14215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클릭 </a:t>
            </a:r>
            <a:r>
              <a:rPr lang="ko-KR" altLang="en-US" sz="700" smtClean="0">
                <a:solidFill>
                  <a:schemeClr val="tx1"/>
                </a:solidFill>
              </a:rPr>
              <a:t>시 다음 내용으로 메일을 전송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293734" y="2726736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5231904" y="1077957"/>
            <a:ext cx="561450" cy="129005"/>
            <a:chOff x="3629646" y="3304162"/>
            <a:chExt cx="747290" cy="207761"/>
          </a:xfrm>
        </p:grpSpPr>
        <p:sp>
          <p:nvSpPr>
            <p:cNvPr id="93" name="직사각형 92"/>
            <p:cNvSpPr/>
            <p:nvPr/>
          </p:nvSpPr>
          <p:spPr>
            <a:xfrm>
              <a:off x="3629646" y="3310893"/>
              <a:ext cx="74729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629646" y="3304162"/>
              <a:ext cx="74729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450" b="1" dirty="0" smtClean="0">
                  <a:solidFill>
                    <a:schemeClr val="tx1"/>
                  </a:solidFill>
                </a:rPr>
                <a:t> 연락처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36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9145238" y="2611327"/>
            <a:ext cx="21328" cy="133036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335567"/>
              </p:ext>
            </p:extLst>
          </p:nvPr>
        </p:nvGraphicFramePr>
        <p:xfrm>
          <a:off x="8904312" y="579352"/>
          <a:ext cx="2980791" cy="4554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47"/>
                <a:gridCol w="2740544"/>
              </a:tblGrid>
              <a:tr h="196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회원등록 버튼 클릭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정보 입력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텍스트 필드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주소 찾기 버튼 클릭 시 우편번호 찾기 팝업창 생성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입력 시 주소 자동 입력됨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상세 주소는 직접 입력해야함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우편번호를 찾기 팝업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텍스트 필드이며 입력하고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오른쪽 돋보기 표시 클릭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18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9" name="직사각형 118"/>
          <p:cNvSpPr/>
          <p:nvPr/>
        </p:nvSpPr>
        <p:spPr>
          <a:xfrm>
            <a:off x="233031" y="579352"/>
            <a:ext cx="8600073" cy="23537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8320871" y="692696"/>
            <a:ext cx="468000" cy="8280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dirty="0" smtClean="0">
                <a:solidFill>
                  <a:schemeClr val="tx1"/>
                </a:solidFill>
              </a:rPr>
              <a:t>로그아웃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69218" y="5926826"/>
            <a:ext cx="6713117" cy="2999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700" smtClean="0">
              <a:solidFill>
                <a:schemeClr val="tx1"/>
              </a:solidFill>
            </a:endParaRPr>
          </a:p>
        </p:txBody>
      </p:sp>
      <p:sp>
        <p:nvSpPr>
          <p:cNvPr id="123" name="Rectangle 3"/>
          <p:cNvSpPr>
            <a:spLocks noChangeArrowheads="1"/>
          </p:cNvSpPr>
          <p:nvPr/>
        </p:nvSpPr>
        <p:spPr bwMode="auto">
          <a:xfrm>
            <a:off x="233031" y="579353"/>
            <a:ext cx="8600075" cy="555780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 type="none" w="med" len="sm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233030" y="5926827"/>
            <a:ext cx="8600076" cy="21033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50" b="1" smtClean="0">
                <a:solidFill>
                  <a:schemeClr val="tx1"/>
                </a:solidFill>
              </a:rPr>
              <a:t>회사 정보</a:t>
            </a:r>
            <a:endParaRPr lang="ko-KR" altLang="en-US" sz="650" b="1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297914" y="596305"/>
            <a:ext cx="7535191" cy="28892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700" b="1" smtClean="0">
                <a:solidFill>
                  <a:schemeClr val="tx1"/>
                </a:solidFill>
              </a:rPr>
              <a:t>회원관리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기업회원     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829615" y="680442"/>
            <a:ext cx="626265" cy="14614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600" b="1" dirty="0" smtClean="0">
                <a:solidFill>
                  <a:schemeClr val="tx1"/>
                </a:solidFill>
              </a:rPr>
              <a:t>master </a:t>
            </a:r>
            <a:r>
              <a:rPr lang="ko-KR" altLang="en-US" sz="600" b="1" dirty="0" smtClean="0">
                <a:solidFill>
                  <a:schemeClr val="tx1"/>
                </a:solidFill>
              </a:rPr>
              <a:t>님 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41817" y="595206"/>
            <a:ext cx="629603" cy="23537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900" b="1" dirty="0" smtClean="0">
                <a:solidFill>
                  <a:schemeClr val="tx1"/>
                </a:solidFill>
              </a:rPr>
              <a:t>ADM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6069812" y="885988"/>
            <a:ext cx="2730437" cy="153173"/>
            <a:chOff x="2758407" y="3268800"/>
            <a:chExt cx="2730437" cy="153173"/>
          </a:xfrm>
        </p:grpSpPr>
        <p:sp>
          <p:nvSpPr>
            <p:cNvPr id="130" name="직사각형 129"/>
            <p:cNvSpPr/>
            <p:nvPr/>
          </p:nvSpPr>
          <p:spPr>
            <a:xfrm>
              <a:off x="2758407" y="3270105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600" dirty="0" smtClean="0">
                  <a:solidFill>
                    <a:schemeClr val="tx1"/>
                  </a:solidFill>
                </a:rPr>
                <a:t>page: 11 – 20/239  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58487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◀</a:t>
              </a: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3745223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1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90557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</a:rPr>
                <a:t>2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0659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3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2183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4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378676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5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546978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6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71528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7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88358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8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012128" y="3268800"/>
              <a:ext cx="189149" cy="142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smtClean="0">
                  <a:solidFill>
                    <a:schemeClr val="tx1"/>
                  </a:solidFill>
                </a:rPr>
                <a:t>…</a:t>
              </a:r>
              <a:endParaRPr lang="ko-KR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17910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072689" y="3268800"/>
              <a:ext cx="362949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20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34484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▶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823902" y="880947"/>
            <a:ext cx="1261812" cy="151868"/>
            <a:chOff x="5920535" y="3217256"/>
            <a:chExt cx="1261812" cy="151868"/>
          </a:xfrm>
        </p:grpSpPr>
        <p:grpSp>
          <p:nvGrpSpPr>
            <p:cNvPr id="145" name="그룹 144"/>
            <p:cNvGrpSpPr/>
            <p:nvPr/>
          </p:nvGrpSpPr>
          <p:grpSpPr>
            <a:xfrm>
              <a:off x="6771535" y="3230543"/>
              <a:ext cx="410812" cy="129005"/>
              <a:chOff x="3629646" y="3304162"/>
              <a:chExt cx="747290" cy="207761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3629646" y="3310893"/>
                <a:ext cx="747290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50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4160912" y="3310892"/>
                <a:ext cx="216024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50" smtClean="0">
                    <a:solidFill>
                      <a:schemeClr val="tx1"/>
                    </a:solidFill>
                  </a:rPr>
                  <a:t>▼</a:t>
                </a:r>
                <a:endParaRPr lang="ko-KR" altLang="en-US" sz="45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3629646" y="3304162"/>
                <a:ext cx="747290" cy="20103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450" b="1" dirty="0">
                    <a:solidFill>
                      <a:schemeClr val="tx1"/>
                    </a:solidFill>
                  </a:rPr>
                  <a:t>2</a:t>
                </a:r>
                <a:r>
                  <a:rPr lang="en-US" altLang="ko-KR" sz="450" b="1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4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6" name="직사각형 145"/>
            <p:cNvSpPr/>
            <p:nvPr/>
          </p:nvSpPr>
          <p:spPr>
            <a:xfrm>
              <a:off x="5920535" y="3217256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600" dirty="0" smtClean="0">
                  <a:solidFill>
                    <a:schemeClr val="tx1"/>
                  </a:solidFill>
                </a:rPr>
                <a:t>항목수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1" name="직사각형 160"/>
          <p:cNvSpPr/>
          <p:nvPr/>
        </p:nvSpPr>
        <p:spPr>
          <a:xfrm>
            <a:off x="6672145" y="670990"/>
            <a:ext cx="13324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>
                <a:latin typeface="+mn-lt"/>
              </a:rPr>
              <a:t>검색결과</a:t>
            </a:r>
            <a:r>
              <a:rPr lang="en-US" altLang="ko-KR" sz="600" dirty="0">
                <a:latin typeface="+mn-lt"/>
              </a:rPr>
              <a:t>: 1,987</a:t>
            </a:r>
            <a:r>
              <a:rPr lang="ko-KR" altLang="en-US" sz="600" dirty="0">
                <a:latin typeface="+mn-lt"/>
              </a:rPr>
              <a:t>명  총</a:t>
            </a:r>
            <a:r>
              <a:rPr lang="en-US" altLang="ko-KR" sz="600" dirty="0">
                <a:latin typeface="+mn-lt"/>
              </a:rPr>
              <a:t>: 89,834</a:t>
            </a:r>
            <a:r>
              <a:rPr lang="ko-KR" altLang="en-US" sz="600" dirty="0">
                <a:latin typeface="+mn-lt"/>
              </a:rPr>
              <a:t>명 </a:t>
            </a:r>
          </a:p>
        </p:txBody>
      </p:sp>
      <p:grpSp>
        <p:nvGrpSpPr>
          <p:cNvPr id="191" name="그룹 190"/>
          <p:cNvGrpSpPr/>
          <p:nvPr/>
        </p:nvGrpSpPr>
        <p:grpSpPr>
          <a:xfrm>
            <a:off x="4661068" y="879744"/>
            <a:ext cx="689685" cy="142726"/>
            <a:chOff x="3614756" y="3304162"/>
            <a:chExt cx="762180" cy="207761"/>
          </a:xfrm>
        </p:grpSpPr>
        <p:sp>
          <p:nvSpPr>
            <p:cNvPr id="192" name="직사각형 191"/>
            <p:cNvSpPr/>
            <p:nvPr/>
          </p:nvSpPr>
          <p:spPr>
            <a:xfrm>
              <a:off x="3614756" y="3310893"/>
              <a:ext cx="76218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3614756" y="3304162"/>
              <a:ext cx="76218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600" b="1" dirty="0" smtClean="0">
                  <a:solidFill>
                    <a:schemeClr val="tx1"/>
                  </a:solidFill>
                </a:rPr>
                <a:t>내보내기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8948539" y="2917681"/>
            <a:ext cx="287245" cy="479659"/>
            <a:chOff x="858955" y="3098920"/>
            <a:chExt cx="268804" cy="499218"/>
          </a:xfrm>
        </p:grpSpPr>
        <p:sp>
          <p:nvSpPr>
            <p:cNvPr id="266" name="오른쪽 화살표 265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26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타원 267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9" name="직사각형 268"/>
          <p:cNvSpPr/>
          <p:nvPr/>
        </p:nvSpPr>
        <p:spPr>
          <a:xfrm>
            <a:off x="7984847" y="2919011"/>
            <a:ext cx="901883" cy="34134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</a:rPr>
              <a:t>회원목록</a:t>
            </a:r>
          </a:p>
        </p:txBody>
      </p:sp>
      <p:sp>
        <p:nvSpPr>
          <p:cNvPr id="270" name="직사각형 269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en-US" altLang="ko-KR" sz="950" ker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smtClean="0">
                <a:latin typeface="맑은 고딕" pitchFamily="50" charset="-127"/>
                <a:ea typeface="맑은 고딕" pitchFamily="50" charset="-127"/>
              </a:rPr>
              <a:t>회원관리 </a:t>
            </a: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>
                <a:latin typeface="맑은 고딕" pitchFamily="50" charset="-127"/>
                <a:ea typeface="맑은 고딕" pitchFamily="50" charset="-127"/>
              </a:rPr>
              <a:t>기업회원 </a:t>
            </a:r>
          </a:p>
        </p:txBody>
      </p:sp>
      <p:sp>
        <p:nvSpPr>
          <p:cNvPr id="271" name="직사각형 270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ID: All_Adm</a:t>
            </a:r>
            <a:endParaRPr lang="ko-KR" altLang="en-US" sz="9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7769717" y="1079143"/>
            <a:ext cx="1027914" cy="129546"/>
            <a:chOff x="3008784" y="3296945"/>
            <a:chExt cx="1368152" cy="208247"/>
          </a:xfrm>
        </p:grpSpPr>
        <p:sp>
          <p:nvSpPr>
            <p:cNvPr id="197" name="직사각형 196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dirty="0" smtClean="0">
                  <a:solidFill>
                    <a:schemeClr val="tx1"/>
                  </a:solidFill>
                </a:rPr>
                <a:t>▼</a:t>
              </a:r>
              <a:endParaRPr lang="ko-KR" altLang="en-US" sz="45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조건입력검색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6868286" y="1074731"/>
            <a:ext cx="1027914" cy="129546"/>
            <a:chOff x="3008784" y="3296945"/>
            <a:chExt cx="1368152" cy="208247"/>
          </a:xfrm>
        </p:grpSpPr>
        <p:sp>
          <p:nvSpPr>
            <p:cNvPr id="151" name="직사각형 150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날짜검색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6565366" y="1078955"/>
            <a:ext cx="367475" cy="12900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smtClean="0">
                <a:solidFill>
                  <a:schemeClr val="tx1"/>
                </a:solidFill>
              </a:rPr>
              <a:t>검색</a:t>
            </a:r>
            <a:endParaRPr lang="ko-KR" altLang="en-US" sz="500" b="1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833148" y="1087900"/>
            <a:ext cx="701589" cy="122746"/>
          </a:xfrm>
          <a:prstGeom prst="rect">
            <a:avLst/>
          </a:prstGeom>
          <a:noFill/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graphicFrame>
        <p:nvGraphicFramePr>
          <p:cNvPr id="157" name="표 156"/>
          <p:cNvGraphicFramePr>
            <a:graphicFrameLocks noGrp="1"/>
          </p:cNvGraphicFramePr>
          <p:nvPr>
            <p:extLst/>
          </p:nvPr>
        </p:nvGraphicFramePr>
        <p:xfrm>
          <a:off x="232607" y="814719"/>
          <a:ext cx="1056521" cy="5112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21"/>
              </a:tblGrid>
              <a:tr h="3142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개인회원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기업회원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관리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리워드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충전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숏컷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제어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배너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광고페이지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금칙규정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게시판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75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신고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이용약관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통계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0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회원분석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매출분석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계정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518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297913" y="1282045"/>
          <a:ext cx="7535192" cy="701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5"/>
                <a:gridCol w="410396"/>
                <a:gridCol w="504056"/>
                <a:gridCol w="720080"/>
                <a:gridCol w="936104"/>
                <a:gridCol w="792088"/>
                <a:gridCol w="792088"/>
                <a:gridCol w="1872208"/>
                <a:gridCol w="648072"/>
                <a:gridCol w="576865"/>
              </a:tblGrid>
              <a:tr h="2747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회사명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담당자 이름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담당자 이메일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담당자 연락처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회사연락처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회사주소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탈퇴일자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삼성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김감귤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abc@naver.com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010.1234.4532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02.1335.5643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2016.03.12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엘지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김사과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cbc@naver.com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010.1234.4534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02.1335.5611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 smtClean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2016.03.11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/>
                        <a:t>없음</a:t>
                      </a:r>
                      <a:endParaRPr lang="en-US" altLang="ko-KR" sz="600" dirty="0" smtClean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1" name="직사각형 280"/>
          <p:cNvSpPr/>
          <p:nvPr/>
        </p:nvSpPr>
        <p:spPr>
          <a:xfrm>
            <a:off x="4219276" y="1082411"/>
            <a:ext cx="580580" cy="12923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회원등록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5" name="직사각형 284"/>
          <p:cNvSpPr/>
          <p:nvPr/>
        </p:nvSpPr>
        <p:spPr>
          <a:xfrm>
            <a:off x="2762758" y="1082411"/>
            <a:ext cx="702502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전체회원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4821596" y="1081636"/>
            <a:ext cx="360495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탈퇴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1377778" y="1601709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>
            <a:spLocks noChangeAspect="1"/>
          </p:cNvSpPr>
          <p:nvPr/>
        </p:nvSpPr>
        <p:spPr>
          <a:xfrm>
            <a:off x="1376328" y="1814047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>
            <a:spLocks noChangeAspect="1"/>
          </p:cNvSpPr>
          <p:nvPr/>
        </p:nvSpPr>
        <p:spPr>
          <a:xfrm>
            <a:off x="1376328" y="1363142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3491227" y="1085218"/>
            <a:ext cx="702502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회원등록 요청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833148" y="1584734"/>
            <a:ext cx="1656464" cy="14215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서울시 강남구 과일로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833148" y="1800792"/>
            <a:ext cx="1661347" cy="14218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서울시 관악구 슈퍼로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472205" y="915867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246535" y="1544677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2" name="그룹 244"/>
          <p:cNvGrpSpPr>
            <a:grpSpLocks/>
          </p:cNvGrpSpPr>
          <p:nvPr/>
        </p:nvGrpSpPr>
        <p:grpSpPr bwMode="auto">
          <a:xfrm>
            <a:off x="7101961" y="1594197"/>
            <a:ext cx="250025" cy="296808"/>
            <a:chOff x="8137609" y="3143533"/>
            <a:chExt cx="376093" cy="471768"/>
          </a:xfrm>
        </p:grpSpPr>
        <p:sp>
          <p:nvSpPr>
            <p:cNvPr id="83" name="타원 82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2" name="꺾인 연결선 91"/>
          <p:cNvCxnSpPr>
            <a:stCxn id="281" idx="2"/>
            <a:endCxn id="91" idx="0"/>
          </p:cNvCxnSpPr>
          <p:nvPr/>
        </p:nvCxnSpPr>
        <p:spPr>
          <a:xfrm rot="5400000">
            <a:off x="3315222" y="1384549"/>
            <a:ext cx="1367253" cy="102143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141792"/>
              </p:ext>
            </p:extLst>
          </p:nvPr>
        </p:nvGraphicFramePr>
        <p:xfrm>
          <a:off x="1487488" y="2578894"/>
          <a:ext cx="4001283" cy="2578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9"/>
                <a:gridCol w="1208552"/>
                <a:gridCol w="2000642"/>
              </a:tblGrid>
              <a:tr h="28337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회원 등록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회사명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                                                             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담당자 이름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                                                     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담당자 이메일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담당자 연락처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회사 연락처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               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                   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회사 주소</a:t>
                      </a:r>
                      <a:endParaRPr lang="en-US" altLang="ko-KR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9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취소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확인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4" name="직사각형 113"/>
          <p:cNvSpPr/>
          <p:nvPr/>
        </p:nvSpPr>
        <p:spPr>
          <a:xfrm>
            <a:off x="4769736" y="4380019"/>
            <a:ext cx="638638" cy="41125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smtClean="0">
                <a:solidFill>
                  <a:schemeClr val="tx1"/>
                </a:solidFill>
              </a:rPr>
              <a:t>주소 찾기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357387" y="4380019"/>
            <a:ext cx="2339295" cy="184006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주소 자동 입력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357386" y="4607268"/>
            <a:ext cx="2339295" cy="184006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상세 주소를 적어주세요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762758" y="2479031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277881" y="4494389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2" name="표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642817"/>
              </p:ext>
            </p:extLst>
          </p:nvPr>
        </p:nvGraphicFramePr>
        <p:xfrm>
          <a:off x="5983149" y="2577993"/>
          <a:ext cx="4001285" cy="1045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642"/>
                <a:gridCol w="1424577"/>
                <a:gridCol w="576066"/>
              </a:tblGrid>
              <a:tr h="28337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우편번호 찾기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             </a:t>
                      </a:r>
                      <a:endParaRPr lang="en-US" altLang="ko-KR" sz="700" dirty="0" smtClean="0"/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판교역로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235,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분당 주공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삼평동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681</a:t>
                      </a:r>
                    </a:p>
                    <a:p>
                      <a:pPr latinLnBrk="1"/>
                      <a:r>
                        <a:rPr lang="ko-KR" altLang="en-US" sz="800" dirty="0" smtClean="0"/>
                        <a:t>                                                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19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취소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확인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7" name="Search Icon"/>
          <p:cNvSpPr>
            <a:spLocks noChangeAspect="1" noEditPoints="1"/>
          </p:cNvSpPr>
          <p:nvPr/>
        </p:nvSpPr>
        <p:spPr bwMode="auto">
          <a:xfrm flipH="1">
            <a:off x="9614048" y="2944255"/>
            <a:ext cx="232036" cy="234226"/>
          </a:xfrm>
          <a:custGeom>
            <a:avLst/>
            <a:gdLst>
              <a:gd name="T0" fmla="*/ 22 w 591"/>
              <a:gd name="T1" fmla="*/ 483 h 592"/>
              <a:gd name="T2" fmla="*/ 170 w 591"/>
              <a:gd name="T3" fmla="*/ 338 h 592"/>
              <a:gd name="T4" fmla="*/ 147 w 591"/>
              <a:gd name="T5" fmla="*/ 226 h 592"/>
              <a:gd name="T6" fmla="*/ 366 w 591"/>
              <a:gd name="T7" fmla="*/ 0 h 592"/>
              <a:gd name="T8" fmla="*/ 591 w 591"/>
              <a:gd name="T9" fmla="*/ 226 h 592"/>
              <a:gd name="T10" fmla="*/ 366 w 591"/>
              <a:gd name="T11" fmla="*/ 444 h 592"/>
              <a:gd name="T12" fmla="*/ 258 w 591"/>
              <a:gd name="T13" fmla="*/ 424 h 592"/>
              <a:gd name="T14" fmla="*/ 108 w 591"/>
              <a:gd name="T15" fmla="*/ 570 h 592"/>
              <a:gd name="T16" fmla="*/ 22 w 591"/>
              <a:gd name="T17" fmla="*/ 570 h 592"/>
              <a:gd name="T18" fmla="*/ 22 w 591"/>
              <a:gd name="T19" fmla="*/ 483 h 592"/>
              <a:gd name="T20" fmla="*/ 366 w 591"/>
              <a:gd name="T21" fmla="*/ 84 h 592"/>
              <a:gd name="T22" fmla="*/ 225 w 591"/>
              <a:gd name="T23" fmla="*/ 226 h 592"/>
              <a:gd name="T24" fmla="*/ 366 w 591"/>
              <a:gd name="T25" fmla="*/ 367 h 592"/>
              <a:gd name="T26" fmla="*/ 507 w 591"/>
              <a:gd name="T27" fmla="*/ 226 h 592"/>
              <a:gd name="T28" fmla="*/ 366 w 591"/>
              <a:gd name="T29" fmla="*/ 84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1" h="592">
                <a:moveTo>
                  <a:pt x="22" y="483"/>
                </a:moveTo>
                <a:lnTo>
                  <a:pt x="170" y="338"/>
                </a:lnTo>
                <a:cubicBezTo>
                  <a:pt x="151" y="305"/>
                  <a:pt x="147" y="267"/>
                  <a:pt x="147" y="226"/>
                </a:cubicBezTo>
                <a:cubicBezTo>
                  <a:pt x="147" y="101"/>
                  <a:pt x="241" y="0"/>
                  <a:pt x="366" y="0"/>
                </a:cubicBezTo>
                <a:cubicBezTo>
                  <a:pt x="490" y="0"/>
                  <a:pt x="591" y="101"/>
                  <a:pt x="591" y="226"/>
                </a:cubicBezTo>
                <a:cubicBezTo>
                  <a:pt x="591" y="350"/>
                  <a:pt x="490" y="444"/>
                  <a:pt x="366" y="444"/>
                </a:cubicBezTo>
                <a:cubicBezTo>
                  <a:pt x="327" y="444"/>
                  <a:pt x="290" y="441"/>
                  <a:pt x="258" y="424"/>
                </a:cubicBezTo>
                <a:lnTo>
                  <a:pt x="108" y="570"/>
                </a:lnTo>
                <a:cubicBezTo>
                  <a:pt x="86" y="592"/>
                  <a:pt x="44" y="592"/>
                  <a:pt x="22" y="570"/>
                </a:cubicBezTo>
                <a:cubicBezTo>
                  <a:pt x="0" y="548"/>
                  <a:pt x="0" y="505"/>
                  <a:pt x="22" y="483"/>
                </a:cubicBezTo>
                <a:close/>
                <a:moveTo>
                  <a:pt x="366" y="84"/>
                </a:moveTo>
                <a:cubicBezTo>
                  <a:pt x="288" y="84"/>
                  <a:pt x="225" y="148"/>
                  <a:pt x="225" y="226"/>
                </a:cubicBezTo>
                <a:cubicBezTo>
                  <a:pt x="225" y="303"/>
                  <a:pt x="288" y="367"/>
                  <a:pt x="366" y="367"/>
                </a:cubicBezTo>
                <a:cubicBezTo>
                  <a:pt x="444" y="367"/>
                  <a:pt x="507" y="303"/>
                  <a:pt x="507" y="226"/>
                </a:cubicBezTo>
                <a:cubicBezTo>
                  <a:pt x="507" y="148"/>
                  <a:pt x="444" y="84"/>
                  <a:pt x="366" y="84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/>
          </a:p>
        </p:txBody>
      </p:sp>
      <p:cxnSp>
        <p:nvCxnSpPr>
          <p:cNvPr id="168" name="꺾인 연결선 167"/>
          <p:cNvCxnSpPr>
            <a:stCxn id="91" idx="3"/>
            <a:endCxn id="162" idx="2"/>
          </p:cNvCxnSpPr>
          <p:nvPr/>
        </p:nvCxnSpPr>
        <p:spPr>
          <a:xfrm flipV="1">
            <a:off x="5488771" y="3623291"/>
            <a:ext cx="2495020" cy="244752"/>
          </a:xfrm>
          <a:prstGeom prst="bent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9470316" y="2959516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5231904" y="1077957"/>
            <a:ext cx="561450" cy="129005"/>
            <a:chOff x="3629646" y="3304162"/>
            <a:chExt cx="747290" cy="207761"/>
          </a:xfrm>
        </p:grpSpPr>
        <p:sp>
          <p:nvSpPr>
            <p:cNvPr id="175" name="직사각형 174"/>
            <p:cNvSpPr/>
            <p:nvPr/>
          </p:nvSpPr>
          <p:spPr>
            <a:xfrm>
              <a:off x="3629646" y="3310893"/>
              <a:ext cx="74729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3629646" y="3304162"/>
              <a:ext cx="74729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450" b="1" dirty="0" smtClean="0">
                  <a:solidFill>
                    <a:schemeClr val="tx1"/>
                  </a:solidFill>
                </a:rPr>
                <a:t> 연락처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61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9145238" y="2611327"/>
            <a:ext cx="21328" cy="133036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33110"/>
              </p:ext>
            </p:extLst>
          </p:nvPr>
        </p:nvGraphicFramePr>
        <p:xfrm>
          <a:off x="8904312" y="579352"/>
          <a:ext cx="2980791" cy="4323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47"/>
                <a:gridCol w="2740544"/>
              </a:tblGrid>
              <a:tr h="196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탈퇴기능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탈퇴 시 복구 할 수 없음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18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9" name="직사각형 118"/>
          <p:cNvSpPr/>
          <p:nvPr/>
        </p:nvSpPr>
        <p:spPr>
          <a:xfrm>
            <a:off x="233031" y="579352"/>
            <a:ext cx="8600073" cy="23537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8320871" y="692696"/>
            <a:ext cx="468000" cy="8280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dirty="0" smtClean="0">
                <a:solidFill>
                  <a:schemeClr val="tx1"/>
                </a:solidFill>
              </a:rPr>
              <a:t>로그아웃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69218" y="5926826"/>
            <a:ext cx="6713117" cy="2999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700" smtClean="0">
              <a:solidFill>
                <a:schemeClr val="tx1"/>
              </a:solidFill>
            </a:endParaRPr>
          </a:p>
        </p:txBody>
      </p:sp>
      <p:sp>
        <p:nvSpPr>
          <p:cNvPr id="123" name="Rectangle 3"/>
          <p:cNvSpPr>
            <a:spLocks noChangeArrowheads="1"/>
          </p:cNvSpPr>
          <p:nvPr/>
        </p:nvSpPr>
        <p:spPr bwMode="auto">
          <a:xfrm>
            <a:off x="233031" y="579353"/>
            <a:ext cx="8600075" cy="555780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 type="none" w="med" len="sm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233030" y="5926827"/>
            <a:ext cx="8600076" cy="21033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50" b="1" smtClean="0">
                <a:solidFill>
                  <a:schemeClr val="tx1"/>
                </a:solidFill>
              </a:rPr>
              <a:t>회사 정보</a:t>
            </a:r>
            <a:endParaRPr lang="ko-KR" altLang="en-US" sz="650" b="1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297914" y="596305"/>
            <a:ext cx="7535191" cy="28892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700" b="1" smtClean="0">
                <a:solidFill>
                  <a:schemeClr val="tx1"/>
                </a:solidFill>
              </a:rPr>
              <a:t>회원관리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기업회원     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829615" y="680442"/>
            <a:ext cx="626265" cy="14614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600" b="1" dirty="0" smtClean="0">
                <a:solidFill>
                  <a:schemeClr val="tx1"/>
                </a:solidFill>
              </a:rPr>
              <a:t>master </a:t>
            </a:r>
            <a:r>
              <a:rPr lang="ko-KR" altLang="en-US" sz="600" b="1" dirty="0" smtClean="0">
                <a:solidFill>
                  <a:schemeClr val="tx1"/>
                </a:solidFill>
              </a:rPr>
              <a:t>님 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41817" y="595206"/>
            <a:ext cx="629603" cy="23537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900" b="1" dirty="0" smtClean="0">
                <a:solidFill>
                  <a:schemeClr val="tx1"/>
                </a:solidFill>
              </a:rPr>
              <a:t>ADM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6069812" y="885988"/>
            <a:ext cx="2730437" cy="153173"/>
            <a:chOff x="2758407" y="3268800"/>
            <a:chExt cx="2730437" cy="153173"/>
          </a:xfrm>
        </p:grpSpPr>
        <p:sp>
          <p:nvSpPr>
            <p:cNvPr id="130" name="직사각형 129"/>
            <p:cNvSpPr/>
            <p:nvPr/>
          </p:nvSpPr>
          <p:spPr>
            <a:xfrm>
              <a:off x="2758407" y="3270105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600" dirty="0" smtClean="0">
                  <a:solidFill>
                    <a:schemeClr val="tx1"/>
                  </a:solidFill>
                </a:rPr>
                <a:t>page: 11 – 20/239  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58487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◀</a:t>
              </a: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3745223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1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90557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</a:rPr>
                <a:t>2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0659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3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2183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4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378676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5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546978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6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71528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7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88358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8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012128" y="3268800"/>
              <a:ext cx="189149" cy="142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smtClean="0">
                  <a:solidFill>
                    <a:schemeClr val="tx1"/>
                  </a:solidFill>
                </a:rPr>
                <a:t>…</a:t>
              </a:r>
              <a:endParaRPr lang="ko-KR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17910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072689" y="3268800"/>
              <a:ext cx="362949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20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34484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▶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823902" y="880947"/>
            <a:ext cx="1261812" cy="151868"/>
            <a:chOff x="5920535" y="3217256"/>
            <a:chExt cx="1261812" cy="151868"/>
          </a:xfrm>
        </p:grpSpPr>
        <p:grpSp>
          <p:nvGrpSpPr>
            <p:cNvPr id="145" name="그룹 144"/>
            <p:cNvGrpSpPr/>
            <p:nvPr/>
          </p:nvGrpSpPr>
          <p:grpSpPr>
            <a:xfrm>
              <a:off x="6771535" y="3230543"/>
              <a:ext cx="410812" cy="129005"/>
              <a:chOff x="3629646" y="3304162"/>
              <a:chExt cx="747290" cy="207761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3629646" y="3310893"/>
                <a:ext cx="747290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50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4160912" y="3310892"/>
                <a:ext cx="216024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50" smtClean="0">
                    <a:solidFill>
                      <a:schemeClr val="tx1"/>
                    </a:solidFill>
                  </a:rPr>
                  <a:t>▼</a:t>
                </a:r>
                <a:endParaRPr lang="ko-KR" altLang="en-US" sz="45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3629646" y="3304162"/>
                <a:ext cx="747290" cy="20103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450" b="1" dirty="0">
                    <a:solidFill>
                      <a:schemeClr val="tx1"/>
                    </a:solidFill>
                  </a:rPr>
                  <a:t>2</a:t>
                </a:r>
                <a:r>
                  <a:rPr lang="en-US" altLang="ko-KR" sz="450" b="1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4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6" name="직사각형 145"/>
            <p:cNvSpPr/>
            <p:nvPr/>
          </p:nvSpPr>
          <p:spPr>
            <a:xfrm>
              <a:off x="5920535" y="3217256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600" dirty="0" smtClean="0">
                  <a:solidFill>
                    <a:schemeClr val="tx1"/>
                  </a:solidFill>
                </a:rPr>
                <a:t>항목수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1" name="직사각형 160"/>
          <p:cNvSpPr/>
          <p:nvPr/>
        </p:nvSpPr>
        <p:spPr>
          <a:xfrm>
            <a:off x="6672145" y="670990"/>
            <a:ext cx="13324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>
                <a:latin typeface="+mn-lt"/>
              </a:rPr>
              <a:t>검색결과</a:t>
            </a:r>
            <a:r>
              <a:rPr lang="en-US" altLang="ko-KR" sz="600" dirty="0">
                <a:latin typeface="+mn-lt"/>
              </a:rPr>
              <a:t>: 1,987</a:t>
            </a:r>
            <a:r>
              <a:rPr lang="ko-KR" altLang="en-US" sz="600" dirty="0">
                <a:latin typeface="+mn-lt"/>
              </a:rPr>
              <a:t>명  총</a:t>
            </a:r>
            <a:r>
              <a:rPr lang="en-US" altLang="ko-KR" sz="600" dirty="0">
                <a:latin typeface="+mn-lt"/>
              </a:rPr>
              <a:t>: 89,834</a:t>
            </a:r>
            <a:r>
              <a:rPr lang="ko-KR" altLang="en-US" sz="600" dirty="0">
                <a:latin typeface="+mn-lt"/>
              </a:rPr>
              <a:t>명 </a:t>
            </a:r>
          </a:p>
        </p:txBody>
      </p:sp>
      <p:grpSp>
        <p:nvGrpSpPr>
          <p:cNvPr id="191" name="그룹 190"/>
          <p:cNvGrpSpPr/>
          <p:nvPr/>
        </p:nvGrpSpPr>
        <p:grpSpPr>
          <a:xfrm>
            <a:off x="4661068" y="879744"/>
            <a:ext cx="689685" cy="142726"/>
            <a:chOff x="3614756" y="3304162"/>
            <a:chExt cx="762180" cy="207761"/>
          </a:xfrm>
        </p:grpSpPr>
        <p:sp>
          <p:nvSpPr>
            <p:cNvPr id="192" name="직사각형 191"/>
            <p:cNvSpPr/>
            <p:nvPr/>
          </p:nvSpPr>
          <p:spPr>
            <a:xfrm>
              <a:off x="3614756" y="3310893"/>
              <a:ext cx="76218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3614756" y="3304162"/>
              <a:ext cx="76218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600" b="1" dirty="0" smtClean="0">
                  <a:solidFill>
                    <a:schemeClr val="tx1"/>
                  </a:solidFill>
                </a:rPr>
                <a:t>내보내기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0" name="직사각형 269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en-US" altLang="ko-KR" sz="950" ker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smtClean="0">
                <a:latin typeface="맑은 고딕" pitchFamily="50" charset="-127"/>
                <a:ea typeface="맑은 고딕" pitchFamily="50" charset="-127"/>
              </a:rPr>
              <a:t>회원관리 </a:t>
            </a: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>
                <a:latin typeface="맑은 고딕" pitchFamily="50" charset="-127"/>
                <a:ea typeface="맑은 고딕" pitchFamily="50" charset="-127"/>
              </a:rPr>
              <a:t>기업회원 </a:t>
            </a:r>
          </a:p>
        </p:txBody>
      </p:sp>
      <p:sp>
        <p:nvSpPr>
          <p:cNvPr id="271" name="직사각형 270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ID: All_Adm</a:t>
            </a:r>
            <a:endParaRPr lang="ko-KR" altLang="en-US" sz="9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7769717" y="1079143"/>
            <a:ext cx="1027914" cy="129546"/>
            <a:chOff x="3008784" y="3296945"/>
            <a:chExt cx="1368152" cy="208247"/>
          </a:xfrm>
        </p:grpSpPr>
        <p:sp>
          <p:nvSpPr>
            <p:cNvPr id="197" name="직사각형 196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dirty="0" smtClean="0">
                  <a:solidFill>
                    <a:schemeClr val="tx1"/>
                  </a:solidFill>
                </a:rPr>
                <a:t>▼</a:t>
              </a:r>
              <a:endParaRPr lang="ko-KR" altLang="en-US" sz="45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조건입력검색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6868286" y="1074731"/>
            <a:ext cx="1027914" cy="129546"/>
            <a:chOff x="3008784" y="3296945"/>
            <a:chExt cx="1368152" cy="208247"/>
          </a:xfrm>
        </p:grpSpPr>
        <p:sp>
          <p:nvSpPr>
            <p:cNvPr id="151" name="직사각형 150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날짜검색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6565366" y="1078955"/>
            <a:ext cx="367475" cy="12900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smtClean="0">
                <a:solidFill>
                  <a:schemeClr val="tx1"/>
                </a:solidFill>
              </a:rPr>
              <a:t>검색</a:t>
            </a:r>
            <a:endParaRPr lang="ko-KR" altLang="en-US" sz="500" b="1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833148" y="1087900"/>
            <a:ext cx="701589" cy="122746"/>
          </a:xfrm>
          <a:prstGeom prst="rect">
            <a:avLst/>
          </a:prstGeom>
          <a:noFill/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graphicFrame>
        <p:nvGraphicFramePr>
          <p:cNvPr id="157" name="표 156"/>
          <p:cNvGraphicFramePr>
            <a:graphicFrameLocks noGrp="1"/>
          </p:cNvGraphicFramePr>
          <p:nvPr>
            <p:extLst/>
          </p:nvPr>
        </p:nvGraphicFramePr>
        <p:xfrm>
          <a:off x="232607" y="814719"/>
          <a:ext cx="1056521" cy="5112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21"/>
              </a:tblGrid>
              <a:tr h="3142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개인회원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기업회원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관리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리워드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충전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숏컷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제어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배너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광고페이지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금칙규정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게시판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75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신고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이용약관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통계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0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회원분석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매출분석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계정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518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297913" y="1282045"/>
          <a:ext cx="7535192" cy="701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5"/>
                <a:gridCol w="410396"/>
                <a:gridCol w="504056"/>
                <a:gridCol w="720080"/>
                <a:gridCol w="936104"/>
                <a:gridCol w="792088"/>
                <a:gridCol w="792088"/>
                <a:gridCol w="1872208"/>
                <a:gridCol w="648072"/>
                <a:gridCol w="576865"/>
              </a:tblGrid>
              <a:tr h="2747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회사명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담당자 이름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담당자 이메일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담당자 연락처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회사연락처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회사주소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탈퇴일자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삼성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김감귤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abc@naver.com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010.1234.4532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02.1335.5643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2016.03.12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엘지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김사과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cbc@naver.com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010.1234.4534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02.1335.5611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 smtClean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2016.03.11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/>
                        <a:t>없음</a:t>
                      </a:r>
                      <a:endParaRPr lang="en-US" altLang="ko-KR" sz="600" dirty="0" smtClean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1" name="직사각형 280"/>
          <p:cNvSpPr/>
          <p:nvPr/>
        </p:nvSpPr>
        <p:spPr>
          <a:xfrm>
            <a:off x="4219276" y="1082411"/>
            <a:ext cx="580580" cy="12923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회원등록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5" name="직사각형 284"/>
          <p:cNvSpPr/>
          <p:nvPr/>
        </p:nvSpPr>
        <p:spPr>
          <a:xfrm>
            <a:off x="2762758" y="1082411"/>
            <a:ext cx="702502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전체회원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4821596" y="1081636"/>
            <a:ext cx="360495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탈퇴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1377778" y="1601709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>
            <a:spLocks noChangeAspect="1"/>
          </p:cNvSpPr>
          <p:nvPr/>
        </p:nvSpPr>
        <p:spPr>
          <a:xfrm>
            <a:off x="1376328" y="1814047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>
            <a:spLocks noChangeAspect="1"/>
          </p:cNvSpPr>
          <p:nvPr/>
        </p:nvSpPr>
        <p:spPr>
          <a:xfrm>
            <a:off x="1376328" y="1363142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3491227" y="1085218"/>
            <a:ext cx="702502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회원등록 요청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833148" y="1584734"/>
            <a:ext cx="1656464" cy="14215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서울시 강남구 과일로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833148" y="1800792"/>
            <a:ext cx="1661347" cy="14218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서울시 관악구 슈퍼로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904253" y="915867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7" name="Search Icon"/>
          <p:cNvSpPr>
            <a:spLocks noChangeAspect="1" noEditPoints="1"/>
          </p:cNvSpPr>
          <p:nvPr/>
        </p:nvSpPr>
        <p:spPr bwMode="auto">
          <a:xfrm flipH="1">
            <a:off x="9614048" y="2944255"/>
            <a:ext cx="232036" cy="234226"/>
          </a:xfrm>
          <a:custGeom>
            <a:avLst/>
            <a:gdLst>
              <a:gd name="T0" fmla="*/ 22 w 591"/>
              <a:gd name="T1" fmla="*/ 483 h 592"/>
              <a:gd name="T2" fmla="*/ 170 w 591"/>
              <a:gd name="T3" fmla="*/ 338 h 592"/>
              <a:gd name="T4" fmla="*/ 147 w 591"/>
              <a:gd name="T5" fmla="*/ 226 h 592"/>
              <a:gd name="T6" fmla="*/ 366 w 591"/>
              <a:gd name="T7" fmla="*/ 0 h 592"/>
              <a:gd name="T8" fmla="*/ 591 w 591"/>
              <a:gd name="T9" fmla="*/ 226 h 592"/>
              <a:gd name="T10" fmla="*/ 366 w 591"/>
              <a:gd name="T11" fmla="*/ 444 h 592"/>
              <a:gd name="T12" fmla="*/ 258 w 591"/>
              <a:gd name="T13" fmla="*/ 424 h 592"/>
              <a:gd name="T14" fmla="*/ 108 w 591"/>
              <a:gd name="T15" fmla="*/ 570 h 592"/>
              <a:gd name="T16" fmla="*/ 22 w 591"/>
              <a:gd name="T17" fmla="*/ 570 h 592"/>
              <a:gd name="T18" fmla="*/ 22 w 591"/>
              <a:gd name="T19" fmla="*/ 483 h 592"/>
              <a:gd name="T20" fmla="*/ 366 w 591"/>
              <a:gd name="T21" fmla="*/ 84 h 592"/>
              <a:gd name="T22" fmla="*/ 225 w 591"/>
              <a:gd name="T23" fmla="*/ 226 h 592"/>
              <a:gd name="T24" fmla="*/ 366 w 591"/>
              <a:gd name="T25" fmla="*/ 367 h 592"/>
              <a:gd name="T26" fmla="*/ 507 w 591"/>
              <a:gd name="T27" fmla="*/ 226 h 592"/>
              <a:gd name="T28" fmla="*/ 366 w 591"/>
              <a:gd name="T29" fmla="*/ 84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1" h="592">
                <a:moveTo>
                  <a:pt x="22" y="483"/>
                </a:moveTo>
                <a:lnTo>
                  <a:pt x="170" y="338"/>
                </a:lnTo>
                <a:cubicBezTo>
                  <a:pt x="151" y="305"/>
                  <a:pt x="147" y="267"/>
                  <a:pt x="147" y="226"/>
                </a:cubicBezTo>
                <a:cubicBezTo>
                  <a:pt x="147" y="101"/>
                  <a:pt x="241" y="0"/>
                  <a:pt x="366" y="0"/>
                </a:cubicBezTo>
                <a:cubicBezTo>
                  <a:pt x="490" y="0"/>
                  <a:pt x="591" y="101"/>
                  <a:pt x="591" y="226"/>
                </a:cubicBezTo>
                <a:cubicBezTo>
                  <a:pt x="591" y="350"/>
                  <a:pt x="490" y="444"/>
                  <a:pt x="366" y="444"/>
                </a:cubicBezTo>
                <a:cubicBezTo>
                  <a:pt x="327" y="444"/>
                  <a:pt x="290" y="441"/>
                  <a:pt x="258" y="424"/>
                </a:cubicBezTo>
                <a:lnTo>
                  <a:pt x="108" y="570"/>
                </a:lnTo>
                <a:cubicBezTo>
                  <a:pt x="86" y="592"/>
                  <a:pt x="44" y="592"/>
                  <a:pt x="22" y="570"/>
                </a:cubicBezTo>
                <a:cubicBezTo>
                  <a:pt x="0" y="548"/>
                  <a:pt x="0" y="505"/>
                  <a:pt x="22" y="483"/>
                </a:cubicBezTo>
                <a:close/>
                <a:moveTo>
                  <a:pt x="366" y="84"/>
                </a:moveTo>
                <a:cubicBezTo>
                  <a:pt x="288" y="84"/>
                  <a:pt x="225" y="148"/>
                  <a:pt x="225" y="226"/>
                </a:cubicBezTo>
                <a:cubicBezTo>
                  <a:pt x="225" y="303"/>
                  <a:pt x="288" y="367"/>
                  <a:pt x="366" y="367"/>
                </a:cubicBezTo>
                <a:cubicBezTo>
                  <a:pt x="444" y="367"/>
                  <a:pt x="507" y="303"/>
                  <a:pt x="507" y="226"/>
                </a:cubicBezTo>
                <a:cubicBezTo>
                  <a:pt x="507" y="148"/>
                  <a:pt x="444" y="84"/>
                  <a:pt x="366" y="84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/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10496"/>
              </p:ext>
            </p:extLst>
          </p:nvPr>
        </p:nvGraphicFramePr>
        <p:xfrm>
          <a:off x="4112405" y="2353538"/>
          <a:ext cx="2341198" cy="1380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599"/>
                <a:gridCol w="1170599"/>
              </a:tblGrid>
              <a:tr h="28337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탈퇴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0703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 dirty="0" smtClean="0">
                        <a:solidFill>
                          <a:schemeClr val="dk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dk1"/>
                          </a:solidFill>
                        </a:rPr>
                        <a:t>선택한 회원을 탈퇴시키고</a:t>
                      </a:r>
                      <a:r>
                        <a:rPr lang="en-US" altLang="ko-KR" sz="700" b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dk1"/>
                          </a:solidFill>
                        </a:rPr>
                        <a:t>정보를 서버에서 삭제합니다</a:t>
                      </a:r>
                      <a:r>
                        <a:rPr lang="en-US" altLang="ko-KR" sz="700" b="0" dirty="0" smtClean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700" b="0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baseline="0" dirty="0" smtClean="0">
                          <a:solidFill>
                            <a:schemeClr val="dk1"/>
                          </a:solidFill>
                        </a:rPr>
                        <a:t>탈퇴 시 복구 할 수 없습니다</a:t>
                      </a:r>
                      <a:r>
                        <a:rPr lang="en-US" altLang="ko-KR" sz="700" b="0" baseline="0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취소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확인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88" name="그룹 244"/>
          <p:cNvGrpSpPr>
            <a:grpSpLocks/>
          </p:cNvGrpSpPr>
          <p:nvPr/>
        </p:nvGrpSpPr>
        <p:grpSpPr bwMode="auto">
          <a:xfrm>
            <a:off x="6220088" y="3593121"/>
            <a:ext cx="250025" cy="296808"/>
            <a:chOff x="8137609" y="3143533"/>
            <a:chExt cx="376093" cy="471768"/>
          </a:xfrm>
        </p:grpSpPr>
        <p:sp>
          <p:nvSpPr>
            <p:cNvPr id="89" name="타원 88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0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3" name="꺾인 연결선 92"/>
          <p:cNvCxnSpPr>
            <a:stCxn id="171" idx="2"/>
            <a:endCxn id="87" idx="1"/>
          </p:cNvCxnSpPr>
          <p:nvPr/>
        </p:nvCxnSpPr>
        <p:spPr>
          <a:xfrm rot="5400000">
            <a:off x="3638192" y="1680175"/>
            <a:ext cx="1837866" cy="889439"/>
          </a:xfrm>
          <a:prstGeom prst="bentConnector4">
            <a:avLst>
              <a:gd name="adj1" fmla="val 31220"/>
              <a:gd name="adj2" fmla="val 125702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6346269" y="2900327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5231904" y="1077957"/>
            <a:ext cx="561450" cy="129005"/>
            <a:chOff x="3629646" y="3304162"/>
            <a:chExt cx="747290" cy="207761"/>
          </a:xfrm>
        </p:grpSpPr>
        <p:sp>
          <p:nvSpPr>
            <p:cNvPr id="96" name="직사각형 95"/>
            <p:cNvSpPr/>
            <p:nvPr/>
          </p:nvSpPr>
          <p:spPr>
            <a:xfrm>
              <a:off x="3629646" y="3310893"/>
              <a:ext cx="74729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29646" y="3304162"/>
              <a:ext cx="74729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450" b="1" dirty="0" smtClean="0">
                  <a:solidFill>
                    <a:schemeClr val="tx1"/>
                  </a:solidFill>
                </a:rPr>
                <a:t> 연락처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8762121" y="2611327"/>
            <a:ext cx="21328" cy="133036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8565422" y="2917681"/>
            <a:ext cx="287245" cy="479659"/>
            <a:chOff x="858955" y="3098920"/>
            <a:chExt cx="268804" cy="499218"/>
          </a:xfrm>
        </p:grpSpPr>
        <p:sp>
          <p:nvSpPr>
            <p:cNvPr id="101" name="오른쪽 화살표 100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102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" name="타원 102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7601730" y="2919011"/>
            <a:ext cx="901883" cy="34134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</a:rPr>
              <a:t>회원목록</a:t>
            </a:r>
          </a:p>
        </p:txBody>
      </p:sp>
    </p:spTree>
    <p:extLst>
      <p:ext uri="{BB962C8B-B14F-4D97-AF65-F5344CB8AC3E}">
        <p14:creationId xmlns:p14="http://schemas.microsoft.com/office/powerpoint/2010/main" val="31113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9145238" y="2611327"/>
            <a:ext cx="21328" cy="133036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780486"/>
              </p:ext>
            </p:extLst>
          </p:nvPr>
        </p:nvGraphicFramePr>
        <p:xfrm>
          <a:off x="8904312" y="579352"/>
          <a:ext cx="2980791" cy="4323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47"/>
                <a:gridCol w="2740544"/>
              </a:tblGrid>
              <a:tr h="196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담당자 연락처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담당자 이메일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회사명 중 하나의 검색 조건을 선택하여 입력 필드에 검색해서 검색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18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9" name="직사각형 118"/>
          <p:cNvSpPr/>
          <p:nvPr/>
        </p:nvSpPr>
        <p:spPr>
          <a:xfrm>
            <a:off x="233031" y="579352"/>
            <a:ext cx="8600073" cy="23537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8320871" y="692696"/>
            <a:ext cx="468000" cy="8280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dirty="0" smtClean="0">
                <a:solidFill>
                  <a:schemeClr val="tx1"/>
                </a:solidFill>
              </a:rPr>
              <a:t>로그아웃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69218" y="5926826"/>
            <a:ext cx="6713117" cy="2999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700" smtClean="0">
              <a:solidFill>
                <a:schemeClr val="tx1"/>
              </a:solidFill>
            </a:endParaRPr>
          </a:p>
        </p:txBody>
      </p:sp>
      <p:sp>
        <p:nvSpPr>
          <p:cNvPr id="123" name="Rectangle 3"/>
          <p:cNvSpPr>
            <a:spLocks noChangeArrowheads="1"/>
          </p:cNvSpPr>
          <p:nvPr/>
        </p:nvSpPr>
        <p:spPr bwMode="auto">
          <a:xfrm>
            <a:off x="233031" y="579353"/>
            <a:ext cx="8600075" cy="555780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 type="none" w="med" len="sm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233030" y="5926827"/>
            <a:ext cx="8600076" cy="21033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50" b="1" smtClean="0">
                <a:solidFill>
                  <a:schemeClr val="tx1"/>
                </a:solidFill>
              </a:rPr>
              <a:t>회사 정보</a:t>
            </a:r>
            <a:endParaRPr lang="ko-KR" altLang="en-US" sz="650" b="1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297914" y="596305"/>
            <a:ext cx="7535191" cy="28892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700" b="1" smtClean="0">
                <a:solidFill>
                  <a:schemeClr val="tx1"/>
                </a:solidFill>
              </a:rPr>
              <a:t>회원관리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기업회원     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829615" y="680442"/>
            <a:ext cx="626265" cy="14614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600" b="1" dirty="0" smtClean="0">
                <a:solidFill>
                  <a:schemeClr val="tx1"/>
                </a:solidFill>
              </a:rPr>
              <a:t>master </a:t>
            </a:r>
            <a:r>
              <a:rPr lang="ko-KR" altLang="en-US" sz="600" b="1" dirty="0" smtClean="0">
                <a:solidFill>
                  <a:schemeClr val="tx1"/>
                </a:solidFill>
              </a:rPr>
              <a:t>님 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41817" y="595206"/>
            <a:ext cx="629603" cy="23537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900" b="1" dirty="0" smtClean="0">
                <a:solidFill>
                  <a:schemeClr val="tx1"/>
                </a:solidFill>
              </a:rPr>
              <a:t>ADM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6069812" y="885988"/>
            <a:ext cx="2730437" cy="153173"/>
            <a:chOff x="2758407" y="3268800"/>
            <a:chExt cx="2730437" cy="153173"/>
          </a:xfrm>
        </p:grpSpPr>
        <p:sp>
          <p:nvSpPr>
            <p:cNvPr id="130" name="직사각형 129"/>
            <p:cNvSpPr/>
            <p:nvPr/>
          </p:nvSpPr>
          <p:spPr>
            <a:xfrm>
              <a:off x="2758407" y="3270105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600" dirty="0" smtClean="0">
                  <a:solidFill>
                    <a:schemeClr val="tx1"/>
                  </a:solidFill>
                </a:rPr>
                <a:t>page: 11 – 20/239  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58487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◀</a:t>
              </a: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3745223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1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90557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</a:rPr>
                <a:t>2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0659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3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2183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4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378676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5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546978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6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71528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7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88358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8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012128" y="3268800"/>
              <a:ext cx="189149" cy="142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smtClean="0">
                  <a:solidFill>
                    <a:schemeClr val="tx1"/>
                  </a:solidFill>
                </a:rPr>
                <a:t>…</a:t>
              </a:r>
              <a:endParaRPr lang="ko-KR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17910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072689" y="3268800"/>
              <a:ext cx="362949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20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34484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▶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823902" y="880947"/>
            <a:ext cx="1261812" cy="151868"/>
            <a:chOff x="5920535" y="3217256"/>
            <a:chExt cx="1261812" cy="151868"/>
          </a:xfrm>
        </p:grpSpPr>
        <p:grpSp>
          <p:nvGrpSpPr>
            <p:cNvPr id="145" name="그룹 144"/>
            <p:cNvGrpSpPr/>
            <p:nvPr/>
          </p:nvGrpSpPr>
          <p:grpSpPr>
            <a:xfrm>
              <a:off x="6771535" y="3230543"/>
              <a:ext cx="410812" cy="129005"/>
              <a:chOff x="3629646" y="3304162"/>
              <a:chExt cx="747290" cy="207761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3629646" y="3310893"/>
                <a:ext cx="747290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50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4160912" y="3310892"/>
                <a:ext cx="216024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50" smtClean="0">
                    <a:solidFill>
                      <a:schemeClr val="tx1"/>
                    </a:solidFill>
                  </a:rPr>
                  <a:t>▼</a:t>
                </a:r>
                <a:endParaRPr lang="ko-KR" altLang="en-US" sz="45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3629646" y="3304162"/>
                <a:ext cx="747290" cy="20103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450" b="1" dirty="0">
                    <a:solidFill>
                      <a:schemeClr val="tx1"/>
                    </a:solidFill>
                  </a:rPr>
                  <a:t>2</a:t>
                </a:r>
                <a:r>
                  <a:rPr lang="en-US" altLang="ko-KR" sz="450" b="1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4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6" name="직사각형 145"/>
            <p:cNvSpPr/>
            <p:nvPr/>
          </p:nvSpPr>
          <p:spPr>
            <a:xfrm>
              <a:off x="5920535" y="3217256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600" dirty="0" smtClean="0">
                  <a:solidFill>
                    <a:schemeClr val="tx1"/>
                  </a:solidFill>
                </a:rPr>
                <a:t>항목수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1" name="직사각형 160"/>
          <p:cNvSpPr/>
          <p:nvPr/>
        </p:nvSpPr>
        <p:spPr>
          <a:xfrm>
            <a:off x="6672145" y="670990"/>
            <a:ext cx="13324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>
                <a:latin typeface="+mn-lt"/>
              </a:rPr>
              <a:t>검색결과</a:t>
            </a:r>
            <a:r>
              <a:rPr lang="en-US" altLang="ko-KR" sz="600" dirty="0">
                <a:latin typeface="+mn-lt"/>
              </a:rPr>
              <a:t>: 1,987</a:t>
            </a:r>
            <a:r>
              <a:rPr lang="ko-KR" altLang="en-US" sz="600" dirty="0">
                <a:latin typeface="+mn-lt"/>
              </a:rPr>
              <a:t>명  총</a:t>
            </a:r>
            <a:r>
              <a:rPr lang="en-US" altLang="ko-KR" sz="600" dirty="0">
                <a:latin typeface="+mn-lt"/>
              </a:rPr>
              <a:t>: 89,834</a:t>
            </a:r>
            <a:r>
              <a:rPr lang="ko-KR" altLang="en-US" sz="600" dirty="0">
                <a:latin typeface="+mn-lt"/>
              </a:rPr>
              <a:t>명 </a:t>
            </a:r>
          </a:p>
        </p:txBody>
      </p:sp>
      <p:grpSp>
        <p:nvGrpSpPr>
          <p:cNvPr id="191" name="그룹 190"/>
          <p:cNvGrpSpPr/>
          <p:nvPr/>
        </p:nvGrpSpPr>
        <p:grpSpPr>
          <a:xfrm>
            <a:off x="4661068" y="879744"/>
            <a:ext cx="689685" cy="142726"/>
            <a:chOff x="3614756" y="3304162"/>
            <a:chExt cx="762180" cy="207761"/>
          </a:xfrm>
        </p:grpSpPr>
        <p:sp>
          <p:nvSpPr>
            <p:cNvPr id="192" name="직사각형 191"/>
            <p:cNvSpPr/>
            <p:nvPr/>
          </p:nvSpPr>
          <p:spPr>
            <a:xfrm>
              <a:off x="3614756" y="3310893"/>
              <a:ext cx="76218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3614756" y="3304162"/>
              <a:ext cx="76218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600" b="1" dirty="0" smtClean="0">
                  <a:solidFill>
                    <a:schemeClr val="tx1"/>
                  </a:solidFill>
                </a:rPr>
                <a:t>내보내기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0" name="직사각형 269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en-US" altLang="ko-KR" sz="950" ker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smtClean="0">
                <a:latin typeface="맑은 고딕" pitchFamily="50" charset="-127"/>
                <a:ea typeface="맑은 고딕" pitchFamily="50" charset="-127"/>
              </a:rPr>
              <a:t>회원관리 </a:t>
            </a: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>
                <a:latin typeface="맑은 고딕" pitchFamily="50" charset="-127"/>
                <a:ea typeface="맑은 고딕" pitchFamily="50" charset="-127"/>
              </a:rPr>
              <a:t>기업회원 </a:t>
            </a:r>
          </a:p>
        </p:txBody>
      </p:sp>
      <p:sp>
        <p:nvSpPr>
          <p:cNvPr id="271" name="직사각형 270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ID: All_Adm</a:t>
            </a:r>
            <a:endParaRPr lang="ko-KR" altLang="en-US" sz="9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7769717" y="1079143"/>
            <a:ext cx="1027914" cy="129546"/>
            <a:chOff x="3008784" y="3296945"/>
            <a:chExt cx="1368152" cy="208247"/>
          </a:xfrm>
        </p:grpSpPr>
        <p:sp>
          <p:nvSpPr>
            <p:cNvPr id="197" name="직사각형 196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dirty="0" smtClean="0">
                  <a:solidFill>
                    <a:schemeClr val="tx1"/>
                  </a:solidFill>
                </a:rPr>
                <a:t>▼</a:t>
              </a:r>
              <a:endParaRPr lang="ko-KR" altLang="en-US" sz="45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조건입력검색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6868286" y="1074731"/>
            <a:ext cx="1027914" cy="129546"/>
            <a:chOff x="3008784" y="3296945"/>
            <a:chExt cx="1368152" cy="208247"/>
          </a:xfrm>
        </p:grpSpPr>
        <p:sp>
          <p:nvSpPr>
            <p:cNvPr id="151" name="직사각형 150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날짜검색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6565366" y="1078955"/>
            <a:ext cx="367475" cy="12900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smtClean="0">
                <a:solidFill>
                  <a:schemeClr val="tx1"/>
                </a:solidFill>
              </a:rPr>
              <a:t>검색</a:t>
            </a:r>
            <a:endParaRPr lang="ko-KR" altLang="en-US" sz="500" b="1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833148" y="1087900"/>
            <a:ext cx="701589" cy="122746"/>
          </a:xfrm>
          <a:prstGeom prst="rect">
            <a:avLst/>
          </a:prstGeom>
          <a:noFill/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grpSp>
        <p:nvGrpSpPr>
          <p:cNvPr id="156" name="그룹 155"/>
          <p:cNvGrpSpPr/>
          <p:nvPr/>
        </p:nvGrpSpPr>
        <p:grpSpPr>
          <a:xfrm>
            <a:off x="5231904" y="1077957"/>
            <a:ext cx="561450" cy="129005"/>
            <a:chOff x="3629646" y="3304162"/>
            <a:chExt cx="747290" cy="207761"/>
          </a:xfrm>
        </p:grpSpPr>
        <p:sp>
          <p:nvSpPr>
            <p:cNvPr id="158" name="직사각형 157"/>
            <p:cNvSpPr/>
            <p:nvPr/>
          </p:nvSpPr>
          <p:spPr>
            <a:xfrm>
              <a:off x="3629646" y="3310893"/>
              <a:ext cx="74729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629646" y="3304162"/>
              <a:ext cx="74729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450" b="1" dirty="0" smtClean="0">
                  <a:solidFill>
                    <a:schemeClr val="tx1"/>
                  </a:solidFill>
                </a:rPr>
                <a:t> 연락처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7" name="표 156"/>
          <p:cNvGraphicFramePr>
            <a:graphicFrameLocks noGrp="1"/>
          </p:cNvGraphicFramePr>
          <p:nvPr>
            <p:extLst/>
          </p:nvPr>
        </p:nvGraphicFramePr>
        <p:xfrm>
          <a:off x="232607" y="814719"/>
          <a:ext cx="1056521" cy="5112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21"/>
              </a:tblGrid>
              <a:tr h="3142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개인회원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기업회원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관리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리워드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충전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숏컷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제어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배너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광고페이지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금칙규정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게시판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75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신고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이용약관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통계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0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회원분석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매출분석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계정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518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297913" y="1282045"/>
          <a:ext cx="7535192" cy="701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5"/>
                <a:gridCol w="410396"/>
                <a:gridCol w="504056"/>
                <a:gridCol w="720080"/>
                <a:gridCol w="936104"/>
                <a:gridCol w="792088"/>
                <a:gridCol w="792088"/>
                <a:gridCol w="1872208"/>
                <a:gridCol w="648072"/>
                <a:gridCol w="576865"/>
              </a:tblGrid>
              <a:tr h="2747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회사명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담당자 이름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담당자 이메일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담당자 연락처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회사연락처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회사주소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탈퇴일자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삼성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김감귤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abc@naver.com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010.1234.4532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02.1335.5643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2016.03.12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엘지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김사과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cbc@naver.com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010.1234.4534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02.1335.5611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 smtClean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2016.03.11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/>
                        <a:t>없음</a:t>
                      </a:r>
                      <a:endParaRPr lang="en-US" altLang="ko-KR" sz="600" dirty="0" smtClean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1" name="직사각형 280"/>
          <p:cNvSpPr/>
          <p:nvPr/>
        </p:nvSpPr>
        <p:spPr>
          <a:xfrm>
            <a:off x="4219276" y="1082411"/>
            <a:ext cx="580580" cy="12923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회원등록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5" name="직사각형 284"/>
          <p:cNvSpPr/>
          <p:nvPr/>
        </p:nvSpPr>
        <p:spPr>
          <a:xfrm>
            <a:off x="2762758" y="1082411"/>
            <a:ext cx="702502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전체회원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4821596" y="1081636"/>
            <a:ext cx="360495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탈퇴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1377778" y="1601709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>
            <a:spLocks noChangeAspect="1"/>
          </p:cNvSpPr>
          <p:nvPr/>
        </p:nvSpPr>
        <p:spPr>
          <a:xfrm>
            <a:off x="1376328" y="1814047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>
            <a:spLocks noChangeAspect="1"/>
          </p:cNvSpPr>
          <p:nvPr/>
        </p:nvSpPr>
        <p:spPr>
          <a:xfrm>
            <a:off x="1376328" y="1363142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3491227" y="1085218"/>
            <a:ext cx="702502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회원등록 요청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833148" y="1584734"/>
            <a:ext cx="1656464" cy="14215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서울시 강남구 과일로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833148" y="1800792"/>
            <a:ext cx="1661347" cy="14218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서울시 관악구 슈퍼로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7" name="Search Icon"/>
          <p:cNvSpPr>
            <a:spLocks noChangeAspect="1" noEditPoints="1"/>
          </p:cNvSpPr>
          <p:nvPr/>
        </p:nvSpPr>
        <p:spPr bwMode="auto">
          <a:xfrm flipH="1">
            <a:off x="9614048" y="2944255"/>
            <a:ext cx="232036" cy="234226"/>
          </a:xfrm>
          <a:custGeom>
            <a:avLst/>
            <a:gdLst>
              <a:gd name="T0" fmla="*/ 22 w 591"/>
              <a:gd name="T1" fmla="*/ 483 h 592"/>
              <a:gd name="T2" fmla="*/ 170 w 591"/>
              <a:gd name="T3" fmla="*/ 338 h 592"/>
              <a:gd name="T4" fmla="*/ 147 w 591"/>
              <a:gd name="T5" fmla="*/ 226 h 592"/>
              <a:gd name="T6" fmla="*/ 366 w 591"/>
              <a:gd name="T7" fmla="*/ 0 h 592"/>
              <a:gd name="T8" fmla="*/ 591 w 591"/>
              <a:gd name="T9" fmla="*/ 226 h 592"/>
              <a:gd name="T10" fmla="*/ 366 w 591"/>
              <a:gd name="T11" fmla="*/ 444 h 592"/>
              <a:gd name="T12" fmla="*/ 258 w 591"/>
              <a:gd name="T13" fmla="*/ 424 h 592"/>
              <a:gd name="T14" fmla="*/ 108 w 591"/>
              <a:gd name="T15" fmla="*/ 570 h 592"/>
              <a:gd name="T16" fmla="*/ 22 w 591"/>
              <a:gd name="T17" fmla="*/ 570 h 592"/>
              <a:gd name="T18" fmla="*/ 22 w 591"/>
              <a:gd name="T19" fmla="*/ 483 h 592"/>
              <a:gd name="T20" fmla="*/ 366 w 591"/>
              <a:gd name="T21" fmla="*/ 84 h 592"/>
              <a:gd name="T22" fmla="*/ 225 w 591"/>
              <a:gd name="T23" fmla="*/ 226 h 592"/>
              <a:gd name="T24" fmla="*/ 366 w 591"/>
              <a:gd name="T25" fmla="*/ 367 h 592"/>
              <a:gd name="T26" fmla="*/ 507 w 591"/>
              <a:gd name="T27" fmla="*/ 226 h 592"/>
              <a:gd name="T28" fmla="*/ 366 w 591"/>
              <a:gd name="T29" fmla="*/ 84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1" h="592">
                <a:moveTo>
                  <a:pt x="22" y="483"/>
                </a:moveTo>
                <a:lnTo>
                  <a:pt x="170" y="338"/>
                </a:lnTo>
                <a:cubicBezTo>
                  <a:pt x="151" y="305"/>
                  <a:pt x="147" y="267"/>
                  <a:pt x="147" y="226"/>
                </a:cubicBezTo>
                <a:cubicBezTo>
                  <a:pt x="147" y="101"/>
                  <a:pt x="241" y="0"/>
                  <a:pt x="366" y="0"/>
                </a:cubicBezTo>
                <a:cubicBezTo>
                  <a:pt x="490" y="0"/>
                  <a:pt x="591" y="101"/>
                  <a:pt x="591" y="226"/>
                </a:cubicBezTo>
                <a:cubicBezTo>
                  <a:pt x="591" y="350"/>
                  <a:pt x="490" y="444"/>
                  <a:pt x="366" y="444"/>
                </a:cubicBezTo>
                <a:cubicBezTo>
                  <a:pt x="327" y="444"/>
                  <a:pt x="290" y="441"/>
                  <a:pt x="258" y="424"/>
                </a:cubicBezTo>
                <a:lnTo>
                  <a:pt x="108" y="570"/>
                </a:lnTo>
                <a:cubicBezTo>
                  <a:pt x="86" y="592"/>
                  <a:pt x="44" y="592"/>
                  <a:pt x="22" y="570"/>
                </a:cubicBezTo>
                <a:cubicBezTo>
                  <a:pt x="0" y="548"/>
                  <a:pt x="0" y="505"/>
                  <a:pt x="22" y="483"/>
                </a:cubicBezTo>
                <a:close/>
                <a:moveTo>
                  <a:pt x="366" y="84"/>
                </a:moveTo>
                <a:cubicBezTo>
                  <a:pt x="288" y="84"/>
                  <a:pt x="225" y="148"/>
                  <a:pt x="225" y="226"/>
                </a:cubicBezTo>
                <a:cubicBezTo>
                  <a:pt x="225" y="303"/>
                  <a:pt x="288" y="367"/>
                  <a:pt x="366" y="367"/>
                </a:cubicBezTo>
                <a:cubicBezTo>
                  <a:pt x="444" y="367"/>
                  <a:pt x="507" y="303"/>
                  <a:pt x="507" y="226"/>
                </a:cubicBezTo>
                <a:cubicBezTo>
                  <a:pt x="507" y="148"/>
                  <a:pt x="444" y="84"/>
                  <a:pt x="366" y="84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/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000429"/>
              </p:ext>
            </p:extLst>
          </p:nvPr>
        </p:nvGraphicFramePr>
        <p:xfrm>
          <a:off x="5101626" y="1206962"/>
          <a:ext cx="922366" cy="66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366"/>
              </a:tblGrid>
              <a:tr h="2206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담당자 연락처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6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담당자 이메일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6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회사명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8762121" y="2611327"/>
            <a:ext cx="21328" cy="133036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8565422" y="2917681"/>
            <a:ext cx="287245" cy="479659"/>
            <a:chOff x="858955" y="3098920"/>
            <a:chExt cx="268804" cy="499218"/>
          </a:xfrm>
        </p:grpSpPr>
        <p:sp>
          <p:nvSpPr>
            <p:cNvPr id="83" name="오른쪽 화살표 82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84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타원 84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7601730" y="2919011"/>
            <a:ext cx="901883" cy="34134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</a:rPr>
              <a:t>회원목록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6846483" y="937989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92" name="그룹 244"/>
          <p:cNvGrpSpPr>
            <a:grpSpLocks/>
          </p:cNvGrpSpPr>
          <p:nvPr/>
        </p:nvGrpSpPr>
        <p:grpSpPr bwMode="auto">
          <a:xfrm>
            <a:off x="6862038" y="1069428"/>
            <a:ext cx="250025" cy="296808"/>
            <a:chOff x="8137609" y="3143533"/>
            <a:chExt cx="376093" cy="471768"/>
          </a:xfrm>
        </p:grpSpPr>
        <p:sp>
          <p:nvSpPr>
            <p:cNvPr id="95" name="타원 94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586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9145238" y="2611327"/>
            <a:ext cx="21328" cy="133036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595949"/>
              </p:ext>
            </p:extLst>
          </p:nvPr>
        </p:nvGraphicFramePr>
        <p:xfrm>
          <a:off x="8904312" y="579352"/>
          <a:ext cx="2980791" cy="420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47"/>
                <a:gridCol w="2740544"/>
              </a:tblGrid>
              <a:tr h="196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날짜검색 클릭 시 검색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할 수 있는 팝업창 생성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가입일자 기준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탈퇴일자 기준을 선택 가능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검색 시작일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종료일을 선택 할 수 있음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18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9" name="직사각형 118"/>
          <p:cNvSpPr/>
          <p:nvPr/>
        </p:nvSpPr>
        <p:spPr>
          <a:xfrm>
            <a:off x="233031" y="579352"/>
            <a:ext cx="8600073" cy="23537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8320871" y="692696"/>
            <a:ext cx="468000" cy="8280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dirty="0" smtClean="0">
                <a:solidFill>
                  <a:schemeClr val="tx1"/>
                </a:solidFill>
              </a:rPr>
              <a:t>로그아웃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69218" y="5926826"/>
            <a:ext cx="6713117" cy="2999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700" smtClean="0">
              <a:solidFill>
                <a:schemeClr val="tx1"/>
              </a:solidFill>
            </a:endParaRPr>
          </a:p>
        </p:txBody>
      </p:sp>
      <p:sp>
        <p:nvSpPr>
          <p:cNvPr id="123" name="Rectangle 3"/>
          <p:cNvSpPr>
            <a:spLocks noChangeArrowheads="1"/>
          </p:cNvSpPr>
          <p:nvPr/>
        </p:nvSpPr>
        <p:spPr bwMode="auto">
          <a:xfrm>
            <a:off x="233031" y="579353"/>
            <a:ext cx="8600075" cy="555780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 type="none" w="med" len="sm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233030" y="5926827"/>
            <a:ext cx="8600076" cy="21033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50" b="1" smtClean="0">
                <a:solidFill>
                  <a:schemeClr val="tx1"/>
                </a:solidFill>
              </a:rPr>
              <a:t>회사 정보</a:t>
            </a:r>
            <a:endParaRPr lang="ko-KR" altLang="en-US" sz="650" b="1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297914" y="596305"/>
            <a:ext cx="7535191" cy="28892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700" b="1" smtClean="0">
                <a:solidFill>
                  <a:schemeClr val="tx1"/>
                </a:solidFill>
              </a:rPr>
              <a:t>회원관리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기업회원     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829615" y="680442"/>
            <a:ext cx="626265" cy="14614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600" b="1" dirty="0" smtClean="0">
                <a:solidFill>
                  <a:schemeClr val="tx1"/>
                </a:solidFill>
              </a:rPr>
              <a:t>master </a:t>
            </a:r>
            <a:r>
              <a:rPr lang="ko-KR" altLang="en-US" sz="600" b="1" dirty="0" smtClean="0">
                <a:solidFill>
                  <a:schemeClr val="tx1"/>
                </a:solidFill>
              </a:rPr>
              <a:t>님 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41817" y="595206"/>
            <a:ext cx="629603" cy="23537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900" b="1" dirty="0" smtClean="0">
                <a:solidFill>
                  <a:schemeClr val="tx1"/>
                </a:solidFill>
              </a:rPr>
              <a:t>ADM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6069812" y="885988"/>
            <a:ext cx="2730437" cy="153173"/>
            <a:chOff x="2758407" y="3268800"/>
            <a:chExt cx="2730437" cy="153173"/>
          </a:xfrm>
        </p:grpSpPr>
        <p:sp>
          <p:nvSpPr>
            <p:cNvPr id="130" name="직사각형 129"/>
            <p:cNvSpPr/>
            <p:nvPr/>
          </p:nvSpPr>
          <p:spPr>
            <a:xfrm>
              <a:off x="2758407" y="3270105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600" dirty="0" smtClean="0">
                  <a:solidFill>
                    <a:schemeClr val="tx1"/>
                  </a:solidFill>
                </a:rPr>
                <a:t>page: 11 – 20/239  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58487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◀</a:t>
              </a: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3745223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1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90557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</a:rPr>
                <a:t>2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0659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3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2183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4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378676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5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546978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6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71528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7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88358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8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012128" y="3268800"/>
              <a:ext cx="189149" cy="142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smtClean="0">
                  <a:solidFill>
                    <a:schemeClr val="tx1"/>
                  </a:solidFill>
                </a:rPr>
                <a:t>…</a:t>
              </a:r>
              <a:endParaRPr lang="ko-KR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17910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072689" y="3268800"/>
              <a:ext cx="362949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20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34484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▶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823902" y="880947"/>
            <a:ext cx="1261812" cy="151868"/>
            <a:chOff x="5920535" y="3217256"/>
            <a:chExt cx="1261812" cy="151868"/>
          </a:xfrm>
        </p:grpSpPr>
        <p:grpSp>
          <p:nvGrpSpPr>
            <p:cNvPr id="145" name="그룹 144"/>
            <p:cNvGrpSpPr/>
            <p:nvPr/>
          </p:nvGrpSpPr>
          <p:grpSpPr>
            <a:xfrm>
              <a:off x="6771535" y="3230543"/>
              <a:ext cx="410812" cy="129005"/>
              <a:chOff x="3629646" y="3304162"/>
              <a:chExt cx="747290" cy="207761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3629646" y="3310893"/>
                <a:ext cx="747290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50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4160912" y="3310892"/>
                <a:ext cx="216024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50" smtClean="0">
                    <a:solidFill>
                      <a:schemeClr val="tx1"/>
                    </a:solidFill>
                  </a:rPr>
                  <a:t>▼</a:t>
                </a:r>
                <a:endParaRPr lang="ko-KR" altLang="en-US" sz="45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3629646" y="3304162"/>
                <a:ext cx="747290" cy="20103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450" b="1" dirty="0">
                    <a:solidFill>
                      <a:schemeClr val="tx1"/>
                    </a:solidFill>
                  </a:rPr>
                  <a:t>2</a:t>
                </a:r>
                <a:r>
                  <a:rPr lang="en-US" altLang="ko-KR" sz="450" b="1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4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6" name="직사각형 145"/>
            <p:cNvSpPr/>
            <p:nvPr/>
          </p:nvSpPr>
          <p:spPr>
            <a:xfrm>
              <a:off x="5920535" y="3217256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600" dirty="0" smtClean="0">
                  <a:solidFill>
                    <a:schemeClr val="tx1"/>
                  </a:solidFill>
                </a:rPr>
                <a:t>항목수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1" name="직사각형 160"/>
          <p:cNvSpPr/>
          <p:nvPr/>
        </p:nvSpPr>
        <p:spPr>
          <a:xfrm>
            <a:off x="6672145" y="670990"/>
            <a:ext cx="13324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>
                <a:latin typeface="+mn-lt"/>
              </a:rPr>
              <a:t>검색결과</a:t>
            </a:r>
            <a:r>
              <a:rPr lang="en-US" altLang="ko-KR" sz="600" dirty="0">
                <a:latin typeface="+mn-lt"/>
              </a:rPr>
              <a:t>: 1,987</a:t>
            </a:r>
            <a:r>
              <a:rPr lang="ko-KR" altLang="en-US" sz="600" dirty="0">
                <a:latin typeface="+mn-lt"/>
              </a:rPr>
              <a:t>명  총</a:t>
            </a:r>
            <a:r>
              <a:rPr lang="en-US" altLang="ko-KR" sz="600" dirty="0">
                <a:latin typeface="+mn-lt"/>
              </a:rPr>
              <a:t>: 89,834</a:t>
            </a:r>
            <a:r>
              <a:rPr lang="ko-KR" altLang="en-US" sz="600" dirty="0">
                <a:latin typeface="+mn-lt"/>
              </a:rPr>
              <a:t>명 </a:t>
            </a:r>
          </a:p>
        </p:txBody>
      </p:sp>
      <p:grpSp>
        <p:nvGrpSpPr>
          <p:cNvPr id="191" name="그룹 190"/>
          <p:cNvGrpSpPr/>
          <p:nvPr/>
        </p:nvGrpSpPr>
        <p:grpSpPr>
          <a:xfrm>
            <a:off x="4661068" y="879744"/>
            <a:ext cx="689685" cy="142726"/>
            <a:chOff x="3614756" y="3304162"/>
            <a:chExt cx="762180" cy="207761"/>
          </a:xfrm>
        </p:grpSpPr>
        <p:sp>
          <p:nvSpPr>
            <p:cNvPr id="192" name="직사각형 191"/>
            <p:cNvSpPr/>
            <p:nvPr/>
          </p:nvSpPr>
          <p:spPr>
            <a:xfrm>
              <a:off x="3614756" y="3310893"/>
              <a:ext cx="76218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3614756" y="3304162"/>
              <a:ext cx="76218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600" b="1" dirty="0" smtClean="0">
                  <a:solidFill>
                    <a:schemeClr val="tx1"/>
                  </a:solidFill>
                </a:rPr>
                <a:t>내보내기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0" name="직사각형 269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en-US" altLang="ko-KR" sz="950" ker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smtClean="0">
                <a:latin typeface="맑은 고딕" pitchFamily="50" charset="-127"/>
                <a:ea typeface="맑은 고딕" pitchFamily="50" charset="-127"/>
              </a:rPr>
              <a:t>회원관리 </a:t>
            </a: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>
                <a:latin typeface="맑은 고딕" pitchFamily="50" charset="-127"/>
                <a:ea typeface="맑은 고딕" pitchFamily="50" charset="-127"/>
              </a:rPr>
              <a:t>기업회원 </a:t>
            </a:r>
          </a:p>
        </p:txBody>
      </p:sp>
      <p:sp>
        <p:nvSpPr>
          <p:cNvPr id="271" name="직사각형 270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ID: All_Adm</a:t>
            </a:r>
            <a:endParaRPr lang="ko-KR" altLang="en-US" sz="9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7769717" y="1079143"/>
            <a:ext cx="1027914" cy="129546"/>
            <a:chOff x="3008784" y="3296945"/>
            <a:chExt cx="1368152" cy="208247"/>
          </a:xfrm>
        </p:grpSpPr>
        <p:sp>
          <p:nvSpPr>
            <p:cNvPr id="197" name="직사각형 196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dirty="0" smtClean="0">
                  <a:solidFill>
                    <a:schemeClr val="tx1"/>
                  </a:solidFill>
                </a:rPr>
                <a:t>▼</a:t>
              </a:r>
              <a:endParaRPr lang="ko-KR" altLang="en-US" sz="45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조건입력검색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6868286" y="1074731"/>
            <a:ext cx="1027914" cy="129546"/>
            <a:chOff x="3008784" y="3296945"/>
            <a:chExt cx="1368152" cy="208247"/>
          </a:xfrm>
        </p:grpSpPr>
        <p:sp>
          <p:nvSpPr>
            <p:cNvPr id="151" name="직사각형 150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날짜검색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6565366" y="1078955"/>
            <a:ext cx="367475" cy="12900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smtClean="0">
                <a:solidFill>
                  <a:schemeClr val="tx1"/>
                </a:solidFill>
              </a:rPr>
              <a:t>검색</a:t>
            </a:r>
            <a:endParaRPr lang="ko-KR" altLang="en-US" sz="500" b="1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833148" y="1087900"/>
            <a:ext cx="701589" cy="122746"/>
          </a:xfrm>
          <a:prstGeom prst="rect">
            <a:avLst/>
          </a:prstGeom>
          <a:noFill/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grpSp>
        <p:nvGrpSpPr>
          <p:cNvPr id="156" name="그룹 155"/>
          <p:cNvGrpSpPr/>
          <p:nvPr/>
        </p:nvGrpSpPr>
        <p:grpSpPr>
          <a:xfrm>
            <a:off x="5231904" y="1077957"/>
            <a:ext cx="561450" cy="129005"/>
            <a:chOff x="3629646" y="3304162"/>
            <a:chExt cx="747290" cy="207761"/>
          </a:xfrm>
        </p:grpSpPr>
        <p:sp>
          <p:nvSpPr>
            <p:cNvPr id="158" name="직사각형 157"/>
            <p:cNvSpPr/>
            <p:nvPr/>
          </p:nvSpPr>
          <p:spPr>
            <a:xfrm>
              <a:off x="3629646" y="3310893"/>
              <a:ext cx="74729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629646" y="3304162"/>
              <a:ext cx="74729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450" b="1" dirty="0" smtClean="0">
                  <a:solidFill>
                    <a:schemeClr val="tx1"/>
                  </a:solidFill>
                </a:rPr>
                <a:t> 연락처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7" name="표 156"/>
          <p:cNvGraphicFramePr>
            <a:graphicFrameLocks noGrp="1"/>
          </p:cNvGraphicFramePr>
          <p:nvPr>
            <p:extLst/>
          </p:nvPr>
        </p:nvGraphicFramePr>
        <p:xfrm>
          <a:off x="232607" y="814719"/>
          <a:ext cx="1056521" cy="5112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21"/>
              </a:tblGrid>
              <a:tr h="3142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개인회원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기업회원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관리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리워드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충전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숏컷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제어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배너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광고페이지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금칙규정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게시판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75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신고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이용약관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통계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0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회원분석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매출분석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계정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518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297913" y="1282045"/>
          <a:ext cx="7535192" cy="701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5"/>
                <a:gridCol w="410396"/>
                <a:gridCol w="504056"/>
                <a:gridCol w="720080"/>
                <a:gridCol w="936104"/>
                <a:gridCol w="792088"/>
                <a:gridCol w="792088"/>
                <a:gridCol w="1872208"/>
                <a:gridCol w="648072"/>
                <a:gridCol w="576865"/>
              </a:tblGrid>
              <a:tr h="2747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회사명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담당자 이름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담당자 이메일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담당자 연락처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회사연락처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회사주소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탈퇴일자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삼성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김감귤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abc@naver.com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010.1234.4532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02.1335.5643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2016.03.12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엘지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김사과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cbc@naver.com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010.1234.4534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02.1335.5611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 smtClean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2016.03.11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/>
                        <a:t>없음</a:t>
                      </a:r>
                      <a:endParaRPr lang="en-US" altLang="ko-KR" sz="600" dirty="0" smtClean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1" name="직사각형 280"/>
          <p:cNvSpPr/>
          <p:nvPr/>
        </p:nvSpPr>
        <p:spPr>
          <a:xfrm>
            <a:off x="4219276" y="1082411"/>
            <a:ext cx="580580" cy="12923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회원등록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5" name="직사각형 284"/>
          <p:cNvSpPr/>
          <p:nvPr/>
        </p:nvSpPr>
        <p:spPr>
          <a:xfrm>
            <a:off x="2762758" y="1082411"/>
            <a:ext cx="702502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전체회원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4821596" y="1081636"/>
            <a:ext cx="360495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탈퇴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1377778" y="1601709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>
            <a:spLocks noChangeAspect="1"/>
          </p:cNvSpPr>
          <p:nvPr/>
        </p:nvSpPr>
        <p:spPr>
          <a:xfrm>
            <a:off x="1376328" y="1814047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>
            <a:spLocks noChangeAspect="1"/>
          </p:cNvSpPr>
          <p:nvPr/>
        </p:nvSpPr>
        <p:spPr>
          <a:xfrm>
            <a:off x="1376328" y="1363142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3491227" y="1085218"/>
            <a:ext cx="702502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회원등록 요청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833148" y="1584734"/>
            <a:ext cx="1656464" cy="14215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서울시 강남구 과일로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833148" y="1800792"/>
            <a:ext cx="1661347" cy="14218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서울시 관악구 슈퍼로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7" name="Search Icon"/>
          <p:cNvSpPr>
            <a:spLocks noChangeAspect="1" noEditPoints="1"/>
          </p:cNvSpPr>
          <p:nvPr/>
        </p:nvSpPr>
        <p:spPr bwMode="auto">
          <a:xfrm flipH="1">
            <a:off x="9614048" y="2944255"/>
            <a:ext cx="232036" cy="234226"/>
          </a:xfrm>
          <a:custGeom>
            <a:avLst/>
            <a:gdLst>
              <a:gd name="T0" fmla="*/ 22 w 591"/>
              <a:gd name="T1" fmla="*/ 483 h 592"/>
              <a:gd name="T2" fmla="*/ 170 w 591"/>
              <a:gd name="T3" fmla="*/ 338 h 592"/>
              <a:gd name="T4" fmla="*/ 147 w 591"/>
              <a:gd name="T5" fmla="*/ 226 h 592"/>
              <a:gd name="T6" fmla="*/ 366 w 591"/>
              <a:gd name="T7" fmla="*/ 0 h 592"/>
              <a:gd name="T8" fmla="*/ 591 w 591"/>
              <a:gd name="T9" fmla="*/ 226 h 592"/>
              <a:gd name="T10" fmla="*/ 366 w 591"/>
              <a:gd name="T11" fmla="*/ 444 h 592"/>
              <a:gd name="T12" fmla="*/ 258 w 591"/>
              <a:gd name="T13" fmla="*/ 424 h 592"/>
              <a:gd name="T14" fmla="*/ 108 w 591"/>
              <a:gd name="T15" fmla="*/ 570 h 592"/>
              <a:gd name="T16" fmla="*/ 22 w 591"/>
              <a:gd name="T17" fmla="*/ 570 h 592"/>
              <a:gd name="T18" fmla="*/ 22 w 591"/>
              <a:gd name="T19" fmla="*/ 483 h 592"/>
              <a:gd name="T20" fmla="*/ 366 w 591"/>
              <a:gd name="T21" fmla="*/ 84 h 592"/>
              <a:gd name="T22" fmla="*/ 225 w 591"/>
              <a:gd name="T23" fmla="*/ 226 h 592"/>
              <a:gd name="T24" fmla="*/ 366 w 591"/>
              <a:gd name="T25" fmla="*/ 367 h 592"/>
              <a:gd name="T26" fmla="*/ 507 w 591"/>
              <a:gd name="T27" fmla="*/ 226 h 592"/>
              <a:gd name="T28" fmla="*/ 366 w 591"/>
              <a:gd name="T29" fmla="*/ 84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1" h="592">
                <a:moveTo>
                  <a:pt x="22" y="483"/>
                </a:moveTo>
                <a:lnTo>
                  <a:pt x="170" y="338"/>
                </a:lnTo>
                <a:cubicBezTo>
                  <a:pt x="151" y="305"/>
                  <a:pt x="147" y="267"/>
                  <a:pt x="147" y="226"/>
                </a:cubicBezTo>
                <a:cubicBezTo>
                  <a:pt x="147" y="101"/>
                  <a:pt x="241" y="0"/>
                  <a:pt x="366" y="0"/>
                </a:cubicBezTo>
                <a:cubicBezTo>
                  <a:pt x="490" y="0"/>
                  <a:pt x="591" y="101"/>
                  <a:pt x="591" y="226"/>
                </a:cubicBezTo>
                <a:cubicBezTo>
                  <a:pt x="591" y="350"/>
                  <a:pt x="490" y="444"/>
                  <a:pt x="366" y="444"/>
                </a:cubicBezTo>
                <a:cubicBezTo>
                  <a:pt x="327" y="444"/>
                  <a:pt x="290" y="441"/>
                  <a:pt x="258" y="424"/>
                </a:cubicBezTo>
                <a:lnTo>
                  <a:pt x="108" y="570"/>
                </a:lnTo>
                <a:cubicBezTo>
                  <a:pt x="86" y="592"/>
                  <a:pt x="44" y="592"/>
                  <a:pt x="22" y="570"/>
                </a:cubicBezTo>
                <a:cubicBezTo>
                  <a:pt x="0" y="548"/>
                  <a:pt x="0" y="505"/>
                  <a:pt x="22" y="483"/>
                </a:cubicBezTo>
                <a:close/>
                <a:moveTo>
                  <a:pt x="366" y="84"/>
                </a:moveTo>
                <a:cubicBezTo>
                  <a:pt x="288" y="84"/>
                  <a:pt x="225" y="148"/>
                  <a:pt x="225" y="226"/>
                </a:cubicBezTo>
                <a:cubicBezTo>
                  <a:pt x="225" y="303"/>
                  <a:pt x="288" y="367"/>
                  <a:pt x="366" y="367"/>
                </a:cubicBezTo>
                <a:cubicBezTo>
                  <a:pt x="444" y="367"/>
                  <a:pt x="507" y="303"/>
                  <a:pt x="507" y="226"/>
                </a:cubicBezTo>
                <a:cubicBezTo>
                  <a:pt x="507" y="148"/>
                  <a:pt x="444" y="84"/>
                  <a:pt x="366" y="84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/>
          </a:p>
        </p:txBody>
      </p:sp>
      <p:sp>
        <p:nvSpPr>
          <p:cNvPr id="81" name="직사각형 80"/>
          <p:cNvSpPr/>
          <p:nvPr/>
        </p:nvSpPr>
        <p:spPr>
          <a:xfrm>
            <a:off x="8762121" y="2611327"/>
            <a:ext cx="21328" cy="133036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8565422" y="2917681"/>
            <a:ext cx="287245" cy="479659"/>
            <a:chOff x="858955" y="3098920"/>
            <a:chExt cx="268804" cy="499218"/>
          </a:xfrm>
        </p:grpSpPr>
        <p:sp>
          <p:nvSpPr>
            <p:cNvPr id="83" name="오른쪽 화살표 82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84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타원 84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7601730" y="2919011"/>
            <a:ext cx="901883" cy="34134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</a:rPr>
              <a:t>회원목록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7702628" y="937989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92" name="그룹 244"/>
          <p:cNvGrpSpPr>
            <a:grpSpLocks/>
          </p:cNvGrpSpPr>
          <p:nvPr/>
        </p:nvGrpSpPr>
        <p:grpSpPr bwMode="auto">
          <a:xfrm>
            <a:off x="7718183" y="1069428"/>
            <a:ext cx="250025" cy="296808"/>
            <a:chOff x="8137609" y="3143533"/>
            <a:chExt cx="376093" cy="471768"/>
          </a:xfrm>
        </p:grpSpPr>
        <p:sp>
          <p:nvSpPr>
            <p:cNvPr id="95" name="타원 94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748558"/>
              </p:ext>
            </p:extLst>
          </p:nvPr>
        </p:nvGraphicFramePr>
        <p:xfrm>
          <a:off x="3509375" y="2251741"/>
          <a:ext cx="3178744" cy="2761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372"/>
                <a:gridCol w="1589372"/>
              </a:tblGrid>
              <a:tr h="28071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날짜검색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97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가입일자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탈퇴일자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64184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7" name="그림 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71" y="3029146"/>
            <a:ext cx="1450974" cy="15680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26" y="3028966"/>
            <a:ext cx="1450974" cy="15680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9" name="직사각형 88"/>
          <p:cNvSpPr/>
          <p:nvPr/>
        </p:nvSpPr>
        <p:spPr>
          <a:xfrm>
            <a:off x="3606471" y="2885511"/>
            <a:ext cx="1450974" cy="111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시작일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136536" y="2887329"/>
            <a:ext cx="1450974" cy="111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종료일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833189" y="2540854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94" name="그룹 244"/>
          <p:cNvGrpSpPr>
            <a:grpSpLocks/>
          </p:cNvGrpSpPr>
          <p:nvPr/>
        </p:nvGrpSpPr>
        <p:grpSpPr bwMode="auto">
          <a:xfrm>
            <a:off x="4614864" y="2561693"/>
            <a:ext cx="250025" cy="296808"/>
            <a:chOff x="8137609" y="3143533"/>
            <a:chExt cx="376093" cy="471768"/>
          </a:xfrm>
        </p:grpSpPr>
        <p:sp>
          <p:nvSpPr>
            <p:cNvPr id="97" name="타원 96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" name="직사각형 98"/>
          <p:cNvSpPr/>
          <p:nvPr/>
        </p:nvSpPr>
        <p:spPr>
          <a:xfrm>
            <a:off x="4993263" y="2930004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2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9145238" y="2611327"/>
            <a:ext cx="21328" cy="133036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103390"/>
              </p:ext>
            </p:extLst>
          </p:nvPr>
        </p:nvGraphicFramePr>
        <p:xfrm>
          <a:off x="8904312" y="579352"/>
          <a:ext cx="2980791" cy="430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47"/>
                <a:gridCol w="2740544"/>
              </a:tblGrid>
              <a:tr h="196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회사주소 버튼을 클릭하면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지도 팝업창 생성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클릭한 회사 주소의 지도를 알 수 있으며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스크롤바로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마우스 휠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위치 크기 조정 가능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18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9" name="직사각형 118"/>
          <p:cNvSpPr/>
          <p:nvPr/>
        </p:nvSpPr>
        <p:spPr>
          <a:xfrm>
            <a:off x="233031" y="579352"/>
            <a:ext cx="8600073" cy="23537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8320871" y="692696"/>
            <a:ext cx="468000" cy="8280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dirty="0" smtClean="0">
                <a:solidFill>
                  <a:schemeClr val="tx1"/>
                </a:solidFill>
              </a:rPr>
              <a:t>로그아웃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69218" y="5926826"/>
            <a:ext cx="6713117" cy="2999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700" smtClean="0">
              <a:solidFill>
                <a:schemeClr val="tx1"/>
              </a:solidFill>
            </a:endParaRPr>
          </a:p>
        </p:txBody>
      </p:sp>
      <p:sp>
        <p:nvSpPr>
          <p:cNvPr id="123" name="Rectangle 3"/>
          <p:cNvSpPr>
            <a:spLocks noChangeArrowheads="1"/>
          </p:cNvSpPr>
          <p:nvPr/>
        </p:nvSpPr>
        <p:spPr bwMode="auto">
          <a:xfrm>
            <a:off x="233031" y="579353"/>
            <a:ext cx="8600075" cy="555780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 type="none" w="med" len="sm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233030" y="5926827"/>
            <a:ext cx="8600076" cy="21033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50" b="1" smtClean="0">
                <a:solidFill>
                  <a:schemeClr val="tx1"/>
                </a:solidFill>
              </a:rPr>
              <a:t>회사 정보</a:t>
            </a:r>
            <a:endParaRPr lang="ko-KR" altLang="en-US" sz="650" b="1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297914" y="596305"/>
            <a:ext cx="7535191" cy="28892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700" b="1" smtClean="0">
                <a:solidFill>
                  <a:schemeClr val="tx1"/>
                </a:solidFill>
              </a:rPr>
              <a:t>회원관리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기업회원     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829615" y="680442"/>
            <a:ext cx="626265" cy="14614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600" b="1" dirty="0" smtClean="0">
                <a:solidFill>
                  <a:schemeClr val="tx1"/>
                </a:solidFill>
              </a:rPr>
              <a:t>master </a:t>
            </a:r>
            <a:r>
              <a:rPr lang="ko-KR" altLang="en-US" sz="600" b="1" dirty="0" smtClean="0">
                <a:solidFill>
                  <a:schemeClr val="tx1"/>
                </a:solidFill>
              </a:rPr>
              <a:t>님 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41817" y="595206"/>
            <a:ext cx="629603" cy="23537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900" b="1" dirty="0" smtClean="0">
                <a:solidFill>
                  <a:schemeClr val="tx1"/>
                </a:solidFill>
              </a:rPr>
              <a:t>ADM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6069812" y="885988"/>
            <a:ext cx="2730437" cy="153173"/>
            <a:chOff x="2758407" y="3268800"/>
            <a:chExt cx="2730437" cy="153173"/>
          </a:xfrm>
        </p:grpSpPr>
        <p:sp>
          <p:nvSpPr>
            <p:cNvPr id="130" name="직사각형 129"/>
            <p:cNvSpPr/>
            <p:nvPr/>
          </p:nvSpPr>
          <p:spPr>
            <a:xfrm>
              <a:off x="2758407" y="3270105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600" dirty="0" smtClean="0">
                  <a:solidFill>
                    <a:schemeClr val="tx1"/>
                  </a:solidFill>
                </a:rPr>
                <a:t>page: 11 – 20/239  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58487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◀</a:t>
              </a: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3745223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1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90557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</a:rPr>
                <a:t>2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0659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3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2183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4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378676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5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546978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6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71528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7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88358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8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012128" y="3268800"/>
              <a:ext cx="189149" cy="142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smtClean="0">
                  <a:solidFill>
                    <a:schemeClr val="tx1"/>
                  </a:solidFill>
                </a:rPr>
                <a:t>…</a:t>
              </a:r>
              <a:endParaRPr lang="ko-KR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17910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072689" y="3268800"/>
              <a:ext cx="362949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20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34484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▶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823902" y="880947"/>
            <a:ext cx="1261812" cy="151868"/>
            <a:chOff x="5920535" y="3217256"/>
            <a:chExt cx="1261812" cy="151868"/>
          </a:xfrm>
        </p:grpSpPr>
        <p:grpSp>
          <p:nvGrpSpPr>
            <p:cNvPr id="145" name="그룹 144"/>
            <p:cNvGrpSpPr/>
            <p:nvPr/>
          </p:nvGrpSpPr>
          <p:grpSpPr>
            <a:xfrm>
              <a:off x="6771535" y="3230543"/>
              <a:ext cx="410812" cy="129005"/>
              <a:chOff x="3629646" y="3304162"/>
              <a:chExt cx="747290" cy="207761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3629646" y="3310893"/>
                <a:ext cx="747290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50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4160912" y="3310892"/>
                <a:ext cx="216024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50" smtClean="0">
                    <a:solidFill>
                      <a:schemeClr val="tx1"/>
                    </a:solidFill>
                  </a:rPr>
                  <a:t>▼</a:t>
                </a:r>
                <a:endParaRPr lang="ko-KR" altLang="en-US" sz="45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3629646" y="3304162"/>
                <a:ext cx="747290" cy="20103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450" b="1" dirty="0">
                    <a:solidFill>
                      <a:schemeClr val="tx1"/>
                    </a:solidFill>
                  </a:rPr>
                  <a:t>2</a:t>
                </a:r>
                <a:r>
                  <a:rPr lang="en-US" altLang="ko-KR" sz="450" b="1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4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6" name="직사각형 145"/>
            <p:cNvSpPr/>
            <p:nvPr/>
          </p:nvSpPr>
          <p:spPr>
            <a:xfrm>
              <a:off x="5920535" y="3217256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600" dirty="0" smtClean="0">
                  <a:solidFill>
                    <a:schemeClr val="tx1"/>
                  </a:solidFill>
                </a:rPr>
                <a:t>항목수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1" name="직사각형 160"/>
          <p:cNvSpPr/>
          <p:nvPr/>
        </p:nvSpPr>
        <p:spPr>
          <a:xfrm>
            <a:off x="6672145" y="670990"/>
            <a:ext cx="13324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>
                <a:latin typeface="+mn-lt"/>
              </a:rPr>
              <a:t>검색결과</a:t>
            </a:r>
            <a:r>
              <a:rPr lang="en-US" altLang="ko-KR" sz="600" dirty="0">
                <a:latin typeface="+mn-lt"/>
              </a:rPr>
              <a:t>: 1,987</a:t>
            </a:r>
            <a:r>
              <a:rPr lang="ko-KR" altLang="en-US" sz="600" dirty="0">
                <a:latin typeface="+mn-lt"/>
              </a:rPr>
              <a:t>명  총</a:t>
            </a:r>
            <a:r>
              <a:rPr lang="en-US" altLang="ko-KR" sz="600" dirty="0">
                <a:latin typeface="+mn-lt"/>
              </a:rPr>
              <a:t>: 89,834</a:t>
            </a:r>
            <a:r>
              <a:rPr lang="ko-KR" altLang="en-US" sz="600" dirty="0">
                <a:latin typeface="+mn-lt"/>
              </a:rPr>
              <a:t>명 </a:t>
            </a:r>
          </a:p>
        </p:txBody>
      </p:sp>
      <p:grpSp>
        <p:nvGrpSpPr>
          <p:cNvPr id="191" name="그룹 190"/>
          <p:cNvGrpSpPr/>
          <p:nvPr/>
        </p:nvGrpSpPr>
        <p:grpSpPr>
          <a:xfrm>
            <a:off x="4661068" y="879744"/>
            <a:ext cx="689685" cy="142726"/>
            <a:chOff x="3614756" y="3304162"/>
            <a:chExt cx="762180" cy="207761"/>
          </a:xfrm>
        </p:grpSpPr>
        <p:sp>
          <p:nvSpPr>
            <p:cNvPr id="192" name="직사각형 191"/>
            <p:cNvSpPr/>
            <p:nvPr/>
          </p:nvSpPr>
          <p:spPr>
            <a:xfrm>
              <a:off x="3614756" y="3310893"/>
              <a:ext cx="76218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3614756" y="3304162"/>
              <a:ext cx="76218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600" b="1" dirty="0" smtClean="0">
                  <a:solidFill>
                    <a:schemeClr val="tx1"/>
                  </a:solidFill>
                </a:rPr>
                <a:t>내보내기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0" name="직사각형 269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en-US" altLang="ko-KR" sz="950" ker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smtClean="0">
                <a:latin typeface="맑은 고딕" pitchFamily="50" charset="-127"/>
                <a:ea typeface="맑은 고딕" pitchFamily="50" charset="-127"/>
              </a:rPr>
              <a:t>회원관리 </a:t>
            </a: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>
                <a:latin typeface="맑은 고딕" pitchFamily="50" charset="-127"/>
                <a:ea typeface="맑은 고딕" pitchFamily="50" charset="-127"/>
              </a:rPr>
              <a:t>기업회원 </a:t>
            </a:r>
          </a:p>
        </p:txBody>
      </p:sp>
      <p:sp>
        <p:nvSpPr>
          <p:cNvPr id="271" name="직사각형 270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ID: All_Adm</a:t>
            </a:r>
            <a:endParaRPr lang="ko-KR" altLang="en-US" sz="9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7769717" y="1079143"/>
            <a:ext cx="1027914" cy="129546"/>
            <a:chOff x="3008784" y="3296945"/>
            <a:chExt cx="1368152" cy="208247"/>
          </a:xfrm>
        </p:grpSpPr>
        <p:sp>
          <p:nvSpPr>
            <p:cNvPr id="197" name="직사각형 196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dirty="0" smtClean="0">
                  <a:solidFill>
                    <a:schemeClr val="tx1"/>
                  </a:solidFill>
                </a:rPr>
                <a:t>▼</a:t>
              </a:r>
              <a:endParaRPr lang="ko-KR" altLang="en-US" sz="45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조건입력검색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6868286" y="1074731"/>
            <a:ext cx="1027914" cy="129546"/>
            <a:chOff x="3008784" y="3296945"/>
            <a:chExt cx="1368152" cy="208247"/>
          </a:xfrm>
        </p:grpSpPr>
        <p:sp>
          <p:nvSpPr>
            <p:cNvPr id="151" name="직사각형 150"/>
            <p:cNvSpPr/>
            <p:nvPr/>
          </p:nvSpPr>
          <p:spPr>
            <a:xfrm>
              <a:off x="3212408" y="3296946"/>
              <a:ext cx="1164528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160912" y="3296945"/>
              <a:ext cx="216024" cy="201031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008784" y="3304162"/>
              <a:ext cx="1368152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 smtClean="0">
                  <a:solidFill>
                    <a:schemeClr val="tx1"/>
                  </a:solidFill>
                </a:rPr>
                <a:t>날짜검색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6565366" y="1078955"/>
            <a:ext cx="367475" cy="12900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smtClean="0">
                <a:solidFill>
                  <a:schemeClr val="tx1"/>
                </a:solidFill>
              </a:rPr>
              <a:t>검색</a:t>
            </a:r>
            <a:endParaRPr lang="ko-KR" altLang="en-US" sz="500" b="1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833148" y="1087900"/>
            <a:ext cx="701589" cy="122746"/>
          </a:xfrm>
          <a:prstGeom prst="rect">
            <a:avLst/>
          </a:prstGeom>
          <a:noFill/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grpSp>
        <p:nvGrpSpPr>
          <p:cNvPr id="156" name="그룹 155"/>
          <p:cNvGrpSpPr/>
          <p:nvPr/>
        </p:nvGrpSpPr>
        <p:grpSpPr>
          <a:xfrm>
            <a:off x="5231904" y="1077957"/>
            <a:ext cx="561450" cy="129005"/>
            <a:chOff x="3629646" y="3304162"/>
            <a:chExt cx="747290" cy="207761"/>
          </a:xfrm>
        </p:grpSpPr>
        <p:sp>
          <p:nvSpPr>
            <p:cNvPr id="158" name="직사각형 157"/>
            <p:cNvSpPr/>
            <p:nvPr/>
          </p:nvSpPr>
          <p:spPr>
            <a:xfrm>
              <a:off x="3629646" y="3310893"/>
              <a:ext cx="747290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160912" y="3310892"/>
              <a:ext cx="216024" cy="201030"/>
            </a:xfrm>
            <a:prstGeom prst="rect">
              <a:avLst/>
            </a:prstGeom>
            <a:noFill/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smtClean="0">
                  <a:solidFill>
                    <a:schemeClr val="tx1"/>
                  </a:solidFill>
                </a:rPr>
                <a:t>▼</a:t>
              </a:r>
              <a:endParaRPr lang="ko-KR" altLang="en-US" sz="45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629646" y="3304162"/>
              <a:ext cx="747290" cy="2010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450" b="1" dirty="0" smtClean="0">
                  <a:solidFill>
                    <a:schemeClr val="tx1"/>
                  </a:solidFill>
                </a:rPr>
                <a:t> 연락처</a:t>
              </a:r>
              <a:endParaRPr lang="ko-KR" altLang="en-US" sz="45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7" name="표 156"/>
          <p:cNvGraphicFramePr>
            <a:graphicFrameLocks noGrp="1"/>
          </p:cNvGraphicFramePr>
          <p:nvPr>
            <p:extLst/>
          </p:nvPr>
        </p:nvGraphicFramePr>
        <p:xfrm>
          <a:off x="232607" y="814719"/>
          <a:ext cx="1056521" cy="5112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21"/>
              </a:tblGrid>
              <a:tr h="3142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개인회원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기업회원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관리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리워드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충전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숏컷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제어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배너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광고페이지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금칙규정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게시판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75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신고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이용약관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통계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0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회원분석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매출분석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계정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518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297913" y="1282045"/>
          <a:ext cx="7535192" cy="701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5"/>
                <a:gridCol w="410396"/>
                <a:gridCol w="504056"/>
                <a:gridCol w="720080"/>
                <a:gridCol w="936104"/>
                <a:gridCol w="792088"/>
                <a:gridCol w="792088"/>
                <a:gridCol w="1872208"/>
                <a:gridCol w="648072"/>
                <a:gridCol w="576865"/>
              </a:tblGrid>
              <a:tr h="2747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회사명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담당자 이름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담당자 이메일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담당자 연락처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회사연락처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회사주소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탈퇴일자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삼성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김감귤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abc@naver.com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010.1234.4532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02.1335.5643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2016.03.12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엘지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</a:rPr>
                        <a:t>김사과</a:t>
                      </a:r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cbc@naver.com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010.1234.4534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</a:rPr>
                        <a:t>02.1335.5611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 smtClean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2016.03.11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/>
                        <a:t>없음</a:t>
                      </a:r>
                      <a:endParaRPr lang="en-US" altLang="ko-KR" sz="600" dirty="0" smtClean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1" name="직사각형 280"/>
          <p:cNvSpPr/>
          <p:nvPr/>
        </p:nvSpPr>
        <p:spPr>
          <a:xfrm>
            <a:off x="4219276" y="1082411"/>
            <a:ext cx="580580" cy="12923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회원등록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5" name="직사각형 284"/>
          <p:cNvSpPr/>
          <p:nvPr/>
        </p:nvSpPr>
        <p:spPr>
          <a:xfrm>
            <a:off x="2762758" y="1082411"/>
            <a:ext cx="702502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전체회원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4821596" y="1081636"/>
            <a:ext cx="360495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탈퇴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1377778" y="1601709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>
            <a:spLocks noChangeAspect="1"/>
          </p:cNvSpPr>
          <p:nvPr/>
        </p:nvSpPr>
        <p:spPr>
          <a:xfrm>
            <a:off x="1376328" y="1814047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>
            <a:spLocks noChangeAspect="1"/>
          </p:cNvSpPr>
          <p:nvPr/>
        </p:nvSpPr>
        <p:spPr>
          <a:xfrm>
            <a:off x="1376328" y="1363142"/>
            <a:ext cx="108189" cy="10820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3491227" y="1085218"/>
            <a:ext cx="702502" cy="1243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회원등록 요청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833148" y="1584734"/>
            <a:ext cx="1656464" cy="14215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서울시 강남구 과일로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833148" y="1800792"/>
            <a:ext cx="1661347" cy="142184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서울시 관악구 슈퍼로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7" name="Search Icon"/>
          <p:cNvSpPr>
            <a:spLocks noChangeAspect="1" noEditPoints="1"/>
          </p:cNvSpPr>
          <p:nvPr/>
        </p:nvSpPr>
        <p:spPr bwMode="auto">
          <a:xfrm flipH="1">
            <a:off x="9614048" y="2944255"/>
            <a:ext cx="232036" cy="234226"/>
          </a:xfrm>
          <a:custGeom>
            <a:avLst/>
            <a:gdLst>
              <a:gd name="T0" fmla="*/ 22 w 591"/>
              <a:gd name="T1" fmla="*/ 483 h 592"/>
              <a:gd name="T2" fmla="*/ 170 w 591"/>
              <a:gd name="T3" fmla="*/ 338 h 592"/>
              <a:gd name="T4" fmla="*/ 147 w 591"/>
              <a:gd name="T5" fmla="*/ 226 h 592"/>
              <a:gd name="T6" fmla="*/ 366 w 591"/>
              <a:gd name="T7" fmla="*/ 0 h 592"/>
              <a:gd name="T8" fmla="*/ 591 w 591"/>
              <a:gd name="T9" fmla="*/ 226 h 592"/>
              <a:gd name="T10" fmla="*/ 366 w 591"/>
              <a:gd name="T11" fmla="*/ 444 h 592"/>
              <a:gd name="T12" fmla="*/ 258 w 591"/>
              <a:gd name="T13" fmla="*/ 424 h 592"/>
              <a:gd name="T14" fmla="*/ 108 w 591"/>
              <a:gd name="T15" fmla="*/ 570 h 592"/>
              <a:gd name="T16" fmla="*/ 22 w 591"/>
              <a:gd name="T17" fmla="*/ 570 h 592"/>
              <a:gd name="T18" fmla="*/ 22 w 591"/>
              <a:gd name="T19" fmla="*/ 483 h 592"/>
              <a:gd name="T20" fmla="*/ 366 w 591"/>
              <a:gd name="T21" fmla="*/ 84 h 592"/>
              <a:gd name="T22" fmla="*/ 225 w 591"/>
              <a:gd name="T23" fmla="*/ 226 h 592"/>
              <a:gd name="T24" fmla="*/ 366 w 591"/>
              <a:gd name="T25" fmla="*/ 367 h 592"/>
              <a:gd name="T26" fmla="*/ 507 w 591"/>
              <a:gd name="T27" fmla="*/ 226 h 592"/>
              <a:gd name="T28" fmla="*/ 366 w 591"/>
              <a:gd name="T29" fmla="*/ 84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1" h="592">
                <a:moveTo>
                  <a:pt x="22" y="483"/>
                </a:moveTo>
                <a:lnTo>
                  <a:pt x="170" y="338"/>
                </a:lnTo>
                <a:cubicBezTo>
                  <a:pt x="151" y="305"/>
                  <a:pt x="147" y="267"/>
                  <a:pt x="147" y="226"/>
                </a:cubicBezTo>
                <a:cubicBezTo>
                  <a:pt x="147" y="101"/>
                  <a:pt x="241" y="0"/>
                  <a:pt x="366" y="0"/>
                </a:cubicBezTo>
                <a:cubicBezTo>
                  <a:pt x="490" y="0"/>
                  <a:pt x="591" y="101"/>
                  <a:pt x="591" y="226"/>
                </a:cubicBezTo>
                <a:cubicBezTo>
                  <a:pt x="591" y="350"/>
                  <a:pt x="490" y="444"/>
                  <a:pt x="366" y="444"/>
                </a:cubicBezTo>
                <a:cubicBezTo>
                  <a:pt x="327" y="444"/>
                  <a:pt x="290" y="441"/>
                  <a:pt x="258" y="424"/>
                </a:cubicBezTo>
                <a:lnTo>
                  <a:pt x="108" y="570"/>
                </a:lnTo>
                <a:cubicBezTo>
                  <a:pt x="86" y="592"/>
                  <a:pt x="44" y="592"/>
                  <a:pt x="22" y="570"/>
                </a:cubicBezTo>
                <a:cubicBezTo>
                  <a:pt x="0" y="548"/>
                  <a:pt x="0" y="505"/>
                  <a:pt x="22" y="483"/>
                </a:cubicBezTo>
                <a:close/>
                <a:moveTo>
                  <a:pt x="366" y="84"/>
                </a:moveTo>
                <a:cubicBezTo>
                  <a:pt x="288" y="84"/>
                  <a:pt x="225" y="148"/>
                  <a:pt x="225" y="226"/>
                </a:cubicBezTo>
                <a:cubicBezTo>
                  <a:pt x="225" y="303"/>
                  <a:pt x="288" y="367"/>
                  <a:pt x="366" y="367"/>
                </a:cubicBezTo>
                <a:cubicBezTo>
                  <a:pt x="444" y="367"/>
                  <a:pt x="507" y="303"/>
                  <a:pt x="507" y="226"/>
                </a:cubicBezTo>
                <a:cubicBezTo>
                  <a:pt x="507" y="148"/>
                  <a:pt x="444" y="84"/>
                  <a:pt x="366" y="84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/>
          </a:p>
        </p:txBody>
      </p:sp>
      <p:sp>
        <p:nvSpPr>
          <p:cNvPr id="81" name="직사각형 80"/>
          <p:cNvSpPr/>
          <p:nvPr/>
        </p:nvSpPr>
        <p:spPr>
          <a:xfrm>
            <a:off x="8762121" y="2611327"/>
            <a:ext cx="21328" cy="133036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8565422" y="2917681"/>
            <a:ext cx="287245" cy="479659"/>
            <a:chOff x="858955" y="3098920"/>
            <a:chExt cx="268804" cy="499218"/>
          </a:xfrm>
        </p:grpSpPr>
        <p:sp>
          <p:nvSpPr>
            <p:cNvPr id="83" name="오른쪽 화살표 82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84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타원 84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7601730" y="2919011"/>
            <a:ext cx="901883" cy="34134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</a:rPr>
              <a:t>회원목록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7320136" y="1440879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92" name="그룹 244"/>
          <p:cNvGrpSpPr>
            <a:grpSpLocks/>
          </p:cNvGrpSpPr>
          <p:nvPr/>
        </p:nvGrpSpPr>
        <p:grpSpPr bwMode="auto">
          <a:xfrm>
            <a:off x="7335691" y="1572318"/>
            <a:ext cx="250025" cy="296808"/>
            <a:chOff x="8137609" y="3143533"/>
            <a:chExt cx="376093" cy="471768"/>
          </a:xfrm>
        </p:grpSpPr>
        <p:sp>
          <p:nvSpPr>
            <p:cNvPr id="95" name="타원 94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0" name="그림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338" y="2607193"/>
            <a:ext cx="3566742" cy="2522813"/>
          </a:xfrm>
          <a:prstGeom prst="rect">
            <a:avLst/>
          </a:prstGeom>
        </p:spPr>
      </p:pic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22924"/>
              </p:ext>
            </p:extLst>
          </p:nvPr>
        </p:nvGraphicFramePr>
        <p:xfrm>
          <a:off x="3239533" y="2386864"/>
          <a:ext cx="3576547" cy="273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547"/>
              </a:tblGrid>
              <a:tr h="210227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과일사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서울시 강남구 과일로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134-123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과일빌딩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층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6430"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>
          <a:xfrm>
            <a:off x="6069812" y="2433803"/>
            <a:ext cx="638638" cy="12923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확인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785832" y="3484948"/>
            <a:ext cx="25807" cy="849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6660925" y="2370990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5" name="그룹 244"/>
          <p:cNvGrpSpPr>
            <a:grpSpLocks/>
          </p:cNvGrpSpPr>
          <p:nvPr/>
        </p:nvGrpSpPr>
        <p:grpSpPr bwMode="auto">
          <a:xfrm>
            <a:off x="6676480" y="2502429"/>
            <a:ext cx="250025" cy="296808"/>
            <a:chOff x="8137609" y="3143533"/>
            <a:chExt cx="376093" cy="471768"/>
          </a:xfrm>
        </p:grpSpPr>
        <p:sp>
          <p:nvSpPr>
            <p:cNvPr id="106" name="타원 105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5902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9145238" y="2611327"/>
            <a:ext cx="21328" cy="133036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754264"/>
              </p:ext>
            </p:extLst>
          </p:nvPr>
        </p:nvGraphicFramePr>
        <p:xfrm>
          <a:off x="8904312" y="579352"/>
          <a:ext cx="2980791" cy="5318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47"/>
                <a:gridCol w="2740544"/>
              </a:tblGrid>
              <a:tr h="196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앱 선택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선택 시 선택한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APP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회원 목록을 불러옴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모든 회원을 선택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따로 제공되는 메뉴는 없음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팝업창을 생성하여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회원을 선택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아이디나 연락처를 입력해서 선택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관리자가 등록한 회원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목록을 확인하거나 수정 할 수 있는 기능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 클릭 시 팝업창 생성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만약 개인회원 메뉴에서 미리 회원을 선택하고 푸시 메뉴로 진입했으면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그 회원들이 수신자 명수에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포함되어 있음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전송 종류 구분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토스트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상단알림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알림창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으로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구성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초기버전에는 상단알림만 지원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제목입력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내용 입력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2000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바이트 까지만 입력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가능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내용 입력 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입력 내용으로 인한 바이트의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값을 표시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푸시에 이미지를 첨부 하고 싶을 경우 추가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정확한 이미지 크기는 추후 입력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전송하기 버튼 클릭 시 고객에게 푸시 전송</a:t>
                      </a: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12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18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19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9" name="직사각형 118"/>
          <p:cNvSpPr/>
          <p:nvPr/>
        </p:nvSpPr>
        <p:spPr>
          <a:xfrm>
            <a:off x="233031" y="579352"/>
            <a:ext cx="8600073" cy="23537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8320871" y="692696"/>
            <a:ext cx="468000" cy="8280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b="1" dirty="0" smtClean="0">
                <a:solidFill>
                  <a:schemeClr val="tx1"/>
                </a:solidFill>
              </a:rPr>
              <a:t>로그아웃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69218" y="5926826"/>
            <a:ext cx="6713117" cy="2999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700" smtClean="0">
              <a:solidFill>
                <a:schemeClr val="tx1"/>
              </a:solidFill>
            </a:endParaRPr>
          </a:p>
        </p:txBody>
      </p:sp>
      <p:sp>
        <p:nvSpPr>
          <p:cNvPr id="123" name="Rectangle 3"/>
          <p:cNvSpPr>
            <a:spLocks noChangeArrowheads="1"/>
          </p:cNvSpPr>
          <p:nvPr/>
        </p:nvSpPr>
        <p:spPr bwMode="auto">
          <a:xfrm>
            <a:off x="233031" y="579353"/>
            <a:ext cx="8600075" cy="555780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 type="none" w="med" len="sm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233030" y="5926827"/>
            <a:ext cx="8600076" cy="21033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50" b="1" smtClean="0">
                <a:solidFill>
                  <a:schemeClr val="tx1"/>
                </a:solidFill>
              </a:rPr>
              <a:t>회사 정보</a:t>
            </a:r>
            <a:endParaRPr lang="ko-KR" altLang="en-US" sz="650" b="1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297914" y="596305"/>
            <a:ext cx="7535191" cy="28892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700" b="1" dirty="0" smtClean="0">
                <a:solidFill>
                  <a:schemeClr val="tx1"/>
                </a:solidFill>
              </a:rPr>
              <a:t>관리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&gt; PUSH</a:t>
            </a:r>
            <a:r>
              <a:rPr lang="ko-KR" altLang="en-US" sz="700" b="1" dirty="0" smtClean="0">
                <a:solidFill>
                  <a:schemeClr val="tx1"/>
                </a:solidFill>
              </a:rPr>
              <a:t>     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829615" y="680442"/>
            <a:ext cx="626265" cy="14614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600" b="1" dirty="0" smtClean="0">
                <a:solidFill>
                  <a:schemeClr val="tx1"/>
                </a:solidFill>
              </a:rPr>
              <a:t>master </a:t>
            </a:r>
            <a:r>
              <a:rPr lang="ko-KR" altLang="en-US" sz="600" b="1" dirty="0" smtClean="0">
                <a:solidFill>
                  <a:schemeClr val="tx1"/>
                </a:solidFill>
              </a:rPr>
              <a:t>님 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41817" y="595206"/>
            <a:ext cx="629603" cy="23537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900" b="1" dirty="0" smtClean="0">
                <a:solidFill>
                  <a:schemeClr val="tx1"/>
                </a:solidFill>
              </a:rPr>
              <a:t>ADM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관리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PUSH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ID: All_Adm</a:t>
            </a:r>
            <a:endParaRPr lang="ko-KR" altLang="en-US" sz="9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07406"/>
              </p:ext>
            </p:extLst>
          </p:nvPr>
        </p:nvGraphicFramePr>
        <p:xfrm>
          <a:off x="232607" y="814719"/>
          <a:ext cx="1056521" cy="5112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21"/>
              </a:tblGrid>
              <a:tr h="3142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개인회원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기업회원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관리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리워드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충전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숏컷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제어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배너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광고페이지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금칙규정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게시판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75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신고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이용약관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통계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0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회원분석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매출분석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204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계정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518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385967"/>
              </p:ext>
            </p:extLst>
          </p:nvPr>
        </p:nvGraphicFramePr>
        <p:xfrm>
          <a:off x="1324851" y="836712"/>
          <a:ext cx="3735986" cy="5050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986"/>
              </a:tblGrid>
              <a:tr h="294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전송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756741">
                <a:tc>
                  <a:txBody>
                    <a:bodyPr/>
                    <a:lstStyle/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018085"/>
              </p:ext>
            </p:extLst>
          </p:nvPr>
        </p:nvGraphicFramePr>
        <p:xfrm>
          <a:off x="1344157" y="1180851"/>
          <a:ext cx="3671725" cy="4684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27"/>
                <a:gridCol w="1377149"/>
                <a:gridCol w="1377149"/>
              </a:tblGrid>
              <a:tr h="328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APP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채팅                            ▼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미인채팅                      ▼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3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수신자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4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수신자 명수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전송종류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7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2553">
                <a:tc gridSpan="3">
                  <a:txBody>
                    <a:bodyPr/>
                    <a:lstStyle/>
                    <a:p>
                      <a:pPr algn="just" latinLnBrk="1"/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직사각형 88"/>
          <p:cNvSpPr/>
          <p:nvPr/>
        </p:nvSpPr>
        <p:spPr>
          <a:xfrm>
            <a:off x="2359534" y="1574980"/>
            <a:ext cx="792088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전체회원 선택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255434" y="1574980"/>
            <a:ext cx="792088" cy="2160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회원선택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143383" y="1574980"/>
            <a:ext cx="792088" cy="2160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직접입력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97" name="Combo Box Rectangle"/>
          <p:cNvSpPr>
            <a:spLocks/>
          </p:cNvSpPr>
          <p:nvPr/>
        </p:nvSpPr>
        <p:spPr bwMode="auto">
          <a:xfrm>
            <a:off x="2246876" y="2204746"/>
            <a:ext cx="3096344" cy="2159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solidFill>
                  <a:srgbClr val="262626"/>
                </a:solidFill>
                <a:latin typeface="+mj-ea"/>
                <a:ea typeface="+mj-ea"/>
                <a:cs typeface="Segoe UI" pitchFamily="34" charset="0"/>
              </a:rPr>
              <a:t>상단알림                                                                  ▼                                                                                                             </a:t>
            </a:r>
            <a:endParaRPr lang="en-US" sz="700" dirty="0">
              <a:solidFill>
                <a:srgbClr val="262626"/>
              </a:soli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99" name="Combo Box Rectangle"/>
          <p:cNvSpPr>
            <a:spLocks/>
          </p:cNvSpPr>
          <p:nvPr/>
        </p:nvSpPr>
        <p:spPr bwMode="auto">
          <a:xfrm>
            <a:off x="2246877" y="2541175"/>
            <a:ext cx="3312366" cy="2159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solidFill>
                  <a:srgbClr val="262626"/>
                </a:solidFill>
                <a:latin typeface="+mj-ea"/>
                <a:ea typeface="+mj-ea"/>
                <a:cs typeface="Segoe UI" pitchFamily="34" charset="0"/>
              </a:rPr>
              <a:t>테스트 전송                                                              ▼</a:t>
            </a:r>
            <a:endParaRPr lang="en-US" sz="700" dirty="0">
              <a:solidFill>
                <a:srgbClr val="262626"/>
              </a:soli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108" name="Combo Box Rectangle"/>
          <p:cNvSpPr>
            <a:spLocks/>
          </p:cNvSpPr>
          <p:nvPr/>
        </p:nvSpPr>
        <p:spPr bwMode="auto">
          <a:xfrm>
            <a:off x="2327255" y="2835351"/>
            <a:ext cx="2600265" cy="171865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solidFill>
                  <a:srgbClr val="262626"/>
                </a:solidFill>
                <a:ea typeface="Segoe UI" pitchFamily="34" charset="0"/>
                <a:cs typeface="Segoe UI" pitchFamily="34" charset="0"/>
              </a:rPr>
              <a:t>전송 테스트 중입니다</a:t>
            </a:r>
            <a:r>
              <a:rPr lang="en-US" altLang="ko-KR" sz="700" dirty="0" smtClean="0">
                <a:solidFill>
                  <a:srgbClr val="262626"/>
                </a:solidFill>
                <a:ea typeface="Segoe UI" pitchFamily="34" charset="0"/>
                <a:cs typeface="Segoe UI" pitchFamily="34" charset="0"/>
              </a:rPr>
              <a:t>.</a:t>
            </a:r>
            <a:endParaRPr lang="en-US" sz="700" dirty="0">
              <a:solidFill>
                <a:srgbClr val="262626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Combo Box Rectangle"/>
          <p:cNvSpPr>
            <a:spLocks/>
          </p:cNvSpPr>
          <p:nvPr/>
        </p:nvSpPr>
        <p:spPr bwMode="auto">
          <a:xfrm>
            <a:off x="2327255" y="4622723"/>
            <a:ext cx="2600265" cy="19105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 smtClean="0">
                <a:solidFill>
                  <a:srgbClr val="262626"/>
                </a:solidFill>
                <a:ea typeface="Segoe UI" pitchFamily="34" charset="0"/>
                <a:cs typeface="Segoe UI" pitchFamily="34" charset="0"/>
              </a:rPr>
              <a:t>30 byte / 2000 byte</a:t>
            </a:r>
            <a:endParaRPr lang="en-US" sz="700" dirty="0">
              <a:solidFill>
                <a:srgbClr val="262626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410205" y="5484962"/>
            <a:ext cx="3517315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tx1"/>
                </a:solidFill>
              </a:rPr>
              <a:t>전송하기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2277863" y="1877077"/>
            <a:ext cx="511049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8,456</a:t>
            </a:r>
            <a:r>
              <a:rPr lang="ko-KR" altLang="en-US" sz="700" b="1" dirty="0" smtClean="0">
                <a:solidFill>
                  <a:schemeClr val="tx1"/>
                </a:solidFill>
              </a:rPr>
              <a:t>명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42471" y="1869943"/>
            <a:ext cx="1893000" cy="197387"/>
            <a:chOff x="3034520" y="1875975"/>
            <a:chExt cx="1829393" cy="217126"/>
          </a:xfrm>
        </p:grpSpPr>
        <p:sp>
          <p:nvSpPr>
            <p:cNvPr id="110" name="직사각형 109"/>
            <p:cNvSpPr/>
            <p:nvPr/>
          </p:nvSpPr>
          <p:spPr>
            <a:xfrm>
              <a:off x="3934649" y="1875975"/>
              <a:ext cx="92926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</a:rPr>
                <a:t>확인하기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3034520" y="1877077"/>
              <a:ext cx="85589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smtClean="0">
                  <a:solidFill>
                    <a:schemeClr val="tx1"/>
                  </a:solidFill>
                </a:rPr>
                <a:t>초기화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8" name="직사각형 177"/>
          <p:cNvSpPr/>
          <p:nvPr/>
        </p:nvSpPr>
        <p:spPr>
          <a:xfrm>
            <a:off x="2327256" y="5081153"/>
            <a:ext cx="2600264" cy="221670"/>
          </a:xfrm>
          <a:prstGeom prst="rect">
            <a:avLst/>
          </a:prstGeom>
          <a:noFill/>
          <a:ln w="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4160251" y="4855371"/>
            <a:ext cx="767269" cy="16273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찾아보기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2330932" y="4864568"/>
            <a:ext cx="1788373" cy="151059"/>
          </a:xfrm>
          <a:prstGeom prst="rect">
            <a:avLst/>
          </a:prstGeom>
          <a:noFill/>
          <a:ln w="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5082783" y="1055067"/>
            <a:ext cx="3706088" cy="482220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3" name="그룹 202"/>
          <p:cNvGrpSpPr/>
          <p:nvPr/>
        </p:nvGrpSpPr>
        <p:grpSpPr>
          <a:xfrm>
            <a:off x="6046951" y="865762"/>
            <a:ext cx="2730437" cy="153173"/>
            <a:chOff x="2758407" y="3268800"/>
            <a:chExt cx="2730437" cy="153173"/>
          </a:xfrm>
        </p:grpSpPr>
        <p:sp>
          <p:nvSpPr>
            <p:cNvPr id="210" name="직사각형 209"/>
            <p:cNvSpPr/>
            <p:nvPr/>
          </p:nvSpPr>
          <p:spPr>
            <a:xfrm>
              <a:off x="2758407" y="3270105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600" dirty="0" smtClean="0">
                  <a:solidFill>
                    <a:schemeClr val="tx1"/>
                  </a:solidFill>
                </a:rPr>
                <a:t>page: 11 – 20/239  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358487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◀</a:t>
              </a: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745223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1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390557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</a:rPr>
                <a:t>2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40659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3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4218325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4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4378676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5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4546978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6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471528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7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4883582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</a:rPr>
                <a:t>8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5012128" y="3268800"/>
              <a:ext cx="189149" cy="142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smtClean="0">
                  <a:solidFill>
                    <a:schemeClr val="tx1"/>
                  </a:solidFill>
                </a:rPr>
                <a:t>…</a:t>
              </a:r>
              <a:endParaRPr lang="ko-KR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5179100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5072689" y="3268800"/>
              <a:ext cx="362949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24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5344844" y="3268800"/>
              <a:ext cx="144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▶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801041" y="860721"/>
            <a:ext cx="1261812" cy="151868"/>
            <a:chOff x="5920535" y="3217256"/>
            <a:chExt cx="1261812" cy="151868"/>
          </a:xfrm>
        </p:grpSpPr>
        <p:grpSp>
          <p:nvGrpSpPr>
            <p:cNvPr id="205" name="그룹 204"/>
            <p:cNvGrpSpPr/>
            <p:nvPr/>
          </p:nvGrpSpPr>
          <p:grpSpPr>
            <a:xfrm>
              <a:off x="6771535" y="3230543"/>
              <a:ext cx="410812" cy="129005"/>
              <a:chOff x="3629646" y="3304162"/>
              <a:chExt cx="747290" cy="207761"/>
            </a:xfrm>
          </p:grpSpPr>
          <p:sp>
            <p:nvSpPr>
              <p:cNvPr id="207" name="직사각형 206"/>
              <p:cNvSpPr/>
              <p:nvPr/>
            </p:nvSpPr>
            <p:spPr>
              <a:xfrm>
                <a:off x="3629646" y="3310893"/>
                <a:ext cx="747290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50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4160912" y="3310892"/>
                <a:ext cx="216024" cy="20103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50" dirty="0" smtClean="0">
                    <a:solidFill>
                      <a:schemeClr val="tx1"/>
                    </a:solidFill>
                  </a:rPr>
                  <a:t>▼</a:t>
                </a:r>
                <a:endParaRPr lang="ko-KR" altLang="en-US" sz="4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3629646" y="3304162"/>
                <a:ext cx="747290" cy="20103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450" b="1" dirty="0">
                    <a:solidFill>
                      <a:schemeClr val="tx1"/>
                    </a:solidFill>
                  </a:rPr>
                  <a:t>2</a:t>
                </a:r>
                <a:r>
                  <a:rPr lang="en-US" altLang="ko-KR" sz="450" b="1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4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6" name="직사각형 205"/>
            <p:cNvSpPr/>
            <p:nvPr/>
          </p:nvSpPr>
          <p:spPr>
            <a:xfrm>
              <a:off x="5920535" y="3217256"/>
              <a:ext cx="908016" cy="1518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600" dirty="0" smtClean="0">
                  <a:solidFill>
                    <a:schemeClr val="tx1"/>
                  </a:solidFill>
                </a:rPr>
                <a:t>항목수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921318"/>
              </p:ext>
            </p:extLst>
          </p:nvPr>
        </p:nvGraphicFramePr>
        <p:xfrm>
          <a:off x="5087887" y="1061698"/>
          <a:ext cx="3700983" cy="51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93"/>
                <a:gridCol w="577857"/>
                <a:gridCol w="1372410"/>
                <a:gridCol w="650089"/>
                <a:gridCol w="667234"/>
              </a:tblGrid>
              <a:tr h="256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전송자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전송내용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수신자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전송일자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6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h0000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2016.02.04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5" name="직사각형 224"/>
          <p:cNvSpPr/>
          <p:nvPr/>
        </p:nvSpPr>
        <p:spPr>
          <a:xfrm>
            <a:off x="6156510" y="1350266"/>
            <a:ext cx="1235696" cy="179006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회원님들께 알려드립니다</a:t>
            </a:r>
            <a:r>
              <a:rPr lang="en-US" altLang="ko-KR" sz="700" b="1" dirty="0" smtClean="0">
                <a:solidFill>
                  <a:schemeClr val="tx1"/>
                </a:solidFill>
              </a:rPr>
              <a:t>.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7520916" y="1350266"/>
            <a:ext cx="524055" cy="179006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smtClean="0">
                <a:solidFill>
                  <a:schemeClr val="tx1"/>
                </a:solidFill>
              </a:rPr>
              <a:t>8,546</a:t>
            </a:r>
            <a:r>
              <a:rPr lang="ko-KR" altLang="en-US" sz="700" b="1" dirty="0" smtClean="0">
                <a:solidFill>
                  <a:schemeClr val="tx1"/>
                </a:solidFill>
              </a:rPr>
              <a:t>명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3559660" y="1101052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2663672" y="1475154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3560457" y="1468007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4441723" y="1468007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4788689" y="1862004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4917020" y="2181193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4916096" y="2514282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4843653" y="3535315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4829021" y="4615610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9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4829021" y="4839744"/>
            <a:ext cx="325323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4855959" y="5501174"/>
            <a:ext cx="325323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3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/>
        </p:nvSpPr>
        <p:spPr>
          <a:xfrm>
            <a:off x="778486" y="2281827"/>
            <a:ext cx="10635028" cy="707554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lang="ko-KR" sz="3600" b="1" kern="1200"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 algn="ctr"/>
            <a:r>
              <a:rPr lang="ko-KR" altLang="en-US" sz="590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감사합니다</a:t>
            </a:r>
            <a:r>
              <a:rPr lang="en-US" altLang="ko-KR" sz="590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590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14494" y="3296657"/>
            <a:ext cx="4963013" cy="3953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6379" indent="-326379" algn="ctr" latinLnBrk="1">
              <a:spcBef>
                <a:spcPts val="308"/>
              </a:spcBef>
              <a:buClr>
                <a:schemeClr val="bg1">
                  <a:lumMod val="95000"/>
                </a:schemeClr>
              </a:buClr>
              <a:buSzPct val="80000"/>
            </a:pPr>
            <a:r>
              <a:rPr lang="ko-KR" altLang="en-US" sz="1969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관련사항 문의</a:t>
            </a:r>
            <a:endParaRPr lang="en-US" altLang="ko-KR" sz="1969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48618" y="3791243"/>
            <a:ext cx="5494764" cy="2817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6379" indent="-326379" algn="ctr" latinLnBrk="1">
              <a:spcBef>
                <a:spcPts val="308"/>
              </a:spcBef>
              <a:buClr>
                <a:prstClr val="white">
                  <a:lumMod val="95000"/>
                </a:prstClr>
              </a:buClr>
              <a:buSzPct val="80000"/>
              <a:defRPr/>
            </a:pPr>
            <a:r>
              <a:rPr lang="ko-KR" altLang="en-US" sz="1231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㈜하이애드원</a:t>
            </a:r>
            <a:r>
              <a:rPr lang="en-US" altLang="ko-KR" sz="1231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2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31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여종욱 </a:t>
            </a:r>
            <a:r>
              <a:rPr lang="en-US" altLang="ko-KR" sz="12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231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010-5542-4627, telekenesis@hiadone.com</a:t>
            </a:r>
            <a:r>
              <a:rPr lang="en-US" altLang="ko-KR" sz="12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9155856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0" name="Text Box 185"/>
          <p:cNvSpPr txBox="1">
            <a:spLocks noChangeArrowheads="1"/>
          </p:cNvSpPr>
          <p:nvPr/>
        </p:nvSpPr>
        <p:spPr bwMode="auto">
          <a:xfrm>
            <a:off x="117189" y="21138"/>
            <a:ext cx="11957622" cy="52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l"/>
            <a:r>
              <a:rPr lang="ko-KR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업데이트 정보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1" name="Text Box 49"/>
          <p:cNvSpPr txBox="1">
            <a:spLocks noChangeArrowheads="1"/>
          </p:cNvSpPr>
          <p:nvPr/>
        </p:nvSpPr>
        <p:spPr bwMode="auto">
          <a:xfrm>
            <a:off x="248400" y="692696"/>
            <a:ext cx="1905000" cy="328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765" tIns="49883" rIns="99765" bIns="49883">
            <a:spAutoFit/>
          </a:bodyPr>
          <a:lstStyle/>
          <a:p>
            <a:pPr algn="l" defTabSz="998538">
              <a:spcBef>
                <a:spcPct val="50000"/>
              </a:spcBef>
            </a:pPr>
            <a:r>
              <a:rPr lang="en-US" altLang="ko-KR" sz="148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48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업데이트 요약</a:t>
            </a:r>
          </a:p>
        </p:txBody>
      </p:sp>
      <p:graphicFrame>
        <p:nvGraphicFramePr>
          <p:cNvPr id="12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070006"/>
              </p:ext>
            </p:extLst>
          </p:nvPr>
        </p:nvGraphicFramePr>
        <p:xfrm>
          <a:off x="370985" y="1065794"/>
          <a:ext cx="11504340" cy="1666876"/>
        </p:xfrm>
        <a:graphic>
          <a:graphicData uri="http://schemas.openxmlformats.org/drawingml/2006/table">
            <a:tbl>
              <a:tblPr/>
              <a:tblGrid>
                <a:gridCol w="2184476"/>
                <a:gridCol w="9319864"/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Version 1.0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66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업데이트 내역 요약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577719"/>
              </p:ext>
            </p:extLst>
          </p:nvPr>
        </p:nvGraphicFramePr>
        <p:xfrm>
          <a:off x="382860" y="3456080"/>
          <a:ext cx="11473780" cy="2684135"/>
        </p:xfrm>
        <a:graphic>
          <a:graphicData uri="http://schemas.openxmlformats.org/drawingml/2006/table">
            <a:tbl>
              <a:tblPr/>
              <a:tblGrid>
                <a:gridCol w="1054732"/>
                <a:gridCol w="1080523"/>
                <a:gridCol w="9338525"/>
              </a:tblGrid>
              <a:tr h="272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NO.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작업분류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업데이트 내역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11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1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1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1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1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1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1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1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1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1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 Box 49"/>
          <p:cNvSpPr txBox="1">
            <a:spLocks noChangeArrowheads="1"/>
          </p:cNvSpPr>
          <p:nvPr/>
        </p:nvSpPr>
        <p:spPr bwMode="auto">
          <a:xfrm>
            <a:off x="248400" y="3088630"/>
            <a:ext cx="2768600" cy="328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765" tIns="49883" rIns="99765" bIns="49883">
            <a:spAutoFit/>
          </a:bodyPr>
          <a:lstStyle/>
          <a:p>
            <a:pPr algn="l" defTabSz="998538">
              <a:spcBef>
                <a:spcPct val="50000"/>
              </a:spcBef>
            </a:pPr>
            <a:r>
              <a:rPr lang="en-US" altLang="ko-KR" sz="148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48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업데이트 내역 리스트</a:t>
            </a:r>
          </a:p>
        </p:txBody>
      </p:sp>
    </p:spTree>
    <p:extLst>
      <p:ext uri="{BB962C8B-B14F-4D97-AF65-F5344CB8AC3E}">
        <p14:creationId xmlns:p14="http://schemas.microsoft.com/office/powerpoint/2010/main" val="19622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55856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Text Box 185"/>
          <p:cNvSpPr txBox="1">
            <a:spLocks noChangeArrowheads="1"/>
          </p:cNvSpPr>
          <p:nvPr/>
        </p:nvSpPr>
        <p:spPr bwMode="auto">
          <a:xfrm>
            <a:off x="117189" y="10380"/>
            <a:ext cx="11957622" cy="52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l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개발 정책 정의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8179" y="554968"/>
            <a:ext cx="2599469" cy="28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1361" indent="-281361" algn="l">
              <a:buAutoNum type="arabicPeriod"/>
            </a:pPr>
            <a:r>
              <a:rPr lang="ko-KR" altLang="en-US" sz="1231" b="1" dirty="0">
                <a:latin typeface="맑은 고딕" pitchFamily="50" charset="-127"/>
                <a:ea typeface="맑은 고딕" pitchFamily="50" charset="-127"/>
              </a:rPr>
              <a:t>프로그램 </a:t>
            </a:r>
            <a:r>
              <a:rPr lang="ko-KR" altLang="en-US" sz="1231" b="1" dirty="0" smtClean="0">
                <a:latin typeface="맑은 고딕" pitchFamily="50" charset="-127"/>
                <a:ea typeface="맑은 고딕" pitchFamily="50" charset="-127"/>
              </a:rPr>
              <a:t>정책</a:t>
            </a:r>
            <a:r>
              <a:rPr lang="en-US" altLang="ko-KR" sz="1231" b="1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231" b="1" dirty="0">
                <a:latin typeface="맑은 고딕" pitchFamily="50" charset="-127"/>
                <a:ea typeface="맑은 고딕" pitchFamily="50" charset="-127"/>
              </a:rPr>
              <a:t>적용 기기</a:t>
            </a:r>
            <a:endParaRPr lang="en-US" altLang="ko-KR" sz="1231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861011"/>
              </p:ext>
            </p:extLst>
          </p:nvPr>
        </p:nvGraphicFramePr>
        <p:xfrm>
          <a:off x="667730" y="836712"/>
          <a:ext cx="11044895" cy="794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495"/>
                <a:gridCol w="2270364"/>
                <a:gridCol w="4086518"/>
                <a:gridCol w="4086518"/>
              </a:tblGrid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(3GS, 4 / iOS 4.3.5)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안드로이드 폰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Screen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세로 방향 고정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Screen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사이즈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480 * 320 / 960 * 640 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미정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160 Density</a:t>
                      </a:r>
                      <a:r>
                        <a:rPr lang="ko-KR" altLang="en-US" sz="1000" dirty="0" smtClean="0"/>
                        <a:t>의 </a:t>
                      </a:r>
                      <a:r>
                        <a:rPr lang="en-US" altLang="ko-KR" sz="1000" dirty="0" smtClean="0"/>
                        <a:t>320</a:t>
                      </a:r>
                      <a:r>
                        <a:rPr lang="en-US" altLang="ko-KR" sz="1000" baseline="0" dirty="0" smtClean="0"/>
                        <a:t> * </a:t>
                      </a:r>
                      <a:r>
                        <a:rPr lang="en-US" altLang="ko-KR" sz="1000" dirty="0" smtClean="0"/>
                        <a:t>480</a:t>
                      </a:r>
                      <a:r>
                        <a:rPr lang="en-US" altLang="ko-KR" sz="1000" baseline="0" dirty="0" smtClean="0"/>
                        <a:t> / </a:t>
                      </a:r>
                      <a:r>
                        <a:rPr lang="en-US" altLang="ko-KR" sz="1000" b="1" dirty="0" smtClean="0"/>
                        <a:t>240 Density</a:t>
                      </a:r>
                      <a:r>
                        <a:rPr lang="ko-KR" altLang="en-US" sz="1000" b="1" dirty="0" smtClean="0"/>
                        <a:t>의 </a:t>
                      </a:r>
                      <a:r>
                        <a:rPr lang="en-US" altLang="ko-KR" sz="1000" b="1" dirty="0" smtClean="0"/>
                        <a:t>480</a:t>
                      </a:r>
                      <a:r>
                        <a:rPr lang="en-US" altLang="ko-KR" sz="1000" b="1" baseline="0" dirty="0" smtClean="0"/>
                        <a:t> * </a:t>
                      </a:r>
                      <a:r>
                        <a:rPr lang="en-US" altLang="ko-KR" sz="1000" b="1" dirty="0" smtClean="0"/>
                        <a:t>800  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8179" y="3717032"/>
            <a:ext cx="1153201" cy="281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1361" indent="-281361" algn="l">
              <a:buFont typeface="+mj-lt"/>
              <a:buAutoNum type="arabicPeriod" startAt="3"/>
            </a:pPr>
            <a:r>
              <a:rPr lang="ko-KR" altLang="en-US" sz="1231" b="1" dirty="0">
                <a:latin typeface="맑은 고딕" pitchFamily="50" charset="-127"/>
                <a:ea typeface="맑은 고딕" pitchFamily="50" charset="-127"/>
              </a:rPr>
              <a:t>통신 분류</a:t>
            </a:r>
            <a:endParaRPr lang="en-US" altLang="ko-KR" sz="1231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8179" y="1733082"/>
            <a:ext cx="1837683" cy="281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1361" indent="-281361" algn="l">
              <a:buFont typeface="+mj-lt"/>
              <a:buAutoNum type="arabicPeriod" startAt="2"/>
            </a:pPr>
            <a:r>
              <a:rPr lang="ko-KR" altLang="en-US" sz="1231" b="1" dirty="0">
                <a:latin typeface="맑은 고딕" pitchFamily="50" charset="-127"/>
                <a:ea typeface="맑은 고딕" pitchFamily="50" charset="-127"/>
              </a:rPr>
              <a:t>하드웨어 자원 정의</a:t>
            </a:r>
            <a:endParaRPr lang="en-US" altLang="ko-KR" sz="1231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321807"/>
              </p:ext>
            </p:extLst>
          </p:nvPr>
        </p:nvGraphicFramePr>
        <p:xfrm>
          <a:off x="667729" y="2015638"/>
          <a:ext cx="11044895" cy="158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509"/>
                <a:gridCol w="10594386"/>
              </a:tblGrid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47918"/>
              </p:ext>
            </p:extLst>
          </p:nvPr>
        </p:nvGraphicFramePr>
        <p:xfrm>
          <a:off x="667729" y="4050490"/>
          <a:ext cx="11100287" cy="235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19"/>
                <a:gridCol w="625916"/>
                <a:gridCol w="2503663"/>
                <a:gridCol w="2503663"/>
                <a:gridCol w="2503663"/>
                <a:gridCol w="2503663"/>
              </a:tblGrid>
              <a:tr h="194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통신 자원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실행 시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통신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연결 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통신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Off(Airplane)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2154" marR="22154" marT="22154" marB="2215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62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3G/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4G</a:t>
                      </a: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"3G/4G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네트워크로 연결하며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사용료가 부과됩니다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통신환경이 좋지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않은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경우 약간의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시간이 소요됩니다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.”</a:t>
                      </a:r>
                    </a:p>
                    <a:p>
                      <a:pPr lvl="0"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"3G/4G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네트워크로 연결하며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사용료가 부과됩니다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통신환경이 좋지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않은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경우 약간의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시간이 소요됩니다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.”</a:t>
                      </a:r>
                    </a:p>
                    <a:p>
                      <a:pPr lvl="0"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endParaRPr lang="ko-KR" altLang="en-US" sz="1000" u="none" strike="no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u="none" strike="noStrike" dirty="0" smtClean="0">
                          <a:solidFill>
                            <a:schemeClr val="tx1"/>
                          </a:solidFill>
                        </a:rPr>
                        <a:t>App </a:t>
                      </a:r>
                      <a:r>
                        <a:rPr lang="ko-KR" altLang="en-US" sz="1000" u="none" strike="noStrike" dirty="0" smtClean="0">
                          <a:solidFill>
                            <a:schemeClr val="tx1"/>
                          </a:solidFill>
                        </a:rPr>
                        <a:t>사용불가</a:t>
                      </a:r>
                      <a:endParaRPr lang="en-US" altLang="ko-KR" sz="1000" u="none" strike="noStrike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ctr" fontAlgn="ctr"/>
                      <a:r>
                        <a:rPr lang="en-US" altLang="ko-KR" sz="1000" u="none" strike="noStrike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u="none" strike="noStrike" dirty="0" smtClean="0">
                          <a:solidFill>
                            <a:schemeClr val="tx1"/>
                          </a:solidFill>
                        </a:rPr>
                        <a:t>네트워크 연결을 확인해 주세요</a:t>
                      </a:r>
                      <a:r>
                        <a:rPr lang="en-US" altLang="ko-KR" sz="1000" u="none" strike="noStrike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lvl="0" algn="ctr" fontAlgn="ctr"/>
                      <a:r>
                        <a:rPr lang="ko-KR" altLang="en-US" sz="1000" b="1" u="none" strike="noStrike" dirty="0" smtClean="0">
                          <a:solidFill>
                            <a:schemeClr val="tx1"/>
                          </a:solidFill>
                        </a:rPr>
                        <a:t>경고 창 표시 후 </a:t>
                      </a:r>
                      <a:r>
                        <a:rPr lang="en-US" altLang="ko-KR" sz="1000" b="1" u="none" strike="noStrike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ko-KR" altLang="en-US" sz="1000" b="1" u="none" strike="noStrike" dirty="0" smtClean="0">
                          <a:solidFill>
                            <a:schemeClr val="tx1"/>
                          </a:solidFill>
                        </a:rPr>
                        <a:t>종료</a:t>
                      </a:r>
                      <a:endParaRPr lang="en-US" altLang="ko-KR" sz="1000" b="1" u="none" strike="noStrike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ctr" fontAlgn="ctr"/>
                      <a:endParaRPr lang="ko-KR" altLang="en-US" sz="1000" u="none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2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Wi-Fi</a:t>
                      </a: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Wi-Fi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다중 검색 시 선택 창 노출</a:t>
                      </a:r>
                      <a:endParaRPr lang="ko-KR" altLang="en-US" sz="1000" u="none" strike="no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iOS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Wi-Fi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다중 검색 시 선택 창 노출</a:t>
                      </a:r>
                      <a:endParaRPr lang="ko-KR" altLang="en-US" sz="1000" u="none" strike="no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u="none" strike="no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u="none" strike="noStrike" dirty="0" smtClean="0">
                          <a:solidFill>
                            <a:schemeClr val="tx1"/>
                          </a:solidFill>
                        </a:rPr>
                        <a:t>App </a:t>
                      </a:r>
                      <a:r>
                        <a:rPr lang="ko-KR" altLang="en-US" sz="1000" u="none" strike="noStrike" dirty="0" smtClean="0">
                          <a:solidFill>
                            <a:schemeClr val="tx1"/>
                          </a:solidFill>
                        </a:rPr>
                        <a:t>사용불가</a:t>
                      </a:r>
                      <a:endParaRPr lang="en-US" altLang="ko-KR" sz="1000" u="none" strike="noStrike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ctr" fontAlgn="ctr"/>
                      <a:r>
                        <a:rPr lang="en-US" altLang="ko-KR" sz="1000" u="none" strike="noStrike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u="none" strike="noStrike" dirty="0" smtClean="0">
                          <a:solidFill>
                            <a:schemeClr val="tx1"/>
                          </a:solidFill>
                        </a:rPr>
                        <a:t>네트워크 연결을 확인해 주세요</a:t>
                      </a:r>
                      <a:r>
                        <a:rPr lang="en-US" altLang="ko-KR" sz="1000" u="none" strike="noStrike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lvl="0" algn="ctr" fontAlgn="ctr"/>
                      <a:r>
                        <a:rPr lang="ko-KR" altLang="en-US" sz="1000" b="1" u="none" strike="noStrike" dirty="0" smtClean="0">
                          <a:solidFill>
                            <a:schemeClr val="tx1"/>
                          </a:solidFill>
                        </a:rPr>
                        <a:t>경고 창 표시 후 </a:t>
                      </a:r>
                      <a:r>
                        <a:rPr lang="en-US" altLang="ko-KR" sz="1000" b="1" u="none" strike="noStrike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ko-KR" altLang="en-US" sz="1000" b="1" u="none" strike="noStrike" dirty="0" smtClean="0">
                          <a:solidFill>
                            <a:schemeClr val="tx1"/>
                          </a:solidFill>
                        </a:rPr>
                        <a:t>종료</a:t>
                      </a:r>
                      <a:endParaRPr lang="en-US" altLang="ko-KR" sz="1000" b="1" u="none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GPS</a:t>
                      </a: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7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55856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8178" y="620688"/>
            <a:ext cx="1585690" cy="281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31" b="1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231" b="1" dirty="0" smtClean="0">
                <a:latin typeface="맑은 고딕" pitchFamily="50" charset="-127"/>
                <a:ea typeface="맑은 고딕" pitchFamily="50" charset="-127"/>
              </a:rPr>
              <a:t>서비스 </a:t>
            </a:r>
            <a:r>
              <a:rPr lang="ko-KR" altLang="en-US" sz="1231" b="1" dirty="0">
                <a:latin typeface="맑은 고딕" pitchFamily="50" charset="-127"/>
                <a:ea typeface="맑은 고딕" pitchFamily="50" charset="-127"/>
              </a:rPr>
              <a:t>운영 정책</a:t>
            </a:r>
            <a:endParaRPr lang="en-US" altLang="ko-KR" sz="1231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46613"/>
              </p:ext>
            </p:extLst>
          </p:nvPr>
        </p:nvGraphicFramePr>
        <p:xfrm>
          <a:off x="667729" y="959678"/>
          <a:ext cx="10834410" cy="4239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883"/>
                <a:gridCol w="3279134"/>
                <a:gridCol w="5937890"/>
                <a:gridCol w="1063503"/>
              </a:tblGrid>
              <a:tr h="262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 책 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 책 내 용</a:t>
                      </a: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="0" kern="100" dirty="0" smtClean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  <a:sym typeface="Wingdings" pitchFamily="2" charset="2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altLang="ko-KR" sz="800" dirty="0" smtClean="0"/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  <a:tabLst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4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2" marR="112542" marT="56271" marB="5627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 Box 185"/>
          <p:cNvSpPr txBox="1">
            <a:spLocks noChangeArrowheads="1"/>
          </p:cNvSpPr>
          <p:nvPr/>
        </p:nvSpPr>
        <p:spPr bwMode="auto">
          <a:xfrm>
            <a:off x="117189" y="10380"/>
            <a:ext cx="11957622" cy="52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l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개발 정책 정의</a:t>
            </a:r>
          </a:p>
        </p:txBody>
      </p:sp>
    </p:spTree>
    <p:extLst>
      <p:ext uri="{BB962C8B-B14F-4D97-AF65-F5344CB8AC3E}">
        <p14:creationId xmlns:p14="http://schemas.microsoft.com/office/powerpoint/2010/main" val="16819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55856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7" name="Text Box 185"/>
          <p:cNvSpPr txBox="1">
            <a:spLocks noChangeArrowheads="1"/>
          </p:cNvSpPr>
          <p:nvPr/>
        </p:nvSpPr>
        <p:spPr bwMode="auto">
          <a:xfrm>
            <a:off x="117189" y="10380"/>
            <a:ext cx="11957622" cy="52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l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개발 정책 정의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134097"/>
              </p:ext>
            </p:extLst>
          </p:nvPr>
        </p:nvGraphicFramePr>
        <p:xfrm>
          <a:off x="640507" y="1031232"/>
          <a:ext cx="10861631" cy="5287031"/>
        </p:xfrm>
        <a:graphic>
          <a:graphicData uri="http://schemas.openxmlformats.org/drawingml/2006/table">
            <a:tbl>
              <a:tblPr/>
              <a:tblGrid>
                <a:gridCol w="1770962"/>
                <a:gridCol w="2242684"/>
                <a:gridCol w="2242684"/>
                <a:gridCol w="4605301"/>
              </a:tblGrid>
              <a:tr h="3095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손가락 제스처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제어동작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손가락 제스처</a:t>
                      </a: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상세 입력</a:t>
                      </a: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3055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Tap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터치</a:t>
                      </a: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버튼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아이콘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하이퍼링크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055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Touch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&amp; Hold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터치 후 고정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Action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이동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055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Double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Tap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빠르게 두 번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터치</a:t>
                      </a: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화면확대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축소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055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Tap &amp; Drag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터치 후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밀기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화면 및 리스트 스크롤 링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055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Flick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빠르게 밀기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리스트를 빠르게 넘길 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055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Swipe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좌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우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or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하 방향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밀기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섬네일 리스트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페이지 전환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055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Pinch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Open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두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손가락으로 펼치기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사진촬영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상품 이미지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055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Pinch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Close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두 손가락으로 좁히기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사진촬영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상품 이미지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055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Shake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홈으로 바로 이동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62" marR="9662" marT="8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그룹 244"/>
          <p:cNvGrpSpPr>
            <a:grpSpLocks/>
          </p:cNvGrpSpPr>
          <p:nvPr/>
        </p:nvGrpSpPr>
        <p:grpSpPr bwMode="auto">
          <a:xfrm>
            <a:off x="1294688" y="1404195"/>
            <a:ext cx="399538" cy="436348"/>
            <a:chOff x="8137609" y="3143533"/>
            <a:chExt cx="376093" cy="471768"/>
          </a:xfrm>
        </p:grpSpPr>
        <p:sp>
          <p:nvSpPr>
            <p:cNvPr id="9" name="타원 8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1373249" y="3618216"/>
            <a:ext cx="373853" cy="444642"/>
            <a:chOff x="858838" y="3682573"/>
            <a:chExt cx="346985" cy="458887"/>
          </a:xfrm>
        </p:grpSpPr>
        <p:sp>
          <p:nvSpPr>
            <p:cNvPr id="12" name="오른쪽 화살표 11"/>
            <p:cNvSpPr/>
            <p:nvPr/>
          </p:nvSpPr>
          <p:spPr>
            <a:xfrm rot="5400000">
              <a:off x="822300" y="3719111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13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466" y="3858786"/>
              <a:ext cx="201357" cy="282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그룹 108"/>
          <p:cNvGrpSpPr>
            <a:grpSpLocks/>
          </p:cNvGrpSpPr>
          <p:nvPr/>
        </p:nvGrpSpPr>
        <p:grpSpPr bwMode="auto">
          <a:xfrm>
            <a:off x="1327945" y="2500816"/>
            <a:ext cx="420628" cy="427954"/>
            <a:chOff x="719137" y="2555557"/>
            <a:chExt cx="494506" cy="511173"/>
          </a:xfrm>
        </p:grpSpPr>
        <p:sp>
          <p:nvSpPr>
            <p:cNvPr id="18" name="타원 17"/>
            <p:cNvSpPr/>
            <p:nvPr/>
          </p:nvSpPr>
          <p:spPr bwMode="auto">
            <a:xfrm>
              <a:off x="719137" y="2555557"/>
              <a:ext cx="359507" cy="358774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타원 18"/>
            <p:cNvSpPr/>
            <p:nvPr/>
          </p:nvSpPr>
          <p:spPr bwMode="auto">
            <a:xfrm>
              <a:off x="755821" y="2592070"/>
              <a:ext cx="284671" cy="285749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0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335" y="2718853"/>
              <a:ext cx="228488" cy="347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lum bright="-26000" contrast="-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155" y="2688373"/>
              <a:ext cx="228488" cy="347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그룹 244"/>
          <p:cNvGrpSpPr>
            <a:grpSpLocks/>
          </p:cNvGrpSpPr>
          <p:nvPr/>
        </p:nvGrpSpPr>
        <p:grpSpPr bwMode="auto">
          <a:xfrm>
            <a:off x="1304735" y="1931927"/>
            <a:ext cx="396776" cy="465886"/>
            <a:chOff x="8093800" y="3102939"/>
            <a:chExt cx="431808" cy="512362"/>
          </a:xfrm>
        </p:grpSpPr>
        <p:grpSp>
          <p:nvGrpSpPr>
            <p:cNvPr id="23" name="그룹 243"/>
            <p:cNvGrpSpPr>
              <a:grpSpLocks/>
            </p:cNvGrpSpPr>
            <p:nvPr/>
          </p:nvGrpSpPr>
          <p:grpSpPr bwMode="auto">
            <a:xfrm>
              <a:off x="8093800" y="3102939"/>
              <a:ext cx="431808" cy="431463"/>
              <a:chOff x="8093800" y="3102939"/>
              <a:chExt cx="431808" cy="431463"/>
            </a:xfrm>
          </p:grpSpPr>
          <p:sp>
            <p:nvSpPr>
              <p:cNvPr id="25" name="타원 24"/>
              <p:cNvSpPr/>
              <p:nvPr/>
            </p:nvSpPr>
            <p:spPr bwMode="auto">
              <a:xfrm>
                <a:off x="8093800" y="3102939"/>
                <a:ext cx="431808" cy="43146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1">
                      <a:tint val="44500"/>
                      <a:satMod val="160000"/>
                      <a:alpha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985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 bwMode="auto">
              <a:xfrm>
                <a:off x="8133321" y="3142596"/>
                <a:ext cx="358621" cy="358494"/>
              </a:xfrm>
              <a:prstGeom prst="ellipse">
                <a:avLst/>
              </a:prstGeom>
              <a:gradFill flip="none" rotWithShape="1">
                <a:gsLst>
                  <a:gs pos="0">
                    <a:srgbClr val="003399"/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985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 bwMode="auto">
              <a:xfrm>
                <a:off x="8203581" y="3209219"/>
                <a:ext cx="219564" cy="218904"/>
              </a:xfrm>
              <a:prstGeom prst="ellipse">
                <a:avLst/>
              </a:prstGeom>
              <a:gradFill flip="none" rotWithShape="1">
                <a:gsLst>
                  <a:gs pos="0">
                    <a:srgbClr val="003399"/>
                  </a:gs>
                  <a:gs pos="100000">
                    <a:schemeClr val="accent1">
                      <a:tint val="44500"/>
                      <a:satMod val="160000"/>
                      <a:alpha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985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24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그룹 27"/>
          <p:cNvGrpSpPr/>
          <p:nvPr/>
        </p:nvGrpSpPr>
        <p:grpSpPr>
          <a:xfrm>
            <a:off x="1055099" y="4708712"/>
            <a:ext cx="963244" cy="374543"/>
            <a:chOff x="523123" y="5331688"/>
            <a:chExt cx="979087" cy="336672"/>
          </a:xfrm>
        </p:grpSpPr>
        <p:sp>
          <p:nvSpPr>
            <p:cNvPr id="29" name="줄무늬가 있는 오른쪽 화살표 28"/>
            <p:cNvSpPr/>
            <p:nvPr/>
          </p:nvSpPr>
          <p:spPr>
            <a:xfrm>
              <a:off x="1026798" y="5331688"/>
              <a:ext cx="311026" cy="108071"/>
            </a:xfrm>
            <a:prstGeom prst="stripedRightArrow">
              <a:avLst>
                <a:gd name="adj1" fmla="val 50000"/>
                <a:gd name="adj2" fmla="val 102419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 dirty="0"/>
            </a:p>
          </p:txBody>
        </p:sp>
        <p:pic>
          <p:nvPicPr>
            <p:cNvPr id="30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360" y="5363936"/>
              <a:ext cx="216850" cy="304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줄무늬가 있는 오른쪽 화살표 30"/>
            <p:cNvSpPr/>
            <p:nvPr/>
          </p:nvSpPr>
          <p:spPr>
            <a:xfrm rot="10800000">
              <a:off x="681393" y="5331688"/>
              <a:ext cx="311026" cy="108071"/>
            </a:xfrm>
            <a:prstGeom prst="stripedRightArrow">
              <a:avLst>
                <a:gd name="adj1" fmla="val 50000"/>
                <a:gd name="adj2" fmla="val 102419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 dirty="0"/>
            </a:p>
          </p:txBody>
        </p:sp>
        <p:pic>
          <p:nvPicPr>
            <p:cNvPr id="32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23123" y="5363936"/>
              <a:ext cx="214059" cy="304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그룹 32"/>
          <p:cNvGrpSpPr/>
          <p:nvPr/>
        </p:nvGrpSpPr>
        <p:grpSpPr>
          <a:xfrm>
            <a:off x="1159722" y="5248561"/>
            <a:ext cx="746230" cy="400442"/>
            <a:chOff x="666671" y="5904109"/>
            <a:chExt cx="656431" cy="336672"/>
          </a:xfrm>
        </p:grpSpPr>
        <p:sp>
          <p:nvSpPr>
            <p:cNvPr id="34" name="줄무늬가 있는 오른쪽 화살표 33"/>
            <p:cNvSpPr/>
            <p:nvPr/>
          </p:nvSpPr>
          <p:spPr>
            <a:xfrm rot="10800000">
              <a:off x="1012076" y="5904109"/>
              <a:ext cx="311026" cy="108071"/>
            </a:xfrm>
            <a:prstGeom prst="stripedRightArrow">
              <a:avLst>
                <a:gd name="adj1" fmla="val 50000"/>
                <a:gd name="adj2" fmla="val 102419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 dirty="0"/>
            </a:p>
          </p:txBody>
        </p:sp>
        <p:pic>
          <p:nvPicPr>
            <p:cNvPr id="35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038" y="5936357"/>
              <a:ext cx="216850" cy="304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줄무늬가 있는 오른쪽 화살표 35"/>
            <p:cNvSpPr/>
            <p:nvPr/>
          </p:nvSpPr>
          <p:spPr>
            <a:xfrm>
              <a:off x="666671" y="5904109"/>
              <a:ext cx="311026" cy="108071"/>
            </a:xfrm>
            <a:prstGeom prst="stripedRightArrow">
              <a:avLst>
                <a:gd name="adj1" fmla="val 50000"/>
                <a:gd name="adj2" fmla="val 102419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 dirty="0"/>
            </a:p>
          </p:txBody>
        </p:sp>
        <p:pic>
          <p:nvPicPr>
            <p:cNvPr id="3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9381" y="5936357"/>
              <a:ext cx="214059" cy="304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8" name="그룹 37"/>
          <p:cNvGrpSpPr/>
          <p:nvPr/>
        </p:nvGrpSpPr>
        <p:grpSpPr>
          <a:xfrm>
            <a:off x="1115070" y="4165649"/>
            <a:ext cx="791556" cy="399541"/>
            <a:chOff x="607635" y="4617852"/>
            <a:chExt cx="771253" cy="323316"/>
          </a:xfrm>
        </p:grpSpPr>
        <p:sp>
          <p:nvSpPr>
            <p:cNvPr id="39" name="줄무늬가 있는 오른쪽 화살표 38"/>
            <p:cNvSpPr/>
            <p:nvPr/>
          </p:nvSpPr>
          <p:spPr>
            <a:xfrm>
              <a:off x="998973" y="4617852"/>
              <a:ext cx="379915" cy="109855"/>
            </a:xfrm>
            <a:prstGeom prst="stripedRightArrow">
              <a:avLst>
                <a:gd name="adj1" fmla="val 50000"/>
                <a:gd name="adj2" fmla="val 102419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 dirty="0"/>
            </a:p>
          </p:txBody>
        </p:sp>
        <p:pic>
          <p:nvPicPr>
            <p:cNvPr id="40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288" y="4655954"/>
              <a:ext cx="203166" cy="285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줄무늬가 있는 오른쪽 화살표 40"/>
            <p:cNvSpPr/>
            <p:nvPr/>
          </p:nvSpPr>
          <p:spPr>
            <a:xfrm rot="10800000">
              <a:off x="607635" y="4617852"/>
              <a:ext cx="379915" cy="109855"/>
            </a:xfrm>
            <a:prstGeom prst="stripedRightArrow">
              <a:avLst>
                <a:gd name="adj1" fmla="val 50000"/>
                <a:gd name="adj2" fmla="val 102419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406943" y="3041490"/>
            <a:ext cx="287245" cy="479659"/>
            <a:chOff x="858955" y="3098920"/>
            <a:chExt cx="268804" cy="499218"/>
          </a:xfrm>
        </p:grpSpPr>
        <p:sp>
          <p:nvSpPr>
            <p:cNvPr id="43" name="오른쪽 화살표 42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44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타원 44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309626" y="5774029"/>
            <a:ext cx="396777" cy="445921"/>
            <a:chOff x="733486" y="5842482"/>
            <a:chExt cx="346723" cy="398775"/>
          </a:xfrm>
        </p:grpSpPr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9800000">
              <a:off x="809821" y="5874427"/>
              <a:ext cx="193331" cy="350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막힌 원호 47"/>
            <p:cNvSpPr/>
            <p:nvPr/>
          </p:nvSpPr>
          <p:spPr>
            <a:xfrm rot="3600000">
              <a:off x="887141" y="5958080"/>
              <a:ext cx="276916" cy="45719"/>
            </a:xfrm>
            <a:prstGeom prst="blockArc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154" tIns="22154" rIns="22154" bIns="22154" rtlCol="0" anchor="ctr"/>
            <a:lstStyle/>
            <a:p>
              <a:pPr algn="ctr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49" name="막힌 원호 48"/>
            <p:cNvSpPr/>
            <p:nvPr/>
          </p:nvSpPr>
          <p:spPr>
            <a:xfrm rot="3600000">
              <a:off x="963593" y="5934377"/>
              <a:ext cx="187514" cy="45719"/>
            </a:xfrm>
            <a:prstGeom prst="blockArc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154" tIns="22154" rIns="22154" bIns="22154" rtlCol="0" anchor="ctr"/>
            <a:lstStyle/>
            <a:p>
              <a:pPr algn="ctr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50" name="막힌 원호 49"/>
            <p:cNvSpPr/>
            <p:nvPr/>
          </p:nvSpPr>
          <p:spPr>
            <a:xfrm rot="14400000">
              <a:off x="646463" y="6079939"/>
              <a:ext cx="276916" cy="45719"/>
            </a:xfrm>
            <a:prstGeom prst="blockArc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154" tIns="22154" rIns="22154" bIns="22154" rtlCol="0" anchor="ctr"/>
            <a:lstStyle/>
            <a:p>
              <a:pPr algn="ctr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51" name="막힌 원호 50"/>
            <p:cNvSpPr/>
            <p:nvPr/>
          </p:nvSpPr>
          <p:spPr>
            <a:xfrm rot="14400000">
              <a:off x="662589" y="6098988"/>
              <a:ext cx="187514" cy="45719"/>
            </a:xfrm>
            <a:prstGeom prst="blockArc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154" tIns="22154" rIns="22154" bIns="22154" rtlCol="0" anchor="ctr"/>
            <a:lstStyle/>
            <a:p>
              <a:pPr algn="ctr"/>
              <a:endParaRPr lang="ko-KR" altLang="en-US" sz="985" dirty="0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28178" y="620688"/>
            <a:ext cx="1215397" cy="281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31" b="1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231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31" b="1" dirty="0" smtClean="0">
                <a:latin typeface="맑은 고딕" pitchFamily="50" charset="-127"/>
                <a:ea typeface="맑은 고딕" pitchFamily="50" charset="-127"/>
              </a:rPr>
              <a:t>제스처 정의</a:t>
            </a:r>
            <a:endParaRPr lang="en-US" altLang="ko-KR" sz="1231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21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55856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7" name="Text Box 185"/>
          <p:cNvSpPr txBox="1">
            <a:spLocks noChangeArrowheads="1"/>
          </p:cNvSpPr>
          <p:nvPr/>
        </p:nvSpPr>
        <p:spPr bwMode="auto">
          <a:xfrm>
            <a:off x="117189" y="10380"/>
            <a:ext cx="11957622" cy="52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l"/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기본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graphicFrame>
        <p:nvGraphicFramePr>
          <p:cNvPr id="15" name="Group 4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847843"/>
              </p:ext>
            </p:extLst>
          </p:nvPr>
        </p:nvGraphicFramePr>
        <p:xfrm>
          <a:off x="394096" y="2708920"/>
          <a:ext cx="11318528" cy="3662363"/>
        </p:xfrm>
        <a:graphic>
          <a:graphicData uri="http://schemas.openxmlformats.org/drawingml/2006/table">
            <a:tbl>
              <a:tblPr/>
              <a:tblGrid>
                <a:gridCol w="1338202"/>
                <a:gridCol w="2780350"/>
                <a:gridCol w="7199976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종류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메세지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정의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4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27000"/>
              </p:ext>
            </p:extLst>
          </p:nvPr>
        </p:nvGraphicFramePr>
        <p:xfrm>
          <a:off x="378908" y="948619"/>
          <a:ext cx="11333716" cy="1224441"/>
        </p:xfrm>
        <a:graphic>
          <a:graphicData uri="http://schemas.openxmlformats.org/drawingml/2006/table">
            <a:tbl>
              <a:tblPr/>
              <a:tblGrid>
                <a:gridCol w="1396612"/>
                <a:gridCol w="1224136"/>
                <a:gridCol w="8712968"/>
              </a:tblGrid>
              <a:tr h="244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Icon Title</a:t>
                      </a: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7996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Concept</a:t>
                      </a: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 Box 236"/>
          <p:cNvSpPr txBox="1">
            <a:spLocks noChangeArrowheads="1"/>
          </p:cNvSpPr>
          <p:nvPr/>
        </p:nvSpPr>
        <p:spPr bwMode="auto">
          <a:xfrm>
            <a:off x="144353" y="660587"/>
            <a:ext cx="3719399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8000" bIns="18000">
            <a:noAutofit/>
          </a:bodyPr>
          <a:lstStyle/>
          <a:p>
            <a:pPr algn="just"/>
            <a:r>
              <a:rPr lang="en-US" altLang="ko-KR" sz="12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23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1</a:t>
            </a:r>
            <a:r>
              <a:rPr lang="en-US" altLang="ko-KR" sz="123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  <a:r>
              <a:rPr lang="ko-KR" altLang="en-US" sz="123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어플리케이션 아이콘</a:t>
            </a:r>
            <a:r>
              <a:rPr lang="en-US" altLang="ko-KR" sz="123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23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정의</a:t>
            </a:r>
            <a:endParaRPr lang="en-US" altLang="ko-KR" sz="123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 Box 236"/>
          <p:cNvSpPr txBox="1">
            <a:spLocks noChangeArrowheads="1"/>
          </p:cNvSpPr>
          <p:nvPr/>
        </p:nvSpPr>
        <p:spPr bwMode="auto">
          <a:xfrm>
            <a:off x="154578" y="2420888"/>
            <a:ext cx="2184360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8000" bIns="18000">
            <a:noAutofit/>
          </a:bodyPr>
          <a:lstStyle/>
          <a:p>
            <a:pPr algn="just"/>
            <a:r>
              <a:rPr lang="en-US" altLang="ko-KR" sz="12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23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2. </a:t>
            </a:r>
            <a:r>
              <a:rPr lang="ko-KR" altLang="en-US" sz="123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메시지</a:t>
            </a:r>
            <a:r>
              <a:rPr lang="en-US" altLang="ko-KR" sz="123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23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정의</a:t>
            </a:r>
            <a:endParaRPr lang="en-US" altLang="ko-KR" sz="123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503170" y="1020627"/>
            <a:ext cx="1080119" cy="1080120"/>
          </a:xfrm>
          <a:prstGeom prst="round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98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직선 연결선 122"/>
          <p:cNvCxnSpPr>
            <a:stCxn id="227" idx="3"/>
            <a:endCxn id="122" idx="1"/>
          </p:cNvCxnSpPr>
          <p:nvPr/>
        </p:nvCxnSpPr>
        <p:spPr>
          <a:xfrm flipV="1">
            <a:off x="5611852" y="6258196"/>
            <a:ext cx="2660207" cy="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>
            <a:stCxn id="223" idx="3"/>
            <a:endCxn id="240" idx="1"/>
          </p:cNvCxnSpPr>
          <p:nvPr/>
        </p:nvCxnSpPr>
        <p:spPr>
          <a:xfrm>
            <a:off x="5611853" y="5582429"/>
            <a:ext cx="5172508" cy="15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99" idx="3"/>
            <a:endCxn id="207" idx="1"/>
          </p:cNvCxnSpPr>
          <p:nvPr/>
        </p:nvCxnSpPr>
        <p:spPr>
          <a:xfrm>
            <a:off x="5612499" y="4007548"/>
            <a:ext cx="4343211" cy="11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>
            <a:stCxn id="87" idx="3"/>
            <a:endCxn id="182" idx="1"/>
          </p:cNvCxnSpPr>
          <p:nvPr/>
        </p:nvCxnSpPr>
        <p:spPr>
          <a:xfrm>
            <a:off x="5628336" y="2710656"/>
            <a:ext cx="5194721" cy="4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75" idx="3"/>
            <a:endCxn id="174" idx="1"/>
          </p:cNvCxnSpPr>
          <p:nvPr/>
        </p:nvCxnSpPr>
        <p:spPr>
          <a:xfrm>
            <a:off x="5628341" y="1486135"/>
            <a:ext cx="5194716" cy="13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>
            <a:stCxn id="27" idx="3"/>
            <a:endCxn id="152" idx="1"/>
          </p:cNvCxnSpPr>
          <p:nvPr/>
        </p:nvCxnSpPr>
        <p:spPr>
          <a:xfrm>
            <a:off x="5628343" y="622499"/>
            <a:ext cx="4344500" cy="10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70" name="직사각형 269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메뉴구조도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ID: All_Adm</a:t>
            </a:r>
            <a:endParaRPr lang="ko-KR" altLang="en-US" sz="9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7669" y="487168"/>
            <a:ext cx="1149796" cy="266060"/>
          </a:xfrm>
          <a:prstGeom prst="rect">
            <a:avLst/>
          </a:prstGeom>
          <a:solidFill>
            <a:srgbClr val="C0000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ADM</a:t>
            </a:r>
            <a:endParaRPr lang="ko-KR" altLang="en-US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75721" y="487168"/>
            <a:ext cx="855803" cy="26606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0" name="직선 연결선 53"/>
          <p:cNvCxnSpPr>
            <a:stCxn id="18" idx="3"/>
            <a:endCxn id="21" idx="1"/>
          </p:cNvCxnSpPr>
          <p:nvPr/>
        </p:nvCxnSpPr>
        <p:spPr>
          <a:xfrm>
            <a:off x="1637465" y="620198"/>
            <a:ext cx="362372" cy="1270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999837" y="487168"/>
            <a:ext cx="855803" cy="26606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723616" y="489469"/>
            <a:ext cx="904727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개인회원</a:t>
            </a:r>
          </a:p>
        </p:txBody>
      </p:sp>
      <p:cxnSp>
        <p:nvCxnSpPr>
          <p:cNvPr id="39" name="직선 연결선 53"/>
          <p:cNvCxnSpPr>
            <a:stCxn id="21" idx="3"/>
            <a:endCxn id="19" idx="1"/>
          </p:cNvCxnSpPr>
          <p:nvPr/>
        </p:nvCxnSpPr>
        <p:spPr>
          <a:xfrm>
            <a:off x="2855640" y="620198"/>
            <a:ext cx="720081" cy="1270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53"/>
          <p:cNvCxnSpPr>
            <a:stCxn id="21" idx="3"/>
            <a:endCxn id="35" idx="1"/>
          </p:cNvCxnSpPr>
          <p:nvPr/>
        </p:nvCxnSpPr>
        <p:spPr>
          <a:xfrm>
            <a:off x="2855640" y="620198"/>
            <a:ext cx="731571" cy="860149"/>
          </a:xfrm>
          <a:prstGeom prst="bentConnector3">
            <a:avLst>
              <a:gd name="adj1" fmla="val 50001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53"/>
          <p:cNvCxnSpPr>
            <a:stCxn id="21" idx="3"/>
            <a:endCxn id="36" idx="1"/>
          </p:cNvCxnSpPr>
          <p:nvPr/>
        </p:nvCxnSpPr>
        <p:spPr>
          <a:xfrm>
            <a:off x="2855640" y="620198"/>
            <a:ext cx="731569" cy="2082489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53"/>
          <p:cNvCxnSpPr>
            <a:stCxn id="21" idx="3"/>
            <a:endCxn id="37" idx="1"/>
          </p:cNvCxnSpPr>
          <p:nvPr/>
        </p:nvCxnSpPr>
        <p:spPr>
          <a:xfrm>
            <a:off x="2855640" y="620198"/>
            <a:ext cx="720080" cy="3372638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3"/>
          <p:cNvCxnSpPr>
            <a:stCxn id="21" idx="3"/>
            <a:endCxn id="38" idx="1"/>
          </p:cNvCxnSpPr>
          <p:nvPr/>
        </p:nvCxnSpPr>
        <p:spPr>
          <a:xfrm>
            <a:off x="2855640" y="620198"/>
            <a:ext cx="731569" cy="4696171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723616" y="801247"/>
            <a:ext cx="904727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기업회원</a:t>
            </a:r>
          </a:p>
        </p:txBody>
      </p:sp>
      <p:cxnSp>
        <p:nvCxnSpPr>
          <p:cNvPr id="66" name="직선 연결선 53"/>
          <p:cNvCxnSpPr>
            <a:stCxn id="19" idx="3"/>
            <a:endCxn id="27" idx="1"/>
          </p:cNvCxnSpPr>
          <p:nvPr/>
        </p:nvCxnSpPr>
        <p:spPr>
          <a:xfrm>
            <a:off x="4431524" y="620198"/>
            <a:ext cx="292092" cy="2301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53"/>
          <p:cNvCxnSpPr>
            <a:stCxn id="19" idx="3"/>
            <a:endCxn id="64" idx="1"/>
          </p:cNvCxnSpPr>
          <p:nvPr/>
        </p:nvCxnSpPr>
        <p:spPr>
          <a:xfrm>
            <a:off x="4431524" y="620198"/>
            <a:ext cx="292092" cy="314079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723614" y="1353105"/>
            <a:ext cx="904727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PUSH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6" name="직선 연결선 53"/>
          <p:cNvCxnSpPr>
            <a:stCxn id="35" idx="3"/>
            <a:endCxn id="75" idx="1"/>
          </p:cNvCxnSpPr>
          <p:nvPr/>
        </p:nvCxnSpPr>
        <p:spPr>
          <a:xfrm>
            <a:off x="4443014" y="1480347"/>
            <a:ext cx="280600" cy="5788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4723610" y="1682098"/>
            <a:ext cx="904727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리워드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4723609" y="2013671"/>
            <a:ext cx="904727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충전</a:t>
            </a:r>
          </a:p>
        </p:txBody>
      </p:sp>
      <p:cxnSp>
        <p:nvCxnSpPr>
          <p:cNvPr id="81" name="직선 연결선 53"/>
          <p:cNvCxnSpPr>
            <a:stCxn id="35" idx="3"/>
            <a:endCxn id="79" idx="1"/>
          </p:cNvCxnSpPr>
          <p:nvPr/>
        </p:nvCxnSpPr>
        <p:spPr>
          <a:xfrm>
            <a:off x="4443014" y="1480347"/>
            <a:ext cx="280596" cy="334781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53"/>
          <p:cNvCxnSpPr>
            <a:stCxn id="35" idx="3"/>
            <a:endCxn id="80" idx="1"/>
          </p:cNvCxnSpPr>
          <p:nvPr/>
        </p:nvCxnSpPr>
        <p:spPr>
          <a:xfrm>
            <a:off x="4443014" y="1480347"/>
            <a:ext cx="280595" cy="666354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4723609" y="2577626"/>
            <a:ext cx="904727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팝업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배너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4723609" y="3311131"/>
            <a:ext cx="904727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금칙규정</a:t>
            </a:r>
          </a:p>
        </p:txBody>
      </p:sp>
      <p:cxnSp>
        <p:nvCxnSpPr>
          <p:cNvPr id="90" name="직선 연결선 53"/>
          <p:cNvCxnSpPr>
            <a:stCxn id="36" idx="3"/>
            <a:endCxn id="87" idx="1"/>
          </p:cNvCxnSpPr>
          <p:nvPr/>
        </p:nvCxnSpPr>
        <p:spPr>
          <a:xfrm>
            <a:off x="4443012" y="2702687"/>
            <a:ext cx="280597" cy="7969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53"/>
          <p:cNvCxnSpPr>
            <a:stCxn id="36" idx="3"/>
            <a:endCxn id="89" idx="1"/>
          </p:cNvCxnSpPr>
          <p:nvPr/>
        </p:nvCxnSpPr>
        <p:spPr>
          <a:xfrm>
            <a:off x="4443012" y="2702687"/>
            <a:ext cx="280597" cy="741474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4707772" y="3874518"/>
            <a:ext cx="904727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공지사항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0" name="직선 연결선 53"/>
          <p:cNvCxnSpPr>
            <a:stCxn id="37" idx="3"/>
            <a:endCxn id="99" idx="1"/>
          </p:cNvCxnSpPr>
          <p:nvPr/>
        </p:nvCxnSpPr>
        <p:spPr>
          <a:xfrm>
            <a:off x="4431523" y="3992836"/>
            <a:ext cx="276249" cy="14712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4707127" y="4209492"/>
            <a:ext cx="904727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FAQ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707127" y="4560333"/>
            <a:ext cx="904727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문의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신고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4707127" y="4895307"/>
            <a:ext cx="904727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이용약관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개인정보취급방침</a:t>
            </a:r>
          </a:p>
        </p:txBody>
      </p:sp>
      <p:cxnSp>
        <p:nvCxnSpPr>
          <p:cNvPr id="107" name="직선 연결선 53"/>
          <p:cNvCxnSpPr>
            <a:stCxn id="37" idx="3"/>
            <a:endCxn id="104" idx="1"/>
          </p:cNvCxnSpPr>
          <p:nvPr/>
        </p:nvCxnSpPr>
        <p:spPr>
          <a:xfrm>
            <a:off x="4431523" y="3992836"/>
            <a:ext cx="275604" cy="349686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53"/>
          <p:cNvCxnSpPr>
            <a:stCxn id="37" idx="3"/>
            <a:endCxn id="105" idx="1"/>
          </p:cNvCxnSpPr>
          <p:nvPr/>
        </p:nvCxnSpPr>
        <p:spPr>
          <a:xfrm>
            <a:off x="4431523" y="3992836"/>
            <a:ext cx="275604" cy="700527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53"/>
          <p:cNvCxnSpPr>
            <a:stCxn id="37" idx="3"/>
            <a:endCxn id="106" idx="1"/>
          </p:cNvCxnSpPr>
          <p:nvPr/>
        </p:nvCxnSpPr>
        <p:spPr>
          <a:xfrm>
            <a:off x="4431523" y="3992836"/>
            <a:ext cx="275604" cy="1035501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/>
          <p:cNvGrpSpPr/>
          <p:nvPr/>
        </p:nvGrpSpPr>
        <p:grpSpPr>
          <a:xfrm>
            <a:off x="3587211" y="1272935"/>
            <a:ext cx="891131" cy="340442"/>
            <a:chOff x="3835226" y="1554418"/>
            <a:chExt cx="891131" cy="340442"/>
          </a:xfrm>
        </p:grpSpPr>
        <p:sp>
          <p:nvSpPr>
            <p:cNvPr id="35" name="직사각형 34"/>
            <p:cNvSpPr/>
            <p:nvPr/>
          </p:nvSpPr>
          <p:spPr>
            <a:xfrm>
              <a:off x="3835226" y="1628800"/>
              <a:ext cx="855803" cy="2660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관리</a:t>
              </a:r>
              <a:endPara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401034" y="1554418"/>
              <a:ext cx="325323" cy="1487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3587209" y="2519711"/>
            <a:ext cx="891133" cy="316006"/>
            <a:chOff x="3835224" y="2637580"/>
            <a:chExt cx="891133" cy="316006"/>
          </a:xfrm>
        </p:grpSpPr>
        <p:sp>
          <p:nvSpPr>
            <p:cNvPr id="36" name="직사각형 35"/>
            <p:cNvSpPr/>
            <p:nvPr/>
          </p:nvSpPr>
          <p:spPr>
            <a:xfrm>
              <a:off x="3835224" y="2687526"/>
              <a:ext cx="855803" cy="2660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제어</a:t>
              </a: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4401034" y="2637580"/>
              <a:ext cx="325323" cy="1487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3575720" y="3794500"/>
            <a:ext cx="902621" cy="331366"/>
            <a:chOff x="3823735" y="3662626"/>
            <a:chExt cx="902621" cy="331366"/>
          </a:xfrm>
        </p:grpSpPr>
        <p:sp>
          <p:nvSpPr>
            <p:cNvPr id="37" name="직사각형 36"/>
            <p:cNvSpPr/>
            <p:nvPr/>
          </p:nvSpPr>
          <p:spPr>
            <a:xfrm>
              <a:off x="3823735" y="3727932"/>
              <a:ext cx="855803" cy="2660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게시판</a:t>
              </a:r>
              <a:endPara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401033" y="3662626"/>
              <a:ext cx="325323" cy="1487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3587209" y="5127648"/>
            <a:ext cx="893711" cy="321751"/>
            <a:chOff x="3835224" y="4763433"/>
            <a:chExt cx="893711" cy="321751"/>
          </a:xfrm>
        </p:grpSpPr>
        <p:sp>
          <p:nvSpPr>
            <p:cNvPr id="38" name="직사각형 37"/>
            <p:cNvSpPr/>
            <p:nvPr/>
          </p:nvSpPr>
          <p:spPr>
            <a:xfrm>
              <a:off x="3835224" y="4819124"/>
              <a:ext cx="855803" cy="2660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통계</a:t>
              </a: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403612" y="4763433"/>
              <a:ext cx="325323" cy="1487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4153019" y="429831"/>
            <a:ext cx="325323" cy="148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5707238" y="487168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전체회원 선택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6563606" y="493451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포인트 관리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7419410" y="499868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회원등록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8275214" y="501132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푸시전송</a:t>
            </a:r>
          </a:p>
        </p:txBody>
      </p:sp>
      <p:sp>
        <p:nvSpPr>
          <p:cNvPr id="151" name="직사각형 150"/>
          <p:cNvSpPr/>
          <p:nvPr/>
        </p:nvSpPr>
        <p:spPr>
          <a:xfrm>
            <a:off x="9131018" y="499868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검색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조건검색 기능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9972843" y="499868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엑셀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/PDF</a:t>
            </a:r>
          </a:p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다운로드</a:t>
            </a:r>
          </a:p>
        </p:txBody>
      </p:sp>
      <p:cxnSp>
        <p:nvCxnSpPr>
          <p:cNvPr id="156" name="직선 연결선 155"/>
          <p:cNvCxnSpPr>
            <a:endCxn id="163" idx="1"/>
          </p:cNvCxnSpPr>
          <p:nvPr/>
        </p:nvCxnSpPr>
        <p:spPr>
          <a:xfrm>
            <a:off x="5628343" y="934277"/>
            <a:ext cx="4352889" cy="10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5715627" y="807865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전체회원 선택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6571995" y="805759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회원등록요청</a:t>
            </a:r>
          </a:p>
        </p:txBody>
      </p:sp>
      <p:sp>
        <p:nvSpPr>
          <p:cNvPr id="160" name="직사각형 159"/>
          <p:cNvSpPr/>
          <p:nvPr/>
        </p:nvSpPr>
        <p:spPr>
          <a:xfrm>
            <a:off x="7427799" y="812176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회원등록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8283603" y="813440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푸시전송</a:t>
            </a:r>
          </a:p>
        </p:txBody>
      </p:sp>
      <p:sp>
        <p:nvSpPr>
          <p:cNvPr id="162" name="직사각형 161"/>
          <p:cNvSpPr/>
          <p:nvPr/>
        </p:nvSpPr>
        <p:spPr>
          <a:xfrm>
            <a:off x="9139407" y="812176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검색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조건검색 기능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9981232" y="812176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엑셀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/PDF</a:t>
            </a:r>
          </a:p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다운로드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5715627" y="1362356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전체회원 선택</a:t>
            </a:r>
          </a:p>
        </p:txBody>
      </p:sp>
      <p:sp>
        <p:nvSpPr>
          <p:cNvPr id="165" name="직사각형 164"/>
          <p:cNvSpPr/>
          <p:nvPr/>
        </p:nvSpPr>
        <p:spPr>
          <a:xfrm>
            <a:off x="6571995" y="1360250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회원선택</a:t>
            </a:r>
          </a:p>
        </p:txBody>
      </p:sp>
      <p:sp>
        <p:nvSpPr>
          <p:cNvPr id="166" name="직사각형 165"/>
          <p:cNvSpPr/>
          <p:nvPr/>
        </p:nvSpPr>
        <p:spPr>
          <a:xfrm>
            <a:off x="7427799" y="1366667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직접입력</a:t>
            </a:r>
          </a:p>
        </p:txBody>
      </p:sp>
      <p:sp>
        <p:nvSpPr>
          <p:cNvPr id="167" name="직사각형 166"/>
          <p:cNvSpPr/>
          <p:nvPr/>
        </p:nvSpPr>
        <p:spPr>
          <a:xfrm>
            <a:off x="8283603" y="1367931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초기화</a:t>
            </a:r>
          </a:p>
        </p:txBody>
      </p:sp>
      <p:sp>
        <p:nvSpPr>
          <p:cNvPr id="172" name="직사각형 171"/>
          <p:cNvSpPr/>
          <p:nvPr/>
        </p:nvSpPr>
        <p:spPr>
          <a:xfrm>
            <a:off x="9139407" y="1366667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전송 종류 선택</a:t>
            </a:r>
          </a:p>
        </p:txBody>
      </p:sp>
      <p:sp>
        <p:nvSpPr>
          <p:cNvPr id="173" name="직사각형 172"/>
          <p:cNvSpPr/>
          <p:nvPr/>
        </p:nvSpPr>
        <p:spPr>
          <a:xfrm>
            <a:off x="9981232" y="1366667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내용입력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10823057" y="1366667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전송</a:t>
            </a:r>
          </a:p>
        </p:txBody>
      </p:sp>
      <p:sp>
        <p:nvSpPr>
          <p:cNvPr id="176" name="직사각형 175"/>
          <p:cNvSpPr/>
          <p:nvPr/>
        </p:nvSpPr>
        <p:spPr>
          <a:xfrm>
            <a:off x="5715627" y="2577626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팝업 종류 선택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(APP</a:t>
            </a: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종류</a:t>
            </a:r>
            <a:r>
              <a:rPr lang="en-US" altLang="ko-KR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시작</a:t>
            </a:r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</a:t>
            </a: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종료</a:t>
            </a:r>
            <a:r>
              <a:rPr lang="en-US" altLang="ko-KR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6571995" y="2575520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배너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(APP</a:t>
            </a: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종류</a:t>
            </a: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위치 선택</a:t>
            </a:r>
            <a:r>
              <a:rPr lang="en-US" altLang="ko-KR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7427799" y="2581937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등록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8283603" y="2583201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삭제</a:t>
            </a:r>
          </a:p>
        </p:txBody>
      </p:sp>
      <p:sp>
        <p:nvSpPr>
          <p:cNvPr id="180" name="직사각형 179"/>
          <p:cNvSpPr/>
          <p:nvPr/>
        </p:nvSpPr>
        <p:spPr>
          <a:xfrm>
            <a:off x="9139407" y="2581937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게시 시작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종료일시 설정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9981232" y="2581937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URL 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링크 입력</a:t>
            </a:r>
          </a:p>
        </p:txBody>
      </p:sp>
      <p:sp>
        <p:nvSpPr>
          <p:cNvPr id="182" name="직사각형 181"/>
          <p:cNvSpPr/>
          <p:nvPr/>
        </p:nvSpPr>
        <p:spPr>
          <a:xfrm>
            <a:off x="10823057" y="2581937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미사용 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제어</a:t>
            </a:r>
          </a:p>
        </p:txBody>
      </p:sp>
      <p:sp>
        <p:nvSpPr>
          <p:cNvPr id="183" name="직사각형 182"/>
          <p:cNvSpPr/>
          <p:nvPr/>
        </p:nvSpPr>
        <p:spPr>
          <a:xfrm>
            <a:off x="5718351" y="2895343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위치 확인</a:t>
            </a:r>
            <a:endParaRPr lang="ko-KR" altLang="en-US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6568065" y="2895343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썸네일 보기</a:t>
            </a:r>
            <a:endParaRPr lang="ko-KR" altLang="en-US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89" name="직선 연결선 188"/>
          <p:cNvCxnSpPr>
            <a:stCxn id="183" idx="3"/>
            <a:endCxn id="184" idx="1"/>
          </p:cNvCxnSpPr>
          <p:nvPr/>
        </p:nvCxnSpPr>
        <p:spPr>
          <a:xfrm>
            <a:off x="6507170" y="3028373"/>
            <a:ext cx="608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53"/>
          <p:cNvCxnSpPr>
            <a:stCxn id="87" idx="2"/>
            <a:endCxn id="183" idx="1"/>
          </p:cNvCxnSpPr>
          <p:nvPr/>
        </p:nvCxnSpPr>
        <p:spPr>
          <a:xfrm rot="16200000" flipH="1">
            <a:off x="5354819" y="2664840"/>
            <a:ext cx="184687" cy="542378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/>
          <p:cNvSpPr/>
          <p:nvPr/>
        </p:nvSpPr>
        <p:spPr>
          <a:xfrm>
            <a:off x="5715627" y="3881368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활성 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비활성</a:t>
            </a:r>
            <a:endParaRPr lang="ko-KR" altLang="en-US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6571995" y="3879262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삭제</a:t>
            </a:r>
            <a:endParaRPr lang="ko-KR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7427799" y="3885679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등록</a:t>
            </a:r>
          </a:p>
        </p:txBody>
      </p:sp>
      <p:sp>
        <p:nvSpPr>
          <p:cNvPr id="205" name="직사각형 204"/>
          <p:cNvSpPr/>
          <p:nvPr/>
        </p:nvSpPr>
        <p:spPr>
          <a:xfrm>
            <a:off x="8272060" y="3885679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게시 시작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종료일시 설정</a:t>
            </a:r>
          </a:p>
        </p:txBody>
      </p:sp>
      <p:sp>
        <p:nvSpPr>
          <p:cNvPr id="206" name="직사각형 205"/>
          <p:cNvSpPr/>
          <p:nvPr/>
        </p:nvSpPr>
        <p:spPr>
          <a:xfrm>
            <a:off x="9113885" y="3885679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URL 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링크 입력</a:t>
            </a:r>
          </a:p>
        </p:txBody>
      </p:sp>
      <p:sp>
        <p:nvSpPr>
          <p:cNvPr id="207" name="직사각형 206"/>
          <p:cNvSpPr/>
          <p:nvPr/>
        </p:nvSpPr>
        <p:spPr>
          <a:xfrm>
            <a:off x="9955710" y="3885679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미사용 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제어</a:t>
            </a:r>
          </a:p>
        </p:txBody>
      </p:sp>
      <p:cxnSp>
        <p:nvCxnSpPr>
          <p:cNvPr id="211" name="직선 연결선 210"/>
          <p:cNvCxnSpPr>
            <a:stCxn id="104" idx="3"/>
            <a:endCxn id="217" idx="1"/>
          </p:cNvCxnSpPr>
          <p:nvPr/>
        </p:nvCxnSpPr>
        <p:spPr>
          <a:xfrm flipV="1">
            <a:off x="5611854" y="4340685"/>
            <a:ext cx="4343856" cy="1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5715627" y="4203344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활성 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비활성</a:t>
            </a:r>
            <a:endParaRPr lang="ko-KR" altLang="en-US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6571995" y="4201238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삭제</a:t>
            </a:r>
            <a:endParaRPr lang="ko-KR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7427799" y="4207655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등록</a:t>
            </a:r>
          </a:p>
        </p:txBody>
      </p:sp>
      <p:sp>
        <p:nvSpPr>
          <p:cNvPr id="215" name="직사각형 214"/>
          <p:cNvSpPr/>
          <p:nvPr/>
        </p:nvSpPr>
        <p:spPr>
          <a:xfrm>
            <a:off x="8272060" y="4207655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게시 시작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종료일시 설정</a:t>
            </a:r>
          </a:p>
        </p:txBody>
      </p:sp>
      <p:sp>
        <p:nvSpPr>
          <p:cNvPr id="216" name="직사각형 215"/>
          <p:cNvSpPr/>
          <p:nvPr/>
        </p:nvSpPr>
        <p:spPr>
          <a:xfrm>
            <a:off x="9113885" y="4207655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URL 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링크 입력</a:t>
            </a:r>
          </a:p>
        </p:txBody>
      </p:sp>
      <p:sp>
        <p:nvSpPr>
          <p:cNvPr id="217" name="직사각형 216"/>
          <p:cNvSpPr/>
          <p:nvPr/>
        </p:nvSpPr>
        <p:spPr>
          <a:xfrm>
            <a:off x="9955710" y="4207655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미사용 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제어</a:t>
            </a:r>
          </a:p>
        </p:txBody>
      </p:sp>
      <p:cxnSp>
        <p:nvCxnSpPr>
          <p:cNvPr id="221" name="직선 연결선 53"/>
          <p:cNvCxnSpPr>
            <a:stCxn id="38" idx="3"/>
            <a:endCxn id="223" idx="1"/>
          </p:cNvCxnSpPr>
          <p:nvPr/>
        </p:nvCxnSpPr>
        <p:spPr>
          <a:xfrm>
            <a:off x="4443012" y="5316369"/>
            <a:ext cx="264114" cy="26606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직사각형 222"/>
          <p:cNvSpPr/>
          <p:nvPr/>
        </p:nvSpPr>
        <p:spPr>
          <a:xfrm>
            <a:off x="4707126" y="5449399"/>
            <a:ext cx="904727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 분석</a:t>
            </a:r>
          </a:p>
        </p:txBody>
      </p:sp>
      <p:sp>
        <p:nvSpPr>
          <p:cNvPr id="227" name="직사각형 226"/>
          <p:cNvSpPr/>
          <p:nvPr/>
        </p:nvSpPr>
        <p:spPr>
          <a:xfrm>
            <a:off x="4707125" y="6125664"/>
            <a:ext cx="904727" cy="266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매출분석</a:t>
            </a:r>
          </a:p>
        </p:txBody>
      </p:sp>
      <p:cxnSp>
        <p:nvCxnSpPr>
          <p:cNvPr id="231" name="직선 연결선 53"/>
          <p:cNvCxnSpPr>
            <a:stCxn id="38" idx="3"/>
            <a:endCxn id="227" idx="1"/>
          </p:cNvCxnSpPr>
          <p:nvPr/>
        </p:nvCxnSpPr>
        <p:spPr>
          <a:xfrm>
            <a:off x="4443012" y="5316369"/>
            <a:ext cx="264113" cy="942325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직사각형 233"/>
          <p:cNvSpPr/>
          <p:nvPr/>
        </p:nvSpPr>
        <p:spPr>
          <a:xfrm>
            <a:off x="5706176" y="5456341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방문자수</a:t>
            </a:r>
            <a:endParaRPr lang="ko-KR" altLang="en-US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6562544" y="5454235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방문횟수</a:t>
            </a:r>
            <a:endParaRPr lang="ko-KR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7418348" y="5460652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신규방문자수</a:t>
            </a:r>
          </a:p>
        </p:txBody>
      </p:sp>
      <p:sp>
        <p:nvSpPr>
          <p:cNvPr id="237" name="직사각형 236"/>
          <p:cNvSpPr/>
          <p:nvPr/>
        </p:nvSpPr>
        <p:spPr>
          <a:xfrm>
            <a:off x="8258886" y="5460652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재방문자수</a:t>
            </a:r>
          </a:p>
        </p:txBody>
      </p:sp>
      <p:sp>
        <p:nvSpPr>
          <p:cNvPr id="238" name="직사각형 237"/>
          <p:cNvSpPr/>
          <p:nvPr/>
        </p:nvSpPr>
        <p:spPr>
          <a:xfrm>
            <a:off x="9100711" y="5460652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방문당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PV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9942536" y="5460652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검색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10784361" y="5464730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일별</a:t>
            </a:r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시간대별</a:t>
            </a:r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</a:p>
          <a:p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요일별</a:t>
            </a:r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월별 제어</a:t>
            </a:r>
          </a:p>
        </p:txBody>
      </p:sp>
      <p:sp>
        <p:nvSpPr>
          <p:cNvPr id="252" name="직사각형 251"/>
          <p:cNvSpPr/>
          <p:nvPr/>
        </p:nvSpPr>
        <p:spPr>
          <a:xfrm>
            <a:off x="5706176" y="5794753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비회원 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</a:p>
        </p:txBody>
      </p:sp>
      <p:cxnSp>
        <p:nvCxnSpPr>
          <p:cNvPr id="253" name="직선 연결선 53"/>
          <p:cNvCxnSpPr>
            <a:stCxn id="223" idx="2"/>
            <a:endCxn id="252" idx="1"/>
          </p:cNvCxnSpPr>
          <p:nvPr/>
        </p:nvCxnSpPr>
        <p:spPr>
          <a:xfrm rot="16200000" flipH="1">
            <a:off x="5326671" y="5548278"/>
            <a:ext cx="212324" cy="546686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706175" y="6125664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매출통계</a:t>
            </a:r>
            <a:endParaRPr lang="ko-KR" altLang="en-US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563525" y="6125664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연령별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매출통계</a:t>
            </a:r>
            <a:endParaRPr lang="ko-KR" altLang="en-US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7418347" y="6125166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결제수단별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매출통계</a:t>
            </a:r>
            <a:endParaRPr lang="ko-KR" altLang="en-US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8272059" y="6125166"/>
            <a:ext cx="788819" cy="2660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지역별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매출통계</a:t>
            </a:r>
            <a:endParaRPr lang="ko-KR" altLang="en-US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71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269218" y="5926826"/>
            <a:ext cx="6713117" cy="2999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700" smtClean="0">
              <a:solidFill>
                <a:schemeClr val="tx1"/>
              </a:solidFill>
            </a:endParaRPr>
          </a:p>
        </p:txBody>
      </p:sp>
      <p:sp>
        <p:nvSpPr>
          <p:cNvPr id="123" name="Rectangle 3"/>
          <p:cNvSpPr>
            <a:spLocks noChangeArrowheads="1"/>
          </p:cNvSpPr>
          <p:nvPr/>
        </p:nvSpPr>
        <p:spPr bwMode="auto">
          <a:xfrm>
            <a:off x="233031" y="579353"/>
            <a:ext cx="8600075" cy="555780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 type="none" w="med" len="sm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233030" y="5926827"/>
            <a:ext cx="8600076" cy="21033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50" b="1" smtClean="0">
                <a:solidFill>
                  <a:schemeClr val="tx1"/>
                </a:solidFill>
              </a:rPr>
              <a:t>회사 정보</a:t>
            </a:r>
            <a:endParaRPr lang="ko-KR" altLang="en-US" sz="650" b="1">
              <a:solidFill>
                <a:schemeClr val="tx1"/>
              </a:solidFill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로그인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ID: All_Adm</a:t>
            </a:r>
            <a:endParaRPr lang="ko-KR" altLang="en-US" sz="9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7" name="표 156"/>
          <p:cNvGraphicFramePr>
            <a:graphicFrameLocks noGrp="1"/>
          </p:cNvGraphicFramePr>
          <p:nvPr>
            <p:extLst/>
          </p:nvPr>
        </p:nvGraphicFramePr>
        <p:xfrm>
          <a:off x="2855640" y="2060848"/>
          <a:ext cx="38308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851"/>
              </a:tblGrid>
              <a:tr h="24959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1685">
                <a:tc>
                  <a:txBody>
                    <a:bodyPr/>
                    <a:lstStyle/>
                    <a:p>
                      <a:pPr algn="l" latinLnBrk="1"/>
                      <a:endParaRPr lang="en-US" altLang="ko-KR" sz="65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6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6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189553" y="2158983"/>
            <a:ext cx="32403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 하이애드원 통합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ADM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9656" y="2708920"/>
            <a:ext cx="3528392" cy="36004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smtClean="0">
                <a:solidFill>
                  <a:schemeClr val="bg1">
                    <a:lumMod val="65000"/>
                  </a:schemeClr>
                </a:solidFill>
              </a:rPr>
              <a:t>아이디를 입력해 주세요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2999656" y="3152110"/>
            <a:ext cx="3528392" cy="36004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비밀번호를 입력해 주세요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999656" y="3714953"/>
            <a:ext cx="35283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SIGN IN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170" name="표 169"/>
          <p:cNvGraphicFramePr>
            <a:graphicFrameLocks noGrp="1"/>
          </p:cNvGraphicFramePr>
          <p:nvPr>
            <p:extLst/>
          </p:nvPr>
        </p:nvGraphicFramePr>
        <p:xfrm>
          <a:off x="8904312" y="579352"/>
          <a:ext cx="2980791" cy="196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47"/>
                <a:gridCol w="2740544"/>
              </a:tblGrid>
              <a:tr h="196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관리자 페이지의 로그인 기능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1" name="직사각형 170"/>
          <p:cNvSpPr/>
          <p:nvPr/>
        </p:nvSpPr>
        <p:spPr>
          <a:xfrm>
            <a:off x="6528048" y="2158983"/>
            <a:ext cx="183635" cy="197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5" name="그룹 244"/>
          <p:cNvGrpSpPr>
            <a:grpSpLocks/>
          </p:cNvGrpSpPr>
          <p:nvPr/>
        </p:nvGrpSpPr>
        <p:grpSpPr bwMode="auto">
          <a:xfrm>
            <a:off x="5807968" y="3874829"/>
            <a:ext cx="250025" cy="296808"/>
            <a:chOff x="8137609" y="3143533"/>
            <a:chExt cx="376093" cy="471768"/>
          </a:xfrm>
        </p:grpSpPr>
        <p:sp>
          <p:nvSpPr>
            <p:cNvPr id="16" name="타원 15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39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 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lIns="18000" tIns="18000" rIns="18000" bIns="18000" rtlCol="0" anchor="ctr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bg1">
              <a:lumMod val="75000"/>
            </a:schemeClr>
          </a:solidFill>
          <a:miter lim="800000"/>
        </a:ln>
      </a:spPr>
      <a:bodyPr rtlCol="0" anchor="ctr"/>
      <a:lstStyle>
        <a:defPPr algn="ctr">
          <a:defRPr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18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0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WindowsPhone.PhoneKeyboard" Revision="1" Stencil="System.Storyboarding.WindowsPhone" StencilVersion="0.1"/>
</Control>
</file>

<file path=customXml/item2.xml><?xml version="1.0" encoding="utf-8"?>
<Control xmlns="http://schemas.microsoft.com/VisualStudio/2011/storyboarding/control">
  <Id Name="System.Storyboarding.WindowsPhone.PhoneKeyboard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504A4EBC-460D-4F8C-BD24-A400C277B2A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99C717D-7956-4479-9BB3-1FB8F53D06C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75670</TotalTime>
  <Words>4672</Words>
  <Application>Microsoft Office PowerPoint</Application>
  <PresentationFormat>와이드스크린</PresentationFormat>
  <Paragraphs>2863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10</vt:i4>
      </vt:variant>
      <vt:variant>
        <vt:lpstr>슬라이드 제목</vt:lpstr>
      </vt:variant>
      <vt:variant>
        <vt:i4>29</vt:i4>
      </vt:variant>
    </vt:vector>
  </HeadingPairs>
  <TitlesOfParts>
    <vt:vector size="50" baseType="lpstr">
      <vt:lpstr>Gill Sans</vt:lpstr>
      <vt:lpstr>Helvetica Neue</vt:lpstr>
      <vt:lpstr>ヒラギノ角ゴ ProN W3</vt:lpstr>
      <vt:lpstr>굴림</vt:lpstr>
      <vt:lpstr>맑은 고딕</vt:lpstr>
      <vt:lpstr>Arial</vt:lpstr>
      <vt:lpstr>Segoe UI</vt:lpstr>
      <vt:lpstr>Times New Roman</vt:lpstr>
      <vt:lpstr>Trebuchet MS</vt:lpstr>
      <vt:lpstr>Verdana</vt:lpstr>
      <vt:lpstr>Wingdings</vt:lpstr>
      <vt:lpstr>1 표지</vt:lpstr>
      <vt:lpstr>4_디자인 사용자 지정</vt:lpstr>
      <vt:lpstr>1_디자인 사용자 지정</vt:lpstr>
      <vt:lpstr>디자인 사용자 지정</vt:lpstr>
      <vt:lpstr>2_디자인 사용자 지정</vt:lpstr>
      <vt:lpstr>3_디자인 사용자 지정</vt:lpstr>
      <vt:lpstr>18_디자인 사용자 지정</vt:lpstr>
      <vt:lpstr>10_디자인 사용자 지정</vt:lpstr>
      <vt:lpstr>14_디자인 사용자 지정</vt:lpstr>
      <vt:lpstr>16_디자인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(주)하이애드원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모바일_화면설계서</dc:title>
  <dc:creator>여종욱</dc:creator>
  <cp:lastModifiedBy>여종욱</cp:lastModifiedBy>
  <cp:revision>4426</cp:revision>
  <cp:lastPrinted>2016-08-31T01:27:36Z</cp:lastPrinted>
  <dcterms:created xsi:type="dcterms:W3CDTF">2006-08-31T00:52:43Z</dcterms:created>
  <dcterms:modified xsi:type="dcterms:W3CDTF">2016-09-02T09:29:16Z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