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3"/>
    <p:sldMasterId id="2147483721" r:id="rId4"/>
    <p:sldMasterId id="2147483709" r:id="rId5"/>
    <p:sldMasterId id="2147483661" r:id="rId6"/>
    <p:sldMasterId id="2147483939" r:id="rId7"/>
    <p:sldMasterId id="2147483745" r:id="rId8"/>
    <p:sldMasterId id="2147483913" r:id="rId9"/>
    <p:sldMasterId id="2147483817" r:id="rId10"/>
    <p:sldMasterId id="2147483865" r:id="rId11"/>
    <p:sldMasterId id="2147483889" r:id="rId12"/>
  </p:sldMasterIdLst>
  <p:notesMasterIdLst>
    <p:notesMasterId r:id="rId20"/>
  </p:notesMasterIdLst>
  <p:handoutMasterIdLst>
    <p:handoutMasterId r:id="rId21"/>
  </p:handoutMasterIdLst>
  <p:sldIdLst>
    <p:sldId id="534" r:id="rId13"/>
    <p:sldId id="830" r:id="rId14"/>
    <p:sldId id="863" r:id="rId15"/>
    <p:sldId id="878" r:id="rId16"/>
    <p:sldId id="879" r:id="rId17"/>
    <p:sldId id="880" r:id="rId18"/>
    <p:sldId id="877" r:id="rId19"/>
  </p:sldIdLst>
  <p:sldSz cx="12192000" cy="6858000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6699FF"/>
    <a:srgbClr val="F8F7F2"/>
    <a:srgbClr val="99CCFF"/>
    <a:srgbClr val="F3F3F3"/>
    <a:srgbClr val="FFFFFF"/>
    <a:srgbClr val="3333FF"/>
    <a:srgbClr val="3399FF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3" autoAdjust="0"/>
    <p:restoredTop sz="96469" autoAdjust="0"/>
  </p:normalViewPr>
  <p:slideViewPr>
    <p:cSldViewPr>
      <p:cViewPr>
        <p:scale>
          <a:sx n="120" d="100"/>
          <a:sy n="120" d="100"/>
        </p:scale>
        <p:origin x="84" y="84"/>
      </p:cViewPr>
      <p:guideLst>
        <p:guide orient="horz" pos="4319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818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6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5.xml"/><Relationship Id="rId12" Type="http://schemas.openxmlformats.org/officeDocument/2006/relationships/slideMaster" Target="slideMasters/slideMaster10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Master" Target="slideMasters/slideMaster9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8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6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7" y="0"/>
            <a:ext cx="2946245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r">
              <a:defRPr sz="1200"/>
            </a:lvl1pPr>
          </a:lstStyle>
          <a:p>
            <a:fld id="{FC5F120B-30C0-4FB1-AF15-8E0045F5918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470"/>
            <a:ext cx="2946246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7" y="9428470"/>
            <a:ext cx="2946245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r">
              <a:defRPr sz="1200"/>
            </a:lvl1pPr>
          </a:lstStyle>
          <a:p>
            <a:fld id="{2FD03F62-1D9D-42A6-8034-D00A4BAD8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30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6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5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r">
              <a:defRPr sz="1200"/>
            </a:lvl1pPr>
          </a:lstStyle>
          <a:p>
            <a:fld id="{DB357499-63B8-45FF-8F73-727D13AFF6A9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2950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88" tIns="45944" rIns="91888" bIns="4594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7" y="4715035"/>
            <a:ext cx="5439102" cy="4467545"/>
          </a:xfrm>
          <a:prstGeom prst="rect">
            <a:avLst/>
          </a:prstGeom>
        </p:spPr>
        <p:txBody>
          <a:bodyPr vert="horz" lIns="91888" tIns="45944" rIns="91888" bIns="4594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470"/>
            <a:ext cx="2946246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7" y="9428470"/>
            <a:ext cx="2946245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r">
              <a:defRPr sz="1200"/>
            </a:lvl1pPr>
          </a:lstStyle>
          <a:p>
            <a:fld id="{099500E0-2542-464B-9485-1AF7CE2936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09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402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6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4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0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9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0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7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8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6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5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0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5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3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41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1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6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5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7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7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6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0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6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05113" y="214290"/>
            <a:ext cx="11781775" cy="6429420"/>
          </a:xfrm>
          <a:prstGeom prst="roundRect">
            <a:avLst>
              <a:gd name="adj" fmla="val 231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25444" rtl="0" eaLnBrk="1" latinLnBrk="1" hangingPunct="1">
        <a:spcBef>
          <a:spcPct val="0"/>
        </a:spcBef>
        <a:buNone/>
        <a:defRPr sz="3446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Tx/>
        <a:buNone/>
        <a:defRPr sz="1231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"/>
          <p:cNvSpPr>
            <a:spLocks/>
          </p:cNvSpPr>
          <p:nvPr/>
        </p:nvSpPr>
        <p:spPr bwMode="auto">
          <a:xfrm rot="10800000">
            <a:off x="375138" y="2649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5394416" y="1129432"/>
            <a:ext cx="250092" cy="241300"/>
            <a:chOff x="0" y="0"/>
            <a:chExt cx="128" cy="152"/>
          </a:xfrm>
        </p:grpSpPr>
        <p:sp>
          <p:nvSpPr>
            <p:cNvPr id="153" name="AutoShape 3"/>
            <p:cNvSpPr>
              <a:spLocks/>
            </p:cNvSpPr>
            <p:nvPr userDrawn="1"/>
          </p:nvSpPr>
          <p:spPr bwMode="auto">
            <a:xfrm>
              <a:off x="16" y="32"/>
              <a:ext cx="96" cy="120"/>
            </a:xfrm>
            <a:prstGeom prst="roundRect">
              <a:avLst>
                <a:gd name="adj" fmla="val 1875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4" name="Line 4"/>
            <p:cNvSpPr>
              <a:spLocks noChangeShapeType="1"/>
            </p:cNvSpPr>
            <p:nvPr userDrawn="1"/>
          </p:nvSpPr>
          <p:spPr bwMode="auto">
            <a:xfrm flipH="1">
              <a:off x="40" y="56"/>
              <a:ext cx="0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5" name="Line 5"/>
            <p:cNvSpPr>
              <a:spLocks noChangeShapeType="1"/>
            </p:cNvSpPr>
            <p:nvPr userDrawn="1"/>
          </p:nvSpPr>
          <p:spPr bwMode="auto">
            <a:xfrm flipH="1">
              <a:off x="88" y="56"/>
              <a:ext cx="0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6" name="AutoShape 6"/>
            <p:cNvSpPr>
              <a:spLocks/>
            </p:cNvSpPr>
            <p:nvPr userDrawn="1"/>
          </p:nvSpPr>
          <p:spPr bwMode="auto">
            <a:xfrm>
              <a:off x="32" y="0"/>
              <a:ext cx="64" cy="32"/>
            </a:xfrm>
            <a:prstGeom prst="roundRect">
              <a:avLst>
                <a:gd name="adj" fmla="val 1875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7" name="Line 7"/>
            <p:cNvSpPr>
              <a:spLocks noChangeShapeType="1"/>
            </p:cNvSpPr>
            <p:nvPr userDrawn="1"/>
          </p:nvSpPr>
          <p:spPr bwMode="auto">
            <a:xfrm>
              <a:off x="0" y="40"/>
              <a:ext cx="128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8" name="Line 8"/>
            <p:cNvSpPr>
              <a:spLocks noChangeShapeType="1"/>
            </p:cNvSpPr>
            <p:nvPr userDrawn="1"/>
          </p:nvSpPr>
          <p:spPr bwMode="auto">
            <a:xfrm flipH="1">
              <a:off x="63" y="56"/>
              <a:ext cx="1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sp>
        <p:nvSpPr>
          <p:cNvPr id="9" name="AutoShape 9"/>
          <p:cNvSpPr>
            <a:spLocks/>
          </p:cNvSpPr>
          <p:nvPr/>
        </p:nvSpPr>
        <p:spPr bwMode="auto">
          <a:xfrm>
            <a:off x="375138" y="7221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 flipH="1">
            <a:off x="375138" y="11793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>
              <a:alpha val="40999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rot="10800000" flipH="1">
            <a:off x="422031" y="16365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>
              <a:alpha val="40999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 rot="10800000">
            <a:off x="437661" y="30081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accent1">
              <a:alpha val="40999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484554" y="25509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tx1">
              <a:lumMod val="65000"/>
              <a:lumOff val="35000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14215" y="6189538"/>
            <a:ext cx="343877" cy="215900"/>
            <a:chOff x="0" y="0"/>
            <a:chExt cx="175" cy="136"/>
          </a:xfrm>
        </p:grpSpPr>
        <p:sp>
          <p:nvSpPr>
            <p:cNvPr id="151" name="Freeform 15"/>
            <p:cNvSpPr>
              <a:spLocks/>
            </p:cNvSpPr>
            <p:nvPr userDrawn="1"/>
          </p:nvSpPr>
          <p:spPr bwMode="auto">
            <a:xfrm>
              <a:off x="35" y="0"/>
              <a:ext cx="140" cy="116"/>
            </a:xfrm>
            <a:custGeom>
              <a:avLst/>
              <a:gdLst/>
              <a:ahLst/>
              <a:cxnLst>
                <a:cxn ang="0">
                  <a:pos x="141" y="21600"/>
                </a:cxn>
                <a:cxn ang="0">
                  <a:pos x="9847" y="5758"/>
                </a:cxn>
                <a:cxn ang="0">
                  <a:pos x="9847" y="0"/>
                </a:cxn>
                <a:cxn ang="0">
                  <a:pos x="19665" y="9557"/>
                </a:cxn>
                <a:cxn ang="0">
                  <a:pos x="9991" y="20048"/>
                </a:cxn>
                <a:cxn ang="0">
                  <a:pos x="9847" y="14330"/>
                </a:cxn>
                <a:cxn ang="0">
                  <a:pos x="141" y="21600"/>
                </a:cxn>
                <a:cxn ang="0">
                  <a:pos x="141" y="21600"/>
                </a:cxn>
              </a:cxnLst>
              <a:rect l="0" t="0" r="r" b="b"/>
              <a:pathLst>
                <a:path w="19665" h="21600">
                  <a:moveTo>
                    <a:pt x="141" y="21600"/>
                  </a:moveTo>
                  <a:cubicBezTo>
                    <a:pt x="141" y="21600"/>
                    <a:pt x="-1935" y="8572"/>
                    <a:pt x="9847" y="5758"/>
                  </a:cubicBezTo>
                  <a:cubicBezTo>
                    <a:pt x="9847" y="5886"/>
                    <a:pt x="9847" y="0"/>
                    <a:pt x="9847" y="0"/>
                  </a:cubicBezTo>
                  <a:lnTo>
                    <a:pt x="19665" y="9557"/>
                  </a:lnTo>
                  <a:lnTo>
                    <a:pt x="9991" y="20048"/>
                  </a:lnTo>
                  <a:cubicBezTo>
                    <a:pt x="9991" y="20048"/>
                    <a:pt x="9940" y="14330"/>
                    <a:pt x="9847" y="14330"/>
                  </a:cubicBezTo>
                  <a:cubicBezTo>
                    <a:pt x="4316" y="14330"/>
                    <a:pt x="141" y="21600"/>
                    <a:pt x="141" y="21600"/>
                  </a:cubicBezTo>
                  <a:close/>
                  <a:moveTo>
                    <a:pt x="141" y="21600"/>
                  </a:moveTo>
                </a:path>
              </a:pathLst>
            </a:cu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2" name="Freeform 16"/>
            <p:cNvSpPr>
              <a:spLocks/>
            </p:cNvSpPr>
            <p:nvPr userDrawn="1"/>
          </p:nvSpPr>
          <p:spPr bwMode="auto">
            <a:xfrm>
              <a:off x="0" y="34"/>
              <a:ext cx="131" cy="102"/>
            </a:xfrm>
            <a:custGeom>
              <a:avLst/>
              <a:gdLst/>
              <a:ahLst/>
              <a:cxnLst>
                <a:cxn ang="0">
                  <a:pos x="21600" y="15331"/>
                </a:cxn>
                <a:cxn ang="0">
                  <a:pos x="21600" y="21600"/>
                </a:cxn>
                <a:cxn ang="0">
                  <a:pos x="139" y="21600"/>
                </a:cxn>
                <a:cxn ang="0">
                  <a:pos x="0" y="0"/>
                </a:cxn>
                <a:cxn ang="0">
                  <a:pos x="7943" y="0"/>
                </a:cxn>
              </a:cxnLst>
              <a:rect l="0" t="0" r="r" b="b"/>
              <a:pathLst>
                <a:path w="21600" h="21600">
                  <a:moveTo>
                    <a:pt x="21600" y="15331"/>
                  </a:moveTo>
                  <a:lnTo>
                    <a:pt x="21600" y="21600"/>
                  </a:lnTo>
                  <a:lnTo>
                    <a:pt x="139" y="21600"/>
                  </a:lnTo>
                  <a:lnTo>
                    <a:pt x="0" y="0"/>
                  </a:lnTo>
                  <a:lnTo>
                    <a:pt x="7943" y="0"/>
                  </a:lnTo>
                </a:path>
              </a:pathLst>
            </a:cu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5378786" y="1635894"/>
            <a:ext cx="295031" cy="204739"/>
            <a:chOff x="0" y="4"/>
            <a:chExt cx="151" cy="128"/>
          </a:xfrm>
        </p:grpSpPr>
        <p:sp>
          <p:nvSpPr>
            <p:cNvPr id="147" name="AutoShape 18"/>
            <p:cNvSpPr>
              <a:spLocks/>
            </p:cNvSpPr>
            <p:nvPr userDrawn="1"/>
          </p:nvSpPr>
          <p:spPr bwMode="auto">
            <a:xfrm>
              <a:off x="0" y="4"/>
              <a:ext cx="128" cy="128"/>
            </a:xfrm>
            <a:prstGeom prst="roundRect">
              <a:avLst>
                <a:gd name="adj" fmla="val 16662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8" name="Rectangle 19"/>
            <p:cNvSpPr>
              <a:spLocks/>
            </p:cNvSpPr>
            <p:nvPr userDrawn="1"/>
          </p:nvSpPr>
          <p:spPr bwMode="auto">
            <a:xfrm rot="13499962" flipH="1">
              <a:off x="127" y="4"/>
              <a:ext cx="24" cy="24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9" name="Rectangle 20"/>
            <p:cNvSpPr>
              <a:spLocks/>
            </p:cNvSpPr>
            <p:nvPr userDrawn="1"/>
          </p:nvSpPr>
          <p:spPr bwMode="auto">
            <a:xfrm rot="13499962" flipH="1">
              <a:off x="78" y="15"/>
              <a:ext cx="24" cy="96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0" name="AutoShape 21"/>
            <p:cNvSpPr>
              <a:spLocks/>
            </p:cNvSpPr>
            <p:nvPr userDrawn="1"/>
          </p:nvSpPr>
          <p:spPr bwMode="auto">
            <a:xfrm rot="13500001" flipH="1">
              <a:off x="30" y="99"/>
              <a:ext cx="24" cy="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22"/>
          <p:cNvSpPr>
            <a:spLocks/>
          </p:cNvSpPr>
          <p:nvPr/>
        </p:nvSpPr>
        <p:spPr bwMode="auto">
          <a:xfrm>
            <a:off x="5410047" y="688107"/>
            <a:ext cx="265723" cy="228600"/>
          </a:xfrm>
          <a:custGeom>
            <a:avLst/>
            <a:gdLst/>
            <a:ahLst/>
            <a:cxnLst>
              <a:cxn ang="0">
                <a:pos x="4026" y="17795"/>
              </a:cxn>
              <a:cxn ang="0">
                <a:pos x="4148" y="8367"/>
              </a:cxn>
              <a:cxn ang="0">
                <a:pos x="11584" y="6757"/>
              </a:cxn>
              <a:cxn ang="0">
                <a:pos x="14977" y="5913"/>
              </a:cxn>
              <a:cxn ang="0">
                <a:pos x="14017" y="6905"/>
              </a:cxn>
              <a:cxn ang="0">
                <a:pos x="12232" y="7235"/>
              </a:cxn>
              <a:cxn ang="0">
                <a:pos x="12095" y="9747"/>
              </a:cxn>
              <a:cxn ang="0">
                <a:pos x="8456" y="10287"/>
              </a:cxn>
              <a:cxn ang="0">
                <a:pos x="13032" y="15570"/>
              </a:cxn>
              <a:cxn ang="0">
                <a:pos x="17723" y="8557"/>
              </a:cxn>
              <a:cxn ang="0">
                <a:pos x="14085" y="9351"/>
              </a:cxn>
              <a:cxn ang="0">
                <a:pos x="14085" y="6706"/>
              </a:cxn>
              <a:cxn ang="0">
                <a:pos x="14687" y="5932"/>
              </a:cxn>
              <a:cxn ang="0">
                <a:pos x="21600" y="3974"/>
              </a:cxn>
              <a:cxn ang="0">
                <a:pos x="21291" y="15734"/>
              </a:cxn>
              <a:cxn ang="0">
                <a:pos x="2413" y="21600"/>
              </a:cxn>
              <a:cxn ang="0">
                <a:pos x="0" y="20672"/>
              </a:cxn>
              <a:cxn ang="0">
                <a:pos x="0" y="1887"/>
              </a:cxn>
              <a:cxn ang="0">
                <a:pos x="6112" y="0"/>
              </a:cxn>
              <a:cxn ang="0">
                <a:pos x="6358" y="2946"/>
              </a:cxn>
              <a:cxn ang="0">
                <a:pos x="14722" y="263"/>
              </a:cxn>
              <a:cxn ang="0">
                <a:pos x="15808" y="843"/>
              </a:cxn>
              <a:cxn ang="0">
                <a:pos x="15687" y="5482"/>
              </a:cxn>
              <a:cxn ang="0">
                <a:pos x="13998" y="5945"/>
              </a:cxn>
              <a:cxn ang="0">
                <a:pos x="14212" y="2003"/>
              </a:cxn>
              <a:cxn ang="0">
                <a:pos x="5130" y="4714"/>
              </a:cxn>
              <a:cxn ang="0">
                <a:pos x="5068" y="2119"/>
              </a:cxn>
              <a:cxn ang="0">
                <a:pos x="1931" y="3046"/>
              </a:cxn>
              <a:cxn ang="0">
                <a:pos x="1694" y="18738"/>
              </a:cxn>
              <a:cxn ang="0">
                <a:pos x="3167" y="19327"/>
              </a:cxn>
              <a:cxn ang="0">
                <a:pos x="4026" y="17795"/>
              </a:cxn>
              <a:cxn ang="0">
                <a:pos x="4026" y="17795"/>
              </a:cxn>
            </a:cxnLst>
            <a:rect l="0" t="0" r="r" b="b"/>
            <a:pathLst>
              <a:path w="21600" h="21600">
                <a:moveTo>
                  <a:pt x="4026" y="17795"/>
                </a:moveTo>
                <a:lnTo>
                  <a:pt x="4148" y="8367"/>
                </a:lnTo>
                <a:lnTo>
                  <a:pt x="11584" y="6757"/>
                </a:lnTo>
                <a:lnTo>
                  <a:pt x="14977" y="5913"/>
                </a:lnTo>
                <a:lnTo>
                  <a:pt x="14017" y="6905"/>
                </a:lnTo>
                <a:lnTo>
                  <a:pt x="12232" y="7235"/>
                </a:lnTo>
                <a:lnTo>
                  <a:pt x="12095" y="9747"/>
                </a:lnTo>
                <a:lnTo>
                  <a:pt x="8456" y="10287"/>
                </a:lnTo>
                <a:lnTo>
                  <a:pt x="13032" y="15570"/>
                </a:lnTo>
                <a:lnTo>
                  <a:pt x="17723" y="8557"/>
                </a:lnTo>
                <a:lnTo>
                  <a:pt x="14085" y="9351"/>
                </a:lnTo>
                <a:lnTo>
                  <a:pt x="14085" y="6706"/>
                </a:lnTo>
                <a:lnTo>
                  <a:pt x="14687" y="5932"/>
                </a:lnTo>
                <a:lnTo>
                  <a:pt x="21600" y="3974"/>
                </a:lnTo>
                <a:lnTo>
                  <a:pt x="21291" y="15734"/>
                </a:lnTo>
                <a:lnTo>
                  <a:pt x="2413" y="21600"/>
                </a:lnTo>
                <a:lnTo>
                  <a:pt x="0" y="20672"/>
                </a:lnTo>
                <a:lnTo>
                  <a:pt x="0" y="1887"/>
                </a:lnTo>
                <a:lnTo>
                  <a:pt x="6112" y="0"/>
                </a:lnTo>
                <a:lnTo>
                  <a:pt x="6358" y="2946"/>
                </a:lnTo>
                <a:lnTo>
                  <a:pt x="14722" y="263"/>
                </a:lnTo>
                <a:lnTo>
                  <a:pt x="15808" y="843"/>
                </a:lnTo>
                <a:lnTo>
                  <a:pt x="15687" y="5482"/>
                </a:lnTo>
                <a:lnTo>
                  <a:pt x="13998" y="5945"/>
                </a:lnTo>
                <a:lnTo>
                  <a:pt x="14212" y="2003"/>
                </a:lnTo>
                <a:lnTo>
                  <a:pt x="5130" y="4714"/>
                </a:lnTo>
                <a:lnTo>
                  <a:pt x="5068" y="2119"/>
                </a:lnTo>
                <a:lnTo>
                  <a:pt x="1931" y="3046"/>
                </a:lnTo>
                <a:lnTo>
                  <a:pt x="1694" y="18738"/>
                </a:lnTo>
                <a:lnTo>
                  <a:pt x="3167" y="19327"/>
                </a:lnTo>
                <a:lnTo>
                  <a:pt x="4026" y="17795"/>
                </a:lnTo>
                <a:close/>
                <a:moveTo>
                  <a:pt x="4026" y="17795"/>
                </a:moveTo>
              </a:path>
            </a:pathLst>
          </a:custGeom>
          <a:solidFill>
            <a:schemeClr val="accent1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461107" y="5711701"/>
            <a:ext cx="234462" cy="254000"/>
            <a:chOff x="0" y="0"/>
            <a:chExt cx="120" cy="160"/>
          </a:xfrm>
        </p:grpSpPr>
        <p:sp>
          <p:nvSpPr>
            <p:cNvPr id="145" name="Freeform 24"/>
            <p:cNvSpPr>
              <a:spLocks/>
            </p:cNvSpPr>
            <p:nvPr userDrawn="1"/>
          </p:nvSpPr>
          <p:spPr bwMode="auto">
            <a:xfrm>
              <a:off x="0" y="32"/>
              <a:ext cx="120" cy="128"/>
            </a:xfrm>
            <a:custGeom>
              <a:avLst/>
              <a:gdLst/>
              <a:ahLst/>
              <a:cxnLst>
                <a:cxn ang="0">
                  <a:pos x="12749" y="0"/>
                </a:cxn>
                <a:cxn ang="0">
                  <a:pos x="10957" y="0"/>
                </a:cxn>
                <a:cxn ang="0">
                  <a:pos x="6" y="10227"/>
                </a:cxn>
                <a:cxn ang="0">
                  <a:pos x="10957" y="21590"/>
                </a:cxn>
                <a:cxn ang="0">
                  <a:pos x="21411" y="12216"/>
                </a:cxn>
                <a:cxn ang="0">
                  <a:pos x="21411" y="8949"/>
                </a:cxn>
              </a:cxnLst>
              <a:rect l="0" t="0" r="r" b="b"/>
              <a:pathLst>
                <a:path w="21428" h="21590">
                  <a:moveTo>
                    <a:pt x="12749" y="0"/>
                  </a:moveTo>
                  <a:cubicBezTo>
                    <a:pt x="12749" y="0"/>
                    <a:pt x="11158" y="0"/>
                    <a:pt x="10957" y="0"/>
                  </a:cubicBezTo>
                  <a:cubicBezTo>
                    <a:pt x="6776" y="0"/>
                    <a:pt x="205" y="3409"/>
                    <a:pt x="6" y="10227"/>
                  </a:cubicBezTo>
                  <a:cubicBezTo>
                    <a:pt x="-149" y="15528"/>
                    <a:pt x="2984" y="21579"/>
                    <a:pt x="10957" y="21590"/>
                  </a:cubicBezTo>
                  <a:cubicBezTo>
                    <a:pt x="17499" y="21600"/>
                    <a:pt x="21217" y="15891"/>
                    <a:pt x="21411" y="12216"/>
                  </a:cubicBezTo>
                  <a:cubicBezTo>
                    <a:pt x="21451" y="11453"/>
                    <a:pt x="21411" y="8949"/>
                    <a:pt x="21411" y="894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6" name="AutoShape 25"/>
            <p:cNvSpPr>
              <a:spLocks/>
            </p:cNvSpPr>
            <p:nvPr userDrawn="1"/>
          </p:nvSpPr>
          <p:spPr bwMode="auto">
            <a:xfrm>
              <a:off x="61" y="0"/>
              <a:ext cx="46" cy="65"/>
            </a:xfrm>
            <a:prstGeom prst="rightArrow">
              <a:avLst>
                <a:gd name="adj1" fmla="val 32361"/>
                <a:gd name="adj2" fmla="val 377398"/>
              </a:avLst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18" name="Freeform 26"/>
          <p:cNvSpPr>
            <a:spLocks/>
          </p:cNvSpPr>
          <p:nvPr/>
        </p:nvSpPr>
        <p:spPr bwMode="auto">
          <a:xfrm flipH="1">
            <a:off x="381001" y="5281488"/>
            <a:ext cx="420076" cy="2413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10970" y="6203"/>
              </a:cxn>
              <a:cxn ang="0">
                <a:pos x="10970" y="0"/>
              </a:cxn>
              <a:cxn ang="0">
                <a:pos x="21600" y="10296"/>
              </a:cxn>
              <a:cxn ang="0">
                <a:pos x="11126" y="21600"/>
              </a:cxn>
              <a:cxn ang="0">
                <a:pos x="11104" y="13091"/>
              </a:cxn>
              <a:cxn ang="0">
                <a:pos x="0" y="2160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374" y="14812"/>
                  <a:pt x="2348" y="9454"/>
                  <a:pt x="10970" y="6203"/>
                </a:cubicBezTo>
                <a:cubicBezTo>
                  <a:pt x="10970" y="6341"/>
                  <a:pt x="10970" y="0"/>
                  <a:pt x="10970" y="0"/>
                </a:cubicBezTo>
                <a:lnTo>
                  <a:pt x="21600" y="10296"/>
                </a:lnTo>
                <a:lnTo>
                  <a:pt x="11126" y="21600"/>
                </a:lnTo>
                <a:cubicBezTo>
                  <a:pt x="11126" y="21600"/>
                  <a:pt x="11203" y="13061"/>
                  <a:pt x="11104" y="13091"/>
                </a:cubicBezTo>
                <a:cubicBezTo>
                  <a:pt x="4580" y="15030"/>
                  <a:pt x="2916" y="16267"/>
                  <a:pt x="0" y="21600"/>
                </a:cubicBezTo>
                <a:close/>
                <a:moveTo>
                  <a:pt x="0" y="21600"/>
                </a:moveTo>
              </a:path>
            </a:pathLst>
          </a:cu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31033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9" name="Freeform 27"/>
          <p:cNvSpPr>
            <a:spLocks/>
          </p:cNvSpPr>
          <p:nvPr/>
        </p:nvSpPr>
        <p:spPr bwMode="auto">
          <a:xfrm>
            <a:off x="3048000" y="1141288"/>
            <a:ext cx="343877" cy="177800"/>
          </a:xfrm>
          <a:custGeom>
            <a:avLst/>
            <a:gdLst/>
            <a:ahLst/>
            <a:cxnLst>
              <a:cxn ang="0">
                <a:pos x="3" y="5212"/>
              </a:cxn>
              <a:cxn ang="0">
                <a:pos x="0" y="3721"/>
              </a:cxn>
              <a:cxn ang="0">
                <a:pos x="10593" y="3349"/>
              </a:cxn>
              <a:cxn ang="0">
                <a:pos x="10815" y="3326"/>
              </a:cxn>
              <a:cxn ang="0">
                <a:pos x="10881" y="18006"/>
              </a:cxn>
              <a:cxn ang="0">
                <a:pos x="10994" y="3354"/>
              </a:cxn>
              <a:cxn ang="0">
                <a:pos x="21586" y="3354"/>
              </a:cxn>
              <a:cxn ang="0">
                <a:pos x="21600" y="4821"/>
              </a:cxn>
              <a:cxn ang="0">
                <a:pos x="21424" y="18627"/>
              </a:cxn>
              <a:cxn ang="0">
                <a:pos x="21328" y="17558"/>
              </a:cxn>
              <a:cxn ang="0">
                <a:pos x="11174" y="18513"/>
              </a:cxn>
              <a:cxn ang="0">
                <a:pos x="10593" y="18354"/>
              </a:cxn>
              <a:cxn ang="0">
                <a:pos x="14" y="17486"/>
              </a:cxn>
              <a:cxn ang="0">
                <a:pos x="14" y="18556"/>
              </a:cxn>
              <a:cxn ang="0">
                <a:pos x="3" y="5212"/>
              </a:cxn>
              <a:cxn ang="0">
                <a:pos x="3" y="5212"/>
              </a:cxn>
            </a:cxnLst>
            <a:rect l="0" t="0" r="r" b="b"/>
            <a:pathLst>
              <a:path w="21600" h="19026">
                <a:moveTo>
                  <a:pt x="3" y="5212"/>
                </a:moveTo>
                <a:cubicBezTo>
                  <a:pt x="3" y="4181"/>
                  <a:pt x="0" y="7370"/>
                  <a:pt x="0" y="3721"/>
                </a:cubicBezTo>
                <a:cubicBezTo>
                  <a:pt x="0" y="-724"/>
                  <a:pt x="10035" y="-1371"/>
                  <a:pt x="10593" y="3349"/>
                </a:cubicBezTo>
                <a:cubicBezTo>
                  <a:pt x="10621" y="3591"/>
                  <a:pt x="10721" y="3250"/>
                  <a:pt x="10815" y="3326"/>
                </a:cubicBezTo>
                <a:cubicBezTo>
                  <a:pt x="10904" y="3396"/>
                  <a:pt x="10808" y="18245"/>
                  <a:pt x="10881" y="18006"/>
                </a:cubicBezTo>
                <a:cubicBezTo>
                  <a:pt x="10948" y="17792"/>
                  <a:pt x="10994" y="3577"/>
                  <a:pt x="10994" y="3354"/>
                </a:cubicBezTo>
                <a:cubicBezTo>
                  <a:pt x="10994" y="-1711"/>
                  <a:pt x="21586" y="-482"/>
                  <a:pt x="21586" y="3354"/>
                </a:cubicBezTo>
                <a:cubicBezTo>
                  <a:pt x="21586" y="3690"/>
                  <a:pt x="21600" y="1359"/>
                  <a:pt x="21600" y="4821"/>
                </a:cubicBezTo>
                <a:cubicBezTo>
                  <a:pt x="21600" y="8595"/>
                  <a:pt x="21424" y="13288"/>
                  <a:pt x="21424" y="18627"/>
                </a:cubicBezTo>
                <a:cubicBezTo>
                  <a:pt x="21424" y="19048"/>
                  <a:pt x="21328" y="18105"/>
                  <a:pt x="21328" y="17558"/>
                </a:cubicBezTo>
                <a:cubicBezTo>
                  <a:pt x="21328" y="14307"/>
                  <a:pt x="11174" y="14039"/>
                  <a:pt x="11174" y="18513"/>
                </a:cubicBezTo>
                <a:cubicBezTo>
                  <a:pt x="11174" y="18807"/>
                  <a:pt x="10589" y="18779"/>
                  <a:pt x="10593" y="18354"/>
                </a:cubicBezTo>
                <a:cubicBezTo>
                  <a:pt x="10628" y="14137"/>
                  <a:pt x="14" y="14512"/>
                  <a:pt x="14" y="17486"/>
                </a:cubicBezTo>
                <a:cubicBezTo>
                  <a:pt x="14" y="18022"/>
                  <a:pt x="14" y="19889"/>
                  <a:pt x="14" y="18556"/>
                </a:cubicBezTo>
                <a:cubicBezTo>
                  <a:pt x="14" y="13200"/>
                  <a:pt x="3" y="9070"/>
                  <a:pt x="3" y="5212"/>
                </a:cubicBezTo>
                <a:close/>
                <a:moveTo>
                  <a:pt x="3" y="5212"/>
                </a:moveTo>
              </a:path>
            </a:pathLst>
          </a:cu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31033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3079262" y="684088"/>
            <a:ext cx="265723" cy="136"/>
            <a:chOff x="0" y="0"/>
            <a:chExt cx="136" cy="136"/>
          </a:xfrm>
        </p:grpSpPr>
        <p:sp>
          <p:nvSpPr>
            <p:cNvPr id="143" name="Line 29"/>
            <p:cNvSpPr>
              <a:spLocks noChangeShapeType="1"/>
            </p:cNvSpPr>
            <p:nvPr userDrawn="1"/>
          </p:nvSpPr>
          <p:spPr bwMode="auto">
            <a:xfrm>
              <a:off x="0" y="68"/>
              <a:ext cx="136" cy="0"/>
            </a:xfrm>
            <a:prstGeom prst="line">
              <a:avLst/>
            </a:prstGeom>
            <a:noFill/>
            <a:ln w="508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44" name="Line 30"/>
            <p:cNvSpPr>
              <a:spLocks noChangeShapeType="1"/>
            </p:cNvSpPr>
            <p:nvPr userDrawn="1"/>
          </p:nvSpPr>
          <p:spPr bwMode="auto">
            <a:xfrm flipH="1">
              <a:off x="68" y="0"/>
              <a:ext cx="0" cy="136"/>
            </a:xfrm>
            <a:prstGeom prst="line">
              <a:avLst/>
            </a:prstGeom>
            <a:noFill/>
            <a:ln w="508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3063631" y="252288"/>
            <a:ext cx="296985" cy="203200"/>
            <a:chOff x="0" y="0"/>
            <a:chExt cx="152" cy="128"/>
          </a:xfrm>
        </p:grpSpPr>
        <p:sp>
          <p:nvSpPr>
            <p:cNvPr id="141" name="AutoShape 32"/>
            <p:cNvSpPr>
              <a:spLocks/>
            </p:cNvSpPr>
            <p:nvPr userDrawn="1"/>
          </p:nvSpPr>
          <p:spPr bwMode="auto">
            <a:xfrm>
              <a:off x="0" y="0"/>
              <a:ext cx="112" cy="96"/>
            </a:xfrm>
            <a:prstGeom prst="roundRect">
              <a:avLst>
                <a:gd name="adj" fmla="val 1250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2" name="AutoShape 33"/>
            <p:cNvSpPr>
              <a:spLocks/>
            </p:cNvSpPr>
            <p:nvPr userDrawn="1"/>
          </p:nvSpPr>
          <p:spPr bwMode="auto">
            <a:xfrm>
              <a:off x="32" y="24"/>
              <a:ext cx="120" cy="104"/>
            </a:xfrm>
            <a:prstGeom prst="roundRect">
              <a:avLst>
                <a:gd name="adj" fmla="val 17306"/>
              </a:avLst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r>
                <a:rPr lang="en-US" sz="1354" b="1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</p:grpSp>
      <p:sp>
        <p:nvSpPr>
          <p:cNvPr id="22" name="AutoShape 34"/>
          <p:cNvSpPr>
            <a:spLocks/>
          </p:cNvSpPr>
          <p:nvPr/>
        </p:nvSpPr>
        <p:spPr bwMode="auto">
          <a:xfrm rot="10800000" flipH="1">
            <a:off x="484554" y="34653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accent1">
              <a:alpha val="40999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23" name="AutoShape 35"/>
          <p:cNvSpPr>
            <a:spLocks/>
          </p:cNvSpPr>
          <p:nvPr/>
        </p:nvSpPr>
        <p:spPr bwMode="auto">
          <a:xfrm rot="10800000">
            <a:off x="437661" y="20937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tx1">
              <a:lumMod val="65000"/>
              <a:lumOff val="35000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3126154" y="4951288"/>
            <a:ext cx="265723" cy="215900"/>
            <a:chOff x="0" y="0"/>
            <a:chExt cx="136" cy="136"/>
          </a:xfrm>
        </p:grpSpPr>
        <p:sp>
          <p:nvSpPr>
            <p:cNvPr id="137" name="Oval 37"/>
            <p:cNvSpPr>
              <a:spLocks/>
            </p:cNvSpPr>
            <p:nvPr userDrawn="1"/>
          </p:nvSpPr>
          <p:spPr bwMode="auto">
            <a:xfrm>
              <a:off x="0" y="0"/>
              <a:ext cx="136" cy="136"/>
            </a:xfrm>
            <a:prstGeom prst="ellipse">
              <a:avLst/>
            </a:prstGeom>
            <a:solidFill>
              <a:srgbClr val="D7D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38" name="Group 38"/>
            <p:cNvGrpSpPr>
              <a:grpSpLocks/>
            </p:cNvGrpSpPr>
            <p:nvPr userDrawn="1"/>
          </p:nvGrpSpPr>
          <p:grpSpPr bwMode="auto">
            <a:xfrm>
              <a:off x="45" y="16"/>
              <a:ext cx="43" cy="98"/>
              <a:chOff x="0" y="0"/>
              <a:chExt cx="42" cy="98"/>
            </a:xfrm>
          </p:grpSpPr>
          <p:sp>
            <p:nvSpPr>
              <p:cNvPr id="139" name="Freeform 39"/>
              <p:cNvSpPr>
                <a:spLocks/>
              </p:cNvSpPr>
              <p:nvPr userDrawn="1"/>
            </p:nvSpPr>
            <p:spPr bwMode="auto">
              <a:xfrm>
                <a:off x="0" y="34"/>
                <a:ext cx="35" cy="64"/>
              </a:xfrm>
              <a:custGeom>
                <a:avLst/>
                <a:gdLst>
                  <a:gd name="T0" fmla="*/ 0 w 21600"/>
                  <a:gd name="T1" fmla="*/ 6437 h 20842"/>
                  <a:gd name="T2" fmla="*/ 10337 w 21600"/>
                  <a:gd name="T3" fmla="*/ 1078 h 20842"/>
                  <a:gd name="T4" fmla="*/ 17280 w 21600"/>
                  <a:gd name="T5" fmla="*/ 161 h 20842"/>
                  <a:gd name="T6" fmla="*/ 19167 w 21600"/>
                  <a:gd name="T7" fmla="*/ 3987 h 20842"/>
                  <a:gd name="T8" fmla="*/ 10036 w 21600"/>
                  <a:gd name="T9" fmla="*/ 17513 h 20842"/>
                  <a:gd name="T10" fmla="*/ 21600 w 21600"/>
                  <a:gd name="T11" fmla="*/ 14996 h 20842"/>
                  <a:gd name="T12" fmla="*/ 13731 w 21600"/>
                  <a:gd name="T13" fmla="*/ 19051 h 20842"/>
                  <a:gd name="T14" fmla="*/ 3394 w 21600"/>
                  <a:gd name="T15" fmla="*/ 20701 h 20842"/>
                  <a:gd name="T16" fmla="*/ 807 w 21600"/>
                  <a:gd name="T17" fmla="*/ 16565 h 20842"/>
                  <a:gd name="T18" fmla="*/ 8956 w 21600"/>
                  <a:gd name="T19" fmla="*/ 4724 h 20842"/>
                  <a:gd name="T20" fmla="*/ 0 w 21600"/>
                  <a:gd name="T21" fmla="*/ 6437 h 20842"/>
                  <a:gd name="T22" fmla="*/ 0 w 21600"/>
                  <a:gd name="T23" fmla="*/ 6437 h 208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00"/>
                  <a:gd name="T37" fmla="*/ 0 h 20842"/>
                  <a:gd name="T38" fmla="*/ 21600 w 21600"/>
                  <a:gd name="T39" fmla="*/ 20842 h 208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00" h="20842">
                    <a:moveTo>
                      <a:pt x="0" y="6437"/>
                    </a:moveTo>
                    <a:cubicBezTo>
                      <a:pt x="0" y="6437"/>
                      <a:pt x="7696" y="1862"/>
                      <a:pt x="10337" y="1078"/>
                    </a:cubicBezTo>
                    <a:cubicBezTo>
                      <a:pt x="12806" y="344"/>
                      <a:pt x="16332" y="-314"/>
                      <a:pt x="17280" y="161"/>
                    </a:cubicBezTo>
                    <a:cubicBezTo>
                      <a:pt x="20211" y="1628"/>
                      <a:pt x="19260" y="3188"/>
                      <a:pt x="19167" y="3987"/>
                    </a:cubicBezTo>
                    <a:cubicBezTo>
                      <a:pt x="18856" y="6679"/>
                      <a:pt x="8184" y="16606"/>
                      <a:pt x="10036" y="17513"/>
                    </a:cubicBezTo>
                    <a:cubicBezTo>
                      <a:pt x="12659" y="18797"/>
                      <a:pt x="21600" y="14996"/>
                      <a:pt x="21600" y="14996"/>
                    </a:cubicBezTo>
                    <a:cubicBezTo>
                      <a:pt x="21600" y="14996"/>
                      <a:pt x="15295" y="18451"/>
                      <a:pt x="13731" y="19051"/>
                    </a:cubicBezTo>
                    <a:cubicBezTo>
                      <a:pt x="11499" y="19907"/>
                      <a:pt x="5042" y="21286"/>
                      <a:pt x="3394" y="20701"/>
                    </a:cubicBezTo>
                    <a:cubicBezTo>
                      <a:pt x="34" y="19509"/>
                      <a:pt x="689" y="17482"/>
                      <a:pt x="807" y="16565"/>
                    </a:cubicBezTo>
                    <a:cubicBezTo>
                      <a:pt x="1149" y="13921"/>
                      <a:pt x="10113" y="5799"/>
                      <a:pt x="8956" y="4724"/>
                    </a:cubicBezTo>
                    <a:cubicBezTo>
                      <a:pt x="7516" y="3277"/>
                      <a:pt x="0" y="6437"/>
                      <a:pt x="0" y="6437"/>
                    </a:cubicBezTo>
                    <a:close/>
                    <a:moveTo>
                      <a:pt x="0" y="6437"/>
                    </a:moveTo>
                  </a:path>
                </a:pathLst>
              </a:cu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40"/>
              <p:cNvSpPr>
                <a:spLocks/>
              </p:cNvSpPr>
              <p:nvPr userDrawn="1"/>
            </p:nvSpPr>
            <p:spPr bwMode="auto">
              <a:xfrm>
                <a:off x="18" y="0"/>
                <a:ext cx="24" cy="24"/>
              </a:xfrm>
              <a:prstGeom prst="ellipse">
                <a:avLst/>
              </a:pr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5410047" y="253133"/>
            <a:ext cx="312615" cy="190501"/>
            <a:chOff x="0" y="0"/>
            <a:chExt cx="160" cy="120"/>
          </a:xfrm>
        </p:grpSpPr>
        <p:grpSp>
          <p:nvGrpSpPr>
            <p:cNvPr id="129" name="Group 42"/>
            <p:cNvGrpSpPr>
              <a:grpSpLocks/>
            </p:cNvGrpSpPr>
            <p:nvPr userDrawn="1"/>
          </p:nvGrpSpPr>
          <p:grpSpPr bwMode="auto">
            <a:xfrm>
              <a:off x="0" y="0"/>
              <a:ext cx="160" cy="112"/>
              <a:chOff x="0" y="0"/>
              <a:chExt cx="160" cy="112"/>
            </a:xfrm>
          </p:grpSpPr>
          <p:sp>
            <p:nvSpPr>
              <p:cNvPr id="134" name="Freeform 43"/>
              <p:cNvSpPr>
                <a:spLocks/>
              </p:cNvSpPr>
              <p:nvPr userDrawn="1"/>
            </p:nvSpPr>
            <p:spPr bwMode="auto">
              <a:xfrm>
                <a:off x="28" y="4"/>
                <a:ext cx="104" cy="103"/>
              </a:xfrm>
              <a:custGeom>
                <a:avLst/>
                <a:gdLst>
                  <a:gd name="T0" fmla="*/ 99 w 21600"/>
                  <a:gd name="T1" fmla="*/ 3464 h 18812"/>
                  <a:gd name="T2" fmla="*/ 0 w 21600"/>
                  <a:gd name="T3" fmla="*/ 14892 h 18812"/>
                  <a:gd name="T4" fmla="*/ 10780 w 21600"/>
                  <a:gd name="T5" fmla="*/ 15256 h 18812"/>
                  <a:gd name="T6" fmla="*/ 10820 w 21600"/>
                  <a:gd name="T7" fmla="*/ 3579 h 18812"/>
                  <a:gd name="T8" fmla="*/ 21600 w 21600"/>
                  <a:gd name="T9" fmla="*/ 3579 h 18812"/>
                  <a:gd name="T10" fmla="*/ 21458 w 21600"/>
                  <a:gd name="T11" fmla="*/ 17786 h 188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18812"/>
                  <a:gd name="T20" fmla="*/ 21600 w 21600"/>
                  <a:gd name="T21" fmla="*/ 18812 h 188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18812">
                    <a:moveTo>
                      <a:pt x="99" y="3464"/>
                    </a:moveTo>
                    <a:cubicBezTo>
                      <a:pt x="99" y="8142"/>
                      <a:pt x="0" y="9925"/>
                      <a:pt x="0" y="14892"/>
                    </a:cubicBezTo>
                    <a:cubicBezTo>
                      <a:pt x="0" y="19679"/>
                      <a:pt x="10324" y="20407"/>
                      <a:pt x="10780" y="15256"/>
                    </a:cubicBezTo>
                    <a:cubicBezTo>
                      <a:pt x="11217" y="10310"/>
                      <a:pt x="10820" y="7130"/>
                      <a:pt x="10820" y="3579"/>
                    </a:cubicBezTo>
                    <a:cubicBezTo>
                      <a:pt x="10820" y="-1193"/>
                      <a:pt x="21600" y="-1193"/>
                      <a:pt x="21600" y="3579"/>
                    </a:cubicBezTo>
                    <a:cubicBezTo>
                      <a:pt x="21600" y="7602"/>
                      <a:pt x="21458" y="13109"/>
                      <a:pt x="21458" y="17786"/>
                    </a:cubicBezTo>
                  </a:path>
                </a:pathLst>
              </a:custGeom>
              <a:noFill/>
              <a:ln w="25400">
                <a:solidFill>
                  <a:srgbClr val="3F3F3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AutoShape 44"/>
              <p:cNvSpPr>
                <a:spLocks/>
              </p:cNvSpPr>
              <p:nvPr userDrawn="1"/>
            </p:nvSpPr>
            <p:spPr bwMode="auto">
              <a:xfrm>
                <a:off x="0" y="0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AutoShape 45"/>
              <p:cNvSpPr>
                <a:spLocks/>
              </p:cNvSpPr>
              <p:nvPr userDrawn="1"/>
            </p:nvSpPr>
            <p:spPr bwMode="auto">
              <a:xfrm rot="10800000">
                <a:off x="104" y="88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46"/>
            <p:cNvGrpSpPr>
              <a:grpSpLocks/>
            </p:cNvGrpSpPr>
            <p:nvPr userDrawn="1"/>
          </p:nvGrpSpPr>
          <p:grpSpPr bwMode="auto">
            <a:xfrm>
              <a:off x="0" y="7"/>
              <a:ext cx="160" cy="113"/>
              <a:chOff x="0" y="0"/>
              <a:chExt cx="160" cy="112"/>
            </a:xfrm>
          </p:grpSpPr>
          <p:sp>
            <p:nvSpPr>
              <p:cNvPr id="131" name="Freeform 47"/>
              <p:cNvSpPr>
                <a:spLocks/>
              </p:cNvSpPr>
              <p:nvPr userDrawn="1"/>
            </p:nvSpPr>
            <p:spPr bwMode="auto">
              <a:xfrm>
                <a:off x="28" y="4"/>
                <a:ext cx="104" cy="103"/>
              </a:xfrm>
              <a:custGeom>
                <a:avLst/>
                <a:gdLst>
                  <a:gd name="T0" fmla="*/ 99 w 21600"/>
                  <a:gd name="T1" fmla="*/ 3464 h 18812"/>
                  <a:gd name="T2" fmla="*/ 0 w 21600"/>
                  <a:gd name="T3" fmla="*/ 14892 h 18812"/>
                  <a:gd name="T4" fmla="*/ 10780 w 21600"/>
                  <a:gd name="T5" fmla="*/ 15256 h 18812"/>
                  <a:gd name="T6" fmla="*/ 10820 w 21600"/>
                  <a:gd name="T7" fmla="*/ 3579 h 18812"/>
                  <a:gd name="T8" fmla="*/ 21600 w 21600"/>
                  <a:gd name="T9" fmla="*/ 3579 h 18812"/>
                  <a:gd name="T10" fmla="*/ 21458 w 21600"/>
                  <a:gd name="T11" fmla="*/ 17786 h 188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18812"/>
                  <a:gd name="T20" fmla="*/ 21600 w 21600"/>
                  <a:gd name="T21" fmla="*/ 18812 h 188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18812">
                    <a:moveTo>
                      <a:pt x="99" y="3464"/>
                    </a:moveTo>
                    <a:cubicBezTo>
                      <a:pt x="99" y="8142"/>
                      <a:pt x="0" y="9925"/>
                      <a:pt x="0" y="14892"/>
                    </a:cubicBezTo>
                    <a:cubicBezTo>
                      <a:pt x="0" y="19679"/>
                      <a:pt x="10324" y="20407"/>
                      <a:pt x="10780" y="15256"/>
                    </a:cubicBezTo>
                    <a:cubicBezTo>
                      <a:pt x="11217" y="10310"/>
                      <a:pt x="10820" y="7130"/>
                      <a:pt x="10820" y="3579"/>
                    </a:cubicBezTo>
                    <a:cubicBezTo>
                      <a:pt x="10820" y="-1193"/>
                      <a:pt x="21600" y="-1193"/>
                      <a:pt x="21600" y="3579"/>
                    </a:cubicBezTo>
                    <a:cubicBezTo>
                      <a:pt x="21600" y="7602"/>
                      <a:pt x="21458" y="13109"/>
                      <a:pt x="21458" y="17786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AutoShape 48"/>
              <p:cNvSpPr>
                <a:spLocks/>
              </p:cNvSpPr>
              <p:nvPr userDrawn="1"/>
            </p:nvSpPr>
            <p:spPr bwMode="auto">
              <a:xfrm>
                <a:off x="0" y="0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AutoShape 49"/>
              <p:cNvSpPr>
                <a:spLocks/>
              </p:cNvSpPr>
              <p:nvPr userDrawn="1"/>
            </p:nvSpPr>
            <p:spPr bwMode="auto">
              <a:xfrm rot="10800000">
                <a:off x="104" y="88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Freeform 51"/>
          <p:cNvSpPr>
            <a:spLocks/>
          </p:cNvSpPr>
          <p:nvPr/>
        </p:nvSpPr>
        <p:spPr bwMode="auto">
          <a:xfrm>
            <a:off x="3126154" y="1560389"/>
            <a:ext cx="144585" cy="200025"/>
          </a:xfrm>
          <a:custGeom>
            <a:avLst/>
            <a:gdLst>
              <a:gd name="T0" fmla="*/ 0 w 21600"/>
              <a:gd name="T1" fmla="*/ 13029 h 21600"/>
              <a:gd name="T2" fmla="*/ 0 w 21600"/>
              <a:gd name="T3" fmla="*/ 7200 h 21600"/>
              <a:gd name="T4" fmla="*/ 8173 w 21600"/>
              <a:gd name="T5" fmla="*/ 7200 h 21600"/>
              <a:gd name="T6" fmla="*/ 21600 w 21600"/>
              <a:gd name="T7" fmla="*/ 0 h 21600"/>
              <a:gd name="T8" fmla="*/ 21600 w 21600"/>
              <a:gd name="T9" fmla="*/ 21600 h 21600"/>
              <a:gd name="T10" fmla="*/ 8173 w 21600"/>
              <a:gd name="T11" fmla="*/ 13371 h 21600"/>
              <a:gd name="T12" fmla="*/ 0 w 21600"/>
              <a:gd name="T13" fmla="*/ 13029 h 21600"/>
              <a:gd name="T14" fmla="*/ 0 w 21600"/>
              <a:gd name="T15" fmla="*/ 1302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3029"/>
                </a:moveTo>
                <a:lnTo>
                  <a:pt x="0" y="7200"/>
                </a:lnTo>
                <a:lnTo>
                  <a:pt x="8173" y="7200"/>
                </a:lnTo>
                <a:lnTo>
                  <a:pt x="21600" y="0"/>
                </a:lnTo>
                <a:lnTo>
                  <a:pt x="21600" y="21600"/>
                </a:lnTo>
                <a:lnTo>
                  <a:pt x="8173" y="13371"/>
                </a:lnTo>
                <a:lnTo>
                  <a:pt x="0" y="13029"/>
                </a:lnTo>
                <a:close/>
                <a:moveTo>
                  <a:pt x="0" y="13029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7" name="Group 52"/>
          <p:cNvGrpSpPr>
            <a:grpSpLocks/>
          </p:cNvGrpSpPr>
          <p:nvPr/>
        </p:nvGrpSpPr>
        <p:grpSpPr bwMode="auto">
          <a:xfrm>
            <a:off x="3048001" y="2004888"/>
            <a:ext cx="324338" cy="230188"/>
            <a:chOff x="0" y="0"/>
            <a:chExt cx="166" cy="145"/>
          </a:xfrm>
        </p:grpSpPr>
        <p:sp>
          <p:nvSpPr>
            <p:cNvPr id="125" name="Freeform 53"/>
            <p:cNvSpPr>
              <a:spLocks/>
            </p:cNvSpPr>
            <p:nvPr userDrawn="1"/>
          </p:nvSpPr>
          <p:spPr bwMode="auto">
            <a:xfrm>
              <a:off x="126" y="0"/>
              <a:ext cx="40" cy="14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6" name="Freeform 54"/>
            <p:cNvSpPr>
              <a:spLocks/>
            </p:cNvSpPr>
            <p:nvPr userDrawn="1"/>
          </p:nvSpPr>
          <p:spPr bwMode="auto">
            <a:xfrm>
              <a:off x="112" y="24"/>
              <a:ext cx="24" cy="96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7" name="Freeform 55"/>
            <p:cNvSpPr>
              <a:spLocks/>
            </p:cNvSpPr>
            <p:nvPr userDrawn="1"/>
          </p:nvSpPr>
          <p:spPr bwMode="auto">
            <a:xfrm>
              <a:off x="88" y="40"/>
              <a:ext cx="16" cy="56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8" name="Freeform 56"/>
            <p:cNvSpPr>
              <a:spLocks/>
            </p:cNvSpPr>
            <p:nvPr userDrawn="1"/>
          </p:nvSpPr>
          <p:spPr bwMode="auto">
            <a:xfrm>
              <a:off x="0" y="8"/>
              <a:ext cx="74" cy="126"/>
            </a:xfrm>
            <a:custGeom>
              <a:avLst/>
              <a:gdLst>
                <a:gd name="T0" fmla="*/ 0 w 21600"/>
                <a:gd name="T1" fmla="*/ 13029 h 21600"/>
                <a:gd name="T2" fmla="*/ 0 w 21600"/>
                <a:gd name="T3" fmla="*/ 7200 h 21600"/>
                <a:gd name="T4" fmla="*/ 8173 w 21600"/>
                <a:gd name="T5" fmla="*/ 7200 h 21600"/>
                <a:gd name="T6" fmla="*/ 21600 w 21600"/>
                <a:gd name="T7" fmla="*/ 0 h 21600"/>
                <a:gd name="T8" fmla="*/ 21600 w 21600"/>
                <a:gd name="T9" fmla="*/ 21600 h 21600"/>
                <a:gd name="T10" fmla="*/ 8173 w 21600"/>
                <a:gd name="T11" fmla="*/ 13371 h 21600"/>
                <a:gd name="T12" fmla="*/ 0 w 21600"/>
                <a:gd name="T13" fmla="*/ 13029 h 21600"/>
                <a:gd name="T14" fmla="*/ 0 w 21600"/>
                <a:gd name="T15" fmla="*/ 1302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3029"/>
                  </a:moveTo>
                  <a:lnTo>
                    <a:pt x="0" y="7200"/>
                  </a:lnTo>
                  <a:lnTo>
                    <a:pt x="8173" y="720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8173" y="13371"/>
                  </a:lnTo>
                  <a:lnTo>
                    <a:pt x="0" y="13029"/>
                  </a:lnTo>
                  <a:close/>
                  <a:moveTo>
                    <a:pt x="0" y="1302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3063631" y="2487488"/>
            <a:ext cx="328246" cy="266700"/>
            <a:chOff x="0" y="0"/>
            <a:chExt cx="168" cy="168"/>
          </a:xfrm>
        </p:grpSpPr>
        <p:sp>
          <p:nvSpPr>
            <p:cNvPr id="123" name="Oval 58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4" name="Freeform 59"/>
            <p:cNvSpPr>
              <a:spLocks/>
            </p:cNvSpPr>
            <p:nvPr userDrawn="1"/>
          </p:nvSpPr>
          <p:spPr bwMode="auto">
            <a:xfrm>
              <a:off x="64" y="40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11700 h 21600"/>
                <a:gd name="T4" fmla="*/ 0 w 21600"/>
                <a:gd name="T5" fmla="*/ 2160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0"/>
                  </a:moveTo>
                  <a:lnTo>
                    <a:pt x="21600" y="11700"/>
                  </a:lnTo>
                  <a:lnTo>
                    <a:pt x="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60"/>
          <p:cNvGrpSpPr>
            <a:grpSpLocks/>
          </p:cNvGrpSpPr>
          <p:nvPr/>
        </p:nvGrpSpPr>
        <p:grpSpPr bwMode="auto">
          <a:xfrm>
            <a:off x="3048000" y="4049588"/>
            <a:ext cx="328246" cy="266700"/>
            <a:chOff x="0" y="0"/>
            <a:chExt cx="168" cy="168"/>
          </a:xfrm>
        </p:grpSpPr>
        <p:sp>
          <p:nvSpPr>
            <p:cNvPr id="118" name="Oval 61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E63B1F"/>
                </a:gs>
                <a:gs pos="52332">
                  <a:srgbClr val="DD3C1E"/>
                </a:gs>
                <a:gs pos="52332">
                  <a:srgbClr val="E55624"/>
                </a:gs>
                <a:gs pos="100000">
                  <a:srgbClr val="EC6F29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19" name="Oval 62"/>
            <p:cNvSpPr>
              <a:spLocks/>
            </p:cNvSpPr>
            <p:nvPr userDrawn="1"/>
          </p:nvSpPr>
          <p:spPr bwMode="auto">
            <a:xfrm>
              <a:off x="56" y="24"/>
              <a:ext cx="56" cy="5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88600">
                  <a:srgbClr val="FEFEFE"/>
                </a:gs>
                <a:gs pos="100000">
                  <a:srgbClr val="E1E1E1"/>
                </a:gs>
              </a:gsLst>
              <a:path path="rect">
                <a:fillToRect l="42856" t="57143" r="57144" b="42857"/>
              </a:path>
            </a:gradFill>
            <a:ln w="9525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0" name="Freeform 63"/>
            <p:cNvSpPr>
              <a:spLocks/>
            </p:cNvSpPr>
            <p:nvPr userDrawn="1"/>
          </p:nvSpPr>
          <p:spPr bwMode="auto">
            <a:xfrm>
              <a:off x="40" y="80"/>
              <a:ext cx="88" cy="80"/>
            </a:xfrm>
            <a:custGeom>
              <a:avLst/>
              <a:gdLst/>
              <a:ahLst/>
              <a:cxnLst>
                <a:cxn ang="0">
                  <a:pos x="0" y="16746"/>
                </a:cxn>
                <a:cxn ang="0">
                  <a:pos x="0" y="1682"/>
                </a:cxn>
                <a:cxn ang="0">
                  <a:pos x="21288" y="1682"/>
                </a:cxn>
                <a:cxn ang="0">
                  <a:pos x="20623" y="17463"/>
                </a:cxn>
                <a:cxn ang="0">
                  <a:pos x="15966" y="19615"/>
                </a:cxn>
                <a:cxn ang="0">
                  <a:pos x="16436" y="7660"/>
                </a:cxn>
                <a:cxn ang="0">
                  <a:pos x="15966" y="18898"/>
                </a:cxn>
                <a:cxn ang="0">
                  <a:pos x="3992" y="18898"/>
                </a:cxn>
                <a:cxn ang="0">
                  <a:pos x="3992" y="7421"/>
                </a:cxn>
                <a:cxn ang="0">
                  <a:pos x="3992" y="19615"/>
                </a:cxn>
                <a:cxn ang="0">
                  <a:pos x="0" y="16746"/>
                </a:cxn>
                <a:cxn ang="0">
                  <a:pos x="0" y="16746"/>
                </a:cxn>
              </a:cxnLst>
              <a:rect l="0" t="0" r="r" b="b"/>
              <a:pathLst>
                <a:path w="21350" h="20421">
                  <a:moveTo>
                    <a:pt x="0" y="16746"/>
                  </a:moveTo>
                  <a:cubicBezTo>
                    <a:pt x="0" y="16746"/>
                    <a:pt x="0" y="4752"/>
                    <a:pt x="0" y="1682"/>
                  </a:cubicBezTo>
                  <a:cubicBezTo>
                    <a:pt x="0" y="-649"/>
                    <a:pt x="21122" y="-470"/>
                    <a:pt x="21288" y="1682"/>
                  </a:cubicBezTo>
                  <a:cubicBezTo>
                    <a:pt x="21600" y="5714"/>
                    <a:pt x="20623" y="17463"/>
                    <a:pt x="20623" y="17463"/>
                  </a:cubicBezTo>
                  <a:lnTo>
                    <a:pt x="15966" y="19615"/>
                  </a:lnTo>
                  <a:lnTo>
                    <a:pt x="16436" y="7660"/>
                  </a:lnTo>
                  <a:cubicBezTo>
                    <a:pt x="16436" y="7660"/>
                    <a:pt x="15966" y="16629"/>
                    <a:pt x="15966" y="18898"/>
                  </a:cubicBezTo>
                  <a:cubicBezTo>
                    <a:pt x="15966" y="20951"/>
                    <a:pt x="3992" y="20906"/>
                    <a:pt x="3992" y="18898"/>
                  </a:cubicBezTo>
                  <a:cubicBezTo>
                    <a:pt x="3992" y="16114"/>
                    <a:pt x="3992" y="7421"/>
                    <a:pt x="3992" y="7421"/>
                  </a:cubicBezTo>
                  <a:lnTo>
                    <a:pt x="3992" y="19615"/>
                  </a:lnTo>
                  <a:lnTo>
                    <a:pt x="0" y="16746"/>
                  </a:lnTo>
                  <a:close/>
                  <a:moveTo>
                    <a:pt x="0" y="16746"/>
                  </a:moveTo>
                </a:path>
              </a:pathLst>
            </a:custGeom>
            <a:solidFill>
              <a:schemeClr val="accent1"/>
            </a:solidFill>
            <a:ln w="9525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1" name="Line 64"/>
            <p:cNvSpPr>
              <a:spLocks noChangeShapeType="1"/>
            </p:cNvSpPr>
            <p:nvPr userDrawn="1"/>
          </p:nvSpPr>
          <p:spPr bwMode="auto">
            <a:xfrm>
              <a:off x="56" y="104"/>
              <a:ext cx="0" cy="49"/>
            </a:xfrm>
            <a:prstGeom prst="line">
              <a:avLst/>
            </a:prstGeom>
            <a:noFill/>
            <a:ln w="12700">
              <a:solidFill>
                <a:srgbClr val="B1ABA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  <p:sp>
          <p:nvSpPr>
            <p:cNvPr id="122" name="Line 65"/>
            <p:cNvSpPr>
              <a:spLocks noChangeShapeType="1"/>
            </p:cNvSpPr>
            <p:nvPr userDrawn="1"/>
          </p:nvSpPr>
          <p:spPr bwMode="auto">
            <a:xfrm>
              <a:off x="112" y="104"/>
              <a:ext cx="0" cy="49"/>
            </a:xfrm>
            <a:prstGeom prst="line">
              <a:avLst/>
            </a:prstGeom>
            <a:noFill/>
            <a:ln w="12700">
              <a:solidFill>
                <a:srgbClr val="B1ABA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3063631" y="3008188"/>
            <a:ext cx="328246" cy="266700"/>
            <a:chOff x="0" y="0"/>
            <a:chExt cx="168" cy="168"/>
          </a:xfrm>
        </p:grpSpPr>
        <p:sp>
          <p:nvSpPr>
            <p:cNvPr id="114" name="Oval 67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15" name="Group 68"/>
            <p:cNvGrpSpPr>
              <a:grpSpLocks/>
            </p:cNvGrpSpPr>
            <p:nvPr userDrawn="1"/>
          </p:nvGrpSpPr>
          <p:grpSpPr bwMode="auto">
            <a:xfrm>
              <a:off x="32" y="32"/>
              <a:ext cx="104" cy="96"/>
              <a:chOff x="0" y="0"/>
              <a:chExt cx="104" cy="96"/>
            </a:xfrm>
          </p:grpSpPr>
          <p:sp>
            <p:nvSpPr>
              <p:cNvPr id="116" name="Line 69"/>
              <p:cNvSpPr>
                <a:spLocks noChangeShapeType="1"/>
              </p:cNvSpPr>
              <p:nvPr userDrawn="1"/>
            </p:nvSpPr>
            <p:spPr bwMode="auto">
              <a:xfrm flipH="1">
                <a:off x="48" y="0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Line 70"/>
              <p:cNvSpPr>
                <a:spLocks noChangeShapeType="1"/>
              </p:cNvSpPr>
              <p:nvPr userDrawn="1"/>
            </p:nvSpPr>
            <p:spPr bwMode="auto">
              <a:xfrm>
                <a:off x="0" y="48"/>
                <a:ext cx="104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Oval 71"/>
          <p:cNvSpPr>
            <a:spLocks/>
          </p:cNvSpPr>
          <p:nvPr/>
        </p:nvSpPr>
        <p:spPr bwMode="auto">
          <a:xfrm>
            <a:off x="3126154" y="4557588"/>
            <a:ext cx="203200" cy="165100"/>
          </a:xfrm>
          <a:prstGeom prst="ellipse">
            <a:avLst/>
          </a:prstGeom>
          <a:gradFill rotWithShape="0">
            <a:gsLst>
              <a:gs pos="0">
                <a:srgbClr val="6A98F0"/>
              </a:gs>
              <a:gs pos="100000">
                <a:srgbClr val="3251AD"/>
              </a:gs>
            </a:gsLst>
            <a:lin ang="5400000" scaled="1"/>
          </a:gradFill>
          <a:ln w="6350">
            <a:solidFill>
              <a:srgbClr val="4D618D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32" name="Group 72"/>
          <p:cNvGrpSpPr>
            <a:grpSpLocks/>
          </p:cNvGrpSpPr>
          <p:nvPr/>
        </p:nvGrpSpPr>
        <p:grpSpPr bwMode="auto">
          <a:xfrm>
            <a:off x="3048000" y="5395788"/>
            <a:ext cx="375138" cy="228600"/>
            <a:chOff x="0" y="0"/>
            <a:chExt cx="192" cy="143"/>
          </a:xfrm>
        </p:grpSpPr>
        <p:grpSp>
          <p:nvGrpSpPr>
            <p:cNvPr id="110" name="Group 73"/>
            <p:cNvGrpSpPr>
              <a:grpSpLocks/>
            </p:cNvGrpSpPr>
            <p:nvPr userDrawn="1"/>
          </p:nvGrpSpPr>
          <p:grpSpPr bwMode="auto">
            <a:xfrm>
              <a:off x="0" y="0"/>
              <a:ext cx="192" cy="143"/>
              <a:chOff x="0" y="0"/>
              <a:chExt cx="192" cy="143"/>
            </a:xfrm>
          </p:grpSpPr>
          <p:sp>
            <p:nvSpPr>
              <p:cNvPr id="112" name="AutoShape 74"/>
              <p:cNvSpPr>
                <a:spLocks/>
              </p:cNvSpPr>
              <p:nvPr userDrawn="1"/>
            </p:nvSpPr>
            <p:spPr bwMode="auto">
              <a:xfrm>
                <a:off x="0" y="15"/>
                <a:ext cx="192" cy="128"/>
              </a:xfrm>
              <a:prstGeom prst="roundRect">
                <a:avLst>
                  <a:gd name="adj" fmla="val 6218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AutoShape 75"/>
              <p:cNvSpPr>
                <a:spLocks/>
              </p:cNvSpPr>
              <p:nvPr userDrawn="1"/>
            </p:nvSpPr>
            <p:spPr bwMode="auto">
              <a:xfrm>
                <a:off x="49" y="0"/>
                <a:ext cx="93" cy="3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Oval 76"/>
            <p:cNvSpPr>
              <a:spLocks/>
            </p:cNvSpPr>
            <p:nvPr userDrawn="1"/>
          </p:nvSpPr>
          <p:spPr bwMode="auto">
            <a:xfrm>
              <a:off x="53" y="38"/>
              <a:ext cx="88" cy="8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1313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77"/>
          <p:cNvGrpSpPr>
            <a:grpSpLocks/>
          </p:cNvGrpSpPr>
          <p:nvPr/>
        </p:nvGrpSpPr>
        <p:grpSpPr bwMode="auto">
          <a:xfrm>
            <a:off x="3126154" y="5865689"/>
            <a:ext cx="205154" cy="174625"/>
            <a:chOff x="0" y="0"/>
            <a:chExt cx="105" cy="110"/>
          </a:xfrm>
        </p:grpSpPr>
        <p:sp>
          <p:nvSpPr>
            <p:cNvPr id="108" name="Oval 78"/>
            <p:cNvSpPr>
              <a:spLocks/>
            </p:cNvSpPr>
            <p:nvPr userDrawn="1"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09" name="Line 79"/>
            <p:cNvSpPr>
              <a:spLocks noChangeShapeType="1"/>
            </p:cNvSpPr>
            <p:nvPr userDrawn="1"/>
          </p:nvSpPr>
          <p:spPr bwMode="auto">
            <a:xfrm>
              <a:off x="65" y="70"/>
              <a:ext cx="40" cy="40"/>
            </a:xfrm>
            <a:prstGeom prst="lin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80"/>
          <p:cNvGrpSpPr>
            <a:grpSpLocks/>
          </p:cNvGrpSpPr>
          <p:nvPr/>
        </p:nvGrpSpPr>
        <p:grpSpPr bwMode="auto">
          <a:xfrm>
            <a:off x="2985477" y="3528888"/>
            <a:ext cx="468923" cy="266700"/>
            <a:chOff x="0" y="0"/>
            <a:chExt cx="240" cy="168"/>
          </a:xfrm>
        </p:grpSpPr>
        <p:sp>
          <p:nvSpPr>
            <p:cNvPr id="106" name="AutoShape 81"/>
            <p:cNvSpPr>
              <a:spLocks/>
            </p:cNvSpPr>
            <p:nvPr userDrawn="1"/>
          </p:nvSpPr>
          <p:spPr bwMode="auto">
            <a:xfrm>
              <a:off x="0" y="0"/>
              <a:ext cx="240" cy="1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07" name="Freeform 82"/>
            <p:cNvSpPr>
              <a:spLocks/>
            </p:cNvSpPr>
            <p:nvPr userDrawn="1"/>
          </p:nvSpPr>
          <p:spPr bwMode="auto">
            <a:xfrm>
              <a:off x="56" y="40"/>
              <a:ext cx="136" cy="88"/>
            </a:xfrm>
            <a:custGeom>
              <a:avLst/>
              <a:gdLst/>
              <a:ahLst/>
              <a:cxnLst>
                <a:cxn ang="0">
                  <a:pos x="3" y="5212"/>
                </a:cxn>
                <a:cxn ang="0">
                  <a:pos x="0" y="3721"/>
                </a:cxn>
                <a:cxn ang="0">
                  <a:pos x="10593" y="3349"/>
                </a:cxn>
                <a:cxn ang="0">
                  <a:pos x="10815" y="3326"/>
                </a:cxn>
                <a:cxn ang="0">
                  <a:pos x="10881" y="18006"/>
                </a:cxn>
                <a:cxn ang="0">
                  <a:pos x="10994" y="3354"/>
                </a:cxn>
                <a:cxn ang="0">
                  <a:pos x="21586" y="3354"/>
                </a:cxn>
                <a:cxn ang="0">
                  <a:pos x="21600" y="4821"/>
                </a:cxn>
                <a:cxn ang="0">
                  <a:pos x="21424" y="18627"/>
                </a:cxn>
                <a:cxn ang="0">
                  <a:pos x="21328" y="17558"/>
                </a:cxn>
                <a:cxn ang="0">
                  <a:pos x="11174" y="18513"/>
                </a:cxn>
                <a:cxn ang="0">
                  <a:pos x="10593" y="18354"/>
                </a:cxn>
                <a:cxn ang="0">
                  <a:pos x="14" y="17486"/>
                </a:cxn>
                <a:cxn ang="0">
                  <a:pos x="14" y="18556"/>
                </a:cxn>
                <a:cxn ang="0">
                  <a:pos x="3" y="5212"/>
                </a:cxn>
                <a:cxn ang="0">
                  <a:pos x="3" y="5212"/>
                </a:cxn>
              </a:cxnLst>
              <a:rect l="0" t="0" r="r" b="b"/>
              <a:pathLst>
                <a:path w="21600" h="19026">
                  <a:moveTo>
                    <a:pt x="3" y="5212"/>
                  </a:moveTo>
                  <a:cubicBezTo>
                    <a:pt x="3" y="4181"/>
                    <a:pt x="0" y="7370"/>
                    <a:pt x="0" y="3721"/>
                  </a:cubicBezTo>
                  <a:cubicBezTo>
                    <a:pt x="0" y="-724"/>
                    <a:pt x="10035" y="-1371"/>
                    <a:pt x="10593" y="3349"/>
                  </a:cubicBezTo>
                  <a:cubicBezTo>
                    <a:pt x="10621" y="3591"/>
                    <a:pt x="10721" y="3250"/>
                    <a:pt x="10815" y="3326"/>
                  </a:cubicBezTo>
                  <a:cubicBezTo>
                    <a:pt x="10904" y="3396"/>
                    <a:pt x="10808" y="18245"/>
                    <a:pt x="10881" y="18006"/>
                  </a:cubicBezTo>
                  <a:cubicBezTo>
                    <a:pt x="10948" y="17792"/>
                    <a:pt x="10994" y="3577"/>
                    <a:pt x="10994" y="3354"/>
                  </a:cubicBezTo>
                  <a:cubicBezTo>
                    <a:pt x="10994" y="-1711"/>
                    <a:pt x="21586" y="-482"/>
                    <a:pt x="21586" y="3354"/>
                  </a:cubicBezTo>
                  <a:cubicBezTo>
                    <a:pt x="21586" y="3690"/>
                    <a:pt x="21600" y="1359"/>
                    <a:pt x="21600" y="4821"/>
                  </a:cubicBezTo>
                  <a:cubicBezTo>
                    <a:pt x="21600" y="8595"/>
                    <a:pt x="21424" y="13288"/>
                    <a:pt x="21424" y="18627"/>
                  </a:cubicBezTo>
                  <a:cubicBezTo>
                    <a:pt x="21424" y="19048"/>
                    <a:pt x="21328" y="18105"/>
                    <a:pt x="21328" y="17558"/>
                  </a:cubicBezTo>
                  <a:cubicBezTo>
                    <a:pt x="21328" y="14307"/>
                    <a:pt x="11174" y="14039"/>
                    <a:pt x="11174" y="18513"/>
                  </a:cubicBezTo>
                  <a:cubicBezTo>
                    <a:pt x="11174" y="18807"/>
                    <a:pt x="10589" y="18779"/>
                    <a:pt x="10593" y="18354"/>
                  </a:cubicBezTo>
                  <a:cubicBezTo>
                    <a:pt x="10628" y="14137"/>
                    <a:pt x="14" y="14512"/>
                    <a:pt x="14" y="17486"/>
                  </a:cubicBezTo>
                  <a:cubicBezTo>
                    <a:pt x="14" y="18022"/>
                    <a:pt x="14" y="19889"/>
                    <a:pt x="14" y="18556"/>
                  </a:cubicBezTo>
                  <a:cubicBezTo>
                    <a:pt x="14" y="13200"/>
                    <a:pt x="3" y="9070"/>
                    <a:pt x="3" y="5212"/>
                  </a:cubicBezTo>
                  <a:close/>
                  <a:moveTo>
                    <a:pt x="3" y="5212"/>
                  </a:moveTo>
                </a:path>
              </a:pathLst>
            </a:custGeom>
            <a:noFill/>
            <a:ln w="25400" cap="flat">
              <a:solidFill>
                <a:srgbClr val="FEFFFE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83"/>
          <p:cNvGrpSpPr>
            <a:grpSpLocks/>
          </p:cNvGrpSpPr>
          <p:nvPr/>
        </p:nvGrpSpPr>
        <p:grpSpPr bwMode="auto">
          <a:xfrm>
            <a:off x="3079261" y="6272088"/>
            <a:ext cx="296985" cy="241300"/>
            <a:chOff x="0" y="0"/>
            <a:chExt cx="152" cy="152"/>
          </a:xfrm>
        </p:grpSpPr>
        <p:sp>
          <p:nvSpPr>
            <p:cNvPr id="102" name="Oval 84"/>
            <p:cNvSpPr>
              <a:spLocks/>
            </p:cNvSpPr>
            <p:nvPr userDrawn="1"/>
          </p:nvSpPr>
          <p:spPr bwMode="auto">
            <a:xfrm>
              <a:off x="0" y="0"/>
              <a:ext cx="152" cy="152"/>
            </a:xfrm>
            <a:prstGeom prst="ellipse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03" name="Group 85"/>
            <p:cNvGrpSpPr>
              <a:grpSpLocks/>
            </p:cNvGrpSpPr>
            <p:nvPr userDrawn="1"/>
          </p:nvGrpSpPr>
          <p:grpSpPr bwMode="auto">
            <a:xfrm>
              <a:off x="40" y="40"/>
              <a:ext cx="72" cy="72"/>
              <a:chOff x="0" y="0"/>
              <a:chExt cx="72" cy="72"/>
            </a:xfrm>
          </p:grpSpPr>
          <p:sp>
            <p:nvSpPr>
              <p:cNvPr id="104" name="Line 86"/>
              <p:cNvSpPr>
                <a:spLocks noChangeShapeType="1"/>
              </p:cNvSpPr>
              <p:nvPr userDrawn="1"/>
            </p:nvSpPr>
            <p:spPr bwMode="auto">
              <a:xfrm>
                <a:off x="0" y="0"/>
                <a:ext cx="72" cy="72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Line 87"/>
              <p:cNvSpPr>
                <a:spLocks noChangeShapeType="1"/>
              </p:cNvSpPr>
              <p:nvPr userDrawn="1"/>
            </p:nvSpPr>
            <p:spPr bwMode="auto">
              <a:xfrm rot="10800000" flipH="1">
                <a:off x="0" y="0"/>
                <a:ext cx="72" cy="72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oup 88"/>
          <p:cNvGrpSpPr>
            <a:grpSpLocks/>
          </p:cNvGrpSpPr>
          <p:nvPr/>
        </p:nvGrpSpPr>
        <p:grpSpPr bwMode="auto">
          <a:xfrm>
            <a:off x="5358148" y="2260600"/>
            <a:ext cx="218831" cy="177800"/>
            <a:chOff x="0" y="0"/>
            <a:chExt cx="112" cy="112"/>
          </a:xfrm>
        </p:grpSpPr>
        <p:sp>
          <p:nvSpPr>
            <p:cNvPr id="100" name="Line 89"/>
            <p:cNvSpPr>
              <a:spLocks noChangeShapeType="1"/>
            </p:cNvSpPr>
            <p:nvPr userDrawn="1"/>
          </p:nvSpPr>
          <p:spPr bwMode="auto">
            <a:xfrm>
              <a:off x="0" y="0"/>
              <a:ext cx="112" cy="112"/>
            </a:xfrm>
            <a:prstGeom prst="lin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  <p:sp>
          <p:nvSpPr>
            <p:cNvPr id="101" name="Line 90"/>
            <p:cNvSpPr>
              <a:spLocks noChangeShapeType="1"/>
            </p:cNvSpPr>
            <p:nvPr userDrawn="1"/>
          </p:nvSpPr>
          <p:spPr bwMode="auto">
            <a:xfrm rot="10800000" flipH="1">
              <a:off x="0" y="0"/>
              <a:ext cx="112" cy="112"/>
            </a:xfrm>
            <a:prstGeom prst="lin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91"/>
          <p:cNvGrpSpPr>
            <a:grpSpLocks/>
          </p:cNvGrpSpPr>
          <p:nvPr/>
        </p:nvGrpSpPr>
        <p:grpSpPr bwMode="auto">
          <a:xfrm>
            <a:off x="359508" y="3909888"/>
            <a:ext cx="328246" cy="241300"/>
            <a:chOff x="0" y="0"/>
            <a:chExt cx="168" cy="152"/>
          </a:xfrm>
        </p:grpSpPr>
        <p:sp>
          <p:nvSpPr>
            <p:cNvPr id="97" name="AutoShape 92"/>
            <p:cNvSpPr>
              <a:spLocks/>
            </p:cNvSpPr>
            <p:nvPr userDrawn="1"/>
          </p:nvSpPr>
          <p:spPr bwMode="auto">
            <a:xfrm rot="10800000" flipH="1">
              <a:off x="0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8" name="AutoShape 93"/>
            <p:cNvSpPr>
              <a:spLocks/>
            </p:cNvSpPr>
            <p:nvPr userDrawn="1"/>
          </p:nvSpPr>
          <p:spPr bwMode="auto">
            <a:xfrm rot="10800000" flipH="1">
              <a:off x="72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9" name="Rectangle 94"/>
            <p:cNvSpPr>
              <a:spLocks/>
            </p:cNvSpPr>
            <p:nvPr userDrawn="1"/>
          </p:nvSpPr>
          <p:spPr bwMode="auto">
            <a:xfrm flipH="1">
              <a:off x="152" y="8"/>
              <a:ext cx="1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95"/>
          <p:cNvGrpSpPr>
            <a:grpSpLocks/>
          </p:cNvGrpSpPr>
          <p:nvPr/>
        </p:nvGrpSpPr>
        <p:grpSpPr bwMode="auto">
          <a:xfrm rot="10800000">
            <a:off x="359508" y="4354388"/>
            <a:ext cx="328246" cy="241300"/>
            <a:chOff x="0" y="0"/>
            <a:chExt cx="168" cy="152"/>
          </a:xfrm>
        </p:grpSpPr>
        <p:sp>
          <p:nvSpPr>
            <p:cNvPr id="94" name="AutoShape 96"/>
            <p:cNvSpPr>
              <a:spLocks/>
            </p:cNvSpPr>
            <p:nvPr userDrawn="1"/>
          </p:nvSpPr>
          <p:spPr bwMode="auto">
            <a:xfrm rot="10800000" flipH="1">
              <a:off x="0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5" name="AutoShape 97"/>
            <p:cNvSpPr>
              <a:spLocks/>
            </p:cNvSpPr>
            <p:nvPr userDrawn="1"/>
          </p:nvSpPr>
          <p:spPr bwMode="auto">
            <a:xfrm rot="10800000" flipH="1">
              <a:off x="72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6" name="Rectangle 98"/>
            <p:cNvSpPr>
              <a:spLocks/>
            </p:cNvSpPr>
            <p:nvPr userDrawn="1"/>
          </p:nvSpPr>
          <p:spPr bwMode="auto">
            <a:xfrm flipH="1">
              <a:off x="152" y="8"/>
              <a:ext cx="1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99"/>
          <p:cNvGrpSpPr>
            <a:grpSpLocks/>
          </p:cNvGrpSpPr>
          <p:nvPr/>
        </p:nvGrpSpPr>
        <p:grpSpPr bwMode="auto">
          <a:xfrm>
            <a:off x="422031" y="4824288"/>
            <a:ext cx="218831" cy="203200"/>
            <a:chOff x="0" y="0"/>
            <a:chExt cx="112" cy="128"/>
          </a:xfrm>
        </p:grpSpPr>
        <p:sp>
          <p:nvSpPr>
            <p:cNvPr id="92" name="Rectangle 100"/>
            <p:cNvSpPr>
              <a:spLocks/>
            </p:cNvSpPr>
            <p:nvPr userDrawn="1"/>
          </p:nvSpPr>
          <p:spPr bwMode="auto">
            <a:xfrm rot="10800000" flipH="1">
              <a:off x="0" y="0"/>
              <a:ext cx="40" cy="1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3" name="Rectangle 101"/>
            <p:cNvSpPr>
              <a:spLocks/>
            </p:cNvSpPr>
            <p:nvPr userDrawn="1"/>
          </p:nvSpPr>
          <p:spPr bwMode="auto">
            <a:xfrm rot="10800000" flipH="1">
              <a:off x="72" y="0"/>
              <a:ext cx="40" cy="1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40" name="AutoShape 102"/>
          <p:cNvSpPr>
            <a:spLocks/>
          </p:cNvSpPr>
          <p:nvPr/>
        </p:nvSpPr>
        <p:spPr bwMode="auto">
          <a:xfrm>
            <a:off x="5295624" y="3124200"/>
            <a:ext cx="359508" cy="203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99</a:t>
            </a:r>
          </a:p>
        </p:txBody>
      </p:sp>
      <p:sp>
        <p:nvSpPr>
          <p:cNvPr id="41" name="AutoShape 103"/>
          <p:cNvSpPr>
            <a:spLocks/>
          </p:cNvSpPr>
          <p:nvPr/>
        </p:nvSpPr>
        <p:spPr bwMode="auto">
          <a:xfrm>
            <a:off x="5279994" y="3568700"/>
            <a:ext cx="422031" cy="203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999</a:t>
            </a:r>
          </a:p>
        </p:txBody>
      </p:sp>
      <p:sp>
        <p:nvSpPr>
          <p:cNvPr id="42" name="Oval 104"/>
          <p:cNvSpPr>
            <a:spLocks/>
          </p:cNvSpPr>
          <p:nvPr/>
        </p:nvSpPr>
        <p:spPr bwMode="auto">
          <a:xfrm>
            <a:off x="5342517" y="2679700"/>
            <a:ext cx="250092" cy="203200"/>
          </a:xfrm>
          <a:prstGeom prst="ellipse">
            <a:avLst/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</a:t>
            </a:r>
          </a:p>
        </p:txBody>
      </p:sp>
      <p:sp>
        <p:nvSpPr>
          <p:cNvPr id="43" name="Rectangle 105"/>
          <p:cNvSpPr>
            <a:spLocks/>
          </p:cNvSpPr>
          <p:nvPr/>
        </p:nvSpPr>
        <p:spPr bwMode="auto">
          <a:xfrm>
            <a:off x="842109" y="2649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Previous</a:t>
            </a:r>
          </a:p>
        </p:txBody>
      </p:sp>
      <p:sp>
        <p:nvSpPr>
          <p:cNvPr id="44" name="Rectangle 106"/>
          <p:cNvSpPr>
            <a:spLocks/>
          </p:cNvSpPr>
          <p:nvPr/>
        </p:nvSpPr>
        <p:spPr bwMode="auto">
          <a:xfrm>
            <a:off x="842109" y="6967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Next</a:t>
            </a:r>
          </a:p>
        </p:txBody>
      </p:sp>
      <p:sp>
        <p:nvSpPr>
          <p:cNvPr id="45" name="Rectangle 107"/>
          <p:cNvSpPr>
            <a:spLocks/>
          </p:cNvSpPr>
          <p:nvPr/>
        </p:nvSpPr>
        <p:spPr bwMode="auto">
          <a:xfrm>
            <a:off x="844062" y="1166688"/>
            <a:ext cx="1609969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Previous disabled</a:t>
            </a:r>
          </a:p>
        </p:txBody>
      </p:sp>
      <p:sp>
        <p:nvSpPr>
          <p:cNvPr id="46" name="Rectangle 108"/>
          <p:cNvSpPr>
            <a:spLocks/>
          </p:cNvSpPr>
          <p:nvPr/>
        </p:nvSpPr>
        <p:spPr bwMode="auto">
          <a:xfrm>
            <a:off x="844062" y="1636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Next disabled</a:t>
            </a:r>
          </a:p>
        </p:txBody>
      </p:sp>
      <p:sp>
        <p:nvSpPr>
          <p:cNvPr id="47" name="Rectangle 109"/>
          <p:cNvSpPr>
            <a:spLocks/>
          </p:cNvSpPr>
          <p:nvPr/>
        </p:nvSpPr>
        <p:spPr bwMode="auto">
          <a:xfrm>
            <a:off x="842109" y="20810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Back</a:t>
            </a:r>
          </a:p>
        </p:txBody>
      </p:sp>
      <p:sp>
        <p:nvSpPr>
          <p:cNvPr id="48" name="Rectangle 110"/>
          <p:cNvSpPr>
            <a:spLocks/>
          </p:cNvSpPr>
          <p:nvPr/>
        </p:nvSpPr>
        <p:spPr bwMode="auto">
          <a:xfrm>
            <a:off x="842109" y="25255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Forward</a:t>
            </a:r>
          </a:p>
        </p:txBody>
      </p:sp>
      <p:sp>
        <p:nvSpPr>
          <p:cNvPr id="49" name="Rectangle 111"/>
          <p:cNvSpPr>
            <a:spLocks/>
          </p:cNvSpPr>
          <p:nvPr/>
        </p:nvSpPr>
        <p:spPr bwMode="auto">
          <a:xfrm>
            <a:off x="844062" y="3020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Back Disabled</a:t>
            </a:r>
          </a:p>
        </p:txBody>
      </p:sp>
      <p:sp>
        <p:nvSpPr>
          <p:cNvPr id="50" name="Rectangle 112"/>
          <p:cNvSpPr>
            <a:spLocks/>
          </p:cNvSpPr>
          <p:nvPr/>
        </p:nvSpPr>
        <p:spPr bwMode="auto">
          <a:xfrm>
            <a:off x="844062" y="3465388"/>
            <a:ext cx="160996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Forward disabled</a:t>
            </a:r>
          </a:p>
        </p:txBody>
      </p:sp>
      <p:sp>
        <p:nvSpPr>
          <p:cNvPr id="51" name="Rectangle 113"/>
          <p:cNvSpPr>
            <a:spLocks/>
          </p:cNvSpPr>
          <p:nvPr/>
        </p:nvSpPr>
        <p:spPr bwMode="auto">
          <a:xfrm>
            <a:off x="844062" y="3909888"/>
            <a:ext cx="1609969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Fast forward</a:t>
            </a:r>
          </a:p>
        </p:txBody>
      </p:sp>
      <p:sp>
        <p:nvSpPr>
          <p:cNvPr id="52" name="Rectangle 114"/>
          <p:cNvSpPr>
            <a:spLocks/>
          </p:cNvSpPr>
          <p:nvPr/>
        </p:nvSpPr>
        <p:spPr bwMode="auto">
          <a:xfrm>
            <a:off x="844062" y="4354388"/>
            <a:ext cx="1609969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Move backward</a:t>
            </a:r>
          </a:p>
        </p:txBody>
      </p:sp>
      <p:sp>
        <p:nvSpPr>
          <p:cNvPr id="53" name="Rectangle 115"/>
          <p:cNvSpPr>
            <a:spLocks/>
          </p:cNvSpPr>
          <p:nvPr/>
        </p:nvSpPr>
        <p:spPr bwMode="auto">
          <a:xfrm>
            <a:off x="842109" y="48115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Pause</a:t>
            </a:r>
          </a:p>
        </p:txBody>
      </p:sp>
      <p:sp>
        <p:nvSpPr>
          <p:cNvPr id="54" name="Rectangle 116"/>
          <p:cNvSpPr>
            <a:spLocks/>
          </p:cNvSpPr>
          <p:nvPr/>
        </p:nvSpPr>
        <p:spPr bwMode="auto">
          <a:xfrm>
            <a:off x="842109" y="52687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Reply</a:t>
            </a:r>
          </a:p>
        </p:txBody>
      </p:sp>
      <p:sp>
        <p:nvSpPr>
          <p:cNvPr id="55" name="Rectangle 117"/>
          <p:cNvSpPr>
            <a:spLocks/>
          </p:cNvSpPr>
          <p:nvPr/>
        </p:nvSpPr>
        <p:spPr bwMode="auto">
          <a:xfrm>
            <a:off x="842109" y="57259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Refresh</a:t>
            </a:r>
          </a:p>
        </p:txBody>
      </p:sp>
      <p:sp>
        <p:nvSpPr>
          <p:cNvPr id="56" name="Rectangle 118"/>
          <p:cNvSpPr>
            <a:spLocks/>
          </p:cNvSpPr>
          <p:nvPr/>
        </p:nvSpPr>
        <p:spPr bwMode="auto">
          <a:xfrm>
            <a:off x="842109" y="61831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 dirty="0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Action</a:t>
            </a:r>
          </a:p>
        </p:txBody>
      </p:sp>
      <p:sp>
        <p:nvSpPr>
          <p:cNvPr id="57" name="Rectangle 119"/>
          <p:cNvSpPr>
            <a:spLocks/>
          </p:cNvSpPr>
          <p:nvPr/>
        </p:nvSpPr>
        <p:spPr bwMode="auto">
          <a:xfrm>
            <a:off x="5830125" y="2277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Route</a:t>
            </a:r>
          </a:p>
        </p:txBody>
      </p:sp>
      <p:sp>
        <p:nvSpPr>
          <p:cNvPr id="58" name="Rectangle 120"/>
          <p:cNvSpPr>
            <a:spLocks/>
          </p:cNvSpPr>
          <p:nvPr/>
        </p:nvSpPr>
        <p:spPr bwMode="auto">
          <a:xfrm>
            <a:off x="5830125" y="6849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Organize</a:t>
            </a:r>
          </a:p>
        </p:txBody>
      </p:sp>
      <p:sp>
        <p:nvSpPr>
          <p:cNvPr id="59" name="Rectangle 121"/>
          <p:cNvSpPr>
            <a:spLocks/>
          </p:cNvSpPr>
          <p:nvPr/>
        </p:nvSpPr>
        <p:spPr bwMode="auto">
          <a:xfrm>
            <a:off x="5830125" y="11421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Trash</a:t>
            </a:r>
          </a:p>
        </p:txBody>
      </p:sp>
      <p:sp>
        <p:nvSpPr>
          <p:cNvPr id="60" name="Rectangle 122"/>
          <p:cNvSpPr>
            <a:spLocks/>
          </p:cNvSpPr>
          <p:nvPr/>
        </p:nvSpPr>
        <p:spPr bwMode="auto">
          <a:xfrm>
            <a:off x="5830125" y="16120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Compose</a:t>
            </a:r>
          </a:p>
        </p:txBody>
      </p:sp>
      <p:sp>
        <p:nvSpPr>
          <p:cNvPr id="61" name="Rectangle 123"/>
          <p:cNvSpPr>
            <a:spLocks/>
          </p:cNvSpPr>
          <p:nvPr/>
        </p:nvSpPr>
        <p:spPr bwMode="auto">
          <a:xfrm>
            <a:off x="3595077" y="2395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Page</a:t>
            </a:r>
          </a:p>
        </p:txBody>
      </p:sp>
      <p:sp>
        <p:nvSpPr>
          <p:cNvPr id="62" name="Rectangle 124"/>
          <p:cNvSpPr>
            <a:spLocks/>
          </p:cNvSpPr>
          <p:nvPr/>
        </p:nvSpPr>
        <p:spPr bwMode="auto">
          <a:xfrm>
            <a:off x="3595077" y="6586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Add</a:t>
            </a:r>
          </a:p>
        </p:txBody>
      </p:sp>
      <p:sp>
        <p:nvSpPr>
          <p:cNvPr id="63" name="Rectangle 125"/>
          <p:cNvSpPr>
            <a:spLocks/>
          </p:cNvSpPr>
          <p:nvPr/>
        </p:nvSpPr>
        <p:spPr bwMode="auto">
          <a:xfrm>
            <a:off x="3595077" y="10904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Bookmark</a:t>
            </a:r>
          </a:p>
        </p:txBody>
      </p:sp>
      <p:sp>
        <p:nvSpPr>
          <p:cNvPr id="64" name="Rectangle 126"/>
          <p:cNvSpPr>
            <a:spLocks/>
          </p:cNvSpPr>
          <p:nvPr/>
        </p:nvSpPr>
        <p:spPr bwMode="auto">
          <a:xfrm>
            <a:off x="3595077" y="15349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Low volume</a:t>
            </a:r>
          </a:p>
        </p:txBody>
      </p:sp>
      <p:sp>
        <p:nvSpPr>
          <p:cNvPr id="65" name="Rectangle 127"/>
          <p:cNvSpPr>
            <a:spLocks/>
          </p:cNvSpPr>
          <p:nvPr/>
        </p:nvSpPr>
        <p:spPr bwMode="auto">
          <a:xfrm>
            <a:off x="3595077" y="19921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High volume</a:t>
            </a:r>
          </a:p>
        </p:txBody>
      </p:sp>
      <p:sp>
        <p:nvSpPr>
          <p:cNvPr id="66" name="Rectangle 128"/>
          <p:cNvSpPr>
            <a:spLocks/>
          </p:cNvSpPr>
          <p:nvPr/>
        </p:nvSpPr>
        <p:spPr bwMode="auto">
          <a:xfrm>
            <a:off x="3595077" y="2512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Detail Disclosure</a:t>
            </a:r>
          </a:p>
        </p:txBody>
      </p:sp>
      <p:sp>
        <p:nvSpPr>
          <p:cNvPr id="67" name="Rectangle 129"/>
          <p:cNvSpPr>
            <a:spLocks/>
          </p:cNvSpPr>
          <p:nvPr/>
        </p:nvSpPr>
        <p:spPr bwMode="auto">
          <a:xfrm>
            <a:off x="3595077" y="3020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Add contact</a:t>
            </a:r>
          </a:p>
        </p:txBody>
      </p:sp>
      <p:sp>
        <p:nvSpPr>
          <p:cNvPr id="68" name="Rectangle 130"/>
          <p:cNvSpPr>
            <a:spLocks/>
          </p:cNvSpPr>
          <p:nvPr/>
        </p:nvSpPr>
        <p:spPr bwMode="auto">
          <a:xfrm>
            <a:off x="3595077" y="35669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Bookmarks</a:t>
            </a:r>
          </a:p>
        </p:txBody>
      </p:sp>
      <p:sp>
        <p:nvSpPr>
          <p:cNvPr id="69" name="Rectangle 131"/>
          <p:cNvSpPr>
            <a:spLocks/>
          </p:cNvSpPr>
          <p:nvPr/>
        </p:nvSpPr>
        <p:spPr bwMode="auto">
          <a:xfrm>
            <a:off x="3595077" y="4049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Street view</a:t>
            </a:r>
          </a:p>
        </p:txBody>
      </p:sp>
      <p:sp>
        <p:nvSpPr>
          <p:cNvPr id="70" name="Rectangle 132"/>
          <p:cNvSpPr>
            <a:spLocks/>
          </p:cNvSpPr>
          <p:nvPr/>
        </p:nvSpPr>
        <p:spPr bwMode="auto">
          <a:xfrm>
            <a:off x="3595077" y="44940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Unread</a:t>
            </a:r>
          </a:p>
        </p:txBody>
      </p:sp>
      <p:sp>
        <p:nvSpPr>
          <p:cNvPr id="71" name="Rectangle 133"/>
          <p:cNvSpPr>
            <a:spLocks/>
          </p:cNvSpPr>
          <p:nvPr/>
        </p:nvSpPr>
        <p:spPr bwMode="auto">
          <a:xfrm>
            <a:off x="3595077" y="49512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Info</a:t>
            </a:r>
          </a:p>
        </p:txBody>
      </p:sp>
      <p:sp>
        <p:nvSpPr>
          <p:cNvPr id="72" name="Rectangle 134"/>
          <p:cNvSpPr>
            <a:spLocks/>
          </p:cNvSpPr>
          <p:nvPr/>
        </p:nvSpPr>
        <p:spPr bwMode="auto">
          <a:xfrm>
            <a:off x="3595077" y="54084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Camera</a:t>
            </a:r>
          </a:p>
        </p:txBody>
      </p:sp>
      <p:sp>
        <p:nvSpPr>
          <p:cNvPr id="73" name="Rectangle 135"/>
          <p:cNvSpPr>
            <a:spLocks/>
          </p:cNvSpPr>
          <p:nvPr/>
        </p:nvSpPr>
        <p:spPr bwMode="auto">
          <a:xfrm>
            <a:off x="3595077" y="5827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Search</a:t>
            </a:r>
          </a:p>
        </p:txBody>
      </p:sp>
      <p:sp>
        <p:nvSpPr>
          <p:cNvPr id="74" name="Rectangle 136"/>
          <p:cNvSpPr>
            <a:spLocks/>
          </p:cNvSpPr>
          <p:nvPr/>
        </p:nvSpPr>
        <p:spPr bwMode="auto">
          <a:xfrm>
            <a:off x="3595077" y="62974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Erase</a:t>
            </a:r>
          </a:p>
        </p:txBody>
      </p:sp>
      <p:sp>
        <p:nvSpPr>
          <p:cNvPr id="75" name="Rectangle 137"/>
          <p:cNvSpPr>
            <a:spLocks/>
          </p:cNvSpPr>
          <p:nvPr/>
        </p:nvSpPr>
        <p:spPr bwMode="auto">
          <a:xfrm>
            <a:off x="5842702" y="22352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Stop</a:t>
            </a:r>
          </a:p>
        </p:txBody>
      </p:sp>
      <p:sp>
        <p:nvSpPr>
          <p:cNvPr id="76" name="Rectangle 138"/>
          <p:cNvSpPr>
            <a:spLocks/>
          </p:cNvSpPr>
          <p:nvPr/>
        </p:nvSpPr>
        <p:spPr bwMode="auto">
          <a:xfrm>
            <a:off x="5842702" y="26670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Single digit badge</a:t>
            </a:r>
          </a:p>
        </p:txBody>
      </p:sp>
      <p:sp>
        <p:nvSpPr>
          <p:cNvPr id="77" name="Rectangle 139"/>
          <p:cNvSpPr>
            <a:spLocks/>
          </p:cNvSpPr>
          <p:nvPr/>
        </p:nvSpPr>
        <p:spPr bwMode="auto">
          <a:xfrm>
            <a:off x="5842702" y="31750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Double digit badge</a:t>
            </a:r>
          </a:p>
        </p:txBody>
      </p:sp>
      <p:sp>
        <p:nvSpPr>
          <p:cNvPr id="78" name="Rectangle 140"/>
          <p:cNvSpPr>
            <a:spLocks/>
          </p:cNvSpPr>
          <p:nvPr/>
        </p:nvSpPr>
        <p:spPr bwMode="auto">
          <a:xfrm>
            <a:off x="5842702" y="35941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Triple digit badge</a:t>
            </a:r>
          </a:p>
        </p:txBody>
      </p:sp>
      <p:grpSp>
        <p:nvGrpSpPr>
          <p:cNvPr id="79" name="Group 141"/>
          <p:cNvGrpSpPr>
            <a:grpSpLocks/>
          </p:cNvGrpSpPr>
          <p:nvPr/>
        </p:nvGrpSpPr>
        <p:grpSpPr bwMode="auto">
          <a:xfrm>
            <a:off x="5295777" y="3998788"/>
            <a:ext cx="328246" cy="266700"/>
            <a:chOff x="0" y="0"/>
            <a:chExt cx="168" cy="168"/>
          </a:xfrm>
        </p:grpSpPr>
        <p:sp>
          <p:nvSpPr>
            <p:cNvPr id="90" name="Oval 142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97171A"/>
                </a:gs>
                <a:gs pos="51294">
                  <a:srgbClr val="AE2631"/>
                </a:gs>
                <a:gs pos="52332">
                  <a:srgbClr val="C53548"/>
                </a:gs>
                <a:gs pos="55440">
                  <a:srgbClr val="C33C4A"/>
                </a:gs>
                <a:gs pos="100000">
                  <a:srgbClr val="C1444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1" name="Line 143"/>
            <p:cNvSpPr>
              <a:spLocks noChangeShapeType="1"/>
            </p:cNvSpPr>
            <p:nvPr userDrawn="1"/>
          </p:nvSpPr>
          <p:spPr bwMode="auto">
            <a:xfrm>
              <a:off x="32" y="80"/>
              <a:ext cx="9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144"/>
          <p:cNvGrpSpPr>
            <a:grpSpLocks/>
          </p:cNvGrpSpPr>
          <p:nvPr/>
        </p:nvGrpSpPr>
        <p:grpSpPr bwMode="auto">
          <a:xfrm>
            <a:off x="5327039" y="4963988"/>
            <a:ext cx="281354" cy="96"/>
            <a:chOff x="0" y="0"/>
            <a:chExt cx="144" cy="96"/>
          </a:xfrm>
        </p:grpSpPr>
        <p:sp>
          <p:nvSpPr>
            <p:cNvPr id="87" name="Line 145"/>
            <p:cNvSpPr>
              <a:spLocks noChangeShapeType="1"/>
            </p:cNvSpPr>
            <p:nvPr userDrawn="1"/>
          </p:nvSpPr>
          <p:spPr bwMode="auto">
            <a:xfrm>
              <a:off x="0" y="0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88" name="Line 146"/>
            <p:cNvSpPr>
              <a:spLocks noChangeShapeType="1"/>
            </p:cNvSpPr>
            <p:nvPr userDrawn="1"/>
          </p:nvSpPr>
          <p:spPr bwMode="auto">
            <a:xfrm>
              <a:off x="0" y="48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89" name="Line 147"/>
            <p:cNvSpPr>
              <a:spLocks noChangeShapeType="1"/>
            </p:cNvSpPr>
            <p:nvPr userDrawn="1"/>
          </p:nvSpPr>
          <p:spPr bwMode="auto">
            <a:xfrm>
              <a:off x="0" y="96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148"/>
          <p:cNvGrpSpPr>
            <a:grpSpLocks/>
          </p:cNvGrpSpPr>
          <p:nvPr/>
        </p:nvGrpSpPr>
        <p:grpSpPr bwMode="auto">
          <a:xfrm>
            <a:off x="5295777" y="4455988"/>
            <a:ext cx="328246" cy="266700"/>
            <a:chOff x="0" y="0"/>
            <a:chExt cx="168" cy="168"/>
          </a:xfrm>
        </p:grpSpPr>
        <p:sp>
          <p:nvSpPr>
            <p:cNvPr id="85" name="Oval 149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97171A"/>
                </a:gs>
                <a:gs pos="51294">
                  <a:srgbClr val="AE2631"/>
                </a:gs>
                <a:gs pos="52332">
                  <a:srgbClr val="C53548"/>
                </a:gs>
                <a:gs pos="55440">
                  <a:srgbClr val="C33C4A"/>
                </a:gs>
                <a:gs pos="100000">
                  <a:srgbClr val="C1444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86" name="Line 150"/>
            <p:cNvSpPr>
              <a:spLocks noChangeShapeType="1"/>
            </p:cNvSpPr>
            <p:nvPr userDrawn="1"/>
          </p:nvSpPr>
          <p:spPr bwMode="auto">
            <a:xfrm rot="10800000" flipH="1">
              <a:off x="80" y="32"/>
              <a:ext cx="0" cy="96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sp>
        <p:nvSpPr>
          <p:cNvPr id="82" name="Rectangle 151"/>
          <p:cNvSpPr>
            <a:spLocks/>
          </p:cNvSpPr>
          <p:nvPr/>
        </p:nvSpPr>
        <p:spPr bwMode="auto">
          <a:xfrm>
            <a:off x="5858485" y="4011488"/>
            <a:ext cx="1609969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Delete locked</a:t>
            </a:r>
          </a:p>
        </p:txBody>
      </p:sp>
      <p:sp>
        <p:nvSpPr>
          <p:cNvPr id="83" name="Rectangle 152"/>
          <p:cNvSpPr>
            <a:spLocks/>
          </p:cNvSpPr>
          <p:nvPr/>
        </p:nvSpPr>
        <p:spPr bwMode="auto">
          <a:xfrm>
            <a:off x="5858485" y="4455988"/>
            <a:ext cx="1609969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Delete unlocked</a:t>
            </a:r>
          </a:p>
        </p:txBody>
      </p:sp>
      <p:sp>
        <p:nvSpPr>
          <p:cNvPr id="84" name="Rectangle 153"/>
          <p:cNvSpPr>
            <a:spLocks/>
          </p:cNvSpPr>
          <p:nvPr/>
        </p:nvSpPr>
        <p:spPr bwMode="auto">
          <a:xfrm>
            <a:off x="5858485" y="4925888"/>
            <a:ext cx="1609969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Grab and move</a:t>
            </a:r>
          </a:p>
        </p:txBody>
      </p:sp>
    </p:spTree>
    <p:extLst>
      <p:ext uri="{BB962C8B-B14F-4D97-AF65-F5344CB8AC3E}">
        <p14:creationId xmlns:p14="http://schemas.microsoft.com/office/powerpoint/2010/main" val="207709879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17189" y="71414"/>
            <a:ext cx="11957622" cy="428628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1125444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8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Page.</a:t>
            </a:r>
            <a:endParaRPr kumimoji="0" lang="ko-KR" altLang="en-US" sz="985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219077" y="6572273"/>
            <a:ext cx="2844800" cy="149203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93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20578" y="3214686"/>
            <a:ext cx="103749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609600" y="2643182"/>
            <a:ext cx="10972800" cy="571496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113" y="214290"/>
            <a:ext cx="11781775" cy="6429420"/>
          </a:xfrm>
          <a:prstGeom prst="roundRect">
            <a:avLst>
              <a:gd name="adj" fmla="val 231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3939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7209743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2"/>
            <a:ext cx="601599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02779" y="404664"/>
            <a:ext cx="4484108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502779" y="116632"/>
            <a:ext cx="448410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7209743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2"/>
            <a:ext cx="601599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02779" y="404664"/>
            <a:ext cx="4484108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502779" y="116632"/>
            <a:ext cx="448410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1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2" y="404664"/>
            <a:ext cx="863827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2" y="116632"/>
            <a:ext cx="7444521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932007" y="404664"/>
            <a:ext cx="305488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932007" y="116632"/>
            <a:ext cx="305488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11693851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1"/>
            <a:ext cx="10500101" cy="2143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84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21" name="직사각형 20"/>
          <p:cNvSpPr/>
          <p:nvPr/>
        </p:nvSpPr>
        <p:spPr bwMode="auto">
          <a:xfrm>
            <a:off x="205112" y="404664"/>
            <a:ext cx="863827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398863" y="116632"/>
            <a:ext cx="7444519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932007" y="404664"/>
            <a:ext cx="305488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8932007" y="116632"/>
            <a:ext cx="305488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1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937" r:id="rId12"/>
  </p:sldLayoutIdLst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2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5" name="Text Box 185"/>
          <p:cNvSpPr txBox="1">
            <a:spLocks noChangeArrowheads="1"/>
          </p:cNvSpPr>
          <p:nvPr/>
        </p:nvSpPr>
        <p:spPr bwMode="auto">
          <a:xfrm>
            <a:off x="117189" y="71414"/>
            <a:ext cx="1195762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969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iPhone</a:t>
            </a:r>
            <a:r>
              <a:rPr lang="en-US" altLang="ko-KR" sz="1969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UI</a:t>
            </a:r>
            <a:endParaRPr lang="ko-KR" altLang="en-US" sz="196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423985" y="5498037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tx1"/>
                </a:solidFill>
              </a:rPr>
              <a:t>Label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3259993" y="4653136"/>
            <a:ext cx="2569698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b="1" dirty="0" smtClean="0">
                <a:solidFill>
                  <a:schemeClr val="tx1"/>
                </a:solidFill>
              </a:rPr>
              <a:t>Label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1664739" y="5007364"/>
            <a:ext cx="531751" cy="25102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dirty="0" smtClean="0">
                <a:solidFill>
                  <a:schemeClr val="tx1"/>
                </a:solidFill>
              </a:rPr>
              <a:t>Edit</a:t>
            </a:r>
            <a:endParaRPr lang="ko-KR" altLang="en-US" sz="985" dirty="0">
              <a:solidFill>
                <a:schemeClr val="tx1"/>
              </a:solidFill>
            </a:endParaRPr>
          </a:p>
        </p:txBody>
      </p:sp>
      <p:grpSp>
        <p:nvGrpSpPr>
          <p:cNvPr id="324" name="그룹 323"/>
          <p:cNvGrpSpPr/>
          <p:nvPr/>
        </p:nvGrpSpPr>
        <p:grpSpPr>
          <a:xfrm>
            <a:off x="2284682" y="5007364"/>
            <a:ext cx="531751" cy="251021"/>
            <a:chOff x="1352600" y="2060848"/>
            <a:chExt cx="432048" cy="288032"/>
          </a:xfrm>
        </p:grpSpPr>
        <p:sp>
          <p:nvSpPr>
            <p:cNvPr id="325" name="오각형 324"/>
            <p:cNvSpPr/>
            <p:nvPr/>
          </p:nvSpPr>
          <p:spPr>
            <a:xfrm rot="10800000">
              <a:off x="1352600" y="2060848"/>
              <a:ext cx="432048" cy="288032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512157" y="2143308"/>
              <a:ext cx="213600" cy="1739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Back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7" name="그룹 326"/>
          <p:cNvGrpSpPr/>
          <p:nvPr/>
        </p:nvGrpSpPr>
        <p:grpSpPr>
          <a:xfrm>
            <a:off x="335360" y="1494054"/>
            <a:ext cx="247798" cy="201336"/>
            <a:chOff x="453006" y="2567031"/>
            <a:chExt cx="201336" cy="201336"/>
          </a:xfrm>
        </p:grpSpPr>
        <p:sp>
          <p:nvSpPr>
            <p:cNvPr id="328" name="타원 327"/>
            <p:cNvSpPr/>
            <p:nvPr/>
          </p:nvSpPr>
          <p:spPr>
            <a:xfrm>
              <a:off x="453006" y="2567031"/>
              <a:ext cx="201336" cy="201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 dirty="0"/>
            </a:p>
          </p:txBody>
        </p:sp>
        <p:sp>
          <p:nvSpPr>
            <p:cNvPr id="329" name="L 도형 328"/>
            <p:cNvSpPr/>
            <p:nvPr/>
          </p:nvSpPr>
          <p:spPr>
            <a:xfrm rot="13500000">
              <a:off x="497803" y="2627207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785562" y="1491927"/>
            <a:ext cx="247798" cy="201336"/>
            <a:chOff x="776536" y="2564904"/>
            <a:chExt cx="201336" cy="201336"/>
          </a:xfrm>
        </p:grpSpPr>
        <p:sp>
          <p:nvSpPr>
            <p:cNvPr id="331" name="타원 330"/>
            <p:cNvSpPr/>
            <p:nvPr/>
          </p:nvSpPr>
          <p:spPr>
            <a:xfrm>
              <a:off x="776536" y="2564904"/>
              <a:ext cx="201336" cy="201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32" name="십자형 331"/>
            <p:cNvSpPr/>
            <p:nvPr/>
          </p:nvSpPr>
          <p:spPr>
            <a:xfrm>
              <a:off x="806670" y="2595038"/>
              <a:ext cx="141068" cy="141068"/>
            </a:xfrm>
            <a:prstGeom prst="plus">
              <a:avLst>
                <a:gd name="adj" fmla="val 431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1235764" y="1491927"/>
            <a:ext cx="247798" cy="201336"/>
            <a:chOff x="1136576" y="2564904"/>
            <a:chExt cx="201336" cy="201336"/>
          </a:xfrm>
        </p:grpSpPr>
        <p:sp>
          <p:nvSpPr>
            <p:cNvPr id="334" name="타원 333"/>
            <p:cNvSpPr/>
            <p:nvPr/>
          </p:nvSpPr>
          <p:spPr>
            <a:xfrm>
              <a:off x="1136576" y="2564904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35" name="직선 연결선 334"/>
            <p:cNvCxnSpPr/>
            <p:nvPr/>
          </p:nvCxnSpPr>
          <p:spPr>
            <a:xfrm>
              <a:off x="1174141" y="2665572"/>
              <a:ext cx="12620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모서리가 둥근 직사각형 335"/>
          <p:cNvSpPr/>
          <p:nvPr/>
        </p:nvSpPr>
        <p:spPr>
          <a:xfrm>
            <a:off x="1685966" y="1484784"/>
            <a:ext cx="318690" cy="216024"/>
          </a:xfrm>
          <a:prstGeom prst="roundRect">
            <a:avLst>
              <a:gd name="adj" fmla="val 45592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b="1" dirty="0" smtClean="0"/>
              <a:t>29</a:t>
            </a:r>
            <a:endParaRPr lang="ko-KR" altLang="en-US" sz="985" b="1" dirty="0"/>
          </a:p>
        </p:txBody>
      </p:sp>
      <p:sp>
        <p:nvSpPr>
          <p:cNvPr id="337" name="타원 336"/>
          <p:cNvSpPr/>
          <p:nvPr/>
        </p:nvSpPr>
        <p:spPr>
          <a:xfrm>
            <a:off x="2207060" y="1491927"/>
            <a:ext cx="247798" cy="2013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38" name="그룹 337"/>
          <p:cNvGrpSpPr/>
          <p:nvPr/>
        </p:nvGrpSpPr>
        <p:grpSpPr>
          <a:xfrm>
            <a:off x="2657260" y="1491927"/>
            <a:ext cx="247798" cy="201336"/>
            <a:chOff x="2159024" y="2564904"/>
            <a:chExt cx="201336" cy="201336"/>
          </a:xfrm>
        </p:grpSpPr>
        <p:sp>
          <p:nvSpPr>
            <p:cNvPr id="339" name="타원 338"/>
            <p:cNvSpPr/>
            <p:nvPr/>
          </p:nvSpPr>
          <p:spPr>
            <a:xfrm>
              <a:off x="2159024" y="2564904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40" name="직선 연결선 339"/>
            <p:cNvCxnSpPr/>
            <p:nvPr/>
          </p:nvCxnSpPr>
          <p:spPr>
            <a:xfrm rot="16200000" flipH="1">
              <a:off x="2194547" y="2663208"/>
              <a:ext cx="52186" cy="407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5400000" flipH="1" flipV="1">
              <a:off x="2227884" y="2629322"/>
              <a:ext cx="93465" cy="799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그룹 341"/>
          <p:cNvGrpSpPr/>
          <p:nvPr/>
        </p:nvGrpSpPr>
        <p:grpSpPr>
          <a:xfrm>
            <a:off x="1395556" y="1910558"/>
            <a:ext cx="247798" cy="201336"/>
            <a:chOff x="272480" y="2852936"/>
            <a:chExt cx="201336" cy="201336"/>
          </a:xfrm>
        </p:grpSpPr>
        <p:sp>
          <p:nvSpPr>
            <p:cNvPr id="343" name="타원 342"/>
            <p:cNvSpPr/>
            <p:nvPr/>
          </p:nvSpPr>
          <p:spPr>
            <a:xfrm>
              <a:off x="272480" y="2852936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331179" y="2911635"/>
              <a:ext cx="83939" cy="8393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50800"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sp>
        <p:nvSpPr>
          <p:cNvPr id="345" name="타원 344"/>
          <p:cNvSpPr/>
          <p:nvPr/>
        </p:nvSpPr>
        <p:spPr>
          <a:xfrm>
            <a:off x="1808261" y="1916832"/>
            <a:ext cx="232357" cy="18879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46" name="그룹 345"/>
          <p:cNvGrpSpPr/>
          <p:nvPr/>
        </p:nvGrpSpPr>
        <p:grpSpPr>
          <a:xfrm>
            <a:off x="1430830" y="2236738"/>
            <a:ext cx="177250" cy="144016"/>
            <a:chOff x="992560" y="2881597"/>
            <a:chExt cx="144016" cy="144016"/>
          </a:xfrm>
        </p:grpSpPr>
        <p:sp>
          <p:nvSpPr>
            <p:cNvPr id="347" name="모서리가 둥근 직사각형 346"/>
            <p:cNvSpPr/>
            <p:nvPr/>
          </p:nvSpPr>
          <p:spPr>
            <a:xfrm>
              <a:off x="992560" y="2881597"/>
              <a:ext cx="144016" cy="144016"/>
            </a:xfrm>
            <a:prstGeom prst="roundRect">
              <a:avLst>
                <a:gd name="adj" fmla="val 20606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48" name="직선 연결선 347"/>
            <p:cNvCxnSpPr/>
            <p:nvPr/>
          </p:nvCxnSpPr>
          <p:spPr>
            <a:xfrm rot="16200000" flipH="1">
              <a:off x="1018879" y="2955434"/>
              <a:ext cx="34302" cy="289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dist="635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rot="5400000" flipH="1" flipV="1">
              <a:off x="1044673" y="2918895"/>
              <a:ext cx="71614" cy="6789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dist="635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모서리가 둥근 직사각형 349"/>
          <p:cNvSpPr/>
          <p:nvPr/>
        </p:nvSpPr>
        <p:spPr>
          <a:xfrm>
            <a:off x="1835814" y="2236738"/>
            <a:ext cx="177250" cy="144016"/>
          </a:xfrm>
          <a:prstGeom prst="roundRect">
            <a:avLst>
              <a:gd name="adj" fmla="val 206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51" name="그룹 350"/>
          <p:cNvGrpSpPr/>
          <p:nvPr/>
        </p:nvGrpSpPr>
        <p:grpSpPr>
          <a:xfrm>
            <a:off x="318583" y="692696"/>
            <a:ext cx="655110" cy="691988"/>
            <a:chOff x="258849" y="3212976"/>
            <a:chExt cx="532277" cy="691988"/>
          </a:xfrm>
        </p:grpSpPr>
        <p:sp>
          <p:nvSpPr>
            <p:cNvPr id="352" name="모서리가 둥근 직사각형 351"/>
            <p:cNvSpPr/>
            <p:nvPr/>
          </p:nvSpPr>
          <p:spPr>
            <a:xfrm>
              <a:off x="272480" y="3212976"/>
              <a:ext cx="504056" cy="50405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258849" y="3717032"/>
              <a:ext cx="53227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App Name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335360" y="1916832"/>
            <a:ext cx="852524" cy="193009"/>
            <a:chOff x="947956" y="2787202"/>
            <a:chExt cx="692676" cy="193009"/>
          </a:xfrm>
        </p:grpSpPr>
        <p:sp>
          <p:nvSpPr>
            <p:cNvPr id="355" name="모서리가 둥근 직사각형 354"/>
            <p:cNvSpPr/>
            <p:nvPr/>
          </p:nvSpPr>
          <p:spPr>
            <a:xfrm>
              <a:off x="947956" y="2787202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6" name="모서리가 둥근 직사각형 355"/>
            <p:cNvSpPr/>
            <p:nvPr/>
          </p:nvSpPr>
          <p:spPr>
            <a:xfrm>
              <a:off x="1352600" y="2787202"/>
              <a:ext cx="288032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1062965" y="2792279"/>
              <a:ext cx="198255" cy="187932"/>
            </a:xfrm>
            <a:prstGeom prst="rect">
              <a:avLst/>
            </a:prstGeom>
          </p:spPr>
          <p:txBody>
            <a:bodyPr wrap="squar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ON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>
            <a:off x="335360" y="2204865"/>
            <a:ext cx="852524" cy="193009"/>
            <a:chOff x="947956" y="3075234"/>
            <a:chExt cx="692676" cy="193009"/>
          </a:xfrm>
        </p:grpSpPr>
        <p:sp>
          <p:nvSpPr>
            <p:cNvPr id="359" name="모서리가 둥근 직사각형 358"/>
            <p:cNvSpPr/>
            <p:nvPr/>
          </p:nvSpPr>
          <p:spPr>
            <a:xfrm>
              <a:off x="947956" y="3075234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60" name="모서리가 둥근 직사각형 359"/>
            <p:cNvSpPr/>
            <p:nvPr/>
          </p:nvSpPr>
          <p:spPr>
            <a:xfrm>
              <a:off x="947956" y="3075234"/>
              <a:ext cx="288032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1322162" y="3080311"/>
              <a:ext cx="21578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OFF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62" name="그룹 361"/>
          <p:cNvGrpSpPr/>
          <p:nvPr/>
        </p:nvGrpSpPr>
        <p:grpSpPr>
          <a:xfrm>
            <a:off x="400752" y="2642389"/>
            <a:ext cx="85756" cy="70011"/>
            <a:chOff x="325610" y="3611401"/>
            <a:chExt cx="69677" cy="70011"/>
          </a:xfrm>
        </p:grpSpPr>
        <p:sp>
          <p:nvSpPr>
            <p:cNvPr id="363" name="타원 362"/>
            <p:cNvSpPr/>
            <p:nvPr/>
          </p:nvSpPr>
          <p:spPr>
            <a:xfrm>
              <a:off x="325610" y="3611401"/>
              <a:ext cx="57771" cy="5777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64" name="직선 연결선 363"/>
            <p:cNvCxnSpPr>
              <a:stCxn id="363" idx="5"/>
            </p:cNvCxnSpPr>
            <p:nvPr/>
          </p:nvCxnSpPr>
          <p:spPr>
            <a:xfrm rot="16200000" flipH="1">
              <a:off x="374754" y="3660878"/>
              <a:ext cx="20700" cy="2036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타원 364"/>
          <p:cNvSpPr/>
          <p:nvPr/>
        </p:nvSpPr>
        <p:spPr>
          <a:xfrm>
            <a:off x="547545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6" name="타원 365"/>
          <p:cNvSpPr/>
          <p:nvPr/>
        </p:nvSpPr>
        <p:spPr>
          <a:xfrm>
            <a:off x="664852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7" name="타원 366"/>
          <p:cNvSpPr/>
          <p:nvPr/>
        </p:nvSpPr>
        <p:spPr>
          <a:xfrm>
            <a:off x="782159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8" name="타원 367"/>
          <p:cNvSpPr/>
          <p:nvPr/>
        </p:nvSpPr>
        <p:spPr>
          <a:xfrm>
            <a:off x="899467" y="2654535"/>
            <a:ext cx="56270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69" name="그룹 368"/>
          <p:cNvGrpSpPr/>
          <p:nvPr/>
        </p:nvGrpSpPr>
        <p:grpSpPr>
          <a:xfrm>
            <a:off x="1132988" y="2654535"/>
            <a:ext cx="290884" cy="45719"/>
            <a:chOff x="920552" y="3617427"/>
            <a:chExt cx="236343" cy="45719"/>
          </a:xfrm>
        </p:grpSpPr>
        <p:sp>
          <p:nvSpPr>
            <p:cNvPr id="370" name="타원 369"/>
            <p:cNvSpPr/>
            <p:nvPr/>
          </p:nvSpPr>
          <p:spPr>
            <a:xfrm>
              <a:off x="920552" y="3617427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71" name="타원 370"/>
            <p:cNvSpPr/>
            <p:nvPr/>
          </p:nvSpPr>
          <p:spPr>
            <a:xfrm>
              <a:off x="1015864" y="3617427"/>
              <a:ext cx="45719" cy="457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72" name="타원 371"/>
            <p:cNvSpPr/>
            <p:nvPr/>
          </p:nvSpPr>
          <p:spPr>
            <a:xfrm>
              <a:off x="1111176" y="3617427"/>
              <a:ext cx="45719" cy="457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373" name="그룹 372"/>
          <p:cNvGrpSpPr/>
          <p:nvPr/>
        </p:nvGrpSpPr>
        <p:grpSpPr>
          <a:xfrm>
            <a:off x="1753364" y="2636913"/>
            <a:ext cx="134052" cy="80963"/>
            <a:chOff x="1424608" y="3573016"/>
            <a:chExt cx="108917" cy="80963"/>
          </a:xfrm>
        </p:grpSpPr>
        <p:cxnSp>
          <p:nvCxnSpPr>
            <p:cNvPr id="374" name="직선 연결선 373"/>
            <p:cNvCxnSpPr/>
            <p:nvPr/>
          </p:nvCxnSpPr>
          <p:spPr>
            <a:xfrm>
              <a:off x="1424608" y="3573016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>
              <a:off x="1424608" y="3613498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>
              <a:off x="1424608" y="3653979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L 도형 376"/>
          <p:cNvSpPr/>
          <p:nvPr/>
        </p:nvSpPr>
        <p:spPr>
          <a:xfrm rot="13500000">
            <a:off x="2077954" y="2627200"/>
            <a:ext cx="81562" cy="100386"/>
          </a:xfrm>
          <a:prstGeom prst="corner">
            <a:avLst>
              <a:gd name="adj1" fmla="val 21469"/>
              <a:gd name="adj2" fmla="val 2147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378" name="그룹 377"/>
          <p:cNvGrpSpPr/>
          <p:nvPr/>
        </p:nvGrpSpPr>
        <p:grpSpPr>
          <a:xfrm>
            <a:off x="2350054" y="2641586"/>
            <a:ext cx="108436" cy="71614"/>
            <a:chOff x="1836442" y="3645024"/>
            <a:chExt cx="88104" cy="71614"/>
          </a:xfrm>
        </p:grpSpPr>
        <p:cxnSp>
          <p:nvCxnSpPr>
            <p:cNvPr id="379" name="직선 연결선 378"/>
            <p:cNvCxnSpPr/>
            <p:nvPr/>
          </p:nvCxnSpPr>
          <p:spPr>
            <a:xfrm rot="16200000" flipH="1">
              <a:off x="1833762" y="3681044"/>
              <a:ext cx="34302" cy="2894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rot="5400000" flipH="1" flipV="1">
              <a:off x="1854794" y="3646886"/>
              <a:ext cx="71614" cy="6789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1" name="포인트가 24개인 별 380"/>
          <p:cNvSpPr/>
          <p:nvPr/>
        </p:nvSpPr>
        <p:spPr>
          <a:xfrm>
            <a:off x="2639616" y="2610867"/>
            <a:ext cx="163756" cy="133052"/>
          </a:xfrm>
          <a:prstGeom prst="star24">
            <a:avLst>
              <a:gd name="adj" fmla="val 2177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382" name="그룹 381"/>
          <p:cNvGrpSpPr/>
          <p:nvPr/>
        </p:nvGrpSpPr>
        <p:grpSpPr>
          <a:xfrm>
            <a:off x="1487488" y="1052736"/>
            <a:ext cx="1329378" cy="105666"/>
            <a:chOff x="272480" y="3760462"/>
            <a:chExt cx="1080120" cy="105666"/>
          </a:xfrm>
        </p:grpSpPr>
        <p:sp>
          <p:nvSpPr>
            <p:cNvPr id="383" name="모서리가 둥근 직사각형 382"/>
            <p:cNvSpPr/>
            <p:nvPr/>
          </p:nvSpPr>
          <p:spPr>
            <a:xfrm>
              <a:off x="272480" y="3790436"/>
              <a:ext cx="504056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4" name="모서리가 둥근 직사각형 383"/>
            <p:cNvSpPr/>
            <p:nvPr/>
          </p:nvSpPr>
          <p:spPr>
            <a:xfrm>
              <a:off x="704528" y="3790436"/>
              <a:ext cx="648072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5" name="타원 384"/>
            <p:cNvSpPr/>
            <p:nvPr/>
          </p:nvSpPr>
          <p:spPr>
            <a:xfrm>
              <a:off x="646809" y="3760462"/>
              <a:ext cx="105666" cy="10566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386" name="그룹 385"/>
          <p:cNvGrpSpPr/>
          <p:nvPr/>
        </p:nvGrpSpPr>
        <p:grpSpPr>
          <a:xfrm>
            <a:off x="423985" y="2924944"/>
            <a:ext cx="2392881" cy="288032"/>
            <a:chOff x="344488" y="4005064"/>
            <a:chExt cx="1944216" cy="288032"/>
          </a:xfrm>
        </p:grpSpPr>
        <p:sp>
          <p:nvSpPr>
            <p:cNvPr id="387" name="모서리가 둥근 직사각형 386"/>
            <p:cNvSpPr/>
            <p:nvPr/>
          </p:nvSpPr>
          <p:spPr>
            <a:xfrm>
              <a:off x="344488" y="4005064"/>
              <a:ext cx="720080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8" name="모서리가 둥근 직사각형 387"/>
            <p:cNvSpPr/>
            <p:nvPr/>
          </p:nvSpPr>
          <p:spPr>
            <a:xfrm>
              <a:off x="1568624" y="4005064"/>
              <a:ext cx="720080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992560" y="4005064"/>
              <a:ext cx="6480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b="1" dirty="0" smtClean="0">
                  <a:solidFill>
                    <a:schemeClr val="tx1"/>
                  </a:solidFill>
                </a:rPr>
                <a:t>Label</a:t>
              </a:r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1821126" y="4069349"/>
              <a:ext cx="28611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525707" y="4069349"/>
              <a:ext cx="28611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92" name="그룹 391"/>
          <p:cNvGrpSpPr/>
          <p:nvPr/>
        </p:nvGrpSpPr>
        <p:grpSpPr>
          <a:xfrm>
            <a:off x="423985" y="3376184"/>
            <a:ext cx="1595254" cy="216213"/>
            <a:chOff x="344488" y="4365104"/>
            <a:chExt cx="1296144" cy="216213"/>
          </a:xfrm>
          <a:solidFill>
            <a:schemeClr val="bg1">
              <a:lumMod val="85000"/>
            </a:schemeClr>
          </a:solidFill>
        </p:grpSpPr>
        <p:sp>
          <p:nvSpPr>
            <p:cNvPr id="393" name="양쪽 모서리가 둥근 사각형 392"/>
            <p:cNvSpPr/>
            <p:nvPr/>
          </p:nvSpPr>
          <p:spPr>
            <a:xfrm rot="5400000">
              <a:off x="1208584" y="4149080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4" name="양쪽 모서리가 둥근 사각형 393"/>
            <p:cNvSpPr/>
            <p:nvPr/>
          </p:nvSpPr>
          <p:spPr>
            <a:xfrm rot="16200000">
              <a:off x="560512" y="4149080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416714" y="4393385"/>
              <a:ext cx="503624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1066086" y="4393385"/>
              <a:ext cx="501019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97" name="그룹 396"/>
          <p:cNvGrpSpPr/>
          <p:nvPr/>
        </p:nvGrpSpPr>
        <p:grpSpPr>
          <a:xfrm>
            <a:off x="423985" y="3755416"/>
            <a:ext cx="1595254" cy="216213"/>
            <a:chOff x="344488" y="4653136"/>
            <a:chExt cx="1296144" cy="216213"/>
          </a:xfrm>
        </p:grpSpPr>
        <p:sp>
          <p:nvSpPr>
            <p:cNvPr id="398" name="양쪽 모서리가 둥근 사각형 397"/>
            <p:cNvSpPr/>
            <p:nvPr/>
          </p:nvSpPr>
          <p:spPr>
            <a:xfrm rot="5400000">
              <a:off x="1208584" y="4437112"/>
              <a:ext cx="216024" cy="648072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9" name="양쪽 모서리가 둥근 사각형 398"/>
            <p:cNvSpPr/>
            <p:nvPr/>
          </p:nvSpPr>
          <p:spPr>
            <a:xfrm rot="16200000">
              <a:off x="560512" y="4437112"/>
              <a:ext cx="216024" cy="648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371922" y="4681417"/>
              <a:ext cx="3290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Label1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1284100" y="4681417"/>
              <a:ext cx="3290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Label3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776536" y="4653136"/>
              <a:ext cx="43204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Label2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403" name="사다리꼴 402"/>
          <p:cNvSpPr/>
          <p:nvPr/>
        </p:nvSpPr>
        <p:spPr>
          <a:xfrm>
            <a:off x="335360" y="5949280"/>
            <a:ext cx="2539732" cy="353536"/>
          </a:xfrm>
          <a:prstGeom prst="trapezoi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scene3d>
            <a:camera prst="perspectiveRelaxed">
              <a:rot lat="18600000" lon="0" rev="0"/>
            </a:camera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404" name="그룹 403"/>
          <p:cNvGrpSpPr/>
          <p:nvPr/>
        </p:nvGrpSpPr>
        <p:grpSpPr>
          <a:xfrm>
            <a:off x="423985" y="4995203"/>
            <a:ext cx="1063503" cy="339626"/>
            <a:chOff x="344488" y="5445224"/>
            <a:chExt cx="864096" cy="339626"/>
          </a:xfrm>
        </p:grpSpPr>
        <p:sp>
          <p:nvSpPr>
            <p:cNvPr id="405" name="모서리가 둥근 직사각형 404"/>
            <p:cNvSpPr/>
            <p:nvPr/>
          </p:nvSpPr>
          <p:spPr>
            <a:xfrm>
              <a:off x="344488" y="5445224"/>
              <a:ext cx="864096" cy="288032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06" name="순서도: 병합 405"/>
            <p:cNvSpPr/>
            <p:nvPr/>
          </p:nvSpPr>
          <p:spPr>
            <a:xfrm>
              <a:off x="728242" y="5733256"/>
              <a:ext cx="96589" cy="51594"/>
            </a:xfrm>
            <a:prstGeom prst="flowChartMerg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439671" y="5517232"/>
              <a:ext cx="498414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Livad+Ksa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408" name="그룹 407"/>
            <p:cNvGrpSpPr/>
            <p:nvPr/>
          </p:nvGrpSpPr>
          <p:grpSpPr>
            <a:xfrm>
              <a:off x="992560" y="5517232"/>
              <a:ext cx="144016" cy="144016"/>
              <a:chOff x="453006" y="2567031"/>
              <a:chExt cx="201336" cy="201336"/>
            </a:xfrm>
          </p:grpSpPr>
          <p:sp>
            <p:nvSpPr>
              <p:cNvPr id="409" name="타원 408"/>
              <p:cNvSpPr/>
              <p:nvPr/>
            </p:nvSpPr>
            <p:spPr>
              <a:xfrm>
                <a:off x="453006" y="2567031"/>
                <a:ext cx="201336" cy="2013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 dirty="0"/>
              </a:p>
            </p:txBody>
          </p:sp>
          <p:sp>
            <p:nvSpPr>
              <p:cNvPr id="410" name="L 도형 409"/>
              <p:cNvSpPr/>
              <p:nvPr/>
            </p:nvSpPr>
            <p:spPr>
              <a:xfrm rot="13500000">
                <a:off x="497803" y="2627207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</p:grpSp>
      <p:grpSp>
        <p:nvGrpSpPr>
          <p:cNvPr id="411" name="그룹 410"/>
          <p:cNvGrpSpPr/>
          <p:nvPr/>
        </p:nvGrpSpPr>
        <p:grpSpPr>
          <a:xfrm>
            <a:off x="2462366" y="2060849"/>
            <a:ext cx="160988" cy="205521"/>
            <a:chOff x="1419397" y="5516622"/>
            <a:chExt cx="130803" cy="205521"/>
          </a:xfrm>
        </p:grpSpPr>
        <p:cxnSp>
          <p:nvCxnSpPr>
            <p:cNvPr id="412" name="직선 연결선 411"/>
            <p:cNvCxnSpPr/>
            <p:nvPr/>
          </p:nvCxnSpPr>
          <p:spPr>
            <a:xfrm rot="5400000">
              <a:off x="1451374" y="5668569"/>
              <a:ext cx="64292" cy="380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/>
            <p:cNvCxnSpPr/>
            <p:nvPr/>
          </p:nvCxnSpPr>
          <p:spPr>
            <a:xfrm rot="5400000">
              <a:off x="1395882" y="5656659"/>
              <a:ext cx="130969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타원 413"/>
            <p:cNvSpPr/>
            <p:nvPr/>
          </p:nvSpPr>
          <p:spPr>
            <a:xfrm>
              <a:off x="1419397" y="5516622"/>
              <a:ext cx="83939" cy="83939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15" name="타원 414"/>
            <p:cNvSpPr/>
            <p:nvPr/>
          </p:nvSpPr>
          <p:spPr>
            <a:xfrm rot="21125660">
              <a:off x="1467028" y="5621656"/>
              <a:ext cx="83172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417" name="그룹 416"/>
          <p:cNvGrpSpPr/>
          <p:nvPr/>
        </p:nvGrpSpPr>
        <p:grpSpPr>
          <a:xfrm>
            <a:off x="3259993" y="1173028"/>
            <a:ext cx="2569698" cy="360040"/>
            <a:chOff x="2864768" y="1124744"/>
            <a:chExt cx="2087880" cy="360040"/>
          </a:xfrm>
        </p:grpSpPr>
        <p:sp>
          <p:nvSpPr>
            <p:cNvPr id="418" name="직사각형 417"/>
            <p:cNvSpPr/>
            <p:nvPr/>
          </p:nvSpPr>
          <p:spPr>
            <a:xfrm>
              <a:off x="2864768" y="1124744"/>
              <a:ext cx="2087880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419" name="laptop"/>
            <p:cNvSpPr>
              <a:spLocks noEditPoints="1" noChangeArrowheads="1"/>
            </p:cNvSpPr>
            <p:nvPr/>
          </p:nvSpPr>
          <p:spPr bwMode="auto">
            <a:xfrm>
              <a:off x="4470847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  <p:sp>
          <p:nvSpPr>
            <p:cNvPr id="420" name="모서리가 둥근 직사각형 419"/>
            <p:cNvSpPr/>
            <p:nvPr/>
          </p:nvSpPr>
          <p:spPr>
            <a:xfrm>
              <a:off x="4264591" y="1147440"/>
              <a:ext cx="669360" cy="314648"/>
            </a:xfrm>
            <a:prstGeom prst="roundRect">
              <a:avLst>
                <a:gd name="adj" fmla="val 8250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tx1">
                    <a:lumMod val="50000"/>
                    <a:lumOff val="50000"/>
                    <a:alpha val="20000"/>
                  </a:scheme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1" name="laptop"/>
            <p:cNvSpPr>
              <a:spLocks noEditPoints="1" noChangeArrowheads="1"/>
            </p:cNvSpPr>
            <p:nvPr/>
          </p:nvSpPr>
          <p:spPr bwMode="auto">
            <a:xfrm>
              <a:off x="3123063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  <p:sp>
          <p:nvSpPr>
            <p:cNvPr id="422" name="laptop"/>
            <p:cNvSpPr>
              <a:spLocks noEditPoints="1" noChangeArrowheads="1"/>
            </p:cNvSpPr>
            <p:nvPr/>
          </p:nvSpPr>
          <p:spPr bwMode="auto">
            <a:xfrm>
              <a:off x="3784077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</p:grpSp>
      <p:grpSp>
        <p:nvGrpSpPr>
          <p:cNvPr id="423" name="그룹 422"/>
          <p:cNvGrpSpPr/>
          <p:nvPr/>
        </p:nvGrpSpPr>
        <p:grpSpPr>
          <a:xfrm>
            <a:off x="3259993" y="1669037"/>
            <a:ext cx="2569698" cy="504056"/>
            <a:chOff x="2864768" y="1628800"/>
            <a:chExt cx="2087880" cy="504056"/>
          </a:xfrm>
        </p:grpSpPr>
        <p:sp>
          <p:nvSpPr>
            <p:cNvPr id="424" name="직사각형 423"/>
            <p:cNvSpPr/>
            <p:nvPr/>
          </p:nvSpPr>
          <p:spPr>
            <a:xfrm>
              <a:off x="2864768" y="162880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25" name="모서리가 둥근 직사각형 424"/>
            <p:cNvSpPr/>
            <p:nvPr/>
          </p:nvSpPr>
          <p:spPr>
            <a:xfrm>
              <a:off x="2936776" y="1844824"/>
              <a:ext cx="1224136" cy="21602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http://www.livad.com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6" name="모서리가 둥근 직사각형 425"/>
            <p:cNvSpPr/>
            <p:nvPr/>
          </p:nvSpPr>
          <p:spPr>
            <a:xfrm>
              <a:off x="4232920" y="1844824"/>
              <a:ext cx="648072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Google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3664711" y="166057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8" name="원형 화살표 427"/>
            <p:cNvSpPr/>
            <p:nvPr/>
          </p:nvSpPr>
          <p:spPr>
            <a:xfrm>
              <a:off x="4014515" y="1891505"/>
              <a:ext cx="122662" cy="122662"/>
            </a:xfrm>
            <a:prstGeom prst="circularArrow">
              <a:avLst>
                <a:gd name="adj1" fmla="val 12224"/>
                <a:gd name="adj2" fmla="val 1142319"/>
                <a:gd name="adj3" fmla="val 16464200"/>
                <a:gd name="adj4" fmla="val 1250854"/>
                <a:gd name="adj5" fmla="val 1673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/>
                </a:solidFill>
              </a:endParaRPr>
            </a:p>
          </p:txBody>
        </p:sp>
      </p:grpSp>
      <p:grpSp>
        <p:nvGrpSpPr>
          <p:cNvPr id="429" name="그룹 428"/>
          <p:cNvGrpSpPr/>
          <p:nvPr/>
        </p:nvGrpSpPr>
        <p:grpSpPr>
          <a:xfrm>
            <a:off x="3259993" y="2309062"/>
            <a:ext cx="2569698" cy="432048"/>
            <a:chOff x="2864768" y="2204864"/>
            <a:chExt cx="2087880" cy="432048"/>
          </a:xfrm>
        </p:grpSpPr>
        <p:sp>
          <p:nvSpPr>
            <p:cNvPr id="430" name="직사각형 429"/>
            <p:cNvSpPr/>
            <p:nvPr/>
          </p:nvSpPr>
          <p:spPr>
            <a:xfrm>
              <a:off x="2864768" y="2204864"/>
              <a:ext cx="2087880" cy="432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31" name="십자형 430"/>
            <p:cNvSpPr/>
            <p:nvPr/>
          </p:nvSpPr>
          <p:spPr>
            <a:xfrm>
              <a:off x="3838174" y="2344004"/>
              <a:ext cx="141068" cy="141068"/>
            </a:xfrm>
            <a:prstGeom prst="plus">
              <a:avLst>
                <a:gd name="adj" fmla="val 3868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grpSp>
          <p:nvGrpSpPr>
            <p:cNvPr id="432" name="그룹 431"/>
            <p:cNvGrpSpPr/>
            <p:nvPr/>
          </p:nvGrpSpPr>
          <p:grpSpPr>
            <a:xfrm>
              <a:off x="4272853" y="2347464"/>
              <a:ext cx="171378" cy="134148"/>
              <a:chOff x="4272853" y="2343723"/>
              <a:chExt cx="171378" cy="134148"/>
            </a:xfrm>
          </p:grpSpPr>
          <p:sp>
            <p:nvSpPr>
              <p:cNvPr id="438" name="순서도: 저장 데이터 437"/>
              <p:cNvSpPr/>
              <p:nvPr/>
            </p:nvSpPr>
            <p:spPr>
              <a:xfrm rot="5400000">
                <a:off x="4248804" y="2367772"/>
                <a:ext cx="134147" cy="86050"/>
              </a:xfrm>
              <a:prstGeom prst="flowChartOnlineStorag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39" name="순서도: 저장 데이터 438"/>
              <p:cNvSpPr/>
              <p:nvPr/>
            </p:nvSpPr>
            <p:spPr>
              <a:xfrm rot="5400000">
                <a:off x="4334132" y="2367773"/>
                <a:ext cx="134147" cy="86050"/>
              </a:xfrm>
              <a:prstGeom prst="flowChartOnlineStorag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  <p:grpSp>
          <p:nvGrpSpPr>
            <p:cNvPr id="433" name="그룹 432"/>
            <p:cNvGrpSpPr/>
            <p:nvPr/>
          </p:nvGrpSpPr>
          <p:grpSpPr>
            <a:xfrm>
              <a:off x="4664968" y="2339797"/>
              <a:ext cx="160542" cy="161072"/>
              <a:chOff x="4624834" y="2352599"/>
              <a:chExt cx="160542" cy="161072"/>
            </a:xfrm>
          </p:grpSpPr>
          <p:sp>
            <p:nvSpPr>
              <p:cNvPr id="436" name="모서리가 둥근 직사각형 435"/>
              <p:cNvSpPr/>
              <p:nvPr/>
            </p:nvSpPr>
            <p:spPr>
              <a:xfrm>
                <a:off x="4624834" y="2352599"/>
                <a:ext cx="133607" cy="133607"/>
              </a:xfrm>
              <a:prstGeom prst="roundRect">
                <a:avLst>
                  <a:gd name="adj" fmla="val 20606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sp>
            <p:nvSpPr>
              <p:cNvPr id="437" name="모서리가 둥근 직사각형 436"/>
              <p:cNvSpPr/>
              <p:nvPr/>
            </p:nvSpPr>
            <p:spPr>
              <a:xfrm>
                <a:off x="4651769" y="2380064"/>
                <a:ext cx="133607" cy="133607"/>
              </a:xfrm>
              <a:prstGeom prst="roundRect">
                <a:avLst>
                  <a:gd name="adj" fmla="val 20606"/>
                </a:avLst>
              </a:prstGeom>
              <a:solidFill>
                <a:schemeClr val="bg1"/>
              </a:solidFill>
              <a:ln w="19050">
                <a:noFill/>
              </a:ln>
              <a:effectLst>
                <a:outerShdw blurRad="50800"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85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985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4" name="순서도: 병합 433"/>
            <p:cNvSpPr/>
            <p:nvPr/>
          </p:nvSpPr>
          <p:spPr>
            <a:xfrm rot="5400000">
              <a:off x="3000674" y="2366355"/>
              <a:ext cx="112586" cy="9636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35" name="순서도: 병합 434"/>
            <p:cNvSpPr/>
            <p:nvPr/>
          </p:nvSpPr>
          <p:spPr>
            <a:xfrm rot="16200000">
              <a:off x="3412382" y="2366356"/>
              <a:ext cx="112586" cy="96366"/>
            </a:xfrm>
            <a:prstGeom prst="flowChartMerg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3259993" y="2877079"/>
            <a:ext cx="2569698" cy="504056"/>
            <a:chOff x="2864768" y="2708920"/>
            <a:chExt cx="2087880" cy="504056"/>
          </a:xfrm>
        </p:grpSpPr>
        <p:sp>
          <p:nvSpPr>
            <p:cNvPr id="441" name="직사각형 440"/>
            <p:cNvSpPr/>
            <p:nvPr/>
          </p:nvSpPr>
          <p:spPr>
            <a:xfrm>
              <a:off x="2864768" y="270892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42" name="모서리가 둥근 직사각형 441"/>
            <p:cNvSpPr/>
            <p:nvPr/>
          </p:nvSpPr>
          <p:spPr>
            <a:xfrm>
              <a:off x="2936776" y="2924944"/>
              <a:ext cx="1440160" cy="216024"/>
            </a:xfrm>
            <a:prstGeom prst="roundRect">
              <a:avLst>
                <a:gd name="adj" fmla="val 13624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http://www.livad.com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43" name="모서리가 둥근 직사각형 442"/>
            <p:cNvSpPr/>
            <p:nvPr/>
          </p:nvSpPr>
          <p:spPr>
            <a:xfrm>
              <a:off x="4448944" y="2924944"/>
              <a:ext cx="432048" cy="216024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ko-KR" altLang="en-US" sz="985" dirty="0" smtClean="0">
                  <a:solidFill>
                    <a:schemeClr val="tx1"/>
                  </a:solidFill>
                </a:rPr>
                <a:t>취소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3664711" y="274069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45" name="그룹 444"/>
            <p:cNvGrpSpPr/>
            <p:nvPr/>
          </p:nvGrpSpPr>
          <p:grpSpPr>
            <a:xfrm>
              <a:off x="4218056" y="2967050"/>
              <a:ext cx="131813" cy="131813"/>
              <a:chOff x="776536" y="2564904"/>
              <a:chExt cx="201336" cy="201336"/>
            </a:xfrm>
          </p:grpSpPr>
          <p:sp>
            <p:nvSpPr>
              <p:cNvPr id="446" name="타원 445"/>
              <p:cNvSpPr/>
              <p:nvPr/>
            </p:nvSpPr>
            <p:spPr>
              <a:xfrm>
                <a:off x="776536" y="2564904"/>
                <a:ext cx="201336" cy="2013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sp>
            <p:nvSpPr>
              <p:cNvPr id="447" name="십자형 446"/>
              <p:cNvSpPr/>
              <p:nvPr/>
            </p:nvSpPr>
            <p:spPr>
              <a:xfrm rot="2700000">
                <a:off x="806669" y="2595037"/>
                <a:ext cx="141068" cy="141068"/>
              </a:xfrm>
              <a:prstGeom prst="plus">
                <a:avLst>
                  <a:gd name="adj" fmla="val 43182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</p:grpSp>
      <p:grpSp>
        <p:nvGrpSpPr>
          <p:cNvPr id="448" name="그룹 447"/>
          <p:cNvGrpSpPr/>
          <p:nvPr/>
        </p:nvGrpSpPr>
        <p:grpSpPr>
          <a:xfrm>
            <a:off x="3259993" y="3517104"/>
            <a:ext cx="2569698" cy="504056"/>
            <a:chOff x="2864768" y="2708920"/>
            <a:chExt cx="2087880" cy="504056"/>
          </a:xfrm>
        </p:grpSpPr>
        <p:sp>
          <p:nvSpPr>
            <p:cNvPr id="449" name="직사각형 448"/>
            <p:cNvSpPr/>
            <p:nvPr/>
          </p:nvSpPr>
          <p:spPr>
            <a:xfrm>
              <a:off x="2864768" y="270892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50" name="모서리가 둥근 직사각형 449"/>
            <p:cNvSpPr/>
            <p:nvPr/>
          </p:nvSpPr>
          <p:spPr>
            <a:xfrm>
              <a:off x="2936776" y="2924944"/>
              <a:ext cx="1440160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rgbClr val="6699FF"/>
                  </a:solidFill>
                </a:rPr>
                <a:t>|</a:t>
              </a:r>
              <a:r>
                <a:rPr lang="en-US" altLang="ko-KR" sz="985" dirty="0" smtClean="0">
                  <a:solidFill>
                    <a:schemeClr val="bg1">
                      <a:lumMod val="50000"/>
                    </a:schemeClr>
                  </a:solidFill>
                </a:rPr>
                <a:t>Google</a:t>
              </a:r>
              <a:endParaRPr lang="ko-KR" altLang="en-US" sz="98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1" name="모서리가 둥근 직사각형 450"/>
            <p:cNvSpPr/>
            <p:nvPr/>
          </p:nvSpPr>
          <p:spPr>
            <a:xfrm>
              <a:off x="4448944" y="2924944"/>
              <a:ext cx="432048" cy="216024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ko-KR" altLang="en-US" sz="985" dirty="0" smtClean="0">
                  <a:solidFill>
                    <a:schemeClr val="tx1"/>
                  </a:solidFill>
                </a:rPr>
                <a:t>취소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664711" y="274069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3" name="그룹 452"/>
          <p:cNvGrpSpPr/>
          <p:nvPr/>
        </p:nvGrpSpPr>
        <p:grpSpPr>
          <a:xfrm>
            <a:off x="3259993" y="4157129"/>
            <a:ext cx="2569698" cy="360040"/>
            <a:chOff x="2864768" y="3861048"/>
            <a:chExt cx="2087880" cy="360040"/>
          </a:xfrm>
        </p:grpSpPr>
        <p:sp>
          <p:nvSpPr>
            <p:cNvPr id="454" name="직사각형 453"/>
            <p:cNvSpPr/>
            <p:nvPr/>
          </p:nvSpPr>
          <p:spPr>
            <a:xfrm>
              <a:off x="2864768" y="3861048"/>
              <a:ext cx="208788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55" name="모서리가 둥근 직사각형 454"/>
            <p:cNvSpPr/>
            <p:nvPr/>
          </p:nvSpPr>
          <p:spPr>
            <a:xfrm>
              <a:off x="2936776" y="3933056"/>
              <a:ext cx="1944216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109 </a:t>
              </a:r>
              <a:r>
                <a:rPr lang="en-US" altLang="ko-KR" sz="985" dirty="0" err="1" smtClean="0">
                  <a:solidFill>
                    <a:schemeClr val="tx1"/>
                  </a:solidFill>
                </a:rPr>
                <a:t>Altlantic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985" dirty="0" err="1" smtClean="0">
                  <a:solidFill>
                    <a:schemeClr val="tx1"/>
                  </a:solidFill>
                </a:rPr>
                <a:t>Avenew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, Toronto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grpSp>
          <p:nvGrpSpPr>
            <p:cNvPr id="456" name="그룹 455"/>
            <p:cNvGrpSpPr/>
            <p:nvPr/>
          </p:nvGrpSpPr>
          <p:grpSpPr>
            <a:xfrm>
              <a:off x="2988740" y="3997344"/>
              <a:ext cx="90481" cy="90915"/>
              <a:chOff x="325610" y="3611401"/>
              <a:chExt cx="69677" cy="70011"/>
            </a:xfrm>
          </p:grpSpPr>
          <p:sp>
            <p:nvSpPr>
              <p:cNvPr id="462" name="타원 461"/>
              <p:cNvSpPr/>
              <p:nvPr/>
            </p:nvSpPr>
            <p:spPr>
              <a:xfrm>
                <a:off x="325610" y="3611401"/>
                <a:ext cx="57771" cy="5777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cxnSp>
            <p:nvCxnSpPr>
              <p:cNvPr id="463" name="직선 연결선 462"/>
              <p:cNvCxnSpPr>
                <a:stCxn id="462" idx="5"/>
              </p:cNvCxnSpPr>
              <p:nvPr/>
            </p:nvCxnSpPr>
            <p:spPr>
              <a:xfrm rot="16200000" flipH="1">
                <a:off x="374754" y="3660878"/>
                <a:ext cx="20700" cy="2036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그룹 456"/>
            <p:cNvGrpSpPr/>
            <p:nvPr/>
          </p:nvGrpSpPr>
          <p:grpSpPr>
            <a:xfrm>
              <a:off x="4624710" y="3956546"/>
              <a:ext cx="199740" cy="166638"/>
              <a:chOff x="4624710" y="4100562"/>
              <a:chExt cx="199740" cy="166638"/>
            </a:xfrm>
          </p:grpSpPr>
          <p:sp>
            <p:nvSpPr>
              <p:cNvPr id="458" name="모서리가 둥근 직사각형 457"/>
              <p:cNvSpPr/>
              <p:nvPr/>
            </p:nvSpPr>
            <p:spPr>
              <a:xfrm>
                <a:off x="4624710" y="4100562"/>
                <a:ext cx="199740" cy="166638"/>
              </a:xfrm>
              <a:prstGeom prst="roundRect">
                <a:avLst>
                  <a:gd name="adj" fmla="val 45591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3420000" sx="85000" sy="8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grpSp>
            <p:nvGrpSpPr>
              <p:cNvPr id="459" name="그룹 458"/>
              <p:cNvGrpSpPr/>
              <p:nvPr/>
            </p:nvGrpSpPr>
            <p:grpSpPr>
              <a:xfrm>
                <a:off x="4667219" y="4139169"/>
                <a:ext cx="114723" cy="89424"/>
                <a:chOff x="4667709" y="4138886"/>
                <a:chExt cx="114723" cy="89424"/>
              </a:xfrm>
            </p:grpSpPr>
            <p:sp>
              <p:nvSpPr>
                <p:cNvPr id="460" name="순서도: 저장 데이터 459"/>
                <p:cNvSpPr/>
                <p:nvPr/>
              </p:nvSpPr>
              <p:spPr>
                <a:xfrm rot="5400000">
                  <a:off x="4651678" y="4154917"/>
                  <a:ext cx="89424" cy="57362"/>
                </a:xfrm>
                <a:prstGeom prst="flowChartOnlineStorag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85"/>
                </a:p>
              </p:txBody>
            </p:sp>
            <p:sp>
              <p:nvSpPr>
                <p:cNvPr id="461" name="순서도: 저장 데이터 460"/>
                <p:cNvSpPr/>
                <p:nvPr/>
              </p:nvSpPr>
              <p:spPr>
                <a:xfrm rot="5400000">
                  <a:off x="4709040" y="4154917"/>
                  <a:ext cx="89423" cy="57361"/>
                </a:xfrm>
                <a:prstGeom prst="flowChartOnlineStorag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85"/>
                </a:p>
              </p:txBody>
            </p:sp>
          </p:grpSp>
        </p:grpSp>
      </p:grpSp>
      <p:grpSp>
        <p:nvGrpSpPr>
          <p:cNvPr id="464" name="그룹 463"/>
          <p:cNvGrpSpPr/>
          <p:nvPr/>
        </p:nvGrpSpPr>
        <p:grpSpPr>
          <a:xfrm>
            <a:off x="6270595" y="692696"/>
            <a:ext cx="2395537" cy="864096"/>
            <a:chOff x="2936776" y="4293096"/>
            <a:chExt cx="1946374" cy="864096"/>
          </a:xfrm>
        </p:grpSpPr>
        <p:sp>
          <p:nvSpPr>
            <p:cNvPr id="465" name="모서리가 둥근 직사각형 464"/>
            <p:cNvSpPr/>
            <p:nvPr/>
          </p:nvSpPr>
          <p:spPr>
            <a:xfrm>
              <a:off x="2936776" y="4293096"/>
              <a:ext cx="1944216" cy="864096"/>
            </a:xfrm>
            <a:prstGeom prst="roundRect">
              <a:avLst>
                <a:gd name="adj" fmla="val 858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cxnSp>
          <p:nvCxnSpPr>
            <p:cNvPr id="466" name="직선 연결선 465"/>
            <p:cNvCxnSpPr/>
            <p:nvPr/>
          </p:nvCxnSpPr>
          <p:spPr>
            <a:xfrm>
              <a:off x="2940050" y="4581128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직선 연결선 466"/>
            <p:cNvCxnSpPr/>
            <p:nvPr/>
          </p:nvCxnSpPr>
          <p:spPr>
            <a:xfrm>
              <a:off x="2940050" y="4869160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직사각형 467"/>
            <p:cNvSpPr/>
            <p:nvPr/>
          </p:nvSpPr>
          <p:spPr>
            <a:xfrm>
              <a:off x="3008784" y="4365104"/>
              <a:ext cx="520556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008784" y="4653136"/>
              <a:ext cx="52837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0" name="직사각형 469"/>
            <p:cNvSpPr/>
            <p:nvPr/>
          </p:nvSpPr>
          <p:spPr>
            <a:xfrm>
              <a:off x="3008784" y="4941168"/>
              <a:ext cx="59740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Three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1" name="L 도형 470"/>
            <p:cNvSpPr/>
            <p:nvPr/>
          </p:nvSpPr>
          <p:spPr>
            <a:xfrm rot="13500000">
              <a:off x="4719961" y="4394360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2" name="L 도형 471"/>
            <p:cNvSpPr/>
            <p:nvPr/>
          </p:nvSpPr>
          <p:spPr>
            <a:xfrm rot="13500000">
              <a:off x="4719961" y="4680109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3" name="L 도형 472"/>
            <p:cNvSpPr/>
            <p:nvPr/>
          </p:nvSpPr>
          <p:spPr>
            <a:xfrm rot="13500000">
              <a:off x="4719960" y="4972208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4495231" y="4365104"/>
              <a:ext cx="22750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One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5" name="직사각형 474"/>
            <p:cNvSpPr/>
            <p:nvPr/>
          </p:nvSpPr>
          <p:spPr>
            <a:xfrm>
              <a:off x="4487417" y="4653136"/>
              <a:ext cx="23532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Two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6" name="직사각형 475"/>
            <p:cNvSpPr/>
            <p:nvPr/>
          </p:nvSpPr>
          <p:spPr>
            <a:xfrm>
              <a:off x="4418387" y="4941168"/>
              <a:ext cx="30435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Three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77" name="그룹 476"/>
          <p:cNvGrpSpPr/>
          <p:nvPr/>
        </p:nvGrpSpPr>
        <p:grpSpPr>
          <a:xfrm>
            <a:off x="6246538" y="1663978"/>
            <a:ext cx="2419594" cy="869057"/>
            <a:chOff x="5003304" y="1695847"/>
            <a:chExt cx="1965920" cy="869057"/>
          </a:xfrm>
        </p:grpSpPr>
        <p:grpSp>
          <p:nvGrpSpPr>
            <p:cNvPr id="478" name="그룹 477"/>
            <p:cNvGrpSpPr/>
            <p:nvPr/>
          </p:nvGrpSpPr>
          <p:grpSpPr>
            <a:xfrm>
              <a:off x="5022850" y="1700808"/>
              <a:ext cx="1946374" cy="864096"/>
              <a:chOff x="2936776" y="4293096"/>
              <a:chExt cx="1946374" cy="864096"/>
            </a:xfrm>
          </p:grpSpPr>
          <p:sp>
            <p:nvSpPr>
              <p:cNvPr id="488" name="모서리가 둥근 직사각형 487"/>
              <p:cNvSpPr/>
              <p:nvPr/>
            </p:nvSpPr>
            <p:spPr>
              <a:xfrm>
                <a:off x="2936776" y="4293096"/>
                <a:ext cx="1944216" cy="864096"/>
              </a:xfrm>
              <a:prstGeom prst="roundRect">
                <a:avLst>
                  <a:gd name="adj" fmla="val 8583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9" name="직선 연결선 488"/>
              <p:cNvCxnSpPr/>
              <p:nvPr/>
            </p:nvCxnSpPr>
            <p:spPr>
              <a:xfrm>
                <a:off x="2940050" y="4581128"/>
                <a:ext cx="1943100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/>
              <p:cNvCxnSpPr/>
              <p:nvPr/>
            </p:nvCxnSpPr>
            <p:spPr>
              <a:xfrm>
                <a:off x="2940050" y="4869160"/>
                <a:ext cx="1943100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직사각형 490"/>
              <p:cNvSpPr/>
              <p:nvPr/>
            </p:nvSpPr>
            <p:spPr>
              <a:xfrm>
                <a:off x="3008784" y="4365104"/>
                <a:ext cx="520556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One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008784" y="4653136"/>
                <a:ext cx="528370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Two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>
                <a:off x="3008784" y="4941168"/>
                <a:ext cx="597400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Three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4" name="L 도형 493"/>
              <p:cNvSpPr/>
              <p:nvPr/>
            </p:nvSpPr>
            <p:spPr>
              <a:xfrm rot="13500000">
                <a:off x="4719961" y="4394360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5" name="L 도형 494"/>
              <p:cNvSpPr/>
              <p:nvPr/>
            </p:nvSpPr>
            <p:spPr>
              <a:xfrm rot="13500000">
                <a:off x="4719961" y="4680109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6" name="L 도형 495"/>
              <p:cNvSpPr/>
              <p:nvPr/>
            </p:nvSpPr>
            <p:spPr>
              <a:xfrm rot="13500000">
                <a:off x="4719960" y="4972208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>
                <a:off x="4495231" y="4365104"/>
                <a:ext cx="227507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One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4487417" y="4653136"/>
                <a:ext cx="235321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Two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9" name="직사각형 498"/>
              <p:cNvSpPr/>
              <p:nvPr/>
            </p:nvSpPr>
            <p:spPr>
              <a:xfrm>
                <a:off x="4418387" y="4941168"/>
                <a:ext cx="304351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Three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5003304" y="1695847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6" name="모서리가 둥근 직사각형 485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모서리가 둥근 직사각형 486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0" name="그룹 479"/>
            <p:cNvGrpSpPr/>
            <p:nvPr/>
          </p:nvGrpSpPr>
          <p:grpSpPr>
            <a:xfrm>
              <a:off x="5003304" y="1991122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4" name="모서리가 둥근 직사각형 483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모서리가 둥근 직사각형 484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1" name="그룹 480"/>
            <p:cNvGrpSpPr/>
            <p:nvPr/>
          </p:nvGrpSpPr>
          <p:grpSpPr>
            <a:xfrm>
              <a:off x="5003304" y="2276872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2" name="모서리가 둥근 직사각형 481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모서리가 둥근 직사각형 482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0" name="그룹 499"/>
          <p:cNvGrpSpPr/>
          <p:nvPr/>
        </p:nvGrpSpPr>
        <p:grpSpPr>
          <a:xfrm>
            <a:off x="6270595" y="4401934"/>
            <a:ext cx="2395537" cy="576064"/>
            <a:chOff x="5097016" y="5373216"/>
            <a:chExt cx="1946374" cy="576064"/>
          </a:xfrm>
        </p:grpSpPr>
        <p:sp>
          <p:nvSpPr>
            <p:cNvPr id="501" name="모서리가 둥근 직사각형 500"/>
            <p:cNvSpPr/>
            <p:nvPr/>
          </p:nvSpPr>
          <p:spPr>
            <a:xfrm>
              <a:off x="5097016" y="5373216"/>
              <a:ext cx="1944216" cy="576064"/>
            </a:xfrm>
            <a:prstGeom prst="roundRect">
              <a:avLst>
                <a:gd name="adj" fmla="val 858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cxnSp>
          <p:nvCxnSpPr>
            <p:cNvPr id="502" name="직선 연결선 501"/>
            <p:cNvCxnSpPr/>
            <p:nvPr/>
          </p:nvCxnSpPr>
          <p:spPr>
            <a:xfrm>
              <a:off x="5100290" y="5661248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직사각형 502"/>
            <p:cNvSpPr/>
            <p:nvPr/>
          </p:nvSpPr>
          <p:spPr>
            <a:xfrm>
              <a:off x="5169024" y="5445224"/>
              <a:ext cx="520556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5169024" y="5733256"/>
              <a:ext cx="52837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5" name="직사각형 504"/>
            <p:cNvSpPr/>
            <p:nvPr/>
          </p:nvSpPr>
          <p:spPr>
            <a:xfrm>
              <a:off x="5824713" y="5445224"/>
              <a:ext cx="22750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</a:rPr>
                <a:t>One</a:t>
              </a:r>
              <a:endParaRPr lang="ko-KR" altLang="en-US" sz="985" b="1" dirty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6" name="직사각형 505"/>
            <p:cNvSpPr/>
            <p:nvPr/>
          </p:nvSpPr>
          <p:spPr>
            <a:xfrm>
              <a:off x="5816899" y="5733256"/>
              <a:ext cx="23532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</a:rPr>
                <a:t>Two</a:t>
              </a:r>
              <a:endParaRPr lang="ko-KR" altLang="en-US" sz="985" b="1" dirty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507" name="직선 연결선 506"/>
            <p:cNvCxnSpPr/>
            <p:nvPr/>
          </p:nvCxnSpPr>
          <p:spPr>
            <a:xfrm rot="16200000" flipH="1">
              <a:off x="6861351" y="5800839"/>
              <a:ext cx="34302" cy="2894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8" name="직선 연결선 507"/>
            <p:cNvCxnSpPr/>
            <p:nvPr/>
          </p:nvCxnSpPr>
          <p:spPr>
            <a:xfrm rot="5400000" flipH="1" flipV="1">
              <a:off x="6882383" y="5766681"/>
              <a:ext cx="71614" cy="6789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09" name="모서리가 둥근 직사각형 508"/>
          <p:cNvSpPr/>
          <p:nvPr/>
        </p:nvSpPr>
        <p:spPr>
          <a:xfrm>
            <a:off x="6270595" y="4006717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bg1">
                    <a:lumMod val="65000"/>
                  </a:schemeClr>
                </a:solidFill>
              </a:rPr>
              <a:t>Inactive Button</a:t>
            </a:r>
            <a:endParaRPr lang="ko-KR" altLang="en-US" sz="985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6270595" y="3611500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tx1"/>
                </a:solidFill>
              </a:rPr>
              <a:t>Active Button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cxnSp>
        <p:nvCxnSpPr>
          <p:cNvPr id="511" name="직선 연결선 510"/>
          <p:cNvCxnSpPr/>
          <p:nvPr/>
        </p:nvCxnSpPr>
        <p:spPr>
          <a:xfrm rot="5400000">
            <a:off x="212145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직선 연결선 511"/>
          <p:cNvCxnSpPr/>
          <p:nvPr/>
        </p:nvCxnSpPr>
        <p:spPr>
          <a:xfrm rot="5400000">
            <a:off x="3132559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그룹 512"/>
          <p:cNvGrpSpPr/>
          <p:nvPr/>
        </p:nvGrpSpPr>
        <p:grpSpPr>
          <a:xfrm>
            <a:off x="9109259" y="692697"/>
            <a:ext cx="2537722" cy="3917095"/>
            <a:chOff x="5025008" y="692696"/>
            <a:chExt cx="2061899" cy="3917095"/>
          </a:xfrm>
        </p:grpSpPr>
        <p:sp>
          <p:nvSpPr>
            <p:cNvPr id="514" name="직사각형 513"/>
            <p:cNvSpPr/>
            <p:nvPr/>
          </p:nvSpPr>
          <p:spPr>
            <a:xfrm>
              <a:off x="5025008" y="692696"/>
              <a:ext cx="1872208" cy="3240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15" name="직사각형 514"/>
            <p:cNvSpPr/>
            <p:nvPr/>
          </p:nvSpPr>
          <p:spPr>
            <a:xfrm>
              <a:off x="5025008" y="692696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6" name="직사각형 515"/>
            <p:cNvSpPr/>
            <p:nvPr/>
          </p:nvSpPr>
          <p:spPr>
            <a:xfrm>
              <a:off x="5025008" y="908720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7" name="직사각형 516"/>
            <p:cNvSpPr/>
            <p:nvPr/>
          </p:nvSpPr>
          <p:spPr>
            <a:xfrm>
              <a:off x="5025008" y="1124744"/>
              <a:ext cx="1872208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5025008" y="1268760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/>
            <p:cNvSpPr/>
            <p:nvPr/>
          </p:nvSpPr>
          <p:spPr>
            <a:xfrm>
              <a:off x="5025008" y="1772816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0" name="직사각형 519"/>
            <p:cNvSpPr/>
            <p:nvPr/>
          </p:nvSpPr>
          <p:spPr>
            <a:xfrm>
              <a:off x="5025008" y="2060848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1" name="직사각형 520"/>
            <p:cNvSpPr/>
            <p:nvPr/>
          </p:nvSpPr>
          <p:spPr>
            <a:xfrm>
              <a:off x="5025008" y="2348880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2" name="직사각형 521"/>
            <p:cNvSpPr/>
            <p:nvPr/>
          </p:nvSpPr>
          <p:spPr>
            <a:xfrm>
              <a:off x="5025008" y="2636912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5025008" y="3068960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4" name="직사각형 523"/>
            <p:cNvSpPr/>
            <p:nvPr/>
          </p:nvSpPr>
          <p:spPr>
            <a:xfrm>
              <a:off x="5025008" y="3356992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5" name="직사각형 524"/>
            <p:cNvSpPr/>
            <p:nvPr/>
          </p:nvSpPr>
          <p:spPr>
            <a:xfrm>
              <a:off x="5025008" y="3645024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6" name="직사각형 525"/>
            <p:cNvSpPr/>
            <p:nvPr/>
          </p:nvSpPr>
          <p:spPr>
            <a:xfrm>
              <a:off x="5025008" y="2924944"/>
              <a:ext cx="1872208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7" name="직사각형 526"/>
            <p:cNvSpPr/>
            <p:nvPr/>
          </p:nvSpPr>
          <p:spPr>
            <a:xfrm>
              <a:off x="6959689" y="764704"/>
              <a:ext cx="127218" cy="3845087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A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B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C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D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E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F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G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H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I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J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K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L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M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N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O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P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Q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R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S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T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U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V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W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X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Y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Z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#</a:t>
              </a:r>
              <a:endParaRPr lang="ko-KR" altLang="en-US" sz="985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28" name="그룹 527"/>
            <p:cNvGrpSpPr/>
            <p:nvPr/>
          </p:nvGrpSpPr>
          <p:grpSpPr>
            <a:xfrm>
              <a:off x="6986411" y="699779"/>
              <a:ext cx="76145" cy="76509"/>
              <a:chOff x="5529064" y="4365104"/>
              <a:chExt cx="90482" cy="90914"/>
            </a:xfrm>
          </p:grpSpPr>
          <p:sp>
            <p:nvSpPr>
              <p:cNvPr id="529" name="타원 528"/>
              <p:cNvSpPr/>
              <p:nvPr/>
            </p:nvSpPr>
            <p:spPr>
              <a:xfrm>
                <a:off x="5529064" y="4365104"/>
                <a:ext cx="75020" cy="750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cxnSp>
            <p:nvCxnSpPr>
              <p:cNvPr id="530" name="직선 연결선 529"/>
              <p:cNvCxnSpPr>
                <a:stCxn id="529" idx="5"/>
              </p:cNvCxnSpPr>
              <p:nvPr/>
            </p:nvCxnSpPr>
            <p:spPr>
              <a:xfrm rot="16200000" flipH="1">
                <a:off x="5592881" y="4429354"/>
                <a:ext cx="26881" cy="2644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1" name="직선 연결선 530"/>
          <p:cNvCxnSpPr/>
          <p:nvPr/>
        </p:nvCxnSpPr>
        <p:spPr>
          <a:xfrm rot="5400000">
            <a:off x="6057191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그룹 531"/>
          <p:cNvGrpSpPr/>
          <p:nvPr/>
        </p:nvGrpSpPr>
        <p:grpSpPr>
          <a:xfrm>
            <a:off x="6359220" y="2640219"/>
            <a:ext cx="2215631" cy="864096"/>
            <a:chOff x="5097016" y="4005064"/>
            <a:chExt cx="1800200" cy="864096"/>
          </a:xfrm>
        </p:grpSpPr>
        <p:sp>
          <p:nvSpPr>
            <p:cNvPr id="533" name="모서리가 둥근 직사각형 532"/>
            <p:cNvSpPr/>
            <p:nvPr/>
          </p:nvSpPr>
          <p:spPr>
            <a:xfrm>
              <a:off x="5097016" y="4005064"/>
              <a:ext cx="1800200" cy="864096"/>
            </a:xfrm>
            <a:prstGeom prst="roundRect">
              <a:avLst>
                <a:gd name="adj" fmla="val 9612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altLang="ko-KR" sz="985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5493282" y="4099932"/>
              <a:ext cx="100766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http://www.livad.com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5255586" y="4293096"/>
              <a:ext cx="1483059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Do you want to leave this site?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6" name="모서리가 둥근 직사각형 535"/>
            <p:cNvSpPr/>
            <p:nvPr/>
          </p:nvSpPr>
          <p:spPr>
            <a:xfrm>
              <a:off x="5169024" y="4509120"/>
              <a:ext cx="792088" cy="288032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Cancel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37" name="모서리가 둥근 직사각형 536"/>
            <p:cNvSpPr/>
            <p:nvPr/>
          </p:nvSpPr>
          <p:spPr>
            <a:xfrm>
              <a:off x="6033120" y="4509120"/>
              <a:ext cx="792088" cy="288032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OK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8" name="그룹 537"/>
          <p:cNvGrpSpPr/>
          <p:nvPr/>
        </p:nvGrpSpPr>
        <p:grpSpPr>
          <a:xfrm>
            <a:off x="423985" y="4134649"/>
            <a:ext cx="1683879" cy="267171"/>
            <a:chOff x="7401272" y="692696"/>
            <a:chExt cx="1368152" cy="267171"/>
          </a:xfrm>
          <a:solidFill>
            <a:schemeClr val="bg1"/>
          </a:solidFill>
        </p:grpSpPr>
        <p:sp>
          <p:nvSpPr>
            <p:cNvPr id="539" name="양쪽 모서리가 둥근 사각형 538"/>
            <p:cNvSpPr/>
            <p:nvPr/>
          </p:nvSpPr>
          <p:spPr>
            <a:xfrm rot="5400000">
              <a:off x="8337376" y="476672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0" name="양쪽 모서리가 둥근 사각형 539"/>
            <p:cNvSpPr/>
            <p:nvPr/>
          </p:nvSpPr>
          <p:spPr>
            <a:xfrm rot="16200000">
              <a:off x="7617296" y="476672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1" name="직사각형 540"/>
            <p:cNvSpPr/>
            <p:nvPr/>
          </p:nvSpPr>
          <p:spPr>
            <a:xfrm>
              <a:off x="7464593" y="720977"/>
              <a:ext cx="303048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Select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2" name="직사각형 541"/>
            <p:cNvSpPr/>
            <p:nvPr/>
          </p:nvSpPr>
          <p:spPr>
            <a:xfrm>
              <a:off x="8413305" y="720977"/>
              <a:ext cx="275697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Paste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7833320" y="692696"/>
              <a:ext cx="504056" cy="216024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Select All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4" name="순서도: 병합 543"/>
            <p:cNvSpPr/>
            <p:nvPr/>
          </p:nvSpPr>
          <p:spPr>
            <a:xfrm>
              <a:off x="7567042" y="908273"/>
              <a:ext cx="96589" cy="51594"/>
            </a:xfrm>
            <a:prstGeom prst="flowChartMerg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545" name="그룹 544"/>
          <p:cNvGrpSpPr/>
          <p:nvPr/>
        </p:nvGrpSpPr>
        <p:grpSpPr>
          <a:xfrm>
            <a:off x="423985" y="4565027"/>
            <a:ext cx="1683879" cy="266968"/>
            <a:chOff x="7401272" y="692696"/>
            <a:chExt cx="1368152" cy="266968"/>
          </a:xfrm>
        </p:grpSpPr>
        <p:sp>
          <p:nvSpPr>
            <p:cNvPr id="546" name="양쪽 모서리가 둥근 사각형 545"/>
            <p:cNvSpPr/>
            <p:nvPr/>
          </p:nvSpPr>
          <p:spPr>
            <a:xfrm rot="5400000">
              <a:off x="8337376" y="476672"/>
              <a:ext cx="216024" cy="648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7" name="양쪽 모서리가 둥근 사각형 546"/>
            <p:cNvSpPr/>
            <p:nvPr/>
          </p:nvSpPr>
          <p:spPr>
            <a:xfrm rot="16200000">
              <a:off x="7617296" y="476672"/>
              <a:ext cx="216024" cy="648072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8" name="직사각형 547"/>
            <p:cNvSpPr/>
            <p:nvPr/>
          </p:nvSpPr>
          <p:spPr>
            <a:xfrm>
              <a:off x="7464593" y="720977"/>
              <a:ext cx="303048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Select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9" name="직사각형 548"/>
            <p:cNvSpPr/>
            <p:nvPr/>
          </p:nvSpPr>
          <p:spPr>
            <a:xfrm>
              <a:off x="8413305" y="720977"/>
              <a:ext cx="2756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Paste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0" name="직사각형 549"/>
            <p:cNvSpPr/>
            <p:nvPr/>
          </p:nvSpPr>
          <p:spPr>
            <a:xfrm>
              <a:off x="7833320" y="692696"/>
              <a:ext cx="50405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Select All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1" name="순서도: 병합 550"/>
            <p:cNvSpPr/>
            <p:nvPr/>
          </p:nvSpPr>
          <p:spPr>
            <a:xfrm>
              <a:off x="7567042" y="908070"/>
              <a:ext cx="96589" cy="51594"/>
            </a:xfrm>
            <a:prstGeom prst="flowChartMerge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552" name="그룹 551"/>
          <p:cNvGrpSpPr/>
          <p:nvPr/>
        </p:nvGrpSpPr>
        <p:grpSpPr>
          <a:xfrm>
            <a:off x="3259993" y="5085184"/>
            <a:ext cx="2569698" cy="1146472"/>
            <a:chOff x="2648744" y="5085184"/>
            <a:chExt cx="2087880" cy="1146472"/>
          </a:xfrm>
        </p:grpSpPr>
        <p:sp>
          <p:nvSpPr>
            <p:cNvPr id="553" name="직사각형 552"/>
            <p:cNvSpPr/>
            <p:nvPr/>
          </p:nvSpPr>
          <p:spPr>
            <a:xfrm>
              <a:off x="2648744" y="5085184"/>
              <a:ext cx="2087880" cy="10081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54" name="양쪽 모서리가 둥근 사각형 553"/>
            <p:cNvSpPr/>
            <p:nvPr/>
          </p:nvSpPr>
          <p:spPr>
            <a:xfrm rot="16200000">
              <a:off x="2828764" y="5121188"/>
              <a:ext cx="864096" cy="936104"/>
            </a:xfrm>
            <a:prstGeom prst="round2SameRect">
              <a:avLst>
                <a:gd name="adj1" fmla="val 6746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55" name="양쪽 모서리가 둥근 사각형 554"/>
            <p:cNvSpPr/>
            <p:nvPr/>
          </p:nvSpPr>
          <p:spPr>
            <a:xfrm rot="5400000">
              <a:off x="3728864" y="5157192"/>
              <a:ext cx="864096" cy="864096"/>
            </a:xfrm>
            <a:prstGeom prst="round2SameRect">
              <a:avLst>
                <a:gd name="adj1" fmla="val 6746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56" name="직사각형 555"/>
            <p:cNvSpPr/>
            <p:nvPr/>
          </p:nvSpPr>
          <p:spPr>
            <a:xfrm>
              <a:off x="3066700" y="5397958"/>
              <a:ext cx="103774" cy="793995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1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2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3</a:t>
              </a:r>
            </a:p>
          </p:txBody>
        </p:sp>
        <p:sp>
          <p:nvSpPr>
            <p:cNvPr id="557" name="직사각형 556"/>
            <p:cNvSpPr/>
            <p:nvPr/>
          </p:nvSpPr>
          <p:spPr>
            <a:xfrm>
              <a:off x="4053340" y="5248250"/>
              <a:ext cx="178014" cy="983406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01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02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03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04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05</a:t>
              </a:r>
            </a:p>
          </p:txBody>
        </p:sp>
        <p:sp>
          <p:nvSpPr>
            <p:cNvPr id="558" name="직사각형 557"/>
            <p:cNvSpPr/>
            <p:nvPr/>
          </p:nvSpPr>
          <p:spPr>
            <a:xfrm>
              <a:off x="2795290" y="5410200"/>
              <a:ext cx="1795760" cy="1714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559" name="그룹 558"/>
          <p:cNvGrpSpPr/>
          <p:nvPr/>
        </p:nvGrpSpPr>
        <p:grpSpPr>
          <a:xfrm>
            <a:off x="6184625" y="5085184"/>
            <a:ext cx="2569698" cy="1224136"/>
            <a:chOff x="5025008" y="5085184"/>
            <a:chExt cx="2087880" cy="1224136"/>
          </a:xfrm>
        </p:grpSpPr>
        <p:sp>
          <p:nvSpPr>
            <p:cNvPr id="560" name="직사각형 559"/>
            <p:cNvSpPr/>
            <p:nvPr/>
          </p:nvSpPr>
          <p:spPr>
            <a:xfrm>
              <a:off x="5025008" y="5085184"/>
              <a:ext cx="2087880" cy="12241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grpSp>
          <p:nvGrpSpPr>
            <p:cNvPr id="561" name="그룹 560"/>
            <p:cNvGrpSpPr/>
            <p:nvPr/>
          </p:nvGrpSpPr>
          <p:grpSpPr>
            <a:xfrm>
              <a:off x="5169025" y="5157192"/>
              <a:ext cx="727897" cy="162034"/>
              <a:chOff x="579563" y="4353844"/>
              <a:chExt cx="727897" cy="162034"/>
            </a:xfrm>
            <a:solidFill>
              <a:schemeClr val="bg1">
                <a:lumMod val="85000"/>
              </a:schemeClr>
            </a:solidFill>
          </p:grpSpPr>
          <p:sp>
            <p:nvSpPr>
              <p:cNvPr id="568" name="양쪽 모서리가 둥근 사각형 567"/>
              <p:cNvSpPr/>
              <p:nvPr/>
            </p:nvSpPr>
            <p:spPr>
              <a:xfrm rot="5400000">
                <a:off x="1053904" y="4244306"/>
                <a:ext cx="144017" cy="363095"/>
              </a:xfrm>
              <a:prstGeom prst="round2Same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9" name="양쪽 모서리가 둥근 사각형 568"/>
              <p:cNvSpPr/>
              <p:nvPr/>
            </p:nvSpPr>
            <p:spPr>
              <a:xfrm rot="16200000">
                <a:off x="689103" y="4244304"/>
                <a:ext cx="144016" cy="363095"/>
              </a:xfrm>
              <a:prstGeom prst="round2Same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621106" y="4364298"/>
                <a:ext cx="280008" cy="15158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altLang="ko-KR" sz="985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/>
                    <a:ea typeface="맑은 고딕"/>
                  </a:rPr>
                  <a:t>Label</a:t>
                </a:r>
                <a:endParaRPr lang="ko-KR" altLang="en-US" sz="98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>
                <a:off x="985909" y="4364298"/>
                <a:ext cx="280008" cy="15158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altLang="ko-KR" sz="985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/>
                    <a:ea typeface="맑은 고딕"/>
                  </a:rPr>
                  <a:t>Label</a:t>
                </a:r>
                <a:endParaRPr lang="ko-KR" altLang="en-US" sz="98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562" name="모서리가 둥근 직사각형 561"/>
            <p:cNvSpPr/>
            <p:nvPr/>
          </p:nvSpPr>
          <p:spPr>
            <a:xfrm>
              <a:off x="5961112" y="5157192"/>
              <a:ext cx="360040" cy="14401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Label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63" name="모서리가 둥근 직사각형 562"/>
            <p:cNvSpPr/>
            <p:nvPr/>
          </p:nvSpPr>
          <p:spPr>
            <a:xfrm>
              <a:off x="6681192" y="5157193"/>
              <a:ext cx="360040" cy="1440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Done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64" name="모서리가 둥근 직사각형 563"/>
            <p:cNvSpPr/>
            <p:nvPr/>
          </p:nvSpPr>
          <p:spPr>
            <a:xfrm>
              <a:off x="5097016" y="5373216"/>
              <a:ext cx="1944216" cy="864096"/>
            </a:xfrm>
            <a:prstGeom prst="roundRect">
              <a:avLst>
                <a:gd name="adj" fmla="val 7481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8000" rIns="18000" bIns="18000"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One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Two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Three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Four</a:t>
              </a:r>
            </a:p>
          </p:txBody>
        </p:sp>
        <p:grpSp>
          <p:nvGrpSpPr>
            <p:cNvPr id="565" name="그룹 564"/>
            <p:cNvGrpSpPr/>
            <p:nvPr/>
          </p:nvGrpSpPr>
          <p:grpSpPr>
            <a:xfrm>
              <a:off x="5183439" y="5679416"/>
              <a:ext cx="88104" cy="71614"/>
              <a:chOff x="1836442" y="3645024"/>
              <a:chExt cx="88104" cy="71614"/>
            </a:xfrm>
          </p:grpSpPr>
          <p:cxnSp>
            <p:nvCxnSpPr>
              <p:cNvPr id="566" name="직선 연결선 565"/>
              <p:cNvCxnSpPr/>
              <p:nvPr/>
            </p:nvCxnSpPr>
            <p:spPr>
              <a:xfrm rot="16200000" flipH="1">
                <a:off x="1833762" y="3681044"/>
                <a:ext cx="34302" cy="28941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7" name="직선 연결선 566"/>
              <p:cNvCxnSpPr/>
              <p:nvPr/>
            </p:nvCxnSpPr>
            <p:spPr>
              <a:xfrm rot="5400000" flipH="1" flipV="1">
                <a:off x="1854794" y="3646886"/>
                <a:ext cx="71614" cy="67890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81" name="그룹 580"/>
          <p:cNvGrpSpPr/>
          <p:nvPr/>
        </p:nvGrpSpPr>
        <p:grpSpPr>
          <a:xfrm rot="5400000">
            <a:off x="10088125" y="2284743"/>
            <a:ext cx="3240362" cy="56271"/>
            <a:chOff x="272479" y="3835521"/>
            <a:chExt cx="3240362" cy="45720"/>
          </a:xfrm>
        </p:grpSpPr>
        <p:sp>
          <p:nvSpPr>
            <p:cNvPr id="582" name="모서리가 둥근 직사각형 581"/>
            <p:cNvSpPr/>
            <p:nvPr/>
          </p:nvSpPr>
          <p:spPr>
            <a:xfrm flipV="1">
              <a:off x="272479" y="3835522"/>
              <a:ext cx="3240362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83" name="모서리가 둥근 직사각형 582"/>
            <p:cNvSpPr/>
            <p:nvPr/>
          </p:nvSpPr>
          <p:spPr>
            <a:xfrm>
              <a:off x="416496" y="3835521"/>
              <a:ext cx="360040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993" y="692696"/>
            <a:ext cx="2556585" cy="12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665801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 bwMode="auto">
          <a:xfrm>
            <a:off x="695401" y="2285991"/>
            <a:ext cx="10801200" cy="785818"/>
          </a:xfrm>
          <a:prstGeom prst="round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제목 개체 틀 16"/>
          <p:cNvSpPr txBox="1">
            <a:spLocks/>
          </p:cNvSpPr>
          <p:nvPr/>
        </p:nvSpPr>
        <p:spPr>
          <a:xfrm>
            <a:off x="911424" y="2285991"/>
            <a:ext cx="8640960" cy="785818"/>
          </a:xfrm>
          <a:prstGeom prst="rect">
            <a:avLst/>
          </a:prstGeom>
        </p:spPr>
        <p:txBody>
          <a:bodyPr vert="horz" lIns="54000" tIns="18000" rIns="18000" bIns="18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모비팝콘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_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WEB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128917" y="2039771"/>
            <a:ext cx="1367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2017-02-21</a:t>
            </a:r>
            <a:endParaRPr kumimoji="0" lang="en-US" altLang="ko-KR" sz="10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30665"/>
              </p:ext>
            </p:extLst>
          </p:nvPr>
        </p:nvGraphicFramePr>
        <p:xfrm>
          <a:off x="6319518" y="3952628"/>
          <a:ext cx="5108575" cy="1217613"/>
        </p:xfrm>
        <a:graphic>
          <a:graphicData uri="http://schemas.openxmlformats.org/drawingml/2006/table">
            <a:tbl>
              <a:tblPr/>
              <a:tblGrid>
                <a:gridCol w="649288"/>
                <a:gridCol w="808037"/>
                <a:gridCol w="2895600"/>
                <a:gridCol w="7556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Ver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1.0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2017.02.21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시작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6216266" y="3698209"/>
            <a:ext cx="2881313" cy="24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Version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History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139894" y="5301208"/>
            <a:ext cx="216024" cy="86409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결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16387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16387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본  부  </a:t>
            </a:r>
            <a:r>
              <a:rPr lang="ko-KR" altLang="en-US" sz="1000" b="1" dirty="0">
                <a:solidFill>
                  <a:schemeClr val="tx1"/>
                </a:solidFill>
              </a:rPr>
              <a:t>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075906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75906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대표  이사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55918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5918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팀  </a:t>
            </a:r>
            <a:r>
              <a:rPr lang="ko-KR" altLang="en-US" sz="1000" b="1" dirty="0">
                <a:solidFill>
                  <a:schemeClr val="tx1"/>
                </a:solidFill>
              </a:rPr>
              <a:t>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직선 연결선 146"/>
          <p:cNvCxnSpPr>
            <a:stCxn id="121" idx="3"/>
            <a:endCxn id="146" idx="1"/>
          </p:cNvCxnSpPr>
          <p:nvPr/>
        </p:nvCxnSpPr>
        <p:spPr>
          <a:xfrm flipV="1">
            <a:off x="4079403" y="1316121"/>
            <a:ext cx="6460443" cy="1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메뉴구조도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 Box 515"/>
          <p:cNvSpPr txBox="1">
            <a:spLocks noChangeArrowheads="1"/>
          </p:cNvSpPr>
          <p:nvPr/>
        </p:nvSpPr>
        <p:spPr bwMode="auto">
          <a:xfrm>
            <a:off x="2537147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Start, End</a:t>
            </a:r>
          </a:p>
        </p:txBody>
      </p:sp>
      <p:sp>
        <p:nvSpPr>
          <p:cNvPr id="170" name="AutoShape 516"/>
          <p:cNvSpPr>
            <a:spLocks noChangeArrowheads="1"/>
          </p:cNvSpPr>
          <p:nvPr/>
        </p:nvSpPr>
        <p:spPr bwMode="auto">
          <a:xfrm>
            <a:off x="2248222" y="6569972"/>
            <a:ext cx="315913" cy="138112"/>
          </a:xfrm>
          <a:prstGeom prst="flowChartTerminator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2" name="AutoShape 517"/>
          <p:cNvSpPr>
            <a:spLocks noChangeArrowheads="1"/>
          </p:cNvSpPr>
          <p:nvPr/>
        </p:nvSpPr>
        <p:spPr bwMode="auto">
          <a:xfrm>
            <a:off x="3400747" y="6570012"/>
            <a:ext cx="307975" cy="144463"/>
          </a:xfrm>
          <a:prstGeom prst="flowChartProcess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3" name="Text Box 518"/>
          <p:cNvSpPr txBox="1">
            <a:spLocks noChangeArrowheads="1"/>
          </p:cNvSpPr>
          <p:nvPr/>
        </p:nvSpPr>
        <p:spPr bwMode="auto">
          <a:xfrm>
            <a:off x="3708722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Process</a:t>
            </a:r>
          </a:p>
        </p:txBody>
      </p:sp>
      <p:sp>
        <p:nvSpPr>
          <p:cNvPr id="174" name="AutoShape 519"/>
          <p:cNvSpPr>
            <a:spLocks noChangeArrowheads="1"/>
          </p:cNvSpPr>
          <p:nvPr/>
        </p:nvSpPr>
        <p:spPr bwMode="auto">
          <a:xfrm>
            <a:off x="4408810" y="6557272"/>
            <a:ext cx="384175" cy="188912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5" name="Text Box 520"/>
          <p:cNvSpPr txBox="1">
            <a:spLocks noChangeArrowheads="1"/>
          </p:cNvSpPr>
          <p:nvPr/>
        </p:nvSpPr>
        <p:spPr bwMode="auto">
          <a:xfrm>
            <a:off x="4778697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B</a:t>
            </a:r>
            <a:r>
              <a:rPr lang="en-US" altLang="en-US" b="1" smtClean="0"/>
              <a:t>ranch</a:t>
            </a:r>
            <a:endParaRPr lang="en-US" altLang="ko-KR" b="1" smtClean="0"/>
          </a:p>
        </p:txBody>
      </p:sp>
      <p:sp>
        <p:nvSpPr>
          <p:cNvPr id="176" name="AutoShape 521"/>
          <p:cNvSpPr>
            <a:spLocks noChangeArrowheads="1"/>
          </p:cNvSpPr>
          <p:nvPr/>
        </p:nvSpPr>
        <p:spPr bwMode="auto">
          <a:xfrm>
            <a:off x="5520060" y="6541397"/>
            <a:ext cx="276225" cy="160337"/>
          </a:xfrm>
          <a:prstGeom prst="flowChartManualInpu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7" name="Text Box 522"/>
          <p:cNvSpPr txBox="1">
            <a:spLocks noChangeArrowheads="1"/>
          </p:cNvSpPr>
          <p:nvPr/>
        </p:nvSpPr>
        <p:spPr bwMode="auto">
          <a:xfrm>
            <a:off x="5777235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Input, Output</a:t>
            </a:r>
          </a:p>
        </p:txBody>
      </p:sp>
      <p:sp>
        <p:nvSpPr>
          <p:cNvPr id="178" name="AutoShape 523"/>
          <p:cNvSpPr>
            <a:spLocks noChangeArrowheads="1"/>
          </p:cNvSpPr>
          <p:nvPr/>
        </p:nvSpPr>
        <p:spPr bwMode="auto">
          <a:xfrm>
            <a:off x="6856735" y="6557272"/>
            <a:ext cx="153987" cy="157162"/>
          </a:xfrm>
          <a:prstGeom prst="flowChartConnector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80" name="Text Box 524"/>
          <p:cNvSpPr txBox="1">
            <a:spLocks noChangeArrowheads="1"/>
          </p:cNvSpPr>
          <p:nvPr/>
        </p:nvSpPr>
        <p:spPr bwMode="auto">
          <a:xfrm>
            <a:off x="7005960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Connector</a:t>
            </a:r>
          </a:p>
        </p:txBody>
      </p:sp>
      <p:sp>
        <p:nvSpPr>
          <p:cNvPr id="181" name="AutoShape 525"/>
          <p:cNvSpPr>
            <a:spLocks noChangeArrowheads="1"/>
          </p:cNvSpPr>
          <p:nvPr/>
        </p:nvSpPr>
        <p:spPr bwMode="auto">
          <a:xfrm>
            <a:off x="7901310" y="6557272"/>
            <a:ext cx="265112" cy="144462"/>
          </a:xfrm>
          <a:prstGeom prst="flowChartPreparat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ko-KR" smtClean="0">
              <a:latin typeface="Trebuchet MS" pitchFamily="34" charset="0"/>
            </a:endParaRPr>
          </a:p>
        </p:txBody>
      </p:sp>
      <p:grpSp>
        <p:nvGrpSpPr>
          <p:cNvPr id="182" name="Group 527"/>
          <p:cNvGrpSpPr>
            <a:grpSpLocks/>
          </p:cNvGrpSpPr>
          <p:nvPr/>
        </p:nvGrpSpPr>
        <p:grpSpPr bwMode="auto">
          <a:xfrm>
            <a:off x="8647869" y="6517584"/>
            <a:ext cx="638175" cy="255588"/>
            <a:chOff x="1221" y="2852"/>
            <a:chExt cx="402" cy="161"/>
          </a:xfrm>
        </p:grpSpPr>
        <p:sp>
          <p:nvSpPr>
            <p:cNvPr id="183" name="AutoShape 528"/>
            <p:cNvSpPr>
              <a:spLocks noChangeArrowheads="1"/>
            </p:cNvSpPr>
            <p:nvPr userDrawn="1"/>
          </p:nvSpPr>
          <p:spPr bwMode="auto">
            <a:xfrm>
              <a:off x="1351" y="2859"/>
              <a:ext cx="191" cy="141"/>
            </a:xfrm>
            <a:prstGeom prst="flowChartProcess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184" name="Rectangle 529"/>
            <p:cNvSpPr>
              <a:spLocks noChangeArrowheads="1"/>
            </p:cNvSpPr>
            <p:nvPr userDrawn="1"/>
          </p:nvSpPr>
          <p:spPr bwMode="auto">
            <a:xfrm>
              <a:off x="1221" y="2852"/>
              <a:ext cx="266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l" eaLnBrk="1" hangingPunct="1">
                <a:defRPr/>
              </a:pPr>
              <a:endParaRPr lang="ko-KR" altLang="ko-KR" smtClean="0">
                <a:latin typeface="Trebuchet MS" pitchFamily="34" charset="0"/>
              </a:endParaRPr>
            </a:p>
          </p:txBody>
        </p:sp>
        <p:sp>
          <p:nvSpPr>
            <p:cNvPr id="189" name="Line 530"/>
            <p:cNvSpPr>
              <a:spLocks noChangeShapeType="1"/>
            </p:cNvSpPr>
            <p:nvPr userDrawn="1"/>
          </p:nvSpPr>
          <p:spPr bwMode="auto">
            <a:xfrm>
              <a:off x="1542" y="2930"/>
              <a:ext cx="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0" name="Text Box 531"/>
          <p:cNvSpPr txBox="1">
            <a:spLocks noChangeArrowheads="1"/>
          </p:cNvSpPr>
          <p:nvPr/>
        </p:nvSpPr>
        <p:spPr bwMode="auto">
          <a:xfrm>
            <a:off x="9282869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Comment</a:t>
            </a:r>
          </a:p>
        </p:txBody>
      </p:sp>
      <p:sp>
        <p:nvSpPr>
          <p:cNvPr id="197" name="Text Box 526"/>
          <p:cNvSpPr txBox="1">
            <a:spLocks noChangeArrowheads="1"/>
          </p:cNvSpPr>
          <p:nvPr/>
        </p:nvSpPr>
        <p:spPr bwMode="auto">
          <a:xfrm>
            <a:off x="8153722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</a:t>
            </a:r>
            <a:r>
              <a:rPr lang="en-US" altLang="en-US" b="1" dirty="0" smtClean="0"/>
              <a:t>Preparation</a:t>
            </a:r>
            <a:endParaRPr lang="en-US" altLang="ko-KR" b="1" dirty="0" smtClean="0"/>
          </a:p>
        </p:txBody>
      </p:sp>
      <p:sp>
        <p:nvSpPr>
          <p:cNvPr id="198" name="직사각형 197"/>
          <p:cNvSpPr/>
          <p:nvPr/>
        </p:nvSpPr>
        <p:spPr>
          <a:xfrm>
            <a:off x="335360" y="1173900"/>
            <a:ext cx="1149796" cy="292666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베트남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웹사이트</a:t>
            </a:r>
            <a:endParaRPr lang="ko-KR" altLang="en-US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1829293" y="1206268"/>
            <a:ext cx="855803" cy="26606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메인화면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223600" y="1200506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업소정보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위치검색 기능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223600" y="2141367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업소후기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위치검색 기능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223599" y="3212976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골프장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위치검색 기능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223598" y="4099044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Q&amp;A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5" name="직선 연결선 53"/>
          <p:cNvCxnSpPr>
            <a:stCxn id="198" idx="3"/>
            <a:endCxn id="216" idx="1"/>
          </p:cNvCxnSpPr>
          <p:nvPr/>
        </p:nvCxnSpPr>
        <p:spPr>
          <a:xfrm>
            <a:off x="1485156" y="1320233"/>
            <a:ext cx="344137" cy="1906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53"/>
          <p:cNvCxnSpPr>
            <a:stCxn id="216" idx="3"/>
            <a:endCxn id="121" idx="1"/>
          </p:cNvCxnSpPr>
          <p:nvPr/>
        </p:nvCxnSpPr>
        <p:spPr>
          <a:xfrm flipV="1">
            <a:off x="2685096" y="1333536"/>
            <a:ext cx="538504" cy="576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53"/>
          <p:cNvCxnSpPr>
            <a:stCxn id="216" idx="3"/>
            <a:endCxn id="122" idx="1"/>
          </p:cNvCxnSpPr>
          <p:nvPr/>
        </p:nvCxnSpPr>
        <p:spPr>
          <a:xfrm>
            <a:off x="2685096" y="1339298"/>
            <a:ext cx="538504" cy="93509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53"/>
          <p:cNvCxnSpPr>
            <a:stCxn id="216" idx="3"/>
            <a:endCxn id="123" idx="1"/>
          </p:cNvCxnSpPr>
          <p:nvPr/>
        </p:nvCxnSpPr>
        <p:spPr>
          <a:xfrm>
            <a:off x="2685096" y="1339298"/>
            <a:ext cx="538503" cy="200670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53"/>
          <p:cNvCxnSpPr>
            <a:stCxn id="216" idx="3"/>
            <a:endCxn id="124" idx="1"/>
          </p:cNvCxnSpPr>
          <p:nvPr/>
        </p:nvCxnSpPr>
        <p:spPr>
          <a:xfrm>
            <a:off x="2685096" y="1339298"/>
            <a:ext cx="538502" cy="289277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5159896" y="1187203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한국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룸싸롱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068371" y="1187203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베트남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룸싸롱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960096" y="1185553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룸싸롱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868571" y="1191315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퇴폐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사지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8760296" y="1187203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사지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9644125" y="1187203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퇴폐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이발소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0539846" y="1183091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이발소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0" name="직선 연결선 149"/>
          <p:cNvCxnSpPr>
            <a:stCxn id="122" idx="3"/>
            <a:endCxn id="157" idx="1"/>
          </p:cNvCxnSpPr>
          <p:nvPr/>
        </p:nvCxnSpPr>
        <p:spPr>
          <a:xfrm flipV="1">
            <a:off x="4079403" y="2265886"/>
            <a:ext cx="6453464" cy="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5159896" y="2136968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한국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룸싸롱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061392" y="2136968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베트남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룸싸롱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53117" y="2135318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룸싸롱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861592" y="2141080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퇴폐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사지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753317" y="2136968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사지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637146" y="2136968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퇴폐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이발소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0532867" y="2132856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이발소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4295800" y="1671363"/>
            <a:ext cx="74770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285945" y="2627080"/>
            <a:ext cx="74770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4285944" y="3212976"/>
            <a:ext cx="74770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4285944" y="4099044"/>
            <a:ext cx="74770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8" name="직선 연결선 53"/>
          <p:cNvCxnSpPr>
            <a:stCxn id="140" idx="2"/>
            <a:endCxn id="179" idx="0"/>
          </p:cNvCxnSpPr>
          <p:nvPr/>
        </p:nvCxnSpPr>
        <p:spPr>
          <a:xfrm rot="5400000">
            <a:off x="4992653" y="1130265"/>
            <a:ext cx="218100" cy="86409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4237598" y="1200506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251421" y="2140862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93" name="직선 연결선 53"/>
          <p:cNvCxnSpPr>
            <a:stCxn id="191" idx="2"/>
            <a:endCxn id="179" idx="0"/>
          </p:cNvCxnSpPr>
          <p:nvPr/>
        </p:nvCxnSpPr>
        <p:spPr>
          <a:xfrm rot="16200000" flipH="1">
            <a:off x="4538156" y="1539863"/>
            <a:ext cx="204797" cy="5820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53"/>
          <p:cNvCxnSpPr>
            <a:stCxn id="141" idx="2"/>
            <a:endCxn id="179" idx="0"/>
          </p:cNvCxnSpPr>
          <p:nvPr/>
        </p:nvCxnSpPr>
        <p:spPr>
          <a:xfrm rot="5400000">
            <a:off x="5446891" y="676028"/>
            <a:ext cx="218100" cy="177257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53"/>
          <p:cNvCxnSpPr>
            <a:stCxn id="142" idx="2"/>
            <a:endCxn id="179" idx="3"/>
          </p:cNvCxnSpPr>
          <p:nvPr/>
        </p:nvCxnSpPr>
        <p:spPr>
          <a:xfrm rot="5400000">
            <a:off x="6012340" y="482782"/>
            <a:ext cx="352780" cy="2290442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53"/>
          <p:cNvCxnSpPr>
            <a:stCxn id="143" idx="2"/>
            <a:endCxn id="179" idx="3"/>
          </p:cNvCxnSpPr>
          <p:nvPr/>
        </p:nvCxnSpPr>
        <p:spPr>
          <a:xfrm rot="5400000">
            <a:off x="6469459" y="31426"/>
            <a:ext cx="347018" cy="3198917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53"/>
          <p:cNvCxnSpPr>
            <a:stCxn id="144" idx="2"/>
            <a:endCxn id="179" idx="3"/>
          </p:cNvCxnSpPr>
          <p:nvPr/>
        </p:nvCxnSpPr>
        <p:spPr>
          <a:xfrm rot="5400000">
            <a:off x="6913265" y="-416493"/>
            <a:ext cx="351130" cy="4090642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53"/>
          <p:cNvCxnSpPr>
            <a:stCxn id="145" idx="2"/>
            <a:endCxn id="179" idx="3"/>
          </p:cNvCxnSpPr>
          <p:nvPr/>
        </p:nvCxnSpPr>
        <p:spPr>
          <a:xfrm rot="5400000">
            <a:off x="7355180" y="-858407"/>
            <a:ext cx="351130" cy="4974471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53"/>
          <p:cNvCxnSpPr>
            <a:stCxn id="146" idx="2"/>
            <a:endCxn id="179" idx="3"/>
          </p:cNvCxnSpPr>
          <p:nvPr/>
        </p:nvCxnSpPr>
        <p:spPr>
          <a:xfrm rot="5400000">
            <a:off x="7800984" y="-1308324"/>
            <a:ext cx="355242" cy="5870192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53"/>
          <p:cNvCxnSpPr/>
          <p:nvPr/>
        </p:nvCxnSpPr>
        <p:spPr>
          <a:xfrm rot="5400000">
            <a:off x="4992653" y="2086064"/>
            <a:ext cx="218100" cy="86409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53"/>
          <p:cNvCxnSpPr/>
          <p:nvPr/>
        </p:nvCxnSpPr>
        <p:spPr>
          <a:xfrm rot="16200000" flipH="1">
            <a:off x="4538156" y="2495662"/>
            <a:ext cx="204797" cy="5820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53"/>
          <p:cNvCxnSpPr/>
          <p:nvPr/>
        </p:nvCxnSpPr>
        <p:spPr>
          <a:xfrm rot="5400000">
            <a:off x="5446891" y="1631827"/>
            <a:ext cx="218100" cy="177257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53"/>
          <p:cNvCxnSpPr/>
          <p:nvPr/>
        </p:nvCxnSpPr>
        <p:spPr>
          <a:xfrm rot="5400000">
            <a:off x="6012340" y="1438581"/>
            <a:ext cx="352780" cy="2290442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53"/>
          <p:cNvCxnSpPr/>
          <p:nvPr/>
        </p:nvCxnSpPr>
        <p:spPr>
          <a:xfrm rot="5400000">
            <a:off x="6469459" y="987225"/>
            <a:ext cx="347018" cy="3198917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53"/>
          <p:cNvCxnSpPr/>
          <p:nvPr/>
        </p:nvCxnSpPr>
        <p:spPr>
          <a:xfrm rot="5400000">
            <a:off x="6913265" y="539306"/>
            <a:ext cx="351130" cy="4090642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53"/>
          <p:cNvCxnSpPr/>
          <p:nvPr/>
        </p:nvCxnSpPr>
        <p:spPr>
          <a:xfrm rot="5400000">
            <a:off x="7355180" y="97392"/>
            <a:ext cx="351130" cy="4974471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53"/>
          <p:cNvCxnSpPr/>
          <p:nvPr/>
        </p:nvCxnSpPr>
        <p:spPr>
          <a:xfrm rot="5400000">
            <a:off x="7800984" y="-352525"/>
            <a:ext cx="355242" cy="5870192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53"/>
          <p:cNvCxnSpPr>
            <a:stCxn id="123" idx="3"/>
            <a:endCxn id="186" idx="1"/>
          </p:cNvCxnSpPr>
          <p:nvPr/>
        </p:nvCxnSpPr>
        <p:spPr>
          <a:xfrm>
            <a:off x="4079402" y="3346006"/>
            <a:ext cx="206542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53"/>
          <p:cNvCxnSpPr>
            <a:stCxn id="124" idx="3"/>
            <a:endCxn id="187" idx="1"/>
          </p:cNvCxnSpPr>
          <p:nvPr/>
        </p:nvCxnSpPr>
        <p:spPr>
          <a:xfrm>
            <a:off x="4079401" y="4232074"/>
            <a:ext cx="206543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진입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423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업소정보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20" name="표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07561"/>
              </p:ext>
            </p:extLst>
          </p:nvPr>
        </p:nvGraphicFramePr>
        <p:xfrm>
          <a:off x="313482" y="5596375"/>
          <a:ext cx="2773048" cy="101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메뉴 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해당 메뉴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선택한 항목만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선택한 지역만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전체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하노이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다낭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나짱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호치민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업체명 검색 기능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3239677" y="5332897"/>
            <a:ext cx="2783776" cy="983589"/>
            <a:chOff x="303017" y="5351947"/>
            <a:chExt cx="2783776" cy="983589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45273"/>
              </p:ext>
            </p:extLst>
          </p:nvPr>
        </p:nvGraphicFramePr>
        <p:xfrm>
          <a:off x="3250944" y="5586215"/>
          <a:ext cx="2773048" cy="93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지역선택 ▼ 까지는 고정영역임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스크롤을 내리더라도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내려가지 않음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스크롤을 내리면 업체목록이 자동으로 제공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로딩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30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개의 목록을 노출할 예정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322237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2709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업소후기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베트남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9019022" y="5344623"/>
            <a:ext cx="2783776" cy="983589"/>
            <a:chOff x="303017" y="5351947"/>
            <a:chExt cx="2783776" cy="983589"/>
          </a:xfrm>
        </p:grpSpPr>
        <p:sp>
          <p:nvSpPr>
            <p:cNvPr id="152" name="직사각형 151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9001721" y="499354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706303" y="499354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 b="1" dirty="0" smtClean="0">
                <a:solidFill>
                  <a:schemeClr val="tx1"/>
                </a:solidFill>
              </a:rPr>
              <a:t>Q&amp;A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208" name="표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88715"/>
              </p:ext>
            </p:extLst>
          </p:nvPr>
        </p:nvGraphicFramePr>
        <p:xfrm>
          <a:off x="9033203" y="5595837"/>
          <a:ext cx="2773048" cy="83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관리자에서 글 작성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베트남어 활용 용어 설명 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사용자에게 제공 하고 싶은 내용 작성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6134621" y="5341606"/>
            <a:ext cx="2783776" cy="983589"/>
            <a:chOff x="303017" y="5351947"/>
            <a:chExt cx="2783776" cy="983589"/>
          </a:xfrm>
        </p:grpSpPr>
        <p:sp>
          <p:nvSpPr>
            <p:cNvPr id="194" name="직사각형 19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7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94541"/>
              </p:ext>
            </p:extLst>
          </p:nvPr>
        </p:nvGraphicFramePr>
        <p:xfrm>
          <a:off x="6145888" y="5594924"/>
          <a:ext cx="2773048" cy="73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8" name="직사각형 197"/>
          <p:cNvSpPr/>
          <p:nvPr/>
        </p:nvSpPr>
        <p:spPr>
          <a:xfrm>
            <a:off x="6117320" y="496337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822043" y="496337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골프장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847"/>
              </p:ext>
            </p:extLst>
          </p:nvPr>
        </p:nvGraphicFramePr>
        <p:xfrm>
          <a:off x="313998" y="827473"/>
          <a:ext cx="2786944" cy="399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99293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5" name="그룹 254"/>
          <p:cNvGrpSpPr/>
          <p:nvPr/>
        </p:nvGrpSpPr>
        <p:grpSpPr>
          <a:xfrm>
            <a:off x="299865" y="834648"/>
            <a:ext cx="2796181" cy="305998"/>
            <a:chOff x="299865" y="834648"/>
            <a:chExt cx="2796181" cy="305998"/>
          </a:xfrm>
        </p:grpSpPr>
        <p:sp>
          <p:nvSpPr>
            <p:cNvPr id="256" name="직사각형 255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베트남</a:t>
              </a:r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57" name="직선 연결선 256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299865" y="834648"/>
            <a:ext cx="2915453" cy="587486"/>
            <a:chOff x="299865" y="834648"/>
            <a:chExt cx="2915453" cy="587486"/>
          </a:xfrm>
        </p:grpSpPr>
        <p:sp>
          <p:nvSpPr>
            <p:cNvPr id="260" name="순서도: 대체 처리 259"/>
            <p:cNvSpPr/>
            <p:nvPr/>
          </p:nvSpPr>
          <p:spPr>
            <a:xfrm>
              <a:off x="320310" y="1148622"/>
              <a:ext cx="289500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b="1" dirty="0" smtClean="0">
                  <a:solidFill>
                    <a:schemeClr val="tx1"/>
                  </a:solidFill>
                </a:rPr>
                <a:t>  업소정보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 업소후기         골프장      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직선 연결선 260"/>
            <p:cNvCxnSpPr/>
            <p:nvPr/>
          </p:nvCxnSpPr>
          <p:spPr>
            <a:xfrm>
              <a:off x="316913" y="1422134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직사각형 261"/>
            <p:cNvSpPr/>
            <p:nvPr/>
          </p:nvSpPr>
          <p:spPr>
            <a:xfrm>
              <a:off x="378038" y="1384192"/>
              <a:ext cx="63422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3" name="그룹 262"/>
            <p:cNvGrpSpPr/>
            <p:nvPr/>
          </p:nvGrpSpPr>
          <p:grpSpPr>
            <a:xfrm>
              <a:off x="299865" y="834648"/>
              <a:ext cx="2796181" cy="305998"/>
              <a:chOff x="299865" y="834648"/>
              <a:chExt cx="2796181" cy="305998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299865" y="834648"/>
                <a:ext cx="2790989" cy="29695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1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65" name="직선 연결선 264"/>
              <p:cNvCxnSpPr/>
              <p:nvPr/>
            </p:nvCxnSpPr>
            <p:spPr>
              <a:xfrm>
                <a:off x="319176" y="1140646"/>
                <a:ext cx="277687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Tiles (9) Icon"/>
              <p:cNvSpPr>
                <a:spLocks noChangeAspect="1" noEditPoints="1"/>
              </p:cNvSpPr>
              <p:nvPr/>
            </p:nvSpPr>
            <p:spPr bwMode="auto">
              <a:xfrm>
                <a:off x="2899932" y="907684"/>
                <a:ext cx="146942" cy="146942"/>
              </a:xfrm>
              <a:custGeom>
                <a:avLst/>
                <a:gdLst>
                  <a:gd name="T0" fmla="*/ 226 w 621"/>
                  <a:gd name="T1" fmla="*/ 226 h 621"/>
                  <a:gd name="T2" fmla="*/ 395 w 621"/>
                  <a:gd name="T3" fmla="*/ 226 h 621"/>
                  <a:gd name="T4" fmla="*/ 395 w 621"/>
                  <a:gd name="T5" fmla="*/ 395 h 621"/>
                  <a:gd name="T6" fmla="*/ 226 w 621"/>
                  <a:gd name="T7" fmla="*/ 395 h 621"/>
                  <a:gd name="T8" fmla="*/ 226 w 621"/>
                  <a:gd name="T9" fmla="*/ 226 h 621"/>
                  <a:gd name="T10" fmla="*/ 226 w 621"/>
                  <a:gd name="T11" fmla="*/ 0 h 621"/>
                  <a:gd name="T12" fmla="*/ 395 w 621"/>
                  <a:gd name="T13" fmla="*/ 0 h 621"/>
                  <a:gd name="T14" fmla="*/ 395 w 621"/>
                  <a:gd name="T15" fmla="*/ 170 h 621"/>
                  <a:gd name="T16" fmla="*/ 226 w 621"/>
                  <a:gd name="T17" fmla="*/ 170 h 621"/>
                  <a:gd name="T18" fmla="*/ 226 w 621"/>
                  <a:gd name="T19" fmla="*/ 0 h 621"/>
                  <a:gd name="T20" fmla="*/ 0 w 621"/>
                  <a:gd name="T21" fmla="*/ 0 h 621"/>
                  <a:gd name="T22" fmla="*/ 170 w 621"/>
                  <a:gd name="T23" fmla="*/ 0 h 621"/>
                  <a:gd name="T24" fmla="*/ 170 w 621"/>
                  <a:gd name="T25" fmla="*/ 170 h 621"/>
                  <a:gd name="T26" fmla="*/ 0 w 621"/>
                  <a:gd name="T27" fmla="*/ 170 h 621"/>
                  <a:gd name="T28" fmla="*/ 0 w 621"/>
                  <a:gd name="T29" fmla="*/ 0 h 621"/>
                  <a:gd name="T30" fmla="*/ 0 w 621"/>
                  <a:gd name="T31" fmla="*/ 226 h 621"/>
                  <a:gd name="T32" fmla="*/ 170 w 621"/>
                  <a:gd name="T33" fmla="*/ 226 h 621"/>
                  <a:gd name="T34" fmla="*/ 170 w 621"/>
                  <a:gd name="T35" fmla="*/ 395 h 621"/>
                  <a:gd name="T36" fmla="*/ 0 w 621"/>
                  <a:gd name="T37" fmla="*/ 395 h 621"/>
                  <a:gd name="T38" fmla="*/ 0 w 621"/>
                  <a:gd name="T39" fmla="*/ 226 h 621"/>
                  <a:gd name="T40" fmla="*/ 452 w 621"/>
                  <a:gd name="T41" fmla="*/ 226 h 621"/>
                  <a:gd name="T42" fmla="*/ 621 w 621"/>
                  <a:gd name="T43" fmla="*/ 226 h 621"/>
                  <a:gd name="T44" fmla="*/ 621 w 621"/>
                  <a:gd name="T45" fmla="*/ 395 h 621"/>
                  <a:gd name="T46" fmla="*/ 452 w 621"/>
                  <a:gd name="T47" fmla="*/ 395 h 621"/>
                  <a:gd name="T48" fmla="*/ 452 w 621"/>
                  <a:gd name="T49" fmla="*/ 226 h 621"/>
                  <a:gd name="T50" fmla="*/ 452 w 621"/>
                  <a:gd name="T51" fmla="*/ 0 h 621"/>
                  <a:gd name="T52" fmla="*/ 621 w 621"/>
                  <a:gd name="T53" fmla="*/ 0 h 621"/>
                  <a:gd name="T54" fmla="*/ 621 w 621"/>
                  <a:gd name="T55" fmla="*/ 170 h 621"/>
                  <a:gd name="T56" fmla="*/ 452 w 621"/>
                  <a:gd name="T57" fmla="*/ 170 h 621"/>
                  <a:gd name="T58" fmla="*/ 452 w 621"/>
                  <a:gd name="T59" fmla="*/ 0 h 621"/>
                  <a:gd name="T60" fmla="*/ 0 w 621"/>
                  <a:gd name="T61" fmla="*/ 452 h 621"/>
                  <a:gd name="T62" fmla="*/ 170 w 621"/>
                  <a:gd name="T63" fmla="*/ 452 h 621"/>
                  <a:gd name="T64" fmla="*/ 170 w 621"/>
                  <a:gd name="T65" fmla="*/ 621 h 621"/>
                  <a:gd name="T66" fmla="*/ 0 w 621"/>
                  <a:gd name="T67" fmla="*/ 621 h 621"/>
                  <a:gd name="T68" fmla="*/ 0 w 621"/>
                  <a:gd name="T69" fmla="*/ 452 h 621"/>
                  <a:gd name="T70" fmla="*/ 226 w 621"/>
                  <a:gd name="T71" fmla="*/ 452 h 621"/>
                  <a:gd name="T72" fmla="*/ 395 w 621"/>
                  <a:gd name="T73" fmla="*/ 452 h 621"/>
                  <a:gd name="T74" fmla="*/ 395 w 621"/>
                  <a:gd name="T75" fmla="*/ 621 h 621"/>
                  <a:gd name="T76" fmla="*/ 226 w 621"/>
                  <a:gd name="T77" fmla="*/ 621 h 621"/>
                  <a:gd name="T78" fmla="*/ 226 w 621"/>
                  <a:gd name="T79" fmla="*/ 452 h 621"/>
                  <a:gd name="T80" fmla="*/ 452 w 621"/>
                  <a:gd name="T81" fmla="*/ 452 h 621"/>
                  <a:gd name="T82" fmla="*/ 621 w 621"/>
                  <a:gd name="T83" fmla="*/ 452 h 621"/>
                  <a:gd name="T84" fmla="*/ 621 w 621"/>
                  <a:gd name="T85" fmla="*/ 621 h 621"/>
                  <a:gd name="T86" fmla="*/ 452 w 621"/>
                  <a:gd name="T87" fmla="*/ 621 h 621"/>
                  <a:gd name="T88" fmla="*/ 452 w 621"/>
                  <a:gd name="T89" fmla="*/ 452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1" h="621">
                    <a:moveTo>
                      <a:pt x="226" y="226"/>
                    </a:moveTo>
                    <a:lnTo>
                      <a:pt x="395" y="226"/>
                    </a:lnTo>
                    <a:lnTo>
                      <a:pt x="395" y="395"/>
                    </a:lnTo>
                    <a:lnTo>
                      <a:pt x="226" y="395"/>
                    </a:lnTo>
                    <a:lnTo>
                      <a:pt x="226" y="226"/>
                    </a:lnTo>
                    <a:close/>
                    <a:moveTo>
                      <a:pt x="226" y="0"/>
                    </a:moveTo>
                    <a:lnTo>
                      <a:pt x="395" y="0"/>
                    </a:lnTo>
                    <a:lnTo>
                      <a:pt x="395" y="170"/>
                    </a:lnTo>
                    <a:lnTo>
                      <a:pt x="226" y="170"/>
                    </a:lnTo>
                    <a:lnTo>
                      <a:pt x="226" y="0"/>
                    </a:lnTo>
                    <a:close/>
                    <a:moveTo>
                      <a:pt x="0" y="0"/>
                    </a:moveTo>
                    <a:lnTo>
                      <a:pt x="170" y="0"/>
                    </a:lnTo>
                    <a:lnTo>
                      <a:pt x="17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  <a:moveTo>
                      <a:pt x="0" y="226"/>
                    </a:moveTo>
                    <a:lnTo>
                      <a:pt x="170" y="226"/>
                    </a:lnTo>
                    <a:lnTo>
                      <a:pt x="170" y="395"/>
                    </a:lnTo>
                    <a:lnTo>
                      <a:pt x="0" y="395"/>
                    </a:lnTo>
                    <a:lnTo>
                      <a:pt x="0" y="226"/>
                    </a:lnTo>
                    <a:close/>
                    <a:moveTo>
                      <a:pt x="452" y="226"/>
                    </a:moveTo>
                    <a:lnTo>
                      <a:pt x="621" y="226"/>
                    </a:lnTo>
                    <a:lnTo>
                      <a:pt x="621" y="395"/>
                    </a:lnTo>
                    <a:lnTo>
                      <a:pt x="452" y="395"/>
                    </a:lnTo>
                    <a:lnTo>
                      <a:pt x="452" y="226"/>
                    </a:lnTo>
                    <a:close/>
                    <a:moveTo>
                      <a:pt x="452" y="0"/>
                    </a:moveTo>
                    <a:lnTo>
                      <a:pt x="621" y="0"/>
                    </a:lnTo>
                    <a:lnTo>
                      <a:pt x="621" y="170"/>
                    </a:lnTo>
                    <a:lnTo>
                      <a:pt x="452" y="170"/>
                    </a:lnTo>
                    <a:lnTo>
                      <a:pt x="452" y="0"/>
                    </a:lnTo>
                    <a:close/>
                    <a:moveTo>
                      <a:pt x="0" y="452"/>
                    </a:moveTo>
                    <a:lnTo>
                      <a:pt x="170" y="452"/>
                    </a:lnTo>
                    <a:lnTo>
                      <a:pt x="170" y="621"/>
                    </a:lnTo>
                    <a:lnTo>
                      <a:pt x="0" y="621"/>
                    </a:lnTo>
                    <a:lnTo>
                      <a:pt x="0" y="452"/>
                    </a:lnTo>
                    <a:close/>
                    <a:moveTo>
                      <a:pt x="226" y="452"/>
                    </a:moveTo>
                    <a:lnTo>
                      <a:pt x="395" y="452"/>
                    </a:lnTo>
                    <a:lnTo>
                      <a:pt x="395" y="621"/>
                    </a:lnTo>
                    <a:lnTo>
                      <a:pt x="226" y="621"/>
                    </a:lnTo>
                    <a:lnTo>
                      <a:pt x="226" y="452"/>
                    </a:lnTo>
                    <a:close/>
                    <a:moveTo>
                      <a:pt x="452" y="452"/>
                    </a:moveTo>
                    <a:lnTo>
                      <a:pt x="621" y="452"/>
                    </a:lnTo>
                    <a:lnTo>
                      <a:pt x="621" y="621"/>
                    </a:lnTo>
                    <a:lnTo>
                      <a:pt x="452" y="621"/>
                    </a:lnTo>
                    <a:lnTo>
                      <a:pt x="452" y="45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4131"/>
              </p:ext>
            </p:extLst>
          </p:nvPr>
        </p:nvGraphicFramePr>
        <p:xfrm>
          <a:off x="299836" y="1435543"/>
          <a:ext cx="2804016" cy="329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02"/>
                <a:gridCol w="350502"/>
                <a:gridCol w="350502"/>
                <a:gridCol w="350502"/>
                <a:gridCol w="350502"/>
                <a:gridCol w="350502"/>
                <a:gridCol w="350502"/>
                <a:gridCol w="350502"/>
              </a:tblGrid>
              <a:tr h="329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44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bg1"/>
                          </a:solidFill>
                        </a:rPr>
                        <a:t>한국</a:t>
                      </a:r>
                      <a:endParaRPr lang="en-US" altLang="ko-KR" sz="44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bg1"/>
                          </a:solidFill>
                        </a:rPr>
                        <a:t>룸싸롱</a:t>
                      </a:r>
                      <a:endParaRPr lang="ko-KR" altLang="en-US" sz="44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베트남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룸싸롱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일본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룸싸롱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퇴폐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마사지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건전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마사지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퇴폐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이발소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건전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이발소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13333" y="1764724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600" b="1" dirty="0" smtClean="0">
                <a:solidFill>
                  <a:schemeClr val="tx1"/>
                </a:solidFill>
              </a:rPr>
              <a:t>지역선택 ▼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5560" y="1764724"/>
            <a:ext cx="721066" cy="216024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업체명검색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0" name="Search Icon"/>
          <p:cNvSpPr>
            <a:spLocks noChangeAspect="1" noEditPoints="1"/>
          </p:cNvSpPr>
          <p:nvPr/>
        </p:nvSpPr>
        <p:spPr bwMode="auto">
          <a:xfrm flipH="1">
            <a:off x="2934676" y="1822998"/>
            <a:ext cx="112198" cy="105472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grpSp>
        <p:nvGrpSpPr>
          <p:cNvPr id="9" name="그룹 8"/>
          <p:cNvGrpSpPr/>
          <p:nvPr/>
        </p:nvGrpSpPr>
        <p:grpSpPr>
          <a:xfrm>
            <a:off x="322709" y="2017650"/>
            <a:ext cx="2756871" cy="531069"/>
            <a:chOff x="346985" y="2017650"/>
            <a:chExt cx="2707981" cy="531069"/>
          </a:xfrm>
        </p:grpSpPr>
        <p:sp>
          <p:nvSpPr>
            <p:cNvPr id="272" name="직사각형 271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한국룸싸롱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-AA</a:t>
              </a: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327268" y="2569439"/>
            <a:ext cx="2756871" cy="531069"/>
            <a:chOff x="346985" y="2017650"/>
            <a:chExt cx="2707981" cy="531069"/>
          </a:xfrm>
        </p:grpSpPr>
        <p:sp>
          <p:nvSpPr>
            <p:cNvPr id="275" name="직사각형 274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한국룸싸롱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-AA</a:t>
              </a: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그룹 276"/>
          <p:cNvGrpSpPr/>
          <p:nvPr/>
        </p:nvGrpSpPr>
        <p:grpSpPr>
          <a:xfrm>
            <a:off x="326254" y="3133844"/>
            <a:ext cx="2756871" cy="531069"/>
            <a:chOff x="346985" y="2017650"/>
            <a:chExt cx="2707981" cy="531069"/>
          </a:xfrm>
        </p:grpSpPr>
        <p:sp>
          <p:nvSpPr>
            <p:cNvPr id="278" name="직사각형 277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한국룸싸롱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-AA</a:t>
              </a: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그룹 279"/>
          <p:cNvGrpSpPr/>
          <p:nvPr/>
        </p:nvGrpSpPr>
        <p:grpSpPr>
          <a:xfrm>
            <a:off x="325219" y="3695247"/>
            <a:ext cx="2756871" cy="531069"/>
            <a:chOff x="346985" y="2017650"/>
            <a:chExt cx="2707981" cy="531069"/>
          </a:xfrm>
        </p:grpSpPr>
        <p:sp>
          <p:nvSpPr>
            <p:cNvPr id="281" name="직사각형 280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한국룸싸롱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-AA</a:t>
              </a: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322991" y="4269493"/>
            <a:ext cx="2756871" cy="531069"/>
            <a:chOff x="346985" y="2017650"/>
            <a:chExt cx="2707981" cy="531069"/>
          </a:xfrm>
        </p:grpSpPr>
        <p:sp>
          <p:nvSpPr>
            <p:cNvPr id="289" name="직사각형 288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한국룸싸롱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-AA</a:t>
              </a: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7" name="직사각형 286"/>
          <p:cNvSpPr/>
          <p:nvPr/>
        </p:nvSpPr>
        <p:spPr>
          <a:xfrm>
            <a:off x="313332" y="4604636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Copyright©BETNAM. ALL rights Reserved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291" name="표 2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71488"/>
              </p:ext>
            </p:extLst>
          </p:nvPr>
        </p:nvGraphicFramePr>
        <p:xfrm>
          <a:off x="3240638" y="825604"/>
          <a:ext cx="2786944" cy="399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99293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92" name="그룹 291"/>
          <p:cNvGrpSpPr/>
          <p:nvPr/>
        </p:nvGrpSpPr>
        <p:grpSpPr>
          <a:xfrm>
            <a:off x="3226505" y="832779"/>
            <a:ext cx="2796181" cy="305998"/>
            <a:chOff x="299865" y="834648"/>
            <a:chExt cx="2796181" cy="305998"/>
          </a:xfrm>
        </p:grpSpPr>
        <p:sp>
          <p:nvSpPr>
            <p:cNvPr id="293" name="직사각형 292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베트남</a:t>
              </a:r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94" name="직선 연결선 293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96" name="그룹 295"/>
          <p:cNvGrpSpPr/>
          <p:nvPr/>
        </p:nvGrpSpPr>
        <p:grpSpPr>
          <a:xfrm>
            <a:off x="3226505" y="832779"/>
            <a:ext cx="2915453" cy="587486"/>
            <a:chOff x="299865" y="834648"/>
            <a:chExt cx="2915453" cy="587486"/>
          </a:xfrm>
        </p:grpSpPr>
        <p:sp>
          <p:nvSpPr>
            <p:cNvPr id="297" name="순서도: 대체 처리 296"/>
            <p:cNvSpPr/>
            <p:nvPr/>
          </p:nvSpPr>
          <p:spPr>
            <a:xfrm>
              <a:off x="320310" y="1148622"/>
              <a:ext cx="289500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dirty="0" smtClean="0">
                  <a:solidFill>
                    <a:schemeClr val="tx1"/>
                  </a:solidFill>
                </a:rPr>
                <a:t>   업소정보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업소후기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 골프장   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316913" y="1422134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직사각형 298"/>
            <p:cNvSpPr/>
            <p:nvPr/>
          </p:nvSpPr>
          <p:spPr>
            <a:xfrm>
              <a:off x="1100388" y="1384192"/>
              <a:ext cx="697645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0" name="그룹 299"/>
            <p:cNvGrpSpPr/>
            <p:nvPr/>
          </p:nvGrpSpPr>
          <p:grpSpPr>
            <a:xfrm>
              <a:off x="299865" y="834648"/>
              <a:ext cx="2796181" cy="305998"/>
              <a:chOff x="299865" y="834648"/>
              <a:chExt cx="2796181" cy="30599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9865" y="834648"/>
                <a:ext cx="2790989" cy="29695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1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302" name="직선 연결선 301"/>
              <p:cNvCxnSpPr/>
              <p:nvPr/>
            </p:nvCxnSpPr>
            <p:spPr>
              <a:xfrm>
                <a:off x="319176" y="1140646"/>
                <a:ext cx="277687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Tiles (9) Icon"/>
              <p:cNvSpPr>
                <a:spLocks noChangeAspect="1" noEditPoints="1"/>
              </p:cNvSpPr>
              <p:nvPr/>
            </p:nvSpPr>
            <p:spPr bwMode="auto">
              <a:xfrm>
                <a:off x="2899932" y="907684"/>
                <a:ext cx="146942" cy="146942"/>
              </a:xfrm>
              <a:custGeom>
                <a:avLst/>
                <a:gdLst>
                  <a:gd name="T0" fmla="*/ 226 w 621"/>
                  <a:gd name="T1" fmla="*/ 226 h 621"/>
                  <a:gd name="T2" fmla="*/ 395 w 621"/>
                  <a:gd name="T3" fmla="*/ 226 h 621"/>
                  <a:gd name="T4" fmla="*/ 395 w 621"/>
                  <a:gd name="T5" fmla="*/ 395 h 621"/>
                  <a:gd name="T6" fmla="*/ 226 w 621"/>
                  <a:gd name="T7" fmla="*/ 395 h 621"/>
                  <a:gd name="T8" fmla="*/ 226 w 621"/>
                  <a:gd name="T9" fmla="*/ 226 h 621"/>
                  <a:gd name="T10" fmla="*/ 226 w 621"/>
                  <a:gd name="T11" fmla="*/ 0 h 621"/>
                  <a:gd name="T12" fmla="*/ 395 w 621"/>
                  <a:gd name="T13" fmla="*/ 0 h 621"/>
                  <a:gd name="T14" fmla="*/ 395 w 621"/>
                  <a:gd name="T15" fmla="*/ 170 h 621"/>
                  <a:gd name="T16" fmla="*/ 226 w 621"/>
                  <a:gd name="T17" fmla="*/ 170 h 621"/>
                  <a:gd name="T18" fmla="*/ 226 w 621"/>
                  <a:gd name="T19" fmla="*/ 0 h 621"/>
                  <a:gd name="T20" fmla="*/ 0 w 621"/>
                  <a:gd name="T21" fmla="*/ 0 h 621"/>
                  <a:gd name="T22" fmla="*/ 170 w 621"/>
                  <a:gd name="T23" fmla="*/ 0 h 621"/>
                  <a:gd name="T24" fmla="*/ 170 w 621"/>
                  <a:gd name="T25" fmla="*/ 170 h 621"/>
                  <a:gd name="T26" fmla="*/ 0 w 621"/>
                  <a:gd name="T27" fmla="*/ 170 h 621"/>
                  <a:gd name="T28" fmla="*/ 0 w 621"/>
                  <a:gd name="T29" fmla="*/ 0 h 621"/>
                  <a:gd name="T30" fmla="*/ 0 w 621"/>
                  <a:gd name="T31" fmla="*/ 226 h 621"/>
                  <a:gd name="T32" fmla="*/ 170 w 621"/>
                  <a:gd name="T33" fmla="*/ 226 h 621"/>
                  <a:gd name="T34" fmla="*/ 170 w 621"/>
                  <a:gd name="T35" fmla="*/ 395 h 621"/>
                  <a:gd name="T36" fmla="*/ 0 w 621"/>
                  <a:gd name="T37" fmla="*/ 395 h 621"/>
                  <a:gd name="T38" fmla="*/ 0 w 621"/>
                  <a:gd name="T39" fmla="*/ 226 h 621"/>
                  <a:gd name="T40" fmla="*/ 452 w 621"/>
                  <a:gd name="T41" fmla="*/ 226 h 621"/>
                  <a:gd name="T42" fmla="*/ 621 w 621"/>
                  <a:gd name="T43" fmla="*/ 226 h 621"/>
                  <a:gd name="T44" fmla="*/ 621 w 621"/>
                  <a:gd name="T45" fmla="*/ 395 h 621"/>
                  <a:gd name="T46" fmla="*/ 452 w 621"/>
                  <a:gd name="T47" fmla="*/ 395 h 621"/>
                  <a:gd name="T48" fmla="*/ 452 w 621"/>
                  <a:gd name="T49" fmla="*/ 226 h 621"/>
                  <a:gd name="T50" fmla="*/ 452 w 621"/>
                  <a:gd name="T51" fmla="*/ 0 h 621"/>
                  <a:gd name="T52" fmla="*/ 621 w 621"/>
                  <a:gd name="T53" fmla="*/ 0 h 621"/>
                  <a:gd name="T54" fmla="*/ 621 w 621"/>
                  <a:gd name="T55" fmla="*/ 170 h 621"/>
                  <a:gd name="T56" fmla="*/ 452 w 621"/>
                  <a:gd name="T57" fmla="*/ 170 h 621"/>
                  <a:gd name="T58" fmla="*/ 452 w 621"/>
                  <a:gd name="T59" fmla="*/ 0 h 621"/>
                  <a:gd name="T60" fmla="*/ 0 w 621"/>
                  <a:gd name="T61" fmla="*/ 452 h 621"/>
                  <a:gd name="T62" fmla="*/ 170 w 621"/>
                  <a:gd name="T63" fmla="*/ 452 h 621"/>
                  <a:gd name="T64" fmla="*/ 170 w 621"/>
                  <a:gd name="T65" fmla="*/ 621 h 621"/>
                  <a:gd name="T66" fmla="*/ 0 w 621"/>
                  <a:gd name="T67" fmla="*/ 621 h 621"/>
                  <a:gd name="T68" fmla="*/ 0 w 621"/>
                  <a:gd name="T69" fmla="*/ 452 h 621"/>
                  <a:gd name="T70" fmla="*/ 226 w 621"/>
                  <a:gd name="T71" fmla="*/ 452 h 621"/>
                  <a:gd name="T72" fmla="*/ 395 w 621"/>
                  <a:gd name="T73" fmla="*/ 452 h 621"/>
                  <a:gd name="T74" fmla="*/ 395 w 621"/>
                  <a:gd name="T75" fmla="*/ 621 h 621"/>
                  <a:gd name="T76" fmla="*/ 226 w 621"/>
                  <a:gd name="T77" fmla="*/ 621 h 621"/>
                  <a:gd name="T78" fmla="*/ 226 w 621"/>
                  <a:gd name="T79" fmla="*/ 452 h 621"/>
                  <a:gd name="T80" fmla="*/ 452 w 621"/>
                  <a:gd name="T81" fmla="*/ 452 h 621"/>
                  <a:gd name="T82" fmla="*/ 621 w 621"/>
                  <a:gd name="T83" fmla="*/ 452 h 621"/>
                  <a:gd name="T84" fmla="*/ 621 w 621"/>
                  <a:gd name="T85" fmla="*/ 621 h 621"/>
                  <a:gd name="T86" fmla="*/ 452 w 621"/>
                  <a:gd name="T87" fmla="*/ 621 h 621"/>
                  <a:gd name="T88" fmla="*/ 452 w 621"/>
                  <a:gd name="T89" fmla="*/ 452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1" h="621">
                    <a:moveTo>
                      <a:pt x="226" y="226"/>
                    </a:moveTo>
                    <a:lnTo>
                      <a:pt x="395" y="226"/>
                    </a:lnTo>
                    <a:lnTo>
                      <a:pt x="395" y="395"/>
                    </a:lnTo>
                    <a:lnTo>
                      <a:pt x="226" y="395"/>
                    </a:lnTo>
                    <a:lnTo>
                      <a:pt x="226" y="226"/>
                    </a:lnTo>
                    <a:close/>
                    <a:moveTo>
                      <a:pt x="226" y="0"/>
                    </a:moveTo>
                    <a:lnTo>
                      <a:pt x="395" y="0"/>
                    </a:lnTo>
                    <a:lnTo>
                      <a:pt x="395" y="170"/>
                    </a:lnTo>
                    <a:lnTo>
                      <a:pt x="226" y="170"/>
                    </a:lnTo>
                    <a:lnTo>
                      <a:pt x="226" y="0"/>
                    </a:lnTo>
                    <a:close/>
                    <a:moveTo>
                      <a:pt x="0" y="0"/>
                    </a:moveTo>
                    <a:lnTo>
                      <a:pt x="170" y="0"/>
                    </a:lnTo>
                    <a:lnTo>
                      <a:pt x="17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  <a:moveTo>
                      <a:pt x="0" y="226"/>
                    </a:moveTo>
                    <a:lnTo>
                      <a:pt x="170" y="226"/>
                    </a:lnTo>
                    <a:lnTo>
                      <a:pt x="170" y="395"/>
                    </a:lnTo>
                    <a:lnTo>
                      <a:pt x="0" y="395"/>
                    </a:lnTo>
                    <a:lnTo>
                      <a:pt x="0" y="226"/>
                    </a:lnTo>
                    <a:close/>
                    <a:moveTo>
                      <a:pt x="452" y="226"/>
                    </a:moveTo>
                    <a:lnTo>
                      <a:pt x="621" y="226"/>
                    </a:lnTo>
                    <a:lnTo>
                      <a:pt x="621" y="395"/>
                    </a:lnTo>
                    <a:lnTo>
                      <a:pt x="452" y="395"/>
                    </a:lnTo>
                    <a:lnTo>
                      <a:pt x="452" y="226"/>
                    </a:lnTo>
                    <a:close/>
                    <a:moveTo>
                      <a:pt x="452" y="0"/>
                    </a:moveTo>
                    <a:lnTo>
                      <a:pt x="621" y="0"/>
                    </a:lnTo>
                    <a:lnTo>
                      <a:pt x="621" y="170"/>
                    </a:lnTo>
                    <a:lnTo>
                      <a:pt x="452" y="170"/>
                    </a:lnTo>
                    <a:lnTo>
                      <a:pt x="452" y="0"/>
                    </a:lnTo>
                    <a:close/>
                    <a:moveTo>
                      <a:pt x="0" y="452"/>
                    </a:moveTo>
                    <a:lnTo>
                      <a:pt x="170" y="452"/>
                    </a:lnTo>
                    <a:lnTo>
                      <a:pt x="170" y="621"/>
                    </a:lnTo>
                    <a:lnTo>
                      <a:pt x="0" y="621"/>
                    </a:lnTo>
                    <a:lnTo>
                      <a:pt x="0" y="452"/>
                    </a:lnTo>
                    <a:close/>
                    <a:moveTo>
                      <a:pt x="226" y="452"/>
                    </a:moveTo>
                    <a:lnTo>
                      <a:pt x="395" y="452"/>
                    </a:lnTo>
                    <a:lnTo>
                      <a:pt x="395" y="621"/>
                    </a:lnTo>
                    <a:lnTo>
                      <a:pt x="226" y="621"/>
                    </a:lnTo>
                    <a:lnTo>
                      <a:pt x="226" y="452"/>
                    </a:lnTo>
                    <a:close/>
                    <a:moveTo>
                      <a:pt x="452" y="452"/>
                    </a:moveTo>
                    <a:lnTo>
                      <a:pt x="621" y="452"/>
                    </a:lnTo>
                    <a:lnTo>
                      <a:pt x="621" y="621"/>
                    </a:lnTo>
                    <a:lnTo>
                      <a:pt x="452" y="621"/>
                    </a:lnTo>
                    <a:lnTo>
                      <a:pt x="452" y="45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</p:grpSp>
      <p:graphicFrame>
        <p:nvGraphicFramePr>
          <p:cNvPr id="304" name="표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5093"/>
              </p:ext>
            </p:extLst>
          </p:nvPr>
        </p:nvGraphicFramePr>
        <p:xfrm>
          <a:off x="3238668" y="1433674"/>
          <a:ext cx="2804016" cy="329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02"/>
                <a:gridCol w="350502"/>
                <a:gridCol w="350502"/>
                <a:gridCol w="350502"/>
                <a:gridCol w="350502"/>
                <a:gridCol w="350502"/>
                <a:gridCol w="350502"/>
                <a:gridCol w="350502"/>
              </a:tblGrid>
              <a:tr h="329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44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bg1"/>
                          </a:solidFill>
                        </a:rPr>
                        <a:t>한국</a:t>
                      </a:r>
                      <a:endParaRPr lang="en-US" altLang="ko-KR" sz="44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bg1"/>
                          </a:solidFill>
                        </a:rPr>
                        <a:t>룸싸롱</a:t>
                      </a:r>
                      <a:endParaRPr lang="ko-KR" altLang="en-US" sz="44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베트남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룸싸롱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일본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룸싸롱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퇴폐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마사지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건전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마사지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퇴폐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이발소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건전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이발소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5" name="직사각형 304"/>
          <p:cNvSpPr/>
          <p:nvPr/>
        </p:nvSpPr>
        <p:spPr>
          <a:xfrm>
            <a:off x="3239973" y="1762855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600" b="1" dirty="0" smtClean="0">
                <a:solidFill>
                  <a:schemeClr val="tx1"/>
                </a:solidFill>
              </a:rPr>
              <a:t>지역선택 ▼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5062200" y="1762855"/>
            <a:ext cx="721066" cy="216024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업체명검색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" name="Search Icon"/>
          <p:cNvSpPr>
            <a:spLocks noChangeAspect="1" noEditPoints="1"/>
          </p:cNvSpPr>
          <p:nvPr/>
        </p:nvSpPr>
        <p:spPr bwMode="auto">
          <a:xfrm flipH="1">
            <a:off x="5861316" y="1821129"/>
            <a:ext cx="112198" cy="105472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323" name="직사각형 322"/>
          <p:cNvSpPr/>
          <p:nvPr/>
        </p:nvSpPr>
        <p:spPr>
          <a:xfrm>
            <a:off x="3239972" y="4602767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Copyright©BETNAM. ALL rights Reserved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3926620" y="4324449"/>
            <a:ext cx="1369374" cy="2295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글쓰기</a:t>
            </a:r>
            <a:endParaRPr lang="ko-KR" altLang="en-US" sz="1000" b="1" dirty="0"/>
          </a:p>
        </p:txBody>
      </p:sp>
      <p:sp>
        <p:nvSpPr>
          <p:cNvPr id="325" name="직사각형 324"/>
          <p:cNvSpPr/>
          <p:nvPr/>
        </p:nvSpPr>
        <p:spPr>
          <a:xfrm>
            <a:off x="3246950" y="2025742"/>
            <a:ext cx="2766415" cy="52297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하노이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무료쿠폰 후기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6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600" dirty="0" smtClean="0">
                <a:solidFill>
                  <a:schemeClr val="tx1"/>
                </a:solidFill>
              </a:rPr>
              <a:t>:2017-02-19</a:t>
            </a:r>
          </a:p>
          <a:p>
            <a:pPr algn="l"/>
            <a:endParaRPr lang="en-US" altLang="ko-KR" sz="600" dirty="0">
              <a:solidFill>
                <a:schemeClr val="tx1"/>
              </a:solidFill>
            </a:endParaRPr>
          </a:p>
          <a:p>
            <a:pPr algn="l"/>
            <a:r>
              <a:rPr lang="en-US" altLang="ko-KR" sz="600" dirty="0" smtClean="0">
                <a:solidFill>
                  <a:schemeClr val="tx1"/>
                </a:solidFill>
              </a:rPr>
              <a:t>0000000000000000000000000000000000000000000000000000000000000000000000000000000000000000000000000000000000000000000000000000</a:t>
            </a:r>
          </a:p>
        </p:txBody>
      </p:sp>
      <p:sp>
        <p:nvSpPr>
          <p:cNvPr id="326" name="직사각형 325"/>
          <p:cNvSpPr/>
          <p:nvPr/>
        </p:nvSpPr>
        <p:spPr>
          <a:xfrm>
            <a:off x="3249588" y="2587511"/>
            <a:ext cx="2766415" cy="52297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하노이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무료쿠폰 후기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6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600" dirty="0" smtClean="0">
                <a:solidFill>
                  <a:schemeClr val="tx1"/>
                </a:solidFill>
              </a:rPr>
              <a:t>:2017-02-19</a:t>
            </a:r>
          </a:p>
          <a:p>
            <a:pPr algn="l"/>
            <a:endParaRPr lang="en-US" altLang="ko-KR" sz="600" dirty="0">
              <a:solidFill>
                <a:schemeClr val="tx1"/>
              </a:solidFill>
            </a:endParaRPr>
          </a:p>
          <a:p>
            <a:pPr algn="l"/>
            <a:r>
              <a:rPr lang="en-US" altLang="ko-KR" sz="600" dirty="0" smtClean="0">
                <a:solidFill>
                  <a:schemeClr val="tx1"/>
                </a:solidFill>
              </a:rPr>
              <a:t>0000000000000000000000000000000000000000000000000000000000000000000000000000000000000000000000000000000000000000000000000000</a:t>
            </a:r>
          </a:p>
        </p:txBody>
      </p:sp>
      <p:sp>
        <p:nvSpPr>
          <p:cNvPr id="327" name="직사각형 326"/>
          <p:cNvSpPr/>
          <p:nvPr/>
        </p:nvSpPr>
        <p:spPr>
          <a:xfrm>
            <a:off x="3247297" y="3153668"/>
            <a:ext cx="2766415" cy="52297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하노이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무료쿠폰 후기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6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600" dirty="0" smtClean="0">
                <a:solidFill>
                  <a:schemeClr val="tx1"/>
                </a:solidFill>
              </a:rPr>
              <a:t>:2017-02-19</a:t>
            </a:r>
          </a:p>
          <a:p>
            <a:pPr algn="l"/>
            <a:endParaRPr lang="en-US" altLang="ko-KR" sz="600" dirty="0">
              <a:solidFill>
                <a:schemeClr val="tx1"/>
              </a:solidFill>
            </a:endParaRPr>
          </a:p>
          <a:p>
            <a:pPr algn="l"/>
            <a:r>
              <a:rPr lang="en-US" altLang="ko-KR" sz="600" dirty="0" smtClean="0">
                <a:solidFill>
                  <a:schemeClr val="tx1"/>
                </a:solidFill>
              </a:rPr>
              <a:t>0000000000000000000000000000000000000000000000000000000000000000000000000000000000000000000000000000000000000000000000000000</a:t>
            </a:r>
          </a:p>
        </p:txBody>
      </p:sp>
      <p:sp>
        <p:nvSpPr>
          <p:cNvPr id="328" name="직사각형 327"/>
          <p:cNvSpPr/>
          <p:nvPr/>
        </p:nvSpPr>
        <p:spPr>
          <a:xfrm>
            <a:off x="3242315" y="3715437"/>
            <a:ext cx="2766415" cy="52297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하노이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무료쿠폰 후기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6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600" dirty="0" smtClean="0">
                <a:solidFill>
                  <a:schemeClr val="tx1"/>
                </a:solidFill>
              </a:rPr>
              <a:t>:2017-02-19</a:t>
            </a:r>
          </a:p>
          <a:p>
            <a:pPr algn="l"/>
            <a:endParaRPr lang="en-US" altLang="ko-KR" sz="600" dirty="0">
              <a:solidFill>
                <a:schemeClr val="tx1"/>
              </a:solidFill>
            </a:endParaRPr>
          </a:p>
          <a:p>
            <a:pPr algn="l"/>
            <a:r>
              <a:rPr lang="en-US" altLang="ko-KR" sz="600" dirty="0" smtClean="0">
                <a:solidFill>
                  <a:schemeClr val="tx1"/>
                </a:solidFill>
              </a:rPr>
              <a:t>0000000000000000000000000000000000000000000000000000000000000000000000000000000000000000000000000000000000000000000000000000</a:t>
            </a:r>
          </a:p>
        </p:txBody>
      </p:sp>
      <p:graphicFrame>
        <p:nvGraphicFramePr>
          <p:cNvPr id="329" name="표 3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45238"/>
              </p:ext>
            </p:extLst>
          </p:nvPr>
        </p:nvGraphicFramePr>
        <p:xfrm>
          <a:off x="6117388" y="826143"/>
          <a:ext cx="2786944" cy="399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992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0" name="그룹 329"/>
          <p:cNvGrpSpPr/>
          <p:nvPr/>
        </p:nvGrpSpPr>
        <p:grpSpPr>
          <a:xfrm>
            <a:off x="6103255" y="833318"/>
            <a:ext cx="2796181" cy="305998"/>
            <a:chOff x="299865" y="834648"/>
            <a:chExt cx="2796181" cy="305998"/>
          </a:xfrm>
        </p:grpSpPr>
        <p:sp>
          <p:nvSpPr>
            <p:cNvPr id="331" name="직사각형 330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베트남</a:t>
              </a:r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32" name="직선 연결선 331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6103255" y="833318"/>
            <a:ext cx="2915453" cy="587486"/>
            <a:chOff x="299865" y="834648"/>
            <a:chExt cx="2915453" cy="587486"/>
          </a:xfrm>
        </p:grpSpPr>
        <p:sp>
          <p:nvSpPr>
            <p:cNvPr id="335" name="순서도: 대체 처리 334"/>
            <p:cNvSpPr/>
            <p:nvPr/>
          </p:nvSpPr>
          <p:spPr>
            <a:xfrm>
              <a:off x="320310" y="1148622"/>
              <a:ext cx="289500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dirty="0" smtClean="0">
                  <a:solidFill>
                    <a:schemeClr val="tx1"/>
                  </a:solidFill>
                </a:rPr>
                <a:t>   업소정보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 업소후기      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골프장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6" name="직선 연결선 335"/>
            <p:cNvCxnSpPr/>
            <p:nvPr/>
          </p:nvCxnSpPr>
          <p:spPr>
            <a:xfrm>
              <a:off x="316913" y="1422134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직사각형 336"/>
            <p:cNvSpPr/>
            <p:nvPr/>
          </p:nvSpPr>
          <p:spPr>
            <a:xfrm>
              <a:off x="1770870" y="1384192"/>
              <a:ext cx="697645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8" name="그룹 337"/>
            <p:cNvGrpSpPr/>
            <p:nvPr/>
          </p:nvGrpSpPr>
          <p:grpSpPr>
            <a:xfrm>
              <a:off x="299865" y="834648"/>
              <a:ext cx="2796181" cy="305998"/>
              <a:chOff x="299865" y="834648"/>
              <a:chExt cx="2796181" cy="305998"/>
            </a:xfrm>
          </p:grpSpPr>
          <p:sp>
            <p:nvSpPr>
              <p:cNvPr id="339" name="직사각형 338"/>
              <p:cNvSpPr/>
              <p:nvPr/>
            </p:nvSpPr>
            <p:spPr>
              <a:xfrm>
                <a:off x="299865" y="834648"/>
                <a:ext cx="2790989" cy="29695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1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340" name="직선 연결선 339"/>
              <p:cNvCxnSpPr/>
              <p:nvPr/>
            </p:nvCxnSpPr>
            <p:spPr>
              <a:xfrm>
                <a:off x="319176" y="1140646"/>
                <a:ext cx="277687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iles (9) Icon"/>
              <p:cNvSpPr>
                <a:spLocks noChangeAspect="1" noEditPoints="1"/>
              </p:cNvSpPr>
              <p:nvPr/>
            </p:nvSpPr>
            <p:spPr bwMode="auto">
              <a:xfrm>
                <a:off x="2899932" y="907684"/>
                <a:ext cx="146942" cy="146942"/>
              </a:xfrm>
              <a:custGeom>
                <a:avLst/>
                <a:gdLst>
                  <a:gd name="T0" fmla="*/ 226 w 621"/>
                  <a:gd name="T1" fmla="*/ 226 h 621"/>
                  <a:gd name="T2" fmla="*/ 395 w 621"/>
                  <a:gd name="T3" fmla="*/ 226 h 621"/>
                  <a:gd name="T4" fmla="*/ 395 w 621"/>
                  <a:gd name="T5" fmla="*/ 395 h 621"/>
                  <a:gd name="T6" fmla="*/ 226 w 621"/>
                  <a:gd name="T7" fmla="*/ 395 h 621"/>
                  <a:gd name="T8" fmla="*/ 226 w 621"/>
                  <a:gd name="T9" fmla="*/ 226 h 621"/>
                  <a:gd name="T10" fmla="*/ 226 w 621"/>
                  <a:gd name="T11" fmla="*/ 0 h 621"/>
                  <a:gd name="T12" fmla="*/ 395 w 621"/>
                  <a:gd name="T13" fmla="*/ 0 h 621"/>
                  <a:gd name="T14" fmla="*/ 395 w 621"/>
                  <a:gd name="T15" fmla="*/ 170 h 621"/>
                  <a:gd name="T16" fmla="*/ 226 w 621"/>
                  <a:gd name="T17" fmla="*/ 170 h 621"/>
                  <a:gd name="T18" fmla="*/ 226 w 621"/>
                  <a:gd name="T19" fmla="*/ 0 h 621"/>
                  <a:gd name="T20" fmla="*/ 0 w 621"/>
                  <a:gd name="T21" fmla="*/ 0 h 621"/>
                  <a:gd name="T22" fmla="*/ 170 w 621"/>
                  <a:gd name="T23" fmla="*/ 0 h 621"/>
                  <a:gd name="T24" fmla="*/ 170 w 621"/>
                  <a:gd name="T25" fmla="*/ 170 h 621"/>
                  <a:gd name="T26" fmla="*/ 0 w 621"/>
                  <a:gd name="T27" fmla="*/ 170 h 621"/>
                  <a:gd name="T28" fmla="*/ 0 w 621"/>
                  <a:gd name="T29" fmla="*/ 0 h 621"/>
                  <a:gd name="T30" fmla="*/ 0 w 621"/>
                  <a:gd name="T31" fmla="*/ 226 h 621"/>
                  <a:gd name="T32" fmla="*/ 170 w 621"/>
                  <a:gd name="T33" fmla="*/ 226 h 621"/>
                  <a:gd name="T34" fmla="*/ 170 w 621"/>
                  <a:gd name="T35" fmla="*/ 395 h 621"/>
                  <a:gd name="T36" fmla="*/ 0 w 621"/>
                  <a:gd name="T37" fmla="*/ 395 h 621"/>
                  <a:gd name="T38" fmla="*/ 0 w 621"/>
                  <a:gd name="T39" fmla="*/ 226 h 621"/>
                  <a:gd name="T40" fmla="*/ 452 w 621"/>
                  <a:gd name="T41" fmla="*/ 226 h 621"/>
                  <a:gd name="T42" fmla="*/ 621 w 621"/>
                  <a:gd name="T43" fmla="*/ 226 h 621"/>
                  <a:gd name="T44" fmla="*/ 621 w 621"/>
                  <a:gd name="T45" fmla="*/ 395 h 621"/>
                  <a:gd name="T46" fmla="*/ 452 w 621"/>
                  <a:gd name="T47" fmla="*/ 395 h 621"/>
                  <a:gd name="T48" fmla="*/ 452 w 621"/>
                  <a:gd name="T49" fmla="*/ 226 h 621"/>
                  <a:gd name="T50" fmla="*/ 452 w 621"/>
                  <a:gd name="T51" fmla="*/ 0 h 621"/>
                  <a:gd name="T52" fmla="*/ 621 w 621"/>
                  <a:gd name="T53" fmla="*/ 0 h 621"/>
                  <a:gd name="T54" fmla="*/ 621 w 621"/>
                  <a:gd name="T55" fmla="*/ 170 h 621"/>
                  <a:gd name="T56" fmla="*/ 452 w 621"/>
                  <a:gd name="T57" fmla="*/ 170 h 621"/>
                  <a:gd name="T58" fmla="*/ 452 w 621"/>
                  <a:gd name="T59" fmla="*/ 0 h 621"/>
                  <a:gd name="T60" fmla="*/ 0 w 621"/>
                  <a:gd name="T61" fmla="*/ 452 h 621"/>
                  <a:gd name="T62" fmla="*/ 170 w 621"/>
                  <a:gd name="T63" fmla="*/ 452 h 621"/>
                  <a:gd name="T64" fmla="*/ 170 w 621"/>
                  <a:gd name="T65" fmla="*/ 621 h 621"/>
                  <a:gd name="T66" fmla="*/ 0 w 621"/>
                  <a:gd name="T67" fmla="*/ 621 h 621"/>
                  <a:gd name="T68" fmla="*/ 0 w 621"/>
                  <a:gd name="T69" fmla="*/ 452 h 621"/>
                  <a:gd name="T70" fmla="*/ 226 w 621"/>
                  <a:gd name="T71" fmla="*/ 452 h 621"/>
                  <a:gd name="T72" fmla="*/ 395 w 621"/>
                  <a:gd name="T73" fmla="*/ 452 h 621"/>
                  <a:gd name="T74" fmla="*/ 395 w 621"/>
                  <a:gd name="T75" fmla="*/ 621 h 621"/>
                  <a:gd name="T76" fmla="*/ 226 w 621"/>
                  <a:gd name="T77" fmla="*/ 621 h 621"/>
                  <a:gd name="T78" fmla="*/ 226 w 621"/>
                  <a:gd name="T79" fmla="*/ 452 h 621"/>
                  <a:gd name="T80" fmla="*/ 452 w 621"/>
                  <a:gd name="T81" fmla="*/ 452 h 621"/>
                  <a:gd name="T82" fmla="*/ 621 w 621"/>
                  <a:gd name="T83" fmla="*/ 452 h 621"/>
                  <a:gd name="T84" fmla="*/ 621 w 621"/>
                  <a:gd name="T85" fmla="*/ 621 h 621"/>
                  <a:gd name="T86" fmla="*/ 452 w 621"/>
                  <a:gd name="T87" fmla="*/ 621 h 621"/>
                  <a:gd name="T88" fmla="*/ 452 w 621"/>
                  <a:gd name="T89" fmla="*/ 452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1" h="621">
                    <a:moveTo>
                      <a:pt x="226" y="226"/>
                    </a:moveTo>
                    <a:lnTo>
                      <a:pt x="395" y="226"/>
                    </a:lnTo>
                    <a:lnTo>
                      <a:pt x="395" y="395"/>
                    </a:lnTo>
                    <a:lnTo>
                      <a:pt x="226" y="395"/>
                    </a:lnTo>
                    <a:lnTo>
                      <a:pt x="226" y="226"/>
                    </a:lnTo>
                    <a:close/>
                    <a:moveTo>
                      <a:pt x="226" y="0"/>
                    </a:moveTo>
                    <a:lnTo>
                      <a:pt x="395" y="0"/>
                    </a:lnTo>
                    <a:lnTo>
                      <a:pt x="395" y="170"/>
                    </a:lnTo>
                    <a:lnTo>
                      <a:pt x="226" y="170"/>
                    </a:lnTo>
                    <a:lnTo>
                      <a:pt x="226" y="0"/>
                    </a:lnTo>
                    <a:close/>
                    <a:moveTo>
                      <a:pt x="0" y="0"/>
                    </a:moveTo>
                    <a:lnTo>
                      <a:pt x="170" y="0"/>
                    </a:lnTo>
                    <a:lnTo>
                      <a:pt x="17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  <a:moveTo>
                      <a:pt x="0" y="226"/>
                    </a:moveTo>
                    <a:lnTo>
                      <a:pt x="170" y="226"/>
                    </a:lnTo>
                    <a:lnTo>
                      <a:pt x="170" y="395"/>
                    </a:lnTo>
                    <a:lnTo>
                      <a:pt x="0" y="395"/>
                    </a:lnTo>
                    <a:lnTo>
                      <a:pt x="0" y="226"/>
                    </a:lnTo>
                    <a:close/>
                    <a:moveTo>
                      <a:pt x="452" y="226"/>
                    </a:moveTo>
                    <a:lnTo>
                      <a:pt x="621" y="226"/>
                    </a:lnTo>
                    <a:lnTo>
                      <a:pt x="621" y="395"/>
                    </a:lnTo>
                    <a:lnTo>
                      <a:pt x="452" y="395"/>
                    </a:lnTo>
                    <a:lnTo>
                      <a:pt x="452" y="226"/>
                    </a:lnTo>
                    <a:close/>
                    <a:moveTo>
                      <a:pt x="452" y="0"/>
                    </a:moveTo>
                    <a:lnTo>
                      <a:pt x="621" y="0"/>
                    </a:lnTo>
                    <a:lnTo>
                      <a:pt x="621" y="170"/>
                    </a:lnTo>
                    <a:lnTo>
                      <a:pt x="452" y="170"/>
                    </a:lnTo>
                    <a:lnTo>
                      <a:pt x="452" y="0"/>
                    </a:lnTo>
                    <a:close/>
                    <a:moveTo>
                      <a:pt x="0" y="452"/>
                    </a:moveTo>
                    <a:lnTo>
                      <a:pt x="170" y="452"/>
                    </a:lnTo>
                    <a:lnTo>
                      <a:pt x="170" y="621"/>
                    </a:lnTo>
                    <a:lnTo>
                      <a:pt x="0" y="621"/>
                    </a:lnTo>
                    <a:lnTo>
                      <a:pt x="0" y="452"/>
                    </a:lnTo>
                    <a:close/>
                    <a:moveTo>
                      <a:pt x="226" y="452"/>
                    </a:moveTo>
                    <a:lnTo>
                      <a:pt x="395" y="452"/>
                    </a:lnTo>
                    <a:lnTo>
                      <a:pt x="395" y="621"/>
                    </a:lnTo>
                    <a:lnTo>
                      <a:pt x="226" y="621"/>
                    </a:lnTo>
                    <a:lnTo>
                      <a:pt x="226" y="452"/>
                    </a:lnTo>
                    <a:close/>
                    <a:moveTo>
                      <a:pt x="452" y="452"/>
                    </a:moveTo>
                    <a:lnTo>
                      <a:pt x="621" y="452"/>
                    </a:lnTo>
                    <a:lnTo>
                      <a:pt x="621" y="621"/>
                    </a:lnTo>
                    <a:lnTo>
                      <a:pt x="452" y="621"/>
                    </a:lnTo>
                    <a:lnTo>
                      <a:pt x="452" y="45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343" name="직사각형 342"/>
          <p:cNvSpPr/>
          <p:nvPr/>
        </p:nvSpPr>
        <p:spPr>
          <a:xfrm>
            <a:off x="6116723" y="1436629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600" b="1" dirty="0" smtClean="0">
                <a:solidFill>
                  <a:schemeClr val="tx1"/>
                </a:solidFill>
              </a:rPr>
              <a:t>지역선택 ▼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7938950" y="1436629"/>
            <a:ext cx="721066" cy="216024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업체명검색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5" name="Search Icon"/>
          <p:cNvSpPr>
            <a:spLocks noChangeAspect="1" noEditPoints="1"/>
          </p:cNvSpPr>
          <p:nvPr/>
        </p:nvSpPr>
        <p:spPr bwMode="auto">
          <a:xfrm flipH="1">
            <a:off x="8738066" y="1494903"/>
            <a:ext cx="112198" cy="105472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grpSp>
        <p:nvGrpSpPr>
          <p:cNvPr id="352" name="그룹 351"/>
          <p:cNvGrpSpPr/>
          <p:nvPr/>
        </p:nvGrpSpPr>
        <p:grpSpPr>
          <a:xfrm>
            <a:off x="6125806" y="1661593"/>
            <a:ext cx="2756871" cy="531069"/>
            <a:chOff x="346985" y="2017650"/>
            <a:chExt cx="2707981" cy="531069"/>
          </a:xfrm>
        </p:grpSpPr>
        <p:sp>
          <p:nvSpPr>
            <p:cNvPr id="353" name="직사각형 352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골프연습장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5" name="그룹 354"/>
          <p:cNvGrpSpPr/>
          <p:nvPr/>
        </p:nvGrpSpPr>
        <p:grpSpPr>
          <a:xfrm>
            <a:off x="6130365" y="2213382"/>
            <a:ext cx="2756871" cy="531069"/>
            <a:chOff x="346985" y="2017650"/>
            <a:chExt cx="2707981" cy="531069"/>
          </a:xfrm>
        </p:grpSpPr>
        <p:sp>
          <p:nvSpPr>
            <p:cNvPr id="356" name="직사각형 355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골프연습장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>
            <a:off x="6129351" y="2777787"/>
            <a:ext cx="2756871" cy="531069"/>
            <a:chOff x="346985" y="2017650"/>
            <a:chExt cx="2707981" cy="531069"/>
          </a:xfrm>
        </p:grpSpPr>
        <p:sp>
          <p:nvSpPr>
            <p:cNvPr id="359" name="직사각형 358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골프연습장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6128316" y="3339190"/>
            <a:ext cx="2756871" cy="531069"/>
            <a:chOff x="346985" y="2017650"/>
            <a:chExt cx="2707981" cy="531069"/>
          </a:xfrm>
        </p:grpSpPr>
        <p:sp>
          <p:nvSpPr>
            <p:cNvPr id="362" name="직사각형 361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골프연습장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4" name="그룹 363"/>
          <p:cNvGrpSpPr/>
          <p:nvPr/>
        </p:nvGrpSpPr>
        <p:grpSpPr>
          <a:xfrm>
            <a:off x="6128264" y="3899071"/>
            <a:ext cx="2756871" cy="531069"/>
            <a:chOff x="346985" y="2017650"/>
            <a:chExt cx="2707981" cy="531069"/>
          </a:xfrm>
        </p:grpSpPr>
        <p:sp>
          <p:nvSpPr>
            <p:cNvPr id="365" name="직사각형 364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골프연습장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6123700" y="4462714"/>
            <a:ext cx="2756871" cy="265000"/>
            <a:chOff x="346985" y="2017650"/>
            <a:chExt cx="2707981" cy="531069"/>
          </a:xfrm>
        </p:grpSpPr>
        <p:sp>
          <p:nvSpPr>
            <p:cNvPr id="368" name="직사각형 367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골프연습장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6" name="직사각형 345"/>
          <p:cNvSpPr/>
          <p:nvPr/>
        </p:nvSpPr>
        <p:spPr>
          <a:xfrm>
            <a:off x="6116722" y="4603306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Copyright©BETNAM. ALL rights Reserved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370" name="표 3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51097"/>
              </p:ext>
            </p:extLst>
          </p:nvPr>
        </p:nvGraphicFramePr>
        <p:xfrm>
          <a:off x="8997052" y="828161"/>
          <a:ext cx="2786944" cy="399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992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71" name="그룹 370"/>
          <p:cNvGrpSpPr/>
          <p:nvPr/>
        </p:nvGrpSpPr>
        <p:grpSpPr>
          <a:xfrm>
            <a:off x="8982919" y="835336"/>
            <a:ext cx="2796181" cy="305998"/>
            <a:chOff x="299865" y="834648"/>
            <a:chExt cx="2796181" cy="305998"/>
          </a:xfrm>
        </p:grpSpPr>
        <p:sp>
          <p:nvSpPr>
            <p:cNvPr id="372" name="직사각형 371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베트남</a:t>
              </a:r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75" name="그룹 374"/>
          <p:cNvGrpSpPr/>
          <p:nvPr/>
        </p:nvGrpSpPr>
        <p:grpSpPr>
          <a:xfrm>
            <a:off x="8982919" y="835336"/>
            <a:ext cx="2915453" cy="587486"/>
            <a:chOff x="299865" y="834648"/>
            <a:chExt cx="2915453" cy="587486"/>
          </a:xfrm>
        </p:grpSpPr>
        <p:sp>
          <p:nvSpPr>
            <p:cNvPr id="376" name="순서도: 대체 처리 375"/>
            <p:cNvSpPr/>
            <p:nvPr/>
          </p:nvSpPr>
          <p:spPr>
            <a:xfrm>
              <a:off x="320310" y="1148622"/>
              <a:ext cx="289500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dirty="0" smtClean="0">
                  <a:solidFill>
                    <a:schemeClr val="tx1"/>
                  </a:solidFill>
                </a:rPr>
                <a:t>   업소정보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 업소후기      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골프장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Q&amp;A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77" name="직선 연결선 376"/>
            <p:cNvCxnSpPr/>
            <p:nvPr/>
          </p:nvCxnSpPr>
          <p:spPr>
            <a:xfrm>
              <a:off x="316913" y="1422134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직사각형 377"/>
            <p:cNvSpPr/>
            <p:nvPr/>
          </p:nvSpPr>
          <p:spPr>
            <a:xfrm>
              <a:off x="2331925" y="1384192"/>
              <a:ext cx="697645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9" name="그룹 378"/>
            <p:cNvGrpSpPr/>
            <p:nvPr/>
          </p:nvGrpSpPr>
          <p:grpSpPr>
            <a:xfrm>
              <a:off x="299865" y="834648"/>
              <a:ext cx="2796181" cy="305998"/>
              <a:chOff x="299865" y="834648"/>
              <a:chExt cx="2796181" cy="305998"/>
            </a:xfrm>
          </p:grpSpPr>
          <p:sp>
            <p:nvSpPr>
              <p:cNvPr id="380" name="직사각형 379"/>
              <p:cNvSpPr/>
              <p:nvPr/>
            </p:nvSpPr>
            <p:spPr>
              <a:xfrm>
                <a:off x="299865" y="834648"/>
                <a:ext cx="2790989" cy="29695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1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381" name="직선 연결선 380"/>
              <p:cNvCxnSpPr/>
              <p:nvPr/>
            </p:nvCxnSpPr>
            <p:spPr>
              <a:xfrm>
                <a:off x="319176" y="1140646"/>
                <a:ext cx="277687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Tiles (9) Icon"/>
              <p:cNvSpPr>
                <a:spLocks noChangeAspect="1" noEditPoints="1"/>
              </p:cNvSpPr>
              <p:nvPr/>
            </p:nvSpPr>
            <p:spPr bwMode="auto">
              <a:xfrm>
                <a:off x="2899932" y="907684"/>
                <a:ext cx="146942" cy="146942"/>
              </a:xfrm>
              <a:custGeom>
                <a:avLst/>
                <a:gdLst>
                  <a:gd name="T0" fmla="*/ 226 w 621"/>
                  <a:gd name="T1" fmla="*/ 226 h 621"/>
                  <a:gd name="T2" fmla="*/ 395 w 621"/>
                  <a:gd name="T3" fmla="*/ 226 h 621"/>
                  <a:gd name="T4" fmla="*/ 395 w 621"/>
                  <a:gd name="T5" fmla="*/ 395 h 621"/>
                  <a:gd name="T6" fmla="*/ 226 w 621"/>
                  <a:gd name="T7" fmla="*/ 395 h 621"/>
                  <a:gd name="T8" fmla="*/ 226 w 621"/>
                  <a:gd name="T9" fmla="*/ 226 h 621"/>
                  <a:gd name="T10" fmla="*/ 226 w 621"/>
                  <a:gd name="T11" fmla="*/ 0 h 621"/>
                  <a:gd name="T12" fmla="*/ 395 w 621"/>
                  <a:gd name="T13" fmla="*/ 0 h 621"/>
                  <a:gd name="T14" fmla="*/ 395 w 621"/>
                  <a:gd name="T15" fmla="*/ 170 h 621"/>
                  <a:gd name="T16" fmla="*/ 226 w 621"/>
                  <a:gd name="T17" fmla="*/ 170 h 621"/>
                  <a:gd name="T18" fmla="*/ 226 w 621"/>
                  <a:gd name="T19" fmla="*/ 0 h 621"/>
                  <a:gd name="T20" fmla="*/ 0 w 621"/>
                  <a:gd name="T21" fmla="*/ 0 h 621"/>
                  <a:gd name="T22" fmla="*/ 170 w 621"/>
                  <a:gd name="T23" fmla="*/ 0 h 621"/>
                  <a:gd name="T24" fmla="*/ 170 w 621"/>
                  <a:gd name="T25" fmla="*/ 170 h 621"/>
                  <a:gd name="T26" fmla="*/ 0 w 621"/>
                  <a:gd name="T27" fmla="*/ 170 h 621"/>
                  <a:gd name="T28" fmla="*/ 0 w 621"/>
                  <a:gd name="T29" fmla="*/ 0 h 621"/>
                  <a:gd name="T30" fmla="*/ 0 w 621"/>
                  <a:gd name="T31" fmla="*/ 226 h 621"/>
                  <a:gd name="T32" fmla="*/ 170 w 621"/>
                  <a:gd name="T33" fmla="*/ 226 h 621"/>
                  <a:gd name="T34" fmla="*/ 170 w 621"/>
                  <a:gd name="T35" fmla="*/ 395 h 621"/>
                  <a:gd name="T36" fmla="*/ 0 w 621"/>
                  <a:gd name="T37" fmla="*/ 395 h 621"/>
                  <a:gd name="T38" fmla="*/ 0 w 621"/>
                  <a:gd name="T39" fmla="*/ 226 h 621"/>
                  <a:gd name="T40" fmla="*/ 452 w 621"/>
                  <a:gd name="T41" fmla="*/ 226 h 621"/>
                  <a:gd name="T42" fmla="*/ 621 w 621"/>
                  <a:gd name="T43" fmla="*/ 226 h 621"/>
                  <a:gd name="T44" fmla="*/ 621 w 621"/>
                  <a:gd name="T45" fmla="*/ 395 h 621"/>
                  <a:gd name="T46" fmla="*/ 452 w 621"/>
                  <a:gd name="T47" fmla="*/ 395 h 621"/>
                  <a:gd name="T48" fmla="*/ 452 w 621"/>
                  <a:gd name="T49" fmla="*/ 226 h 621"/>
                  <a:gd name="T50" fmla="*/ 452 w 621"/>
                  <a:gd name="T51" fmla="*/ 0 h 621"/>
                  <a:gd name="T52" fmla="*/ 621 w 621"/>
                  <a:gd name="T53" fmla="*/ 0 h 621"/>
                  <a:gd name="T54" fmla="*/ 621 w 621"/>
                  <a:gd name="T55" fmla="*/ 170 h 621"/>
                  <a:gd name="T56" fmla="*/ 452 w 621"/>
                  <a:gd name="T57" fmla="*/ 170 h 621"/>
                  <a:gd name="T58" fmla="*/ 452 w 621"/>
                  <a:gd name="T59" fmla="*/ 0 h 621"/>
                  <a:gd name="T60" fmla="*/ 0 w 621"/>
                  <a:gd name="T61" fmla="*/ 452 h 621"/>
                  <a:gd name="T62" fmla="*/ 170 w 621"/>
                  <a:gd name="T63" fmla="*/ 452 h 621"/>
                  <a:gd name="T64" fmla="*/ 170 w 621"/>
                  <a:gd name="T65" fmla="*/ 621 h 621"/>
                  <a:gd name="T66" fmla="*/ 0 w 621"/>
                  <a:gd name="T67" fmla="*/ 621 h 621"/>
                  <a:gd name="T68" fmla="*/ 0 w 621"/>
                  <a:gd name="T69" fmla="*/ 452 h 621"/>
                  <a:gd name="T70" fmla="*/ 226 w 621"/>
                  <a:gd name="T71" fmla="*/ 452 h 621"/>
                  <a:gd name="T72" fmla="*/ 395 w 621"/>
                  <a:gd name="T73" fmla="*/ 452 h 621"/>
                  <a:gd name="T74" fmla="*/ 395 w 621"/>
                  <a:gd name="T75" fmla="*/ 621 h 621"/>
                  <a:gd name="T76" fmla="*/ 226 w 621"/>
                  <a:gd name="T77" fmla="*/ 621 h 621"/>
                  <a:gd name="T78" fmla="*/ 226 w 621"/>
                  <a:gd name="T79" fmla="*/ 452 h 621"/>
                  <a:gd name="T80" fmla="*/ 452 w 621"/>
                  <a:gd name="T81" fmla="*/ 452 h 621"/>
                  <a:gd name="T82" fmla="*/ 621 w 621"/>
                  <a:gd name="T83" fmla="*/ 452 h 621"/>
                  <a:gd name="T84" fmla="*/ 621 w 621"/>
                  <a:gd name="T85" fmla="*/ 621 h 621"/>
                  <a:gd name="T86" fmla="*/ 452 w 621"/>
                  <a:gd name="T87" fmla="*/ 621 h 621"/>
                  <a:gd name="T88" fmla="*/ 452 w 621"/>
                  <a:gd name="T89" fmla="*/ 452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1" h="621">
                    <a:moveTo>
                      <a:pt x="226" y="226"/>
                    </a:moveTo>
                    <a:lnTo>
                      <a:pt x="395" y="226"/>
                    </a:lnTo>
                    <a:lnTo>
                      <a:pt x="395" y="395"/>
                    </a:lnTo>
                    <a:lnTo>
                      <a:pt x="226" y="395"/>
                    </a:lnTo>
                    <a:lnTo>
                      <a:pt x="226" y="226"/>
                    </a:lnTo>
                    <a:close/>
                    <a:moveTo>
                      <a:pt x="226" y="0"/>
                    </a:moveTo>
                    <a:lnTo>
                      <a:pt x="395" y="0"/>
                    </a:lnTo>
                    <a:lnTo>
                      <a:pt x="395" y="170"/>
                    </a:lnTo>
                    <a:lnTo>
                      <a:pt x="226" y="170"/>
                    </a:lnTo>
                    <a:lnTo>
                      <a:pt x="226" y="0"/>
                    </a:lnTo>
                    <a:close/>
                    <a:moveTo>
                      <a:pt x="0" y="0"/>
                    </a:moveTo>
                    <a:lnTo>
                      <a:pt x="170" y="0"/>
                    </a:lnTo>
                    <a:lnTo>
                      <a:pt x="17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  <a:moveTo>
                      <a:pt x="0" y="226"/>
                    </a:moveTo>
                    <a:lnTo>
                      <a:pt x="170" y="226"/>
                    </a:lnTo>
                    <a:lnTo>
                      <a:pt x="170" y="395"/>
                    </a:lnTo>
                    <a:lnTo>
                      <a:pt x="0" y="395"/>
                    </a:lnTo>
                    <a:lnTo>
                      <a:pt x="0" y="226"/>
                    </a:lnTo>
                    <a:close/>
                    <a:moveTo>
                      <a:pt x="452" y="226"/>
                    </a:moveTo>
                    <a:lnTo>
                      <a:pt x="621" y="226"/>
                    </a:lnTo>
                    <a:lnTo>
                      <a:pt x="621" y="395"/>
                    </a:lnTo>
                    <a:lnTo>
                      <a:pt x="452" y="395"/>
                    </a:lnTo>
                    <a:lnTo>
                      <a:pt x="452" y="226"/>
                    </a:lnTo>
                    <a:close/>
                    <a:moveTo>
                      <a:pt x="452" y="0"/>
                    </a:moveTo>
                    <a:lnTo>
                      <a:pt x="621" y="0"/>
                    </a:lnTo>
                    <a:lnTo>
                      <a:pt x="621" y="170"/>
                    </a:lnTo>
                    <a:lnTo>
                      <a:pt x="452" y="170"/>
                    </a:lnTo>
                    <a:lnTo>
                      <a:pt x="452" y="0"/>
                    </a:lnTo>
                    <a:close/>
                    <a:moveTo>
                      <a:pt x="0" y="452"/>
                    </a:moveTo>
                    <a:lnTo>
                      <a:pt x="170" y="452"/>
                    </a:lnTo>
                    <a:lnTo>
                      <a:pt x="170" y="621"/>
                    </a:lnTo>
                    <a:lnTo>
                      <a:pt x="0" y="621"/>
                    </a:lnTo>
                    <a:lnTo>
                      <a:pt x="0" y="452"/>
                    </a:lnTo>
                    <a:close/>
                    <a:moveTo>
                      <a:pt x="226" y="452"/>
                    </a:moveTo>
                    <a:lnTo>
                      <a:pt x="395" y="452"/>
                    </a:lnTo>
                    <a:lnTo>
                      <a:pt x="395" y="621"/>
                    </a:lnTo>
                    <a:lnTo>
                      <a:pt x="226" y="621"/>
                    </a:lnTo>
                    <a:lnTo>
                      <a:pt x="226" y="452"/>
                    </a:lnTo>
                    <a:close/>
                    <a:moveTo>
                      <a:pt x="452" y="452"/>
                    </a:moveTo>
                    <a:lnTo>
                      <a:pt x="621" y="452"/>
                    </a:lnTo>
                    <a:lnTo>
                      <a:pt x="621" y="621"/>
                    </a:lnTo>
                    <a:lnTo>
                      <a:pt x="452" y="621"/>
                    </a:lnTo>
                    <a:lnTo>
                      <a:pt x="452" y="45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</p:grpSp>
      <p:graphicFrame>
        <p:nvGraphicFramePr>
          <p:cNvPr id="406" name="표 4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33249"/>
              </p:ext>
            </p:extLst>
          </p:nvPr>
        </p:nvGraphicFramePr>
        <p:xfrm>
          <a:off x="9040245" y="1492164"/>
          <a:ext cx="2709809" cy="314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86"/>
                <a:gridCol w="2358823"/>
              </a:tblGrid>
              <a:tr h="57229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3" name="Chevron Down"/>
          <p:cNvGrpSpPr>
            <a:grpSpLocks noChangeAspect="1"/>
          </p:cNvGrpSpPr>
          <p:nvPr/>
        </p:nvGrpSpPr>
        <p:grpSpPr>
          <a:xfrm>
            <a:off x="9103710" y="1691607"/>
            <a:ext cx="213272" cy="213272"/>
            <a:chOff x="3111499" y="5348288"/>
            <a:chExt cx="377825" cy="377825"/>
          </a:xfrm>
        </p:grpSpPr>
        <p:sp>
          <p:nvSpPr>
            <p:cNvPr id="444" name="Chevron Down Icon"/>
            <p:cNvSpPr>
              <a:spLocks noChangeAspect="1"/>
            </p:cNvSpPr>
            <p:nvPr/>
          </p:nvSpPr>
          <p:spPr bwMode="auto">
            <a:xfrm>
              <a:off x="3227386" y="5472906"/>
              <a:ext cx="146050" cy="128588"/>
            </a:xfrm>
            <a:custGeom>
              <a:avLst/>
              <a:gdLst>
                <a:gd name="T0" fmla="*/ 46 w 92"/>
                <a:gd name="T1" fmla="*/ 47 h 81"/>
                <a:gd name="T2" fmla="*/ 56 w 92"/>
                <a:gd name="T3" fmla="*/ 37 h 81"/>
                <a:gd name="T4" fmla="*/ 92 w 92"/>
                <a:gd name="T5" fmla="*/ 0 h 81"/>
                <a:gd name="T6" fmla="*/ 92 w 92"/>
                <a:gd name="T7" fmla="*/ 33 h 81"/>
                <a:gd name="T8" fmla="*/ 46 w 92"/>
                <a:gd name="T9" fmla="*/ 81 h 81"/>
                <a:gd name="T10" fmla="*/ 0 w 92"/>
                <a:gd name="T11" fmla="*/ 33 h 81"/>
                <a:gd name="T12" fmla="*/ 0 w 92"/>
                <a:gd name="T13" fmla="*/ 0 h 81"/>
                <a:gd name="T14" fmla="*/ 36 w 92"/>
                <a:gd name="T15" fmla="*/ 37 h 81"/>
                <a:gd name="T16" fmla="*/ 46 w 92"/>
                <a:gd name="T17" fmla="*/ 4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1">
                  <a:moveTo>
                    <a:pt x="46" y="47"/>
                  </a:moveTo>
                  <a:lnTo>
                    <a:pt x="56" y="37"/>
                  </a:lnTo>
                  <a:lnTo>
                    <a:pt x="92" y="0"/>
                  </a:lnTo>
                  <a:lnTo>
                    <a:pt x="92" y="33"/>
                  </a:lnTo>
                  <a:lnTo>
                    <a:pt x="46" y="81"/>
                  </a:lnTo>
                  <a:lnTo>
                    <a:pt x="0" y="33"/>
                  </a:lnTo>
                  <a:lnTo>
                    <a:pt x="0" y="0"/>
                  </a:lnTo>
                  <a:lnTo>
                    <a:pt x="36" y="37"/>
                  </a:lnTo>
                  <a:lnTo>
                    <a:pt x="46" y="47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5" name="Circle"/>
            <p:cNvSpPr>
              <a:spLocks noChangeAspect="1" noEditPoints="1"/>
            </p:cNvSpPr>
            <p:nvPr/>
          </p:nvSpPr>
          <p:spPr bwMode="auto">
            <a:xfrm>
              <a:off x="3111499" y="534828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6" name="Chevron Left"/>
          <p:cNvGrpSpPr>
            <a:grpSpLocks noChangeAspect="1"/>
          </p:cNvGrpSpPr>
          <p:nvPr/>
        </p:nvGrpSpPr>
        <p:grpSpPr>
          <a:xfrm rot="10800000">
            <a:off x="9103711" y="2098190"/>
            <a:ext cx="213272" cy="213272"/>
            <a:chOff x="2327274" y="5341938"/>
            <a:chExt cx="377825" cy="377825"/>
          </a:xfrm>
        </p:grpSpPr>
        <p:sp>
          <p:nvSpPr>
            <p:cNvPr id="447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8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9" name="Chevron Left"/>
          <p:cNvGrpSpPr>
            <a:grpSpLocks noChangeAspect="1"/>
          </p:cNvGrpSpPr>
          <p:nvPr/>
        </p:nvGrpSpPr>
        <p:grpSpPr>
          <a:xfrm rot="10800000">
            <a:off x="9103711" y="2390586"/>
            <a:ext cx="213272" cy="213272"/>
            <a:chOff x="2327274" y="5341938"/>
            <a:chExt cx="377825" cy="377825"/>
          </a:xfrm>
        </p:grpSpPr>
        <p:sp>
          <p:nvSpPr>
            <p:cNvPr id="450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51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52" name="Chevron Left"/>
          <p:cNvGrpSpPr>
            <a:grpSpLocks noChangeAspect="1"/>
          </p:cNvGrpSpPr>
          <p:nvPr/>
        </p:nvGrpSpPr>
        <p:grpSpPr>
          <a:xfrm rot="10800000">
            <a:off x="9103711" y="2678353"/>
            <a:ext cx="213272" cy="213272"/>
            <a:chOff x="2327274" y="5341938"/>
            <a:chExt cx="377825" cy="377825"/>
          </a:xfrm>
        </p:grpSpPr>
        <p:sp>
          <p:nvSpPr>
            <p:cNvPr id="453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54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55" name="Chevron Left"/>
          <p:cNvGrpSpPr>
            <a:grpSpLocks noChangeAspect="1"/>
          </p:cNvGrpSpPr>
          <p:nvPr/>
        </p:nvGrpSpPr>
        <p:grpSpPr>
          <a:xfrm rot="10800000">
            <a:off x="9103711" y="2956363"/>
            <a:ext cx="213272" cy="213272"/>
            <a:chOff x="2327274" y="5341938"/>
            <a:chExt cx="377825" cy="377825"/>
          </a:xfrm>
        </p:grpSpPr>
        <p:sp>
          <p:nvSpPr>
            <p:cNvPr id="456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57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58" name="Chevron Left"/>
          <p:cNvGrpSpPr>
            <a:grpSpLocks noChangeAspect="1"/>
          </p:cNvGrpSpPr>
          <p:nvPr/>
        </p:nvGrpSpPr>
        <p:grpSpPr>
          <a:xfrm rot="10800000">
            <a:off x="9103710" y="3255961"/>
            <a:ext cx="213272" cy="213272"/>
            <a:chOff x="2327274" y="5341938"/>
            <a:chExt cx="377825" cy="377825"/>
          </a:xfrm>
        </p:grpSpPr>
        <p:sp>
          <p:nvSpPr>
            <p:cNvPr id="459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60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61" name="Chevron Left"/>
          <p:cNvGrpSpPr>
            <a:grpSpLocks noChangeAspect="1"/>
          </p:cNvGrpSpPr>
          <p:nvPr/>
        </p:nvGrpSpPr>
        <p:grpSpPr>
          <a:xfrm rot="10800000">
            <a:off x="9103710" y="3532455"/>
            <a:ext cx="213272" cy="213272"/>
            <a:chOff x="2327274" y="5341938"/>
            <a:chExt cx="377825" cy="377825"/>
          </a:xfrm>
        </p:grpSpPr>
        <p:sp>
          <p:nvSpPr>
            <p:cNvPr id="462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63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64" name="Chevron Left"/>
          <p:cNvGrpSpPr>
            <a:grpSpLocks noChangeAspect="1"/>
          </p:cNvGrpSpPr>
          <p:nvPr/>
        </p:nvGrpSpPr>
        <p:grpSpPr>
          <a:xfrm rot="10800000">
            <a:off x="9103710" y="3820222"/>
            <a:ext cx="213272" cy="213272"/>
            <a:chOff x="2327274" y="5341938"/>
            <a:chExt cx="377825" cy="377825"/>
          </a:xfrm>
        </p:grpSpPr>
        <p:sp>
          <p:nvSpPr>
            <p:cNvPr id="465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66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67" name="Chevron Left"/>
          <p:cNvGrpSpPr>
            <a:grpSpLocks noChangeAspect="1"/>
          </p:cNvGrpSpPr>
          <p:nvPr/>
        </p:nvGrpSpPr>
        <p:grpSpPr>
          <a:xfrm rot="10800000">
            <a:off x="9103710" y="4098232"/>
            <a:ext cx="213272" cy="213272"/>
            <a:chOff x="2327274" y="5341938"/>
            <a:chExt cx="377825" cy="377825"/>
          </a:xfrm>
        </p:grpSpPr>
        <p:sp>
          <p:nvSpPr>
            <p:cNvPr id="468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69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70" name="Chevron Left"/>
          <p:cNvGrpSpPr>
            <a:grpSpLocks noChangeAspect="1"/>
          </p:cNvGrpSpPr>
          <p:nvPr/>
        </p:nvGrpSpPr>
        <p:grpSpPr>
          <a:xfrm rot="10800000">
            <a:off x="9112385" y="4391708"/>
            <a:ext cx="213272" cy="213272"/>
            <a:chOff x="2327274" y="5341938"/>
            <a:chExt cx="377825" cy="377825"/>
          </a:xfrm>
        </p:grpSpPr>
        <p:sp>
          <p:nvSpPr>
            <p:cNvPr id="471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72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473" name="직사각형 472"/>
          <p:cNvSpPr/>
          <p:nvPr/>
        </p:nvSpPr>
        <p:spPr>
          <a:xfrm>
            <a:off x="9004196" y="4599260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Copyright©BETNAM. ALL rights Reserved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74" name="직사각형 473"/>
          <p:cNvSpPr/>
          <p:nvPr/>
        </p:nvSpPr>
        <p:spPr>
          <a:xfrm>
            <a:off x="2837390" y="78997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5" name="직사각형 474"/>
          <p:cNvSpPr/>
          <p:nvPr/>
        </p:nvSpPr>
        <p:spPr>
          <a:xfrm>
            <a:off x="989121" y="118054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6" name="직사각형 475"/>
          <p:cNvSpPr/>
          <p:nvPr/>
        </p:nvSpPr>
        <p:spPr>
          <a:xfrm>
            <a:off x="560154" y="142796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7" name="직사각형 476"/>
          <p:cNvSpPr/>
          <p:nvPr/>
        </p:nvSpPr>
        <p:spPr>
          <a:xfrm>
            <a:off x="1453428" y="1779067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8" name="직사각형 477"/>
          <p:cNvSpPr/>
          <p:nvPr/>
        </p:nvSpPr>
        <p:spPr>
          <a:xfrm>
            <a:off x="2700882" y="178774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9" name="직사각형 478"/>
          <p:cNvSpPr/>
          <p:nvPr/>
        </p:nvSpPr>
        <p:spPr>
          <a:xfrm>
            <a:off x="11358697" y="195809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0" name="직사각형 479"/>
          <p:cNvSpPr/>
          <p:nvPr/>
        </p:nvSpPr>
        <p:spPr>
          <a:xfrm>
            <a:off x="5946134" y="188400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1" name="직사각형 480"/>
          <p:cNvSpPr/>
          <p:nvPr/>
        </p:nvSpPr>
        <p:spPr>
          <a:xfrm>
            <a:off x="5919619" y="321976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진입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423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업소정보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20" name="표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47412"/>
              </p:ext>
            </p:extLst>
          </p:nvPr>
        </p:nvGraphicFramePr>
        <p:xfrm>
          <a:off x="313482" y="5596375"/>
          <a:ext cx="2773048" cy="72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관리자페이지에서 사진 등록 가능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제목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내용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영업시간 관리자에서 입력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4679837" y="5332897"/>
            <a:ext cx="2783776" cy="983589"/>
            <a:chOff x="303017" y="5351947"/>
            <a:chExt cx="2783776" cy="983589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08638"/>
              </p:ext>
            </p:extLst>
          </p:nvPr>
        </p:nvGraphicFramePr>
        <p:xfrm>
          <a:off x="4691104" y="5586215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해당 메뉴는 스크롤을 내리더라도 고정으로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목록 클릭 시 업소정보로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해당 업체에 문자보내기 기능 활성화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해당 업체에 전화걸기 기능 활성화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466253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725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업소정보 상세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베트남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313998" y="827473"/>
          <a:ext cx="2786944" cy="399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99293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5" name="그룹 254"/>
          <p:cNvGrpSpPr/>
          <p:nvPr/>
        </p:nvGrpSpPr>
        <p:grpSpPr>
          <a:xfrm>
            <a:off x="299865" y="834648"/>
            <a:ext cx="2796181" cy="305998"/>
            <a:chOff x="299865" y="834648"/>
            <a:chExt cx="2796181" cy="305998"/>
          </a:xfrm>
        </p:grpSpPr>
        <p:sp>
          <p:nvSpPr>
            <p:cNvPr id="256" name="직사각형 255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베트남</a:t>
              </a:r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57" name="직선 연결선 256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299865" y="834648"/>
            <a:ext cx="2915453" cy="587486"/>
            <a:chOff x="299865" y="834648"/>
            <a:chExt cx="2915453" cy="587486"/>
          </a:xfrm>
        </p:grpSpPr>
        <p:sp>
          <p:nvSpPr>
            <p:cNvPr id="260" name="순서도: 대체 처리 259"/>
            <p:cNvSpPr/>
            <p:nvPr/>
          </p:nvSpPr>
          <p:spPr>
            <a:xfrm>
              <a:off x="320310" y="1148622"/>
              <a:ext cx="289500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b="1" dirty="0" smtClean="0">
                  <a:solidFill>
                    <a:schemeClr val="tx1"/>
                  </a:solidFill>
                </a:rPr>
                <a:t>  업소정보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 업소후기         골프장      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직선 연결선 260"/>
            <p:cNvCxnSpPr/>
            <p:nvPr/>
          </p:nvCxnSpPr>
          <p:spPr>
            <a:xfrm>
              <a:off x="316913" y="1422134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직사각형 261"/>
            <p:cNvSpPr/>
            <p:nvPr/>
          </p:nvSpPr>
          <p:spPr>
            <a:xfrm>
              <a:off x="378038" y="1384192"/>
              <a:ext cx="63422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3" name="그룹 262"/>
            <p:cNvGrpSpPr/>
            <p:nvPr/>
          </p:nvGrpSpPr>
          <p:grpSpPr>
            <a:xfrm>
              <a:off x="299865" y="834648"/>
              <a:ext cx="2796181" cy="305998"/>
              <a:chOff x="299865" y="834648"/>
              <a:chExt cx="2796181" cy="305998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299865" y="834648"/>
                <a:ext cx="2790989" cy="29695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1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65" name="직선 연결선 264"/>
              <p:cNvCxnSpPr/>
              <p:nvPr/>
            </p:nvCxnSpPr>
            <p:spPr>
              <a:xfrm>
                <a:off x="319176" y="1140646"/>
                <a:ext cx="277687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Tiles (9) Icon"/>
              <p:cNvSpPr>
                <a:spLocks noChangeAspect="1" noEditPoints="1"/>
              </p:cNvSpPr>
              <p:nvPr/>
            </p:nvSpPr>
            <p:spPr bwMode="auto">
              <a:xfrm>
                <a:off x="2899932" y="907684"/>
                <a:ext cx="146942" cy="146942"/>
              </a:xfrm>
              <a:custGeom>
                <a:avLst/>
                <a:gdLst>
                  <a:gd name="T0" fmla="*/ 226 w 621"/>
                  <a:gd name="T1" fmla="*/ 226 h 621"/>
                  <a:gd name="T2" fmla="*/ 395 w 621"/>
                  <a:gd name="T3" fmla="*/ 226 h 621"/>
                  <a:gd name="T4" fmla="*/ 395 w 621"/>
                  <a:gd name="T5" fmla="*/ 395 h 621"/>
                  <a:gd name="T6" fmla="*/ 226 w 621"/>
                  <a:gd name="T7" fmla="*/ 395 h 621"/>
                  <a:gd name="T8" fmla="*/ 226 w 621"/>
                  <a:gd name="T9" fmla="*/ 226 h 621"/>
                  <a:gd name="T10" fmla="*/ 226 w 621"/>
                  <a:gd name="T11" fmla="*/ 0 h 621"/>
                  <a:gd name="T12" fmla="*/ 395 w 621"/>
                  <a:gd name="T13" fmla="*/ 0 h 621"/>
                  <a:gd name="T14" fmla="*/ 395 w 621"/>
                  <a:gd name="T15" fmla="*/ 170 h 621"/>
                  <a:gd name="T16" fmla="*/ 226 w 621"/>
                  <a:gd name="T17" fmla="*/ 170 h 621"/>
                  <a:gd name="T18" fmla="*/ 226 w 621"/>
                  <a:gd name="T19" fmla="*/ 0 h 621"/>
                  <a:gd name="T20" fmla="*/ 0 w 621"/>
                  <a:gd name="T21" fmla="*/ 0 h 621"/>
                  <a:gd name="T22" fmla="*/ 170 w 621"/>
                  <a:gd name="T23" fmla="*/ 0 h 621"/>
                  <a:gd name="T24" fmla="*/ 170 w 621"/>
                  <a:gd name="T25" fmla="*/ 170 h 621"/>
                  <a:gd name="T26" fmla="*/ 0 w 621"/>
                  <a:gd name="T27" fmla="*/ 170 h 621"/>
                  <a:gd name="T28" fmla="*/ 0 w 621"/>
                  <a:gd name="T29" fmla="*/ 0 h 621"/>
                  <a:gd name="T30" fmla="*/ 0 w 621"/>
                  <a:gd name="T31" fmla="*/ 226 h 621"/>
                  <a:gd name="T32" fmla="*/ 170 w 621"/>
                  <a:gd name="T33" fmla="*/ 226 h 621"/>
                  <a:gd name="T34" fmla="*/ 170 w 621"/>
                  <a:gd name="T35" fmla="*/ 395 h 621"/>
                  <a:gd name="T36" fmla="*/ 0 w 621"/>
                  <a:gd name="T37" fmla="*/ 395 h 621"/>
                  <a:gd name="T38" fmla="*/ 0 w 621"/>
                  <a:gd name="T39" fmla="*/ 226 h 621"/>
                  <a:gd name="T40" fmla="*/ 452 w 621"/>
                  <a:gd name="T41" fmla="*/ 226 h 621"/>
                  <a:gd name="T42" fmla="*/ 621 w 621"/>
                  <a:gd name="T43" fmla="*/ 226 h 621"/>
                  <a:gd name="T44" fmla="*/ 621 w 621"/>
                  <a:gd name="T45" fmla="*/ 395 h 621"/>
                  <a:gd name="T46" fmla="*/ 452 w 621"/>
                  <a:gd name="T47" fmla="*/ 395 h 621"/>
                  <a:gd name="T48" fmla="*/ 452 w 621"/>
                  <a:gd name="T49" fmla="*/ 226 h 621"/>
                  <a:gd name="T50" fmla="*/ 452 w 621"/>
                  <a:gd name="T51" fmla="*/ 0 h 621"/>
                  <a:gd name="T52" fmla="*/ 621 w 621"/>
                  <a:gd name="T53" fmla="*/ 0 h 621"/>
                  <a:gd name="T54" fmla="*/ 621 w 621"/>
                  <a:gd name="T55" fmla="*/ 170 h 621"/>
                  <a:gd name="T56" fmla="*/ 452 w 621"/>
                  <a:gd name="T57" fmla="*/ 170 h 621"/>
                  <a:gd name="T58" fmla="*/ 452 w 621"/>
                  <a:gd name="T59" fmla="*/ 0 h 621"/>
                  <a:gd name="T60" fmla="*/ 0 w 621"/>
                  <a:gd name="T61" fmla="*/ 452 h 621"/>
                  <a:gd name="T62" fmla="*/ 170 w 621"/>
                  <a:gd name="T63" fmla="*/ 452 h 621"/>
                  <a:gd name="T64" fmla="*/ 170 w 621"/>
                  <a:gd name="T65" fmla="*/ 621 h 621"/>
                  <a:gd name="T66" fmla="*/ 0 w 621"/>
                  <a:gd name="T67" fmla="*/ 621 h 621"/>
                  <a:gd name="T68" fmla="*/ 0 w 621"/>
                  <a:gd name="T69" fmla="*/ 452 h 621"/>
                  <a:gd name="T70" fmla="*/ 226 w 621"/>
                  <a:gd name="T71" fmla="*/ 452 h 621"/>
                  <a:gd name="T72" fmla="*/ 395 w 621"/>
                  <a:gd name="T73" fmla="*/ 452 h 621"/>
                  <a:gd name="T74" fmla="*/ 395 w 621"/>
                  <a:gd name="T75" fmla="*/ 621 h 621"/>
                  <a:gd name="T76" fmla="*/ 226 w 621"/>
                  <a:gd name="T77" fmla="*/ 621 h 621"/>
                  <a:gd name="T78" fmla="*/ 226 w 621"/>
                  <a:gd name="T79" fmla="*/ 452 h 621"/>
                  <a:gd name="T80" fmla="*/ 452 w 621"/>
                  <a:gd name="T81" fmla="*/ 452 h 621"/>
                  <a:gd name="T82" fmla="*/ 621 w 621"/>
                  <a:gd name="T83" fmla="*/ 452 h 621"/>
                  <a:gd name="T84" fmla="*/ 621 w 621"/>
                  <a:gd name="T85" fmla="*/ 621 h 621"/>
                  <a:gd name="T86" fmla="*/ 452 w 621"/>
                  <a:gd name="T87" fmla="*/ 621 h 621"/>
                  <a:gd name="T88" fmla="*/ 452 w 621"/>
                  <a:gd name="T89" fmla="*/ 452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1" h="621">
                    <a:moveTo>
                      <a:pt x="226" y="226"/>
                    </a:moveTo>
                    <a:lnTo>
                      <a:pt x="395" y="226"/>
                    </a:lnTo>
                    <a:lnTo>
                      <a:pt x="395" y="395"/>
                    </a:lnTo>
                    <a:lnTo>
                      <a:pt x="226" y="395"/>
                    </a:lnTo>
                    <a:lnTo>
                      <a:pt x="226" y="226"/>
                    </a:lnTo>
                    <a:close/>
                    <a:moveTo>
                      <a:pt x="226" y="0"/>
                    </a:moveTo>
                    <a:lnTo>
                      <a:pt x="395" y="0"/>
                    </a:lnTo>
                    <a:lnTo>
                      <a:pt x="395" y="170"/>
                    </a:lnTo>
                    <a:lnTo>
                      <a:pt x="226" y="170"/>
                    </a:lnTo>
                    <a:lnTo>
                      <a:pt x="226" y="0"/>
                    </a:lnTo>
                    <a:close/>
                    <a:moveTo>
                      <a:pt x="0" y="0"/>
                    </a:moveTo>
                    <a:lnTo>
                      <a:pt x="170" y="0"/>
                    </a:lnTo>
                    <a:lnTo>
                      <a:pt x="17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  <a:moveTo>
                      <a:pt x="0" y="226"/>
                    </a:moveTo>
                    <a:lnTo>
                      <a:pt x="170" y="226"/>
                    </a:lnTo>
                    <a:lnTo>
                      <a:pt x="170" y="395"/>
                    </a:lnTo>
                    <a:lnTo>
                      <a:pt x="0" y="395"/>
                    </a:lnTo>
                    <a:lnTo>
                      <a:pt x="0" y="226"/>
                    </a:lnTo>
                    <a:close/>
                    <a:moveTo>
                      <a:pt x="452" y="226"/>
                    </a:moveTo>
                    <a:lnTo>
                      <a:pt x="621" y="226"/>
                    </a:lnTo>
                    <a:lnTo>
                      <a:pt x="621" y="395"/>
                    </a:lnTo>
                    <a:lnTo>
                      <a:pt x="452" y="395"/>
                    </a:lnTo>
                    <a:lnTo>
                      <a:pt x="452" y="226"/>
                    </a:lnTo>
                    <a:close/>
                    <a:moveTo>
                      <a:pt x="452" y="0"/>
                    </a:moveTo>
                    <a:lnTo>
                      <a:pt x="621" y="0"/>
                    </a:lnTo>
                    <a:lnTo>
                      <a:pt x="621" y="170"/>
                    </a:lnTo>
                    <a:lnTo>
                      <a:pt x="452" y="170"/>
                    </a:lnTo>
                    <a:lnTo>
                      <a:pt x="452" y="0"/>
                    </a:lnTo>
                    <a:close/>
                    <a:moveTo>
                      <a:pt x="0" y="452"/>
                    </a:moveTo>
                    <a:lnTo>
                      <a:pt x="170" y="452"/>
                    </a:lnTo>
                    <a:lnTo>
                      <a:pt x="170" y="621"/>
                    </a:lnTo>
                    <a:lnTo>
                      <a:pt x="0" y="621"/>
                    </a:lnTo>
                    <a:lnTo>
                      <a:pt x="0" y="452"/>
                    </a:lnTo>
                    <a:close/>
                    <a:moveTo>
                      <a:pt x="226" y="452"/>
                    </a:moveTo>
                    <a:lnTo>
                      <a:pt x="395" y="452"/>
                    </a:lnTo>
                    <a:lnTo>
                      <a:pt x="395" y="621"/>
                    </a:lnTo>
                    <a:lnTo>
                      <a:pt x="226" y="621"/>
                    </a:lnTo>
                    <a:lnTo>
                      <a:pt x="226" y="452"/>
                    </a:lnTo>
                    <a:close/>
                    <a:moveTo>
                      <a:pt x="452" y="452"/>
                    </a:moveTo>
                    <a:lnTo>
                      <a:pt x="621" y="452"/>
                    </a:lnTo>
                    <a:lnTo>
                      <a:pt x="621" y="621"/>
                    </a:lnTo>
                    <a:lnTo>
                      <a:pt x="452" y="621"/>
                    </a:lnTo>
                    <a:lnTo>
                      <a:pt x="452" y="45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99836" y="1435543"/>
          <a:ext cx="2804016" cy="329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02"/>
                <a:gridCol w="350502"/>
                <a:gridCol w="350502"/>
                <a:gridCol w="350502"/>
                <a:gridCol w="350502"/>
                <a:gridCol w="350502"/>
                <a:gridCol w="350502"/>
                <a:gridCol w="350502"/>
              </a:tblGrid>
              <a:tr h="329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44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bg1"/>
                          </a:solidFill>
                        </a:rPr>
                        <a:t>한국</a:t>
                      </a:r>
                      <a:endParaRPr lang="en-US" altLang="ko-KR" sz="44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bg1"/>
                          </a:solidFill>
                        </a:rPr>
                        <a:t>룸싸롱</a:t>
                      </a:r>
                      <a:endParaRPr lang="ko-KR" altLang="en-US" sz="44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베트남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룸싸롱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일본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룸싸롱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퇴폐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마사지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건전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마사지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퇴폐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이발소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건전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이발소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13333" y="1764724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600" b="1" dirty="0" smtClean="0">
                <a:solidFill>
                  <a:schemeClr val="tx1"/>
                </a:solidFill>
              </a:rPr>
              <a:t>지역선택 ▼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5560" y="1764724"/>
            <a:ext cx="721066" cy="216024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업체명검색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0" name="Search Icon"/>
          <p:cNvSpPr>
            <a:spLocks noChangeAspect="1" noEditPoints="1"/>
          </p:cNvSpPr>
          <p:nvPr/>
        </p:nvSpPr>
        <p:spPr bwMode="auto">
          <a:xfrm flipH="1">
            <a:off x="2934676" y="1822998"/>
            <a:ext cx="112198" cy="105472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grpSp>
        <p:nvGrpSpPr>
          <p:cNvPr id="9" name="그룹 8"/>
          <p:cNvGrpSpPr/>
          <p:nvPr/>
        </p:nvGrpSpPr>
        <p:grpSpPr>
          <a:xfrm>
            <a:off x="322709" y="2017650"/>
            <a:ext cx="2756871" cy="531069"/>
            <a:chOff x="346985" y="2017650"/>
            <a:chExt cx="2707981" cy="531069"/>
          </a:xfrm>
        </p:grpSpPr>
        <p:sp>
          <p:nvSpPr>
            <p:cNvPr id="272" name="직사각형 271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한국룸싸롱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-AA</a:t>
              </a: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327268" y="2569439"/>
            <a:ext cx="2756871" cy="531069"/>
            <a:chOff x="346985" y="2017650"/>
            <a:chExt cx="2707981" cy="531069"/>
          </a:xfrm>
        </p:grpSpPr>
        <p:sp>
          <p:nvSpPr>
            <p:cNvPr id="275" name="직사각형 274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한국룸싸롱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-AA</a:t>
              </a: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그룹 276"/>
          <p:cNvGrpSpPr/>
          <p:nvPr/>
        </p:nvGrpSpPr>
        <p:grpSpPr>
          <a:xfrm>
            <a:off x="326254" y="3133844"/>
            <a:ext cx="2756871" cy="531069"/>
            <a:chOff x="346985" y="2017650"/>
            <a:chExt cx="2707981" cy="531069"/>
          </a:xfrm>
        </p:grpSpPr>
        <p:sp>
          <p:nvSpPr>
            <p:cNvPr id="278" name="직사각형 277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한국룸싸롱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-AA</a:t>
              </a: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그룹 279"/>
          <p:cNvGrpSpPr/>
          <p:nvPr/>
        </p:nvGrpSpPr>
        <p:grpSpPr>
          <a:xfrm>
            <a:off x="325219" y="3695247"/>
            <a:ext cx="2756871" cy="531069"/>
            <a:chOff x="346985" y="2017650"/>
            <a:chExt cx="2707981" cy="531069"/>
          </a:xfrm>
        </p:grpSpPr>
        <p:sp>
          <p:nvSpPr>
            <p:cNvPr id="281" name="직사각형 280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한국룸싸롱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-AA</a:t>
              </a: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322991" y="4269493"/>
            <a:ext cx="2756871" cy="531069"/>
            <a:chOff x="346985" y="2017650"/>
            <a:chExt cx="2707981" cy="531069"/>
          </a:xfrm>
        </p:grpSpPr>
        <p:sp>
          <p:nvSpPr>
            <p:cNvPr id="289" name="직사각형 288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한국룸싸롱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-AA</a:t>
              </a: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7" name="직사각형 286"/>
          <p:cNvSpPr/>
          <p:nvPr/>
        </p:nvSpPr>
        <p:spPr>
          <a:xfrm>
            <a:off x="313332" y="4604636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Copyright©BETNAM. ALL rights Reserved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23776"/>
              </p:ext>
            </p:extLst>
          </p:nvPr>
        </p:nvGraphicFramePr>
        <p:xfrm>
          <a:off x="4655691" y="789531"/>
          <a:ext cx="2786944" cy="399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99293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6" name="그룹 165"/>
          <p:cNvGrpSpPr/>
          <p:nvPr/>
        </p:nvGrpSpPr>
        <p:grpSpPr>
          <a:xfrm>
            <a:off x="4641558" y="796706"/>
            <a:ext cx="2796181" cy="305998"/>
            <a:chOff x="299865" y="834648"/>
            <a:chExt cx="2796181" cy="305998"/>
          </a:xfrm>
        </p:grpSpPr>
        <p:sp>
          <p:nvSpPr>
            <p:cNvPr id="167" name="직사각형 166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베트남</a:t>
              </a:r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641558" y="796706"/>
            <a:ext cx="2796181" cy="305998"/>
            <a:chOff x="299865" y="834648"/>
            <a:chExt cx="2796181" cy="305998"/>
          </a:xfrm>
        </p:grpSpPr>
        <p:sp>
          <p:nvSpPr>
            <p:cNvPr id="176" name="직사각형 175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09" name="직사각형 208"/>
          <p:cNvSpPr/>
          <p:nvPr/>
        </p:nvSpPr>
        <p:spPr>
          <a:xfrm>
            <a:off x="4657460" y="1111748"/>
            <a:ext cx="2782714" cy="27244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하노이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</a:rPr>
              <a:t>한국룸싸롱</a:t>
            </a:r>
            <a:r>
              <a:rPr lang="en-US" altLang="ko-KR" sz="900" dirty="0" smtClean="0">
                <a:solidFill>
                  <a:schemeClr val="tx1"/>
                </a:solidFill>
              </a:rPr>
              <a:t>-AA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03690" y="1429500"/>
            <a:ext cx="2708730" cy="272443"/>
            <a:chOff x="3534582" y="1421977"/>
            <a:chExt cx="3801010" cy="272443"/>
          </a:xfrm>
        </p:grpSpPr>
        <p:sp>
          <p:nvSpPr>
            <p:cNvPr id="210" name="직사각형 209"/>
            <p:cNvSpPr/>
            <p:nvPr/>
          </p:nvSpPr>
          <p:spPr>
            <a:xfrm>
              <a:off x="4831587" y="1421977"/>
              <a:ext cx="1230143" cy="2724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문자보내기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6105449" y="1421977"/>
              <a:ext cx="1230143" cy="2724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전화걸기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534582" y="1421977"/>
              <a:ext cx="1230143" cy="2724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목록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4709719" y="1764724"/>
            <a:ext cx="2678848" cy="2839912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첨부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4655025" y="4566694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Copyright©BETNAM. ALL rights Reserved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2764808" y="2055257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794995" y="230938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7348356" y="1542552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343277" y="1473921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318574" y="146928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6576123" y="157036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진입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423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업소후기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20" name="표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10160"/>
              </p:ext>
            </p:extLst>
          </p:nvPr>
        </p:nvGraphicFramePr>
        <p:xfrm>
          <a:off x="313482" y="5596375"/>
          <a:ext cx="2773048" cy="97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권한이 없습니다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라는 팝업창만 제공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그냥 보여주기 위한 글쓰기 버튼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사용자가 글 쓸 수 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4679837" y="5332897"/>
            <a:ext cx="2783776" cy="983589"/>
            <a:chOff x="303017" y="5351947"/>
            <a:chExt cx="2783776" cy="983589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4691104" y="5586215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466253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725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업소정보 상세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베트남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/>
          </p:nvPr>
        </p:nvGraphicFramePr>
        <p:xfrm>
          <a:off x="4655691" y="789531"/>
          <a:ext cx="2786944" cy="399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99293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6" name="그룹 165"/>
          <p:cNvGrpSpPr/>
          <p:nvPr/>
        </p:nvGrpSpPr>
        <p:grpSpPr>
          <a:xfrm>
            <a:off x="4641558" y="796706"/>
            <a:ext cx="2796181" cy="305998"/>
            <a:chOff x="299865" y="834648"/>
            <a:chExt cx="2796181" cy="305998"/>
          </a:xfrm>
        </p:grpSpPr>
        <p:sp>
          <p:nvSpPr>
            <p:cNvPr id="167" name="직사각형 166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베트남</a:t>
              </a:r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641558" y="796706"/>
            <a:ext cx="2796181" cy="305998"/>
            <a:chOff x="299865" y="834648"/>
            <a:chExt cx="2796181" cy="305998"/>
          </a:xfrm>
        </p:grpSpPr>
        <p:sp>
          <p:nvSpPr>
            <p:cNvPr id="176" name="직사각형 175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09" name="직사각형 208"/>
          <p:cNvSpPr/>
          <p:nvPr/>
        </p:nvSpPr>
        <p:spPr>
          <a:xfrm>
            <a:off x="4657460" y="1111748"/>
            <a:ext cx="2782714" cy="27244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하노이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</a:rPr>
              <a:t>무료쿠폰 후기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03690" y="1429500"/>
            <a:ext cx="2708730" cy="272443"/>
            <a:chOff x="3534582" y="1421977"/>
            <a:chExt cx="3801010" cy="272443"/>
          </a:xfrm>
        </p:grpSpPr>
        <p:sp>
          <p:nvSpPr>
            <p:cNvPr id="210" name="직사각형 209"/>
            <p:cNvSpPr/>
            <p:nvPr/>
          </p:nvSpPr>
          <p:spPr>
            <a:xfrm>
              <a:off x="4831587" y="1421977"/>
              <a:ext cx="1230143" cy="2724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문자보내기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6105449" y="1421977"/>
              <a:ext cx="1230143" cy="2724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전화걸기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534582" y="1421977"/>
              <a:ext cx="1230143" cy="2724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목록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4709719" y="1764724"/>
            <a:ext cx="2678848" cy="2839912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작성 텍스트 내용 및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첨부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4655025" y="4566694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Copyright©BETNAM. ALL rights Reserved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8404"/>
              </p:ext>
            </p:extLst>
          </p:nvPr>
        </p:nvGraphicFramePr>
        <p:xfrm>
          <a:off x="298458" y="825604"/>
          <a:ext cx="2786944" cy="399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99293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284325" y="832779"/>
            <a:ext cx="2796181" cy="305998"/>
            <a:chOff x="299865" y="834648"/>
            <a:chExt cx="2796181" cy="305998"/>
          </a:xfrm>
        </p:grpSpPr>
        <p:sp>
          <p:nvSpPr>
            <p:cNvPr id="68" name="직사각형 67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베트남</a:t>
              </a:r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84325" y="832779"/>
            <a:ext cx="2915453" cy="587486"/>
            <a:chOff x="299865" y="834648"/>
            <a:chExt cx="2915453" cy="587486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320310" y="1148622"/>
              <a:ext cx="289500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dirty="0" smtClean="0">
                  <a:solidFill>
                    <a:schemeClr val="tx1"/>
                  </a:solidFill>
                </a:rPr>
                <a:t>   업소정보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업소후기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 골프장     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316913" y="1422134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1100388" y="1384192"/>
              <a:ext cx="697645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99865" y="834648"/>
              <a:ext cx="2796181" cy="305998"/>
              <a:chOff x="299865" y="834648"/>
              <a:chExt cx="2796181" cy="305998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99865" y="834648"/>
                <a:ext cx="2790989" cy="29695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1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319176" y="1140646"/>
                <a:ext cx="277687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iles (9) Icon"/>
              <p:cNvSpPr>
                <a:spLocks noChangeAspect="1" noEditPoints="1"/>
              </p:cNvSpPr>
              <p:nvPr/>
            </p:nvSpPr>
            <p:spPr bwMode="auto">
              <a:xfrm>
                <a:off x="2899932" y="907684"/>
                <a:ext cx="146942" cy="146942"/>
              </a:xfrm>
              <a:custGeom>
                <a:avLst/>
                <a:gdLst>
                  <a:gd name="T0" fmla="*/ 226 w 621"/>
                  <a:gd name="T1" fmla="*/ 226 h 621"/>
                  <a:gd name="T2" fmla="*/ 395 w 621"/>
                  <a:gd name="T3" fmla="*/ 226 h 621"/>
                  <a:gd name="T4" fmla="*/ 395 w 621"/>
                  <a:gd name="T5" fmla="*/ 395 h 621"/>
                  <a:gd name="T6" fmla="*/ 226 w 621"/>
                  <a:gd name="T7" fmla="*/ 395 h 621"/>
                  <a:gd name="T8" fmla="*/ 226 w 621"/>
                  <a:gd name="T9" fmla="*/ 226 h 621"/>
                  <a:gd name="T10" fmla="*/ 226 w 621"/>
                  <a:gd name="T11" fmla="*/ 0 h 621"/>
                  <a:gd name="T12" fmla="*/ 395 w 621"/>
                  <a:gd name="T13" fmla="*/ 0 h 621"/>
                  <a:gd name="T14" fmla="*/ 395 w 621"/>
                  <a:gd name="T15" fmla="*/ 170 h 621"/>
                  <a:gd name="T16" fmla="*/ 226 w 621"/>
                  <a:gd name="T17" fmla="*/ 170 h 621"/>
                  <a:gd name="T18" fmla="*/ 226 w 621"/>
                  <a:gd name="T19" fmla="*/ 0 h 621"/>
                  <a:gd name="T20" fmla="*/ 0 w 621"/>
                  <a:gd name="T21" fmla="*/ 0 h 621"/>
                  <a:gd name="T22" fmla="*/ 170 w 621"/>
                  <a:gd name="T23" fmla="*/ 0 h 621"/>
                  <a:gd name="T24" fmla="*/ 170 w 621"/>
                  <a:gd name="T25" fmla="*/ 170 h 621"/>
                  <a:gd name="T26" fmla="*/ 0 w 621"/>
                  <a:gd name="T27" fmla="*/ 170 h 621"/>
                  <a:gd name="T28" fmla="*/ 0 w 621"/>
                  <a:gd name="T29" fmla="*/ 0 h 621"/>
                  <a:gd name="T30" fmla="*/ 0 w 621"/>
                  <a:gd name="T31" fmla="*/ 226 h 621"/>
                  <a:gd name="T32" fmla="*/ 170 w 621"/>
                  <a:gd name="T33" fmla="*/ 226 h 621"/>
                  <a:gd name="T34" fmla="*/ 170 w 621"/>
                  <a:gd name="T35" fmla="*/ 395 h 621"/>
                  <a:gd name="T36" fmla="*/ 0 w 621"/>
                  <a:gd name="T37" fmla="*/ 395 h 621"/>
                  <a:gd name="T38" fmla="*/ 0 w 621"/>
                  <a:gd name="T39" fmla="*/ 226 h 621"/>
                  <a:gd name="T40" fmla="*/ 452 w 621"/>
                  <a:gd name="T41" fmla="*/ 226 h 621"/>
                  <a:gd name="T42" fmla="*/ 621 w 621"/>
                  <a:gd name="T43" fmla="*/ 226 h 621"/>
                  <a:gd name="T44" fmla="*/ 621 w 621"/>
                  <a:gd name="T45" fmla="*/ 395 h 621"/>
                  <a:gd name="T46" fmla="*/ 452 w 621"/>
                  <a:gd name="T47" fmla="*/ 395 h 621"/>
                  <a:gd name="T48" fmla="*/ 452 w 621"/>
                  <a:gd name="T49" fmla="*/ 226 h 621"/>
                  <a:gd name="T50" fmla="*/ 452 w 621"/>
                  <a:gd name="T51" fmla="*/ 0 h 621"/>
                  <a:gd name="T52" fmla="*/ 621 w 621"/>
                  <a:gd name="T53" fmla="*/ 0 h 621"/>
                  <a:gd name="T54" fmla="*/ 621 w 621"/>
                  <a:gd name="T55" fmla="*/ 170 h 621"/>
                  <a:gd name="T56" fmla="*/ 452 w 621"/>
                  <a:gd name="T57" fmla="*/ 170 h 621"/>
                  <a:gd name="T58" fmla="*/ 452 w 621"/>
                  <a:gd name="T59" fmla="*/ 0 h 621"/>
                  <a:gd name="T60" fmla="*/ 0 w 621"/>
                  <a:gd name="T61" fmla="*/ 452 h 621"/>
                  <a:gd name="T62" fmla="*/ 170 w 621"/>
                  <a:gd name="T63" fmla="*/ 452 h 621"/>
                  <a:gd name="T64" fmla="*/ 170 w 621"/>
                  <a:gd name="T65" fmla="*/ 621 h 621"/>
                  <a:gd name="T66" fmla="*/ 0 w 621"/>
                  <a:gd name="T67" fmla="*/ 621 h 621"/>
                  <a:gd name="T68" fmla="*/ 0 w 621"/>
                  <a:gd name="T69" fmla="*/ 452 h 621"/>
                  <a:gd name="T70" fmla="*/ 226 w 621"/>
                  <a:gd name="T71" fmla="*/ 452 h 621"/>
                  <a:gd name="T72" fmla="*/ 395 w 621"/>
                  <a:gd name="T73" fmla="*/ 452 h 621"/>
                  <a:gd name="T74" fmla="*/ 395 w 621"/>
                  <a:gd name="T75" fmla="*/ 621 h 621"/>
                  <a:gd name="T76" fmla="*/ 226 w 621"/>
                  <a:gd name="T77" fmla="*/ 621 h 621"/>
                  <a:gd name="T78" fmla="*/ 226 w 621"/>
                  <a:gd name="T79" fmla="*/ 452 h 621"/>
                  <a:gd name="T80" fmla="*/ 452 w 621"/>
                  <a:gd name="T81" fmla="*/ 452 h 621"/>
                  <a:gd name="T82" fmla="*/ 621 w 621"/>
                  <a:gd name="T83" fmla="*/ 452 h 621"/>
                  <a:gd name="T84" fmla="*/ 621 w 621"/>
                  <a:gd name="T85" fmla="*/ 621 h 621"/>
                  <a:gd name="T86" fmla="*/ 452 w 621"/>
                  <a:gd name="T87" fmla="*/ 621 h 621"/>
                  <a:gd name="T88" fmla="*/ 452 w 621"/>
                  <a:gd name="T89" fmla="*/ 452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1" h="621">
                    <a:moveTo>
                      <a:pt x="226" y="226"/>
                    </a:moveTo>
                    <a:lnTo>
                      <a:pt x="395" y="226"/>
                    </a:lnTo>
                    <a:lnTo>
                      <a:pt x="395" y="395"/>
                    </a:lnTo>
                    <a:lnTo>
                      <a:pt x="226" y="395"/>
                    </a:lnTo>
                    <a:lnTo>
                      <a:pt x="226" y="226"/>
                    </a:lnTo>
                    <a:close/>
                    <a:moveTo>
                      <a:pt x="226" y="0"/>
                    </a:moveTo>
                    <a:lnTo>
                      <a:pt x="395" y="0"/>
                    </a:lnTo>
                    <a:lnTo>
                      <a:pt x="395" y="170"/>
                    </a:lnTo>
                    <a:lnTo>
                      <a:pt x="226" y="170"/>
                    </a:lnTo>
                    <a:lnTo>
                      <a:pt x="226" y="0"/>
                    </a:lnTo>
                    <a:close/>
                    <a:moveTo>
                      <a:pt x="0" y="0"/>
                    </a:moveTo>
                    <a:lnTo>
                      <a:pt x="170" y="0"/>
                    </a:lnTo>
                    <a:lnTo>
                      <a:pt x="17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  <a:moveTo>
                      <a:pt x="0" y="226"/>
                    </a:moveTo>
                    <a:lnTo>
                      <a:pt x="170" y="226"/>
                    </a:lnTo>
                    <a:lnTo>
                      <a:pt x="170" y="395"/>
                    </a:lnTo>
                    <a:lnTo>
                      <a:pt x="0" y="395"/>
                    </a:lnTo>
                    <a:lnTo>
                      <a:pt x="0" y="226"/>
                    </a:lnTo>
                    <a:close/>
                    <a:moveTo>
                      <a:pt x="452" y="226"/>
                    </a:moveTo>
                    <a:lnTo>
                      <a:pt x="621" y="226"/>
                    </a:lnTo>
                    <a:lnTo>
                      <a:pt x="621" y="395"/>
                    </a:lnTo>
                    <a:lnTo>
                      <a:pt x="452" y="395"/>
                    </a:lnTo>
                    <a:lnTo>
                      <a:pt x="452" y="226"/>
                    </a:lnTo>
                    <a:close/>
                    <a:moveTo>
                      <a:pt x="452" y="0"/>
                    </a:moveTo>
                    <a:lnTo>
                      <a:pt x="621" y="0"/>
                    </a:lnTo>
                    <a:lnTo>
                      <a:pt x="621" y="170"/>
                    </a:lnTo>
                    <a:lnTo>
                      <a:pt x="452" y="170"/>
                    </a:lnTo>
                    <a:lnTo>
                      <a:pt x="452" y="0"/>
                    </a:lnTo>
                    <a:close/>
                    <a:moveTo>
                      <a:pt x="0" y="452"/>
                    </a:moveTo>
                    <a:lnTo>
                      <a:pt x="170" y="452"/>
                    </a:lnTo>
                    <a:lnTo>
                      <a:pt x="170" y="621"/>
                    </a:lnTo>
                    <a:lnTo>
                      <a:pt x="0" y="621"/>
                    </a:lnTo>
                    <a:lnTo>
                      <a:pt x="0" y="452"/>
                    </a:lnTo>
                    <a:close/>
                    <a:moveTo>
                      <a:pt x="226" y="452"/>
                    </a:moveTo>
                    <a:lnTo>
                      <a:pt x="395" y="452"/>
                    </a:lnTo>
                    <a:lnTo>
                      <a:pt x="395" y="621"/>
                    </a:lnTo>
                    <a:lnTo>
                      <a:pt x="226" y="621"/>
                    </a:lnTo>
                    <a:lnTo>
                      <a:pt x="226" y="452"/>
                    </a:lnTo>
                    <a:close/>
                    <a:moveTo>
                      <a:pt x="452" y="452"/>
                    </a:moveTo>
                    <a:lnTo>
                      <a:pt x="621" y="452"/>
                    </a:lnTo>
                    <a:lnTo>
                      <a:pt x="621" y="621"/>
                    </a:lnTo>
                    <a:lnTo>
                      <a:pt x="452" y="621"/>
                    </a:lnTo>
                    <a:lnTo>
                      <a:pt x="452" y="45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00056"/>
              </p:ext>
            </p:extLst>
          </p:nvPr>
        </p:nvGraphicFramePr>
        <p:xfrm>
          <a:off x="296488" y="1433674"/>
          <a:ext cx="2804016" cy="329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02"/>
                <a:gridCol w="350502"/>
                <a:gridCol w="350502"/>
                <a:gridCol w="350502"/>
                <a:gridCol w="350502"/>
                <a:gridCol w="350502"/>
                <a:gridCol w="350502"/>
                <a:gridCol w="350502"/>
              </a:tblGrid>
              <a:tr h="329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44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bg1"/>
                          </a:solidFill>
                        </a:rPr>
                        <a:t>한국</a:t>
                      </a:r>
                      <a:endParaRPr lang="en-US" altLang="ko-KR" sz="44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440" dirty="0" smtClean="0">
                          <a:solidFill>
                            <a:schemeClr val="bg1"/>
                          </a:solidFill>
                        </a:rPr>
                        <a:t>룸싸롱</a:t>
                      </a:r>
                      <a:endParaRPr lang="ko-KR" altLang="en-US" sz="44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베트남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룸싸롱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일본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룸싸롱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퇴폐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마사지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건전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마사지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퇴폐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이발소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" dirty="0" smtClean="0"/>
                        <a:t>건전</a:t>
                      </a:r>
                      <a:endParaRPr lang="en-US" altLang="ko-KR" sz="440" dirty="0" smtClean="0"/>
                    </a:p>
                    <a:p>
                      <a:pPr algn="ctr" latinLnBrk="1"/>
                      <a:r>
                        <a:rPr lang="ko-KR" altLang="en-US" sz="440" dirty="0" smtClean="0"/>
                        <a:t>이발소</a:t>
                      </a:r>
                      <a:endParaRPr lang="ko-KR" altLang="en-US" sz="44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297793" y="1762855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600" b="1" dirty="0" smtClean="0">
                <a:solidFill>
                  <a:schemeClr val="tx1"/>
                </a:solidFill>
              </a:rPr>
              <a:t>지역선택 ▼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20020" y="1762855"/>
            <a:ext cx="721066" cy="216024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업체명검색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Search Icon"/>
          <p:cNvSpPr>
            <a:spLocks noChangeAspect="1" noEditPoints="1"/>
          </p:cNvSpPr>
          <p:nvPr/>
        </p:nvSpPr>
        <p:spPr bwMode="auto">
          <a:xfrm flipH="1">
            <a:off x="2919136" y="1821129"/>
            <a:ext cx="112198" cy="105472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83" name="직사각형 82"/>
          <p:cNvSpPr/>
          <p:nvPr/>
        </p:nvSpPr>
        <p:spPr>
          <a:xfrm>
            <a:off x="297792" y="4602767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Copyright©BETNAM. ALL rights Reserved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84440" y="4324449"/>
            <a:ext cx="1369374" cy="2295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글쓰기</a:t>
            </a:r>
            <a:endParaRPr lang="ko-KR" altLang="en-US" sz="1000" b="1" dirty="0"/>
          </a:p>
        </p:txBody>
      </p:sp>
      <p:sp>
        <p:nvSpPr>
          <p:cNvPr id="85" name="직사각형 84"/>
          <p:cNvSpPr/>
          <p:nvPr/>
        </p:nvSpPr>
        <p:spPr>
          <a:xfrm>
            <a:off x="304770" y="2025742"/>
            <a:ext cx="2766415" cy="52297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하노이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무료쿠폰 후기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6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600" dirty="0" smtClean="0">
                <a:solidFill>
                  <a:schemeClr val="tx1"/>
                </a:solidFill>
              </a:rPr>
              <a:t>:2017-02-19</a:t>
            </a:r>
          </a:p>
          <a:p>
            <a:pPr algn="l"/>
            <a:endParaRPr lang="en-US" altLang="ko-KR" sz="600" dirty="0">
              <a:solidFill>
                <a:schemeClr val="tx1"/>
              </a:solidFill>
            </a:endParaRPr>
          </a:p>
          <a:p>
            <a:pPr algn="l"/>
            <a:r>
              <a:rPr lang="en-US" altLang="ko-KR" sz="600" dirty="0" smtClean="0">
                <a:solidFill>
                  <a:schemeClr val="tx1"/>
                </a:solidFill>
              </a:rPr>
              <a:t>0000000000000000000000000000000000000000000000000000000000000000000000000000000000000000000000000000000000000000000000000000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07408" y="2587511"/>
            <a:ext cx="2766415" cy="52297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하노이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무료쿠폰 후기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6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600" dirty="0" smtClean="0">
                <a:solidFill>
                  <a:schemeClr val="tx1"/>
                </a:solidFill>
              </a:rPr>
              <a:t>:2017-02-19</a:t>
            </a:r>
          </a:p>
          <a:p>
            <a:pPr algn="l"/>
            <a:endParaRPr lang="en-US" altLang="ko-KR" sz="600" dirty="0">
              <a:solidFill>
                <a:schemeClr val="tx1"/>
              </a:solidFill>
            </a:endParaRPr>
          </a:p>
          <a:p>
            <a:pPr algn="l"/>
            <a:r>
              <a:rPr lang="en-US" altLang="ko-KR" sz="600" dirty="0" smtClean="0">
                <a:solidFill>
                  <a:schemeClr val="tx1"/>
                </a:solidFill>
              </a:rPr>
              <a:t>0000000000000000000000000000000000000000000000000000000000000000000000000000000000000000000000000000000000000000000000000000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05117" y="3153668"/>
            <a:ext cx="2766415" cy="52297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하노이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무료쿠폰 후기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6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600" dirty="0" smtClean="0">
                <a:solidFill>
                  <a:schemeClr val="tx1"/>
                </a:solidFill>
              </a:rPr>
              <a:t>:2017-02-19</a:t>
            </a:r>
          </a:p>
          <a:p>
            <a:pPr algn="l"/>
            <a:endParaRPr lang="en-US" altLang="ko-KR" sz="600" dirty="0">
              <a:solidFill>
                <a:schemeClr val="tx1"/>
              </a:solidFill>
            </a:endParaRPr>
          </a:p>
          <a:p>
            <a:pPr algn="l"/>
            <a:r>
              <a:rPr lang="en-US" altLang="ko-KR" sz="600" dirty="0" smtClean="0">
                <a:solidFill>
                  <a:schemeClr val="tx1"/>
                </a:solidFill>
              </a:rPr>
              <a:t>0000000000000000000000000000000000000000000000000000000000000000000000000000000000000000000000000000000000000000000000000000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00135" y="3715437"/>
            <a:ext cx="2766415" cy="52297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하노이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무료쿠폰 후기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6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600" dirty="0" smtClean="0">
                <a:solidFill>
                  <a:schemeClr val="tx1"/>
                </a:solidFill>
              </a:rPr>
              <a:t>:2017-02-19</a:t>
            </a:r>
          </a:p>
          <a:p>
            <a:pPr algn="l"/>
            <a:endParaRPr lang="en-US" altLang="ko-KR" sz="600" dirty="0">
              <a:solidFill>
                <a:schemeClr val="tx1"/>
              </a:solidFill>
            </a:endParaRPr>
          </a:p>
          <a:p>
            <a:pPr algn="l"/>
            <a:r>
              <a:rPr lang="en-US" altLang="ko-KR" sz="600" dirty="0" smtClean="0">
                <a:solidFill>
                  <a:schemeClr val="tx1"/>
                </a:solidFill>
              </a:rPr>
              <a:t>0000000000000000000000000000000000000000000000000000000000000000000000000000000000000000000000000000000000000000000000000000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261996" y="435521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진입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423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업소후기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20" name="표 219"/>
          <p:cNvGraphicFramePr>
            <a:graphicFrameLocks noGrp="1"/>
          </p:cNvGraphicFramePr>
          <p:nvPr>
            <p:extLst/>
          </p:nvPr>
        </p:nvGraphicFramePr>
        <p:xfrm>
          <a:off x="313482" y="5596375"/>
          <a:ext cx="2773048" cy="72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4679837" y="5332897"/>
            <a:ext cx="2783776" cy="983589"/>
            <a:chOff x="303017" y="5351947"/>
            <a:chExt cx="2783776" cy="983589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4691104" y="5586215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466253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725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업소정보 상세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베트남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/>
          </p:nvPr>
        </p:nvGraphicFramePr>
        <p:xfrm>
          <a:off x="4655691" y="789531"/>
          <a:ext cx="2786944" cy="399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99293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6" name="그룹 165"/>
          <p:cNvGrpSpPr/>
          <p:nvPr/>
        </p:nvGrpSpPr>
        <p:grpSpPr>
          <a:xfrm>
            <a:off x="4641558" y="796706"/>
            <a:ext cx="2796181" cy="305998"/>
            <a:chOff x="299865" y="834648"/>
            <a:chExt cx="2796181" cy="305998"/>
          </a:xfrm>
        </p:grpSpPr>
        <p:sp>
          <p:nvSpPr>
            <p:cNvPr id="167" name="직사각형 166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베트남</a:t>
              </a:r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641558" y="796706"/>
            <a:ext cx="2796181" cy="305998"/>
            <a:chOff x="299865" y="834648"/>
            <a:chExt cx="2796181" cy="305998"/>
          </a:xfrm>
        </p:grpSpPr>
        <p:sp>
          <p:nvSpPr>
            <p:cNvPr id="176" name="직사각형 175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09" name="직사각형 208"/>
          <p:cNvSpPr/>
          <p:nvPr/>
        </p:nvSpPr>
        <p:spPr>
          <a:xfrm>
            <a:off x="4657460" y="1111748"/>
            <a:ext cx="2782714" cy="27244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하노이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</a:rPr>
              <a:t>골프연습장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03690" y="1429500"/>
            <a:ext cx="2708730" cy="272443"/>
            <a:chOff x="3534582" y="1421977"/>
            <a:chExt cx="3801010" cy="272443"/>
          </a:xfrm>
        </p:grpSpPr>
        <p:sp>
          <p:nvSpPr>
            <p:cNvPr id="210" name="직사각형 209"/>
            <p:cNvSpPr/>
            <p:nvPr/>
          </p:nvSpPr>
          <p:spPr>
            <a:xfrm>
              <a:off x="4831587" y="1421977"/>
              <a:ext cx="1230143" cy="2724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문자보내기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6105449" y="1421977"/>
              <a:ext cx="1230143" cy="2724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전화걸기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534582" y="1421977"/>
              <a:ext cx="1230143" cy="2724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목록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4709719" y="1764724"/>
            <a:ext cx="2678848" cy="2839912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첨부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4655025" y="4566694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Copyright©BETNAM. ALL rights Reserved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9" name="Search Icon"/>
          <p:cNvSpPr>
            <a:spLocks noChangeAspect="1" noEditPoints="1"/>
          </p:cNvSpPr>
          <p:nvPr/>
        </p:nvSpPr>
        <p:spPr bwMode="auto">
          <a:xfrm flipH="1">
            <a:off x="47328" y="1821129"/>
            <a:ext cx="112198" cy="105472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67323"/>
              </p:ext>
            </p:extLst>
          </p:nvPr>
        </p:nvGraphicFramePr>
        <p:xfrm>
          <a:off x="303400" y="826143"/>
          <a:ext cx="2786944" cy="399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992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89267" y="833318"/>
            <a:ext cx="2796181" cy="305998"/>
            <a:chOff x="299865" y="834648"/>
            <a:chExt cx="2796181" cy="305998"/>
          </a:xfrm>
        </p:grpSpPr>
        <p:sp>
          <p:nvSpPr>
            <p:cNvPr id="112" name="직사각형 111"/>
            <p:cNvSpPr/>
            <p:nvPr/>
          </p:nvSpPr>
          <p:spPr>
            <a:xfrm>
              <a:off x="299865" y="834648"/>
              <a:ext cx="2790989" cy="29695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베트남</a:t>
              </a:r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319176" y="1140646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iles (9) Icon"/>
            <p:cNvSpPr>
              <a:spLocks noChangeAspect="1" noEditPoints="1"/>
            </p:cNvSpPr>
            <p:nvPr/>
          </p:nvSpPr>
          <p:spPr bwMode="auto">
            <a:xfrm>
              <a:off x="2899932" y="907684"/>
              <a:ext cx="146942" cy="146942"/>
            </a:xfrm>
            <a:custGeom>
              <a:avLst/>
              <a:gdLst>
                <a:gd name="T0" fmla="*/ 226 w 621"/>
                <a:gd name="T1" fmla="*/ 226 h 621"/>
                <a:gd name="T2" fmla="*/ 395 w 621"/>
                <a:gd name="T3" fmla="*/ 226 h 621"/>
                <a:gd name="T4" fmla="*/ 395 w 621"/>
                <a:gd name="T5" fmla="*/ 395 h 621"/>
                <a:gd name="T6" fmla="*/ 226 w 621"/>
                <a:gd name="T7" fmla="*/ 395 h 621"/>
                <a:gd name="T8" fmla="*/ 226 w 621"/>
                <a:gd name="T9" fmla="*/ 226 h 621"/>
                <a:gd name="T10" fmla="*/ 226 w 621"/>
                <a:gd name="T11" fmla="*/ 0 h 621"/>
                <a:gd name="T12" fmla="*/ 395 w 621"/>
                <a:gd name="T13" fmla="*/ 0 h 621"/>
                <a:gd name="T14" fmla="*/ 395 w 621"/>
                <a:gd name="T15" fmla="*/ 170 h 621"/>
                <a:gd name="T16" fmla="*/ 226 w 621"/>
                <a:gd name="T17" fmla="*/ 170 h 621"/>
                <a:gd name="T18" fmla="*/ 226 w 621"/>
                <a:gd name="T19" fmla="*/ 0 h 621"/>
                <a:gd name="T20" fmla="*/ 0 w 621"/>
                <a:gd name="T21" fmla="*/ 0 h 621"/>
                <a:gd name="T22" fmla="*/ 170 w 621"/>
                <a:gd name="T23" fmla="*/ 0 h 621"/>
                <a:gd name="T24" fmla="*/ 170 w 621"/>
                <a:gd name="T25" fmla="*/ 170 h 621"/>
                <a:gd name="T26" fmla="*/ 0 w 621"/>
                <a:gd name="T27" fmla="*/ 170 h 621"/>
                <a:gd name="T28" fmla="*/ 0 w 621"/>
                <a:gd name="T29" fmla="*/ 0 h 621"/>
                <a:gd name="T30" fmla="*/ 0 w 621"/>
                <a:gd name="T31" fmla="*/ 226 h 621"/>
                <a:gd name="T32" fmla="*/ 170 w 621"/>
                <a:gd name="T33" fmla="*/ 226 h 621"/>
                <a:gd name="T34" fmla="*/ 170 w 621"/>
                <a:gd name="T35" fmla="*/ 395 h 621"/>
                <a:gd name="T36" fmla="*/ 0 w 621"/>
                <a:gd name="T37" fmla="*/ 395 h 621"/>
                <a:gd name="T38" fmla="*/ 0 w 621"/>
                <a:gd name="T39" fmla="*/ 226 h 621"/>
                <a:gd name="T40" fmla="*/ 452 w 621"/>
                <a:gd name="T41" fmla="*/ 226 h 621"/>
                <a:gd name="T42" fmla="*/ 621 w 621"/>
                <a:gd name="T43" fmla="*/ 226 h 621"/>
                <a:gd name="T44" fmla="*/ 621 w 621"/>
                <a:gd name="T45" fmla="*/ 395 h 621"/>
                <a:gd name="T46" fmla="*/ 452 w 621"/>
                <a:gd name="T47" fmla="*/ 395 h 621"/>
                <a:gd name="T48" fmla="*/ 452 w 621"/>
                <a:gd name="T49" fmla="*/ 226 h 621"/>
                <a:gd name="T50" fmla="*/ 452 w 621"/>
                <a:gd name="T51" fmla="*/ 0 h 621"/>
                <a:gd name="T52" fmla="*/ 621 w 621"/>
                <a:gd name="T53" fmla="*/ 0 h 621"/>
                <a:gd name="T54" fmla="*/ 621 w 621"/>
                <a:gd name="T55" fmla="*/ 170 h 621"/>
                <a:gd name="T56" fmla="*/ 452 w 621"/>
                <a:gd name="T57" fmla="*/ 170 h 621"/>
                <a:gd name="T58" fmla="*/ 452 w 621"/>
                <a:gd name="T59" fmla="*/ 0 h 621"/>
                <a:gd name="T60" fmla="*/ 0 w 621"/>
                <a:gd name="T61" fmla="*/ 452 h 621"/>
                <a:gd name="T62" fmla="*/ 170 w 621"/>
                <a:gd name="T63" fmla="*/ 452 h 621"/>
                <a:gd name="T64" fmla="*/ 170 w 621"/>
                <a:gd name="T65" fmla="*/ 621 h 621"/>
                <a:gd name="T66" fmla="*/ 0 w 621"/>
                <a:gd name="T67" fmla="*/ 621 h 621"/>
                <a:gd name="T68" fmla="*/ 0 w 621"/>
                <a:gd name="T69" fmla="*/ 452 h 621"/>
                <a:gd name="T70" fmla="*/ 226 w 621"/>
                <a:gd name="T71" fmla="*/ 452 h 621"/>
                <a:gd name="T72" fmla="*/ 395 w 621"/>
                <a:gd name="T73" fmla="*/ 452 h 621"/>
                <a:gd name="T74" fmla="*/ 395 w 621"/>
                <a:gd name="T75" fmla="*/ 621 h 621"/>
                <a:gd name="T76" fmla="*/ 226 w 621"/>
                <a:gd name="T77" fmla="*/ 621 h 621"/>
                <a:gd name="T78" fmla="*/ 226 w 621"/>
                <a:gd name="T79" fmla="*/ 452 h 621"/>
                <a:gd name="T80" fmla="*/ 452 w 621"/>
                <a:gd name="T81" fmla="*/ 452 h 621"/>
                <a:gd name="T82" fmla="*/ 621 w 621"/>
                <a:gd name="T83" fmla="*/ 452 h 621"/>
                <a:gd name="T84" fmla="*/ 621 w 621"/>
                <a:gd name="T85" fmla="*/ 621 h 621"/>
                <a:gd name="T86" fmla="*/ 452 w 621"/>
                <a:gd name="T87" fmla="*/ 621 h 621"/>
                <a:gd name="T88" fmla="*/ 452 w 621"/>
                <a:gd name="T89" fmla="*/ 45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1" h="621">
                  <a:moveTo>
                    <a:pt x="226" y="226"/>
                  </a:moveTo>
                  <a:lnTo>
                    <a:pt x="395" y="226"/>
                  </a:lnTo>
                  <a:lnTo>
                    <a:pt x="395" y="395"/>
                  </a:lnTo>
                  <a:lnTo>
                    <a:pt x="226" y="395"/>
                  </a:lnTo>
                  <a:lnTo>
                    <a:pt x="226" y="226"/>
                  </a:lnTo>
                  <a:close/>
                  <a:moveTo>
                    <a:pt x="226" y="0"/>
                  </a:moveTo>
                  <a:lnTo>
                    <a:pt x="395" y="0"/>
                  </a:lnTo>
                  <a:lnTo>
                    <a:pt x="395" y="170"/>
                  </a:lnTo>
                  <a:lnTo>
                    <a:pt x="226" y="17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70"/>
                  </a:lnTo>
                  <a:lnTo>
                    <a:pt x="0" y="170"/>
                  </a:lnTo>
                  <a:lnTo>
                    <a:pt x="0" y="0"/>
                  </a:lnTo>
                  <a:close/>
                  <a:moveTo>
                    <a:pt x="0" y="226"/>
                  </a:moveTo>
                  <a:lnTo>
                    <a:pt x="170" y="226"/>
                  </a:lnTo>
                  <a:lnTo>
                    <a:pt x="170" y="395"/>
                  </a:lnTo>
                  <a:lnTo>
                    <a:pt x="0" y="395"/>
                  </a:lnTo>
                  <a:lnTo>
                    <a:pt x="0" y="226"/>
                  </a:lnTo>
                  <a:close/>
                  <a:moveTo>
                    <a:pt x="452" y="226"/>
                  </a:moveTo>
                  <a:lnTo>
                    <a:pt x="621" y="226"/>
                  </a:lnTo>
                  <a:lnTo>
                    <a:pt x="621" y="395"/>
                  </a:lnTo>
                  <a:lnTo>
                    <a:pt x="452" y="395"/>
                  </a:lnTo>
                  <a:lnTo>
                    <a:pt x="452" y="226"/>
                  </a:lnTo>
                  <a:close/>
                  <a:moveTo>
                    <a:pt x="452" y="0"/>
                  </a:moveTo>
                  <a:lnTo>
                    <a:pt x="621" y="0"/>
                  </a:lnTo>
                  <a:lnTo>
                    <a:pt x="621" y="170"/>
                  </a:lnTo>
                  <a:lnTo>
                    <a:pt x="452" y="170"/>
                  </a:lnTo>
                  <a:lnTo>
                    <a:pt x="452" y="0"/>
                  </a:lnTo>
                  <a:close/>
                  <a:moveTo>
                    <a:pt x="0" y="452"/>
                  </a:moveTo>
                  <a:lnTo>
                    <a:pt x="170" y="452"/>
                  </a:lnTo>
                  <a:lnTo>
                    <a:pt x="170" y="621"/>
                  </a:lnTo>
                  <a:lnTo>
                    <a:pt x="0" y="621"/>
                  </a:lnTo>
                  <a:lnTo>
                    <a:pt x="0" y="452"/>
                  </a:lnTo>
                  <a:close/>
                  <a:moveTo>
                    <a:pt x="226" y="452"/>
                  </a:moveTo>
                  <a:lnTo>
                    <a:pt x="395" y="452"/>
                  </a:lnTo>
                  <a:lnTo>
                    <a:pt x="395" y="621"/>
                  </a:lnTo>
                  <a:lnTo>
                    <a:pt x="226" y="621"/>
                  </a:lnTo>
                  <a:lnTo>
                    <a:pt x="226" y="452"/>
                  </a:lnTo>
                  <a:close/>
                  <a:moveTo>
                    <a:pt x="452" y="452"/>
                  </a:moveTo>
                  <a:lnTo>
                    <a:pt x="621" y="452"/>
                  </a:lnTo>
                  <a:lnTo>
                    <a:pt x="621" y="621"/>
                  </a:lnTo>
                  <a:lnTo>
                    <a:pt x="452" y="621"/>
                  </a:lnTo>
                  <a:lnTo>
                    <a:pt x="452" y="452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89267" y="833318"/>
            <a:ext cx="2915453" cy="587486"/>
            <a:chOff x="299865" y="834648"/>
            <a:chExt cx="2915453" cy="587486"/>
          </a:xfrm>
        </p:grpSpPr>
        <p:sp>
          <p:nvSpPr>
            <p:cNvPr id="116" name="순서도: 대체 처리 115"/>
            <p:cNvSpPr/>
            <p:nvPr/>
          </p:nvSpPr>
          <p:spPr>
            <a:xfrm>
              <a:off x="320310" y="1148622"/>
              <a:ext cx="289500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dirty="0" smtClean="0">
                  <a:solidFill>
                    <a:schemeClr val="tx1"/>
                  </a:solidFill>
                </a:rPr>
                <a:t>   업소정보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 업소후기      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골프장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316913" y="1422134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/>
            <p:cNvSpPr/>
            <p:nvPr/>
          </p:nvSpPr>
          <p:spPr>
            <a:xfrm>
              <a:off x="1770870" y="1384192"/>
              <a:ext cx="697645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299865" y="834648"/>
              <a:ext cx="2796181" cy="305998"/>
              <a:chOff x="299865" y="834648"/>
              <a:chExt cx="2796181" cy="305998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299865" y="834648"/>
                <a:ext cx="2790989" cy="29695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1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319176" y="1140646"/>
                <a:ext cx="277687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iles (9) Icon"/>
              <p:cNvSpPr>
                <a:spLocks noChangeAspect="1" noEditPoints="1"/>
              </p:cNvSpPr>
              <p:nvPr/>
            </p:nvSpPr>
            <p:spPr bwMode="auto">
              <a:xfrm>
                <a:off x="2899932" y="907684"/>
                <a:ext cx="146942" cy="146942"/>
              </a:xfrm>
              <a:custGeom>
                <a:avLst/>
                <a:gdLst>
                  <a:gd name="T0" fmla="*/ 226 w 621"/>
                  <a:gd name="T1" fmla="*/ 226 h 621"/>
                  <a:gd name="T2" fmla="*/ 395 w 621"/>
                  <a:gd name="T3" fmla="*/ 226 h 621"/>
                  <a:gd name="T4" fmla="*/ 395 w 621"/>
                  <a:gd name="T5" fmla="*/ 395 h 621"/>
                  <a:gd name="T6" fmla="*/ 226 w 621"/>
                  <a:gd name="T7" fmla="*/ 395 h 621"/>
                  <a:gd name="T8" fmla="*/ 226 w 621"/>
                  <a:gd name="T9" fmla="*/ 226 h 621"/>
                  <a:gd name="T10" fmla="*/ 226 w 621"/>
                  <a:gd name="T11" fmla="*/ 0 h 621"/>
                  <a:gd name="T12" fmla="*/ 395 w 621"/>
                  <a:gd name="T13" fmla="*/ 0 h 621"/>
                  <a:gd name="T14" fmla="*/ 395 w 621"/>
                  <a:gd name="T15" fmla="*/ 170 h 621"/>
                  <a:gd name="T16" fmla="*/ 226 w 621"/>
                  <a:gd name="T17" fmla="*/ 170 h 621"/>
                  <a:gd name="T18" fmla="*/ 226 w 621"/>
                  <a:gd name="T19" fmla="*/ 0 h 621"/>
                  <a:gd name="T20" fmla="*/ 0 w 621"/>
                  <a:gd name="T21" fmla="*/ 0 h 621"/>
                  <a:gd name="T22" fmla="*/ 170 w 621"/>
                  <a:gd name="T23" fmla="*/ 0 h 621"/>
                  <a:gd name="T24" fmla="*/ 170 w 621"/>
                  <a:gd name="T25" fmla="*/ 170 h 621"/>
                  <a:gd name="T26" fmla="*/ 0 w 621"/>
                  <a:gd name="T27" fmla="*/ 170 h 621"/>
                  <a:gd name="T28" fmla="*/ 0 w 621"/>
                  <a:gd name="T29" fmla="*/ 0 h 621"/>
                  <a:gd name="T30" fmla="*/ 0 w 621"/>
                  <a:gd name="T31" fmla="*/ 226 h 621"/>
                  <a:gd name="T32" fmla="*/ 170 w 621"/>
                  <a:gd name="T33" fmla="*/ 226 h 621"/>
                  <a:gd name="T34" fmla="*/ 170 w 621"/>
                  <a:gd name="T35" fmla="*/ 395 h 621"/>
                  <a:gd name="T36" fmla="*/ 0 w 621"/>
                  <a:gd name="T37" fmla="*/ 395 h 621"/>
                  <a:gd name="T38" fmla="*/ 0 w 621"/>
                  <a:gd name="T39" fmla="*/ 226 h 621"/>
                  <a:gd name="T40" fmla="*/ 452 w 621"/>
                  <a:gd name="T41" fmla="*/ 226 h 621"/>
                  <a:gd name="T42" fmla="*/ 621 w 621"/>
                  <a:gd name="T43" fmla="*/ 226 h 621"/>
                  <a:gd name="T44" fmla="*/ 621 w 621"/>
                  <a:gd name="T45" fmla="*/ 395 h 621"/>
                  <a:gd name="T46" fmla="*/ 452 w 621"/>
                  <a:gd name="T47" fmla="*/ 395 h 621"/>
                  <a:gd name="T48" fmla="*/ 452 w 621"/>
                  <a:gd name="T49" fmla="*/ 226 h 621"/>
                  <a:gd name="T50" fmla="*/ 452 w 621"/>
                  <a:gd name="T51" fmla="*/ 0 h 621"/>
                  <a:gd name="T52" fmla="*/ 621 w 621"/>
                  <a:gd name="T53" fmla="*/ 0 h 621"/>
                  <a:gd name="T54" fmla="*/ 621 w 621"/>
                  <a:gd name="T55" fmla="*/ 170 h 621"/>
                  <a:gd name="T56" fmla="*/ 452 w 621"/>
                  <a:gd name="T57" fmla="*/ 170 h 621"/>
                  <a:gd name="T58" fmla="*/ 452 w 621"/>
                  <a:gd name="T59" fmla="*/ 0 h 621"/>
                  <a:gd name="T60" fmla="*/ 0 w 621"/>
                  <a:gd name="T61" fmla="*/ 452 h 621"/>
                  <a:gd name="T62" fmla="*/ 170 w 621"/>
                  <a:gd name="T63" fmla="*/ 452 h 621"/>
                  <a:gd name="T64" fmla="*/ 170 w 621"/>
                  <a:gd name="T65" fmla="*/ 621 h 621"/>
                  <a:gd name="T66" fmla="*/ 0 w 621"/>
                  <a:gd name="T67" fmla="*/ 621 h 621"/>
                  <a:gd name="T68" fmla="*/ 0 w 621"/>
                  <a:gd name="T69" fmla="*/ 452 h 621"/>
                  <a:gd name="T70" fmla="*/ 226 w 621"/>
                  <a:gd name="T71" fmla="*/ 452 h 621"/>
                  <a:gd name="T72" fmla="*/ 395 w 621"/>
                  <a:gd name="T73" fmla="*/ 452 h 621"/>
                  <a:gd name="T74" fmla="*/ 395 w 621"/>
                  <a:gd name="T75" fmla="*/ 621 h 621"/>
                  <a:gd name="T76" fmla="*/ 226 w 621"/>
                  <a:gd name="T77" fmla="*/ 621 h 621"/>
                  <a:gd name="T78" fmla="*/ 226 w 621"/>
                  <a:gd name="T79" fmla="*/ 452 h 621"/>
                  <a:gd name="T80" fmla="*/ 452 w 621"/>
                  <a:gd name="T81" fmla="*/ 452 h 621"/>
                  <a:gd name="T82" fmla="*/ 621 w 621"/>
                  <a:gd name="T83" fmla="*/ 452 h 621"/>
                  <a:gd name="T84" fmla="*/ 621 w 621"/>
                  <a:gd name="T85" fmla="*/ 621 h 621"/>
                  <a:gd name="T86" fmla="*/ 452 w 621"/>
                  <a:gd name="T87" fmla="*/ 621 h 621"/>
                  <a:gd name="T88" fmla="*/ 452 w 621"/>
                  <a:gd name="T89" fmla="*/ 452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1" h="621">
                    <a:moveTo>
                      <a:pt x="226" y="226"/>
                    </a:moveTo>
                    <a:lnTo>
                      <a:pt x="395" y="226"/>
                    </a:lnTo>
                    <a:lnTo>
                      <a:pt x="395" y="395"/>
                    </a:lnTo>
                    <a:lnTo>
                      <a:pt x="226" y="395"/>
                    </a:lnTo>
                    <a:lnTo>
                      <a:pt x="226" y="226"/>
                    </a:lnTo>
                    <a:close/>
                    <a:moveTo>
                      <a:pt x="226" y="0"/>
                    </a:moveTo>
                    <a:lnTo>
                      <a:pt x="395" y="0"/>
                    </a:lnTo>
                    <a:lnTo>
                      <a:pt x="395" y="170"/>
                    </a:lnTo>
                    <a:lnTo>
                      <a:pt x="226" y="170"/>
                    </a:lnTo>
                    <a:lnTo>
                      <a:pt x="226" y="0"/>
                    </a:lnTo>
                    <a:close/>
                    <a:moveTo>
                      <a:pt x="0" y="0"/>
                    </a:moveTo>
                    <a:lnTo>
                      <a:pt x="170" y="0"/>
                    </a:lnTo>
                    <a:lnTo>
                      <a:pt x="17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  <a:moveTo>
                      <a:pt x="0" y="226"/>
                    </a:moveTo>
                    <a:lnTo>
                      <a:pt x="170" y="226"/>
                    </a:lnTo>
                    <a:lnTo>
                      <a:pt x="170" y="395"/>
                    </a:lnTo>
                    <a:lnTo>
                      <a:pt x="0" y="395"/>
                    </a:lnTo>
                    <a:lnTo>
                      <a:pt x="0" y="226"/>
                    </a:lnTo>
                    <a:close/>
                    <a:moveTo>
                      <a:pt x="452" y="226"/>
                    </a:moveTo>
                    <a:lnTo>
                      <a:pt x="621" y="226"/>
                    </a:lnTo>
                    <a:lnTo>
                      <a:pt x="621" y="395"/>
                    </a:lnTo>
                    <a:lnTo>
                      <a:pt x="452" y="395"/>
                    </a:lnTo>
                    <a:lnTo>
                      <a:pt x="452" y="226"/>
                    </a:lnTo>
                    <a:close/>
                    <a:moveTo>
                      <a:pt x="452" y="0"/>
                    </a:moveTo>
                    <a:lnTo>
                      <a:pt x="621" y="0"/>
                    </a:lnTo>
                    <a:lnTo>
                      <a:pt x="621" y="170"/>
                    </a:lnTo>
                    <a:lnTo>
                      <a:pt x="452" y="170"/>
                    </a:lnTo>
                    <a:lnTo>
                      <a:pt x="452" y="0"/>
                    </a:lnTo>
                    <a:close/>
                    <a:moveTo>
                      <a:pt x="0" y="452"/>
                    </a:moveTo>
                    <a:lnTo>
                      <a:pt x="170" y="452"/>
                    </a:lnTo>
                    <a:lnTo>
                      <a:pt x="170" y="621"/>
                    </a:lnTo>
                    <a:lnTo>
                      <a:pt x="0" y="621"/>
                    </a:lnTo>
                    <a:lnTo>
                      <a:pt x="0" y="452"/>
                    </a:lnTo>
                    <a:close/>
                    <a:moveTo>
                      <a:pt x="226" y="452"/>
                    </a:moveTo>
                    <a:lnTo>
                      <a:pt x="395" y="452"/>
                    </a:lnTo>
                    <a:lnTo>
                      <a:pt x="395" y="621"/>
                    </a:lnTo>
                    <a:lnTo>
                      <a:pt x="226" y="621"/>
                    </a:lnTo>
                    <a:lnTo>
                      <a:pt x="226" y="452"/>
                    </a:lnTo>
                    <a:close/>
                    <a:moveTo>
                      <a:pt x="452" y="452"/>
                    </a:moveTo>
                    <a:lnTo>
                      <a:pt x="621" y="452"/>
                    </a:lnTo>
                    <a:lnTo>
                      <a:pt x="621" y="621"/>
                    </a:lnTo>
                    <a:lnTo>
                      <a:pt x="452" y="621"/>
                    </a:lnTo>
                    <a:lnTo>
                      <a:pt x="452" y="45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23" name="직사각형 122"/>
          <p:cNvSpPr/>
          <p:nvPr/>
        </p:nvSpPr>
        <p:spPr>
          <a:xfrm>
            <a:off x="302735" y="1436629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600" b="1" dirty="0" smtClean="0">
                <a:solidFill>
                  <a:schemeClr val="tx1"/>
                </a:solidFill>
              </a:rPr>
              <a:t>지역선택 ▼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124962" y="1436629"/>
            <a:ext cx="721066" cy="216024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업체명검색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5" name="Search Icon"/>
          <p:cNvSpPr>
            <a:spLocks noChangeAspect="1" noEditPoints="1"/>
          </p:cNvSpPr>
          <p:nvPr/>
        </p:nvSpPr>
        <p:spPr bwMode="auto">
          <a:xfrm flipH="1">
            <a:off x="2924078" y="1494903"/>
            <a:ext cx="112198" cy="105472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grpSp>
        <p:nvGrpSpPr>
          <p:cNvPr id="126" name="그룹 125"/>
          <p:cNvGrpSpPr/>
          <p:nvPr/>
        </p:nvGrpSpPr>
        <p:grpSpPr>
          <a:xfrm>
            <a:off x="311818" y="1661593"/>
            <a:ext cx="2756871" cy="531069"/>
            <a:chOff x="346985" y="2017650"/>
            <a:chExt cx="2707981" cy="531069"/>
          </a:xfrm>
        </p:grpSpPr>
        <p:sp>
          <p:nvSpPr>
            <p:cNvPr id="127" name="직사각형 126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골프연습장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16377" y="2213382"/>
            <a:ext cx="2756871" cy="531069"/>
            <a:chOff x="346985" y="2017650"/>
            <a:chExt cx="2707981" cy="531069"/>
          </a:xfrm>
        </p:grpSpPr>
        <p:sp>
          <p:nvSpPr>
            <p:cNvPr id="130" name="직사각형 129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골프연습장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15363" y="2777787"/>
            <a:ext cx="2756871" cy="531069"/>
            <a:chOff x="346985" y="2017650"/>
            <a:chExt cx="2707981" cy="531069"/>
          </a:xfrm>
        </p:grpSpPr>
        <p:sp>
          <p:nvSpPr>
            <p:cNvPr id="133" name="직사각형 132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골프연습장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314328" y="3339190"/>
            <a:ext cx="2756871" cy="531069"/>
            <a:chOff x="346985" y="2017650"/>
            <a:chExt cx="2707981" cy="531069"/>
          </a:xfrm>
        </p:grpSpPr>
        <p:sp>
          <p:nvSpPr>
            <p:cNvPr id="136" name="직사각형 135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골프연습장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314276" y="3899071"/>
            <a:ext cx="2756871" cy="531069"/>
            <a:chOff x="346985" y="2017650"/>
            <a:chExt cx="2707981" cy="531069"/>
          </a:xfrm>
        </p:grpSpPr>
        <p:sp>
          <p:nvSpPr>
            <p:cNvPr id="139" name="직사각형 138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골프연습장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309712" y="4462714"/>
            <a:ext cx="2756871" cy="265000"/>
            <a:chOff x="346985" y="2017650"/>
            <a:chExt cx="2707981" cy="531069"/>
          </a:xfrm>
        </p:grpSpPr>
        <p:sp>
          <p:nvSpPr>
            <p:cNvPr id="142" name="직사각형 141"/>
            <p:cNvSpPr/>
            <p:nvPr/>
          </p:nvSpPr>
          <p:spPr>
            <a:xfrm>
              <a:off x="346985" y="2017650"/>
              <a:ext cx="65477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033736" y="2025742"/>
              <a:ext cx="2021230" cy="52297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하노이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골프연습장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ko-KR" altLang="en-US" sz="600" dirty="0" err="1" smtClean="0">
                  <a:solidFill>
                    <a:schemeClr val="tx1"/>
                  </a:solidFill>
                </a:rPr>
                <a:t>소개글소개글소개글소개글소개글소개글소개글소개글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lang="ko-KR" altLang="en-US" sz="600" dirty="0" smtClean="0">
                  <a:solidFill>
                    <a:schemeClr val="tx1"/>
                  </a:solidFill>
                </a:rPr>
                <a:t>영업시간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PM 12:00 ~ AM 06:00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302734" y="4603306"/>
            <a:ext cx="278271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Copyright©BETNAM. ALL rights Reserved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778486" y="2281827"/>
            <a:ext cx="10635028" cy="707554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lang="ko-KR" sz="3600" b="1" kern="1200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algn="ctr"/>
            <a:r>
              <a:rPr lang="ko-KR" altLang="en-US" sz="590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590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590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14494" y="3296657"/>
            <a:ext cx="4963013" cy="3953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79" indent="-326379" algn="ctr" latinLnBrk="1">
              <a:spcBef>
                <a:spcPts val="308"/>
              </a:spcBef>
              <a:buClr>
                <a:schemeClr val="bg1">
                  <a:lumMod val="95000"/>
                </a:schemeClr>
              </a:buClr>
              <a:buSzPct val="80000"/>
            </a:pPr>
            <a:r>
              <a:rPr lang="ko-KR" altLang="en-US" sz="196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관련사항 문의</a:t>
            </a:r>
            <a:endParaRPr lang="en-US" altLang="ko-KR" sz="196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8618" y="3791243"/>
            <a:ext cx="5494764" cy="2817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79" indent="-326379" algn="ctr" latinLnBrk="1">
              <a:spcBef>
                <a:spcPts val="308"/>
              </a:spcBef>
              <a:buClr>
                <a:prstClr val="white">
                  <a:lumMod val="95000"/>
                </a:prstClr>
              </a:buClr>
              <a:buSzPct val="80000"/>
              <a:defRPr/>
            </a:pPr>
            <a:r>
              <a:rPr lang="ko-KR" altLang="en-US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㈜하이애드원</a:t>
            </a:r>
            <a:r>
              <a:rPr lang="en-US" altLang="ko-KR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여종욱 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010-5542-4627, telekenesis30@gmail.com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13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18000" tIns="18000" rIns="18000" bIns="18000"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75000"/>
            </a:schemeClr>
          </a:solidFill>
          <a:miter lim="800000"/>
        </a:ln>
      </a:spPr>
      <a:bodyPr rtlCol="0" anchor="ctr"/>
      <a:lstStyle>
        <a:defPPr algn="ctr">
          <a:defRPr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504A4EBC-460D-4F8C-BD24-A400C277B2A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99C717D-7956-4479-9BB3-1FB8F53D06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91890</TotalTime>
  <Words>978</Words>
  <Application>Microsoft Office PowerPoint</Application>
  <PresentationFormat>와이드스크린</PresentationFormat>
  <Paragraphs>454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7</vt:i4>
      </vt:variant>
    </vt:vector>
  </HeadingPairs>
  <TitlesOfParts>
    <vt:vector size="27" baseType="lpstr">
      <vt:lpstr>Gill Sans</vt:lpstr>
      <vt:lpstr>Helvetica Neue</vt:lpstr>
      <vt:lpstr>ヒラギノ角ゴ ProN W3</vt:lpstr>
      <vt:lpstr>굴림</vt:lpstr>
      <vt:lpstr>맑은 고딕</vt:lpstr>
      <vt:lpstr>Arial</vt:lpstr>
      <vt:lpstr>Times New Roman</vt:lpstr>
      <vt:lpstr>Trebuchet MS</vt:lpstr>
      <vt:lpstr>Verdana</vt:lpstr>
      <vt:lpstr>Wingdings</vt:lpstr>
      <vt:lpstr>1 표지</vt:lpstr>
      <vt:lpstr>4_디자인 사용자 지정</vt:lpstr>
      <vt:lpstr>1_디자인 사용자 지정</vt:lpstr>
      <vt:lpstr>디자인 사용자 지정</vt:lpstr>
      <vt:lpstr>2_디자인 사용자 지정</vt:lpstr>
      <vt:lpstr>3_디자인 사용자 지정</vt:lpstr>
      <vt:lpstr>18_디자인 사용자 지정</vt:lpstr>
      <vt:lpstr>10_디자인 사용자 지정</vt:lpstr>
      <vt:lpstr>14_디자인 사용자 지정</vt:lpstr>
      <vt:lpstr>16_디자인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(주)하이애드원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모바일_화면설계서</dc:title>
  <dc:creator>여종욱</dc:creator>
  <cp:lastModifiedBy>여종욱</cp:lastModifiedBy>
  <cp:revision>5835</cp:revision>
  <cp:lastPrinted>2017-02-20T06:44:30Z</cp:lastPrinted>
  <dcterms:created xsi:type="dcterms:W3CDTF">2006-08-31T00:52:43Z</dcterms:created>
  <dcterms:modified xsi:type="dcterms:W3CDTF">2017-02-20T08:34:13Z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