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algn="l" defTabSz="36576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28800" indent="-1371600" algn="l" defTabSz="36576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657600" indent="-2743200" algn="l" defTabSz="36576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486400" indent="-4114800" algn="l" defTabSz="36576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315200" indent="-5486400" algn="l" defTabSz="36576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  <a:srgbClr val="376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14" autoAdjust="0"/>
    <p:restoredTop sz="94660"/>
  </p:normalViewPr>
  <p:slideViewPr>
    <p:cSldViewPr>
      <p:cViewPr>
        <p:scale>
          <a:sx n="50" d="100"/>
          <a:sy n="50" d="100"/>
        </p:scale>
        <p:origin x="-1290" y="-78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C3875-606D-415E-9CAA-FBD11D4614E2}" type="doc">
      <dgm:prSet loTypeId="urn:microsoft.com/office/officeart/2005/8/layout/chevron1" loCatId="process" qsTypeId="urn:microsoft.com/office/officeart/2005/8/quickstyle/simple1#1" qsCatId="simple" csTypeId="urn:microsoft.com/office/officeart/2005/8/colors/accent1_2#1" csCatId="accent1" phldr="1"/>
      <dgm:spPr/>
    </dgm:pt>
    <dgm:pt modelId="{32606A51-4550-43F7-8546-A7C08CCF269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0C08B000-6C87-459D-8583-8D3C8EF165A4}" type="parTrans" cxnId="{E3507DC3-4433-4119-9B91-ECC86FD19657}">
      <dgm:prSet/>
      <dgm:spPr/>
      <dgm:t>
        <a:bodyPr/>
        <a:lstStyle/>
        <a:p>
          <a:endParaRPr lang="en-US"/>
        </a:p>
      </dgm:t>
    </dgm:pt>
    <dgm:pt modelId="{9444A8FA-58BD-4878-B79F-0B5AC482C0C2}" type="sibTrans" cxnId="{E3507DC3-4433-4119-9B91-ECC86FD19657}">
      <dgm:prSet/>
      <dgm:spPr/>
      <dgm:t>
        <a:bodyPr/>
        <a:lstStyle/>
        <a:p>
          <a:endParaRPr lang="en-US"/>
        </a:p>
      </dgm:t>
    </dgm:pt>
    <dgm:pt modelId="{CA7E0050-A81E-47ED-890A-2AB9C251EFA2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Disk Cache</a:t>
          </a:r>
          <a:endParaRPr lang="en-US" dirty="0"/>
        </a:p>
      </dgm:t>
    </dgm:pt>
    <dgm:pt modelId="{FA365192-AB1A-4127-861A-A0627B9BFFC7}" type="parTrans" cxnId="{4F5864CF-91C7-4622-8813-53AD94713C88}">
      <dgm:prSet/>
      <dgm:spPr/>
      <dgm:t>
        <a:bodyPr/>
        <a:lstStyle/>
        <a:p>
          <a:endParaRPr lang="en-US"/>
        </a:p>
      </dgm:t>
    </dgm:pt>
    <dgm:pt modelId="{F3610583-545D-4D38-8824-149D1DA1F796}" type="sibTrans" cxnId="{4F5864CF-91C7-4622-8813-53AD94713C88}">
      <dgm:prSet/>
      <dgm:spPr/>
      <dgm:t>
        <a:bodyPr/>
        <a:lstStyle/>
        <a:p>
          <a:endParaRPr lang="en-US"/>
        </a:p>
      </dgm:t>
    </dgm:pt>
    <dgm:pt modelId="{91AC6737-15FA-4603-B410-5A1F84D8CE22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Memory Cache</a:t>
          </a:r>
          <a:endParaRPr lang="en-US" dirty="0"/>
        </a:p>
      </dgm:t>
    </dgm:pt>
    <dgm:pt modelId="{B156E2FF-D6AB-4B51-B081-DE2109A71F0D}" type="parTrans" cxnId="{31EF4C2B-BFF2-4E9F-B998-0E3DB4D0E551}">
      <dgm:prSet/>
      <dgm:spPr/>
      <dgm:t>
        <a:bodyPr/>
        <a:lstStyle/>
        <a:p>
          <a:endParaRPr lang="en-US"/>
        </a:p>
      </dgm:t>
    </dgm:pt>
    <dgm:pt modelId="{61589F61-8C2D-45A7-8633-57E671ACB3B1}" type="sibTrans" cxnId="{31EF4C2B-BFF2-4E9F-B998-0E3DB4D0E551}">
      <dgm:prSet/>
      <dgm:spPr/>
      <dgm:t>
        <a:bodyPr/>
        <a:lstStyle/>
        <a:p>
          <a:endParaRPr lang="en-US"/>
        </a:p>
      </dgm:t>
    </dgm:pt>
    <dgm:pt modelId="{5CAA72F7-BFE7-4C87-B176-0D60E204DB9C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Home Screen</a:t>
          </a:r>
          <a:endParaRPr lang="en-US" dirty="0"/>
        </a:p>
      </dgm:t>
    </dgm:pt>
    <dgm:pt modelId="{BD7DD6ED-F4D8-43CA-840F-5C0D42633DD2}" type="parTrans" cxnId="{0B912A64-DFA1-48B3-8A13-48D75D702292}">
      <dgm:prSet/>
      <dgm:spPr/>
      <dgm:t>
        <a:bodyPr/>
        <a:lstStyle/>
        <a:p>
          <a:endParaRPr lang="en-US"/>
        </a:p>
      </dgm:t>
    </dgm:pt>
    <dgm:pt modelId="{768C4EDA-D736-496F-A776-943ADF2BC01B}" type="sibTrans" cxnId="{0B912A64-DFA1-48B3-8A13-48D75D702292}">
      <dgm:prSet/>
      <dgm:spPr/>
      <dgm:t>
        <a:bodyPr/>
        <a:lstStyle/>
        <a:p>
          <a:endParaRPr lang="en-US"/>
        </a:p>
      </dgm:t>
    </dgm:pt>
    <dgm:pt modelId="{D353EE05-955B-46FF-BE4F-EFA76B0CBF5B}">
      <dgm:prSet phldrT="[Text]" custT="1"/>
      <dgm:spPr/>
      <dgm:t>
        <a:bodyPr/>
        <a:lstStyle/>
        <a:p>
          <a:r>
            <a:rPr lang="en-US" sz="2200" dirty="0" smtClean="0"/>
            <a:t>If the device does not have the image in either cache, it is downloaded from our TV Fanatic server.</a:t>
          </a:r>
          <a:endParaRPr lang="en-US" sz="2200" dirty="0"/>
        </a:p>
      </dgm:t>
    </dgm:pt>
    <dgm:pt modelId="{FB70D1B1-008C-447D-8EA3-17871DE2F412}" type="parTrans" cxnId="{A3B88BE9-2060-41FF-B1F2-E882BA510A9E}">
      <dgm:prSet/>
      <dgm:spPr/>
      <dgm:t>
        <a:bodyPr/>
        <a:lstStyle/>
        <a:p>
          <a:endParaRPr lang="en-US"/>
        </a:p>
      </dgm:t>
    </dgm:pt>
    <dgm:pt modelId="{5574A599-1F41-42AB-94B9-603A5671F6C6}" type="sibTrans" cxnId="{A3B88BE9-2060-41FF-B1F2-E882BA510A9E}">
      <dgm:prSet/>
      <dgm:spPr/>
      <dgm:t>
        <a:bodyPr/>
        <a:lstStyle/>
        <a:p>
          <a:endParaRPr lang="en-US"/>
        </a:p>
      </dgm:t>
    </dgm:pt>
    <dgm:pt modelId="{AA1AFCC6-9430-4E2D-A7F9-51920416FCED}">
      <dgm:prSet phldrT="[Text]" custT="1"/>
      <dgm:spPr/>
      <dgm:t>
        <a:bodyPr/>
        <a:lstStyle/>
        <a:p>
          <a:r>
            <a:rPr lang="en-US" sz="2200" dirty="0" smtClean="0"/>
            <a:t>It’s very fast to load an image from the memory cache, but space here is limited.</a:t>
          </a:r>
          <a:endParaRPr lang="en-US" sz="2200" dirty="0"/>
        </a:p>
      </dgm:t>
    </dgm:pt>
    <dgm:pt modelId="{8B6A6CAF-0CE5-4DDC-B231-FDAE13244658}" type="parTrans" cxnId="{21ACD947-F07C-4DC5-B1D0-B9BC55DD016B}">
      <dgm:prSet/>
      <dgm:spPr/>
      <dgm:t>
        <a:bodyPr/>
        <a:lstStyle/>
        <a:p>
          <a:endParaRPr lang="en-US"/>
        </a:p>
      </dgm:t>
    </dgm:pt>
    <dgm:pt modelId="{7F088F94-73B9-4696-BA4A-0BD2C137A4A3}" type="sibTrans" cxnId="{21ACD947-F07C-4DC5-B1D0-B9BC55DD016B}">
      <dgm:prSet/>
      <dgm:spPr/>
      <dgm:t>
        <a:bodyPr/>
        <a:lstStyle/>
        <a:p>
          <a:endParaRPr lang="en-US"/>
        </a:p>
      </dgm:t>
    </dgm:pt>
    <dgm:pt modelId="{3AB9D2B2-ACB6-4879-B7AE-403C71FAD47B}">
      <dgm:prSet phldrT="[Text]" custT="1"/>
      <dgm:spPr/>
      <dgm:t>
        <a:bodyPr/>
        <a:lstStyle/>
        <a:p>
          <a:r>
            <a:rPr lang="en-US" sz="2200" dirty="0" smtClean="0"/>
            <a:t>The image is ready for </a:t>
          </a:r>
          <a:r>
            <a:rPr lang="en-US" sz="2200" dirty="0" smtClean="0"/>
            <a:t>display, in a fraction of the time!</a:t>
          </a:r>
          <a:endParaRPr lang="en-US" sz="2200" dirty="0"/>
        </a:p>
      </dgm:t>
    </dgm:pt>
    <dgm:pt modelId="{38F53C39-61D5-4774-83F3-7E40EFF4554B}" type="parTrans" cxnId="{1526AC16-FA5B-48AF-AD7C-0A8DF02F22E0}">
      <dgm:prSet/>
      <dgm:spPr/>
      <dgm:t>
        <a:bodyPr/>
        <a:lstStyle/>
        <a:p>
          <a:endParaRPr lang="en-US"/>
        </a:p>
      </dgm:t>
    </dgm:pt>
    <dgm:pt modelId="{B343F31F-CBCE-4914-B1F0-1B33872B2906}" type="sibTrans" cxnId="{1526AC16-FA5B-48AF-AD7C-0A8DF02F22E0}">
      <dgm:prSet/>
      <dgm:spPr/>
      <dgm:t>
        <a:bodyPr/>
        <a:lstStyle/>
        <a:p>
          <a:endParaRPr lang="en-US"/>
        </a:p>
      </dgm:t>
    </dgm:pt>
    <dgm:pt modelId="{E49CA1AD-2F66-4491-8F25-55076E8187BF}">
      <dgm:prSet phldrT="[Text]" custT="1"/>
      <dgm:spPr/>
      <dgm:t>
        <a:bodyPr/>
        <a:lstStyle/>
        <a:p>
          <a:r>
            <a:rPr lang="en-US" sz="2200" dirty="0" smtClean="0"/>
            <a:t>Once downloaded, the image is saved to the disk cache so that future requests for this image are faster.</a:t>
          </a:r>
          <a:endParaRPr lang="en-US" sz="2200" dirty="0"/>
        </a:p>
      </dgm:t>
    </dgm:pt>
    <dgm:pt modelId="{AAED159A-1C58-472A-9F5F-E60FD8242AB2}" type="parTrans" cxnId="{9CEA226B-1BD1-4430-8994-07FB1AE21DB1}">
      <dgm:prSet/>
      <dgm:spPr/>
      <dgm:t>
        <a:bodyPr/>
        <a:lstStyle/>
        <a:p>
          <a:endParaRPr lang="en-US"/>
        </a:p>
      </dgm:t>
    </dgm:pt>
    <dgm:pt modelId="{828ACC8E-CBCE-40AC-AF65-C9CDE3575E50}" type="sibTrans" cxnId="{9CEA226B-1BD1-4430-8994-07FB1AE21DB1}">
      <dgm:prSet/>
      <dgm:spPr/>
      <dgm:t>
        <a:bodyPr/>
        <a:lstStyle/>
        <a:p>
          <a:endParaRPr lang="en-US"/>
        </a:p>
      </dgm:t>
    </dgm:pt>
    <dgm:pt modelId="{689FE6A4-9690-4E74-AFDE-9726A82E84D1}" type="pres">
      <dgm:prSet presAssocID="{BB6C3875-606D-415E-9CAA-FBD11D4614E2}" presName="Name0" presStyleCnt="0">
        <dgm:presLayoutVars>
          <dgm:dir/>
          <dgm:animLvl val="lvl"/>
          <dgm:resizeHandles val="exact"/>
        </dgm:presLayoutVars>
      </dgm:prSet>
      <dgm:spPr/>
    </dgm:pt>
    <dgm:pt modelId="{DCAE862B-40EB-4B19-9BE3-52FDB0B5A850}" type="pres">
      <dgm:prSet presAssocID="{32606A51-4550-43F7-8546-A7C08CCF269C}" presName="composite" presStyleCnt="0"/>
      <dgm:spPr/>
    </dgm:pt>
    <dgm:pt modelId="{C3017C46-976A-4DE1-A177-49C035BC72D8}" type="pres">
      <dgm:prSet presAssocID="{32606A51-4550-43F7-8546-A7C08CCF269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B359C-4366-4A88-8DDA-1CDFC3203AC3}" type="pres">
      <dgm:prSet presAssocID="{32606A51-4550-43F7-8546-A7C08CCF269C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8AB90-1741-4EE7-96E4-0E63641613B7}" type="pres">
      <dgm:prSet presAssocID="{9444A8FA-58BD-4878-B79F-0B5AC482C0C2}" presName="space" presStyleCnt="0"/>
      <dgm:spPr/>
    </dgm:pt>
    <dgm:pt modelId="{B5380971-557E-400E-A7A4-C4A4630E84BC}" type="pres">
      <dgm:prSet presAssocID="{CA7E0050-A81E-47ED-890A-2AB9C251EFA2}" presName="composite" presStyleCnt="0"/>
      <dgm:spPr/>
    </dgm:pt>
    <dgm:pt modelId="{49F2A672-A7E0-429B-BBC2-D9BC59CB89AA}" type="pres">
      <dgm:prSet presAssocID="{CA7E0050-A81E-47ED-890A-2AB9C251EFA2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16065-9612-4386-AC3C-B4E35E0464A0}" type="pres">
      <dgm:prSet presAssocID="{CA7E0050-A81E-47ED-890A-2AB9C251EFA2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61EBE-2422-4A21-B72B-A158388093A1}" type="pres">
      <dgm:prSet presAssocID="{F3610583-545D-4D38-8824-149D1DA1F796}" presName="space" presStyleCnt="0"/>
      <dgm:spPr/>
    </dgm:pt>
    <dgm:pt modelId="{11532B7D-1FD1-46B8-9549-C2882C17C2B3}" type="pres">
      <dgm:prSet presAssocID="{91AC6737-15FA-4603-B410-5A1F84D8CE22}" presName="composite" presStyleCnt="0"/>
      <dgm:spPr/>
    </dgm:pt>
    <dgm:pt modelId="{3B564019-7CA9-404F-B286-D63DFF7168F6}" type="pres">
      <dgm:prSet presAssocID="{91AC6737-15FA-4603-B410-5A1F84D8CE22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E9D46-A490-4F3A-AA0D-A6AA212FC658}" type="pres">
      <dgm:prSet presAssocID="{91AC6737-15FA-4603-B410-5A1F84D8CE22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EF5ED-AE68-4C62-B262-C89FEDFBA04D}" type="pres">
      <dgm:prSet presAssocID="{61589F61-8C2D-45A7-8633-57E671ACB3B1}" presName="space" presStyleCnt="0"/>
      <dgm:spPr/>
    </dgm:pt>
    <dgm:pt modelId="{D63F8AD2-6A43-4B87-9BC5-E32FDE23FF68}" type="pres">
      <dgm:prSet presAssocID="{5CAA72F7-BFE7-4C87-B176-0D60E204DB9C}" presName="composite" presStyleCnt="0"/>
      <dgm:spPr/>
    </dgm:pt>
    <dgm:pt modelId="{72F173EF-F64D-4802-B2DB-5EEF7A49409D}" type="pres">
      <dgm:prSet presAssocID="{5CAA72F7-BFE7-4C87-B176-0D60E204DB9C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08BB-8501-4E4F-90C3-5F50AA85FD4D}" type="pres">
      <dgm:prSet presAssocID="{5CAA72F7-BFE7-4C87-B176-0D60E204DB9C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ACD947-F07C-4DC5-B1D0-B9BC55DD016B}" srcId="{91AC6737-15FA-4603-B410-5A1F84D8CE22}" destId="{AA1AFCC6-9430-4E2D-A7F9-51920416FCED}" srcOrd="0" destOrd="0" parTransId="{8B6A6CAF-0CE5-4DDC-B231-FDAE13244658}" sibTransId="{7F088F94-73B9-4696-BA4A-0BD2C137A4A3}"/>
    <dgm:cxn modelId="{D1F9E9B8-3122-484E-8BD5-F740F9919BE3}" type="presOf" srcId="{32606A51-4550-43F7-8546-A7C08CCF269C}" destId="{C3017C46-976A-4DE1-A177-49C035BC72D8}" srcOrd="0" destOrd="0" presId="urn:microsoft.com/office/officeart/2005/8/layout/chevron1"/>
    <dgm:cxn modelId="{34F8336B-41B1-4D9F-9B80-B2945C48FA53}" type="presOf" srcId="{AA1AFCC6-9430-4E2D-A7F9-51920416FCED}" destId="{5ADE9D46-A490-4F3A-AA0D-A6AA212FC658}" srcOrd="0" destOrd="0" presId="urn:microsoft.com/office/officeart/2005/8/layout/chevron1"/>
    <dgm:cxn modelId="{C93D7047-7C50-4E02-834F-F72A49B61A51}" type="presOf" srcId="{3AB9D2B2-ACB6-4879-B7AE-403C71FAD47B}" destId="{368B08BB-8501-4E4F-90C3-5F50AA85FD4D}" srcOrd="0" destOrd="0" presId="urn:microsoft.com/office/officeart/2005/8/layout/chevron1"/>
    <dgm:cxn modelId="{7FBE9F93-11DF-4821-AE9D-709043EBCFAD}" type="presOf" srcId="{5CAA72F7-BFE7-4C87-B176-0D60E204DB9C}" destId="{72F173EF-F64D-4802-B2DB-5EEF7A49409D}" srcOrd="0" destOrd="0" presId="urn:microsoft.com/office/officeart/2005/8/layout/chevron1"/>
    <dgm:cxn modelId="{1526AC16-FA5B-48AF-AD7C-0A8DF02F22E0}" srcId="{5CAA72F7-BFE7-4C87-B176-0D60E204DB9C}" destId="{3AB9D2B2-ACB6-4879-B7AE-403C71FAD47B}" srcOrd="0" destOrd="0" parTransId="{38F53C39-61D5-4774-83F3-7E40EFF4554B}" sibTransId="{B343F31F-CBCE-4914-B1F0-1B33872B2906}"/>
    <dgm:cxn modelId="{9CEA226B-1BD1-4430-8994-07FB1AE21DB1}" srcId="{CA7E0050-A81E-47ED-890A-2AB9C251EFA2}" destId="{E49CA1AD-2F66-4491-8F25-55076E8187BF}" srcOrd="0" destOrd="0" parTransId="{AAED159A-1C58-472A-9F5F-E60FD8242AB2}" sibTransId="{828ACC8E-CBCE-40AC-AF65-C9CDE3575E50}"/>
    <dgm:cxn modelId="{6F24D822-BA8A-4A8E-B6E9-C6EF58447F67}" type="presOf" srcId="{BB6C3875-606D-415E-9CAA-FBD11D4614E2}" destId="{689FE6A4-9690-4E74-AFDE-9726A82E84D1}" srcOrd="0" destOrd="0" presId="urn:microsoft.com/office/officeart/2005/8/layout/chevron1"/>
    <dgm:cxn modelId="{31EF4C2B-BFF2-4E9F-B998-0E3DB4D0E551}" srcId="{BB6C3875-606D-415E-9CAA-FBD11D4614E2}" destId="{91AC6737-15FA-4603-B410-5A1F84D8CE22}" srcOrd="2" destOrd="0" parTransId="{B156E2FF-D6AB-4B51-B081-DE2109A71F0D}" sibTransId="{61589F61-8C2D-45A7-8633-57E671ACB3B1}"/>
    <dgm:cxn modelId="{0B912A64-DFA1-48B3-8A13-48D75D702292}" srcId="{BB6C3875-606D-415E-9CAA-FBD11D4614E2}" destId="{5CAA72F7-BFE7-4C87-B176-0D60E204DB9C}" srcOrd="3" destOrd="0" parTransId="{BD7DD6ED-F4D8-43CA-840F-5C0D42633DD2}" sibTransId="{768C4EDA-D736-496F-A776-943ADF2BC01B}"/>
    <dgm:cxn modelId="{8E8A927F-73B5-401A-AB91-C3FA45D0FB00}" type="presOf" srcId="{E49CA1AD-2F66-4491-8F25-55076E8187BF}" destId="{99B16065-9612-4386-AC3C-B4E35E0464A0}" srcOrd="0" destOrd="0" presId="urn:microsoft.com/office/officeart/2005/8/layout/chevron1"/>
    <dgm:cxn modelId="{C5F3BF1B-09E7-4652-A541-F9431EBDE54B}" type="presOf" srcId="{D353EE05-955B-46FF-BE4F-EFA76B0CBF5B}" destId="{969B359C-4366-4A88-8DDA-1CDFC3203AC3}" srcOrd="0" destOrd="0" presId="urn:microsoft.com/office/officeart/2005/8/layout/chevron1"/>
    <dgm:cxn modelId="{8ED4C9DB-E8FB-4172-A005-4BF814BEC60F}" type="presOf" srcId="{CA7E0050-A81E-47ED-890A-2AB9C251EFA2}" destId="{49F2A672-A7E0-429B-BBC2-D9BC59CB89AA}" srcOrd="0" destOrd="0" presId="urn:microsoft.com/office/officeart/2005/8/layout/chevron1"/>
    <dgm:cxn modelId="{8B6FA6DE-3709-4888-8E60-F0292DBC87A3}" type="presOf" srcId="{91AC6737-15FA-4603-B410-5A1F84D8CE22}" destId="{3B564019-7CA9-404F-B286-D63DFF7168F6}" srcOrd="0" destOrd="0" presId="urn:microsoft.com/office/officeart/2005/8/layout/chevron1"/>
    <dgm:cxn modelId="{4F5864CF-91C7-4622-8813-53AD94713C88}" srcId="{BB6C3875-606D-415E-9CAA-FBD11D4614E2}" destId="{CA7E0050-A81E-47ED-890A-2AB9C251EFA2}" srcOrd="1" destOrd="0" parTransId="{FA365192-AB1A-4127-861A-A0627B9BFFC7}" sibTransId="{F3610583-545D-4D38-8824-149D1DA1F796}"/>
    <dgm:cxn modelId="{E3507DC3-4433-4119-9B91-ECC86FD19657}" srcId="{BB6C3875-606D-415E-9CAA-FBD11D4614E2}" destId="{32606A51-4550-43F7-8546-A7C08CCF269C}" srcOrd="0" destOrd="0" parTransId="{0C08B000-6C87-459D-8583-8D3C8EF165A4}" sibTransId="{9444A8FA-58BD-4878-B79F-0B5AC482C0C2}"/>
    <dgm:cxn modelId="{A3B88BE9-2060-41FF-B1F2-E882BA510A9E}" srcId="{32606A51-4550-43F7-8546-A7C08CCF269C}" destId="{D353EE05-955B-46FF-BE4F-EFA76B0CBF5B}" srcOrd="0" destOrd="0" parTransId="{FB70D1B1-008C-447D-8EA3-17871DE2F412}" sibTransId="{5574A599-1F41-42AB-94B9-603A5671F6C6}"/>
    <dgm:cxn modelId="{1D1E39BB-F6B1-430D-BD10-1AD087ED4233}" type="presParOf" srcId="{689FE6A4-9690-4E74-AFDE-9726A82E84D1}" destId="{DCAE862B-40EB-4B19-9BE3-52FDB0B5A850}" srcOrd="0" destOrd="0" presId="urn:microsoft.com/office/officeart/2005/8/layout/chevron1"/>
    <dgm:cxn modelId="{52279488-E04C-4C52-A15B-D31DAA69FD13}" type="presParOf" srcId="{DCAE862B-40EB-4B19-9BE3-52FDB0B5A850}" destId="{C3017C46-976A-4DE1-A177-49C035BC72D8}" srcOrd="0" destOrd="0" presId="urn:microsoft.com/office/officeart/2005/8/layout/chevron1"/>
    <dgm:cxn modelId="{03684EF1-70BC-48AD-8CA4-FD1FBCA09E7A}" type="presParOf" srcId="{DCAE862B-40EB-4B19-9BE3-52FDB0B5A850}" destId="{969B359C-4366-4A88-8DDA-1CDFC3203AC3}" srcOrd="1" destOrd="0" presId="urn:microsoft.com/office/officeart/2005/8/layout/chevron1"/>
    <dgm:cxn modelId="{BB493EAB-F146-4DFA-95DD-DA3CED6BF9AC}" type="presParOf" srcId="{689FE6A4-9690-4E74-AFDE-9726A82E84D1}" destId="{C2A8AB90-1741-4EE7-96E4-0E63641613B7}" srcOrd="1" destOrd="0" presId="urn:microsoft.com/office/officeart/2005/8/layout/chevron1"/>
    <dgm:cxn modelId="{E5E31232-72A3-4ECF-AB28-714EB9809A32}" type="presParOf" srcId="{689FE6A4-9690-4E74-AFDE-9726A82E84D1}" destId="{B5380971-557E-400E-A7A4-C4A4630E84BC}" srcOrd="2" destOrd="0" presId="urn:microsoft.com/office/officeart/2005/8/layout/chevron1"/>
    <dgm:cxn modelId="{6D3DA6D0-9567-439D-B8A5-D9654BB3A3DF}" type="presParOf" srcId="{B5380971-557E-400E-A7A4-C4A4630E84BC}" destId="{49F2A672-A7E0-429B-BBC2-D9BC59CB89AA}" srcOrd="0" destOrd="0" presId="urn:microsoft.com/office/officeart/2005/8/layout/chevron1"/>
    <dgm:cxn modelId="{C9C81660-8640-4390-A780-88332195F7C8}" type="presParOf" srcId="{B5380971-557E-400E-A7A4-C4A4630E84BC}" destId="{99B16065-9612-4386-AC3C-B4E35E0464A0}" srcOrd="1" destOrd="0" presId="urn:microsoft.com/office/officeart/2005/8/layout/chevron1"/>
    <dgm:cxn modelId="{935812FC-5070-4B69-9CAF-E1ED62BF4C90}" type="presParOf" srcId="{689FE6A4-9690-4E74-AFDE-9726A82E84D1}" destId="{A0161EBE-2422-4A21-B72B-A158388093A1}" srcOrd="3" destOrd="0" presId="urn:microsoft.com/office/officeart/2005/8/layout/chevron1"/>
    <dgm:cxn modelId="{C6891F39-4C76-430A-807F-012931725697}" type="presParOf" srcId="{689FE6A4-9690-4E74-AFDE-9726A82E84D1}" destId="{11532B7D-1FD1-46B8-9549-C2882C17C2B3}" srcOrd="4" destOrd="0" presId="urn:microsoft.com/office/officeart/2005/8/layout/chevron1"/>
    <dgm:cxn modelId="{1C09B580-2ACE-402E-B72E-2DA89070D445}" type="presParOf" srcId="{11532B7D-1FD1-46B8-9549-C2882C17C2B3}" destId="{3B564019-7CA9-404F-B286-D63DFF7168F6}" srcOrd="0" destOrd="0" presId="urn:microsoft.com/office/officeart/2005/8/layout/chevron1"/>
    <dgm:cxn modelId="{1E06D47E-7900-4092-9B91-79BFF92B1969}" type="presParOf" srcId="{11532B7D-1FD1-46B8-9549-C2882C17C2B3}" destId="{5ADE9D46-A490-4F3A-AA0D-A6AA212FC658}" srcOrd="1" destOrd="0" presId="urn:microsoft.com/office/officeart/2005/8/layout/chevron1"/>
    <dgm:cxn modelId="{16914369-B5A1-4803-A2DD-F114D1B984E2}" type="presParOf" srcId="{689FE6A4-9690-4E74-AFDE-9726A82E84D1}" destId="{30AEF5ED-AE68-4C62-B262-C89FEDFBA04D}" srcOrd="5" destOrd="0" presId="urn:microsoft.com/office/officeart/2005/8/layout/chevron1"/>
    <dgm:cxn modelId="{2088ABC8-5E30-4B97-A16C-79222F40EAE3}" type="presParOf" srcId="{689FE6A4-9690-4E74-AFDE-9726A82E84D1}" destId="{D63F8AD2-6A43-4B87-9BC5-E32FDE23FF68}" srcOrd="6" destOrd="0" presId="urn:microsoft.com/office/officeart/2005/8/layout/chevron1"/>
    <dgm:cxn modelId="{02B6808C-6696-4DD8-BC5D-3509B76E1247}" type="presParOf" srcId="{D63F8AD2-6A43-4B87-9BC5-E32FDE23FF68}" destId="{72F173EF-F64D-4802-B2DB-5EEF7A49409D}" srcOrd="0" destOrd="0" presId="urn:microsoft.com/office/officeart/2005/8/layout/chevron1"/>
    <dgm:cxn modelId="{BFD6F374-98FD-45F1-8104-1629C94D9493}" type="presParOf" srcId="{D63F8AD2-6A43-4B87-9BC5-E32FDE23FF68}" destId="{368B08BB-8501-4E4F-90C3-5F50AA85FD4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017C46-976A-4DE1-A177-49C035BC72D8}">
      <dsp:nvSpPr>
        <dsp:cNvPr id="0" name=""/>
        <dsp:cNvSpPr/>
      </dsp:nvSpPr>
      <dsp:spPr>
        <a:xfrm>
          <a:off x="298" y="421146"/>
          <a:ext cx="3019350" cy="1207740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Server</a:t>
          </a:r>
          <a:endParaRPr lang="en-US" sz="3600" kern="1200" dirty="0"/>
        </a:p>
      </dsp:txBody>
      <dsp:txXfrm>
        <a:off x="298" y="421146"/>
        <a:ext cx="3019350" cy="1207740"/>
      </dsp:txXfrm>
    </dsp:sp>
    <dsp:sp modelId="{969B359C-4366-4A88-8DDA-1CDFC3203AC3}">
      <dsp:nvSpPr>
        <dsp:cNvPr id="0" name=""/>
        <dsp:cNvSpPr/>
      </dsp:nvSpPr>
      <dsp:spPr>
        <a:xfrm>
          <a:off x="298" y="1779853"/>
          <a:ext cx="2415480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If the device does not have the image in either cache, it is downloaded from our TV Fanatic server.</a:t>
          </a:r>
          <a:endParaRPr lang="en-US" sz="2200" kern="1200" dirty="0"/>
        </a:p>
      </dsp:txBody>
      <dsp:txXfrm>
        <a:off x="298" y="1779853"/>
        <a:ext cx="2415480" cy="1863000"/>
      </dsp:txXfrm>
    </dsp:sp>
    <dsp:sp modelId="{49F2A672-A7E0-429B-BBC2-D9BC59CB89AA}">
      <dsp:nvSpPr>
        <dsp:cNvPr id="0" name=""/>
        <dsp:cNvSpPr/>
      </dsp:nvSpPr>
      <dsp:spPr>
        <a:xfrm>
          <a:off x="2803649" y="421146"/>
          <a:ext cx="3019350" cy="1207740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Disk Cache</a:t>
          </a:r>
          <a:endParaRPr lang="en-US" sz="3600" kern="1200" dirty="0"/>
        </a:p>
      </dsp:txBody>
      <dsp:txXfrm>
        <a:off x="2803649" y="421146"/>
        <a:ext cx="3019350" cy="1207740"/>
      </dsp:txXfrm>
    </dsp:sp>
    <dsp:sp modelId="{99B16065-9612-4386-AC3C-B4E35E0464A0}">
      <dsp:nvSpPr>
        <dsp:cNvPr id="0" name=""/>
        <dsp:cNvSpPr/>
      </dsp:nvSpPr>
      <dsp:spPr>
        <a:xfrm>
          <a:off x="2803649" y="1779853"/>
          <a:ext cx="2415480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Once downloaded, the image is saved to the disk cache so that future requests for this image are faster.</a:t>
          </a:r>
          <a:endParaRPr lang="en-US" sz="2200" kern="1200" dirty="0"/>
        </a:p>
      </dsp:txBody>
      <dsp:txXfrm>
        <a:off x="2803649" y="1779853"/>
        <a:ext cx="2415480" cy="1863000"/>
      </dsp:txXfrm>
    </dsp:sp>
    <dsp:sp modelId="{3B564019-7CA9-404F-B286-D63DFF7168F6}">
      <dsp:nvSpPr>
        <dsp:cNvPr id="0" name=""/>
        <dsp:cNvSpPr/>
      </dsp:nvSpPr>
      <dsp:spPr>
        <a:xfrm>
          <a:off x="5607000" y="421146"/>
          <a:ext cx="3019350" cy="1207740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Memory Cache</a:t>
          </a:r>
          <a:endParaRPr lang="en-US" sz="3600" kern="1200" dirty="0"/>
        </a:p>
      </dsp:txBody>
      <dsp:txXfrm>
        <a:off x="5607000" y="421146"/>
        <a:ext cx="3019350" cy="1207740"/>
      </dsp:txXfrm>
    </dsp:sp>
    <dsp:sp modelId="{5ADE9D46-A490-4F3A-AA0D-A6AA212FC658}">
      <dsp:nvSpPr>
        <dsp:cNvPr id="0" name=""/>
        <dsp:cNvSpPr/>
      </dsp:nvSpPr>
      <dsp:spPr>
        <a:xfrm>
          <a:off x="5607000" y="1779853"/>
          <a:ext cx="2415480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It’s very fast to load an image from the memory cache, but space here is limited.</a:t>
          </a:r>
          <a:endParaRPr lang="en-US" sz="2200" kern="1200" dirty="0"/>
        </a:p>
      </dsp:txBody>
      <dsp:txXfrm>
        <a:off x="5607000" y="1779853"/>
        <a:ext cx="2415480" cy="1863000"/>
      </dsp:txXfrm>
    </dsp:sp>
    <dsp:sp modelId="{72F173EF-F64D-4802-B2DB-5EEF7A49409D}">
      <dsp:nvSpPr>
        <dsp:cNvPr id="0" name=""/>
        <dsp:cNvSpPr/>
      </dsp:nvSpPr>
      <dsp:spPr>
        <a:xfrm>
          <a:off x="8410350" y="421146"/>
          <a:ext cx="3019350" cy="1207740"/>
        </a:xfrm>
        <a:prstGeom prst="chevron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Home Screen</a:t>
          </a:r>
          <a:endParaRPr lang="en-US" sz="3600" kern="1200" dirty="0"/>
        </a:p>
      </dsp:txBody>
      <dsp:txXfrm>
        <a:off x="8410350" y="421146"/>
        <a:ext cx="3019350" cy="1207740"/>
      </dsp:txXfrm>
    </dsp:sp>
    <dsp:sp modelId="{368B08BB-8501-4E4F-90C3-5F50AA85FD4D}">
      <dsp:nvSpPr>
        <dsp:cNvPr id="0" name=""/>
        <dsp:cNvSpPr/>
      </dsp:nvSpPr>
      <dsp:spPr>
        <a:xfrm>
          <a:off x="8410350" y="1779853"/>
          <a:ext cx="2415480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 image is ready for </a:t>
          </a:r>
          <a:r>
            <a:rPr lang="en-US" sz="2200" kern="1200" dirty="0" smtClean="0"/>
            <a:t>display, in a fraction of the time!</a:t>
          </a:r>
          <a:endParaRPr lang="en-US" sz="2200" kern="1200" dirty="0"/>
        </a:p>
      </dsp:txBody>
      <dsp:txXfrm>
        <a:off x="8410350" y="1779853"/>
        <a:ext cx="2415480" cy="186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54666-6FBC-468F-8588-2DD5D791E65E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3DD36-34BB-4DBF-BFAF-CE379D735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444CA-782B-45E9-A6F7-2EB512FA2027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2B54-6736-4130-A7B1-5CB653EBF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7814739"/>
            <a:ext cx="18516600" cy="16643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7814739"/>
            <a:ext cx="55092600" cy="16643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E90E0-6919-49D1-BB3D-B6358C75D802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2057-1E6F-409B-9379-AC5BD8399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48116-6E46-4A01-90D0-A339E3958581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5C8CE-0A68-4AAD-8CC0-0365F83F1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9567-9DB7-4F81-A12C-B1CB82D8858B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B01A8-BD49-4BD4-8B32-C865F542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C71CB-141D-4805-990A-B4DB3DEE90D7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8C8AE-DDAA-4C0D-AECC-04BA33025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1A1A4-AE30-49B2-8E26-F62E580DB956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D7143-167F-4C40-B523-3DC6017D4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CAE08-AA55-4CF8-B125-9379023FFF89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0DFA-7410-4E12-AA4E-4329DE415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E9A33-499A-4A4D-ADFE-0793F6A066CD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780F0-177E-417B-9F3D-131E06B08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80190-E6B4-4A02-9609-90F09267F74E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90C2F-07D5-432B-A27D-0B17565DF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2E97C-D697-49F0-B736-7730B70CEE02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785F0-C02A-48BF-9EC1-0469E39D1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263"/>
            <a:ext cx="24688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400"/>
            <a:ext cx="24688800" cy="241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1063"/>
            <a:ext cx="6400800" cy="1946275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48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FBF1D9-8251-46A1-BFAB-BEE49C1F13FA}" type="datetimeFigureOut">
              <a:rPr lang="en-US"/>
              <a:pPr>
                <a:defRPr/>
              </a:pPr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1063"/>
            <a:ext cx="8686800" cy="1946275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1063"/>
            <a:ext cx="6400800" cy="1946275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48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6746EE-3539-49A9-937E-4120A6CA4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fontAlgn="base">
        <a:spcBef>
          <a:spcPct val="0"/>
        </a:spcBef>
        <a:spcAft>
          <a:spcPct val="0"/>
        </a:spcAft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2pPr>
      <a:lvl3pPr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3pPr>
      <a:lvl4pPr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4pPr>
      <a:lvl5pPr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9pPr>
    </p:titleStyle>
    <p:bodyStyle>
      <a:lvl1pPr marL="1371600" indent="-1371600" algn="l" defTabSz="3657600" rtl="0" fontAlgn="base">
        <a:spcBef>
          <a:spcPct val="20000"/>
        </a:spcBef>
        <a:spcAft>
          <a:spcPct val="0"/>
        </a:spcAft>
        <a:buFont typeface="Arial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fontAlgn="base">
        <a:spcBef>
          <a:spcPct val="20000"/>
        </a:spcBef>
        <a:spcAft>
          <a:spcPct val="0"/>
        </a:spcAft>
        <a:buFont typeface="Arial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fontAlgn="base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fontAlgn="base">
        <a:spcBef>
          <a:spcPct val="20000"/>
        </a:spcBef>
        <a:spcAft>
          <a:spcPct val="0"/>
        </a:spcAft>
        <a:buFont typeface="Arial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fontAlgn="base">
        <a:spcBef>
          <a:spcPct val="20000"/>
        </a:spcBef>
        <a:spcAft>
          <a:spcPct val="0"/>
        </a:spcAft>
        <a:buFont typeface="Arial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diagramQuickStyle" Target="../diagrams/quickStyle1.xml"/><Relationship Id="rId17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diagramData" Target="../diagrams/data1.xml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6" descr="C:\Users\Daniel\Downloads\Abstract_blue_backgroun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25574625" cy="3474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11" descr="C:\Dev\cs412\workspace\others\view_sh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7163" y="13092113"/>
            <a:ext cx="804703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12" descr="C:\Dev\cs412\workspace\others\view_epis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1763" y="19111913"/>
            <a:ext cx="804703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13" descr="C:\Dev\cs412\workspace\others\Review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4127322" y="19111913"/>
            <a:ext cx="804671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" descr="C:\Dev\cs412\workspace\others\mai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1763" y="13092113"/>
            <a:ext cx="804703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16916400" y="1447800"/>
            <a:ext cx="1752600" cy="1752600"/>
          </a:xfrm>
          <a:prstGeom prst="ellipse">
            <a:avLst/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0316372" y="1562100"/>
            <a:ext cx="5972628" cy="1670957"/>
          </a:xfrm>
          <a:prstGeom prst="roundRect">
            <a:avLst/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3810000"/>
            <a:ext cx="12344400" cy="5867400"/>
          </a:xfrm>
          <a:prstGeom prst="roundRect">
            <a:avLst/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50046" y="1600200"/>
            <a:ext cx="5331909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cs typeface="+mn-cs"/>
              </a:rPr>
              <a:t>T.V. Fanatic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3982760"/>
            <a:ext cx="9067800" cy="707886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OVERVIEW</a:t>
            </a:r>
          </a:p>
        </p:txBody>
      </p:sp>
      <p:pic>
        <p:nvPicPr>
          <p:cNvPr id="13329" name="Picture 4" descr="http://news.wwu.edu/clients/1538/37703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63275" y="1600200"/>
            <a:ext cx="24447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143000" y="1143000"/>
            <a:ext cx="4724400" cy="2133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Philip </a:t>
            </a:r>
            <a:r>
              <a:rPr lang="en-US" sz="4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Bjorge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Daniel Prete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Jonathan Roberts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123950" y="26727150"/>
            <a:ext cx="25069800" cy="8705850"/>
          </a:xfrm>
          <a:prstGeom prst="roundRect">
            <a:avLst/>
          </a:prstGeom>
          <a:solidFill>
            <a:srgbClr val="C6D9F1">
              <a:alpha val="6980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26898600"/>
            <a:ext cx="9067800" cy="707886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BEHIND THE SCENES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412075" y="2111375"/>
            <a:ext cx="32416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CSCI 412 - Fall 2012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Mobile Device Programming</a:t>
            </a:r>
          </a:p>
        </p:txBody>
      </p:sp>
      <p:sp>
        <p:nvSpPr>
          <p:cNvPr id="13336" name="TextBox 28"/>
          <p:cNvSpPr txBox="1">
            <a:spLocks noChangeArrowheads="1"/>
          </p:cNvSpPr>
          <p:nvPr/>
        </p:nvSpPr>
        <p:spPr bwMode="auto">
          <a:xfrm>
            <a:off x="1643742" y="4792662"/>
            <a:ext cx="1039585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T.V. Fanatic is an Android app </a:t>
            </a:r>
            <a:r>
              <a:rPr lang="en-US" sz="2200" dirty="0" smtClean="0">
                <a:latin typeface="Calibri" pitchFamily="34" charset="0"/>
              </a:rPr>
              <a:t>in which users </a:t>
            </a:r>
            <a:r>
              <a:rPr lang="en-US" sz="2200" dirty="0">
                <a:latin typeface="Calibri" pitchFamily="34" charset="0"/>
              </a:rPr>
              <a:t>share their opinions of the latest episodes of their favorite television shows and see what others are saying</a:t>
            </a:r>
            <a:r>
              <a:rPr lang="en-US" sz="2200" dirty="0" smtClean="0">
                <a:latin typeface="Calibri" pitchFamily="34" charset="0"/>
              </a:rPr>
              <a:t>.</a:t>
            </a:r>
            <a:endParaRPr lang="en-US" sz="2200" dirty="0">
              <a:latin typeface="Calibri" pitchFamily="34" charset="0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latin typeface="Calibri" pitchFamily="34" charset="0"/>
              </a:rPr>
              <a:t>We’ve optimized the app for tablets to make the best use of large screens.</a:t>
            </a:r>
            <a:endParaRPr lang="en-US" sz="2200" dirty="0">
              <a:latin typeface="Calibri" pitchFamily="34" charset="0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latin typeface="Calibri" pitchFamily="34" charset="0"/>
              </a:rPr>
              <a:t>Other than an image cache and a few preferences, very little data is kept on your device.</a:t>
            </a: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latin typeface="Calibri" pitchFamily="34" charset="0"/>
              </a:rPr>
              <a:t>Almost everything comes </a:t>
            </a:r>
            <a:r>
              <a:rPr lang="en-US" sz="2200" dirty="0" smtClean="0">
                <a:latin typeface="Calibri" pitchFamily="34" charset="0"/>
              </a:rPr>
              <a:t>from our PHP server. Our server was designed according to the elegant yet simple REST protocol.</a:t>
            </a: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latin typeface="Calibri" pitchFamily="34" charset="0"/>
              </a:rPr>
              <a:t>All that information on TV shows, episodes, as well as </a:t>
            </a:r>
            <a:r>
              <a:rPr lang="en-US" sz="2200" dirty="0" smtClean="0">
                <a:latin typeface="Calibri" pitchFamily="34" charset="0"/>
              </a:rPr>
              <a:t>reviews and comments from users </a:t>
            </a:r>
            <a:r>
              <a:rPr lang="en-US" sz="2200" dirty="0" smtClean="0">
                <a:latin typeface="Calibri" pitchFamily="34" charset="0"/>
              </a:rPr>
              <a:t>is kept in a blazingly fast </a:t>
            </a:r>
            <a:r>
              <a:rPr lang="en-US" sz="2200" dirty="0" err="1" smtClean="0">
                <a:latin typeface="Calibri" pitchFamily="34" charset="0"/>
              </a:rPr>
              <a:t>SQLite</a:t>
            </a:r>
            <a:r>
              <a:rPr lang="en-US" sz="2200" dirty="0" smtClean="0">
                <a:latin typeface="Calibri" pitchFamily="34" charset="0"/>
              </a:rPr>
              <a:t> database on our server.</a:t>
            </a: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latin typeface="Calibri" pitchFamily="34" charset="0"/>
              </a:rPr>
              <a:t>The first time anyone visits a TV show on our app, we get all the information on that show from the public “TVDB” television database. This takes a little while, but we keep all that info in our database. Next time, the show opens faster for everyone.</a:t>
            </a:r>
            <a:endParaRPr lang="en-US" sz="2200" dirty="0" smtClean="0">
              <a:latin typeface="Calibri" pitchFamily="34" charset="0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latin typeface="Calibri" pitchFamily="34" charset="0"/>
              </a:rPr>
              <a:t>We believe this is the first app of its kind for Android, </a:t>
            </a:r>
            <a:r>
              <a:rPr lang="en-US" sz="2200" dirty="0" err="1" smtClean="0">
                <a:latin typeface="Calibri" pitchFamily="34" charset="0"/>
              </a:rPr>
              <a:t>iOS</a:t>
            </a:r>
            <a:r>
              <a:rPr lang="en-US" sz="2200" dirty="0" smtClean="0">
                <a:latin typeface="Calibri" pitchFamily="34" charset="0"/>
              </a:rPr>
              <a:t>, or even the web!</a:t>
            </a:r>
            <a:endParaRPr lang="en-US" sz="2200" dirty="0" smtClean="0">
              <a:latin typeface="Calibri" pitchFamily="34" charset="0"/>
            </a:endParaRPr>
          </a:p>
        </p:txBody>
      </p:sp>
      <p:sp>
        <p:nvSpPr>
          <p:cNvPr id="36" name="Line Callout 2 35"/>
          <p:cNvSpPr/>
          <p:nvPr/>
        </p:nvSpPr>
        <p:spPr>
          <a:xfrm>
            <a:off x="5638800" y="10287000"/>
            <a:ext cx="3748088" cy="1901825"/>
          </a:xfrm>
          <a:prstGeom prst="borderCallout2">
            <a:avLst>
              <a:gd name="adj1" fmla="val 99137"/>
              <a:gd name="adj2" fmla="val 99175"/>
              <a:gd name="adj3" fmla="val 122707"/>
              <a:gd name="adj4" fmla="val 126837"/>
              <a:gd name="adj5" fmla="val 149377"/>
              <a:gd name="adj6" fmla="val 155417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Search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Search our comprehensive database of 2,500 TV series. The closest matches are provided as you type.</a:t>
            </a:r>
          </a:p>
        </p:txBody>
      </p:sp>
      <p:sp>
        <p:nvSpPr>
          <p:cNvPr id="37" name="Line Callout 2 36"/>
          <p:cNvSpPr/>
          <p:nvPr/>
        </p:nvSpPr>
        <p:spPr>
          <a:xfrm>
            <a:off x="10210800" y="10668000"/>
            <a:ext cx="3292475" cy="1524000"/>
          </a:xfrm>
          <a:prstGeom prst="borderCallout2">
            <a:avLst>
              <a:gd name="adj1" fmla="val 100578"/>
              <a:gd name="adj2" fmla="val 50631"/>
              <a:gd name="adj3" fmla="val 134209"/>
              <a:gd name="adj4" fmla="val 63784"/>
              <a:gd name="adj5" fmla="val 185129"/>
              <a:gd name="adj6" fmla="val 79142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Recently Viewed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Go back to the shows you’ve viewed recently, but haven’t </a:t>
            </a:r>
            <a:r>
              <a:rPr lang="en-US" sz="2200" dirty="0" err="1">
                <a:solidFill>
                  <a:schemeClr val="tx1"/>
                </a:solidFill>
              </a:rPr>
              <a:t>favorited</a:t>
            </a:r>
            <a:r>
              <a:rPr lang="en-US" sz="2200" dirty="0">
                <a:solidFill>
                  <a:schemeClr val="tx1"/>
                </a:solidFill>
              </a:rPr>
              <a:t> yet.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3944600" y="3810000"/>
            <a:ext cx="12344400" cy="5943600"/>
          </a:xfrm>
          <a:prstGeom prst="roundRect">
            <a:avLst/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0" y="3962400"/>
            <a:ext cx="10820400" cy="707886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FEATURES</a:t>
            </a:r>
          </a:p>
        </p:txBody>
      </p:sp>
      <p:sp>
        <p:nvSpPr>
          <p:cNvPr id="13343" name="TextBox 39"/>
          <p:cNvSpPr txBox="1">
            <a:spLocks noChangeArrowheads="1"/>
          </p:cNvSpPr>
          <p:nvPr/>
        </p:nvSpPr>
        <p:spPr bwMode="auto">
          <a:xfrm>
            <a:off x="14554200" y="4772025"/>
            <a:ext cx="11201400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2500+ TV series:</a:t>
            </a:r>
            <a:r>
              <a:rPr lang="en-US" sz="2200" dirty="0">
                <a:latin typeface="Calibri" pitchFamily="34" charset="0"/>
              </a:rPr>
              <a:t> Our database has access to every episode that has ever aired for more than 2,500 titles. T.V. Fanatic provides a photo, summary, and more for each and every episode.</a:t>
            </a:r>
            <a:endParaRPr lang="en-US" sz="2200" b="1" dirty="0">
              <a:latin typeface="Calibri" pitchFamily="34" charset="0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Become the critic:</a:t>
            </a:r>
            <a:r>
              <a:rPr lang="en-US" sz="2200" dirty="0">
                <a:latin typeface="Calibri" pitchFamily="34" charset="0"/>
              </a:rPr>
              <a:t> Review any episode of any TV series, and read reviews from users  everywhere.</a:t>
            </a: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Comment on reviews:</a:t>
            </a:r>
            <a:r>
              <a:rPr lang="en-US" sz="2200" dirty="0">
                <a:latin typeface="Calibri" pitchFamily="34" charset="0"/>
              </a:rPr>
              <a:t> Give feedback on reviews. Agree or disagree with a review? Let the author know! T.V. Fanatic strives to facilitate discussion.</a:t>
            </a: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Personalized home screen</a:t>
            </a:r>
            <a:r>
              <a:rPr lang="en-US" sz="2200" dirty="0">
                <a:latin typeface="Calibri" pitchFamily="34" charset="0"/>
              </a:rPr>
              <a:t>: Your home screen keeps you posted with the latest discussion on your reviews, replies to comments you’ve posted, and more.</a:t>
            </a:r>
            <a:endParaRPr lang="en-US" sz="2200" b="1" dirty="0">
              <a:latin typeface="Calibri" pitchFamily="34" charset="0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Keep track of your favorite shows:</a:t>
            </a:r>
            <a:r>
              <a:rPr lang="en-US" sz="2200" dirty="0">
                <a:latin typeface="Calibri" pitchFamily="34" charset="0"/>
              </a:rPr>
              <a:t> Add any show to your list of favorites with the touch of a button. You now have instant access to that show from your home screen.</a:t>
            </a: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Rate episodes: </a:t>
            </a:r>
            <a:r>
              <a:rPr lang="en-US" sz="2200" dirty="0">
                <a:latin typeface="Calibri" pitchFamily="34" charset="0"/>
              </a:rPr>
              <a:t>Rate an episode on a scale from 1 to 5. Average ratings for episodes, seasons and entire series are instantly updated.</a:t>
            </a:r>
          </a:p>
        </p:txBody>
      </p:sp>
      <p:sp>
        <p:nvSpPr>
          <p:cNvPr id="45" name="Line Callout 2 44"/>
          <p:cNvSpPr/>
          <p:nvPr/>
        </p:nvSpPr>
        <p:spPr>
          <a:xfrm>
            <a:off x="15087600" y="10653713"/>
            <a:ext cx="3292475" cy="1524000"/>
          </a:xfrm>
          <a:prstGeom prst="borderCallout2">
            <a:avLst>
              <a:gd name="adj1" fmla="val 99417"/>
              <a:gd name="adj2" fmla="val 87904"/>
              <a:gd name="adj3" fmla="val 141604"/>
              <a:gd name="adj4" fmla="val 87626"/>
              <a:gd name="adj5" fmla="val 192272"/>
              <a:gd name="adj6" fmla="val 87678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T.V. Series Info</a:t>
            </a:r>
            <a:endParaRPr lang="en-US" sz="24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View the official poster, main cast, and description of the T.V. series.</a:t>
            </a:r>
          </a:p>
        </p:txBody>
      </p:sp>
      <p:sp>
        <p:nvSpPr>
          <p:cNvPr id="46" name="Line Callout 2 45"/>
          <p:cNvSpPr/>
          <p:nvPr/>
        </p:nvSpPr>
        <p:spPr>
          <a:xfrm>
            <a:off x="22707600" y="15987713"/>
            <a:ext cx="3292475" cy="1900237"/>
          </a:xfrm>
          <a:prstGeom prst="borderCallout2">
            <a:avLst>
              <a:gd name="adj1" fmla="val 50578"/>
              <a:gd name="adj2" fmla="val -295"/>
              <a:gd name="adj3" fmla="val 49999"/>
              <a:gd name="adj4" fmla="val -10290"/>
              <a:gd name="adj5" fmla="val 48750"/>
              <a:gd name="adj6" fmla="val -135529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Seasons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Just swipe left or right to flip between seasons. The latest season is shown first when you open a show.</a:t>
            </a:r>
          </a:p>
        </p:txBody>
      </p:sp>
      <p:sp>
        <p:nvSpPr>
          <p:cNvPr id="47" name="Line Callout 2 46"/>
          <p:cNvSpPr/>
          <p:nvPr/>
        </p:nvSpPr>
        <p:spPr>
          <a:xfrm>
            <a:off x="22707600" y="24064912"/>
            <a:ext cx="3292475" cy="1614487"/>
          </a:xfrm>
          <a:prstGeom prst="borderCallout2">
            <a:avLst>
              <a:gd name="adj1" fmla="val 396"/>
              <a:gd name="adj2" fmla="val 359"/>
              <a:gd name="adj3" fmla="val -6850"/>
              <a:gd name="adj4" fmla="val -3489"/>
              <a:gd name="adj5" fmla="val -81146"/>
              <a:gd name="adj6" fmla="val -55172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Write Comment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Write your comment here, then tap Done to share it with the world.</a:t>
            </a:r>
            <a:endParaRPr lang="en-US" sz="24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9" name="Line Callout 2 48"/>
          <p:cNvSpPr/>
          <p:nvPr/>
        </p:nvSpPr>
        <p:spPr>
          <a:xfrm>
            <a:off x="1371600" y="13182600"/>
            <a:ext cx="3352800" cy="2242457"/>
          </a:xfrm>
          <a:prstGeom prst="borderCallout2">
            <a:avLst>
              <a:gd name="adj1" fmla="val 41975"/>
              <a:gd name="adj2" fmla="val 100057"/>
              <a:gd name="adj3" fmla="val 41242"/>
              <a:gd name="adj4" fmla="val 106074"/>
              <a:gd name="adj5" fmla="val 40121"/>
              <a:gd name="adj6" fmla="val 132084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My Reviews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See the latest activity within your reviews at a glance. </a:t>
            </a:r>
            <a:r>
              <a:rPr lang="en-US" sz="2200" dirty="0" smtClean="0">
                <a:solidFill>
                  <a:schemeClr val="tx1"/>
                </a:solidFill>
              </a:rPr>
              <a:t>We </a:t>
            </a:r>
            <a:r>
              <a:rPr lang="en-US" sz="2200" dirty="0" smtClean="0">
                <a:solidFill>
                  <a:schemeClr val="tx1"/>
                </a:solidFill>
              </a:rPr>
              <a:t>show you the number of new comments since you last checked.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0" name="Line Callout 2 49"/>
          <p:cNvSpPr/>
          <p:nvPr/>
        </p:nvSpPr>
        <p:spPr>
          <a:xfrm>
            <a:off x="1371600" y="20573999"/>
            <a:ext cx="3292475" cy="1367971"/>
          </a:xfrm>
          <a:prstGeom prst="borderCallout2">
            <a:avLst>
              <a:gd name="adj1" fmla="val 14174"/>
              <a:gd name="adj2" fmla="val 99628"/>
              <a:gd name="adj3" fmla="val 14648"/>
              <a:gd name="adj4" fmla="val 110901"/>
              <a:gd name="adj5" fmla="val 14903"/>
              <a:gd name="adj6" fmla="val 117833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Episode Image</a:t>
            </a:r>
          </a:p>
          <a:p>
            <a:r>
              <a:rPr lang="en-US" sz="2200" dirty="0">
                <a:solidFill>
                  <a:schemeClr val="tx1"/>
                </a:solidFill>
                <a:cs typeface="Arial" charset="0"/>
              </a:rPr>
              <a:t>An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image straight </a:t>
            </a:r>
            <a:r>
              <a:rPr lang="en-US" sz="2200" dirty="0">
                <a:solidFill>
                  <a:schemeClr val="tx1"/>
                </a:solidFill>
                <a:cs typeface="Arial" charset="0"/>
              </a:rPr>
              <a:t>from the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episode itself.</a:t>
            </a:r>
            <a:endParaRPr lang="en-US" sz="22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2" name="Line Callout 2 51"/>
          <p:cNvSpPr/>
          <p:nvPr/>
        </p:nvSpPr>
        <p:spPr>
          <a:xfrm>
            <a:off x="14157325" y="24598313"/>
            <a:ext cx="3292475" cy="1585458"/>
          </a:xfrm>
          <a:prstGeom prst="borderCallout2">
            <a:avLst>
              <a:gd name="adj1" fmla="val 593"/>
              <a:gd name="adj2" fmla="val 52835"/>
              <a:gd name="adj3" fmla="val -9283"/>
              <a:gd name="adj4" fmla="val 52406"/>
              <a:gd name="adj5" fmla="val -134867"/>
              <a:gd name="adj6" fmla="val 5224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Review</a:t>
            </a:r>
          </a:p>
          <a:p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Read the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review here. We also show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author and the episode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under review.</a:t>
            </a:r>
            <a:endParaRPr lang="en-US" sz="22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3" name="Line Callout 2 52"/>
          <p:cNvSpPr>
            <a:spLocks/>
          </p:cNvSpPr>
          <p:nvPr/>
        </p:nvSpPr>
        <p:spPr bwMode="auto">
          <a:xfrm>
            <a:off x="22707600" y="20734338"/>
            <a:ext cx="3292475" cy="2430462"/>
          </a:xfrm>
          <a:prstGeom prst="borderCallout2">
            <a:avLst>
              <a:gd name="adj1" fmla="val 3958"/>
              <a:gd name="adj2" fmla="val -2315"/>
              <a:gd name="adj3" fmla="val 3958"/>
              <a:gd name="adj4" fmla="val -24639"/>
              <a:gd name="adj5" fmla="val 3958"/>
              <a:gd name="adj6" fmla="val -60560"/>
            </a:avLst>
          </a:prstGeom>
          <a:solidFill>
            <a:srgbClr val="B9CDE5">
              <a:alpha val="70195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>
                <a:latin typeface="Calibri" pitchFamily="34" charset="0"/>
              </a:rPr>
              <a:t>Comments</a:t>
            </a:r>
          </a:p>
          <a:p>
            <a:r>
              <a:rPr lang="en-US" sz="2400" dirty="0">
                <a:latin typeface="Calibri" pitchFamily="34" charset="0"/>
              </a:rPr>
              <a:t>View what other people have to say about </a:t>
            </a:r>
            <a:r>
              <a:rPr lang="en-US" sz="2400" dirty="0" smtClean="0">
                <a:latin typeface="Calibri" pitchFamily="34" charset="0"/>
              </a:rPr>
              <a:t>this </a:t>
            </a:r>
            <a:r>
              <a:rPr lang="en-US" sz="2400" dirty="0" smtClean="0">
                <a:latin typeface="Calibri" pitchFamily="34" charset="0"/>
              </a:rPr>
              <a:t>review. You can reply to a comment by simply tapping on it.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4" name="Line Callout 2 53"/>
          <p:cNvSpPr>
            <a:spLocks/>
          </p:cNvSpPr>
          <p:nvPr/>
        </p:nvSpPr>
        <p:spPr bwMode="auto">
          <a:xfrm>
            <a:off x="17983201" y="24612600"/>
            <a:ext cx="4038600" cy="1295400"/>
          </a:xfrm>
          <a:prstGeom prst="borderCallout2">
            <a:avLst>
              <a:gd name="adj1" fmla="val 10785"/>
              <a:gd name="adj2" fmla="val -118"/>
              <a:gd name="adj3" fmla="val 10785"/>
              <a:gd name="adj4" fmla="val -3114"/>
              <a:gd name="adj5" fmla="val -72917"/>
              <a:gd name="adj6" fmla="val -3296"/>
            </a:avLst>
          </a:prstGeom>
          <a:solidFill>
            <a:srgbClr val="B9CDE5">
              <a:alpha val="70195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>
                <a:latin typeface="Calibri" pitchFamily="34" charset="0"/>
              </a:rPr>
              <a:t>Comment on </a:t>
            </a:r>
            <a:r>
              <a:rPr lang="en-US" sz="2400" b="1" dirty="0" smtClean="0">
                <a:latin typeface="Calibri" pitchFamily="34" charset="0"/>
              </a:rPr>
              <a:t>this </a:t>
            </a:r>
            <a:r>
              <a:rPr lang="en-US" sz="2400" b="1" dirty="0">
                <a:latin typeface="Calibri" pitchFamily="34" charset="0"/>
              </a:rPr>
              <a:t>Review</a:t>
            </a:r>
          </a:p>
          <a:p>
            <a:r>
              <a:rPr lang="en-US" sz="2200" dirty="0">
                <a:latin typeface="Calibri" pitchFamily="34" charset="0"/>
              </a:rPr>
              <a:t>Tap here to start commenting on the review itself.</a:t>
            </a:r>
          </a:p>
        </p:txBody>
      </p:sp>
      <p:sp>
        <p:nvSpPr>
          <p:cNvPr id="55" name="Line Callout 2 54"/>
          <p:cNvSpPr/>
          <p:nvPr/>
        </p:nvSpPr>
        <p:spPr>
          <a:xfrm>
            <a:off x="10134600" y="24612600"/>
            <a:ext cx="3292475" cy="1295400"/>
          </a:xfrm>
          <a:prstGeom prst="borderCallout2">
            <a:avLst>
              <a:gd name="adj1" fmla="val -1172"/>
              <a:gd name="adj2" fmla="val 50281"/>
              <a:gd name="adj3" fmla="val -248764"/>
              <a:gd name="adj4" fmla="val 74338"/>
              <a:gd name="adj5" fmla="val -312644"/>
              <a:gd name="adj6" fmla="val 75326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chemeClr val="tx1"/>
                </a:solidFill>
                <a:cs typeface="Arial" charset="0"/>
              </a:rPr>
              <a:t>Rate the Episode</a:t>
            </a:r>
            <a:endParaRPr lang="en-US" sz="2400" b="1" dirty="0">
              <a:solidFill>
                <a:schemeClr val="tx1"/>
              </a:solidFill>
              <a:cs typeface="Arial" charset="0"/>
            </a:endParaRPr>
          </a:p>
          <a:p>
            <a:r>
              <a:rPr lang="en-US" sz="2200" dirty="0">
                <a:solidFill>
                  <a:schemeClr val="tx1"/>
                </a:solidFill>
                <a:cs typeface="Arial" charset="0"/>
              </a:rPr>
              <a:t>Click on your desired rating to rate the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episode.</a:t>
            </a:r>
            <a:endParaRPr lang="en-US" sz="22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7" name="Line Callout 2 56"/>
          <p:cNvSpPr/>
          <p:nvPr/>
        </p:nvSpPr>
        <p:spPr>
          <a:xfrm>
            <a:off x="1371600" y="11371943"/>
            <a:ext cx="3292475" cy="1277257"/>
          </a:xfrm>
          <a:prstGeom prst="borderCallout2">
            <a:avLst>
              <a:gd name="adj1" fmla="val 78532"/>
              <a:gd name="adj2" fmla="val 100057"/>
              <a:gd name="adj3" fmla="val 78882"/>
              <a:gd name="adj4" fmla="val 234030"/>
              <a:gd name="adj5" fmla="val 160245"/>
              <a:gd name="adj6" fmla="val 256991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Recent Comments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Scroll through </a:t>
            </a:r>
            <a:r>
              <a:rPr lang="en-US" sz="2200" dirty="0" smtClean="0">
                <a:solidFill>
                  <a:schemeClr val="tx1"/>
                </a:solidFill>
              </a:rPr>
              <a:t>replies </a:t>
            </a:r>
            <a:r>
              <a:rPr lang="en-US" sz="2200" dirty="0">
                <a:solidFill>
                  <a:schemeClr val="tx1"/>
                </a:solidFill>
              </a:rPr>
              <a:t>to comments you’ve posted.</a:t>
            </a:r>
          </a:p>
        </p:txBody>
      </p:sp>
      <p:pic>
        <p:nvPicPr>
          <p:cNvPr id="13355" name="Picture 8" descr="C:\Users\Daniel\Pictures\android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094200" y="1557338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Oval 58"/>
          <p:cNvSpPr/>
          <p:nvPr/>
        </p:nvSpPr>
        <p:spPr>
          <a:xfrm>
            <a:off x="8839200" y="1447800"/>
            <a:ext cx="1752600" cy="1752600"/>
          </a:xfrm>
          <a:prstGeom prst="ellipse">
            <a:avLst/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3359" name="Picture 9" descr="C:\Dev\cs412\workspace\application\client\res\drawable-xhdpi\ic_launch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56700" y="17018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ounded Rectangle 59"/>
          <p:cNvSpPr/>
          <p:nvPr/>
        </p:nvSpPr>
        <p:spPr>
          <a:xfrm>
            <a:off x="5207000" y="12525831"/>
            <a:ext cx="3657600" cy="527956"/>
          </a:xfrm>
          <a:prstGeom prst="roundRect">
            <a:avLst/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Home Screen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4109700" y="12520387"/>
            <a:ext cx="3657600" cy="527956"/>
          </a:xfrm>
          <a:prstGeom prst="roundRect">
            <a:avLst/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T.V. Series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226050" y="18545631"/>
            <a:ext cx="3657600" cy="527956"/>
          </a:xfrm>
          <a:prstGeom prst="roundRect">
            <a:avLst/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T.V. Episode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4122400" y="18540187"/>
            <a:ext cx="3657600" cy="527956"/>
          </a:xfrm>
          <a:prstGeom prst="roundRect">
            <a:avLst/>
          </a:prstGeom>
          <a:solidFill>
            <a:schemeClr val="tx2">
              <a:lumMod val="20000"/>
              <a:lumOff val="80000"/>
              <a:alpha val="69804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Review + Comment</a:t>
            </a:r>
          </a:p>
        </p:txBody>
      </p:sp>
      <p:sp>
        <p:nvSpPr>
          <p:cNvPr id="65" name="Line Callout 2 64"/>
          <p:cNvSpPr/>
          <p:nvPr/>
        </p:nvSpPr>
        <p:spPr>
          <a:xfrm>
            <a:off x="1371600" y="15835313"/>
            <a:ext cx="3292475" cy="2286000"/>
          </a:xfrm>
          <a:prstGeom prst="borderCallout2">
            <a:avLst>
              <a:gd name="adj1" fmla="val 51016"/>
              <a:gd name="adj2" fmla="val 99628"/>
              <a:gd name="adj3" fmla="val 51292"/>
              <a:gd name="adj4" fmla="val 109469"/>
              <a:gd name="adj5" fmla="val 51986"/>
              <a:gd name="adj6" fmla="val 119663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My Favorites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Instantly jump to any of your favorite shows to check out the latest reviews, write reviews for new episodes, and more.</a:t>
            </a:r>
          </a:p>
        </p:txBody>
      </p:sp>
      <p:sp>
        <p:nvSpPr>
          <p:cNvPr id="67" name="Line Callout 2 66"/>
          <p:cNvSpPr>
            <a:spLocks/>
          </p:cNvSpPr>
          <p:nvPr/>
        </p:nvSpPr>
        <p:spPr bwMode="auto">
          <a:xfrm>
            <a:off x="2117725" y="24384000"/>
            <a:ext cx="3292475" cy="1828800"/>
          </a:xfrm>
          <a:prstGeom prst="borderCallout2">
            <a:avLst>
              <a:gd name="adj1" fmla="val 0"/>
              <a:gd name="adj2" fmla="val 83222"/>
              <a:gd name="adj3" fmla="val -61458"/>
              <a:gd name="adj4" fmla="val 83802"/>
              <a:gd name="adj5" fmla="val -88889"/>
              <a:gd name="adj6" fmla="val 97828"/>
            </a:avLst>
          </a:prstGeom>
          <a:solidFill>
            <a:srgbClr val="B9CDE5">
              <a:alpha val="70195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>
                <a:latin typeface="Calibri" pitchFamily="34" charset="0"/>
              </a:rPr>
              <a:t>Reviews</a:t>
            </a:r>
          </a:p>
          <a:p>
            <a:r>
              <a:rPr lang="en-US" sz="2200" dirty="0" smtClean="0">
                <a:latin typeface="Calibri" pitchFamily="34" charset="0"/>
              </a:rPr>
              <a:t>View a condensed list of </a:t>
            </a:r>
            <a:r>
              <a:rPr lang="en-US" sz="2200" dirty="0">
                <a:latin typeface="Calibri" pitchFamily="34" charset="0"/>
              </a:rPr>
              <a:t>all of the reviews for the </a:t>
            </a:r>
            <a:r>
              <a:rPr lang="en-US" sz="2200" dirty="0" smtClean="0">
                <a:latin typeface="Calibri" pitchFamily="34" charset="0"/>
              </a:rPr>
              <a:t>episode. Tap </a:t>
            </a:r>
            <a:r>
              <a:rPr lang="en-US" sz="2200" dirty="0">
                <a:latin typeface="Calibri" pitchFamily="34" charset="0"/>
              </a:rPr>
              <a:t>one </a:t>
            </a:r>
            <a:r>
              <a:rPr lang="en-US" sz="2200" dirty="0" smtClean="0">
                <a:latin typeface="Calibri" pitchFamily="34" charset="0"/>
              </a:rPr>
              <a:t>to open up the review</a:t>
            </a:r>
            <a:r>
              <a:rPr lang="en-US" sz="2200" dirty="0">
                <a:latin typeface="Calibri" pitchFamily="34" charset="0"/>
              </a:rPr>
              <a:t>.</a:t>
            </a:r>
          </a:p>
        </p:txBody>
      </p:sp>
      <p:sp>
        <p:nvSpPr>
          <p:cNvPr id="68" name="Line Callout 2 67"/>
          <p:cNvSpPr/>
          <p:nvPr/>
        </p:nvSpPr>
        <p:spPr>
          <a:xfrm>
            <a:off x="6248400" y="24522112"/>
            <a:ext cx="3292475" cy="1538288"/>
          </a:xfrm>
          <a:prstGeom prst="borderCallout2">
            <a:avLst>
              <a:gd name="adj1" fmla="val 139"/>
              <a:gd name="adj2" fmla="val 100400"/>
              <a:gd name="adj3" fmla="val -216230"/>
              <a:gd name="adj4" fmla="val 169301"/>
              <a:gd name="adj5" fmla="val -308294"/>
              <a:gd name="adj6" fmla="val 170412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Write a Review</a:t>
            </a:r>
          </a:p>
          <a:p>
            <a:r>
              <a:rPr lang="en-US" sz="2200" dirty="0">
                <a:solidFill>
                  <a:schemeClr val="tx1"/>
                </a:solidFill>
                <a:cs typeface="Arial" charset="0"/>
              </a:rPr>
              <a:t>Click here to start writing a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review. Let </a:t>
            </a:r>
            <a:r>
              <a:rPr lang="en-US" sz="2200" dirty="0">
                <a:solidFill>
                  <a:schemeClr val="tx1"/>
                </a:solidFill>
                <a:cs typeface="Arial" charset="0"/>
              </a:rPr>
              <a:t>the world know your opinion!</a:t>
            </a:r>
          </a:p>
        </p:txBody>
      </p:sp>
      <p:sp>
        <p:nvSpPr>
          <p:cNvPr id="71" name="Line Callout 2 70"/>
          <p:cNvSpPr/>
          <p:nvPr/>
        </p:nvSpPr>
        <p:spPr>
          <a:xfrm>
            <a:off x="22691725" y="18591212"/>
            <a:ext cx="3292475" cy="1500187"/>
          </a:xfrm>
          <a:prstGeom prst="borderCallout2">
            <a:avLst>
              <a:gd name="adj1" fmla="val 22946"/>
              <a:gd name="adj2" fmla="val -63"/>
              <a:gd name="adj3" fmla="val 21928"/>
              <a:gd name="adj4" fmla="val -97900"/>
              <a:gd name="adj5" fmla="val 62346"/>
              <a:gd name="adj6" fmla="val -118416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200" b="1" dirty="0">
                <a:solidFill>
                  <a:schemeClr val="tx1"/>
                </a:solidFill>
                <a:cs typeface="Arial" charset="0"/>
              </a:rPr>
              <a:t>Agreeing</a:t>
            </a:r>
          </a:p>
          <a:p>
            <a:r>
              <a:rPr lang="en-US" sz="2200" dirty="0">
                <a:solidFill>
                  <a:schemeClr val="tx1"/>
                </a:solidFill>
                <a:cs typeface="Arial" charset="0"/>
              </a:rPr>
              <a:t>Agree or disagree with a review?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Just </a:t>
            </a:r>
            <a:r>
              <a:rPr lang="en-US" sz="2200" dirty="0" smtClean="0">
                <a:solidFill>
                  <a:schemeClr val="tx1"/>
                </a:solidFill>
                <a:cs typeface="Arial" charset="0"/>
              </a:rPr>
              <a:t>tap the button.</a:t>
            </a:r>
            <a:endParaRPr lang="en-US" sz="22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8" name="Line Callout 2 47"/>
          <p:cNvSpPr/>
          <p:nvPr/>
        </p:nvSpPr>
        <p:spPr>
          <a:xfrm>
            <a:off x="18669000" y="10653713"/>
            <a:ext cx="3581400" cy="1843087"/>
          </a:xfrm>
          <a:prstGeom prst="borderCallout2">
            <a:avLst>
              <a:gd name="adj1" fmla="val 99085"/>
              <a:gd name="adj2" fmla="val 85950"/>
              <a:gd name="adj3" fmla="val 120620"/>
              <a:gd name="adj4" fmla="val 85752"/>
              <a:gd name="adj5" fmla="val 153386"/>
              <a:gd name="adj6" fmla="val 85376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Add to Favorites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Tap to add this T.V. series to your list of favorites. You’ll get quick access to this show from your home screen.</a:t>
            </a:r>
          </a:p>
        </p:txBody>
      </p:sp>
      <p:sp>
        <p:nvSpPr>
          <p:cNvPr id="51" name="Line Callout 2 50"/>
          <p:cNvSpPr/>
          <p:nvPr/>
        </p:nvSpPr>
        <p:spPr>
          <a:xfrm>
            <a:off x="22707600" y="13835063"/>
            <a:ext cx="3292475" cy="1557337"/>
          </a:xfrm>
          <a:prstGeom prst="borderCallout2">
            <a:avLst>
              <a:gd name="adj1" fmla="val 50578"/>
              <a:gd name="adj2" fmla="val -295"/>
              <a:gd name="adj3" fmla="val 60416"/>
              <a:gd name="adj4" fmla="val -10869"/>
              <a:gd name="adj5" fmla="val 69583"/>
              <a:gd name="adj6" fmla="val -1921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Episodes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Click any episode to go to its page and see it’s reviews and ratings. </a:t>
            </a:r>
          </a:p>
        </p:txBody>
      </p:sp>
      <p:sp>
        <p:nvSpPr>
          <p:cNvPr id="58" name="Line Callout 2 57"/>
          <p:cNvSpPr/>
          <p:nvPr/>
        </p:nvSpPr>
        <p:spPr>
          <a:xfrm>
            <a:off x="22631400" y="11277600"/>
            <a:ext cx="3292475" cy="1828800"/>
          </a:xfrm>
          <a:prstGeom prst="borderCallout2">
            <a:avLst>
              <a:gd name="adj1" fmla="val 98495"/>
              <a:gd name="adj2" fmla="val 284"/>
              <a:gd name="adj3" fmla="val 118749"/>
              <a:gd name="adj4" fmla="val -7397"/>
              <a:gd name="adj5" fmla="val 142500"/>
              <a:gd name="adj6" fmla="val -15737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Series Average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Thinking of starting this show? The average rating of all episodes of this show can help you decide.</a:t>
            </a:r>
          </a:p>
        </p:txBody>
      </p:sp>
      <p:sp>
        <p:nvSpPr>
          <p:cNvPr id="66" name="Line Callout 2 65"/>
          <p:cNvSpPr/>
          <p:nvPr/>
        </p:nvSpPr>
        <p:spPr>
          <a:xfrm>
            <a:off x="1371600" y="18502313"/>
            <a:ext cx="3292475" cy="1524000"/>
          </a:xfrm>
          <a:prstGeom prst="borderCallout2">
            <a:avLst>
              <a:gd name="adj1" fmla="val 51016"/>
              <a:gd name="adj2" fmla="val 99628"/>
              <a:gd name="adj3" fmla="val 50437"/>
              <a:gd name="adj4" fmla="val 108586"/>
              <a:gd name="adj5" fmla="val 50692"/>
              <a:gd name="adj6" fmla="val 117348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Back to Home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Just tap the TV icon in any page to jump back to your Home Screen.</a:t>
            </a:r>
          </a:p>
        </p:txBody>
      </p:sp>
      <p:sp>
        <p:nvSpPr>
          <p:cNvPr id="13380" name="TextBox 68"/>
          <p:cNvSpPr txBox="1">
            <a:spLocks noChangeArrowheads="1"/>
          </p:cNvSpPr>
          <p:nvPr/>
        </p:nvSpPr>
        <p:spPr bwMode="auto">
          <a:xfrm>
            <a:off x="13792200" y="28198762"/>
            <a:ext cx="108966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>
                <a:latin typeface="Calibri" pitchFamily="34" charset="0"/>
              </a:rPr>
              <a:t>The problem:</a:t>
            </a:r>
            <a:r>
              <a:rPr lang="en-US" sz="2200" dirty="0">
                <a:latin typeface="Calibri" pitchFamily="34" charset="0"/>
              </a:rPr>
              <a:t>  In the early days of the app, the Home Screen took a </a:t>
            </a:r>
            <a:r>
              <a:rPr lang="en-US" sz="2200" i="1" dirty="0">
                <a:latin typeface="Calibri" pitchFamily="34" charset="0"/>
              </a:rPr>
              <a:t>long</a:t>
            </a:r>
            <a:r>
              <a:rPr lang="en-US" sz="2200" dirty="0">
                <a:latin typeface="Calibri" pitchFamily="34" charset="0"/>
              </a:rPr>
              <a:t> time to load.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Calibri" pitchFamily="34" charset="0"/>
              </a:rPr>
              <a:t>The Home Screen requires dozens of images all stored on our remote server. The time required to download, decode, and render all of these images was considerable: an active user’s home screen typically required 20-30 seconds to fully load. </a:t>
            </a:r>
            <a:r>
              <a:rPr lang="en-US" sz="2200" dirty="0" smtClean="0">
                <a:latin typeface="Calibri" pitchFamily="34" charset="0"/>
              </a:rPr>
              <a:t>The Home Screen  is the hub of the app, so this was </a:t>
            </a:r>
            <a:r>
              <a:rPr lang="en-US" sz="2200" dirty="0" smtClean="0">
                <a:latin typeface="Calibri" pitchFamily="34" charset="0"/>
              </a:rPr>
              <a:t>unacceptable!</a:t>
            </a:r>
            <a:endParaRPr lang="en-US" sz="2200" b="1" dirty="0">
              <a:latin typeface="Calibri" pitchFamily="34" charset="0"/>
            </a:endParaRPr>
          </a:p>
        </p:txBody>
      </p:sp>
      <p:sp>
        <p:nvSpPr>
          <p:cNvPr id="13381" name="TextBox 69"/>
          <p:cNvSpPr txBox="1">
            <a:spLocks noChangeArrowheads="1"/>
          </p:cNvSpPr>
          <p:nvPr/>
        </p:nvSpPr>
        <p:spPr bwMode="auto">
          <a:xfrm>
            <a:off x="13792200" y="30149800"/>
            <a:ext cx="10896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>
                <a:latin typeface="Calibri" pitchFamily="34" charset="0"/>
              </a:rPr>
              <a:t>The solution:</a:t>
            </a:r>
            <a:r>
              <a:rPr lang="en-US" sz="2200">
                <a:latin typeface="Calibri" pitchFamily="34" charset="0"/>
              </a:rPr>
              <a:t>  A multi-level, LRU image cache:</a:t>
            </a:r>
            <a:endParaRPr lang="en-US" sz="2200" b="1"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557625" y="30911800"/>
            <a:ext cx="8740775" cy="18510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72" name="Diagram 71"/>
          <p:cNvGraphicFramePr/>
          <p:nvPr/>
        </p:nvGraphicFramePr>
        <p:xfrm>
          <a:off x="13813971" y="31064200"/>
          <a:ext cx="1143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3792200" y="27679650"/>
            <a:ext cx="9677400" cy="49244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Improving performance</a:t>
            </a:r>
            <a:endParaRPr lang="en-US" sz="2600" b="1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159288" y="31007050"/>
            <a:ext cx="17700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rPr>
              <a:t>Android Device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3258800" y="26898600"/>
            <a:ext cx="0" cy="8229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87" name="Picture 2" descr="C:\Users\Daniel\Downloads\17209831951787883743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786225" y="309880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2209800" y="29451300"/>
            <a:ext cx="9982200" cy="584894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TextBox 68"/>
          <p:cNvSpPr txBox="1"/>
          <p:nvPr/>
        </p:nvSpPr>
        <p:spPr>
          <a:xfrm>
            <a:off x="1828800" y="28229004"/>
            <a:ext cx="1112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600"/>
              </a:spcAft>
            </a:pPr>
            <a:r>
              <a:rPr lang="en-US" sz="2200" dirty="0" smtClean="0">
                <a:latin typeface="+mn-lt"/>
              </a:rPr>
              <a:t>Allows </a:t>
            </a:r>
            <a:r>
              <a:rPr lang="en-US" sz="2200" dirty="0" smtClean="0">
                <a:latin typeface="+mn-lt"/>
              </a:rPr>
              <a:t>for complete database regeneration without any downtime and it eliminates the need for a test dataset or stub database by allowing all developer’s access to the multi-gigabyte database with just a 42KB download.</a:t>
            </a:r>
            <a:endParaRPr lang="en-US" sz="2200" dirty="0">
              <a:latin typeface="+mn-lt"/>
            </a:endParaRPr>
          </a:p>
        </p:txBody>
      </p:sp>
      <p:sp>
        <p:nvSpPr>
          <p:cNvPr id="76" name="Line Callout 3 75"/>
          <p:cNvSpPr/>
          <p:nvPr/>
        </p:nvSpPr>
        <p:spPr>
          <a:xfrm>
            <a:off x="1371600" y="22402800"/>
            <a:ext cx="3276600" cy="1485900"/>
          </a:xfrm>
          <a:prstGeom prst="borderCallout3">
            <a:avLst>
              <a:gd name="adj1" fmla="val 329"/>
              <a:gd name="adj2" fmla="val 99807"/>
              <a:gd name="adj3" fmla="val -64145"/>
              <a:gd name="adj4" fmla="val 115891"/>
              <a:gd name="adj5" fmla="val -64474"/>
              <a:gd name="adj6" fmla="val 243217"/>
              <a:gd name="adj7" fmla="val -146248"/>
              <a:gd name="adj8" fmla="val 24283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Episode Summary</a:t>
            </a:r>
          </a:p>
          <a:p>
            <a:pPr lvl="0"/>
            <a:r>
              <a:rPr lang="en-US" sz="22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The summary of the episode may help refresh your memory.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13373100" y="15316200"/>
            <a:ext cx="685800" cy="533400"/>
          </a:xfrm>
          <a:prstGeom prst="rightArrow">
            <a:avLst/>
          </a:prstGeom>
          <a:solidFill>
            <a:srgbClr val="376092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13363575" y="21717000"/>
            <a:ext cx="685800" cy="533400"/>
          </a:xfrm>
          <a:prstGeom prst="rightArrow">
            <a:avLst/>
          </a:prstGeom>
          <a:solidFill>
            <a:srgbClr val="376092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8234692">
            <a:off x="12993401" y="18274202"/>
            <a:ext cx="1066113" cy="533400"/>
          </a:xfrm>
          <a:prstGeom prst="rightArrow">
            <a:avLst/>
          </a:prstGeom>
          <a:solidFill>
            <a:srgbClr val="376092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828800" y="27717750"/>
            <a:ext cx="9677400" cy="49244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On-demand database loading</a:t>
            </a:r>
            <a:endParaRPr lang="en-US" sz="2600" b="1" dirty="0">
              <a:solidFill>
                <a:schemeClr val="accent1">
                  <a:lumMod val="50000"/>
                </a:schemeClr>
              </a:solidFill>
              <a:latin typeface="+mj-lt"/>
              <a:cs typeface="+mn-cs"/>
            </a:endParaRPr>
          </a:p>
        </p:txBody>
      </p:sp>
      <p:pic>
        <p:nvPicPr>
          <p:cNvPr id="1026" name="Picture 2" descr="C:\Users\Daniel\Documents\_Fall 2012\CS412\PHP-Logo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2146645" y="6507424"/>
            <a:ext cx="896255" cy="472134"/>
          </a:xfrm>
          <a:prstGeom prst="rect">
            <a:avLst/>
          </a:prstGeom>
          <a:noFill/>
        </p:spPr>
      </p:pic>
      <p:pic>
        <p:nvPicPr>
          <p:cNvPr id="1029" name="Picture 5" descr="C:\Users\Daniel\Documents\_Fall 2012\CS412\sqlite small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160249" y="7315200"/>
            <a:ext cx="928914" cy="445304"/>
          </a:xfrm>
          <a:prstGeom prst="rect">
            <a:avLst/>
          </a:prstGeom>
          <a:noFill/>
        </p:spPr>
      </p:pic>
      <p:pic>
        <p:nvPicPr>
          <p:cNvPr id="1031" name="Picture 7" descr="http://www.hyperoffice.com/images/android-tablet-icon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152083" y="5486400"/>
            <a:ext cx="1066800" cy="566738"/>
          </a:xfrm>
          <a:prstGeom prst="rect">
            <a:avLst/>
          </a:prstGeom>
          <a:noFill/>
        </p:spPr>
      </p:pic>
      <p:pic>
        <p:nvPicPr>
          <p:cNvPr id="1033" name="Picture 9" descr="http://3.bp.blogspot.com/-hxt8-bSTUt8/T3P-Az5xonI/AAAAAAAAADA/UCiFePgTiwg/s1600/tvdb_logo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2168413" y="8051800"/>
            <a:ext cx="800100" cy="80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996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Prete</dc:creator>
  <cp:lastModifiedBy>Daniel Prete</cp:lastModifiedBy>
  <cp:revision>94</cp:revision>
  <dcterms:created xsi:type="dcterms:W3CDTF">2012-12-03T03:39:40Z</dcterms:created>
  <dcterms:modified xsi:type="dcterms:W3CDTF">2012-12-05T07:43:24Z</dcterms:modified>
</cp:coreProperties>
</file>