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0" r:id="rId5"/>
    <p:sldId id="272" r:id="rId6"/>
    <p:sldId id="273" r:id="rId7"/>
    <p:sldId id="274" r:id="rId8"/>
    <p:sldId id="275" r:id="rId9"/>
    <p:sldId id="279" r:id="rId10"/>
    <p:sldId id="276" r:id="rId11"/>
    <p:sldId id="257" r:id="rId12"/>
    <p:sldId id="259" r:id="rId13"/>
    <p:sldId id="261" r:id="rId14"/>
    <p:sldId id="260" r:id="rId15"/>
    <p:sldId id="262" r:id="rId16"/>
    <p:sldId id="278" r:id="rId17"/>
    <p:sldId id="263" r:id="rId18"/>
    <p:sldId id="277" r:id="rId19"/>
    <p:sldId id="27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3BCA2-8DD8-CAEE-263C-48BF683D9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21F92-2010-13D1-0537-247CF6889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1B6E37-F1A1-3D96-E609-634D5782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7760E9-25D9-E54D-7CE2-3BD4B29F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103B6-C37A-B812-EF12-C5A0B5DE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18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C8DC6-5BF6-52AB-34A0-6F103C80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965315-3902-F3ED-47ED-7C4C53F84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6EE16-26E3-6745-65D6-60E37F6B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515B2-4A59-EBD3-BA92-AD437B64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B9F1C8-363A-B21A-0D9A-26B07A64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2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E7952F-C8C6-3A2A-C6B0-8E1D3511C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23EB5D-912A-A6DC-3E55-917DFB073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93020-DFBB-FBBA-9C29-6D52A23E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2047B-C2F1-AD95-435A-3F6249F9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DEA7E-6CB5-A2E6-DB1A-BABD52CD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34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E5A70-F970-0C01-F440-F50FE988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F2A9D-B10A-72C0-8031-3155A8BB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3C896-3479-2902-D26C-CE488815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20E0F-B0BA-5D3C-70D7-F782517B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AC450-6149-941E-09FC-A0B519D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2D326-1B4A-62E2-A90C-76643522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948006-1DA0-41B3-2E3E-B09009C4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A8F92-7412-2FBF-7249-5CC87404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4F76AB-DE00-48E1-66FB-EC82DC33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292DA8-4A4A-0485-CB7B-B15B0665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0916-796A-F5CE-142B-3009F828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94B0D-AC16-01E9-784A-3694542A3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3D4FBE-6061-0014-DFF1-546C5823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74992-6C43-6A67-37E3-43605B18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996648-5DA3-FD31-ACFB-FE811DD9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6455E4-E06A-B775-4E7B-074BBA5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3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DE9D1-9751-B7D3-5F7E-EED1A135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B16CE-B78E-02DC-0218-BAEDBD2E5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0AAACB-2070-1170-7AE6-F9B0CBBD9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80BE0B-0C5F-0A82-CAA2-2ECD1636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FC74D8-7706-8B10-78DE-8CDB30058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E55A15-3D9C-D90D-B780-8423CDB8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64F601-8E11-5C6C-E59D-8DF1DB02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33EC26-78FA-4CD8-F8B0-228721CD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59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485DA-4854-5579-2F05-BA566B69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A05CC9-8AF6-EDC4-11E5-5912B16B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99ACE7-505F-EC7D-4688-993FCF8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57A8ED-A3AF-9382-0C96-4816F594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4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E2D9AC-6693-5175-917D-A9F83B3F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44E2D8-EDF9-B408-92A7-F336EE5E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4A44EE-657F-D809-13CA-588FDED2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76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97EE4-CE4D-C797-8148-61F21EA4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D1F113-E85B-C6D0-C4FC-9A7161AE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158B54-3F82-2018-9ED6-14FFE1C0D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C82CE-593A-833B-756F-B7C21FD8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077F2B-53AE-30FF-C28A-B4529EE4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B99718-9AAB-74BA-FC08-C7F5B8E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9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88A6B-B179-7D82-BDC1-9A3FE565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E6E859-42F1-E3B6-7B7E-F4BCD3277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E63679-8FF6-82E7-4F1D-80C5A8FF8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C2E0AD-A6AC-5735-D46A-5C12160D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349168-8E56-1632-9F83-6B0D2D61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28E1DF-C147-493B-69BC-8060D0AA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798AA7-2D89-C51F-A433-96A6184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1B7FC1-5DE9-A222-780F-A1E3BEB10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40A04-EE8C-2FF4-F35A-C4E92A0C6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0536-6C9B-429B-A225-179BC39183F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8EAC7-CDAC-5179-0082-49414000F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3533E-F7FE-5FD8-8CCD-3B746C2C9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E3E6-764D-400C-9098-E8BD9E7A5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33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86" y="1643385"/>
            <a:ext cx="10355580" cy="235458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Monitoramento da temperatura e umidade dos laboratórios de eletrônica da UFU campus Patos de Minas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4790" y="5641349"/>
            <a:ext cx="10515600" cy="96519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Alunos: Dayane Cristina Jesus Martins, Gustavo Teixeira Gomes e </a:t>
            </a:r>
            <a:r>
              <a:rPr lang="pt-BR" dirty="0" err="1"/>
              <a:t>Hiago</a:t>
            </a:r>
            <a:r>
              <a:rPr lang="pt-BR" dirty="0"/>
              <a:t> Henrique dos Santos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20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E071990-11E3-47C5-972E-8EE685CC24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96B36C-F455-4319-8530-BCF88060A7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6" t="53178" r="22559" b="17059"/>
          <a:stretch/>
        </p:blipFill>
        <p:spPr>
          <a:xfrm rot="16200000">
            <a:off x="3815930" y="1503545"/>
            <a:ext cx="5150225" cy="41148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1295E0B-2D57-4C5C-B297-78F162470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8" t="23137" r="19949" b="16863"/>
          <a:stretch/>
        </p:blipFill>
        <p:spPr>
          <a:xfrm rot="5400000">
            <a:off x="-360671" y="1503546"/>
            <a:ext cx="5150224" cy="41148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AF7DD82-E2F3-4535-8494-1B4C691940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t="24902" r="40773" b="23333"/>
          <a:stretch/>
        </p:blipFill>
        <p:spPr>
          <a:xfrm rot="5400000">
            <a:off x="7721314" y="1785934"/>
            <a:ext cx="5150224" cy="355002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A003A74-ADDE-21AA-5B99-4F3545AB2856}"/>
              </a:ext>
            </a:extLst>
          </p:cNvPr>
          <p:cNvSpPr txBox="1">
            <a:spLocks/>
          </p:cNvSpPr>
          <p:nvPr/>
        </p:nvSpPr>
        <p:spPr>
          <a:xfrm>
            <a:off x="157040" y="0"/>
            <a:ext cx="12192000" cy="98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/>
              <a:t>Case  de proteção</a:t>
            </a:r>
          </a:p>
        </p:txBody>
      </p:sp>
    </p:spTree>
    <p:extLst>
      <p:ext uri="{BB962C8B-B14F-4D97-AF65-F5344CB8AC3E}">
        <p14:creationId xmlns:p14="http://schemas.microsoft.com/office/powerpoint/2010/main" val="286996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9711D-EA8E-9891-3D10-5B0259F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9962"/>
            <a:ext cx="3888528" cy="3553581"/>
          </a:xfrm>
        </p:spPr>
        <p:txBody>
          <a:bodyPr>
            <a:normAutofit/>
          </a:bodyPr>
          <a:lstStyle/>
          <a:p>
            <a:r>
              <a:rPr lang="pt-BR" sz="2000" dirty="0"/>
              <a:t>Linguagens</a:t>
            </a:r>
          </a:p>
          <a:p>
            <a:pPr lvl="1"/>
            <a:r>
              <a:rPr lang="pt-BR" sz="2000" dirty="0"/>
              <a:t>C++</a:t>
            </a:r>
          </a:p>
          <a:p>
            <a:pPr lvl="1"/>
            <a:r>
              <a:rPr lang="pt-BR" sz="2000" dirty="0" err="1"/>
              <a:t>Javascript</a:t>
            </a:r>
            <a:endParaRPr lang="pt-BR" sz="2000" dirty="0"/>
          </a:p>
          <a:p>
            <a:pPr lvl="1"/>
            <a:r>
              <a:rPr lang="pt-BR" sz="2000" dirty="0"/>
              <a:t>HTML5</a:t>
            </a:r>
          </a:p>
          <a:p>
            <a:pPr lvl="1"/>
            <a:r>
              <a:rPr lang="pt-BR" sz="2000" dirty="0"/>
              <a:t>CSS3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1028" name="Picture 4" descr="conheça a base da programação front-end: html, css e javascript">
            <a:extLst>
              <a:ext uri="{FF2B5EF4-FFF2-40B4-BE49-F238E27FC236}">
                <a16:creationId xmlns:a16="http://schemas.microsoft.com/office/drawing/2014/main" id="{163335AE-AAC6-3235-3CFE-8A47F5AA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3580" y="1346626"/>
            <a:ext cx="5731825" cy="286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undefined">
            <a:extLst>
              <a:ext uri="{FF2B5EF4-FFF2-40B4-BE49-F238E27FC236}">
                <a16:creationId xmlns:a16="http://schemas.microsoft.com/office/drawing/2014/main" id="{05E1B8D0-6119-097F-AB61-53CA9E92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10" y="4496316"/>
            <a:ext cx="1806427" cy="203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6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9711D-EA8E-9891-3D10-5B0259F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9962"/>
            <a:ext cx="3888528" cy="3553581"/>
          </a:xfrm>
        </p:spPr>
        <p:txBody>
          <a:bodyPr>
            <a:normAutofit/>
          </a:bodyPr>
          <a:lstStyle/>
          <a:p>
            <a:r>
              <a:rPr lang="pt-BR" sz="2000" dirty="0"/>
              <a:t>ESP-NOW</a:t>
            </a:r>
          </a:p>
          <a:p>
            <a:pPr lvl="1"/>
            <a:r>
              <a:rPr lang="pt-BR" sz="1600" dirty="0"/>
              <a:t>Simplicidade</a:t>
            </a:r>
          </a:p>
          <a:p>
            <a:pPr lvl="1"/>
            <a:r>
              <a:rPr lang="pt-BR" sz="1600" dirty="0"/>
              <a:t>Velocidade</a:t>
            </a:r>
          </a:p>
          <a:p>
            <a:pPr lvl="1"/>
            <a:r>
              <a:rPr lang="pt-BR" sz="1600" dirty="0"/>
              <a:t>Eficiência</a:t>
            </a:r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2050" name="Picture 2" descr="Getting Started with ESP-NOW (ESP32 with Arduino IDE) | Random Nerd  Tutorials">
            <a:extLst>
              <a:ext uri="{FF2B5EF4-FFF2-40B4-BE49-F238E27FC236}">
                <a16:creationId xmlns:a16="http://schemas.microsoft.com/office/drawing/2014/main" id="{E7BEFF3D-FFEA-598F-1C72-D7CDF9020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785" y="1974033"/>
            <a:ext cx="32861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P-NOW: Receive Data from Multiple ESP32 Boards (many-to-one) | Random  Nerd Tutorials">
            <a:extLst>
              <a:ext uri="{FF2B5EF4-FFF2-40B4-BE49-F238E27FC236}">
                <a16:creationId xmlns:a16="http://schemas.microsoft.com/office/drawing/2014/main" id="{431D9BF5-D7E8-B3B1-6A14-B6EBC9D6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055" y="3593668"/>
            <a:ext cx="4480066" cy="25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7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pt-BR"/>
              <a:t>Funcionamento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9711D-EA8E-9891-3D10-5B0259F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962"/>
            <a:ext cx="4320395" cy="3553581"/>
          </a:xfrm>
        </p:spPr>
        <p:txBody>
          <a:bodyPr>
            <a:normAutofit/>
          </a:bodyPr>
          <a:lstStyle/>
          <a:p>
            <a:r>
              <a:rPr lang="pt-BR" sz="2000" dirty="0"/>
              <a:t>Estrutura dos dados</a:t>
            </a:r>
          </a:p>
          <a:p>
            <a:r>
              <a:rPr lang="pt-BR" sz="2000" dirty="0"/>
              <a:t>JSON – </a:t>
            </a:r>
            <a:r>
              <a:rPr lang="pt-BR" sz="2000" dirty="0" err="1"/>
              <a:t>JavaScript</a:t>
            </a:r>
            <a:r>
              <a:rPr lang="pt-BR" sz="2000" dirty="0"/>
              <a:t> </a:t>
            </a:r>
            <a:r>
              <a:rPr lang="pt-BR" sz="2000" dirty="0" err="1"/>
              <a:t>Object</a:t>
            </a:r>
            <a:r>
              <a:rPr lang="pt-BR" sz="2000" dirty="0"/>
              <a:t> </a:t>
            </a:r>
            <a:r>
              <a:rPr lang="pt-BR" sz="2000" dirty="0" err="1"/>
              <a:t>Notation</a:t>
            </a:r>
            <a:endParaRPr lang="pt-BR" sz="2000" dirty="0"/>
          </a:p>
          <a:p>
            <a:r>
              <a:rPr lang="pt-BR" sz="2000" dirty="0"/>
              <a:t>Carimbo de tempo Unix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5122" name="Picture 2" descr="Json file - Free interface icons">
            <a:extLst>
              <a:ext uri="{FF2B5EF4-FFF2-40B4-BE49-F238E27FC236}">
                <a16:creationId xmlns:a16="http://schemas.microsoft.com/office/drawing/2014/main" id="{7671BFED-5D4A-AA54-D8AC-70915092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664" y="505090"/>
            <a:ext cx="1311709" cy="131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4F6F18-0D74-BD50-6EA5-35490106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520" y="2663535"/>
            <a:ext cx="2111280" cy="2950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307B994-520B-897B-2DF3-7D16DE4FA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837" y="2663535"/>
            <a:ext cx="3151299" cy="393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4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9711D-EA8E-9891-3D10-5B0259F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9962"/>
            <a:ext cx="3888528" cy="3553581"/>
          </a:xfrm>
        </p:spPr>
        <p:txBody>
          <a:bodyPr>
            <a:normAutofit/>
          </a:bodyPr>
          <a:lstStyle/>
          <a:p>
            <a:r>
              <a:rPr lang="pt-BR" sz="2000" dirty="0"/>
              <a:t>Comunicação com a internet</a:t>
            </a:r>
          </a:p>
          <a:p>
            <a:pPr lvl="1"/>
            <a:r>
              <a:rPr lang="pt-BR" sz="1600" dirty="0"/>
              <a:t>Rede WiFi</a:t>
            </a:r>
          </a:p>
          <a:p>
            <a:pPr lvl="1"/>
            <a:r>
              <a:rPr lang="pt-BR" sz="1600" dirty="0" err="1"/>
              <a:t>Firebase</a:t>
            </a:r>
            <a:r>
              <a:rPr lang="pt-BR" sz="1600" dirty="0"/>
              <a:t> </a:t>
            </a:r>
            <a:r>
              <a:rPr lang="pt-BR" sz="1600" dirty="0" err="1"/>
              <a:t>Realtime</a:t>
            </a:r>
            <a:r>
              <a:rPr lang="pt-BR" sz="1600" dirty="0"/>
              <a:t> </a:t>
            </a:r>
            <a:r>
              <a:rPr lang="pt-BR" sz="1600" dirty="0" err="1"/>
              <a:t>Database</a:t>
            </a:r>
            <a:endParaRPr lang="pt-BR" sz="1600" dirty="0"/>
          </a:p>
          <a:p>
            <a:endParaRPr lang="pt-BR" sz="2000" dirty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8EFB19-FB24-9BCD-16DF-02939C1CF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64" y="1543730"/>
            <a:ext cx="2638202" cy="156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Journey of Firebase 🔥 — Realtime Database | by Manuel Ernesto | Medium">
            <a:extLst>
              <a:ext uri="{FF2B5EF4-FFF2-40B4-BE49-F238E27FC236}">
                <a16:creationId xmlns:a16="http://schemas.microsoft.com/office/drawing/2014/main" id="{90992882-77E6-60AA-E9C5-4A6AEB1A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49" y="3429000"/>
            <a:ext cx="4221541" cy="191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6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9711D-EA8E-9891-3D10-5B0259F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pt-BR" sz="2000" dirty="0"/>
              <a:t>Pagina Web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13" name="Imagem 12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06990D4D-014F-899D-F4C4-9EC451433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85"/>
          <a:stretch/>
        </p:blipFill>
        <p:spPr>
          <a:xfrm>
            <a:off x="2812211" y="-4"/>
            <a:ext cx="9379789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11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DB753F2-26CA-C925-1C15-C1C0A01DC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92" b="11333"/>
          <a:stretch/>
        </p:blipFill>
        <p:spPr>
          <a:xfrm>
            <a:off x="2596552" y="3778371"/>
            <a:ext cx="9602558" cy="3079634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290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9711D-EA8E-9891-3D10-5B0259F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A6A6145-45BE-6F7C-796C-58889D1983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1328" y="-665672"/>
            <a:ext cx="4399472" cy="439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EF74260-0585-F3F9-E6E1-20A137678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340" y="617229"/>
            <a:ext cx="3151469" cy="590025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D8BC866-6C60-C6BC-0F07-A6FF9426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3" y="617230"/>
            <a:ext cx="6258798" cy="30007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07A5CAA-90D6-6343-1F3A-325995B2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593" y="3526214"/>
            <a:ext cx="6258798" cy="2991267"/>
          </a:xfrm>
          <a:prstGeom prst="rect">
            <a:avLst/>
          </a:prstGeom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F11FD5DC-AA56-1438-E18F-9866E1DE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031" y="-39018"/>
            <a:ext cx="3816095" cy="759073"/>
          </a:xfrm>
        </p:spPr>
        <p:txBody>
          <a:bodyPr>
            <a:normAutofit/>
          </a:bodyPr>
          <a:lstStyle/>
          <a:p>
            <a:r>
              <a:rPr lang="pt-BR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26038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t-BR" dirty="0"/>
              <a:t>Melhorias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9711D-EA8E-9891-3D10-5B0259F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1" y="2040541"/>
            <a:ext cx="4619621" cy="3843666"/>
          </a:xfrm>
        </p:spPr>
        <p:txBody>
          <a:bodyPr>
            <a:normAutofit/>
          </a:bodyPr>
          <a:lstStyle/>
          <a:p>
            <a:r>
              <a:rPr lang="pt-BR" sz="2000" dirty="0"/>
              <a:t>Implementação de uma case</a:t>
            </a:r>
          </a:p>
          <a:p>
            <a:pPr lvl="1"/>
            <a:r>
              <a:rPr lang="pt-BR" sz="2000" dirty="0"/>
              <a:t>Proteção dos circuitos;</a:t>
            </a:r>
          </a:p>
          <a:p>
            <a:pPr lvl="1"/>
            <a:r>
              <a:rPr lang="pt-BR" sz="2000" dirty="0"/>
              <a:t>Melhor portabilidade e aspecto visual;</a:t>
            </a:r>
          </a:p>
          <a:p>
            <a:pPr lvl="1"/>
            <a:r>
              <a:rPr lang="pt-BR" sz="2000" dirty="0"/>
              <a:t>Otimização do material além de um bom refrigeramento do circuito.</a:t>
            </a:r>
          </a:p>
          <a:p>
            <a:r>
              <a:rPr lang="pt-BR" sz="2000" dirty="0"/>
              <a:t>Melhoria na Pagina Web</a:t>
            </a:r>
          </a:p>
          <a:p>
            <a:pPr lvl="1"/>
            <a:r>
              <a:rPr lang="pt-BR" sz="2000" dirty="0"/>
              <a:t>Implementação de media móvel nas linhas.</a:t>
            </a:r>
          </a:p>
          <a:p>
            <a:r>
              <a:rPr lang="pt-BR" sz="2000" dirty="0"/>
              <a:t>Resolução da interferência entre os Nodes com o roteador wi-fi.</a:t>
            </a:r>
          </a:p>
          <a:p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79ACA2-8D8E-ECF6-E9C5-B5A9BDB9A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3" b="21633"/>
          <a:stretch/>
        </p:blipFill>
        <p:spPr>
          <a:xfrm>
            <a:off x="6509894" y="-40341"/>
            <a:ext cx="5679058" cy="4295944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9" name="Picture 4" descr="Manage multiple hosting in single firebase app | by Nirav Patel | Medium">
            <a:extLst>
              <a:ext uri="{FF2B5EF4-FFF2-40B4-BE49-F238E27FC236}">
                <a16:creationId xmlns:a16="http://schemas.microsoft.com/office/drawing/2014/main" id="{624FB6EA-DA2D-FA75-8189-5F88E0931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1" y="4456822"/>
            <a:ext cx="4198908" cy="19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6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t-BR" dirty="0"/>
              <a:t>Melhorias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9711D-EA8E-9891-3D10-5B0259F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1" y="2040541"/>
            <a:ext cx="4619621" cy="3843666"/>
          </a:xfrm>
        </p:spPr>
        <p:txBody>
          <a:bodyPr>
            <a:normAutofit/>
          </a:bodyPr>
          <a:lstStyle/>
          <a:p>
            <a:r>
              <a:rPr lang="pt-BR" sz="2000" dirty="0"/>
              <a:t>Implementação de uma case</a:t>
            </a:r>
          </a:p>
          <a:p>
            <a:pPr lvl="1"/>
            <a:r>
              <a:rPr lang="pt-BR" sz="2000" dirty="0"/>
              <a:t>Proteção dos circuitos;</a:t>
            </a:r>
          </a:p>
          <a:p>
            <a:pPr lvl="1"/>
            <a:r>
              <a:rPr lang="pt-BR" sz="2000" dirty="0"/>
              <a:t>Melhor portabilidade e aspecto visual;</a:t>
            </a:r>
          </a:p>
          <a:p>
            <a:pPr lvl="1"/>
            <a:r>
              <a:rPr lang="pt-BR" sz="2000" dirty="0"/>
              <a:t>Otimização do material além de um bom refrigeramento do circuito.</a:t>
            </a:r>
          </a:p>
          <a:p>
            <a:r>
              <a:rPr lang="pt-BR" sz="2000" dirty="0"/>
              <a:t>Melhoria na Pagina Web</a:t>
            </a:r>
          </a:p>
          <a:p>
            <a:pPr lvl="1"/>
            <a:r>
              <a:rPr lang="pt-BR" sz="2000" dirty="0"/>
              <a:t>Implementação de media móvel nas linhas.</a:t>
            </a:r>
          </a:p>
          <a:p>
            <a:r>
              <a:rPr lang="pt-BR" sz="2000" dirty="0"/>
              <a:t>Resolução da interferência entre os Nodes com o roteador wi-fi.</a:t>
            </a:r>
          </a:p>
          <a:p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19" name="Picture 4" descr="Manage multiple hosting in single firebase app | by Nirav Patel | Medium">
            <a:extLst>
              <a:ext uri="{FF2B5EF4-FFF2-40B4-BE49-F238E27FC236}">
                <a16:creationId xmlns:a16="http://schemas.microsoft.com/office/drawing/2014/main" id="{624FB6EA-DA2D-FA75-8189-5F88E0931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1" y="4456822"/>
            <a:ext cx="4198908" cy="19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6DB6789-CC15-48D7-8059-BE971B793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24314" r="21373" b="16863"/>
          <a:stretch/>
        </p:blipFill>
        <p:spPr>
          <a:xfrm>
            <a:off x="7079070" y="-16859"/>
            <a:ext cx="5109882" cy="40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7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60020"/>
            <a:ext cx="2508881" cy="823690"/>
          </a:xfrm>
        </p:spPr>
        <p:txBody>
          <a:bodyPr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9711D-EA8E-9891-3D10-5B0259F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487360"/>
            <a:ext cx="7254240" cy="3352070"/>
          </a:xfrm>
        </p:spPr>
        <p:txBody>
          <a:bodyPr>
            <a:normAutofit/>
          </a:bodyPr>
          <a:lstStyle/>
          <a:p>
            <a:r>
              <a:rPr lang="pt-BR" dirty="0"/>
              <a:t>Objetivos atingidos;</a:t>
            </a:r>
          </a:p>
          <a:p>
            <a:endParaRPr lang="pt-BR" dirty="0"/>
          </a:p>
          <a:p>
            <a:r>
              <a:rPr lang="pt-BR" dirty="0"/>
              <a:t>Protótipo funciona de acordo com o esperado;</a:t>
            </a:r>
          </a:p>
          <a:p>
            <a:pPr marL="0" indent="0">
              <a:buNone/>
            </a:pPr>
            <a:endParaRPr lang="pt-BR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4603899" y="5644634"/>
            <a:ext cx="29811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67580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618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pt-BR" dirty="0"/>
              <a:t>Porque fazer o monitoramento da temperatura e a umidade do ar?</a:t>
            </a:r>
            <a:endParaRPr lang="pt-BR" sz="4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1357635"/>
            <a:ext cx="10515600" cy="5143499"/>
          </a:xfrm>
        </p:spPr>
        <p:txBody>
          <a:bodyPr>
            <a:normAutofit/>
          </a:bodyPr>
          <a:lstStyle/>
          <a:p>
            <a:r>
              <a:rPr lang="pt-BR" dirty="0"/>
              <a:t>Surgimento e proliferação de fungos e bactérias;</a:t>
            </a:r>
          </a:p>
          <a:p>
            <a:r>
              <a:rPr lang="pt-BR" dirty="0"/>
              <a:t>Monitoramento dos seguintes setores: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Setores de saúde;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Setores de alimentação;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Setores de computadores;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 estufas;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 datacenters;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 salas de equipamentos;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 máquinas elétricas;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Ressonância magnética.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13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" y="203205"/>
            <a:ext cx="3408426" cy="71119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Objetivo Geral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4790" y="3088635"/>
            <a:ext cx="10515600" cy="37693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Circuito montado;</a:t>
            </a:r>
          </a:p>
          <a:p>
            <a:r>
              <a:rPr lang="pt-BR" dirty="0"/>
              <a:t>Comunicação entre os NodeMCU;</a:t>
            </a:r>
          </a:p>
          <a:p>
            <a:r>
              <a:rPr lang="pt-BR" dirty="0"/>
              <a:t>Programação do NodeMCU;</a:t>
            </a:r>
          </a:p>
          <a:p>
            <a:r>
              <a:rPr lang="pt-BR" dirty="0"/>
              <a:t>Criação do banco de dados;</a:t>
            </a:r>
          </a:p>
          <a:p>
            <a:r>
              <a:rPr lang="pt-BR" dirty="0"/>
              <a:t>Mostrar a interface do site;</a:t>
            </a:r>
          </a:p>
          <a:p>
            <a:r>
              <a:rPr lang="pt-BR" dirty="0"/>
              <a:t>Testes e adaptações.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 txBox="1">
            <a:spLocks/>
          </p:cNvSpPr>
          <p:nvPr/>
        </p:nvSpPr>
        <p:spPr>
          <a:xfrm>
            <a:off x="0" y="2428874"/>
            <a:ext cx="5010150" cy="13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Objetivos Específicos</a:t>
            </a:r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>
          <a:xfrm>
            <a:off x="224790" y="914400"/>
            <a:ext cx="7296150" cy="17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Protótipo que monitora a temperatura e umidade do ar das salas e envia os dados para a internet que serão posteriormente apresentados em um site os resultados.</a:t>
            </a:r>
          </a:p>
        </p:txBody>
      </p:sp>
    </p:spTree>
    <p:extLst>
      <p:ext uri="{BB962C8B-B14F-4D97-AF65-F5344CB8AC3E}">
        <p14:creationId xmlns:p14="http://schemas.microsoft.com/office/powerpoint/2010/main" val="33262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205"/>
            <a:ext cx="12188952" cy="711195"/>
          </a:xfrm>
        </p:spPr>
        <p:txBody>
          <a:bodyPr>
            <a:normAutofit/>
          </a:bodyPr>
          <a:lstStyle/>
          <a:p>
            <a:r>
              <a:rPr lang="pt-BR" dirty="0"/>
              <a:t>Materiais Utilizados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45198" y="1117605"/>
            <a:ext cx="3883534" cy="1573342"/>
          </a:xfrm>
        </p:spPr>
        <p:txBody>
          <a:bodyPr>
            <a:normAutofit/>
          </a:bodyPr>
          <a:lstStyle/>
          <a:p>
            <a:r>
              <a:rPr lang="pt-BR" dirty="0"/>
              <a:t>6 NodeMCU;</a:t>
            </a:r>
          </a:p>
          <a:p>
            <a:r>
              <a:rPr lang="pt-BR" dirty="0"/>
              <a:t>4 Sensores DTH11;</a:t>
            </a:r>
          </a:p>
          <a:p>
            <a:r>
              <a:rPr lang="pt-BR" dirty="0"/>
              <a:t>1 Sensor BME280.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A0983A2-EC1D-974A-156F-234830890781}"/>
              </a:ext>
            </a:extLst>
          </p:cNvPr>
          <p:cNvSpPr txBox="1">
            <a:spLocks/>
          </p:cNvSpPr>
          <p:nvPr/>
        </p:nvSpPr>
        <p:spPr>
          <a:xfrm>
            <a:off x="1080516" y="7734305"/>
            <a:ext cx="5010150" cy="13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>
          <a:xfrm>
            <a:off x="1080516" y="3793208"/>
            <a:ext cx="7296150" cy="17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l="5102" t="10789" b="10278"/>
          <a:stretch/>
        </p:blipFill>
        <p:spPr>
          <a:xfrm>
            <a:off x="5409248" y="1654149"/>
            <a:ext cx="3019057" cy="251116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666" y="3425561"/>
            <a:ext cx="3618348" cy="2495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578" y="193759"/>
            <a:ext cx="2893224" cy="22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9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BCAF146-EDA0-4219-9429-4F89E71477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/>
              <a:t>Circuito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992F87-A6BF-4CEB-84C8-090588DE48E2}"/>
              </a:ext>
            </a:extLst>
          </p:cNvPr>
          <p:cNvSpPr txBox="1"/>
          <p:nvPr/>
        </p:nvSpPr>
        <p:spPr>
          <a:xfrm>
            <a:off x="-133217" y="54553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MESTRE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D7F020-2493-4442-A10B-2292D13A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26" y="1047354"/>
            <a:ext cx="11185711" cy="33142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64F613-A436-41D4-83E7-9E6165234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07"/>
          <a:stretch/>
        </p:blipFill>
        <p:spPr>
          <a:xfrm>
            <a:off x="5724681" y="6351128"/>
            <a:ext cx="4047565" cy="4572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7A46488-4AED-47BD-8E85-6628B2F82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6"/>
          <a:stretch/>
        </p:blipFill>
        <p:spPr>
          <a:xfrm>
            <a:off x="3905822" y="4361639"/>
            <a:ext cx="4392551" cy="239701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921D78-754F-4480-BFEA-8BD8B35B9435}"/>
              </a:ext>
            </a:extLst>
          </p:cNvPr>
          <p:cNvSpPr txBox="1"/>
          <p:nvPr/>
        </p:nvSpPr>
        <p:spPr>
          <a:xfrm>
            <a:off x="-3048" y="383838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ESCRAVO</a:t>
            </a:r>
          </a:p>
        </p:txBody>
      </p:sp>
    </p:spTree>
    <p:extLst>
      <p:ext uri="{BB962C8B-B14F-4D97-AF65-F5344CB8AC3E}">
        <p14:creationId xmlns:p14="http://schemas.microsoft.com/office/powerpoint/2010/main" val="419022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C8A5EFE-A17A-4C4F-B54E-DA96C6B2FF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/>
              <a:t>Componentes do circuito – BME 280</a:t>
            </a:r>
          </a:p>
        </p:txBody>
      </p:sp>
      <p:pic>
        <p:nvPicPr>
          <p:cNvPr id="5" name="Picture 4" descr="Sensor de temperatura digital bme280 bmp280 3.3, módulo sensor barométrico  de pressão e umidade para arduino bmp280 e substituição bmp180|Circuitos  integrados| - AliExpress">
            <a:extLst>
              <a:ext uri="{FF2B5EF4-FFF2-40B4-BE49-F238E27FC236}">
                <a16:creationId xmlns:a16="http://schemas.microsoft.com/office/drawing/2014/main" id="{77D569A2-B7CE-41B0-9687-E302C625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t="9230" r="21198" b="48417"/>
          <a:stretch/>
        </p:blipFill>
        <p:spPr bwMode="auto">
          <a:xfrm>
            <a:off x="7714802" y="1091313"/>
            <a:ext cx="2850776" cy="20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5EC756-2208-4FEF-9401-4799F25E8E43}"/>
              </a:ext>
            </a:extLst>
          </p:cNvPr>
          <p:cNvSpPr txBox="1"/>
          <p:nvPr/>
        </p:nvSpPr>
        <p:spPr>
          <a:xfrm>
            <a:off x="306042" y="985838"/>
            <a:ext cx="578538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Especificações: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Tensão de operação: 1,71V a 3,6V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Temperatura: -40°C a 85°C (±1 °C)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Umidade: 0%  a 100% (±3%)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Pressão: 300hPa a 1100 </a:t>
            </a:r>
            <a:r>
              <a:rPr lang="pt-BR" sz="2800" dirty="0" err="1"/>
              <a:t>hPa</a:t>
            </a:r>
            <a:r>
              <a:rPr lang="pt-BR" sz="2800" dirty="0"/>
              <a:t> 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Tempo de resposta  ~1s</a:t>
            </a:r>
          </a:p>
          <a:p>
            <a:pPr marL="457200" indent="-457200">
              <a:buFontTx/>
              <a:buChar char="-"/>
            </a:pPr>
            <a:endParaRPr lang="pt-BR" sz="2800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BDAD1-B298-4C69-BA44-2D7FF2375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6"/>
          <a:stretch/>
        </p:blipFill>
        <p:spPr>
          <a:xfrm>
            <a:off x="6496785" y="3326043"/>
            <a:ext cx="5286810" cy="33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Sensor de Umidade e Temperatura DHT11 - FilipeFlop">
            <a:extLst>
              <a:ext uri="{FF2B5EF4-FFF2-40B4-BE49-F238E27FC236}">
                <a16:creationId xmlns:a16="http://schemas.microsoft.com/office/drawing/2014/main" id="{61EDAD75-EC51-4AF9-A1EA-B0E90E5AA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0" b="7173"/>
          <a:stretch/>
        </p:blipFill>
        <p:spPr bwMode="auto">
          <a:xfrm>
            <a:off x="7640574" y="526386"/>
            <a:ext cx="3656076" cy="302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25982A-0900-4A06-AB47-EAC3C1CC78B2}"/>
              </a:ext>
            </a:extLst>
          </p:cNvPr>
          <p:cNvSpPr txBox="1"/>
          <p:nvPr/>
        </p:nvSpPr>
        <p:spPr>
          <a:xfrm>
            <a:off x="-3048" y="990117"/>
            <a:ext cx="60990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Especificações: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Tensão de operação: 3V a 5.5V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Temperatura: 0°C a 50°C (±2 °C)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Umidade: 20%  a 90% (±5%)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Tempo de resposta até 5s</a:t>
            </a:r>
          </a:p>
          <a:p>
            <a:endParaRPr lang="pt-BR" sz="2800" dirty="0"/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D25C497-AE6A-446B-8425-55A41EA3D24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/>
              <a:t>Componentes do circuito – DHT11</a:t>
            </a:r>
            <a:endParaRPr lang="pt-BR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B6BA0D9-D5FA-4DAA-9535-90E31EEC7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0650" y="2971800"/>
            <a:ext cx="17907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6437EB-201D-443B-9ECB-B42BAA515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17" y="3636790"/>
            <a:ext cx="5499980" cy="31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0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camo.githubusercontent.com/74a6b139bae8fce0551b...">
            <a:extLst>
              <a:ext uri="{FF2B5EF4-FFF2-40B4-BE49-F238E27FC236}">
                <a16:creationId xmlns:a16="http://schemas.microsoft.com/office/drawing/2014/main" id="{D8D63018-F050-4AF3-A067-D0DABFCEE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r="8030"/>
          <a:stretch/>
        </p:blipFill>
        <p:spPr bwMode="auto">
          <a:xfrm>
            <a:off x="6360164" y="1444774"/>
            <a:ext cx="5431409" cy="430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AFFFC0A-75BC-4B09-BE14-A75526B14B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/>
              <a:t>Componentes do circuito – NodeMcu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51C344-BF76-4387-9918-1FC158FE63AD}"/>
              </a:ext>
            </a:extLst>
          </p:cNvPr>
          <p:cNvSpPr txBox="1"/>
          <p:nvPr/>
        </p:nvSpPr>
        <p:spPr>
          <a:xfrm>
            <a:off x="0" y="974149"/>
            <a:ext cx="7049584" cy="564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 (Corpo)"/>
              </a:rPr>
              <a:t>Especificações: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- Tensão de operação de 4,5 a 9V.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-Processador pode operar em 80MHz / 160MHz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-4Mb de memória </a:t>
            </a:r>
            <a:r>
              <a:rPr lang="pt-BR" sz="2400" i="1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flash</a:t>
            </a:r>
            <a:endParaRPr lang="pt-BR" sz="2400" dirty="0">
              <a:effectLst/>
              <a:latin typeface="Calibri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-64Kb para instruções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-96Kb para dados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-Wi-Fi nativo padrão 802.11b/g/n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-Opera em modo </a:t>
            </a:r>
            <a:r>
              <a:rPr lang="pt-BR" sz="2400" dirty="0" err="1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Acess</a:t>
            </a:r>
            <a:r>
              <a:rPr lang="pt-BR" sz="2400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 Point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-Possui 11 pinos digitais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-Possui 1 pino analógico com resolução de 10 bits</a:t>
            </a:r>
          </a:p>
          <a:p>
            <a:r>
              <a:rPr lang="pt-BR" sz="2400" dirty="0">
                <a:effectLst/>
                <a:latin typeface="Calibri (Corpo)"/>
                <a:ea typeface="Calibri" panose="020F0502020204030204" pitchFamily="34" charset="0"/>
                <a:cs typeface="Times New Roman" panose="02020603050405020304" pitchFamily="18" charset="0"/>
              </a:rPr>
              <a:t>-Compatível com a IDE do Arduino</a:t>
            </a:r>
            <a:endParaRPr lang="pt-BR" sz="3600" dirty="0">
              <a:latin typeface="Calibri (Corpo)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0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E071990-11E3-47C5-972E-8EE685CC24C0}"/>
              </a:ext>
            </a:extLst>
          </p:cNvPr>
          <p:cNvSpPr txBox="1">
            <a:spLocks/>
          </p:cNvSpPr>
          <p:nvPr/>
        </p:nvSpPr>
        <p:spPr>
          <a:xfrm>
            <a:off x="193744" y="0"/>
            <a:ext cx="12192000" cy="98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/>
              <a:t>Case  de proteção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F887CF-CD8E-F1CC-34B0-E8A61B4B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56" y="1759112"/>
            <a:ext cx="5671344" cy="4078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76626A6-0856-B00B-14E5-23943B37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44" y="2161403"/>
            <a:ext cx="4877450" cy="3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4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484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(Corpo)</vt:lpstr>
      <vt:lpstr>Calibri Light</vt:lpstr>
      <vt:lpstr>Wingdings</vt:lpstr>
      <vt:lpstr>Tema do Office</vt:lpstr>
      <vt:lpstr>Monitoramento da temperatura e umidade dos laboratórios de eletrônica da UFU campus Patos de Minas</vt:lpstr>
      <vt:lpstr>Porque fazer o monitoramento da temperatura e a umidade do ar?</vt:lpstr>
      <vt:lpstr>Objetivo Geral</vt:lpstr>
      <vt:lpstr>Materiais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Funcionamento</vt:lpstr>
      <vt:lpstr>Funcionamento</vt:lpstr>
      <vt:lpstr>Funcionamento</vt:lpstr>
      <vt:lpstr>Funcionamento</vt:lpstr>
      <vt:lpstr>Interface</vt:lpstr>
      <vt:lpstr>Interface</vt:lpstr>
      <vt:lpstr>Melhorias</vt:lpstr>
      <vt:lpstr>Melhorias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Funcionamento</dc:title>
  <dc:creator>Hiago Henrique dos Santos</dc:creator>
  <cp:lastModifiedBy>Hiago Henrique dos Santos</cp:lastModifiedBy>
  <cp:revision>27</cp:revision>
  <dcterms:created xsi:type="dcterms:W3CDTF">2022-07-02T15:37:09Z</dcterms:created>
  <dcterms:modified xsi:type="dcterms:W3CDTF">2022-08-01T01:28:45Z</dcterms:modified>
</cp:coreProperties>
</file>