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2815800"/>
            <a:ext cx="8520600" cy="883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000">
                <a:solidFill>
                  <a:srgbClr val="666666"/>
                </a:solidFill>
              </a:rPr>
              <a:t>Avaliação da importância da variabilidade genética no crescimento populacional de espécies</a:t>
            </a:r>
            <a:endParaRPr sz="2000">
              <a:solidFill>
                <a:srgbClr val="666666"/>
              </a:solidFill>
            </a:endParaRPr>
          </a:p>
        </p:txBody>
      </p:sp>
      <p:sp>
        <p:nvSpPr>
          <p:cNvPr id="55" name="Shape 55"/>
          <p:cNvSpPr txBox="1"/>
          <p:nvPr>
            <p:ph idx="1" type="subTitle"/>
          </p:nvPr>
        </p:nvSpPr>
        <p:spPr>
          <a:xfrm>
            <a:off x="311700" y="1495975"/>
            <a:ext cx="8520600" cy="1312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800">
                <a:solidFill>
                  <a:srgbClr val="000000"/>
                </a:solidFill>
              </a:rPr>
              <a:t>Simulação Teoria da evolução</a:t>
            </a:r>
            <a:endParaRPr sz="3800">
              <a:solidFill>
                <a:srgbClr val="000000"/>
              </a:solidFill>
            </a:endParaRPr>
          </a:p>
        </p:txBody>
      </p:sp>
      <p:sp>
        <p:nvSpPr>
          <p:cNvPr id="56" name="Shape 56"/>
          <p:cNvSpPr txBox="1"/>
          <p:nvPr/>
        </p:nvSpPr>
        <p:spPr>
          <a:xfrm>
            <a:off x="311700" y="3852900"/>
            <a:ext cx="4575900" cy="119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Disciplina: Tópicos Especiais em Inteligência Artificial</a:t>
            </a:r>
            <a:endParaRPr/>
          </a:p>
          <a:p>
            <a:pPr indent="0" lvl="0" marL="0">
              <a:spcBef>
                <a:spcPts val="0"/>
              </a:spcBef>
              <a:spcAft>
                <a:spcPts val="0"/>
              </a:spcAft>
              <a:buNone/>
            </a:pPr>
            <a:r>
              <a:rPr lang="en"/>
              <a:t>Docente: Claudomiro Sales</a:t>
            </a:r>
            <a:endParaRPr/>
          </a:p>
          <a:p>
            <a:pPr indent="0" lvl="0" marL="0">
              <a:spcBef>
                <a:spcPts val="0"/>
              </a:spcBef>
              <a:spcAft>
                <a:spcPts val="0"/>
              </a:spcAft>
              <a:buNone/>
            </a:pPr>
            <a:r>
              <a:rPr lang="en"/>
              <a:t>Discente: Hiago Cavalcante Prata</a:t>
            </a:r>
            <a:endParaRPr/>
          </a:p>
          <a:p>
            <a:pPr indent="0" lvl="0" marL="0">
              <a:spcBef>
                <a:spcPts val="0"/>
              </a:spcBef>
              <a:spcAft>
                <a:spcPts val="0"/>
              </a:spcAft>
              <a:buNone/>
            </a:pPr>
            <a:r>
              <a:rPr lang="en"/>
              <a:t>Matrícula: 201406840049</a:t>
            </a:r>
            <a:endParaRPr/>
          </a:p>
        </p:txBody>
      </p:sp>
      <p:pic>
        <p:nvPicPr>
          <p:cNvPr id="57" name="Shape 57"/>
          <p:cNvPicPr preferRelativeResize="0"/>
          <p:nvPr/>
        </p:nvPicPr>
        <p:blipFill>
          <a:blip r:embed="rId3">
            <a:alphaModFix/>
          </a:blip>
          <a:stretch>
            <a:fillRect/>
          </a:stretch>
        </p:blipFill>
        <p:spPr>
          <a:xfrm>
            <a:off x="3974351" y="142325"/>
            <a:ext cx="1195299" cy="15321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Hipóteses</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chemeClr val="dk1"/>
              </a:buClr>
              <a:buSzPts val="1600"/>
              <a:buAutoNum type="arabicPeriod"/>
            </a:pPr>
            <a:r>
              <a:rPr lang="en" sz="1600"/>
              <a:t>Frente a fatores seletivos mais rígidos, apenas uma das modificações podem ser benéficas à população, não dando brechas a indivíduos menos capazes de se adaptar ao ambiente. Por exemplo, quando tratamos da disputa por alimento, independente do ambiente, somente aqueles que conseguem obter uma quantidade maior de alimento (os de dentes mais longos) prevalecerão, restando aos demais a extinção.</a:t>
            </a:r>
            <a:endParaRPr sz="1600"/>
          </a:p>
          <a:p>
            <a:pPr indent="-330200" lvl="0" marL="457200" rtl="0">
              <a:spcBef>
                <a:spcPts val="0"/>
              </a:spcBef>
              <a:spcAft>
                <a:spcPts val="0"/>
              </a:spcAft>
              <a:buClr>
                <a:schemeClr val="dk1"/>
              </a:buClr>
              <a:buSzPts val="1600"/>
              <a:buAutoNum type="arabicPeriod"/>
            </a:pPr>
            <a:r>
              <a:rPr lang="en" sz="1600"/>
              <a:t>Quando a seleção é feita por meio da predação, o habitat também influencia no crescimento das populações.</a:t>
            </a:r>
            <a:endParaRPr sz="1600"/>
          </a:p>
          <a:p>
            <a:pPr indent="-330200" lvl="0" marL="457200" rtl="0">
              <a:spcBef>
                <a:spcPts val="0"/>
              </a:spcBef>
              <a:spcAft>
                <a:spcPts val="0"/>
              </a:spcAft>
              <a:buClr>
                <a:schemeClr val="dk1"/>
              </a:buClr>
              <a:buSzPts val="1600"/>
              <a:buAutoNum type="arabicPeriod"/>
            </a:pPr>
            <a:r>
              <a:rPr lang="en" sz="1600"/>
              <a:t>Mutações benéficas para um cenário podem ser consideradas neutras para os demais. Enquanto que mutações neutras em outro cenário podem ser prejudiciais nos restantes.</a:t>
            </a:r>
            <a:endParaRPr sz="1600"/>
          </a:p>
          <a:p>
            <a:pPr indent="0" lvl="0" marL="0">
              <a:spcBef>
                <a:spcPts val="0"/>
              </a:spcBef>
              <a:spcAft>
                <a:spcPts val="16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Resultados</a:t>
            </a:r>
            <a:endParaRPr/>
          </a:p>
        </p:txBody>
      </p:sp>
      <p:pic>
        <p:nvPicPr>
          <p:cNvPr id="121" name="Shape 121"/>
          <p:cNvPicPr preferRelativeResize="0"/>
          <p:nvPr/>
        </p:nvPicPr>
        <p:blipFill rotWithShape="1">
          <a:blip r:embed="rId3">
            <a:alphaModFix/>
          </a:blip>
          <a:srcRect b="238" l="0" r="0" t="248"/>
          <a:stretch/>
        </p:blipFill>
        <p:spPr>
          <a:xfrm>
            <a:off x="1657350" y="1017725"/>
            <a:ext cx="5829299" cy="317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Resultados</a:t>
            </a:r>
            <a:endParaRPr/>
          </a:p>
        </p:txBody>
      </p:sp>
      <p:pic>
        <p:nvPicPr>
          <p:cNvPr id="127" name="Shape 127"/>
          <p:cNvPicPr preferRelativeResize="0"/>
          <p:nvPr/>
        </p:nvPicPr>
        <p:blipFill rotWithShape="1">
          <a:blip r:embed="rId3">
            <a:alphaModFix/>
          </a:blip>
          <a:srcRect b="238" l="0" r="0" t="248"/>
          <a:stretch/>
        </p:blipFill>
        <p:spPr>
          <a:xfrm>
            <a:off x="1657350" y="1017725"/>
            <a:ext cx="5829299" cy="3171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Resultados</a:t>
            </a:r>
            <a:endParaRPr/>
          </a:p>
        </p:txBody>
      </p:sp>
      <p:pic>
        <p:nvPicPr>
          <p:cNvPr id="133" name="Shape 133"/>
          <p:cNvPicPr preferRelativeResize="0"/>
          <p:nvPr/>
        </p:nvPicPr>
        <p:blipFill rotWithShape="1">
          <a:blip r:embed="rId3">
            <a:alphaModFix/>
          </a:blip>
          <a:srcRect b="0" l="248" r="238" t="0"/>
          <a:stretch/>
        </p:blipFill>
        <p:spPr>
          <a:xfrm>
            <a:off x="1657350" y="1017725"/>
            <a:ext cx="5829299" cy="317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Resultados</a:t>
            </a:r>
            <a:endParaRPr/>
          </a:p>
        </p:txBody>
      </p:sp>
      <p:pic>
        <p:nvPicPr>
          <p:cNvPr id="139" name="Shape 139"/>
          <p:cNvPicPr preferRelativeResize="0"/>
          <p:nvPr/>
        </p:nvPicPr>
        <p:blipFill rotWithShape="1">
          <a:blip r:embed="rId3">
            <a:alphaModFix/>
          </a:blip>
          <a:srcRect b="0" l="248" r="238" t="0"/>
          <a:stretch/>
        </p:blipFill>
        <p:spPr>
          <a:xfrm>
            <a:off x="1657350" y="1017725"/>
            <a:ext cx="5829299" cy="317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Considerações Finais</a:t>
            </a:r>
            <a:endParaRPr/>
          </a:p>
        </p:txBody>
      </p:sp>
      <p:sp>
        <p:nvSpPr>
          <p:cNvPr id="145" name="Shape 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Por meio deste estudo foi possível entender conceitos antes desconhecidos, como o impacto real das mutações em diferentes cenários. Apesar da limitação da ferramenta utilizada para a realização dos experimentos, a análise dos resultados foi suficiente para se alcançar tal entendimento.</a:t>
            </a:r>
            <a:endParaRPr/>
          </a:p>
          <a:p>
            <a:pPr indent="0" lvl="0" marL="0">
              <a:spcBef>
                <a:spcPts val="1600"/>
              </a:spcBef>
              <a:spcAft>
                <a:spcPts val="0"/>
              </a:spcAft>
              <a:buClr>
                <a:schemeClr val="dk1"/>
              </a:buClr>
              <a:buSzPts val="1100"/>
              <a:buFont typeface="Arial"/>
              <a:buNone/>
            </a:pPr>
            <a:r>
              <a:rPr lang="en"/>
              <a:t>Além dos objetivos específicos ao estudo proposto, objetivos mais gerais também foram alcançados. Tal como a utilização do Jupyter, ferramenta que facilitou, e muito, a visualização dos experimentos. E isso, com certeza, compensará para os demais estudos a serem realizados no decorrer da disciplina, bem como em pesquisas futuras.</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Agenda</a:t>
            </a:r>
            <a:endParaRPr/>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Baseline</a:t>
            </a:r>
            <a:endParaRPr/>
          </a:p>
          <a:p>
            <a:pPr indent="-342900" lvl="0" marL="457200" rtl="0">
              <a:spcBef>
                <a:spcPts val="0"/>
              </a:spcBef>
              <a:spcAft>
                <a:spcPts val="0"/>
              </a:spcAft>
              <a:buSzPts val="1800"/>
              <a:buAutoNum type="arabicPeriod"/>
            </a:pPr>
            <a:r>
              <a:rPr lang="en"/>
              <a:t>Testes</a:t>
            </a:r>
            <a:endParaRPr/>
          </a:p>
          <a:p>
            <a:pPr indent="-342900" lvl="0" marL="457200" rtl="0">
              <a:spcBef>
                <a:spcPts val="0"/>
              </a:spcBef>
              <a:spcAft>
                <a:spcPts val="0"/>
              </a:spcAft>
              <a:buSzPts val="1800"/>
              <a:buAutoNum type="arabicPeriod"/>
            </a:pPr>
            <a:r>
              <a:rPr lang="en"/>
              <a:t>Hipóteses</a:t>
            </a:r>
            <a:endParaRPr/>
          </a:p>
          <a:p>
            <a:pPr indent="-342900" lvl="0" marL="457200" rtl="0">
              <a:spcBef>
                <a:spcPts val="0"/>
              </a:spcBef>
              <a:spcAft>
                <a:spcPts val="0"/>
              </a:spcAft>
              <a:buSzPts val="1800"/>
              <a:buAutoNum type="arabicPeriod"/>
            </a:pPr>
            <a:r>
              <a:rPr lang="en"/>
              <a:t>Resultados</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Baseline</a:t>
            </a:r>
            <a:endParaRPr/>
          </a:p>
        </p:txBody>
      </p:sp>
      <p:sp>
        <p:nvSpPr>
          <p:cNvPr id="69" name="Shape 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Quatro </a:t>
            </a:r>
            <a:r>
              <a:rPr i="1" lang="en"/>
              <a:t>baselines </a:t>
            </a:r>
            <a:r>
              <a:rPr lang="en"/>
              <a:t>foram geradas para comparação com os demais testes:</a:t>
            </a:r>
            <a:endParaRPr/>
          </a:p>
          <a:p>
            <a:pPr indent="-342900" lvl="0" marL="914400" rtl="0">
              <a:spcBef>
                <a:spcPts val="1600"/>
              </a:spcBef>
              <a:spcAft>
                <a:spcPts val="0"/>
              </a:spcAft>
              <a:buClr>
                <a:schemeClr val="dk1"/>
              </a:buClr>
              <a:buSzPts val="1800"/>
              <a:buAutoNum type="arabicPeriod"/>
            </a:pPr>
            <a:r>
              <a:rPr lang="en"/>
              <a:t>HA + FC + MD</a:t>
            </a:r>
            <a:endParaRPr/>
          </a:p>
          <a:p>
            <a:pPr indent="-342900" lvl="0" marL="914400" rtl="0">
              <a:spcBef>
                <a:spcPts val="0"/>
              </a:spcBef>
              <a:spcAft>
                <a:spcPts val="0"/>
              </a:spcAft>
              <a:buClr>
                <a:schemeClr val="dk1"/>
              </a:buClr>
              <a:buSzPts val="1800"/>
              <a:buAutoNum type="arabicPeriod"/>
            </a:pPr>
            <a:r>
              <a:rPr lang="en"/>
              <a:t>HE + FC + MD</a:t>
            </a:r>
            <a:endParaRPr/>
          </a:p>
          <a:p>
            <a:pPr indent="-342900" lvl="0" marL="914400" rtl="0">
              <a:spcBef>
                <a:spcPts val="0"/>
              </a:spcBef>
              <a:spcAft>
                <a:spcPts val="0"/>
              </a:spcAft>
              <a:buClr>
                <a:schemeClr val="dk1"/>
              </a:buClr>
              <a:buSzPts val="1800"/>
              <a:buAutoNum type="arabicPeriod"/>
            </a:pPr>
            <a:r>
              <a:rPr lang="en"/>
              <a:t>HA + FP + MC</a:t>
            </a:r>
            <a:endParaRPr/>
          </a:p>
          <a:p>
            <a:pPr indent="-342900" lvl="0" marL="914400" rtl="0">
              <a:spcBef>
                <a:spcPts val="0"/>
              </a:spcBef>
              <a:spcAft>
                <a:spcPts val="0"/>
              </a:spcAft>
              <a:buClr>
                <a:schemeClr val="dk1"/>
              </a:buClr>
              <a:buSzPts val="1800"/>
              <a:buAutoNum type="arabicPeriod"/>
            </a:pPr>
            <a:r>
              <a:rPr lang="en"/>
              <a:t>HE + FP + MP</a:t>
            </a:r>
            <a:endParaRPr/>
          </a:p>
          <a:p>
            <a:pPr indent="0" lvl="0" marL="0" rtl="0">
              <a:spcBef>
                <a:spcPts val="0"/>
              </a:spcBef>
              <a:spcAft>
                <a:spcPts val="0"/>
              </a:spcAft>
              <a:buNone/>
            </a:pPr>
            <a:r>
              <a:rPr lang="en"/>
              <a:t>Onde,</a:t>
            </a:r>
            <a:endParaRPr/>
          </a:p>
          <a:p>
            <a:pPr indent="0" lvl="0" marL="457200" rtl="0" algn="just">
              <a:spcBef>
                <a:spcPts val="0"/>
              </a:spcBef>
              <a:spcAft>
                <a:spcPts val="0"/>
              </a:spcAft>
              <a:buClr>
                <a:schemeClr val="dk1"/>
              </a:buClr>
              <a:buSzPts val="1100"/>
              <a:buFont typeface="Arial"/>
              <a:buNone/>
            </a:pPr>
            <a:r>
              <a:rPr lang="en"/>
              <a:t>HA = HABITAT ÁRTICO				HE = HABITAT EQUATORIAL</a:t>
            </a:r>
            <a:endParaRPr/>
          </a:p>
          <a:p>
            <a:pPr indent="0" lvl="0" marL="457200" rtl="0" algn="just">
              <a:spcBef>
                <a:spcPts val="0"/>
              </a:spcBef>
              <a:spcAft>
                <a:spcPts val="0"/>
              </a:spcAft>
              <a:buClr>
                <a:schemeClr val="dk1"/>
              </a:buClr>
              <a:buSzPts val="1100"/>
              <a:buFont typeface="Arial"/>
              <a:buNone/>
            </a:pPr>
            <a:r>
              <a:rPr lang="en"/>
              <a:t>FC = ESCASSEZ DE COMIDA			FP = PREDADORES</a:t>
            </a:r>
            <a:endParaRPr/>
          </a:p>
          <a:p>
            <a:pPr indent="0" lvl="0" marL="457200" rtl="0" algn="just">
              <a:spcBef>
                <a:spcPts val="0"/>
              </a:spcBef>
              <a:spcAft>
                <a:spcPts val="0"/>
              </a:spcAft>
              <a:buClr>
                <a:schemeClr val="dk1"/>
              </a:buClr>
              <a:buSzPts val="1100"/>
              <a:buFont typeface="Arial"/>
              <a:buNone/>
            </a:pPr>
            <a:r>
              <a:rPr lang="en"/>
              <a:t>MC = COMPRIMENTO DA CAUDA		MD = TAMANHO DOS DENTES</a:t>
            </a:r>
            <a:endParaRPr/>
          </a:p>
          <a:p>
            <a:pPr indent="0" lvl="0" marL="457200" rtl="0" algn="just">
              <a:spcBef>
                <a:spcPts val="0"/>
              </a:spcBef>
              <a:spcAft>
                <a:spcPts val="0"/>
              </a:spcAft>
              <a:buNone/>
            </a:pPr>
            <a:r>
              <a:rPr lang="en"/>
              <a:t>MP = COR DOS PELOS				MN = SEM MUTAÇÃO </a:t>
            </a:r>
            <a:endParaRPr/>
          </a:p>
          <a:p>
            <a:pPr indent="0" lvl="0" marL="0">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Baseline</a:t>
            </a:r>
            <a:endParaRPr/>
          </a:p>
        </p:txBody>
      </p:sp>
      <p:pic>
        <p:nvPicPr>
          <p:cNvPr id="75" name="Shape 75"/>
          <p:cNvPicPr preferRelativeResize="0"/>
          <p:nvPr/>
        </p:nvPicPr>
        <p:blipFill rotWithShape="1">
          <a:blip r:embed="rId3">
            <a:alphaModFix/>
          </a:blip>
          <a:srcRect b="0" l="0" r="0" t="0"/>
          <a:stretch/>
        </p:blipFill>
        <p:spPr>
          <a:xfrm>
            <a:off x="1657350" y="1017725"/>
            <a:ext cx="5829300" cy="317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Baseline</a:t>
            </a:r>
            <a:endParaRPr/>
          </a:p>
        </p:txBody>
      </p:sp>
      <p:sp>
        <p:nvSpPr>
          <p:cNvPr id="81" name="Shape 81"/>
          <p:cNvSpPr txBox="1"/>
          <p:nvPr/>
        </p:nvSpPr>
        <p:spPr>
          <a:xfrm>
            <a:off x="311800" y="1017725"/>
            <a:ext cx="8520600" cy="927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Ambiente: Ártico</a:t>
            </a:r>
            <a:endParaRPr/>
          </a:p>
          <a:p>
            <a:pPr indent="-317500" lvl="0" marL="457200" rtl="0">
              <a:spcBef>
                <a:spcPts val="0"/>
              </a:spcBef>
              <a:spcAft>
                <a:spcPts val="0"/>
              </a:spcAft>
              <a:buSzPts val="1400"/>
              <a:buChar char="●"/>
            </a:pPr>
            <a:r>
              <a:rPr lang="en"/>
              <a:t>Seleção: Escassez de alimentos</a:t>
            </a:r>
            <a:endParaRPr/>
          </a:p>
          <a:p>
            <a:pPr indent="-317500" lvl="0" marL="457200">
              <a:spcBef>
                <a:spcPts val="0"/>
              </a:spcBef>
              <a:spcAft>
                <a:spcPts val="0"/>
              </a:spcAft>
              <a:buSzPts val="1400"/>
              <a:buChar char="●"/>
            </a:pPr>
            <a:r>
              <a:rPr lang="en"/>
              <a:t>Mutação: Tamanho dos dentes</a:t>
            </a:r>
            <a:endParaRPr/>
          </a:p>
        </p:txBody>
      </p:sp>
      <p:pic>
        <p:nvPicPr>
          <p:cNvPr id="82" name="Shape 82"/>
          <p:cNvPicPr preferRelativeResize="0"/>
          <p:nvPr/>
        </p:nvPicPr>
        <p:blipFill>
          <a:blip r:embed="rId3">
            <a:alphaModFix/>
          </a:blip>
          <a:stretch>
            <a:fillRect/>
          </a:stretch>
        </p:blipFill>
        <p:spPr>
          <a:xfrm>
            <a:off x="1786850" y="1945275"/>
            <a:ext cx="5570293" cy="304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Baseline</a:t>
            </a:r>
            <a:endParaRPr/>
          </a:p>
        </p:txBody>
      </p:sp>
      <p:sp>
        <p:nvSpPr>
          <p:cNvPr id="88" name="Shape 88"/>
          <p:cNvSpPr txBox="1"/>
          <p:nvPr/>
        </p:nvSpPr>
        <p:spPr>
          <a:xfrm>
            <a:off x="311800" y="1017725"/>
            <a:ext cx="8520600" cy="927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Ambiente: Equatorial</a:t>
            </a:r>
            <a:endParaRPr/>
          </a:p>
          <a:p>
            <a:pPr indent="-317500" lvl="0" marL="457200" rtl="0">
              <a:spcBef>
                <a:spcPts val="0"/>
              </a:spcBef>
              <a:spcAft>
                <a:spcPts val="0"/>
              </a:spcAft>
              <a:buSzPts val="1400"/>
              <a:buChar char="●"/>
            </a:pPr>
            <a:r>
              <a:rPr lang="en"/>
              <a:t>Seleção: Escassez de alimentos</a:t>
            </a:r>
            <a:endParaRPr/>
          </a:p>
          <a:p>
            <a:pPr indent="-317500" lvl="0" marL="457200" rtl="0">
              <a:spcBef>
                <a:spcPts val="0"/>
              </a:spcBef>
              <a:spcAft>
                <a:spcPts val="0"/>
              </a:spcAft>
              <a:buSzPts val="1400"/>
              <a:buChar char="●"/>
            </a:pPr>
            <a:r>
              <a:rPr lang="en"/>
              <a:t>Mutação: Tamanho dos dentes</a:t>
            </a:r>
            <a:endParaRPr/>
          </a:p>
        </p:txBody>
      </p:sp>
      <p:pic>
        <p:nvPicPr>
          <p:cNvPr id="89" name="Shape 89"/>
          <p:cNvPicPr preferRelativeResize="0"/>
          <p:nvPr/>
        </p:nvPicPr>
        <p:blipFill rotWithShape="1">
          <a:blip r:embed="rId3">
            <a:alphaModFix/>
          </a:blip>
          <a:srcRect b="0" l="0" r="0" t="0"/>
          <a:stretch/>
        </p:blipFill>
        <p:spPr>
          <a:xfrm>
            <a:off x="1786850" y="1945275"/>
            <a:ext cx="5570293" cy="304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Baseline</a:t>
            </a:r>
            <a:endParaRPr/>
          </a:p>
        </p:txBody>
      </p:sp>
      <p:sp>
        <p:nvSpPr>
          <p:cNvPr id="95" name="Shape 95"/>
          <p:cNvSpPr txBox="1"/>
          <p:nvPr/>
        </p:nvSpPr>
        <p:spPr>
          <a:xfrm>
            <a:off x="311800" y="1017725"/>
            <a:ext cx="8520600" cy="927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Ambiente: Ártico</a:t>
            </a:r>
            <a:endParaRPr/>
          </a:p>
          <a:p>
            <a:pPr indent="-317500" lvl="0" marL="457200" rtl="0">
              <a:spcBef>
                <a:spcPts val="0"/>
              </a:spcBef>
              <a:spcAft>
                <a:spcPts val="0"/>
              </a:spcAft>
              <a:buSzPts val="1400"/>
              <a:buChar char="●"/>
            </a:pPr>
            <a:r>
              <a:rPr lang="en"/>
              <a:t>Seleção: Predadores</a:t>
            </a:r>
            <a:endParaRPr/>
          </a:p>
          <a:p>
            <a:pPr indent="-317500" lvl="0" marL="457200" rtl="0">
              <a:spcBef>
                <a:spcPts val="0"/>
              </a:spcBef>
              <a:spcAft>
                <a:spcPts val="0"/>
              </a:spcAft>
              <a:buSzPts val="1400"/>
              <a:buChar char="●"/>
            </a:pPr>
            <a:r>
              <a:rPr lang="en"/>
              <a:t>Mutação: Comprimento da cauda</a:t>
            </a:r>
            <a:endParaRPr/>
          </a:p>
        </p:txBody>
      </p:sp>
      <p:pic>
        <p:nvPicPr>
          <p:cNvPr id="96" name="Shape 96"/>
          <p:cNvPicPr preferRelativeResize="0"/>
          <p:nvPr/>
        </p:nvPicPr>
        <p:blipFill rotWithShape="1">
          <a:blip r:embed="rId3">
            <a:alphaModFix/>
          </a:blip>
          <a:srcRect b="0" l="485" r="495" t="0"/>
          <a:stretch/>
        </p:blipFill>
        <p:spPr>
          <a:xfrm>
            <a:off x="1786850" y="1945275"/>
            <a:ext cx="5570293" cy="304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Baseline</a:t>
            </a:r>
            <a:endParaRPr/>
          </a:p>
        </p:txBody>
      </p:sp>
      <p:sp>
        <p:nvSpPr>
          <p:cNvPr id="102" name="Shape 102"/>
          <p:cNvSpPr txBox="1"/>
          <p:nvPr/>
        </p:nvSpPr>
        <p:spPr>
          <a:xfrm>
            <a:off x="311800" y="1017725"/>
            <a:ext cx="8520600" cy="9276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Ambiente: Equatorial</a:t>
            </a:r>
            <a:endParaRPr/>
          </a:p>
          <a:p>
            <a:pPr indent="-317500" lvl="0" marL="457200" rtl="0">
              <a:spcBef>
                <a:spcPts val="0"/>
              </a:spcBef>
              <a:spcAft>
                <a:spcPts val="0"/>
              </a:spcAft>
              <a:buSzPts val="1400"/>
              <a:buChar char="●"/>
            </a:pPr>
            <a:r>
              <a:rPr lang="en"/>
              <a:t>Seleção: Predadores</a:t>
            </a:r>
            <a:endParaRPr/>
          </a:p>
          <a:p>
            <a:pPr indent="-317500" lvl="0" marL="457200" rtl="0">
              <a:spcBef>
                <a:spcPts val="0"/>
              </a:spcBef>
              <a:spcAft>
                <a:spcPts val="0"/>
              </a:spcAft>
              <a:buSzPts val="1400"/>
              <a:buChar char="●"/>
            </a:pPr>
            <a:r>
              <a:rPr lang="en"/>
              <a:t>Mutação: Coloração dos pelos</a:t>
            </a:r>
            <a:endParaRPr/>
          </a:p>
        </p:txBody>
      </p:sp>
      <p:pic>
        <p:nvPicPr>
          <p:cNvPr id="103" name="Shape 103"/>
          <p:cNvPicPr preferRelativeResize="0"/>
          <p:nvPr/>
        </p:nvPicPr>
        <p:blipFill rotWithShape="1">
          <a:blip r:embed="rId3">
            <a:alphaModFix/>
          </a:blip>
          <a:srcRect b="0" l="485" r="495" t="0"/>
          <a:stretch/>
        </p:blipFill>
        <p:spPr>
          <a:xfrm>
            <a:off x="1786850" y="1945275"/>
            <a:ext cx="5570293" cy="304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Testes</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Para a validação das hipóteses apresentadas, testes foram realizados, respeitando a seguinte metodologia:</a:t>
            </a:r>
            <a:endParaRPr/>
          </a:p>
          <a:p>
            <a:pPr indent="-342900" lvl="0" marL="457200" rtl="0">
              <a:spcBef>
                <a:spcPts val="1600"/>
              </a:spcBef>
              <a:spcAft>
                <a:spcPts val="0"/>
              </a:spcAft>
              <a:buSzPts val="1800"/>
              <a:buChar char="●"/>
            </a:pPr>
            <a:r>
              <a:rPr lang="en"/>
              <a:t>25 gerações;</a:t>
            </a:r>
            <a:endParaRPr/>
          </a:p>
          <a:p>
            <a:pPr indent="-342900" lvl="0" marL="457200" rtl="0">
              <a:spcBef>
                <a:spcPts val="0"/>
              </a:spcBef>
              <a:spcAft>
                <a:spcPts val="0"/>
              </a:spcAft>
              <a:buSzPts val="1800"/>
              <a:buChar char="●"/>
            </a:pPr>
            <a:r>
              <a:rPr lang="en"/>
              <a:t>Apenas uma mutação por teste;</a:t>
            </a:r>
            <a:endParaRPr/>
          </a:p>
          <a:p>
            <a:pPr indent="-342900" lvl="0" marL="457200" rtl="0">
              <a:spcBef>
                <a:spcPts val="0"/>
              </a:spcBef>
              <a:spcAft>
                <a:spcPts val="0"/>
              </a:spcAft>
              <a:buSzPts val="1800"/>
              <a:buChar char="●"/>
            </a:pPr>
            <a:r>
              <a:rPr lang="en"/>
              <a:t>Apenas um fator seletivo por teste.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