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509A15-7D60-4833-A296-EB30E1DDC78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203A9F95-FC63-4C7A-944C-60212179E234}">
      <dgm:prSet phldrT="[Text]"/>
      <dgm:spPr/>
      <dgm:t>
        <a:bodyPr/>
        <a:lstStyle/>
        <a:p>
          <a:pPr>
            <a:buFont typeface="Arial" panose="020B0604020202020204" pitchFamily="34" charset="0"/>
            <a:buChar char="•"/>
          </a:pPr>
          <a:r>
            <a:rPr lang="en-IN" b="0" i="0" dirty="0"/>
            <a:t>Service price and intensity</a:t>
          </a:r>
        </a:p>
      </dgm:t>
    </dgm:pt>
    <dgm:pt modelId="{E497D01C-6E2B-4C04-845B-D40564F9160E}" type="parTrans" cxnId="{F32D05E3-65B0-4EC1-814A-64986B90CC42}">
      <dgm:prSet/>
      <dgm:spPr/>
      <dgm:t>
        <a:bodyPr/>
        <a:lstStyle/>
        <a:p>
          <a:endParaRPr lang="en-IN"/>
        </a:p>
      </dgm:t>
    </dgm:pt>
    <dgm:pt modelId="{72438800-E506-4794-A830-95697F4EAC8E}" type="sibTrans" cxnId="{F32D05E3-65B0-4EC1-814A-64986B90CC42}">
      <dgm:prSet/>
      <dgm:spPr/>
      <dgm:t>
        <a:bodyPr/>
        <a:lstStyle/>
        <a:p>
          <a:endParaRPr lang="en-IN"/>
        </a:p>
      </dgm:t>
    </dgm:pt>
    <dgm:pt modelId="{A85D52F1-14D0-449B-B2FE-BA52BA962F68}">
      <dgm:prSet phldrT="[Text]"/>
      <dgm:spPr/>
      <dgm:t>
        <a:bodyPr/>
        <a:lstStyle/>
        <a:p>
          <a:pPr>
            <a:buFont typeface="Arial" panose="020B0604020202020204" pitchFamily="34" charset="0"/>
            <a:buChar char="•"/>
          </a:pPr>
          <a:r>
            <a:rPr lang="en-IN" b="0" i="0" dirty="0"/>
            <a:t>Population aging and growth</a:t>
          </a:r>
          <a:endParaRPr lang="en-IN" dirty="0"/>
        </a:p>
      </dgm:t>
    </dgm:pt>
    <dgm:pt modelId="{37AC9EA0-0568-4F41-BF8C-1CD2BB62CF5D}" type="parTrans" cxnId="{F88CA20B-54B7-49C4-A094-56C753DB76C9}">
      <dgm:prSet/>
      <dgm:spPr/>
      <dgm:t>
        <a:bodyPr/>
        <a:lstStyle/>
        <a:p>
          <a:endParaRPr lang="en-IN"/>
        </a:p>
      </dgm:t>
    </dgm:pt>
    <dgm:pt modelId="{E3F0423B-978B-45CD-B1C9-435FD5BB5986}" type="sibTrans" cxnId="{F88CA20B-54B7-49C4-A094-56C753DB76C9}">
      <dgm:prSet/>
      <dgm:spPr/>
      <dgm:t>
        <a:bodyPr/>
        <a:lstStyle/>
        <a:p>
          <a:endParaRPr lang="en-IN"/>
        </a:p>
      </dgm:t>
    </dgm:pt>
    <dgm:pt modelId="{40A75280-6B7B-465F-A7B9-26DFFBEA8827}">
      <dgm:prSet phldrT="[Text]"/>
      <dgm:spPr/>
      <dgm:t>
        <a:bodyPr/>
        <a:lstStyle/>
        <a:p>
          <a:pPr>
            <a:buFont typeface="Arial" panose="020B0604020202020204" pitchFamily="34" charset="0"/>
            <a:buChar char="•"/>
          </a:pPr>
          <a:r>
            <a:rPr lang="en-IN" b="0" i="0" dirty="0"/>
            <a:t>Disease prevalence or incidence</a:t>
          </a:r>
          <a:endParaRPr lang="en-IN" dirty="0"/>
        </a:p>
      </dgm:t>
    </dgm:pt>
    <dgm:pt modelId="{23018440-5AD9-4E33-B1BE-CDDEDA59A760}" type="parTrans" cxnId="{B48ABA68-5305-4DCE-AE80-0CBD41F56B22}">
      <dgm:prSet/>
      <dgm:spPr/>
      <dgm:t>
        <a:bodyPr/>
        <a:lstStyle/>
        <a:p>
          <a:endParaRPr lang="en-IN"/>
        </a:p>
      </dgm:t>
    </dgm:pt>
    <dgm:pt modelId="{036CE599-B5A7-4F2C-AC5B-DCED6EEA5C95}" type="sibTrans" cxnId="{B48ABA68-5305-4DCE-AE80-0CBD41F56B22}">
      <dgm:prSet/>
      <dgm:spPr/>
      <dgm:t>
        <a:bodyPr/>
        <a:lstStyle/>
        <a:p>
          <a:endParaRPr lang="en-IN"/>
        </a:p>
      </dgm:t>
    </dgm:pt>
    <dgm:pt modelId="{9DD80C62-83F7-4811-88D2-CA569255BFAD}">
      <dgm:prSet phldrT="[Text]"/>
      <dgm:spPr/>
      <dgm:t>
        <a:bodyPr/>
        <a:lstStyle/>
        <a:p>
          <a:pPr>
            <a:buFont typeface="Arial" panose="020B0604020202020204" pitchFamily="34" charset="0"/>
            <a:buChar char="•"/>
          </a:pPr>
          <a:r>
            <a:rPr lang="en-IN" b="0" i="0" dirty="0"/>
            <a:t>Medical service utilization</a:t>
          </a:r>
          <a:endParaRPr lang="en-IN" dirty="0"/>
        </a:p>
      </dgm:t>
    </dgm:pt>
    <dgm:pt modelId="{2AA53377-1A1B-401F-A971-B5DAA3A83D34}" type="parTrans" cxnId="{B76EE39F-168B-4FF5-81B8-A0509440391E}">
      <dgm:prSet/>
      <dgm:spPr/>
      <dgm:t>
        <a:bodyPr/>
        <a:lstStyle/>
        <a:p>
          <a:endParaRPr lang="en-IN"/>
        </a:p>
      </dgm:t>
    </dgm:pt>
    <dgm:pt modelId="{21EB4378-D3EF-401C-A90F-850BB4E23F63}" type="sibTrans" cxnId="{B76EE39F-168B-4FF5-81B8-A0509440391E}">
      <dgm:prSet/>
      <dgm:spPr/>
      <dgm:t>
        <a:bodyPr/>
        <a:lstStyle/>
        <a:p>
          <a:endParaRPr lang="en-IN"/>
        </a:p>
      </dgm:t>
    </dgm:pt>
    <dgm:pt modelId="{10824834-7644-4A37-8697-B77976FFB22A}">
      <dgm:prSet phldrT="[Text]"/>
      <dgm:spPr/>
      <dgm:t>
        <a:bodyPr/>
        <a:lstStyle/>
        <a:p>
          <a:r>
            <a:rPr lang="en-IN" dirty="0"/>
            <a:t>Unhealthy lifestyle</a:t>
          </a:r>
        </a:p>
      </dgm:t>
    </dgm:pt>
    <dgm:pt modelId="{A31B1484-006F-4C6A-A29A-FFE74C982D98}" type="parTrans" cxnId="{97129DDD-6FBA-44EC-9F34-CF621BB185D7}">
      <dgm:prSet/>
      <dgm:spPr/>
      <dgm:t>
        <a:bodyPr/>
        <a:lstStyle/>
        <a:p>
          <a:endParaRPr lang="en-IN"/>
        </a:p>
      </dgm:t>
    </dgm:pt>
    <dgm:pt modelId="{05494CBD-5937-4422-BDB6-10EE0167C3AB}" type="sibTrans" cxnId="{97129DDD-6FBA-44EC-9F34-CF621BB185D7}">
      <dgm:prSet/>
      <dgm:spPr/>
      <dgm:t>
        <a:bodyPr/>
        <a:lstStyle/>
        <a:p>
          <a:endParaRPr lang="en-IN"/>
        </a:p>
      </dgm:t>
    </dgm:pt>
    <dgm:pt modelId="{9928DD81-1C45-4EDA-A3C3-02EE668565EB}" type="pres">
      <dgm:prSet presAssocID="{F7509A15-7D60-4833-A296-EB30E1DDC780}" presName="diagram" presStyleCnt="0">
        <dgm:presLayoutVars>
          <dgm:dir/>
          <dgm:resizeHandles val="exact"/>
        </dgm:presLayoutVars>
      </dgm:prSet>
      <dgm:spPr/>
    </dgm:pt>
    <dgm:pt modelId="{D895B7B2-7D61-4953-A9B0-D9AD32200EDB}" type="pres">
      <dgm:prSet presAssocID="{203A9F95-FC63-4C7A-944C-60212179E234}" presName="node" presStyleLbl="node1" presStyleIdx="0" presStyleCnt="5">
        <dgm:presLayoutVars>
          <dgm:bulletEnabled val="1"/>
        </dgm:presLayoutVars>
      </dgm:prSet>
      <dgm:spPr/>
    </dgm:pt>
    <dgm:pt modelId="{CD3289A6-3892-40D7-BF47-4E1BB15B5F29}" type="pres">
      <dgm:prSet presAssocID="{72438800-E506-4794-A830-95697F4EAC8E}" presName="sibTrans" presStyleCnt="0"/>
      <dgm:spPr/>
    </dgm:pt>
    <dgm:pt modelId="{BC6C6AF9-2DC9-410F-AB5C-EEF7C023EBE9}" type="pres">
      <dgm:prSet presAssocID="{A85D52F1-14D0-449B-B2FE-BA52BA962F68}" presName="node" presStyleLbl="node1" presStyleIdx="1" presStyleCnt="5">
        <dgm:presLayoutVars>
          <dgm:bulletEnabled val="1"/>
        </dgm:presLayoutVars>
      </dgm:prSet>
      <dgm:spPr/>
    </dgm:pt>
    <dgm:pt modelId="{32D8F8DF-1BF0-45E1-8FE2-0EF42B6E8CD7}" type="pres">
      <dgm:prSet presAssocID="{E3F0423B-978B-45CD-B1C9-435FD5BB5986}" presName="sibTrans" presStyleCnt="0"/>
      <dgm:spPr/>
    </dgm:pt>
    <dgm:pt modelId="{25E116E8-4140-4845-AF5A-63177C76833F}" type="pres">
      <dgm:prSet presAssocID="{40A75280-6B7B-465F-A7B9-26DFFBEA8827}" presName="node" presStyleLbl="node1" presStyleIdx="2" presStyleCnt="5">
        <dgm:presLayoutVars>
          <dgm:bulletEnabled val="1"/>
        </dgm:presLayoutVars>
      </dgm:prSet>
      <dgm:spPr/>
    </dgm:pt>
    <dgm:pt modelId="{19CB4078-2F92-4F7A-86CE-2A6E10811A66}" type="pres">
      <dgm:prSet presAssocID="{036CE599-B5A7-4F2C-AC5B-DCED6EEA5C95}" presName="sibTrans" presStyleCnt="0"/>
      <dgm:spPr/>
    </dgm:pt>
    <dgm:pt modelId="{9877B33C-6FAC-4AFD-8E70-FBA10CB0CAFE}" type="pres">
      <dgm:prSet presAssocID="{9DD80C62-83F7-4811-88D2-CA569255BFAD}" presName="node" presStyleLbl="node1" presStyleIdx="3" presStyleCnt="5">
        <dgm:presLayoutVars>
          <dgm:bulletEnabled val="1"/>
        </dgm:presLayoutVars>
      </dgm:prSet>
      <dgm:spPr/>
    </dgm:pt>
    <dgm:pt modelId="{7E6FD4BE-7BC0-4DAE-8AB8-EE5047707A70}" type="pres">
      <dgm:prSet presAssocID="{21EB4378-D3EF-401C-A90F-850BB4E23F63}" presName="sibTrans" presStyleCnt="0"/>
      <dgm:spPr/>
    </dgm:pt>
    <dgm:pt modelId="{D97F2426-B477-4AFC-9B0C-FCBAD3BB69C5}" type="pres">
      <dgm:prSet presAssocID="{10824834-7644-4A37-8697-B77976FFB22A}" presName="node" presStyleLbl="node1" presStyleIdx="4" presStyleCnt="5">
        <dgm:presLayoutVars>
          <dgm:bulletEnabled val="1"/>
        </dgm:presLayoutVars>
      </dgm:prSet>
      <dgm:spPr/>
    </dgm:pt>
  </dgm:ptLst>
  <dgm:cxnLst>
    <dgm:cxn modelId="{F88CA20B-54B7-49C4-A094-56C753DB76C9}" srcId="{F7509A15-7D60-4833-A296-EB30E1DDC780}" destId="{A85D52F1-14D0-449B-B2FE-BA52BA962F68}" srcOrd="1" destOrd="0" parTransId="{37AC9EA0-0568-4F41-BF8C-1CD2BB62CF5D}" sibTransId="{E3F0423B-978B-45CD-B1C9-435FD5BB5986}"/>
    <dgm:cxn modelId="{BB386515-B102-409C-A0A2-4872F88F44D2}" type="presOf" srcId="{F7509A15-7D60-4833-A296-EB30E1DDC780}" destId="{9928DD81-1C45-4EDA-A3C3-02EE668565EB}" srcOrd="0" destOrd="0" presId="urn:microsoft.com/office/officeart/2005/8/layout/default"/>
    <dgm:cxn modelId="{1A438A47-B580-47DF-9351-603E818D3E02}" type="presOf" srcId="{203A9F95-FC63-4C7A-944C-60212179E234}" destId="{D895B7B2-7D61-4953-A9B0-D9AD32200EDB}" srcOrd="0" destOrd="0" presId="urn:microsoft.com/office/officeart/2005/8/layout/default"/>
    <dgm:cxn modelId="{A9703468-C636-4910-B860-F7F0497DE20F}" type="presOf" srcId="{10824834-7644-4A37-8697-B77976FFB22A}" destId="{D97F2426-B477-4AFC-9B0C-FCBAD3BB69C5}" srcOrd="0" destOrd="0" presId="urn:microsoft.com/office/officeart/2005/8/layout/default"/>
    <dgm:cxn modelId="{B48ABA68-5305-4DCE-AE80-0CBD41F56B22}" srcId="{F7509A15-7D60-4833-A296-EB30E1DDC780}" destId="{40A75280-6B7B-465F-A7B9-26DFFBEA8827}" srcOrd="2" destOrd="0" parTransId="{23018440-5AD9-4E33-B1BE-CDDEDA59A760}" sibTransId="{036CE599-B5A7-4F2C-AC5B-DCED6EEA5C95}"/>
    <dgm:cxn modelId="{B76EE39F-168B-4FF5-81B8-A0509440391E}" srcId="{F7509A15-7D60-4833-A296-EB30E1DDC780}" destId="{9DD80C62-83F7-4811-88D2-CA569255BFAD}" srcOrd="3" destOrd="0" parTransId="{2AA53377-1A1B-401F-A971-B5DAA3A83D34}" sibTransId="{21EB4378-D3EF-401C-A90F-850BB4E23F63}"/>
    <dgm:cxn modelId="{D2989AD0-E5FD-4373-B61F-3B5E2D3EE1CB}" type="presOf" srcId="{40A75280-6B7B-465F-A7B9-26DFFBEA8827}" destId="{25E116E8-4140-4845-AF5A-63177C76833F}" srcOrd="0" destOrd="0" presId="urn:microsoft.com/office/officeart/2005/8/layout/default"/>
    <dgm:cxn modelId="{30EB19D8-258D-42BA-B1A4-D041C8F8E6F6}" type="presOf" srcId="{9DD80C62-83F7-4811-88D2-CA569255BFAD}" destId="{9877B33C-6FAC-4AFD-8E70-FBA10CB0CAFE}" srcOrd="0" destOrd="0" presId="urn:microsoft.com/office/officeart/2005/8/layout/default"/>
    <dgm:cxn modelId="{97129DDD-6FBA-44EC-9F34-CF621BB185D7}" srcId="{F7509A15-7D60-4833-A296-EB30E1DDC780}" destId="{10824834-7644-4A37-8697-B77976FFB22A}" srcOrd="4" destOrd="0" parTransId="{A31B1484-006F-4C6A-A29A-FFE74C982D98}" sibTransId="{05494CBD-5937-4422-BDB6-10EE0167C3AB}"/>
    <dgm:cxn modelId="{E8A62FDE-379D-4B9F-9243-DFE77FC09C04}" type="presOf" srcId="{A85D52F1-14D0-449B-B2FE-BA52BA962F68}" destId="{BC6C6AF9-2DC9-410F-AB5C-EEF7C023EBE9}" srcOrd="0" destOrd="0" presId="urn:microsoft.com/office/officeart/2005/8/layout/default"/>
    <dgm:cxn modelId="{F32D05E3-65B0-4EC1-814A-64986B90CC42}" srcId="{F7509A15-7D60-4833-A296-EB30E1DDC780}" destId="{203A9F95-FC63-4C7A-944C-60212179E234}" srcOrd="0" destOrd="0" parTransId="{E497D01C-6E2B-4C04-845B-D40564F9160E}" sibTransId="{72438800-E506-4794-A830-95697F4EAC8E}"/>
    <dgm:cxn modelId="{DEE87B2F-01FB-48CC-A9F3-AA743EF99E76}" type="presParOf" srcId="{9928DD81-1C45-4EDA-A3C3-02EE668565EB}" destId="{D895B7B2-7D61-4953-A9B0-D9AD32200EDB}" srcOrd="0" destOrd="0" presId="urn:microsoft.com/office/officeart/2005/8/layout/default"/>
    <dgm:cxn modelId="{C87F1D65-499F-4715-B9AD-56A466BB9F0D}" type="presParOf" srcId="{9928DD81-1C45-4EDA-A3C3-02EE668565EB}" destId="{CD3289A6-3892-40D7-BF47-4E1BB15B5F29}" srcOrd="1" destOrd="0" presId="urn:microsoft.com/office/officeart/2005/8/layout/default"/>
    <dgm:cxn modelId="{68A048C1-9FDB-481A-AD1D-D942BB55BFFF}" type="presParOf" srcId="{9928DD81-1C45-4EDA-A3C3-02EE668565EB}" destId="{BC6C6AF9-2DC9-410F-AB5C-EEF7C023EBE9}" srcOrd="2" destOrd="0" presId="urn:microsoft.com/office/officeart/2005/8/layout/default"/>
    <dgm:cxn modelId="{B7533C9D-C47A-44EB-B437-F3C71F99476E}" type="presParOf" srcId="{9928DD81-1C45-4EDA-A3C3-02EE668565EB}" destId="{32D8F8DF-1BF0-45E1-8FE2-0EF42B6E8CD7}" srcOrd="3" destOrd="0" presId="urn:microsoft.com/office/officeart/2005/8/layout/default"/>
    <dgm:cxn modelId="{34E1D64B-0646-4F65-A6E7-F889B05AE384}" type="presParOf" srcId="{9928DD81-1C45-4EDA-A3C3-02EE668565EB}" destId="{25E116E8-4140-4845-AF5A-63177C76833F}" srcOrd="4" destOrd="0" presId="urn:microsoft.com/office/officeart/2005/8/layout/default"/>
    <dgm:cxn modelId="{922D58F9-19BC-4B03-A8A3-B796C6744320}" type="presParOf" srcId="{9928DD81-1C45-4EDA-A3C3-02EE668565EB}" destId="{19CB4078-2F92-4F7A-86CE-2A6E10811A66}" srcOrd="5" destOrd="0" presId="urn:microsoft.com/office/officeart/2005/8/layout/default"/>
    <dgm:cxn modelId="{78C9FC24-4A15-48F5-A848-F48357714F3E}" type="presParOf" srcId="{9928DD81-1C45-4EDA-A3C3-02EE668565EB}" destId="{9877B33C-6FAC-4AFD-8E70-FBA10CB0CAFE}" srcOrd="6" destOrd="0" presId="urn:microsoft.com/office/officeart/2005/8/layout/default"/>
    <dgm:cxn modelId="{6FD4B39B-DAF5-4456-AB4E-3543C971D86D}" type="presParOf" srcId="{9928DD81-1C45-4EDA-A3C3-02EE668565EB}" destId="{7E6FD4BE-7BC0-4DAE-8AB8-EE5047707A70}" srcOrd="7" destOrd="0" presId="urn:microsoft.com/office/officeart/2005/8/layout/default"/>
    <dgm:cxn modelId="{1FD877FF-0852-442A-B05B-3F77EDEC0307}" type="presParOf" srcId="{9928DD81-1C45-4EDA-A3C3-02EE668565EB}" destId="{D97F2426-B477-4AFC-9B0C-FCBAD3BB69C5}"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95B7B2-7D61-4953-A9B0-D9AD32200EDB}">
      <dsp:nvSpPr>
        <dsp:cNvPr id="0" name=""/>
        <dsp:cNvSpPr/>
      </dsp:nvSpPr>
      <dsp:spPr>
        <a:xfrm>
          <a:off x="0" y="330482"/>
          <a:ext cx="2547089" cy="152825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Font typeface="Arial" panose="020B0604020202020204" pitchFamily="34" charset="0"/>
            <a:buNone/>
          </a:pPr>
          <a:r>
            <a:rPr lang="en-IN" sz="2900" b="0" i="0" kern="1200" dirty="0"/>
            <a:t>Service price and intensity</a:t>
          </a:r>
        </a:p>
      </dsp:txBody>
      <dsp:txXfrm>
        <a:off x="0" y="330482"/>
        <a:ext cx="2547089" cy="1528253"/>
      </dsp:txXfrm>
    </dsp:sp>
    <dsp:sp modelId="{BC6C6AF9-2DC9-410F-AB5C-EEF7C023EBE9}">
      <dsp:nvSpPr>
        <dsp:cNvPr id="0" name=""/>
        <dsp:cNvSpPr/>
      </dsp:nvSpPr>
      <dsp:spPr>
        <a:xfrm>
          <a:off x="2801798" y="330482"/>
          <a:ext cx="2547089" cy="152825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Font typeface="Arial" panose="020B0604020202020204" pitchFamily="34" charset="0"/>
            <a:buNone/>
          </a:pPr>
          <a:r>
            <a:rPr lang="en-IN" sz="2900" b="0" i="0" kern="1200" dirty="0"/>
            <a:t>Population aging and growth</a:t>
          </a:r>
          <a:endParaRPr lang="en-IN" sz="2900" kern="1200" dirty="0"/>
        </a:p>
      </dsp:txBody>
      <dsp:txXfrm>
        <a:off x="2801798" y="330482"/>
        <a:ext cx="2547089" cy="1528253"/>
      </dsp:txXfrm>
    </dsp:sp>
    <dsp:sp modelId="{25E116E8-4140-4845-AF5A-63177C76833F}">
      <dsp:nvSpPr>
        <dsp:cNvPr id="0" name=""/>
        <dsp:cNvSpPr/>
      </dsp:nvSpPr>
      <dsp:spPr>
        <a:xfrm>
          <a:off x="5603597" y="330482"/>
          <a:ext cx="2547089" cy="152825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Font typeface="Arial" panose="020B0604020202020204" pitchFamily="34" charset="0"/>
            <a:buNone/>
          </a:pPr>
          <a:r>
            <a:rPr lang="en-IN" sz="2900" b="0" i="0" kern="1200" dirty="0"/>
            <a:t>Disease prevalence or incidence</a:t>
          </a:r>
          <a:endParaRPr lang="en-IN" sz="2900" kern="1200" dirty="0"/>
        </a:p>
      </dsp:txBody>
      <dsp:txXfrm>
        <a:off x="5603597" y="330482"/>
        <a:ext cx="2547089" cy="1528253"/>
      </dsp:txXfrm>
    </dsp:sp>
    <dsp:sp modelId="{9877B33C-6FAC-4AFD-8E70-FBA10CB0CAFE}">
      <dsp:nvSpPr>
        <dsp:cNvPr id="0" name=""/>
        <dsp:cNvSpPr/>
      </dsp:nvSpPr>
      <dsp:spPr>
        <a:xfrm>
          <a:off x="1400899" y="2113445"/>
          <a:ext cx="2547089" cy="152825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Font typeface="Arial" panose="020B0604020202020204" pitchFamily="34" charset="0"/>
            <a:buNone/>
          </a:pPr>
          <a:r>
            <a:rPr lang="en-IN" sz="2900" b="0" i="0" kern="1200" dirty="0"/>
            <a:t>Medical service utilization</a:t>
          </a:r>
          <a:endParaRPr lang="en-IN" sz="2900" kern="1200" dirty="0"/>
        </a:p>
      </dsp:txBody>
      <dsp:txXfrm>
        <a:off x="1400899" y="2113445"/>
        <a:ext cx="2547089" cy="1528253"/>
      </dsp:txXfrm>
    </dsp:sp>
    <dsp:sp modelId="{D97F2426-B477-4AFC-9B0C-FCBAD3BB69C5}">
      <dsp:nvSpPr>
        <dsp:cNvPr id="0" name=""/>
        <dsp:cNvSpPr/>
      </dsp:nvSpPr>
      <dsp:spPr>
        <a:xfrm>
          <a:off x="4202697" y="2113445"/>
          <a:ext cx="2547089" cy="152825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dirty="0"/>
            <a:t>Unhealthy lifestyle</a:t>
          </a:r>
        </a:p>
      </dsp:txBody>
      <dsp:txXfrm>
        <a:off x="4202697" y="2113445"/>
        <a:ext cx="2547089" cy="152825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8C6EF0-4B21-47D6-BBBB-49810AA6D5F6}" type="datetimeFigureOut">
              <a:rPr lang="en-IN" smtClean="0"/>
              <a:t>05-06-2022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899C10-8E6E-4A58-9243-735ED1D6731B}" type="slidenum">
              <a:rPr lang="en-IN" smtClean="0"/>
              <a:t>‹#›</a:t>
            </a:fld>
            <a:endParaRPr lang="en-IN"/>
          </a:p>
        </p:txBody>
      </p:sp>
    </p:spTree>
    <p:extLst>
      <p:ext uri="{BB962C8B-B14F-4D97-AF65-F5344CB8AC3E}">
        <p14:creationId xmlns:p14="http://schemas.microsoft.com/office/powerpoint/2010/main" val="1784429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8C6EF0-4B21-47D6-BBBB-49810AA6D5F6}" type="datetimeFigureOut">
              <a:rPr lang="en-IN" smtClean="0"/>
              <a:t>05-06-2022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899C10-8E6E-4A58-9243-735ED1D6731B}" type="slidenum">
              <a:rPr lang="en-IN" smtClean="0"/>
              <a:t>‹#›</a:t>
            </a:fld>
            <a:endParaRPr lang="en-IN"/>
          </a:p>
        </p:txBody>
      </p:sp>
    </p:spTree>
    <p:extLst>
      <p:ext uri="{BB962C8B-B14F-4D97-AF65-F5344CB8AC3E}">
        <p14:creationId xmlns:p14="http://schemas.microsoft.com/office/powerpoint/2010/main" val="3380555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18C6EF0-4B21-47D6-BBBB-49810AA6D5F6}" type="datetimeFigureOut">
              <a:rPr lang="en-IN" smtClean="0"/>
              <a:t>05-06-2022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899C10-8E6E-4A58-9243-735ED1D6731B}" type="slidenum">
              <a:rPr lang="en-IN" smtClean="0"/>
              <a:t>‹#›</a:t>
            </a:fld>
            <a:endParaRPr lang="en-IN"/>
          </a:p>
        </p:txBody>
      </p:sp>
    </p:spTree>
    <p:extLst>
      <p:ext uri="{BB962C8B-B14F-4D97-AF65-F5344CB8AC3E}">
        <p14:creationId xmlns:p14="http://schemas.microsoft.com/office/powerpoint/2010/main" val="676971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18C6EF0-4B21-47D6-BBBB-49810AA6D5F6}" type="datetimeFigureOut">
              <a:rPr lang="en-IN" smtClean="0"/>
              <a:t>05-06-2022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899C10-8E6E-4A58-9243-735ED1D6731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7425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8C6EF0-4B21-47D6-BBBB-49810AA6D5F6}" type="datetimeFigureOut">
              <a:rPr lang="en-IN" smtClean="0"/>
              <a:t>05-06-2022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899C10-8E6E-4A58-9243-735ED1D6731B}" type="slidenum">
              <a:rPr lang="en-IN" smtClean="0"/>
              <a:t>‹#›</a:t>
            </a:fld>
            <a:endParaRPr lang="en-IN"/>
          </a:p>
        </p:txBody>
      </p:sp>
    </p:spTree>
    <p:extLst>
      <p:ext uri="{BB962C8B-B14F-4D97-AF65-F5344CB8AC3E}">
        <p14:creationId xmlns:p14="http://schemas.microsoft.com/office/powerpoint/2010/main" val="2009182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18C6EF0-4B21-47D6-BBBB-49810AA6D5F6}" type="datetimeFigureOut">
              <a:rPr lang="en-IN" smtClean="0"/>
              <a:t>05-06-2022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899C10-8E6E-4A58-9243-735ED1D6731B}" type="slidenum">
              <a:rPr lang="en-IN" smtClean="0"/>
              <a:t>‹#›</a:t>
            </a:fld>
            <a:endParaRPr lang="en-IN"/>
          </a:p>
        </p:txBody>
      </p:sp>
    </p:spTree>
    <p:extLst>
      <p:ext uri="{BB962C8B-B14F-4D97-AF65-F5344CB8AC3E}">
        <p14:creationId xmlns:p14="http://schemas.microsoft.com/office/powerpoint/2010/main" val="2153048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18C6EF0-4B21-47D6-BBBB-49810AA6D5F6}" type="datetimeFigureOut">
              <a:rPr lang="en-IN" smtClean="0"/>
              <a:t>05-06-2022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899C10-8E6E-4A58-9243-735ED1D6731B}" type="slidenum">
              <a:rPr lang="en-IN" smtClean="0"/>
              <a:t>‹#›</a:t>
            </a:fld>
            <a:endParaRPr lang="en-IN"/>
          </a:p>
        </p:txBody>
      </p:sp>
    </p:spTree>
    <p:extLst>
      <p:ext uri="{BB962C8B-B14F-4D97-AF65-F5344CB8AC3E}">
        <p14:creationId xmlns:p14="http://schemas.microsoft.com/office/powerpoint/2010/main" val="764435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8C6EF0-4B21-47D6-BBBB-49810AA6D5F6}" type="datetimeFigureOut">
              <a:rPr lang="en-IN" smtClean="0"/>
              <a:t>05-06-2022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899C10-8E6E-4A58-9243-735ED1D6731B}" type="slidenum">
              <a:rPr lang="en-IN" smtClean="0"/>
              <a:t>‹#›</a:t>
            </a:fld>
            <a:endParaRPr lang="en-IN"/>
          </a:p>
        </p:txBody>
      </p:sp>
    </p:spTree>
    <p:extLst>
      <p:ext uri="{BB962C8B-B14F-4D97-AF65-F5344CB8AC3E}">
        <p14:creationId xmlns:p14="http://schemas.microsoft.com/office/powerpoint/2010/main" val="34027837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8C6EF0-4B21-47D6-BBBB-49810AA6D5F6}" type="datetimeFigureOut">
              <a:rPr lang="en-IN" smtClean="0"/>
              <a:t>05-06-2022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899C10-8E6E-4A58-9243-735ED1D6731B}" type="slidenum">
              <a:rPr lang="en-IN" smtClean="0"/>
              <a:t>‹#›</a:t>
            </a:fld>
            <a:endParaRPr lang="en-IN"/>
          </a:p>
        </p:txBody>
      </p:sp>
    </p:spTree>
    <p:extLst>
      <p:ext uri="{BB962C8B-B14F-4D97-AF65-F5344CB8AC3E}">
        <p14:creationId xmlns:p14="http://schemas.microsoft.com/office/powerpoint/2010/main" val="4241164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18C6EF0-4B21-47D6-BBBB-49810AA6D5F6}" type="datetimeFigureOut">
              <a:rPr lang="en-IN" smtClean="0"/>
              <a:t>05-06-2022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899C10-8E6E-4A58-9243-735ED1D6731B}" type="slidenum">
              <a:rPr lang="en-IN" smtClean="0"/>
              <a:t>‹#›</a:t>
            </a:fld>
            <a:endParaRPr lang="en-IN"/>
          </a:p>
        </p:txBody>
      </p:sp>
    </p:spTree>
    <p:extLst>
      <p:ext uri="{BB962C8B-B14F-4D97-AF65-F5344CB8AC3E}">
        <p14:creationId xmlns:p14="http://schemas.microsoft.com/office/powerpoint/2010/main" val="2285052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8C6EF0-4B21-47D6-BBBB-49810AA6D5F6}" type="datetimeFigureOut">
              <a:rPr lang="en-IN" smtClean="0"/>
              <a:t>05-06-2022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899C10-8E6E-4A58-9243-735ED1D6731B}" type="slidenum">
              <a:rPr lang="en-IN" smtClean="0"/>
              <a:t>‹#›</a:t>
            </a:fld>
            <a:endParaRPr lang="en-IN"/>
          </a:p>
        </p:txBody>
      </p:sp>
    </p:spTree>
    <p:extLst>
      <p:ext uri="{BB962C8B-B14F-4D97-AF65-F5344CB8AC3E}">
        <p14:creationId xmlns:p14="http://schemas.microsoft.com/office/powerpoint/2010/main" val="4013788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8C6EF0-4B21-47D6-BBBB-49810AA6D5F6}" type="datetimeFigureOut">
              <a:rPr lang="en-IN" smtClean="0"/>
              <a:t>05-06-2022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899C10-8E6E-4A58-9243-735ED1D6731B}" type="slidenum">
              <a:rPr lang="en-IN" smtClean="0"/>
              <a:t>‹#›</a:t>
            </a:fld>
            <a:endParaRPr lang="en-IN"/>
          </a:p>
        </p:txBody>
      </p:sp>
    </p:spTree>
    <p:extLst>
      <p:ext uri="{BB962C8B-B14F-4D97-AF65-F5344CB8AC3E}">
        <p14:creationId xmlns:p14="http://schemas.microsoft.com/office/powerpoint/2010/main" val="902767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8C6EF0-4B21-47D6-BBBB-49810AA6D5F6}" type="datetimeFigureOut">
              <a:rPr lang="en-IN" smtClean="0"/>
              <a:t>05-06-2022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899C10-8E6E-4A58-9243-735ED1D6731B}" type="slidenum">
              <a:rPr lang="en-IN" smtClean="0"/>
              <a:t>‹#›</a:t>
            </a:fld>
            <a:endParaRPr lang="en-IN"/>
          </a:p>
        </p:txBody>
      </p:sp>
    </p:spTree>
    <p:extLst>
      <p:ext uri="{BB962C8B-B14F-4D97-AF65-F5344CB8AC3E}">
        <p14:creationId xmlns:p14="http://schemas.microsoft.com/office/powerpoint/2010/main" val="178404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18C6EF0-4B21-47D6-BBBB-49810AA6D5F6}" type="datetimeFigureOut">
              <a:rPr lang="en-IN" smtClean="0"/>
              <a:t>05-06-2022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9899C10-8E6E-4A58-9243-735ED1D6731B}" type="slidenum">
              <a:rPr lang="en-IN" smtClean="0"/>
              <a:t>‹#›</a:t>
            </a:fld>
            <a:endParaRPr lang="en-IN"/>
          </a:p>
        </p:txBody>
      </p:sp>
    </p:spTree>
    <p:extLst>
      <p:ext uri="{BB962C8B-B14F-4D97-AF65-F5344CB8AC3E}">
        <p14:creationId xmlns:p14="http://schemas.microsoft.com/office/powerpoint/2010/main" val="1748655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18C6EF0-4B21-47D6-BBBB-49810AA6D5F6}" type="datetimeFigureOut">
              <a:rPr lang="en-IN" smtClean="0"/>
              <a:t>05-06-2022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9899C10-8E6E-4A58-9243-735ED1D6731B}" type="slidenum">
              <a:rPr lang="en-IN" smtClean="0"/>
              <a:t>‹#›</a:t>
            </a:fld>
            <a:endParaRPr lang="en-IN"/>
          </a:p>
        </p:txBody>
      </p:sp>
    </p:spTree>
    <p:extLst>
      <p:ext uri="{BB962C8B-B14F-4D97-AF65-F5344CB8AC3E}">
        <p14:creationId xmlns:p14="http://schemas.microsoft.com/office/powerpoint/2010/main" val="287012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18C6EF0-4B21-47D6-BBBB-49810AA6D5F6}" type="datetimeFigureOut">
              <a:rPr lang="en-IN" smtClean="0"/>
              <a:t>05-06-2022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9899C10-8E6E-4A58-9243-735ED1D6731B}" type="slidenum">
              <a:rPr lang="en-IN" smtClean="0"/>
              <a:t>‹#›</a:t>
            </a:fld>
            <a:endParaRPr lang="en-IN"/>
          </a:p>
        </p:txBody>
      </p:sp>
    </p:spTree>
    <p:extLst>
      <p:ext uri="{BB962C8B-B14F-4D97-AF65-F5344CB8AC3E}">
        <p14:creationId xmlns:p14="http://schemas.microsoft.com/office/powerpoint/2010/main" val="1346691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8C6EF0-4B21-47D6-BBBB-49810AA6D5F6}" type="datetimeFigureOut">
              <a:rPr lang="en-IN" smtClean="0"/>
              <a:t>05-06-2022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899C10-8E6E-4A58-9243-735ED1D6731B}" type="slidenum">
              <a:rPr lang="en-IN" smtClean="0"/>
              <a:t>‹#›</a:t>
            </a:fld>
            <a:endParaRPr lang="en-IN"/>
          </a:p>
        </p:txBody>
      </p:sp>
    </p:spTree>
    <p:extLst>
      <p:ext uri="{BB962C8B-B14F-4D97-AF65-F5344CB8AC3E}">
        <p14:creationId xmlns:p14="http://schemas.microsoft.com/office/powerpoint/2010/main" val="3075083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18C6EF0-4B21-47D6-BBBB-49810AA6D5F6}" type="datetimeFigureOut">
              <a:rPr lang="en-IN" smtClean="0"/>
              <a:t>05-06-2022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9899C10-8E6E-4A58-9243-735ED1D6731B}" type="slidenum">
              <a:rPr lang="en-IN" smtClean="0"/>
              <a:t>‹#›</a:t>
            </a:fld>
            <a:endParaRPr lang="en-IN"/>
          </a:p>
        </p:txBody>
      </p:sp>
    </p:spTree>
    <p:extLst>
      <p:ext uri="{BB962C8B-B14F-4D97-AF65-F5344CB8AC3E}">
        <p14:creationId xmlns:p14="http://schemas.microsoft.com/office/powerpoint/2010/main" val="36430658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615E7-0FDA-1082-359A-49043C1E3070}"/>
              </a:ext>
            </a:extLst>
          </p:cNvPr>
          <p:cNvSpPr>
            <a:spLocks noGrp="1"/>
          </p:cNvSpPr>
          <p:nvPr>
            <p:ph type="ctrTitle"/>
          </p:nvPr>
        </p:nvSpPr>
        <p:spPr/>
        <p:txBody>
          <a:bodyPr/>
          <a:lstStyle/>
          <a:p>
            <a:endParaRPr lang="en-IN" dirty="0"/>
          </a:p>
        </p:txBody>
      </p:sp>
      <p:pic>
        <p:nvPicPr>
          <p:cNvPr id="5" name="Picture 4">
            <a:extLst>
              <a:ext uri="{FF2B5EF4-FFF2-40B4-BE49-F238E27FC236}">
                <a16:creationId xmlns:a16="http://schemas.microsoft.com/office/drawing/2014/main" id="{AEC4816E-D524-63DF-40C2-EE67A5FF59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21" y="83044"/>
            <a:ext cx="12029243" cy="5474378"/>
          </a:xfrm>
          <a:prstGeom prst="rect">
            <a:avLst/>
          </a:prstGeom>
        </p:spPr>
      </p:pic>
      <p:sp>
        <p:nvSpPr>
          <p:cNvPr id="8" name="Subtitle 2">
            <a:extLst>
              <a:ext uri="{FF2B5EF4-FFF2-40B4-BE49-F238E27FC236}">
                <a16:creationId xmlns:a16="http://schemas.microsoft.com/office/drawing/2014/main" id="{CB5602F0-6DD3-D17E-71FA-01023D76B36E}"/>
              </a:ext>
            </a:extLst>
          </p:cNvPr>
          <p:cNvSpPr>
            <a:spLocks noGrp="1"/>
          </p:cNvSpPr>
          <p:nvPr>
            <p:ph type="subTitle" idx="1"/>
          </p:nvPr>
        </p:nvSpPr>
        <p:spPr>
          <a:xfrm>
            <a:off x="91736" y="5557422"/>
            <a:ext cx="12008528" cy="1217534"/>
          </a:xfrm>
          <a:solidFill>
            <a:schemeClr val="bg2">
              <a:lumMod val="60000"/>
              <a:lumOff val="40000"/>
            </a:schemeClr>
          </a:solidFill>
        </p:spPr>
        <p:txBody>
          <a:bodyPr>
            <a:normAutofit lnSpcReduction="10000"/>
          </a:bodyPr>
          <a:lstStyle/>
          <a:p>
            <a:pPr algn="ctr"/>
            <a:r>
              <a:rPr lang="en-US" b="1" dirty="0">
                <a:solidFill>
                  <a:srgbClr val="002060"/>
                </a:solidFill>
              </a:rPr>
              <a:t>Amrita Jena</a:t>
            </a:r>
          </a:p>
          <a:p>
            <a:pPr algn="ctr"/>
            <a:r>
              <a:rPr lang="en-US" b="1" dirty="0">
                <a:solidFill>
                  <a:srgbClr val="002060"/>
                </a:solidFill>
              </a:rPr>
              <a:t>Capstone Project-presentation</a:t>
            </a:r>
          </a:p>
          <a:p>
            <a:pPr algn="ctr"/>
            <a:r>
              <a:rPr lang="en-US" b="1" dirty="0">
                <a:solidFill>
                  <a:srgbClr val="002060"/>
                </a:solidFill>
              </a:rPr>
              <a:t>PGP - Data Science and Business Analytics. PGPDSBA Online </a:t>
            </a:r>
            <a:r>
              <a:rPr lang="en-US" b="1" dirty="0" err="1">
                <a:solidFill>
                  <a:srgbClr val="002060"/>
                </a:solidFill>
              </a:rPr>
              <a:t>May_B</a:t>
            </a:r>
            <a:r>
              <a:rPr lang="en-US" b="1" dirty="0">
                <a:solidFill>
                  <a:srgbClr val="002060"/>
                </a:solidFill>
              </a:rPr>
              <a:t> 2021</a:t>
            </a:r>
          </a:p>
          <a:p>
            <a:endParaRPr lang="en-IN" dirty="0"/>
          </a:p>
        </p:txBody>
      </p:sp>
    </p:spTree>
    <p:extLst>
      <p:ext uri="{BB962C8B-B14F-4D97-AF65-F5344CB8AC3E}">
        <p14:creationId xmlns:p14="http://schemas.microsoft.com/office/powerpoint/2010/main" val="3458468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F7E3-3AAC-65B4-F99F-E6DAD8CD1904}"/>
              </a:ext>
            </a:extLst>
          </p:cNvPr>
          <p:cNvSpPr>
            <a:spLocks noGrp="1"/>
          </p:cNvSpPr>
          <p:nvPr>
            <p:ph type="title"/>
          </p:nvPr>
        </p:nvSpPr>
        <p:spPr/>
        <p:txBody>
          <a:bodyPr/>
          <a:lstStyle/>
          <a:p>
            <a:pPr algn="ctr"/>
            <a:r>
              <a:rPr lang="en-IN" b="1" u="sng" dirty="0">
                <a:solidFill>
                  <a:schemeClr val="accent1"/>
                </a:solidFill>
              </a:rPr>
              <a:t>What’s our business problem</a:t>
            </a:r>
          </a:p>
        </p:txBody>
      </p:sp>
      <p:sp>
        <p:nvSpPr>
          <p:cNvPr id="3" name="Content Placeholder 2">
            <a:extLst>
              <a:ext uri="{FF2B5EF4-FFF2-40B4-BE49-F238E27FC236}">
                <a16:creationId xmlns:a16="http://schemas.microsoft.com/office/drawing/2014/main" id="{0FF58A61-11E9-6F68-423C-374DB00BCDA5}"/>
              </a:ext>
            </a:extLst>
          </p:cNvPr>
          <p:cNvSpPr>
            <a:spLocks noGrp="1"/>
          </p:cNvSpPr>
          <p:nvPr>
            <p:ph idx="1"/>
          </p:nvPr>
        </p:nvSpPr>
        <p:spPr/>
        <p:txBody>
          <a:bodyPr>
            <a:normAutofit fontScale="85000" lnSpcReduction="20000"/>
          </a:bodyPr>
          <a:lstStyle/>
          <a:p>
            <a:pPr algn="just">
              <a:lnSpc>
                <a:spcPct val="150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all know that Health care is very important domain in the market. It is directly linked with the life of the individual; hence we have to be always be proactive in this particular domain. Money plays a major role in this domain, because sometime treatment becomes super costly and if any individual is not covered under the insurance, then it will become a pretty tough financial situation for that individual. The companies in the medical insurance also want to reduce their risk by optimizing the insurance cost, because we all know a healthy body is in the hand of the individual only. If individual eat healthy and do proper exercise the chance of getting ill is drastically reduced.</a:t>
            </a:r>
          </a:p>
          <a:p>
            <a:pPr algn="just">
              <a:lnSpc>
                <a:spcPct val="150000"/>
              </a:lnSpc>
              <a:spcAft>
                <a:spcPts val="800"/>
              </a:spcAft>
            </a:pPr>
            <a:r>
              <a:rPr lang="en-IN" sz="2800" b="1" u="sng"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What is our objective</a:t>
            </a:r>
          </a:p>
          <a:p>
            <a:pPr marL="0" indent="0" algn="just">
              <a:lnSpc>
                <a:spcPct val="150000"/>
              </a:lnSpc>
              <a:spcAft>
                <a:spcPts val="800"/>
              </a:spcAft>
              <a:buNone/>
            </a:pPr>
            <a:r>
              <a:rPr lang="en-IN" sz="2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The objective of this exercise is to build a model, using data that provide the optimum insurance cost for an individual. You have to use the health and habit related parameters for the estimated cost of insurance.</a:t>
            </a:r>
          </a:p>
          <a:p>
            <a:endParaRPr lang="en-IN" dirty="0"/>
          </a:p>
        </p:txBody>
      </p:sp>
    </p:spTree>
    <p:extLst>
      <p:ext uri="{BB962C8B-B14F-4D97-AF65-F5344CB8AC3E}">
        <p14:creationId xmlns:p14="http://schemas.microsoft.com/office/powerpoint/2010/main" val="832934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90E9E-7CF7-A075-F913-6F591A251A93}"/>
              </a:ext>
            </a:extLst>
          </p:cNvPr>
          <p:cNvSpPr>
            <a:spLocks noGrp="1"/>
          </p:cNvSpPr>
          <p:nvPr>
            <p:ph type="title"/>
          </p:nvPr>
        </p:nvSpPr>
        <p:spPr>
          <a:xfrm>
            <a:off x="645130" y="443841"/>
            <a:ext cx="9404723" cy="1400530"/>
          </a:xfrm>
        </p:spPr>
        <p:txBody>
          <a:bodyPr/>
          <a:lstStyle/>
          <a:p>
            <a:pPr algn="ctr"/>
            <a:r>
              <a:rPr lang="en-IN" sz="4400" dirty="0">
                <a:solidFill>
                  <a:srgbClr val="FF0000"/>
                </a:solidFill>
              </a:rPr>
              <a:t>Why insurance cost burden emerges</a:t>
            </a:r>
            <a:endParaRPr lang="en-IN" dirty="0"/>
          </a:p>
        </p:txBody>
      </p:sp>
      <p:graphicFrame>
        <p:nvGraphicFramePr>
          <p:cNvPr id="4" name="Diagram 3">
            <a:extLst>
              <a:ext uri="{FF2B5EF4-FFF2-40B4-BE49-F238E27FC236}">
                <a16:creationId xmlns:a16="http://schemas.microsoft.com/office/drawing/2014/main" id="{525AE37F-906E-67A0-96EC-EB8EC0452501}"/>
              </a:ext>
            </a:extLst>
          </p:cNvPr>
          <p:cNvGraphicFramePr/>
          <p:nvPr>
            <p:extLst>
              <p:ext uri="{D42A27DB-BD31-4B8C-83A1-F6EECF244321}">
                <p14:modId xmlns:p14="http://schemas.microsoft.com/office/powerpoint/2010/main" val="1174727281"/>
              </p:ext>
            </p:extLst>
          </p:nvPr>
        </p:nvGraphicFramePr>
        <p:xfrm>
          <a:off x="2031999" y="2166151"/>
          <a:ext cx="8150687" cy="39721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2891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C67C2-DFBB-2D95-7AD3-1185EA2CA988}"/>
              </a:ext>
            </a:extLst>
          </p:cNvPr>
          <p:cNvSpPr>
            <a:spLocks noGrp="1"/>
          </p:cNvSpPr>
          <p:nvPr>
            <p:ph type="title"/>
          </p:nvPr>
        </p:nvSpPr>
        <p:spPr/>
        <p:txBody>
          <a:bodyPr/>
          <a:lstStyle/>
          <a:p>
            <a:pPr algn="ctr"/>
            <a:r>
              <a:rPr lang="en-IN" b="1" dirty="0">
                <a:solidFill>
                  <a:srgbClr val="FF0000"/>
                </a:solidFill>
              </a:rPr>
              <a:t>What our data says</a:t>
            </a:r>
            <a:r>
              <a:rPr lang="en-IN" dirty="0"/>
              <a:t>:</a:t>
            </a:r>
          </a:p>
        </p:txBody>
      </p:sp>
      <p:sp>
        <p:nvSpPr>
          <p:cNvPr id="3" name="Content Placeholder 2">
            <a:extLst>
              <a:ext uri="{FF2B5EF4-FFF2-40B4-BE49-F238E27FC236}">
                <a16:creationId xmlns:a16="http://schemas.microsoft.com/office/drawing/2014/main" id="{1D658C59-05A8-FC72-5498-8A01A31BD90A}"/>
              </a:ext>
            </a:extLst>
          </p:cNvPr>
          <p:cNvSpPr>
            <a:spLocks noGrp="1"/>
          </p:cNvSpPr>
          <p:nvPr>
            <p:ph idx="1"/>
          </p:nvPr>
        </p:nvSpPr>
        <p:spPr>
          <a:xfrm>
            <a:off x="1103313" y="2061796"/>
            <a:ext cx="8120586" cy="4195481"/>
          </a:xfrm>
        </p:spPr>
        <p:txBody>
          <a:bodyPr>
            <a:normAutofit/>
          </a:bodyPr>
          <a:lstStyle/>
          <a:p>
            <a:r>
              <a:rPr lang="en-US" dirty="0"/>
              <a:t>In exploring the dataset, we get the following information:</a:t>
            </a:r>
          </a:p>
          <a:p>
            <a:r>
              <a:rPr lang="en-US" dirty="0"/>
              <a:t>The dataset has </a:t>
            </a:r>
            <a:r>
              <a:rPr lang="en-IN" sz="1800" dirty="0">
                <a:effectLst/>
                <a:latin typeface="Arial" panose="020B0604020202020204" pitchFamily="34" charset="0"/>
                <a:ea typeface="Calibri" panose="020F0502020204030204" pitchFamily="34" charset="0"/>
              </a:rPr>
              <a:t>25000</a:t>
            </a:r>
            <a:r>
              <a:rPr lang="en-US" dirty="0"/>
              <a:t> observations and 24 variables. </a:t>
            </a:r>
          </a:p>
          <a:p>
            <a:r>
              <a:rPr lang="en-US" dirty="0"/>
              <a:t>There is total 10 categorical data types, 1 Boolean data type and 14 int data type</a:t>
            </a:r>
          </a:p>
          <a:p>
            <a:r>
              <a:rPr lang="en-US" dirty="0"/>
              <a:t>The target(dependent) variable is “</a:t>
            </a:r>
            <a:r>
              <a:rPr lang="en-US" b="1" u="sng" dirty="0" err="1">
                <a:solidFill>
                  <a:srgbClr val="FF0000"/>
                </a:solidFill>
              </a:rPr>
              <a:t>insurance_cost</a:t>
            </a:r>
            <a:r>
              <a:rPr lang="en-US" dirty="0"/>
              <a:t>” i.e. Y variable.</a:t>
            </a:r>
          </a:p>
          <a:p>
            <a:r>
              <a:rPr lang="en-US" dirty="0"/>
              <a:t>This is a regression problem under supervised learning . </a:t>
            </a:r>
          </a:p>
          <a:p>
            <a:r>
              <a:rPr lang="en-US" dirty="0"/>
              <a:t>W</a:t>
            </a:r>
            <a:r>
              <a:rPr lang="en-US" sz="2000" dirty="0"/>
              <a:t>e can choose either Linear or Non-Linear Regression depending on the underlying relationship between the dependent and the independent variable.</a:t>
            </a:r>
          </a:p>
          <a:p>
            <a:endParaRPr lang="en-US" dirty="0"/>
          </a:p>
          <a:p>
            <a:endParaRPr lang="en-US" dirty="0"/>
          </a:p>
        </p:txBody>
      </p:sp>
    </p:spTree>
    <p:extLst>
      <p:ext uri="{BB962C8B-B14F-4D97-AF65-F5344CB8AC3E}">
        <p14:creationId xmlns:p14="http://schemas.microsoft.com/office/powerpoint/2010/main" val="3091961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14994-58BB-050B-9392-25B976FC6E45}"/>
              </a:ext>
            </a:extLst>
          </p:cNvPr>
          <p:cNvSpPr>
            <a:spLocks noGrp="1"/>
          </p:cNvSpPr>
          <p:nvPr>
            <p:ph type="title"/>
          </p:nvPr>
        </p:nvSpPr>
        <p:spPr/>
        <p:txBody>
          <a:bodyPr/>
          <a:lstStyle/>
          <a:p>
            <a:pPr algn="ctr"/>
            <a:r>
              <a:rPr lang="en-IN" b="1" dirty="0">
                <a:solidFill>
                  <a:srgbClr val="FF0000"/>
                </a:solidFill>
              </a:rPr>
              <a:t>MODEL SELECTION </a:t>
            </a:r>
          </a:p>
        </p:txBody>
      </p:sp>
      <p:sp>
        <p:nvSpPr>
          <p:cNvPr id="3" name="Content Placeholder 2">
            <a:extLst>
              <a:ext uri="{FF2B5EF4-FFF2-40B4-BE49-F238E27FC236}">
                <a16:creationId xmlns:a16="http://schemas.microsoft.com/office/drawing/2014/main" id="{FF3B1D5F-8746-7287-B3C9-F4D4C00B1DEF}"/>
              </a:ext>
            </a:extLst>
          </p:cNvPr>
          <p:cNvSpPr>
            <a:spLocks noGrp="1"/>
          </p:cNvSpPr>
          <p:nvPr>
            <p:ph idx="1"/>
          </p:nvPr>
        </p:nvSpPr>
        <p:spPr>
          <a:xfrm>
            <a:off x="1103312" y="1402672"/>
            <a:ext cx="8947522" cy="4845727"/>
          </a:xfrm>
        </p:spPr>
        <p:txBody>
          <a:bodyPr/>
          <a:lstStyle/>
          <a:p>
            <a:r>
              <a:rPr lang="en-US" sz="1800" dirty="0">
                <a:latin typeface="Calibri" panose="020F0502020204030204" pitchFamily="34" charset="0"/>
                <a:cs typeface="Calibri" panose="020F0502020204030204" pitchFamily="34" charset="0"/>
              </a:rPr>
              <a:t>Out of the 24 features in our data “</a:t>
            </a:r>
            <a:r>
              <a:rPr lang="en-US" sz="1800" b="1" dirty="0">
                <a:latin typeface="Calibri" panose="020F0502020204030204" pitchFamily="34" charset="0"/>
                <a:cs typeface="Calibri" panose="020F0502020204030204" pitchFamily="34" charset="0"/>
              </a:rPr>
              <a:t>weight</a:t>
            </a:r>
            <a:r>
              <a:rPr lang="en-US" sz="1800" dirty="0">
                <a:latin typeface="Calibri" panose="020F0502020204030204" pitchFamily="34" charset="0"/>
                <a:cs typeface="Calibri" panose="020F0502020204030204" pitchFamily="34" charset="0"/>
              </a:rPr>
              <a:t>” is the most important feature (contributing 97%) in predicting the insurance cost followed by</a:t>
            </a:r>
            <a:r>
              <a:rPr lang="en-US" sz="1800" b="1" dirty="0">
                <a:latin typeface="Calibri" panose="020F0502020204030204" pitchFamily="34" charset="0"/>
                <a:cs typeface="Calibri" panose="020F0502020204030204" pitchFamily="34" charset="0"/>
              </a:rPr>
              <a:t>-</a:t>
            </a:r>
            <a:r>
              <a:rPr lang="en-US" sz="1800" b="1" dirty="0" err="1">
                <a:latin typeface="Calibri" panose="020F0502020204030204" pitchFamily="34" charset="0"/>
                <a:cs typeface="Calibri" panose="020F0502020204030204" pitchFamily="34" charset="0"/>
              </a:rPr>
              <a:t>Year_last_admitted</a:t>
            </a:r>
            <a:r>
              <a:rPr lang="en-US" sz="1800" dirty="0">
                <a:latin typeface="Calibri" panose="020F0502020204030204" pitchFamily="34" charset="0"/>
                <a:cs typeface="Calibri" panose="020F0502020204030204" pitchFamily="34" charset="0"/>
              </a:rPr>
              <a:t> and </a:t>
            </a:r>
            <a:r>
              <a:rPr lang="en-US" sz="1800" b="1" dirty="0" err="1">
                <a:latin typeface="Calibri" panose="020F0502020204030204" pitchFamily="34" charset="0"/>
                <a:cs typeface="Calibri" panose="020F0502020204030204" pitchFamily="34" charset="0"/>
              </a:rPr>
              <a:t>weight_change_in_last_one_year</a:t>
            </a:r>
            <a:endParaRPr lang="en-US" sz="1800" b="1"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In the graph, we can see a that only  weight manifests  linear relationship with insurance cost while the other two shows non linear relationship.</a:t>
            </a:r>
          </a:p>
          <a:p>
            <a:r>
              <a:rPr lang="en-US" sz="1800" dirty="0">
                <a:latin typeface="Calibri" panose="020F0502020204030204" pitchFamily="34" charset="0"/>
                <a:cs typeface="Calibri" panose="020F0502020204030204" pitchFamily="34" charset="0"/>
              </a:rPr>
              <a:t>Hence along with Linear Regression analysis we will also do Decision Tree, Random Forest and Neural Network regressor analysis</a:t>
            </a:r>
          </a:p>
          <a:p>
            <a:endParaRPr lang="en-IN" dirty="0"/>
          </a:p>
        </p:txBody>
      </p:sp>
      <p:pic>
        <p:nvPicPr>
          <p:cNvPr id="5" name="Picture 4">
            <a:extLst>
              <a:ext uri="{FF2B5EF4-FFF2-40B4-BE49-F238E27FC236}">
                <a16:creationId xmlns:a16="http://schemas.microsoft.com/office/drawing/2014/main" id="{7E30A043-46F6-42FA-0224-69ED7CE35DA8}"/>
              </a:ext>
            </a:extLst>
          </p:cNvPr>
          <p:cNvPicPr>
            <a:picLocks noChangeAspect="1"/>
          </p:cNvPicPr>
          <p:nvPr/>
        </p:nvPicPr>
        <p:blipFill>
          <a:blip r:embed="rId2"/>
          <a:stretch>
            <a:fillRect/>
          </a:stretch>
        </p:blipFill>
        <p:spPr>
          <a:xfrm>
            <a:off x="1103312" y="4318625"/>
            <a:ext cx="2811740" cy="1791531"/>
          </a:xfrm>
          <a:prstGeom prst="rect">
            <a:avLst/>
          </a:prstGeom>
        </p:spPr>
      </p:pic>
      <p:pic>
        <p:nvPicPr>
          <p:cNvPr id="7" name="Picture 6">
            <a:extLst>
              <a:ext uri="{FF2B5EF4-FFF2-40B4-BE49-F238E27FC236}">
                <a16:creationId xmlns:a16="http://schemas.microsoft.com/office/drawing/2014/main" id="{4CDA14DD-AB7C-7B1E-0F68-D18C83A27AA0}"/>
              </a:ext>
            </a:extLst>
          </p:cNvPr>
          <p:cNvPicPr>
            <a:picLocks noChangeAspect="1"/>
          </p:cNvPicPr>
          <p:nvPr/>
        </p:nvPicPr>
        <p:blipFill>
          <a:blip r:embed="rId3"/>
          <a:stretch>
            <a:fillRect/>
          </a:stretch>
        </p:blipFill>
        <p:spPr>
          <a:xfrm>
            <a:off x="4422391" y="4280840"/>
            <a:ext cx="2920754" cy="1967559"/>
          </a:xfrm>
          <a:prstGeom prst="rect">
            <a:avLst/>
          </a:prstGeom>
        </p:spPr>
      </p:pic>
      <p:pic>
        <p:nvPicPr>
          <p:cNvPr id="9" name="Picture 8">
            <a:extLst>
              <a:ext uri="{FF2B5EF4-FFF2-40B4-BE49-F238E27FC236}">
                <a16:creationId xmlns:a16="http://schemas.microsoft.com/office/drawing/2014/main" id="{875CA487-CD63-6952-59A6-6E57C5A03489}"/>
              </a:ext>
            </a:extLst>
          </p:cNvPr>
          <p:cNvPicPr>
            <a:picLocks noChangeAspect="1"/>
          </p:cNvPicPr>
          <p:nvPr/>
        </p:nvPicPr>
        <p:blipFill>
          <a:blip r:embed="rId4"/>
          <a:stretch>
            <a:fillRect/>
          </a:stretch>
        </p:blipFill>
        <p:spPr>
          <a:xfrm>
            <a:off x="7800346" y="4318625"/>
            <a:ext cx="2707689" cy="2096378"/>
          </a:xfrm>
          <a:prstGeom prst="rect">
            <a:avLst/>
          </a:prstGeom>
        </p:spPr>
      </p:pic>
    </p:spTree>
    <p:extLst>
      <p:ext uri="{BB962C8B-B14F-4D97-AF65-F5344CB8AC3E}">
        <p14:creationId xmlns:p14="http://schemas.microsoft.com/office/powerpoint/2010/main" val="866520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3832C-D539-0E55-640C-95DB532F9722}"/>
              </a:ext>
            </a:extLst>
          </p:cNvPr>
          <p:cNvSpPr>
            <a:spLocks noGrp="1"/>
          </p:cNvSpPr>
          <p:nvPr>
            <p:ph type="title"/>
          </p:nvPr>
        </p:nvSpPr>
        <p:spPr/>
        <p:txBody>
          <a:bodyPr/>
          <a:lstStyle/>
          <a:p>
            <a:pPr algn="ctr"/>
            <a:r>
              <a:rPr lang="en-US" sz="4400" b="1" kern="1200" dirty="0">
                <a:solidFill>
                  <a:srgbClr val="FF0000"/>
                </a:solidFill>
                <a:latin typeface="+mj-lt"/>
                <a:ea typeface="+mj-ea"/>
                <a:cs typeface="+mj-cs"/>
              </a:rPr>
              <a:t>Model Validation</a:t>
            </a:r>
            <a:endParaRPr lang="en-IN" dirty="0">
              <a:solidFill>
                <a:srgbClr val="FF0000"/>
              </a:solidFill>
            </a:endParaRPr>
          </a:p>
        </p:txBody>
      </p:sp>
      <p:sp>
        <p:nvSpPr>
          <p:cNvPr id="3" name="Content Placeholder 2">
            <a:extLst>
              <a:ext uri="{FF2B5EF4-FFF2-40B4-BE49-F238E27FC236}">
                <a16:creationId xmlns:a16="http://schemas.microsoft.com/office/drawing/2014/main" id="{CB4BE860-CC8C-4CE9-3B24-FC369D62E9D7}"/>
              </a:ext>
            </a:extLst>
          </p:cNvPr>
          <p:cNvSpPr>
            <a:spLocks noGrp="1"/>
          </p:cNvSpPr>
          <p:nvPr>
            <p:ph idx="1"/>
          </p:nvPr>
        </p:nvSpPr>
        <p:spPr/>
        <p:txBody>
          <a:bodyPr>
            <a:normAutofit lnSpcReduction="10000"/>
          </a:bodyPr>
          <a:lstStyle/>
          <a:p>
            <a:endParaRPr lang="en-US" dirty="0"/>
          </a:p>
          <a:p>
            <a:r>
              <a:rPr lang="en-IN" dirty="0"/>
              <a:t>Dropped two Unimportant Variables- applicant id and Location</a:t>
            </a:r>
            <a:endParaRPr lang="en-US" dirty="0"/>
          </a:p>
          <a:p>
            <a:r>
              <a:rPr lang="en-US" dirty="0"/>
              <a:t>As age was having large number of variables, I grouped age into “</a:t>
            </a:r>
            <a:r>
              <a:rPr lang="en-US" dirty="0" err="1"/>
              <a:t>age_group</a:t>
            </a:r>
            <a:r>
              <a:rPr lang="en-US" dirty="0"/>
              <a:t>” for easy analysis – Youth (15-24 years) Adults (25-64 years) Elderly (65 years and over)</a:t>
            </a:r>
          </a:p>
          <a:p>
            <a:r>
              <a:rPr lang="en-US" b="1" dirty="0"/>
              <a:t>Data Splitting –</a:t>
            </a:r>
          </a:p>
          <a:p>
            <a:r>
              <a:rPr lang="en-US" dirty="0"/>
              <a:t>We apportion the data into training and test sets, with an 70-30 split</a:t>
            </a:r>
          </a:p>
          <a:p>
            <a:r>
              <a:rPr lang="en-US" dirty="0"/>
              <a:t> Training set: This part of the data set is used to build and train the Machine Learning model.(70%)  </a:t>
            </a:r>
          </a:p>
          <a:p>
            <a:r>
              <a:rPr lang="en-US" dirty="0"/>
              <a:t>Testing set: This part of the data set is used to evaluate the efficiency of the model.(30%)</a:t>
            </a:r>
          </a:p>
          <a:p>
            <a:endParaRPr lang="en-IN" dirty="0"/>
          </a:p>
        </p:txBody>
      </p:sp>
    </p:spTree>
    <p:extLst>
      <p:ext uri="{BB962C8B-B14F-4D97-AF65-F5344CB8AC3E}">
        <p14:creationId xmlns:p14="http://schemas.microsoft.com/office/powerpoint/2010/main" val="2126750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36179-5578-2952-4A29-F156705D3E01}"/>
              </a:ext>
            </a:extLst>
          </p:cNvPr>
          <p:cNvSpPr>
            <a:spLocks noGrp="1"/>
          </p:cNvSpPr>
          <p:nvPr>
            <p:ph type="title"/>
          </p:nvPr>
        </p:nvSpPr>
        <p:spPr>
          <a:xfrm>
            <a:off x="548457" y="260759"/>
            <a:ext cx="9404723" cy="1400530"/>
          </a:xfrm>
        </p:spPr>
        <p:txBody>
          <a:bodyPr/>
          <a:lstStyle/>
          <a:p>
            <a:pPr algn="ctr"/>
            <a:r>
              <a:rPr lang="en-US" sz="4000" b="1" dirty="0">
                <a:solidFill>
                  <a:srgbClr val="FF0000"/>
                </a:solidFill>
              </a:rPr>
              <a:t> Model Comparison</a:t>
            </a:r>
            <a:br>
              <a:rPr lang="en-US" sz="4000" b="1" dirty="0">
                <a:solidFill>
                  <a:srgbClr val="FF0000"/>
                </a:solidFill>
              </a:rPr>
            </a:br>
            <a:endParaRPr lang="en-IN" dirty="0"/>
          </a:p>
        </p:txBody>
      </p:sp>
      <p:pic>
        <p:nvPicPr>
          <p:cNvPr id="5" name="Content Placeholder 4">
            <a:extLst>
              <a:ext uri="{FF2B5EF4-FFF2-40B4-BE49-F238E27FC236}">
                <a16:creationId xmlns:a16="http://schemas.microsoft.com/office/drawing/2014/main" id="{62A007A1-FC1F-B07D-358E-9EBF4CB8BB87}"/>
              </a:ext>
            </a:extLst>
          </p:cNvPr>
          <p:cNvPicPr>
            <a:picLocks noGrp="1" noChangeAspect="1"/>
          </p:cNvPicPr>
          <p:nvPr>
            <p:ph idx="1"/>
          </p:nvPr>
        </p:nvPicPr>
        <p:blipFill>
          <a:blip r:embed="rId2"/>
          <a:stretch>
            <a:fillRect/>
          </a:stretch>
        </p:blipFill>
        <p:spPr>
          <a:xfrm>
            <a:off x="1578207" y="4294306"/>
            <a:ext cx="8801100" cy="2145090"/>
          </a:xfrm>
        </p:spPr>
      </p:pic>
      <p:sp>
        <p:nvSpPr>
          <p:cNvPr id="7" name="TextBox 6">
            <a:extLst>
              <a:ext uri="{FF2B5EF4-FFF2-40B4-BE49-F238E27FC236}">
                <a16:creationId xmlns:a16="http://schemas.microsoft.com/office/drawing/2014/main" id="{0B767BEF-D174-1ED8-A3C9-F26999C1065E}"/>
              </a:ext>
            </a:extLst>
          </p:cNvPr>
          <p:cNvSpPr txBox="1"/>
          <p:nvPr/>
        </p:nvSpPr>
        <p:spPr>
          <a:xfrm>
            <a:off x="1461545" y="2043407"/>
            <a:ext cx="9404723" cy="1868781"/>
          </a:xfrm>
          <a:prstGeom prst="rect">
            <a:avLst/>
          </a:prstGeom>
          <a:noFill/>
        </p:spPr>
        <p:txBody>
          <a:bodyPr wrap="square">
            <a:spAutoFit/>
          </a:bodyPr>
          <a:lstStyle/>
          <a:p>
            <a:pPr>
              <a:lnSpc>
                <a:spcPct val="107000"/>
              </a:lnSpc>
              <a:spcAft>
                <a:spcPts val="800"/>
              </a:spcAft>
              <a:tabLst>
                <a:tab pos="1127760" algn="l"/>
              </a:tabLst>
            </a:pPr>
            <a:r>
              <a:rPr lang="en-IN" sz="1800" dirty="0">
                <a:effectLst/>
                <a:latin typeface="Calibri" panose="020F0502020204030204" pitchFamily="34" charset="0"/>
                <a:ea typeface="Calibri" panose="020F0502020204030204" pitchFamily="34" charset="0"/>
                <a:cs typeface="Calibri" panose="020F0502020204030204" pitchFamily="34" charset="0"/>
              </a:rPr>
              <a:t> If we compared all the Linear Regression Model and Decision Tree model are doing better with respect to prediction.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127760" algn="l"/>
              </a:tabLst>
            </a:pPr>
            <a:r>
              <a:rPr lang="en-IN" sz="1800" dirty="0">
                <a:effectLst/>
                <a:latin typeface="Calibri" panose="020F0502020204030204" pitchFamily="34" charset="0"/>
                <a:ea typeface="Calibri" panose="020F0502020204030204" pitchFamily="34" charset="0"/>
                <a:cs typeface="Calibri" panose="020F0502020204030204" pitchFamily="34" charset="0"/>
              </a:rPr>
              <a:t>To select best it would be better to have more data for training, validating and testing.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127760" algn="l"/>
              </a:tabLst>
            </a:pPr>
            <a:r>
              <a:rPr lang="en-IN" sz="1800" dirty="0">
                <a:effectLst/>
                <a:latin typeface="Calibri" panose="020F0502020204030204" pitchFamily="34" charset="0"/>
                <a:ea typeface="Calibri" panose="020F0502020204030204" pitchFamily="34" charset="0"/>
                <a:cs typeface="Calibri" panose="020F0502020204030204" pitchFamily="34" charset="0"/>
              </a:rPr>
              <a:t>As of now, Decision Tree model and Linear Regression Model  looks to be more balance.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127760" algn="l"/>
              </a:tabLst>
            </a:pPr>
            <a:r>
              <a:rPr lang="en-IN" sz="1800" dirty="0">
                <a:effectLst/>
                <a:latin typeface="Calibri" panose="020F0502020204030204" pitchFamily="34" charset="0"/>
                <a:ea typeface="Calibri" panose="020F0502020204030204" pitchFamily="34" charset="0"/>
                <a:cs typeface="Calibri" panose="020F0502020204030204" pitchFamily="34" charset="0"/>
              </a:rPr>
              <a:t>However Random Forest regression model is also not bad but requires further analysis.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1542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70E99-0B03-FFD6-5468-5E34BF07DF18}"/>
              </a:ext>
            </a:extLst>
          </p:cNvPr>
          <p:cNvSpPr>
            <a:spLocks noGrp="1"/>
          </p:cNvSpPr>
          <p:nvPr>
            <p:ph type="title"/>
          </p:nvPr>
        </p:nvSpPr>
        <p:spPr>
          <a:xfrm>
            <a:off x="646111" y="701336"/>
            <a:ext cx="9404723" cy="1151912"/>
          </a:xfrm>
        </p:spPr>
        <p:txBody>
          <a:bodyPr/>
          <a:lstStyle/>
          <a:p>
            <a:pPr algn="ctr"/>
            <a:r>
              <a:rPr lang="en-IN" b="1" dirty="0">
                <a:solidFill>
                  <a:srgbClr val="FF0000"/>
                </a:solidFill>
              </a:rPr>
              <a:t>Insights</a:t>
            </a:r>
          </a:p>
        </p:txBody>
      </p:sp>
      <p:sp>
        <p:nvSpPr>
          <p:cNvPr id="3" name="Content Placeholder 2">
            <a:extLst>
              <a:ext uri="{FF2B5EF4-FFF2-40B4-BE49-F238E27FC236}">
                <a16:creationId xmlns:a16="http://schemas.microsoft.com/office/drawing/2014/main" id="{AE156E9D-FD86-145B-3D22-9878F8BA0445}"/>
              </a:ext>
            </a:extLst>
          </p:cNvPr>
          <p:cNvSpPr>
            <a:spLocks noGrp="1"/>
          </p:cNvSpPr>
          <p:nvPr>
            <p:ph idx="1"/>
          </p:nvPr>
        </p:nvSpPr>
        <p:spPr/>
        <p:txBody>
          <a:bodyPr>
            <a:normAutofit/>
          </a:bodyPr>
          <a:lstStyle/>
          <a:p>
            <a:pPr>
              <a:lnSpc>
                <a:spcPct val="107000"/>
              </a:lnSpc>
              <a:spcAft>
                <a:spcPts val="800"/>
              </a:spcAft>
              <a:tabLst>
                <a:tab pos="1127760" algn="l"/>
              </a:tabLst>
            </a:pPr>
            <a:r>
              <a:rPr lang="en-IN" sz="1800" dirty="0">
                <a:effectLst/>
                <a:latin typeface="Calibri" panose="020F0502020204030204" pitchFamily="34" charset="0"/>
                <a:ea typeface="Calibri" panose="020F0502020204030204" pitchFamily="34" charset="0"/>
                <a:cs typeface="Calibri" panose="020F0502020204030204" pitchFamily="34" charset="0"/>
              </a:rPr>
              <a:t>The important feature for Insurance cost of individual from the data set provided is coming out to be weight followed by </a:t>
            </a:r>
            <a:r>
              <a:rPr lang="en-US" sz="1800" dirty="0">
                <a:latin typeface="Calibri" panose="020F0502020204030204" pitchFamily="34" charset="0"/>
                <a:cs typeface="Calibri" panose="020F0502020204030204" pitchFamily="34" charset="0"/>
              </a:rPr>
              <a:t>by</a:t>
            </a:r>
            <a:r>
              <a:rPr lang="en-US" sz="1800" b="1" dirty="0">
                <a:latin typeface="Calibri" panose="020F0502020204030204" pitchFamily="34" charset="0"/>
                <a:cs typeface="Calibri" panose="020F0502020204030204" pitchFamily="34" charset="0"/>
              </a:rPr>
              <a:t>-</a:t>
            </a:r>
            <a:r>
              <a:rPr lang="en-US" sz="1800" b="1" dirty="0" err="1">
                <a:latin typeface="Calibri" panose="020F0502020204030204" pitchFamily="34" charset="0"/>
                <a:cs typeface="Calibri" panose="020F0502020204030204" pitchFamily="34" charset="0"/>
              </a:rPr>
              <a:t>Year_last_admitted</a:t>
            </a:r>
            <a:r>
              <a:rPr lang="en-US" sz="1800" dirty="0">
                <a:latin typeface="Calibri" panose="020F0502020204030204" pitchFamily="34" charset="0"/>
                <a:cs typeface="Calibri" panose="020F0502020204030204" pitchFamily="34" charset="0"/>
              </a:rPr>
              <a:t> and </a:t>
            </a:r>
            <a:r>
              <a:rPr lang="en-US" sz="1800" b="1" dirty="0" err="1">
                <a:latin typeface="Calibri" panose="020F0502020204030204" pitchFamily="34" charset="0"/>
                <a:cs typeface="Calibri" panose="020F0502020204030204" pitchFamily="34" charset="0"/>
              </a:rPr>
              <a:t>weight_change_in_last_one_year</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tabLst>
                <a:tab pos="1127760" algn="l"/>
              </a:tabLst>
            </a:pPr>
            <a:r>
              <a:rPr lang="en-US" sz="1600" dirty="0">
                <a:latin typeface="Calibri" panose="020F0502020204030204" pitchFamily="34" charset="0"/>
                <a:cs typeface="Calibri" panose="020F0502020204030204" pitchFamily="34" charset="0"/>
              </a:rPr>
              <a:t>Variables like eating habit, sleep cycle and frequent pill popping habit which attributes to complications like renal failure should have been included. </a:t>
            </a:r>
          </a:p>
          <a:p>
            <a:pPr>
              <a:lnSpc>
                <a:spcPct val="107000"/>
              </a:lnSpc>
              <a:spcAft>
                <a:spcPts val="800"/>
              </a:spcAft>
              <a:tabLst>
                <a:tab pos="1127760" algn="l"/>
              </a:tabLst>
            </a:pPr>
            <a:r>
              <a:rPr lang="en-US" sz="1600" dirty="0">
                <a:latin typeface="Calibri" panose="020F0502020204030204" pitchFamily="34" charset="0"/>
                <a:cs typeface="Calibri" panose="020F0502020204030204" pitchFamily="34" charset="0"/>
              </a:rPr>
              <a:t>Rather than daily and rare amount of alcohol and no of cigarettes consumed per day should have been included. </a:t>
            </a:r>
          </a:p>
          <a:p>
            <a:pPr>
              <a:lnSpc>
                <a:spcPct val="107000"/>
              </a:lnSpc>
              <a:spcAft>
                <a:spcPts val="800"/>
              </a:spcAft>
              <a:tabLst>
                <a:tab pos="1127760" algn="l"/>
              </a:tabLst>
            </a:pPr>
            <a:r>
              <a:rPr lang="en-US" sz="1600" dirty="0">
                <a:latin typeface="Calibri" panose="020F0502020204030204" pitchFamily="34" charset="0"/>
                <a:cs typeface="Calibri" panose="020F0502020204030204" pitchFamily="34" charset="0"/>
              </a:rPr>
              <a:t>As BMI includes muscles and bone density. Visceral fat content should have been included as it is more reliable than BMI . </a:t>
            </a:r>
          </a:p>
          <a:p>
            <a:pPr>
              <a:lnSpc>
                <a:spcPct val="107000"/>
              </a:lnSpc>
              <a:spcAft>
                <a:spcPts val="800"/>
              </a:spcAft>
              <a:tabLst>
                <a:tab pos="1127760" algn="l"/>
              </a:tabLst>
            </a:pPr>
            <a:r>
              <a:rPr lang="en-US" sz="1600" dirty="0">
                <a:latin typeface="Calibri" panose="020F0502020204030204" pitchFamily="34" charset="0"/>
                <a:cs typeface="Calibri" panose="020F0502020204030204" pitchFamily="34" charset="0"/>
              </a:rPr>
              <a:t>Applicant with unhealthy lifestyle should also have been included properly so that insurance cost on higher side could also have been studied significantly</a:t>
            </a:r>
            <a:r>
              <a:rPr lang="en-IN" sz="1800" dirty="0">
                <a:effectLst/>
                <a:latin typeface="Calibri" panose="020F0502020204030204" pitchFamily="34" charset="0"/>
                <a:ea typeface="Calibri" panose="020F0502020204030204" pitchFamily="34" charset="0"/>
                <a:cs typeface="Calibri" panose="020F0502020204030204" pitchFamily="34" charset="0"/>
              </a:rPr>
              <a:t>. </a:t>
            </a:r>
          </a:p>
          <a:p>
            <a:endParaRPr lang="en-IN" dirty="0"/>
          </a:p>
        </p:txBody>
      </p:sp>
    </p:spTree>
    <p:extLst>
      <p:ext uri="{BB962C8B-B14F-4D97-AF65-F5344CB8AC3E}">
        <p14:creationId xmlns:p14="http://schemas.microsoft.com/office/powerpoint/2010/main" val="2752432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42B19-401E-B1EF-39E5-9E2C6F36D2BA}"/>
              </a:ext>
            </a:extLst>
          </p:cNvPr>
          <p:cNvSpPr>
            <a:spLocks noGrp="1"/>
          </p:cNvSpPr>
          <p:nvPr>
            <p:ph type="title"/>
          </p:nvPr>
        </p:nvSpPr>
        <p:spPr/>
        <p:txBody>
          <a:bodyPr/>
          <a:lstStyle/>
          <a:p>
            <a:pPr algn="ctr"/>
            <a:r>
              <a:rPr lang="en-IN" b="1" dirty="0">
                <a:solidFill>
                  <a:srgbClr val="FF0000"/>
                </a:solidFill>
              </a:rPr>
              <a:t>Recommendations</a:t>
            </a:r>
          </a:p>
        </p:txBody>
      </p:sp>
      <p:sp>
        <p:nvSpPr>
          <p:cNvPr id="3" name="Content Placeholder 2">
            <a:extLst>
              <a:ext uri="{FF2B5EF4-FFF2-40B4-BE49-F238E27FC236}">
                <a16:creationId xmlns:a16="http://schemas.microsoft.com/office/drawing/2014/main" id="{1B767133-D0E9-48A9-D0C8-30C1DEBF51E3}"/>
              </a:ext>
            </a:extLst>
          </p:cNvPr>
          <p:cNvSpPr>
            <a:spLocks noGrp="1"/>
          </p:cNvSpPr>
          <p:nvPr>
            <p:ph idx="1"/>
          </p:nvPr>
        </p:nvSpPr>
        <p:spPr>
          <a:xfrm>
            <a:off x="328474" y="1260629"/>
            <a:ext cx="10511161" cy="5273335"/>
          </a:xfrm>
        </p:spPr>
        <p:txBody>
          <a:bodyPr>
            <a:noAutofit/>
          </a:bodyPr>
          <a:lstStyle/>
          <a:p>
            <a:pPr marL="457200">
              <a:lnSpc>
                <a:spcPct val="115000"/>
              </a:lnSpc>
            </a:pPr>
            <a:r>
              <a:rPr lang="en-IN" sz="1600" dirty="0">
                <a:effectLst/>
                <a:latin typeface="Calibri" panose="020F0502020204030204" pitchFamily="34" charset="0"/>
                <a:ea typeface="Calibri" panose="020F0502020204030204" pitchFamily="34" charset="0"/>
                <a:cs typeface="Calibri" panose="020F0502020204030204" pitchFamily="34" charset="0"/>
              </a:rPr>
              <a:t>As cost of health care continues to rise. We have to learn how to take steps to limit your out-of-pocket health care costs.</a:t>
            </a:r>
          </a:p>
          <a:p>
            <a:pPr marL="342900" lvl="0" indent="-342900">
              <a:lnSpc>
                <a:spcPct val="115000"/>
              </a:lnSpc>
              <a:buFont typeface="Times New Roman" panose="02020603050405020304" pitchFamily="18" charset="0"/>
              <a:buAutoNum type="arabicPeriod"/>
            </a:pPr>
            <a:r>
              <a:rPr lang="en-IN" sz="1600" dirty="0">
                <a:effectLst/>
                <a:latin typeface="Calibri" panose="020F0502020204030204" pitchFamily="34" charset="0"/>
                <a:ea typeface="Calibri" panose="020F0502020204030204" pitchFamily="34" charset="0"/>
                <a:cs typeface="Calibri" panose="020F0502020204030204" pitchFamily="34" charset="0"/>
              </a:rPr>
              <a:t>From our analysis it is clear that weight is highly corelated with insurance cost and </a:t>
            </a:r>
            <a:r>
              <a:rPr lang="en-IN" sz="1600" dirty="0" err="1">
                <a:effectLst/>
                <a:latin typeface="Calibri" panose="020F0502020204030204" pitchFamily="34" charset="0"/>
                <a:ea typeface="Calibri" panose="020F0502020204030204" pitchFamily="34" charset="0"/>
                <a:cs typeface="Calibri" panose="020F0502020204030204" pitchFamily="34" charset="0"/>
              </a:rPr>
              <a:t>weight_change_in_last_one_year</a:t>
            </a:r>
            <a:r>
              <a:rPr lang="en-IN" sz="1600" dirty="0">
                <a:effectLst/>
                <a:latin typeface="Calibri" panose="020F0502020204030204" pitchFamily="34" charset="0"/>
                <a:ea typeface="Calibri" panose="020F0502020204030204" pitchFamily="34" charset="0"/>
                <a:cs typeface="Calibri" panose="020F0502020204030204" pitchFamily="34" charset="0"/>
              </a:rPr>
              <a:t>  also shows some correlation with our target variable. Insurance holders should religiously follow weight management therapy to reduce insurance cost.</a:t>
            </a:r>
          </a:p>
          <a:p>
            <a:pPr marL="342900" lvl="0" indent="-342900">
              <a:lnSpc>
                <a:spcPct val="115000"/>
              </a:lnSpc>
              <a:buFont typeface="Times New Roman" panose="02020603050405020304" pitchFamily="18" charset="0"/>
              <a:buAutoNum type="arabicPeriod"/>
            </a:pPr>
            <a:r>
              <a:rPr lang="en-IN" sz="1600" dirty="0">
                <a:effectLst/>
                <a:latin typeface="Calibri" panose="020F0502020204030204" pitchFamily="34" charset="0"/>
                <a:ea typeface="Calibri" panose="020F0502020204030204" pitchFamily="34" charset="0"/>
                <a:cs typeface="Calibri" panose="020F0502020204030204" pitchFamily="34" charset="0"/>
              </a:rPr>
              <a:t>Increased number of hospitalizations also adds up to  medical expenses hence one can get routine health screenings. These tests can catch health problems early, when they may be more easily treated. And one  do not have to pay a huge sum when condition worsens .</a:t>
            </a:r>
          </a:p>
          <a:p>
            <a:pPr marL="342900" lvl="0" indent="-342900">
              <a:lnSpc>
                <a:spcPct val="115000"/>
              </a:lnSpc>
              <a:buFont typeface="Times New Roman" panose="02020603050405020304" pitchFamily="18" charset="0"/>
              <a:buAutoNum type="arabicPeriod"/>
            </a:pPr>
            <a:r>
              <a:rPr lang="en-IN" sz="1600" dirty="0">
                <a:effectLst/>
                <a:latin typeface="Calibri" panose="020F0502020204030204" pitchFamily="34" charset="0"/>
                <a:ea typeface="Calibri" panose="020F0502020204030204" pitchFamily="34" charset="0"/>
                <a:cs typeface="Calibri" panose="020F0502020204030204" pitchFamily="34" charset="0"/>
              </a:rPr>
              <a:t>Depending on your health coverage, you may have the choice to see providers who are in-network or out-of-network. You pay less to see providers who are in-network, because they have a contract with your health plan. This means they charge lower rates</a:t>
            </a:r>
          </a:p>
          <a:p>
            <a:pPr marL="342900" lvl="0" indent="-342900">
              <a:lnSpc>
                <a:spcPct val="115000"/>
              </a:lnSpc>
              <a:spcAft>
                <a:spcPts val="1000"/>
              </a:spcAft>
              <a:buFont typeface="Times New Roman" panose="02020603050405020304" pitchFamily="18" charset="0"/>
              <a:buAutoNum type="arabicPeriod"/>
            </a:pPr>
            <a:r>
              <a:rPr lang="en-IN" sz="1600" dirty="0">
                <a:effectLst/>
                <a:latin typeface="Calibri" panose="020F0502020204030204" pitchFamily="34" charset="0"/>
                <a:ea typeface="Calibri" panose="020F0502020204030204" pitchFamily="34" charset="0"/>
                <a:cs typeface="Calibri" panose="020F0502020204030204" pitchFamily="34" charset="0"/>
              </a:rPr>
              <a:t>A simple way to save money on health care is to stay healthy. Of course, that is sometimes easier said than done. But staying at a healthy weight, getting regular exercise, and not smoking lowers your risk for health problems. Staying healthy helps you avoid costly tests and treatments for ongoing conditions such as diabetes or heart disease.</a:t>
            </a:r>
          </a:p>
          <a:p>
            <a:pPr marL="342900" lvl="0" indent="-342900">
              <a:lnSpc>
                <a:spcPct val="115000"/>
              </a:lnSpc>
              <a:spcAft>
                <a:spcPts val="1000"/>
              </a:spcAft>
              <a:buFont typeface="Times New Roman" panose="02020603050405020304" pitchFamily="18" charset="0"/>
              <a:buAutoNum type="arabicPeriod"/>
            </a:pPr>
            <a:r>
              <a:rPr lang="en-US" sz="1600" dirty="0">
                <a:latin typeface="Calibri" panose="020F0502020204030204" pitchFamily="34" charset="0"/>
                <a:cs typeface="Calibri" panose="020F0502020204030204" pitchFamily="34" charset="0"/>
              </a:rPr>
              <a:t>Insurance companies may pay special attention to your lifestyle and profession. All information shared plays a key role in determining your suitability for the coverage and insurance costs.</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endParaRPr lang="en-IN"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71246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3069</TotalTime>
  <Words>977</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Times New Roman</vt:lpstr>
      <vt:lpstr>Wingdings 3</vt:lpstr>
      <vt:lpstr>Ion</vt:lpstr>
      <vt:lpstr>PowerPoint Presentation</vt:lpstr>
      <vt:lpstr>What’s our business problem</vt:lpstr>
      <vt:lpstr>Why insurance cost burden emerges</vt:lpstr>
      <vt:lpstr>What our data says:</vt:lpstr>
      <vt:lpstr>MODEL SELECTION </vt:lpstr>
      <vt:lpstr>Model Validation</vt:lpstr>
      <vt:lpstr> Model Comparison </vt:lpstr>
      <vt:lpstr>Insights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amvi</dc:creator>
  <cp:lastModifiedBy>amvi</cp:lastModifiedBy>
  <cp:revision>2</cp:revision>
  <dcterms:created xsi:type="dcterms:W3CDTF">2022-05-25T14:16:11Z</dcterms:created>
  <dcterms:modified xsi:type="dcterms:W3CDTF">2022-06-05T08:12:06Z</dcterms:modified>
</cp:coreProperties>
</file>