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SemiBold"/>
      <p:regular r:id="rId41"/>
      <p:bold r:id="rId42"/>
      <p:italic r:id="rId43"/>
      <p:boldItalic r:id="rId44"/>
    </p:embeddedFont>
    <p:embeddedFont>
      <p:font typeface="Raleway"/>
      <p:regular r:id="rId45"/>
      <p:bold r:id="rId46"/>
      <p:italic r:id="rId47"/>
      <p:boldItalic r:id="rId48"/>
    </p:embeddedFont>
    <p:embeddedFont>
      <p:font typeface="Roboto"/>
      <p:regular r:id="rId49"/>
      <p:bold r:id="rId50"/>
      <p:italic r:id="rId51"/>
      <p:boldItalic r:id="rId52"/>
    </p:embeddedFont>
    <p:embeddedFont>
      <p:font typeface="Raleway Medium"/>
      <p:regular r:id="rId53"/>
      <p:bold r:id="rId54"/>
      <p:italic r:id="rId55"/>
      <p:boldItalic r:id="rId56"/>
    </p:embeddedFont>
    <p:embeddedFont>
      <p:font typeface="Barlow Light"/>
      <p:regular r:id="rId57"/>
      <p:bold r:id="rId58"/>
      <p:italic r:id="rId59"/>
      <p:boldItalic r:id="rId60"/>
    </p:embeddedFont>
    <p:embeddedFont>
      <p:font typeface="Barlow"/>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8025CB-D398-42C0-A6AB-061DDA9876AC}">
  <a:tblStyle styleId="{2D8025CB-D398-42C0-A6AB-061DDA9876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SemiBold-bold.fntdata"/><Relationship Id="rId41" Type="http://schemas.openxmlformats.org/officeDocument/2006/relationships/font" Target="fonts/RalewaySemiBold-regular.fntdata"/><Relationship Id="rId44" Type="http://schemas.openxmlformats.org/officeDocument/2006/relationships/font" Target="fonts/RalewaySemiBold-boldItalic.fntdata"/><Relationship Id="rId43" Type="http://schemas.openxmlformats.org/officeDocument/2006/relationships/font" Target="fonts/RalewaySemiBold-italic.fntdata"/><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bold.fntdata"/><Relationship Id="rId61" Type="http://schemas.openxmlformats.org/officeDocument/2006/relationships/font" Target="fonts/Barlow-regular.fntdata"/><Relationship Id="rId20" Type="http://schemas.openxmlformats.org/officeDocument/2006/relationships/slide" Target="slides/slide15.xml"/><Relationship Id="rId64" Type="http://schemas.openxmlformats.org/officeDocument/2006/relationships/font" Target="fonts/Barlow-boldItalic.fntdata"/><Relationship Id="rId63" Type="http://schemas.openxmlformats.org/officeDocument/2006/relationships/font" Target="fonts/Barlow-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Ligh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RalewayMedium-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RalewayMedium-italic.fntdata"/><Relationship Id="rId10" Type="http://schemas.openxmlformats.org/officeDocument/2006/relationships/slide" Target="slides/slide5.xml"/><Relationship Id="rId54" Type="http://schemas.openxmlformats.org/officeDocument/2006/relationships/font" Target="fonts/RalewayMedium-bold.fntdata"/><Relationship Id="rId13" Type="http://schemas.openxmlformats.org/officeDocument/2006/relationships/slide" Target="slides/slide8.xml"/><Relationship Id="rId57" Type="http://schemas.openxmlformats.org/officeDocument/2006/relationships/font" Target="fonts/BarlowLight-regular.fntdata"/><Relationship Id="rId12" Type="http://schemas.openxmlformats.org/officeDocument/2006/relationships/slide" Target="slides/slide7.xml"/><Relationship Id="rId56" Type="http://schemas.openxmlformats.org/officeDocument/2006/relationships/font" Target="fonts/RalewayMedium-boldItalic.fntdata"/><Relationship Id="rId15" Type="http://schemas.openxmlformats.org/officeDocument/2006/relationships/slide" Target="slides/slide10.xml"/><Relationship Id="rId59" Type="http://schemas.openxmlformats.org/officeDocument/2006/relationships/font" Target="fonts/BarlowLight-italic.fntdata"/><Relationship Id="rId14" Type="http://schemas.openxmlformats.org/officeDocument/2006/relationships/slide" Target="slides/slide9.xml"/><Relationship Id="rId58" Type="http://schemas.openxmlformats.org/officeDocument/2006/relationships/font" Target="fonts/Barlow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mericanliterature.com/author/jack-london/short-story/to-build-a-fi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ndard_stream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72c0d80ed2_1_4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g72c0d80ed2_1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c0d80ed2_1_8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72c0d80ed2_1_8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count.txt:</a:t>
            </a:r>
            <a:endParaRPr/>
          </a:p>
          <a:p>
            <a:pPr indent="0" lvl="0" marL="0" rtl="0" algn="l">
              <a:lnSpc>
                <a:spcPct val="100000"/>
              </a:lnSpc>
              <a:spcBef>
                <a:spcPts val="0"/>
              </a:spcBef>
              <a:spcAft>
                <a:spcPts val="0"/>
              </a:spcAft>
              <a:buSzPts val="1400"/>
              <a:buNone/>
            </a:pPr>
            <a:r>
              <a:rPr lang="tr-TR"/>
              <a:t>one</a:t>
            </a:r>
            <a:endParaRPr/>
          </a:p>
          <a:p>
            <a:pPr indent="0" lvl="0" marL="0" rtl="0" algn="l">
              <a:lnSpc>
                <a:spcPct val="100000"/>
              </a:lnSpc>
              <a:spcBef>
                <a:spcPts val="0"/>
              </a:spcBef>
              <a:spcAft>
                <a:spcPts val="0"/>
              </a:spcAft>
              <a:buSzPts val="1400"/>
              <a:buNone/>
            </a:pPr>
            <a:r>
              <a:rPr lang="tr-TR"/>
              <a:t>two</a:t>
            </a:r>
            <a:endParaRPr/>
          </a:p>
          <a:p>
            <a:pPr indent="0" lvl="0" marL="0" rtl="0" algn="l">
              <a:lnSpc>
                <a:spcPct val="100000"/>
              </a:lnSpc>
              <a:spcBef>
                <a:spcPts val="0"/>
              </a:spcBef>
              <a:spcAft>
                <a:spcPts val="0"/>
              </a:spcAft>
              <a:buSzPts val="1400"/>
              <a:buNone/>
            </a:pPr>
            <a:r>
              <a:rPr lang="tr-TR"/>
              <a:t>three</a:t>
            </a:r>
            <a:endParaRPr/>
          </a:p>
          <a:p>
            <a:pPr indent="0" lvl="0" marL="0" rtl="0" algn="l">
              <a:lnSpc>
                <a:spcPct val="100000"/>
              </a:lnSpc>
              <a:spcBef>
                <a:spcPts val="0"/>
              </a:spcBef>
              <a:spcAft>
                <a:spcPts val="0"/>
              </a:spcAft>
              <a:buSzPts val="1400"/>
              <a:buNone/>
            </a:pPr>
            <a:r>
              <a:rPr lang="tr-TR"/>
              <a:t>four</a:t>
            </a:r>
            <a:endParaRPr/>
          </a:p>
          <a:p>
            <a:pPr indent="0" lvl="0" marL="0" rtl="0" algn="l">
              <a:lnSpc>
                <a:spcPct val="100000"/>
              </a:lnSpc>
              <a:spcBef>
                <a:spcPts val="0"/>
              </a:spcBef>
              <a:spcAft>
                <a:spcPts val="0"/>
              </a:spcAft>
              <a:buSzPts val="1400"/>
              <a:buNone/>
            </a:pPr>
            <a:r>
              <a:rPr lang="tr-TR"/>
              <a:t>five</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tr-TR">
                <a:solidFill>
                  <a:schemeClr val="dk1"/>
                </a:solidFill>
              </a:rPr>
              <a:t>tac count.txt | tee temp.txt | tac</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u="sng">
                <a:solidFill>
                  <a:schemeClr val="hlink"/>
                </a:solidFill>
                <a:hlinkClick r:id="rId2"/>
              </a:rPr>
              <a:t>https://americanliterature.com/author/jack-london/short-story/to-build-a-fire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tr-TR"/>
              <a:t>Day had broken cold and grey, exceedingly cold and grey, when the man turned aside from the main Yukon trail and climbed the high earth- bank, where a dim and little-travelled trail led eastward through the fat spruce timberland. It was a steep bank, and he paused for breath at the top, excusing the act to himself by looking at his watch. It was nine o'clock. There was no sun nor hint of sun, though there was not a cloud in the sky. It was a clear day, and yet there seemed an intangible pall over the face of things, a subtle gloom that made the day dark, and that was due to the absence of sun. This fact did not worry the man. He was used to the lack of sun. It had been days since he had seen the sun, and he knew that a few more days must pass before that cheerful orb, due south, would just peep above the sky- line and dip immediately from view.</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The man flung a look back along the way he had come. The Yukon lay a mile wide and hidden under three feet of ice. On top of this ice were as many feet of snow. It was all pure white, rolling in gentle undulations where the ice-jams of the freeze-up had formed. North and south, as far as his eye could see, it was unbroken white, save for a dark hair-line that curved and twisted from around the spruce- covered island to the south, and that curved and twisted away into the north, where it disappeared behind another spruce-covered island. This dark hair-line was the trail--the main trail--that led south five hundred miles to the Chilcoot Pass, Dyea, and salt water; and that led north seventy miles to Dawson, and still on to the north a thousand miles to Nulato, and finally to St. Michael on Bering Sea, a thousand miles and half a thousand more.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tr-TR"/>
              <a:t>But all this--the mysterious, far-reaching hairline trail, the absence of sun from the sky, the tremendous cold, and the strangeness and weirdness of it all--made no impression on the man. It was not because he was long used to it. He was a new-comer in the land, a chechaquo, and this was his first winter. The trouble with him was that he was without imagination. He was quick and alert in the things of life, but only in the things, and not in the significances. Fifty degrees below zero meant eighty odd degrees of frost. Such fact impressed him as being cold and uncomfortable, and that was all. It did not lead him to meditate upon his frailty as a creature of temperature, and upon man's frailty in general, able only to live within certain narrow limits of heat and cold; and from there on it did not lead him to the conjectural field of immortality and man's place in the universe. Fifty degrees below zero stood for a bite of frost that hurt and that must be guarded against by the use of mittens, ear-flaps, warm moccasins, and thick socks. Fifty degrees below zero was to him just precisely fifty degrees below zero. That there should be anything more to it than that was a thought that never entered his head.</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sz="1800"/>
              <a:t>Nation Ranking Player_Name Player_Lastname Date_Reached</a:t>
            </a:r>
            <a:endParaRPr sz="1800"/>
          </a:p>
          <a:p>
            <a:pPr indent="0" lvl="0" marL="0" rtl="0" algn="l">
              <a:lnSpc>
                <a:spcPct val="100000"/>
              </a:lnSpc>
              <a:spcBef>
                <a:spcPts val="0"/>
              </a:spcBef>
              <a:spcAft>
                <a:spcPts val="0"/>
              </a:spcAft>
              <a:buClr>
                <a:schemeClr val="dk1"/>
              </a:buClr>
              <a:buSzPts val="1100"/>
              <a:buFont typeface="Arial"/>
              <a:buNone/>
            </a:pPr>
            <a:r>
              <a:rPr lang="tr-TR" sz="1800"/>
              <a:t>-------- ----------- ------------------ ------------------------ -------------------</a:t>
            </a:r>
            <a:endParaRPr sz="1800"/>
          </a:p>
          <a:p>
            <a:pPr indent="0" lvl="0" marL="0" rtl="0" algn="l">
              <a:lnSpc>
                <a:spcPct val="100000"/>
              </a:lnSpc>
              <a:spcBef>
                <a:spcPts val="0"/>
              </a:spcBef>
              <a:spcAft>
                <a:spcPts val="0"/>
              </a:spcAft>
              <a:buClr>
                <a:schemeClr val="dk1"/>
              </a:buClr>
              <a:buSzPts val="1100"/>
              <a:buFont typeface="Arial"/>
              <a:buNone/>
            </a:pPr>
            <a:r>
              <a:rPr lang="tr-TR" sz="1800"/>
              <a:t>Algeria 114 Lamine Ouahab 21 September 2009</a:t>
            </a:r>
            <a:endParaRPr sz="1800"/>
          </a:p>
          <a:p>
            <a:pPr indent="0" lvl="0" marL="0" rtl="0" algn="l">
              <a:lnSpc>
                <a:spcPct val="100000"/>
              </a:lnSpc>
              <a:spcBef>
                <a:spcPts val="0"/>
              </a:spcBef>
              <a:spcAft>
                <a:spcPts val="0"/>
              </a:spcAft>
              <a:buClr>
                <a:schemeClr val="dk1"/>
              </a:buClr>
              <a:buSzPts val="1100"/>
              <a:buFont typeface="Arial"/>
              <a:buNone/>
            </a:pPr>
            <a:r>
              <a:rPr lang="tr-TR" sz="1800"/>
              <a:t>Argentina 2 Guillermo Vilas 30 April 1975</a:t>
            </a:r>
            <a:endParaRPr sz="1800"/>
          </a:p>
          <a:p>
            <a:pPr indent="0" lvl="0" marL="0" rtl="0" algn="l">
              <a:lnSpc>
                <a:spcPct val="100000"/>
              </a:lnSpc>
              <a:spcBef>
                <a:spcPts val="0"/>
              </a:spcBef>
              <a:spcAft>
                <a:spcPts val="0"/>
              </a:spcAft>
              <a:buClr>
                <a:schemeClr val="dk1"/>
              </a:buClr>
              <a:buSzPts val="1100"/>
              <a:buFont typeface="Arial"/>
              <a:buNone/>
            </a:pPr>
            <a:r>
              <a:rPr lang="tr-TR" sz="1800"/>
              <a:t>Armenia 38 Sargis Sargsian 12 January 2004</a:t>
            </a:r>
            <a:endParaRPr sz="1800"/>
          </a:p>
          <a:p>
            <a:pPr indent="0" lvl="0" marL="0" rtl="0" algn="l">
              <a:lnSpc>
                <a:spcPct val="100000"/>
              </a:lnSpc>
              <a:spcBef>
                <a:spcPts val="0"/>
              </a:spcBef>
              <a:spcAft>
                <a:spcPts val="0"/>
              </a:spcAft>
              <a:buClr>
                <a:schemeClr val="dk1"/>
              </a:buClr>
              <a:buSzPts val="1100"/>
              <a:buFont typeface="Arial"/>
              <a:buNone/>
            </a:pPr>
            <a:r>
              <a:rPr lang="tr-TR" sz="1800"/>
              <a:t>Australia 1 John Newcombe 3 June 1974</a:t>
            </a:r>
            <a:endParaRPr sz="1800"/>
          </a:p>
          <a:p>
            <a:pPr indent="0" lvl="0" marL="0" rtl="0" algn="l">
              <a:lnSpc>
                <a:spcPct val="100000"/>
              </a:lnSpc>
              <a:spcBef>
                <a:spcPts val="0"/>
              </a:spcBef>
              <a:spcAft>
                <a:spcPts val="0"/>
              </a:spcAft>
              <a:buClr>
                <a:schemeClr val="dk1"/>
              </a:buClr>
              <a:buSzPts val="1100"/>
              <a:buFont typeface="Arial"/>
              <a:buNone/>
            </a:pPr>
            <a:r>
              <a:rPr lang="tr-TR" sz="1800"/>
              <a:t>Australia 1 Patrick Rafter 26 July 1999</a:t>
            </a:r>
            <a:endParaRPr sz="1800"/>
          </a:p>
          <a:p>
            <a:pPr indent="0" lvl="0" marL="0" rtl="0" algn="l">
              <a:lnSpc>
                <a:spcPct val="100000"/>
              </a:lnSpc>
              <a:spcBef>
                <a:spcPts val="0"/>
              </a:spcBef>
              <a:spcAft>
                <a:spcPts val="0"/>
              </a:spcAft>
              <a:buClr>
                <a:schemeClr val="dk1"/>
              </a:buClr>
              <a:buSzPts val="1100"/>
              <a:buFont typeface="Arial"/>
              <a:buNone/>
            </a:pPr>
            <a:r>
              <a:rPr lang="tr-TR" sz="1800"/>
              <a:t>Australia 1 Lleyton Hewitt 19 November 2001</a:t>
            </a:r>
            <a:endParaRPr sz="1800"/>
          </a:p>
          <a:p>
            <a:pPr indent="0" lvl="0" marL="0" rtl="0" algn="l">
              <a:lnSpc>
                <a:spcPct val="100000"/>
              </a:lnSpc>
              <a:spcBef>
                <a:spcPts val="0"/>
              </a:spcBef>
              <a:spcAft>
                <a:spcPts val="0"/>
              </a:spcAft>
              <a:buClr>
                <a:schemeClr val="dk1"/>
              </a:buClr>
              <a:buSzPts val="1100"/>
              <a:buFont typeface="Arial"/>
              <a:buNone/>
            </a:pPr>
            <a:r>
              <a:rPr lang="tr-TR" sz="1800"/>
              <a:t>Austria 1 Thomas Muster 12 February 1996</a:t>
            </a:r>
            <a:endParaRPr sz="1800"/>
          </a:p>
          <a:p>
            <a:pPr indent="0" lvl="0" marL="0" rtl="0" algn="l">
              <a:lnSpc>
                <a:spcPct val="100000"/>
              </a:lnSpc>
              <a:spcBef>
                <a:spcPts val="0"/>
              </a:spcBef>
              <a:spcAft>
                <a:spcPts val="0"/>
              </a:spcAft>
              <a:buClr>
                <a:schemeClr val="dk1"/>
              </a:buClr>
              <a:buSzPts val="1100"/>
              <a:buFont typeface="Arial"/>
              <a:buNone/>
            </a:pPr>
            <a:r>
              <a:rPr lang="tr-TR" sz="1800"/>
              <a:t>Bahamas 96 Mark Knowles 24 June 1996</a:t>
            </a:r>
            <a:endParaRPr sz="1800"/>
          </a:p>
          <a:p>
            <a:pPr indent="0" lvl="0" marL="0" rtl="0" algn="l">
              <a:lnSpc>
                <a:spcPct val="100000"/>
              </a:lnSpc>
              <a:spcBef>
                <a:spcPts val="0"/>
              </a:spcBef>
              <a:spcAft>
                <a:spcPts val="0"/>
              </a:spcAft>
              <a:buClr>
                <a:schemeClr val="dk1"/>
              </a:buClr>
              <a:buSzPts val="1100"/>
              <a:buFont typeface="Arial"/>
              <a:buNone/>
            </a:pPr>
            <a:r>
              <a:rPr lang="tr-TR" sz="1800"/>
              <a:t>Barbados 106 Darian King 8 May 2017</a:t>
            </a:r>
            <a:endParaRPr sz="1800"/>
          </a:p>
          <a:p>
            <a:pPr indent="0" lvl="0" marL="0" rtl="0" algn="l">
              <a:lnSpc>
                <a:spcPct val="100000"/>
              </a:lnSpc>
              <a:spcBef>
                <a:spcPts val="0"/>
              </a:spcBef>
              <a:spcAft>
                <a:spcPts val="0"/>
              </a:spcAft>
              <a:buClr>
                <a:schemeClr val="dk1"/>
              </a:buClr>
              <a:buSzPts val="1100"/>
              <a:buFont typeface="Arial"/>
              <a:buNone/>
            </a:pPr>
            <a:r>
              <a:rPr lang="tr-TR" sz="1800"/>
              <a:t>Belarus 18 Max Mirnyi 18 August 2003</a:t>
            </a:r>
            <a:endParaRPr sz="1800"/>
          </a:p>
          <a:p>
            <a:pPr indent="0" lvl="0" marL="0" rtl="0" algn="l">
              <a:lnSpc>
                <a:spcPct val="100000"/>
              </a:lnSpc>
              <a:spcBef>
                <a:spcPts val="0"/>
              </a:spcBef>
              <a:spcAft>
                <a:spcPts val="0"/>
              </a:spcAft>
              <a:buClr>
                <a:schemeClr val="dk1"/>
              </a:buClr>
              <a:buSzPts val="1100"/>
              <a:buFont typeface="Arial"/>
              <a:buNone/>
            </a:pPr>
            <a:r>
              <a:rPr lang="tr-TR" sz="1800"/>
              <a:t>Belgium 7 David Goffin 20 November 2017</a:t>
            </a:r>
            <a:endParaRPr sz="1800"/>
          </a:p>
          <a:p>
            <a:pPr indent="0" lvl="0" marL="0" rtl="0" algn="l">
              <a:lnSpc>
                <a:spcPct val="100000"/>
              </a:lnSpc>
              <a:spcBef>
                <a:spcPts val="0"/>
              </a:spcBef>
              <a:spcAft>
                <a:spcPts val="0"/>
              </a:spcAft>
              <a:buClr>
                <a:schemeClr val="dk1"/>
              </a:buClr>
              <a:buSzPts val="1100"/>
              <a:buFont typeface="Arial"/>
              <a:buNone/>
            </a:pPr>
            <a:r>
              <a:rPr lang="tr-TR" sz="1800"/>
              <a:t>Bolivia 35 Mario Martinez 12 September 1983</a:t>
            </a:r>
            <a:endParaRPr sz="1800"/>
          </a:p>
          <a:p>
            <a:pPr indent="0" lvl="0" marL="0" rtl="0" algn="l">
              <a:lnSpc>
                <a:spcPct val="100000"/>
              </a:lnSpc>
              <a:spcBef>
                <a:spcPts val="0"/>
              </a:spcBef>
              <a:spcAft>
                <a:spcPts val="0"/>
              </a:spcAft>
              <a:buClr>
                <a:schemeClr val="dk1"/>
              </a:buClr>
              <a:buSzPts val="1100"/>
              <a:buFont typeface="Arial"/>
              <a:buNone/>
            </a:pPr>
            <a:r>
              <a:rPr lang="tr-TR" sz="1800"/>
              <a:t>Bosnia 23 Damir Džumhur 2 July 2018</a:t>
            </a:r>
            <a:endParaRPr sz="1800"/>
          </a:p>
          <a:p>
            <a:pPr indent="0" lvl="0" marL="0" rtl="0" algn="l">
              <a:lnSpc>
                <a:spcPct val="100000"/>
              </a:lnSpc>
              <a:spcBef>
                <a:spcPts val="0"/>
              </a:spcBef>
              <a:spcAft>
                <a:spcPts val="0"/>
              </a:spcAft>
              <a:buClr>
                <a:schemeClr val="dk1"/>
              </a:buClr>
              <a:buSzPts val="1100"/>
              <a:buFont typeface="Arial"/>
              <a:buNone/>
            </a:pPr>
            <a:r>
              <a:rPr lang="tr-TR" sz="1800"/>
              <a:t>Brazil 1 Gustavo Kuerten 4 December 2000</a:t>
            </a:r>
            <a:endParaRPr sz="1800"/>
          </a:p>
          <a:p>
            <a:pPr indent="0" lvl="0" marL="0" rtl="0" algn="l">
              <a:lnSpc>
                <a:spcPct val="100000"/>
              </a:lnSpc>
              <a:spcBef>
                <a:spcPts val="0"/>
              </a:spcBef>
              <a:spcAft>
                <a:spcPts val="0"/>
              </a:spcAft>
              <a:buClr>
                <a:schemeClr val="dk1"/>
              </a:buClr>
              <a:buSzPts val="1100"/>
              <a:buFont typeface="Arial"/>
              <a:buNone/>
            </a:pPr>
            <a:r>
              <a:rPr lang="tr-TR" sz="1800"/>
              <a:t>Bulgaria 3 Grigor Dimitrov 20 November 2017</a:t>
            </a:r>
            <a:endParaRPr sz="1800"/>
          </a:p>
          <a:p>
            <a:pPr indent="0" lvl="0" marL="0" rtl="0" algn="l">
              <a:lnSpc>
                <a:spcPct val="100000"/>
              </a:lnSpc>
              <a:spcBef>
                <a:spcPts val="0"/>
              </a:spcBef>
              <a:spcAft>
                <a:spcPts val="0"/>
              </a:spcAft>
              <a:buClr>
                <a:schemeClr val="dk1"/>
              </a:buClr>
              <a:buSzPts val="1100"/>
              <a:buFont typeface="Arial"/>
              <a:buNone/>
            </a:pPr>
            <a:r>
              <a:rPr lang="tr-TR" sz="1800"/>
              <a:t>Canada 3 Milos Raonic 21 November 2016</a:t>
            </a:r>
            <a:endParaRPr sz="1800"/>
          </a:p>
          <a:p>
            <a:pPr indent="0" lvl="0" marL="0" rtl="0" algn="l">
              <a:lnSpc>
                <a:spcPct val="100000"/>
              </a:lnSpc>
              <a:spcBef>
                <a:spcPts val="0"/>
              </a:spcBef>
              <a:spcAft>
                <a:spcPts val="0"/>
              </a:spcAft>
              <a:buClr>
                <a:schemeClr val="dk1"/>
              </a:buClr>
              <a:buSzPts val="1100"/>
              <a:buFont typeface="Arial"/>
              <a:buNone/>
            </a:pPr>
            <a:r>
              <a:rPr lang="tr-TR" sz="1800"/>
              <a:t>Chile 1 Marcelo Ríos 30 March 1998</a:t>
            </a:r>
            <a:endParaRPr sz="1800"/>
          </a:p>
          <a:p>
            <a:pPr indent="0" lvl="0" marL="0" rtl="0" algn="l">
              <a:lnSpc>
                <a:spcPct val="100000"/>
              </a:lnSpc>
              <a:spcBef>
                <a:spcPts val="0"/>
              </a:spcBef>
              <a:spcAft>
                <a:spcPts val="0"/>
              </a:spcAft>
              <a:buClr>
                <a:schemeClr val="dk1"/>
              </a:buClr>
              <a:buSzPts val="1100"/>
              <a:buFont typeface="Arial"/>
              <a:buNone/>
            </a:pPr>
            <a:r>
              <a:rPr lang="tr-TR" sz="1800"/>
              <a:t>China 136 Zhang Zhizhen 10 February 2020</a:t>
            </a:r>
            <a:endParaRPr sz="1800"/>
          </a:p>
          <a:p>
            <a:pPr indent="0" lvl="0" marL="0" rtl="0" algn="l">
              <a:lnSpc>
                <a:spcPct val="100000"/>
              </a:lnSpc>
              <a:spcBef>
                <a:spcPts val="0"/>
              </a:spcBef>
              <a:spcAft>
                <a:spcPts val="0"/>
              </a:spcAft>
              <a:buClr>
                <a:schemeClr val="dk1"/>
              </a:buClr>
              <a:buSzPts val="1100"/>
              <a:buFont typeface="Arial"/>
              <a:buNone/>
            </a:pPr>
            <a:r>
              <a:rPr lang="tr-TR" sz="1800"/>
              <a:t>Taipei 33 Lu Yen-hsun 1 November 2010</a:t>
            </a:r>
            <a:endParaRPr sz="1800"/>
          </a:p>
          <a:p>
            <a:pPr indent="0" lvl="0" marL="0" rtl="0" algn="l">
              <a:lnSpc>
                <a:spcPct val="100000"/>
              </a:lnSpc>
              <a:spcBef>
                <a:spcPts val="0"/>
              </a:spcBef>
              <a:spcAft>
                <a:spcPts val="0"/>
              </a:spcAft>
              <a:buClr>
                <a:schemeClr val="dk1"/>
              </a:buClr>
              <a:buSzPts val="1100"/>
              <a:buFont typeface="Arial"/>
              <a:buNone/>
            </a:pPr>
            <a:r>
              <a:rPr lang="tr-TR" sz="1800"/>
              <a:t>Colombia 28 Santiago Giraldo 29 September 2014</a:t>
            </a:r>
            <a:endParaRPr sz="1800"/>
          </a:p>
          <a:p>
            <a:pPr indent="0" lvl="0" marL="0" rtl="0" algn="l">
              <a:lnSpc>
                <a:spcPct val="100000"/>
              </a:lnSpc>
              <a:spcBef>
                <a:spcPts val="0"/>
              </a:spcBef>
              <a:spcAft>
                <a:spcPts val="0"/>
              </a:spcAft>
              <a:buClr>
                <a:schemeClr val="dk1"/>
              </a:buClr>
              <a:buSzPts val="1100"/>
              <a:buFont typeface="Arial"/>
              <a:buNone/>
            </a:pPr>
            <a:r>
              <a:rPr lang="tr-TR" sz="1800"/>
              <a:t>Costa_Rica 55 Juan Antonio Marín 11 October 1999</a:t>
            </a:r>
            <a:endParaRPr sz="1800"/>
          </a:p>
          <a:p>
            <a:pPr indent="0" lvl="0" marL="0" rtl="0" algn="l">
              <a:lnSpc>
                <a:spcPct val="100000"/>
              </a:lnSpc>
              <a:spcBef>
                <a:spcPts val="0"/>
              </a:spcBef>
              <a:spcAft>
                <a:spcPts val="0"/>
              </a:spcAft>
              <a:buClr>
                <a:schemeClr val="dk1"/>
              </a:buClr>
              <a:buSzPts val="1100"/>
              <a:buFont typeface="Arial"/>
              <a:buNone/>
            </a:pPr>
            <a:r>
              <a:rPr lang="tr-TR" sz="1800"/>
              <a:t>Croatia 2 Goran Ivanišević 4 July 1994</a:t>
            </a:r>
            <a:endParaRPr sz="1800"/>
          </a:p>
          <a:p>
            <a:pPr indent="0" lvl="0" marL="0" rtl="0" algn="l">
              <a:lnSpc>
                <a:spcPct val="100000"/>
              </a:lnSpc>
              <a:spcBef>
                <a:spcPts val="0"/>
              </a:spcBef>
              <a:spcAft>
                <a:spcPts val="0"/>
              </a:spcAft>
              <a:buClr>
                <a:schemeClr val="dk1"/>
              </a:buClr>
              <a:buSzPts val="1100"/>
              <a:buFont typeface="Arial"/>
              <a:buNone/>
            </a:pPr>
            <a:r>
              <a:rPr lang="tr-TR" sz="1800"/>
              <a:t>Cyprus 8 Marcos Baghdatis 21 August 2006</a:t>
            </a:r>
            <a:endParaRPr sz="1800"/>
          </a:p>
          <a:p>
            <a:pPr indent="0" lvl="0" marL="0" rtl="0" algn="l">
              <a:lnSpc>
                <a:spcPct val="100000"/>
              </a:lnSpc>
              <a:spcBef>
                <a:spcPts val="0"/>
              </a:spcBef>
              <a:spcAft>
                <a:spcPts val="0"/>
              </a:spcAft>
              <a:buClr>
                <a:schemeClr val="dk1"/>
              </a:buClr>
              <a:buSzPts val="1100"/>
              <a:buFont typeface="Arial"/>
              <a:buNone/>
            </a:pPr>
            <a:r>
              <a:rPr lang="tr-TR" sz="1800"/>
              <a:t>Czech_Republic 1 Ivan Lendl 28 February 1983</a:t>
            </a:r>
            <a:endParaRPr sz="1800"/>
          </a:p>
          <a:p>
            <a:pPr indent="0" lvl="0" marL="0" rtl="0" algn="l">
              <a:lnSpc>
                <a:spcPct val="100000"/>
              </a:lnSpc>
              <a:spcBef>
                <a:spcPts val="0"/>
              </a:spcBef>
              <a:spcAft>
                <a:spcPts val="0"/>
              </a:spcAft>
              <a:buClr>
                <a:schemeClr val="dk1"/>
              </a:buClr>
              <a:buSzPts val="1100"/>
              <a:buFont typeface="Arial"/>
              <a:buNone/>
            </a:pPr>
            <a:r>
              <a:rPr lang="tr-TR" sz="1800"/>
              <a:t>Denmark 41 Kenneth Carlsen 7 June 1993</a:t>
            </a:r>
            <a:endParaRPr sz="1800"/>
          </a:p>
          <a:p>
            <a:pPr indent="0" lvl="0" marL="0" rtl="0" algn="l">
              <a:lnSpc>
                <a:spcPct val="100000"/>
              </a:lnSpc>
              <a:spcBef>
                <a:spcPts val="0"/>
              </a:spcBef>
              <a:spcAft>
                <a:spcPts val="0"/>
              </a:spcAft>
              <a:buClr>
                <a:schemeClr val="dk1"/>
              </a:buClr>
              <a:buSzPts val="1100"/>
              <a:buFont typeface="Arial"/>
              <a:buNone/>
            </a:pPr>
            <a:r>
              <a:rPr lang="tr-TR" sz="1800"/>
              <a:t>Dominican_Rep. 43 Víctor Estrella 13 July 2015</a:t>
            </a:r>
            <a:endParaRPr sz="1800"/>
          </a:p>
          <a:p>
            <a:pPr indent="0" lvl="0" marL="0" rtl="0" algn="l">
              <a:lnSpc>
                <a:spcPct val="100000"/>
              </a:lnSpc>
              <a:spcBef>
                <a:spcPts val="0"/>
              </a:spcBef>
              <a:spcAft>
                <a:spcPts val="0"/>
              </a:spcAft>
              <a:buClr>
                <a:schemeClr val="dk1"/>
              </a:buClr>
              <a:buSzPts val="1100"/>
              <a:buFont typeface="Arial"/>
              <a:buNone/>
            </a:pPr>
            <a:r>
              <a:rPr lang="tr-TR" sz="1800"/>
              <a:t>Ecuador 4 Andrés Gómez 11 June 1990</a:t>
            </a:r>
            <a:endParaRPr sz="1800"/>
          </a:p>
          <a:p>
            <a:pPr indent="0" lvl="0" marL="0" rtl="0" algn="l">
              <a:lnSpc>
                <a:spcPct val="100000"/>
              </a:lnSpc>
              <a:spcBef>
                <a:spcPts val="0"/>
              </a:spcBef>
              <a:spcAft>
                <a:spcPts val="0"/>
              </a:spcAft>
              <a:buClr>
                <a:schemeClr val="dk1"/>
              </a:buClr>
              <a:buSzPts val="1100"/>
              <a:buFont typeface="Arial"/>
              <a:buNone/>
            </a:pPr>
            <a:r>
              <a:rPr lang="tr-TR" sz="1800"/>
              <a:t>Egypt 34 Ismail El Shafei 8 April 1975</a:t>
            </a:r>
            <a:endParaRPr sz="1800"/>
          </a:p>
          <a:p>
            <a:pPr indent="0" lvl="0" marL="0" rtl="0" algn="l">
              <a:lnSpc>
                <a:spcPct val="100000"/>
              </a:lnSpc>
              <a:spcBef>
                <a:spcPts val="0"/>
              </a:spcBef>
              <a:spcAft>
                <a:spcPts val="0"/>
              </a:spcAft>
              <a:buClr>
                <a:schemeClr val="dk1"/>
              </a:buClr>
              <a:buSzPts val="1100"/>
              <a:buFont typeface="Arial"/>
              <a:buNone/>
            </a:pPr>
            <a:r>
              <a:rPr lang="tr-TR" sz="1800"/>
              <a:t>El_Salvador 139 Marcelo Arévalo 2 July 2018</a:t>
            </a:r>
            <a:endParaRPr sz="1800"/>
          </a:p>
          <a:p>
            <a:pPr indent="0" lvl="0" marL="0" rtl="0" algn="l">
              <a:lnSpc>
                <a:spcPct val="100000"/>
              </a:lnSpc>
              <a:spcBef>
                <a:spcPts val="0"/>
              </a:spcBef>
              <a:spcAft>
                <a:spcPts val="0"/>
              </a:spcAft>
              <a:buClr>
                <a:schemeClr val="dk1"/>
              </a:buClr>
              <a:buSzPts val="1100"/>
              <a:buFont typeface="Arial"/>
              <a:buNone/>
            </a:pPr>
            <a:r>
              <a:rPr lang="tr-TR" sz="1800"/>
              <a:t>Estonia 71 Jürgen Zopp 10 September 2012</a:t>
            </a:r>
            <a:endParaRPr sz="1800"/>
          </a:p>
          <a:p>
            <a:pPr indent="0" lvl="0" marL="0" rtl="0" algn="l">
              <a:lnSpc>
                <a:spcPct val="100000"/>
              </a:lnSpc>
              <a:spcBef>
                <a:spcPts val="0"/>
              </a:spcBef>
              <a:spcAft>
                <a:spcPts val="0"/>
              </a:spcAft>
              <a:buClr>
                <a:schemeClr val="dk1"/>
              </a:buClr>
              <a:buSzPts val="1100"/>
              <a:buFont typeface="Arial"/>
              <a:buNone/>
            </a:pPr>
            <a:r>
              <a:rPr lang="tr-TR" sz="1800"/>
              <a:t>Finland 13 Jarkko Nieminen 10 July 2006</a:t>
            </a:r>
            <a:endParaRPr sz="1800"/>
          </a:p>
          <a:p>
            <a:pPr indent="0" lvl="0" marL="0" rtl="0" algn="l">
              <a:lnSpc>
                <a:spcPct val="100000"/>
              </a:lnSpc>
              <a:spcBef>
                <a:spcPts val="0"/>
              </a:spcBef>
              <a:spcAft>
                <a:spcPts val="0"/>
              </a:spcAft>
              <a:buClr>
                <a:schemeClr val="dk1"/>
              </a:buClr>
              <a:buSzPts val="1100"/>
              <a:buFont typeface="Arial"/>
              <a:buNone/>
            </a:pPr>
            <a:r>
              <a:rPr lang="tr-TR" sz="1800"/>
              <a:t>France 3 Yannick Noah 7 July 1986</a:t>
            </a:r>
            <a:endParaRPr sz="1800"/>
          </a:p>
          <a:p>
            <a:pPr indent="0" lvl="0" marL="0" rtl="0" algn="l">
              <a:lnSpc>
                <a:spcPct val="100000"/>
              </a:lnSpc>
              <a:spcBef>
                <a:spcPts val="0"/>
              </a:spcBef>
              <a:spcAft>
                <a:spcPts val="0"/>
              </a:spcAft>
              <a:buClr>
                <a:schemeClr val="dk1"/>
              </a:buClr>
              <a:buSzPts val="1100"/>
              <a:buFont typeface="Arial"/>
              <a:buNone/>
            </a:pPr>
            <a:r>
              <a:rPr lang="tr-TR" sz="1800"/>
              <a:t>Georgia 9 Alex Metreveli 3 July 1974</a:t>
            </a:r>
            <a:endParaRPr sz="1800"/>
          </a:p>
          <a:p>
            <a:pPr indent="0" lvl="0" marL="0" rtl="0" algn="l">
              <a:lnSpc>
                <a:spcPct val="100000"/>
              </a:lnSpc>
              <a:spcBef>
                <a:spcPts val="0"/>
              </a:spcBef>
              <a:spcAft>
                <a:spcPts val="0"/>
              </a:spcAft>
              <a:buClr>
                <a:schemeClr val="dk1"/>
              </a:buClr>
              <a:buSzPts val="1100"/>
              <a:buFont typeface="Arial"/>
              <a:buNone/>
            </a:pPr>
            <a:r>
              <a:rPr lang="tr-TR" sz="1800"/>
              <a:t>Germany 1 Boris Becker 28 January 1991</a:t>
            </a:r>
            <a:endParaRPr sz="1800"/>
          </a:p>
          <a:p>
            <a:pPr indent="0" lvl="0" marL="0" rtl="0" algn="l">
              <a:lnSpc>
                <a:spcPct val="100000"/>
              </a:lnSpc>
              <a:spcBef>
                <a:spcPts val="0"/>
              </a:spcBef>
              <a:spcAft>
                <a:spcPts val="0"/>
              </a:spcAft>
              <a:buClr>
                <a:schemeClr val="dk1"/>
              </a:buClr>
              <a:buSzPts val="1100"/>
              <a:buFont typeface="Arial"/>
              <a:buNone/>
            </a:pPr>
            <a:r>
              <a:rPr lang="tr-TR" sz="1800"/>
              <a:t>Greece 5 Stefanos Tsitsipas 5 August 2019</a:t>
            </a:r>
            <a:endParaRPr sz="1800"/>
          </a:p>
          <a:p>
            <a:pPr indent="0" lvl="0" marL="0" rtl="0" algn="l">
              <a:lnSpc>
                <a:spcPct val="100000"/>
              </a:lnSpc>
              <a:spcBef>
                <a:spcPts val="0"/>
              </a:spcBef>
              <a:spcAft>
                <a:spcPts val="0"/>
              </a:spcAft>
              <a:buClr>
                <a:schemeClr val="dk1"/>
              </a:buClr>
              <a:buSzPts val="1100"/>
              <a:buFont typeface="Arial"/>
              <a:buNone/>
            </a:pPr>
            <a:r>
              <a:rPr lang="tr-TR" sz="1800"/>
              <a:t>Guatemala 275 Chris.Díaz Figueroa 30 September 2013</a:t>
            </a:r>
            <a:endParaRPr sz="1800"/>
          </a:p>
          <a:p>
            <a:pPr indent="0" lvl="0" marL="0" rtl="0" algn="l">
              <a:lnSpc>
                <a:spcPct val="100000"/>
              </a:lnSpc>
              <a:spcBef>
                <a:spcPts val="0"/>
              </a:spcBef>
              <a:spcAft>
                <a:spcPts val="0"/>
              </a:spcAft>
              <a:buClr>
                <a:schemeClr val="dk1"/>
              </a:buClr>
              <a:buSzPts val="1100"/>
              <a:buFont typeface="Arial"/>
              <a:buNone/>
            </a:pPr>
            <a:r>
              <a:rPr lang="tr-TR" sz="1800"/>
              <a:t>Haiti 22 Ronald Agénor 8 May 1989</a:t>
            </a:r>
            <a:endParaRPr sz="1800"/>
          </a:p>
          <a:p>
            <a:pPr indent="0" lvl="0" marL="0" rtl="0" algn="l">
              <a:lnSpc>
                <a:spcPct val="100000"/>
              </a:lnSpc>
              <a:spcBef>
                <a:spcPts val="0"/>
              </a:spcBef>
              <a:spcAft>
                <a:spcPts val="0"/>
              </a:spcAft>
              <a:buClr>
                <a:schemeClr val="dk1"/>
              </a:buClr>
              <a:buSzPts val="1100"/>
              <a:buFont typeface="Arial"/>
              <a:buNone/>
            </a:pPr>
            <a:r>
              <a:rPr lang="tr-TR" sz="1800"/>
              <a:t>Hong_Kong 653 Wong Hong Kit 12 December 2018</a:t>
            </a:r>
            <a:endParaRPr sz="1800"/>
          </a:p>
          <a:p>
            <a:pPr indent="0" lvl="0" marL="0" rtl="0" algn="l">
              <a:lnSpc>
                <a:spcPct val="100000"/>
              </a:lnSpc>
              <a:spcBef>
                <a:spcPts val="0"/>
              </a:spcBef>
              <a:spcAft>
                <a:spcPts val="0"/>
              </a:spcAft>
              <a:buClr>
                <a:schemeClr val="dk1"/>
              </a:buClr>
              <a:buSzPts val="1100"/>
              <a:buFont typeface="Arial"/>
              <a:buNone/>
            </a:pPr>
            <a:r>
              <a:rPr lang="tr-TR" sz="1800"/>
              <a:t>Hungary 12 Balázs Taróczy 5 April 1982</a:t>
            </a:r>
            <a:endParaRPr sz="1800"/>
          </a:p>
          <a:p>
            <a:pPr indent="0" lvl="0" marL="0" rtl="0" algn="l">
              <a:lnSpc>
                <a:spcPct val="100000"/>
              </a:lnSpc>
              <a:spcBef>
                <a:spcPts val="0"/>
              </a:spcBef>
              <a:spcAft>
                <a:spcPts val="0"/>
              </a:spcAft>
              <a:buClr>
                <a:schemeClr val="dk1"/>
              </a:buClr>
              <a:buSzPts val="1100"/>
              <a:buFont typeface="Arial"/>
              <a:buNone/>
            </a:pPr>
            <a:r>
              <a:rPr lang="tr-TR" sz="1800"/>
              <a:t>Iceland 703 Arnar Sigurdsson 7 May 2007</a:t>
            </a:r>
            <a:endParaRPr sz="1800"/>
          </a:p>
          <a:p>
            <a:pPr indent="0" lvl="0" marL="0" rtl="0" algn="l">
              <a:lnSpc>
                <a:spcPct val="100000"/>
              </a:lnSpc>
              <a:spcBef>
                <a:spcPts val="0"/>
              </a:spcBef>
              <a:spcAft>
                <a:spcPts val="0"/>
              </a:spcAft>
              <a:buClr>
                <a:schemeClr val="dk1"/>
              </a:buClr>
              <a:buSzPts val="1100"/>
              <a:buFont typeface="Arial"/>
              <a:buNone/>
            </a:pPr>
            <a:r>
              <a:rPr lang="tr-TR" sz="1800"/>
              <a:t>India 16 Vijay Amritraj 7 July 1980</a:t>
            </a:r>
            <a:endParaRPr sz="1800"/>
          </a:p>
          <a:p>
            <a:pPr indent="0" lvl="0" marL="0" rtl="0" algn="l">
              <a:lnSpc>
                <a:spcPct val="100000"/>
              </a:lnSpc>
              <a:spcBef>
                <a:spcPts val="0"/>
              </a:spcBef>
              <a:spcAft>
                <a:spcPts val="0"/>
              </a:spcAft>
              <a:buClr>
                <a:schemeClr val="dk1"/>
              </a:buClr>
              <a:buSzPts val="1100"/>
              <a:buFont typeface="Arial"/>
              <a:buNone/>
            </a:pPr>
            <a:r>
              <a:rPr lang="tr-TR" sz="1800"/>
              <a:t>Indonesia 241 Christopher Rungkat 8 April 2013</a:t>
            </a:r>
            <a:endParaRPr sz="1800"/>
          </a:p>
          <a:p>
            <a:pPr indent="0" lvl="0" marL="0" rtl="0" algn="l">
              <a:lnSpc>
                <a:spcPct val="100000"/>
              </a:lnSpc>
              <a:spcBef>
                <a:spcPts val="0"/>
              </a:spcBef>
              <a:spcAft>
                <a:spcPts val="0"/>
              </a:spcAft>
              <a:buClr>
                <a:schemeClr val="dk1"/>
              </a:buClr>
              <a:buSzPts val="1100"/>
              <a:buFont typeface="Arial"/>
              <a:buNone/>
            </a:pPr>
            <a:r>
              <a:rPr lang="tr-TR" sz="1800"/>
              <a:t>Iran 146 Taghi Akbari 3 June 1974</a:t>
            </a:r>
            <a:endParaRPr sz="1800"/>
          </a:p>
          <a:p>
            <a:pPr indent="0" lvl="0" marL="0" rtl="0" algn="l">
              <a:lnSpc>
                <a:spcPct val="100000"/>
              </a:lnSpc>
              <a:spcBef>
                <a:spcPts val="0"/>
              </a:spcBef>
              <a:spcAft>
                <a:spcPts val="0"/>
              </a:spcAft>
              <a:buClr>
                <a:schemeClr val="dk1"/>
              </a:buClr>
              <a:buSzPts val="1100"/>
              <a:buFont typeface="Arial"/>
              <a:buNone/>
            </a:pPr>
            <a:r>
              <a:rPr lang="tr-TR" sz="1800"/>
              <a:t>Ireland 129 Conor Niland 6 December 2010</a:t>
            </a:r>
            <a:endParaRPr sz="1800"/>
          </a:p>
          <a:p>
            <a:pPr indent="0" lvl="0" marL="0" rtl="0" algn="l">
              <a:lnSpc>
                <a:spcPct val="100000"/>
              </a:lnSpc>
              <a:spcBef>
                <a:spcPts val="0"/>
              </a:spcBef>
              <a:spcAft>
                <a:spcPts val="0"/>
              </a:spcAft>
              <a:buClr>
                <a:schemeClr val="dk1"/>
              </a:buClr>
              <a:buSzPts val="1100"/>
              <a:buFont typeface="Arial"/>
              <a:buNone/>
            </a:pPr>
            <a:r>
              <a:rPr lang="tr-TR" sz="1800"/>
              <a:t>Israel 18 Amos Mansdorf 16 November 1987</a:t>
            </a:r>
            <a:endParaRPr sz="1800"/>
          </a:p>
          <a:p>
            <a:pPr indent="0" lvl="0" marL="0" rtl="0" algn="l">
              <a:lnSpc>
                <a:spcPct val="100000"/>
              </a:lnSpc>
              <a:spcBef>
                <a:spcPts val="0"/>
              </a:spcBef>
              <a:spcAft>
                <a:spcPts val="0"/>
              </a:spcAft>
              <a:buClr>
                <a:schemeClr val="dk1"/>
              </a:buClr>
              <a:buSzPts val="1100"/>
              <a:buFont typeface="Arial"/>
              <a:buNone/>
            </a:pPr>
            <a:r>
              <a:rPr lang="tr-TR" sz="1800"/>
              <a:t>Italy 4 Adriano Panatta 24 August 1976</a:t>
            </a:r>
            <a:endParaRPr sz="1800"/>
          </a:p>
          <a:p>
            <a:pPr indent="0" lvl="0" marL="0" rtl="0" algn="l">
              <a:lnSpc>
                <a:spcPct val="100000"/>
              </a:lnSpc>
              <a:spcBef>
                <a:spcPts val="0"/>
              </a:spcBef>
              <a:spcAft>
                <a:spcPts val="0"/>
              </a:spcAft>
              <a:buClr>
                <a:schemeClr val="dk1"/>
              </a:buClr>
              <a:buSzPts val="1100"/>
              <a:buFont typeface="Arial"/>
              <a:buNone/>
            </a:pPr>
            <a:r>
              <a:rPr lang="tr-TR" sz="1800"/>
              <a:t>Jamaica 64 Dustin Brown 10 October 2016</a:t>
            </a:r>
            <a:endParaRPr sz="1800"/>
          </a:p>
          <a:p>
            <a:pPr indent="0" lvl="0" marL="0" rtl="0" algn="l">
              <a:lnSpc>
                <a:spcPct val="100000"/>
              </a:lnSpc>
              <a:spcBef>
                <a:spcPts val="0"/>
              </a:spcBef>
              <a:spcAft>
                <a:spcPts val="0"/>
              </a:spcAft>
              <a:buClr>
                <a:schemeClr val="dk1"/>
              </a:buClr>
              <a:buSzPts val="1100"/>
              <a:buFont typeface="Arial"/>
              <a:buNone/>
            </a:pPr>
            <a:r>
              <a:rPr lang="tr-TR" sz="1800"/>
              <a:t>Japan 4 Kei Nishikori 2 March 2015</a:t>
            </a:r>
            <a:endParaRPr sz="1800"/>
          </a:p>
          <a:p>
            <a:pPr indent="0" lvl="0" marL="0" rtl="0" algn="l">
              <a:lnSpc>
                <a:spcPct val="100000"/>
              </a:lnSpc>
              <a:spcBef>
                <a:spcPts val="0"/>
              </a:spcBef>
              <a:spcAft>
                <a:spcPts val="0"/>
              </a:spcAft>
              <a:buClr>
                <a:schemeClr val="dk1"/>
              </a:buClr>
              <a:buSzPts val="1100"/>
              <a:buFont typeface="Arial"/>
              <a:buNone/>
            </a:pPr>
            <a:r>
              <a:rPr lang="tr-TR" sz="1800"/>
              <a:t>Kazakhstan 33 Andrey Golubev 4 October 2010</a:t>
            </a:r>
            <a:endParaRPr sz="1800"/>
          </a:p>
          <a:p>
            <a:pPr indent="0" lvl="0" marL="0" rtl="0" algn="l">
              <a:lnSpc>
                <a:spcPct val="100000"/>
              </a:lnSpc>
              <a:spcBef>
                <a:spcPts val="0"/>
              </a:spcBef>
              <a:spcAft>
                <a:spcPts val="0"/>
              </a:spcAft>
              <a:buClr>
                <a:schemeClr val="dk1"/>
              </a:buClr>
              <a:buSzPts val="1100"/>
              <a:buFont typeface="Arial"/>
              <a:buNone/>
            </a:pPr>
            <a:r>
              <a:rPr lang="tr-TR" sz="1800"/>
              <a:t>Latvia 10 Ernests Gulbis 9 June 2014</a:t>
            </a:r>
            <a:endParaRPr sz="1800"/>
          </a:p>
          <a:p>
            <a:pPr indent="0" lvl="0" marL="0" rtl="0" algn="l">
              <a:lnSpc>
                <a:spcPct val="100000"/>
              </a:lnSpc>
              <a:spcBef>
                <a:spcPts val="0"/>
              </a:spcBef>
              <a:spcAft>
                <a:spcPts val="0"/>
              </a:spcAft>
              <a:buClr>
                <a:schemeClr val="dk1"/>
              </a:buClr>
              <a:buSzPts val="1100"/>
              <a:buFont typeface="Arial"/>
              <a:buNone/>
            </a:pPr>
            <a:r>
              <a:rPr lang="tr-TR" sz="1800"/>
              <a:t>Lithuania 50 Ričardas Berankis 23 May 2016</a:t>
            </a:r>
            <a:endParaRPr sz="1800"/>
          </a:p>
          <a:p>
            <a:pPr indent="0" lvl="0" marL="0" rtl="0" algn="l">
              <a:lnSpc>
                <a:spcPct val="100000"/>
              </a:lnSpc>
              <a:spcBef>
                <a:spcPts val="0"/>
              </a:spcBef>
              <a:spcAft>
                <a:spcPts val="0"/>
              </a:spcAft>
              <a:buClr>
                <a:schemeClr val="dk1"/>
              </a:buClr>
              <a:buSzPts val="1100"/>
              <a:buFont typeface="Arial"/>
              <a:buNone/>
            </a:pPr>
            <a:r>
              <a:rPr lang="tr-TR" sz="1800"/>
              <a:t>Luxembourg 21 Gilles Müller 31 July 2017</a:t>
            </a:r>
            <a:endParaRPr sz="1800"/>
          </a:p>
          <a:p>
            <a:pPr indent="0" lvl="0" marL="0" rtl="0" algn="l">
              <a:lnSpc>
                <a:spcPct val="100000"/>
              </a:lnSpc>
              <a:spcBef>
                <a:spcPts val="0"/>
              </a:spcBef>
              <a:spcAft>
                <a:spcPts val="0"/>
              </a:spcAft>
              <a:buClr>
                <a:schemeClr val="dk1"/>
              </a:buClr>
              <a:buSzPts val="1100"/>
              <a:buFont typeface="Arial"/>
              <a:buNone/>
            </a:pPr>
            <a:r>
              <a:rPr lang="tr-TR" sz="1800"/>
              <a:t>Mexico 4 Raúl Ramírez 7 November 1976</a:t>
            </a:r>
            <a:endParaRPr sz="1800"/>
          </a:p>
          <a:p>
            <a:pPr indent="0" lvl="0" marL="0" rtl="0" algn="l">
              <a:lnSpc>
                <a:spcPct val="100000"/>
              </a:lnSpc>
              <a:spcBef>
                <a:spcPts val="0"/>
              </a:spcBef>
              <a:spcAft>
                <a:spcPts val="0"/>
              </a:spcAft>
              <a:buClr>
                <a:schemeClr val="dk1"/>
              </a:buClr>
              <a:buSzPts val="1100"/>
              <a:buFont typeface="Arial"/>
              <a:buNone/>
            </a:pPr>
            <a:r>
              <a:rPr lang="tr-TR" sz="1800"/>
              <a:t>Macedonia 510 Tomislav Jotovski 15 June 2015</a:t>
            </a:r>
            <a:endParaRPr sz="1800"/>
          </a:p>
          <a:p>
            <a:pPr indent="0" lvl="0" marL="0" rtl="0" algn="l">
              <a:lnSpc>
                <a:spcPct val="100000"/>
              </a:lnSpc>
              <a:spcBef>
                <a:spcPts val="0"/>
              </a:spcBef>
              <a:spcAft>
                <a:spcPts val="0"/>
              </a:spcAft>
              <a:buClr>
                <a:schemeClr val="dk1"/>
              </a:buClr>
              <a:buSzPts val="1100"/>
              <a:buFont typeface="Arial"/>
              <a:buNone/>
            </a:pPr>
            <a:r>
              <a:rPr lang="tr-TR" sz="1800"/>
              <a:t>Moldova 39 Radu Albot 5 August 2019</a:t>
            </a:r>
            <a:endParaRPr sz="1800"/>
          </a:p>
          <a:p>
            <a:pPr indent="0" lvl="0" marL="0" rtl="0" algn="l">
              <a:lnSpc>
                <a:spcPct val="100000"/>
              </a:lnSpc>
              <a:spcBef>
                <a:spcPts val="0"/>
              </a:spcBef>
              <a:spcAft>
                <a:spcPts val="0"/>
              </a:spcAft>
              <a:buClr>
                <a:schemeClr val="dk1"/>
              </a:buClr>
              <a:buSzPts val="1100"/>
              <a:buFont typeface="Arial"/>
              <a:buNone/>
            </a:pPr>
            <a:r>
              <a:rPr lang="tr-TR" sz="1800"/>
              <a:t>Monaco 84 Jean-René Lisnard 27 January 2003</a:t>
            </a:r>
            <a:endParaRPr sz="1800"/>
          </a:p>
          <a:p>
            <a:pPr indent="0" lvl="0" marL="0" rtl="0" algn="l">
              <a:lnSpc>
                <a:spcPct val="100000"/>
              </a:lnSpc>
              <a:spcBef>
                <a:spcPts val="0"/>
              </a:spcBef>
              <a:spcAft>
                <a:spcPts val="0"/>
              </a:spcAft>
              <a:buClr>
                <a:schemeClr val="dk1"/>
              </a:buClr>
              <a:buSzPts val="1100"/>
              <a:buFont typeface="Arial"/>
              <a:buNone/>
            </a:pPr>
            <a:r>
              <a:rPr lang="tr-TR" sz="1800"/>
              <a:t>Montenegro 236 Goran Tošić 7 June 2010</a:t>
            </a:r>
            <a:endParaRPr sz="1800"/>
          </a:p>
          <a:p>
            <a:pPr indent="0" lvl="0" marL="0" rtl="0" algn="l">
              <a:lnSpc>
                <a:spcPct val="100000"/>
              </a:lnSpc>
              <a:spcBef>
                <a:spcPts val="0"/>
              </a:spcBef>
              <a:spcAft>
                <a:spcPts val="0"/>
              </a:spcAft>
              <a:buClr>
                <a:schemeClr val="dk1"/>
              </a:buClr>
              <a:buSzPts val="1100"/>
              <a:buFont typeface="Arial"/>
              <a:buNone/>
            </a:pPr>
            <a:r>
              <a:rPr lang="tr-TR" sz="1800"/>
              <a:t>Morocco 14 Younes El Aynaoui 11 March 2003</a:t>
            </a:r>
            <a:endParaRPr sz="1800"/>
          </a:p>
          <a:p>
            <a:pPr indent="0" lvl="0" marL="0" rtl="0" algn="l">
              <a:lnSpc>
                <a:spcPct val="100000"/>
              </a:lnSpc>
              <a:spcBef>
                <a:spcPts val="0"/>
              </a:spcBef>
              <a:spcAft>
                <a:spcPts val="0"/>
              </a:spcAft>
              <a:buClr>
                <a:schemeClr val="dk1"/>
              </a:buClr>
              <a:buSzPts val="1100"/>
              <a:buFont typeface="Arial"/>
              <a:buNone/>
            </a:pPr>
            <a:r>
              <a:rPr lang="tr-TR" sz="1800"/>
              <a:t>Netherlands 3 Tom Okker 2 March 1974</a:t>
            </a:r>
            <a:endParaRPr sz="1800"/>
          </a:p>
          <a:p>
            <a:pPr indent="0" lvl="0" marL="0" rtl="0" algn="l">
              <a:lnSpc>
                <a:spcPct val="100000"/>
              </a:lnSpc>
              <a:spcBef>
                <a:spcPts val="0"/>
              </a:spcBef>
              <a:spcAft>
                <a:spcPts val="0"/>
              </a:spcAft>
              <a:buClr>
                <a:schemeClr val="dk1"/>
              </a:buClr>
              <a:buSzPts val="1100"/>
              <a:buFont typeface="Arial"/>
              <a:buNone/>
            </a:pPr>
            <a:r>
              <a:rPr lang="tr-TR" sz="1800"/>
              <a:t>New_Zealand 19 Chris Lewis 16 April 1984</a:t>
            </a:r>
            <a:endParaRPr sz="1800"/>
          </a:p>
          <a:p>
            <a:pPr indent="0" lvl="0" marL="0" rtl="0" algn="l">
              <a:lnSpc>
                <a:spcPct val="100000"/>
              </a:lnSpc>
              <a:spcBef>
                <a:spcPts val="0"/>
              </a:spcBef>
              <a:spcAft>
                <a:spcPts val="0"/>
              </a:spcAft>
              <a:buClr>
                <a:schemeClr val="dk1"/>
              </a:buClr>
              <a:buSzPts val="1100"/>
              <a:buFont typeface="Arial"/>
              <a:buNone/>
            </a:pPr>
            <a:r>
              <a:rPr lang="tr-TR" sz="1800"/>
              <a:t>Nigeria 52 Nduka Odizor 11 June 1984</a:t>
            </a:r>
            <a:endParaRPr sz="1800"/>
          </a:p>
          <a:p>
            <a:pPr indent="0" lvl="0" marL="0" rtl="0" algn="l">
              <a:lnSpc>
                <a:spcPct val="100000"/>
              </a:lnSpc>
              <a:spcBef>
                <a:spcPts val="0"/>
              </a:spcBef>
              <a:spcAft>
                <a:spcPts val="0"/>
              </a:spcAft>
              <a:buClr>
                <a:schemeClr val="dk1"/>
              </a:buClr>
              <a:buSzPts val="1100"/>
              <a:buFont typeface="Arial"/>
              <a:buNone/>
            </a:pPr>
            <a:r>
              <a:rPr lang="tr-TR" sz="1800"/>
              <a:t>Norway 34 Casper Ruud 17 February 2020</a:t>
            </a:r>
            <a:endParaRPr sz="1800"/>
          </a:p>
          <a:p>
            <a:pPr indent="0" lvl="0" marL="0" rtl="0" algn="l">
              <a:lnSpc>
                <a:spcPct val="100000"/>
              </a:lnSpc>
              <a:spcBef>
                <a:spcPts val="0"/>
              </a:spcBef>
              <a:spcAft>
                <a:spcPts val="0"/>
              </a:spcAft>
              <a:buClr>
                <a:schemeClr val="dk1"/>
              </a:buClr>
              <a:buSzPts val="1100"/>
              <a:buFont typeface="Arial"/>
              <a:buNone/>
            </a:pPr>
            <a:r>
              <a:rPr lang="tr-TR" sz="1800"/>
              <a:t>Pakistan 44 Haroon Rahim 2 July 1977</a:t>
            </a:r>
            <a:endParaRPr sz="1800"/>
          </a:p>
          <a:p>
            <a:pPr indent="0" lvl="0" marL="0" rtl="0" algn="l">
              <a:lnSpc>
                <a:spcPct val="100000"/>
              </a:lnSpc>
              <a:spcBef>
                <a:spcPts val="0"/>
              </a:spcBef>
              <a:spcAft>
                <a:spcPts val="0"/>
              </a:spcAft>
              <a:buClr>
                <a:schemeClr val="dk1"/>
              </a:buClr>
              <a:buSzPts val="1100"/>
              <a:buFont typeface="Arial"/>
              <a:buNone/>
            </a:pPr>
            <a:r>
              <a:rPr lang="tr-TR" sz="1800"/>
              <a:t>Paraguay 9 Víctor Pecci 21 April 1980</a:t>
            </a:r>
            <a:endParaRPr sz="1800"/>
          </a:p>
          <a:p>
            <a:pPr indent="0" lvl="0" marL="0" rtl="0" algn="l">
              <a:lnSpc>
                <a:spcPct val="100000"/>
              </a:lnSpc>
              <a:spcBef>
                <a:spcPts val="0"/>
              </a:spcBef>
              <a:spcAft>
                <a:spcPts val="0"/>
              </a:spcAft>
              <a:buClr>
                <a:schemeClr val="dk1"/>
              </a:buClr>
              <a:buSzPts val="1100"/>
              <a:buFont typeface="Arial"/>
              <a:buNone/>
            </a:pPr>
            <a:r>
              <a:rPr lang="tr-TR" sz="1800"/>
              <a:t>Peru 18 Jaime Yzaga 30 October 1989</a:t>
            </a:r>
            <a:endParaRPr sz="1800"/>
          </a:p>
          <a:p>
            <a:pPr indent="0" lvl="0" marL="0" rtl="0" algn="l">
              <a:lnSpc>
                <a:spcPct val="100000"/>
              </a:lnSpc>
              <a:spcBef>
                <a:spcPts val="0"/>
              </a:spcBef>
              <a:spcAft>
                <a:spcPts val="0"/>
              </a:spcAft>
              <a:buClr>
                <a:schemeClr val="dk1"/>
              </a:buClr>
              <a:buSzPts val="1100"/>
              <a:buFont typeface="Arial"/>
              <a:buNone/>
            </a:pPr>
            <a:r>
              <a:rPr lang="tr-TR" sz="1800"/>
              <a:t>Philippines 72 Cecil Mamiit 11 October 1999</a:t>
            </a:r>
            <a:endParaRPr sz="1800"/>
          </a:p>
          <a:p>
            <a:pPr indent="0" lvl="0" marL="0" rtl="0" algn="l">
              <a:lnSpc>
                <a:spcPct val="100000"/>
              </a:lnSpc>
              <a:spcBef>
                <a:spcPts val="0"/>
              </a:spcBef>
              <a:spcAft>
                <a:spcPts val="0"/>
              </a:spcAft>
              <a:buClr>
                <a:schemeClr val="dk1"/>
              </a:buClr>
              <a:buSzPts val="1100"/>
              <a:buFont typeface="Arial"/>
              <a:buNone/>
            </a:pPr>
            <a:r>
              <a:rPr lang="tr-TR" sz="1800"/>
              <a:t>Poland 10 Wojciech Fibak 25 July 1977</a:t>
            </a:r>
            <a:endParaRPr sz="1800"/>
          </a:p>
          <a:p>
            <a:pPr indent="0" lvl="0" marL="0" rtl="0" algn="l">
              <a:lnSpc>
                <a:spcPct val="100000"/>
              </a:lnSpc>
              <a:spcBef>
                <a:spcPts val="0"/>
              </a:spcBef>
              <a:spcAft>
                <a:spcPts val="0"/>
              </a:spcAft>
              <a:buClr>
                <a:schemeClr val="dk1"/>
              </a:buClr>
              <a:buSzPts val="1100"/>
              <a:buFont typeface="Arial"/>
              <a:buNone/>
            </a:pPr>
            <a:r>
              <a:rPr lang="tr-TR" sz="1800"/>
              <a:t>Portugal 28 João Sousa 16 May 2016</a:t>
            </a:r>
            <a:endParaRPr sz="1800"/>
          </a:p>
          <a:p>
            <a:pPr indent="0" lvl="0" marL="0" rtl="0" algn="l">
              <a:lnSpc>
                <a:spcPct val="100000"/>
              </a:lnSpc>
              <a:spcBef>
                <a:spcPts val="0"/>
              </a:spcBef>
              <a:spcAft>
                <a:spcPts val="0"/>
              </a:spcAft>
              <a:buClr>
                <a:schemeClr val="dk1"/>
              </a:buClr>
              <a:buSzPts val="1100"/>
              <a:buFont typeface="Arial"/>
              <a:buNone/>
            </a:pPr>
            <a:r>
              <a:rPr lang="tr-TR" sz="1800"/>
              <a:t>Romania 1 Ilie Năstase 23 August 1973</a:t>
            </a:r>
            <a:endParaRPr sz="1800"/>
          </a:p>
          <a:p>
            <a:pPr indent="0" lvl="0" marL="0" rtl="0" algn="l">
              <a:lnSpc>
                <a:spcPct val="100000"/>
              </a:lnSpc>
              <a:spcBef>
                <a:spcPts val="0"/>
              </a:spcBef>
              <a:spcAft>
                <a:spcPts val="0"/>
              </a:spcAft>
              <a:buClr>
                <a:schemeClr val="dk1"/>
              </a:buClr>
              <a:buSzPts val="1100"/>
              <a:buFont typeface="Arial"/>
              <a:buNone/>
            </a:pPr>
            <a:r>
              <a:rPr lang="tr-TR" sz="1800"/>
              <a:t>Russia 1 Yevgeny Kafelnikov 3 May 1999</a:t>
            </a:r>
            <a:endParaRPr sz="1800"/>
          </a:p>
          <a:p>
            <a:pPr indent="0" lvl="0" marL="0" rtl="0" algn="l">
              <a:lnSpc>
                <a:spcPct val="100000"/>
              </a:lnSpc>
              <a:spcBef>
                <a:spcPts val="0"/>
              </a:spcBef>
              <a:spcAft>
                <a:spcPts val="0"/>
              </a:spcAft>
              <a:buClr>
                <a:schemeClr val="dk1"/>
              </a:buClr>
              <a:buSzPts val="1100"/>
              <a:buFont typeface="Arial"/>
              <a:buNone/>
            </a:pPr>
            <a:r>
              <a:rPr lang="tr-TR" sz="1800"/>
              <a:t>Russia 1 Marat Safin 20 November 2000</a:t>
            </a:r>
            <a:endParaRPr sz="1800"/>
          </a:p>
          <a:p>
            <a:pPr indent="0" lvl="0" marL="0" rtl="0" algn="l">
              <a:lnSpc>
                <a:spcPct val="100000"/>
              </a:lnSpc>
              <a:spcBef>
                <a:spcPts val="0"/>
              </a:spcBef>
              <a:spcAft>
                <a:spcPts val="0"/>
              </a:spcAft>
              <a:buClr>
                <a:schemeClr val="dk1"/>
              </a:buClr>
              <a:buSzPts val="1100"/>
              <a:buFont typeface="Arial"/>
              <a:buNone/>
            </a:pPr>
            <a:r>
              <a:rPr lang="tr-TR" sz="1800"/>
              <a:t>Senega l74 Yahiya Doumbia 19 September 1988</a:t>
            </a:r>
            <a:endParaRPr sz="1800"/>
          </a:p>
          <a:p>
            <a:pPr indent="0" lvl="0" marL="0" rtl="0" algn="l">
              <a:lnSpc>
                <a:spcPct val="100000"/>
              </a:lnSpc>
              <a:spcBef>
                <a:spcPts val="0"/>
              </a:spcBef>
              <a:spcAft>
                <a:spcPts val="0"/>
              </a:spcAft>
              <a:buClr>
                <a:schemeClr val="dk1"/>
              </a:buClr>
              <a:buSzPts val="1100"/>
              <a:buFont typeface="Arial"/>
              <a:buNone/>
            </a:pPr>
            <a:r>
              <a:rPr lang="tr-TR" sz="1800"/>
              <a:t>Serbia 1 Novak Djokovic 4 July 2011</a:t>
            </a:r>
            <a:endParaRPr sz="1800"/>
          </a:p>
          <a:p>
            <a:pPr indent="0" lvl="0" marL="0" rtl="0" algn="l">
              <a:lnSpc>
                <a:spcPct val="100000"/>
              </a:lnSpc>
              <a:spcBef>
                <a:spcPts val="0"/>
              </a:spcBef>
              <a:spcAft>
                <a:spcPts val="0"/>
              </a:spcAft>
              <a:buClr>
                <a:schemeClr val="dk1"/>
              </a:buClr>
              <a:buSzPts val="1100"/>
              <a:buFont typeface="Arial"/>
              <a:buNone/>
            </a:pPr>
            <a:r>
              <a:rPr lang="tr-TR" sz="1800"/>
              <a:t>Serbia 63 Novak Djokovic 29 May 2006</a:t>
            </a:r>
            <a:endParaRPr sz="1800"/>
          </a:p>
          <a:p>
            <a:pPr indent="0" lvl="0" marL="0" rtl="0" algn="l">
              <a:lnSpc>
                <a:spcPct val="100000"/>
              </a:lnSpc>
              <a:spcBef>
                <a:spcPts val="0"/>
              </a:spcBef>
              <a:spcAft>
                <a:spcPts val="0"/>
              </a:spcAft>
              <a:buClr>
                <a:schemeClr val="dk1"/>
              </a:buClr>
              <a:buSzPts val="1100"/>
              <a:buFont typeface="Arial"/>
              <a:buNone/>
            </a:pPr>
            <a:r>
              <a:rPr lang="tr-TR" sz="1800"/>
              <a:t>Slovakia 4 Miloslav Mečíř 22 February 1988</a:t>
            </a:r>
            <a:endParaRPr sz="1800"/>
          </a:p>
          <a:p>
            <a:pPr indent="0" lvl="0" marL="0" rtl="0" algn="l">
              <a:lnSpc>
                <a:spcPct val="100000"/>
              </a:lnSpc>
              <a:spcBef>
                <a:spcPts val="0"/>
              </a:spcBef>
              <a:spcAft>
                <a:spcPts val="0"/>
              </a:spcAft>
              <a:buClr>
                <a:schemeClr val="dk1"/>
              </a:buClr>
              <a:buSzPts val="1100"/>
              <a:buFont typeface="Arial"/>
              <a:buNone/>
            </a:pPr>
            <a:r>
              <a:rPr lang="tr-TR" sz="1800"/>
              <a:t>Slovenia 43 Grega Žemlja 15 July 2013</a:t>
            </a:r>
            <a:endParaRPr sz="1800"/>
          </a:p>
          <a:p>
            <a:pPr indent="0" lvl="0" marL="0" rtl="0" algn="l">
              <a:lnSpc>
                <a:spcPct val="100000"/>
              </a:lnSpc>
              <a:spcBef>
                <a:spcPts val="0"/>
              </a:spcBef>
              <a:spcAft>
                <a:spcPts val="0"/>
              </a:spcAft>
              <a:buClr>
                <a:schemeClr val="dk1"/>
              </a:buClr>
              <a:buSzPts val="1100"/>
              <a:buFont typeface="Arial"/>
              <a:buNone/>
            </a:pPr>
            <a:r>
              <a:rPr lang="tr-TR" sz="1800"/>
              <a:t>Slovenia 43 Aljaž Bedene 19 February 2018</a:t>
            </a:r>
            <a:endParaRPr sz="1800"/>
          </a:p>
          <a:p>
            <a:pPr indent="0" lvl="0" marL="0" rtl="0" algn="l">
              <a:lnSpc>
                <a:spcPct val="100000"/>
              </a:lnSpc>
              <a:spcBef>
                <a:spcPts val="0"/>
              </a:spcBef>
              <a:spcAft>
                <a:spcPts val="0"/>
              </a:spcAft>
              <a:buClr>
                <a:schemeClr val="dk1"/>
              </a:buClr>
              <a:buSzPts val="1100"/>
              <a:buFont typeface="Arial"/>
              <a:buNone/>
            </a:pPr>
            <a:r>
              <a:rPr lang="tr-TR" sz="1800"/>
              <a:t>South_Africa 5 Kevin Curren 22 July 1985</a:t>
            </a:r>
            <a:endParaRPr sz="1800"/>
          </a:p>
          <a:p>
            <a:pPr indent="0" lvl="0" marL="0" rtl="0" algn="l">
              <a:lnSpc>
                <a:spcPct val="100000"/>
              </a:lnSpc>
              <a:spcBef>
                <a:spcPts val="0"/>
              </a:spcBef>
              <a:spcAft>
                <a:spcPts val="0"/>
              </a:spcAft>
              <a:buClr>
                <a:schemeClr val="dk1"/>
              </a:buClr>
              <a:buSzPts val="1100"/>
              <a:buFont typeface="Arial"/>
              <a:buNone/>
            </a:pPr>
            <a:r>
              <a:rPr lang="tr-TR" sz="1800"/>
              <a:t>South_Africa 5 Kevin Anderson 16 July 2018</a:t>
            </a:r>
            <a:endParaRPr sz="1800"/>
          </a:p>
          <a:p>
            <a:pPr indent="0" lvl="0" marL="0" rtl="0" algn="l">
              <a:lnSpc>
                <a:spcPct val="100000"/>
              </a:lnSpc>
              <a:spcBef>
                <a:spcPts val="0"/>
              </a:spcBef>
              <a:spcAft>
                <a:spcPts val="0"/>
              </a:spcAft>
              <a:buClr>
                <a:schemeClr val="dk1"/>
              </a:buClr>
              <a:buSzPts val="1100"/>
              <a:buFont typeface="Arial"/>
              <a:buNone/>
            </a:pPr>
            <a:r>
              <a:rPr lang="tr-TR" sz="1800"/>
              <a:t>South_Korea 19 Chung Hyeon 2 April 2018</a:t>
            </a:r>
            <a:endParaRPr sz="1800"/>
          </a:p>
          <a:p>
            <a:pPr indent="0" lvl="0" marL="0" rtl="0" algn="l">
              <a:lnSpc>
                <a:spcPct val="100000"/>
              </a:lnSpc>
              <a:spcBef>
                <a:spcPts val="0"/>
              </a:spcBef>
              <a:spcAft>
                <a:spcPts val="0"/>
              </a:spcAft>
              <a:buClr>
                <a:schemeClr val="dk1"/>
              </a:buClr>
              <a:buSzPts val="1100"/>
              <a:buFont typeface="Arial"/>
              <a:buNone/>
            </a:pPr>
            <a:r>
              <a:rPr lang="tr-TR" sz="1800"/>
              <a:t>Spain 1 Carlos Moyà 15 March 1999</a:t>
            </a:r>
            <a:endParaRPr sz="1800"/>
          </a:p>
          <a:p>
            <a:pPr indent="0" lvl="0" marL="0" rtl="0" algn="l">
              <a:lnSpc>
                <a:spcPct val="100000"/>
              </a:lnSpc>
              <a:spcBef>
                <a:spcPts val="0"/>
              </a:spcBef>
              <a:spcAft>
                <a:spcPts val="0"/>
              </a:spcAft>
              <a:buClr>
                <a:schemeClr val="dk1"/>
              </a:buClr>
              <a:buSzPts val="1100"/>
              <a:buFont typeface="Arial"/>
              <a:buNone/>
            </a:pPr>
            <a:r>
              <a:rPr lang="tr-TR" sz="1800"/>
              <a:t>Spain 1 Juan Carlos Ferrero 8 September 2003</a:t>
            </a:r>
            <a:endParaRPr sz="1800"/>
          </a:p>
          <a:p>
            <a:pPr indent="0" lvl="0" marL="0" rtl="0" algn="l">
              <a:lnSpc>
                <a:spcPct val="100000"/>
              </a:lnSpc>
              <a:spcBef>
                <a:spcPts val="0"/>
              </a:spcBef>
              <a:spcAft>
                <a:spcPts val="0"/>
              </a:spcAft>
              <a:buClr>
                <a:schemeClr val="dk1"/>
              </a:buClr>
              <a:buSzPts val="1100"/>
              <a:buFont typeface="Arial"/>
              <a:buNone/>
            </a:pPr>
            <a:r>
              <a:rPr lang="tr-TR" sz="1800"/>
              <a:t>Spain 1 Rafael Nadal 18 August 2008</a:t>
            </a:r>
            <a:endParaRPr sz="1800"/>
          </a:p>
          <a:p>
            <a:pPr indent="0" lvl="0" marL="0" rtl="0" algn="l">
              <a:lnSpc>
                <a:spcPct val="100000"/>
              </a:lnSpc>
              <a:spcBef>
                <a:spcPts val="0"/>
              </a:spcBef>
              <a:spcAft>
                <a:spcPts val="0"/>
              </a:spcAft>
              <a:buClr>
                <a:schemeClr val="dk1"/>
              </a:buClr>
              <a:buSzPts val="1100"/>
              <a:buFont typeface="Arial"/>
              <a:buNone/>
            </a:pPr>
            <a:r>
              <a:rPr lang="tr-TR" sz="1800"/>
              <a:t>Sweden 1 Björn Borg 23 August 1977</a:t>
            </a:r>
            <a:endParaRPr sz="1800"/>
          </a:p>
          <a:p>
            <a:pPr indent="0" lvl="0" marL="0" rtl="0" algn="l">
              <a:lnSpc>
                <a:spcPct val="100000"/>
              </a:lnSpc>
              <a:spcBef>
                <a:spcPts val="0"/>
              </a:spcBef>
              <a:spcAft>
                <a:spcPts val="0"/>
              </a:spcAft>
              <a:buClr>
                <a:schemeClr val="dk1"/>
              </a:buClr>
              <a:buSzPts val="1100"/>
              <a:buFont typeface="Arial"/>
              <a:buNone/>
            </a:pPr>
            <a:r>
              <a:rPr lang="tr-TR" sz="1800"/>
              <a:t>Sweden 1 Mats Wilander 12 September 1988</a:t>
            </a:r>
            <a:endParaRPr sz="1800"/>
          </a:p>
          <a:p>
            <a:pPr indent="0" lvl="0" marL="0" rtl="0" algn="l">
              <a:lnSpc>
                <a:spcPct val="100000"/>
              </a:lnSpc>
              <a:spcBef>
                <a:spcPts val="0"/>
              </a:spcBef>
              <a:spcAft>
                <a:spcPts val="0"/>
              </a:spcAft>
              <a:buClr>
                <a:schemeClr val="dk1"/>
              </a:buClr>
              <a:buSzPts val="1100"/>
              <a:buFont typeface="Arial"/>
              <a:buNone/>
            </a:pPr>
            <a:r>
              <a:rPr lang="tr-TR" sz="1800"/>
              <a:t>Sweden 1 Stefan Edberg 13 August 1990</a:t>
            </a:r>
            <a:endParaRPr sz="1800"/>
          </a:p>
          <a:p>
            <a:pPr indent="0" lvl="0" marL="0" rtl="0" algn="l">
              <a:lnSpc>
                <a:spcPct val="100000"/>
              </a:lnSpc>
              <a:spcBef>
                <a:spcPts val="0"/>
              </a:spcBef>
              <a:spcAft>
                <a:spcPts val="0"/>
              </a:spcAft>
              <a:buClr>
                <a:schemeClr val="dk1"/>
              </a:buClr>
              <a:buSzPts val="1100"/>
              <a:buFont typeface="Arial"/>
              <a:buNone/>
            </a:pPr>
            <a:r>
              <a:rPr lang="tr-TR" sz="1800"/>
              <a:t>Switzerland 1 Roger Federer 2 February 2004</a:t>
            </a:r>
            <a:endParaRPr sz="1800"/>
          </a:p>
          <a:p>
            <a:pPr indent="0" lvl="0" marL="0" rtl="0" algn="l">
              <a:lnSpc>
                <a:spcPct val="100000"/>
              </a:lnSpc>
              <a:spcBef>
                <a:spcPts val="0"/>
              </a:spcBef>
              <a:spcAft>
                <a:spcPts val="0"/>
              </a:spcAft>
              <a:buClr>
                <a:schemeClr val="dk1"/>
              </a:buClr>
              <a:buSzPts val="1100"/>
              <a:buFont typeface="Arial"/>
              <a:buNone/>
            </a:pPr>
            <a:r>
              <a:rPr lang="tr-TR" sz="1800"/>
              <a:t>Thailand 9 Paradorn Srichaphan 12 May 2003</a:t>
            </a:r>
            <a:endParaRPr sz="1800"/>
          </a:p>
          <a:p>
            <a:pPr indent="0" lvl="0" marL="0" rtl="0" algn="l">
              <a:lnSpc>
                <a:spcPct val="100000"/>
              </a:lnSpc>
              <a:spcBef>
                <a:spcPts val="0"/>
              </a:spcBef>
              <a:spcAft>
                <a:spcPts val="0"/>
              </a:spcAft>
              <a:buClr>
                <a:schemeClr val="dk1"/>
              </a:buClr>
              <a:buSzPts val="1100"/>
              <a:buFont typeface="Arial"/>
              <a:buNone/>
            </a:pPr>
            <a:r>
              <a:rPr lang="tr-TR" sz="1800"/>
              <a:t>Tunisia 46 Malek Jaziri 12 November 2018</a:t>
            </a:r>
            <a:endParaRPr sz="1800"/>
          </a:p>
          <a:p>
            <a:pPr indent="0" lvl="0" marL="0" rtl="0" algn="l">
              <a:lnSpc>
                <a:spcPct val="100000"/>
              </a:lnSpc>
              <a:spcBef>
                <a:spcPts val="0"/>
              </a:spcBef>
              <a:spcAft>
                <a:spcPts val="0"/>
              </a:spcAft>
              <a:buClr>
                <a:schemeClr val="dk1"/>
              </a:buClr>
              <a:buSzPts val="1100"/>
              <a:buFont typeface="Arial"/>
              <a:buNone/>
            </a:pPr>
            <a:r>
              <a:rPr lang="tr-TR" sz="1800"/>
              <a:t>Turkey 77 Marsel İlhan 2 March 2015</a:t>
            </a:r>
            <a:endParaRPr sz="1800"/>
          </a:p>
          <a:p>
            <a:pPr indent="0" lvl="0" marL="0" rtl="0" algn="l">
              <a:lnSpc>
                <a:spcPct val="100000"/>
              </a:lnSpc>
              <a:spcBef>
                <a:spcPts val="0"/>
              </a:spcBef>
              <a:spcAft>
                <a:spcPts val="0"/>
              </a:spcAft>
              <a:buClr>
                <a:schemeClr val="dk1"/>
              </a:buClr>
              <a:buSzPts val="1100"/>
              <a:buFont typeface="Arial"/>
              <a:buNone/>
            </a:pPr>
            <a:r>
              <a:rPr lang="tr-TR" sz="1800"/>
              <a:t>Ukraine 4 Andriy Medvedev 16 May 1994</a:t>
            </a:r>
            <a:endParaRPr sz="1800"/>
          </a:p>
          <a:p>
            <a:pPr indent="0" lvl="0" marL="0" rtl="0" algn="l">
              <a:lnSpc>
                <a:spcPct val="100000"/>
              </a:lnSpc>
              <a:spcBef>
                <a:spcPts val="0"/>
              </a:spcBef>
              <a:spcAft>
                <a:spcPts val="0"/>
              </a:spcAft>
              <a:buClr>
                <a:schemeClr val="dk1"/>
              </a:buClr>
              <a:buSzPts val="1100"/>
              <a:buFont typeface="Arial"/>
              <a:buNone/>
            </a:pPr>
            <a:r>
              <a:rPr lang="tr-TR" sz="1800"/>
              <a:t>United_Kingdom 1 Andy Murray 7 November 2016</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Jimmy Connors 29 July 1974</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John McEnroe 3 March 1980</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Jim Courier 10 February 1992</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Pete Sampras 12 April 1993</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Andre Agassi 10 April 1995</a:t>
            </a:r>
            <a:endParaRPr sz="1800"/>
          </a:p>
          <a:p>
            <a:pPr indent="0" lvl="0" marL="0" rtl="0" algn="l">
              <a:lnSpc>
                <a:spcPct val="100000"/>
              </a:lnSpc>
              <a:spcBef>
                <a:spcPts val="0"/>
              </a:spcBef>
              <a:spcAft>
                <a:spcPts val="0"/>
              </a:spcAft>
              <a:buClr>
                <a:schemeClr val="dk1"/>
              </a:buClr>
              <a:buSzPts val="1100"/>
              <a:buFont typeface="Arial"/>
              <a:buNone/>
            </a:pPr>
            <a:r>
              <a:rPr lang="tr-TR" sz="1800"/>
              <a:t>United_States 1 Andy Roddick 3 November 2003</a:t>
            </a:r>
            <a:endParaRPr sz="1800"/>
          </a:p>
          <a:p>
            <a:pPr indent="0" lvl="0" marL="0" rtl="0" algn="l">
              <a:lnSpc>
                <a:spcPct val="100000"/>
              </a:lnSpc>
              <a:spcBef>
                <a:spcPts val="0"/>
              </a:spcBef>
              <a:spcAft>
                <a:spcPts val="0"/>
              </a:spcAft>
              <a:buClr>
                <a:schemeClr val="dk1"/>
              </a:buClr>
              <a:buSzPts val="1100"/>
              <a:buFont typeface="Arial"/>
              <a:buNone/>
            </a:pPr>
            <a:r>
              <a:rPr lang="tr-TR" sz="1800"/>
              <a:t>Uruguay 19 Pablo Cuevas 15 August 2016</a:t>
            </a:r>
            <a:endParaRPr sz="1800"/>
          </a:p>
          <a:p>
            <a:pPr indent="0" lvl="0" marL="0" rtl="0" algn="l">
              <a:lnSpc>
                <a:spcPct val="100000"/>
              </a:lnSpc>
              <a:spcBef>
                <a:spcPts val="0"/>
              </a:spcBef>
              <a:spcAft>
                <a:spcPts val="0"/>
              </a:spcAft>
              <a:buClr>
                <a:schemeClr val="dk1"/>
              </a:buClr>
              <a:buSzPts val="1100"/>
              <a:buFont typeface="Arial"/>
              <a:buNone/>
            </a:pPr>
            <a:r>
              <a:rPr lang="tr-TR" sz="1800"/>
              <a:t>Uzbekistan 33 Denis Istomin 13 August 2012</a:t>
            </a:r>
            <a:endParaRPr sz="1800"/>
          </a:p>
          <a:p>
            <a:pPr indent="0" lvl="0" marL="0" rtl="0" algn="l">
              <a:lnSpc>
                <a:spcPct val="100000"/>
              </a:lnSpc>
              <a:spcBef>
                <a:spcPts val="0"/>
              </a:spcBef>
              <a:spcAft>
                <a:spcPts val="0"/>
              </a:spcAft>
              <a:buClr>
                <a:schemeClr val="dk1"/>
              </a:buClr>
              <a:buSzPts val="1100"/>
              <a:buFont typeface="Arial"/>
              <a:buNone/>
            </a:pPr>
            <a:r>
              <a:rPr lang="tr-TR" sz="1800"/>
              <a:t>Venezuela 74 Nicolás Pereira 22 July 1996</a:t>
            </a:r>
            <a:endParaRPr sz="1800"/>
          </a:p>
          <a:p>
            <a:pPr indent="0" lvl="0" marL="0" rtl="0" algn="l">
              <a:lnSpc>
                <a:spcPct val="100000"/>
              </a:lnSpc>
              <a:spcBef>
                <a:spcPts val="0"/>
              </a:spcBef>
              <a:spcAft>
                <a:spcPts val="0"/>
              </a:spcAft>
              <a:buClr>
                <a:schemeClr val="dk1"/>
              </a:buClr>
              <a:buSzPts val="1100"/>
              <a:buFont typeface="Arial"/>
              <a:buNone/>
            </a:pPr>
            <a:r>
              <a:rPr lang="tr-TR" sz="1800"/>
              <a:t>Vietnam 385 Lý Hoàng Nam 11 November 2018</a:t>
            </a:r>
            <a:endParaRPr sz="1800"/>
          </a:p>
          <a:p>
            <a:pPr indent="0" lvl="0" marL="0" rtl="0" algn="l">
              <a:lnSpc>
                <a:spcPct val="100000"/>
              </a:lnSpc>
              <a:spcBef>
                <a:spcPts val="0"/>
              </a:spcBef>
              <a:spcAft>
                <a:spcPts val="0"/>
              </a:spcAft>
              <a:buClr>
                <a:schemeClr val="dk1"/>
              </a:buClr>
              <a:buSzPts val="1100"/>
              <a:buFont typeface="Arial"/>
              <a:buNone/>
            </a:pPr>
            <a:r>
              <a:rPr lang="tr-TR" sz="1800"/>
              <a:t>Yugoslavia 7G oran Ivanišević 28 January 1991</a:t>
            </a:r>
            <a:endParaRPr sz="1800"/>
          </a:p>
          <a:p>
            <a:pPr indent="0" lvl="0" marL="0" rtl="0" algn="l">
              <a:lnSpc>
                <a:spcPct val="100000"/>
              </a:lnSpc>
              <a:spcBef>
                <a:spcPts val="0"/>
              </a:spcBef>
              <a:spcAft>
                <a:spcPts val="0"/>
              </a:spcAft>
              <a:buClr>
                <a:schemeClr val="dk1"/>
              </a:buClr>
              <a:buSzPts val="1100"/>
              <a:buFont typeface="Arial"/>
              <a:buNone/>
            </a:pPr>
            <a:r>
              <a:rPr lang="tr-TR" sz="1800"/>
              <a:t>Zimbabwe 22 Byron Black 29 April 1996</a:t>
            </a:r>
            <a:endParaRPr sz="1800"/>
          </a:p>
          <a:p>
            <a:pPr indent="0" lvl="0" marL="0" rtl="0" algn="l">
              <a:lnSpc>
                <a:spcPct val="100000"/>
              </a:lnSpc>
              <a:spcBef>
                <a:spcPts val="0"/>
              </a:spcBef>
              <a:spcAft>
                <a:spcPts val="0"/>
              </a:spcAft>
              <a:buSzPts val="1400"/>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a:solidFill>
                  <a:schemeClr val="dk1"/>
                </a:solidFill>
              </a:rPr>
              <a:t>cat /etc/passwd;	cut -d: -f1-3 /etc/passwd | tail -3;		cut -d: -f1,3 /etc/passwd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rPr lang="tr-TR"/>
              <a:t>cat tennis.txt</a:t>
            </a:r>
            <a:endParaRPr/>
          </a:p>
          <a:p>
            <a:pPr indent="0" lvl="0" marL="0" rtl="0" algn="l">
              <a:spcBef>
                <a:spcPts val="0"/>
              </a:spcBef>
              <a:spcAft>
                <a:spcPts val="0"/>
              </a:spcAft>
              <a:buSzPts val="1100"/>
              <a:buNone/>
            </a:pPr>
            <a:r>
              <a:rPr lang="tr-TR"/>
              <a:t>cut -d’ ‘ -f1 tennis.txt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solidFill>
                  <a:schemeClr val="dk1"/>
                </a:solidFill>
              </a:rPr>
              <a:t>clarusway.txt:</a:t>
            </a:r>
            <a:endParaRPr>
              <a:solidFill>
                <a:schemeClr val="dk1"/>
              </a:solidFill>
            </a:endParaRPr>
          </a:p>
          <a:p>
            <a:pPr indent="0" lvl="0" marL="0" rtl="0" algn="l">
              <a:lnSpc>
                <a:spcPct val="100000"/>
              </a:lnSpc>
              <a:spcBef>
                <a:spcPts val="0"/>
              </a:spcBef>
              <a:spcAft>
                <a:spcPts val="0"/>
              </a:spcAft>
              <a:buSzPts val="1400"/>
              <a:buNone/>
            </a:pPr>
            <a:r>
              <a:rPr lang="tr-TR"/>
              <a:t>Clarusway: Way to reinvent yourself.</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cat clarusway.txt | tr ‘aer’ ‘QAZ’</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tr-TR">
                <a:solidFill>
                  <a:schemeClr val="dk1"/>
                </a:solidFill>
              </a:rPr>
              <a:t>count.txt :</a:t>
            </a:r>
            <a:endParaRPr/>
          </a:p>
          <a:p>
            <a:pPr indent="0" lvl="0" marL="0" rtl="0" algn="l">
              <a:lnSpc>
                <a:spcPct val="100000"/>
              </a:lnSpc>
              <a:spcBef>
                <a:spcPts val="0"/>
              </a:spcBef>
              <a:spcAft>
                <a:spcPts val="0"/>
              </a:spcAft>
              <a:buSzPts val="1400"/>
              <a:buNone/>
            </a:pPr>
            <a:r>
              <a:rPr lang="tr-TR"/>
              <a:t>one</a:t>
            </a:r>
            <a:endParaRPr/>
          </a:p>
          <a:p>
            <a:pPr indent="0" lvl="0" marL="0" rtl="0" algn="l">
              <a:lnSpc>
                <a:spcPct val="100000"/>
              </a:lnSpc>
              <a:spcBef>
                <a:spcPts val="0"/>
              </a:spcBef>
              <a:spcAft>
                <a:spcPts val="0"/>
              </a:spcAft>
              <a:buSzPts val="1400"/>
              <a:buNone/>
            </a:pPr>
            <a:r>
              <a:rPr lang="tr-TR"/>
              <a:t>two</a:t>
            </a:r>
            <a:endParaRPr/>
          </a:p>
          <a:p>
            <a:pPr indent="0" lvl="0" marL="0" rtl="0" algn="l">
              <a:lnSpc>
                <a:spcPct val="100000"/>
              </a:lnSpc>
              <a:spcBef>
                <a:spcPts val="0"/>
              </a:spcBef>
              <a:spcAft>
                <a:spcPts val="0"/>
              </a:spcAft>
              <a:buSzPts val="1400"/>
              <a:buNone/>
            </a:pPr>
            <a:r>
              <a:rPr lang="tr-TR"/>
              <a:t>three</a:t>
            </a:r>
            <a:endParaRPr/>
          </a:p>
          <a:p>
            <a:pPr indent="0" lvl="0" marL="0" rtl="0" algn="l">
              <a:lnSpc>
                <a:spcPct val="100000"/>
              </a:lnSpc>
              <a:spcBef>
                <a:spcPts val="0"/>
              </a:spcBef>
              <a:spcAft>
                <a:spcPts val="0"/>
              </a:spcAft>
              <a:buSzPts val="1400"/>
              <a:buNone/>
            </a:pPr>
            <a:r>
              <a:rPr lang="tr-TR"/>
              <a:t>four</a:t>
            </a:r>
            <a:endParaRPr/>
          </a:p>
          <a:p>
            <a:pPr indent="0" lvl="0" marL="0" rtl="0" algn="l">
              <a:lnSpc>
                <a:spcPct val="100000"/>
              </a:lnSpc>
              <a:spcBef>
                <a:spcPts val="0"/>
              </a:spcBef>
              <a:spcAft>
                <a:spcPts val="0"/>
              </a:spcAft>
              <a:buSzPts val="1400"/>
              <a:buNone/>
            </a:pPr>
            <a:r>
              <a:rPr lang="tr-TR"/>
              <a:t>five</a:t>
            </a:r>
            <a:endParaRPr/>
          </a:p>
          <a:p>
            <a:pPr indent="0" lvl="0" marL="0" rtl="0" algn="l">
              <a:lnSpc>
                <a:spcPct val="100000"/>
              </a:lnSpc>
              <a:spcBef>
                <a:spcPts val="0"/>
              </a:spcBef>
              <a:spcAft>
                <a:spcPts val="0"/>
              </a:spcAft>
              <a:buSzPts val="1400"/>
              <a:buNone/>
            </a:pPr>
            <a:r>
              <a:rPr lang="tr-TR"/>
              <a:t>six</a:t>
            </a:r>
            <a:endParaRPr/>
          </a:p>
          <a:p>
            <a:pPr indent="0" lvl="0" marL="0" rtl="0" algn="l">
              <a:lnSpc>
                <a:spcPct val="100000"/>
              </a:lnSpc>
              <a:spcBef>
                <a:spcPts val="0"/>
              </a:spcBef>
              <a:spcAft>
                <a:spcPts val="0"/>
              </a:spcAft>
              <a:buSzPts val="1400"/>
              <a:buNone/>
            </a:pPr>
            <a:r>
              <a:rPr lang="tr-TR"/>
              <a:t>seven</a:t>
            </a:r>
            <a:endParaRPr/>
          </a:p>
          <a:p>
            <a:pPr indent="0" lvl="0" marL="0" rtl="0" algn="l">
              <a:lnSpc>
                <a:spcPct val="100000"/>
              </a:lnSpc>
              <a:spcBef>
                <a:spcPts val="0"/>
              </a:spcBef>
              <a:spcAft>
                <a:spcPts val="0"/>
              </a:spcAft>
              <a:buSzPts val="1400"/>
              <a:buNone/>
            </a:pPr>
            <a:r>
              <a:rPr lang="tr-TR"/>
              <a:t>eight</a:t>
            </a:r>
            <a:endParaRPr/>
          </a:p>
          <a:p>
            <a:pPr indent="0" lvl="0" marL="0" rtl="0" algn="l">
              <a:lnSpc>
                <a:spcPct val="100000"/>
              </a:lnSpc>
              <a:spcBef>
                <a:spcPts val="0"/>
              </a:spcBef>
              <a:spcAft>
                <a:spcPts val="0"/>
              </a:spcAft>
              <a:buSzPts val="1400"/>
              <a:buNone/>
            </a:pPr>
            <a:r>
              <a:rPr lang="tr-TR"/>
              <a:t>nine</a:t>
            </a:r>
            <a:endParaRPr/>
          </a:p>
          <a:p>
            <a:pPr indent="0" lvl="0" marL="0" rtl="0" algn="l">
              <a:lnSpc>
                <a:spcPct val="100000"/>
              </a:lnSpc>
              <a:spcBef>
                <a:spcPts val="0"/>
              </a:spcBef>
              <a:spcAft>
                <a:spcPts val="0"/>
              </a:spcAft>
              <a:buSzPts val="1400"/>
              <a:buNone/>
            </a:pPr>
            <a:r>
              <a:rPr lang="tr-TR"/>
              <a:t>ten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cut count.txt | tr ‘\n’ ‘ ‘</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None/>
            </a:pPr>
            <a:r>
              <a:rPr lang="tr-TR" sz="1450">
                <a:solidFill>
                  <a:srgbClr val="373A3C"/>
                </a:solidFill>
                <a:highlight>
                  <a:srgbClr val="FFFFFF"/>
                </a:highlight>
              </a:rPr>
              <a:t>To delete the characters:	cat clarusway.txt | tr -d e</a:t>
            </a:r>
            <a:endParaRPr sz="1450">
              <a:solidFill>
                <a:srgbClr val="373A3C"/>
              </a:solidFill>
              <a:highlight>
                <a:srgbClr val="FFFFFF"/>
              </a:highlight>
            </a:endParaRPr>
          </a:p>
          <a:p>
            <a:pPr indent="0" lvl="0" marL="0" rtl="0" algn="l">
              <a:lnSpc>
                <a:spcPct val="100000"/>
              </a:lnSpc>
              <a:spcBef>
                <a:spcPts val="1200"/>
              </a:spcBef>
              <a:spcAft>
                <a:spcPts val="0"/>
              </a:spcAft>
              <a:buSzPts val="1400"/>
              <a:buNone/>
            </a:pPr>
            <a:r>
              <a:rPr lang="tr-TR"/>
              <a:t>T</a:t>
            </a:r>
            <a:r>
              <a:rPr lang="tr-TR" sz="1450">
                <a:solidFill>
                  <a:srgbClr val="373A3C"/>
                </a:solidFill>
                <a:highlight>
                  <a:srgbClr val="FFFFFF"/>
                </a:highlight>
              </a:rPr>
              <a:t>o convert lower case to upper case:	cat clarusway.txt | tr [a-z] [A-Z]</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To translate white-space to tabs:	cat clarusway.txt | tr ‘ ‘ '\t'</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total user number:</a:t>
            </a:r>
            <a:endParaRPr/>
          </a:p>
          <a:p>
            <a:pPr indent="0" lvl="0" marL="0" rtl="0" algn="l">
              <a:lnSpc>
                <a:spcPct val="100000"/>
              </a:lnSpc>
              <a:spcBef>
                <a:spcPts val="0"/>
              </a:spcBef>
              <a:spcAft>
                <a:spcPts val="0"/>
              </a:spcAft>
              <a:buSzPts val="1400"/>
              <a:buNone/>
            </a:pPr>
            <a:r>
              <a:rPr lang="tr-TR"/>
              <a:t>wc -l /etc/passwd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marks.txt: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john-10</a:t>
            </a:r>
            <a:endParaRPr/>
          </a:p>
          <a:p>
            <a:pPr indent="0" lvl="0" marL="0" rtl="0" algn="l">
              <a:spcBef>
                <a:spcPts val="0"/>
              </a:spcBef>
              <a:spcAft>
                <a:spcPts val="0"/>
              </a:spcAft>
              <a:buClr>
                <a:schemeClr val="dk1"/>
              </a:buClr>
              <a:buSzPts val="1400"/>
              <a:buFont typeface="Arial"/>
              <a:buNone/>
            </a:pPr>
            <a:r>
              <a:rPr lang="tr-TR">
                <a:solidFill>
                  <a:schemeClr val="dk1"/>
                </a:solidFill>
              </a:rPr>
              <a:t>victor-5</a:t>
            </a:r>
            <a:endParaRPr>
              <a:solidFill>
                <a:schemeClr val="dk1"/>
              </a:solidFill>
            </a:endParaRPr>
          </a:p>
          <a:p>
            <a:pPr indent="0" lvl="0" marL="0" rtl="0" algn="l">
              <a:lnSpc>
                <a:spcPct val="100000"/>
              </a:lnSpc>
              <a:spcBef>
                <a:spcPts val="0"/>
              </a:spcBef>
              <a:spcAft>
                <a:spcPts val="0"/>
              </a:spcAft>
              <a:buSzPts val="1400"/>
              <a:buNone/>
            </a:pPr>
            <a:r>
              <a:rPr lang="tr-TR"/>
              <a:t>james-9</a:t>
            </a:r>
            <a:endParaRPr/>
          </a:p>
          <a:p>
            <a:pPr indent="0" lvl="0" marL="0" rtl="0" algn="l">
              <a:lnSpc>
                <a:spcPct val="100000"/>
              </a:lnSpc>
              <a:spcBef>
                <a:spcPts val="0"/>
              </a:spcBef>
              <a:spcAft>
                <a:spcPts val="0"/>
              </a:spcAft>
              <a:buSzPts val="1400"/>
              <a:buNone/>
            </a:pPr>
            <a:r>
              <a:rPr lang="tr-TR"/>
              <a:t>aaron-9</a:t>
            </a:r>
            <a:endParaRPr/>
          </a:p>
          <a:p>
            <a:pPr indent="0" lvl="0" marL="0" rtl="0" algn="l">
              <a:lnSpc>
                <a:spcPct val="100000"/>
              </a:lnSpc>
              <a:spcBef>
                <a:spcPts val="0"/>
              </a:spcBef>
              <a:spcAft>
                <a:spcPts val="0"/>
              </a:spcAft>
              <a:buSzPts val="1400"/>
              <a:buNone/>
            </a:pPr>
            <a:r>
              <a:rPr lang="tr-TR"/>
              <a:t>oliver-7</a:t>
            </a:r>
            <a:endParaRPr/>
          </a:p>
          <a:p>
            <a:pPr indent="0" lvl="0" marL="0" rtl="0" algn="l">
              <a:lnSpc>
                <a:spcPct val="100000"/>
              </a:lnSpc>
              <a:spcBef>
                <a:spcPts val="0"/>
              </a:spcBef>
              <a:spcAft>
                <a:spcPts val="0"/>
              </a:spcAft>
              <a:buSzPts val="1400"/>
              <a:buNone/>
            </a:pPr>
            <a:r>
              <a:rPr lang="tr-TR"/>
              <a:t>walter-8</a:t>
            </a:r>
            <a:endParaRPr/>
          </a:p>
          <a:p>
            <a:pPr indent="0" lvl="0" marL="0" rtl="0" algn="l">
              <a:lnSpc>
                <a:spcPct val="100000"/>
              </a:lnSpc>
              <a:spcBef>
                <a:spcPts val="0"/>
              </a:spcBef>
              <a:spcAft>
                <a:spcPts val="0"/>
              </a:spcAft>
              <a:buSzPts val="1400"/>
              <a:buNone/>
            </a:pPr>
            <a:r>
              <a:rPr lang="tr-TR"/>
              <a:t>albert-9</a:t>
            </a:r>
            <a:endParaRPr/>
          </a:p>
          <a:p>
            <a:pPr indent="0" lvl="0" marL="0" rtl="0" algn="l">
              <a:lnSpc>
                <a:spcPct val="100000"/>
              </a:lnSpc>
              <a:spcBef>
                <a:spcPts val="0"/>
              </a:spcBef>
              <a:spcAft>
                <a:spcPts val="0"/>
              </a:spcAft>
              <a:buSzPts val="1400"/>
              <a:buNone/>
            </a:pPr>
            <a:r>
              <a:rPr lang="tr-TR"/>
              <a:t>tom-7</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a:solidFill>
                  <a:schemeClr val="dk1"/>
                </a:solidFill>
              </a:rPr>
              <a:t>trainees.txt:</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john</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james</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aaron</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oliver</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walter</a:t>
            </a:r>
            <a:endParaRPr>
              <a:solidFill>
                <a:schemeClr val="dk1"/>
              </a:solidFill>
            </a:endParaRPr>
          </a:p>
          <a:p>
            <a:pPr indent="0" lvl="0" marL="0" rtl="0" algn="l">
              <a:spcBef>
                <a:spcPts val="0"/>
              </a:spcBef>
              <a:spcAft>
                <a:spcPts val="0"/>
              </a:spcAft>
              <a:buSzPts val="1400"/>
              <a:buNone/>
            </a:pPr>
            <a:r>
              <a:rPr lang="tr-TR">
                <a:solidFill>
                  <a:schemeClr val="dk1"/>
                </a:solidFill>
              </a:rPr>
              <a:t>albert</a:t>
            </a:r>
            <a:endParaRPr>
              <a:solidFill>
                <a:schemeClr val="dk1"/>
              </a:solidFill>
            </a:endParaRPr>
          </a:p>
          <a:p>
            <a:pPr indent="0" lvl="0" marL="0" rtl="0" algn="l">
              <a:spcBef>
                <a:spcPts val="0"/>
              </a:spcBef>
              <a:spcAft>
                <a:spcPts val="0"/>
              </a:spcAft>
              <a:buSzPts val="1400"/>
              <a:buNone/>
            </a:pPr>
            <a:r>
              <a:rPr lang="tr-TR">
                <a:solidFill>
                  <a:schemeClr val="dk1"/>
                </a:solidFill>
              </a:rPr>
              <a:t>james</a:t>
            </a:r>
            <a:endParaRPr>
              <a:solidFill>
                <a:schemeClr val="dk1"/>
              </a:solidFill>
            </a:endParaRPr>
          </a:p>
          <a:p>
            <a:pPr indent="0" lvl="0" marL="0" rtl="0" algn="l">
              <a:spcBef>
                <a:spcPts val="0"/>
              </a:spcBef>
              <a:spcAft>
                <a:spcPts val="0"/>
              </a:spcAft>
              <a:buSzPts val="1400"/>
              <a:buNone/>
            </a:pPr>
            <a:r>
              <a:rPr lang="tr-TR">
                <a:solidFill>
                  <a:schemeClr val="dk1"/>
                </a:solidFill>
              </a:rPr>
              <a:t>john</a:t>
            </a:r>
            <a:endParaRPr>
              <a:solidFill>
                <a:schemeClr val="dk1"/>
              </a:solidFill>
            </a:endParaRPr>
          </a:p>
          <a:p>
            <a:pPr indent="0" lvl="0" marL="0" rtl="0" algn="l">
              <a:spcBef>
                <a:spcPts val="0"/>
              </a:spcBef>
              <a:spcAft>
                <a:spcPts val="0"/>
              </a:spcAft>
              <a:buSzPts val="1400"/>
              <a:buNone/>
            </a:pPr>
            <a:r>
              <a:rPr lang="tr-TR">
                <a:solidFill>
                  <a:schemeClr val="dk1"/>
                </a:solidFill>
              </a:rPr>
              <a:t>travis</a:t>
            </a:r>
            <a:endParaRPr>
              <a:solidFill>
                <a:schemeClr val="dk1"/>
              </a:solidFill>
            </a:endParaRPr>
          </a:p>
          <a:p>
            <a:pPr indent="0" lvl="0" marL="0" rtl="0" algn="l">
              <a:spcBef>
                <a:spcPts val="0"/>
              </a:spcBef>
              <a:spcAft>
                <a:spcPts val="0"/>
              </a:spcAft>
              <a:buSzPts val="1400"/>
              <a:buNone/>
            </a:pPr>
            <a:r>
              <a:rPr lang="tr-TR">
                <a:solidFill>
                  <a:schemeClr val="dk1"/>
                </a:solidFill>
              </a:rPr>
              <a:t>mike</a:t>
            </a:r>
            <a:endParaRPr>
              <a:solidFill>
                <a:schemeClr val="dk1"/>
              </a:solidFill>
            </a:endParaRPr>
          </a:p>
          <a:p>
            <a:pPr indent="0" lvl="0" marL="0" rtl="0" algn="l">
              <a:spcBef>
                <a:spcPts val="0"/>
              </a:spcBef>
              <a:spcAft>
                <a:spcPts val="0"/>
              </a:spcAft>
              <a:buSzPts val="1400"/>
              <a:buNone/>
            </a:pPr>
            <a:r>
              <a:rPr lang="tr-TR">
                <a:solidFill>
                  <a:schemeClr val="dk1"/>
                </a:solidFill>
              </a:rPr>
              <a:t>aaron</a:t>
            </a:r>
            <a:endParaRPr>
              <a:solidFill>
                <a:schemeClr val="dk1"/>
              </a:solidFill>
            </a:endParaRPr>
          </a:p>
          <a:p>
            <a:pPr indent="0" lvl="0" marL="0" rtl="0" algn="l">
              <a:spcBef>
                <a:spcPts val="0"/>
              </a:spcBef>
              <a:spcAft>
                <a:spcPts val="0"/>
              </a:spcAft>
              <a:buSzPts val="1400"/>
              <a:buNone/>
            </a:pPr>
            <a:r>
              <a:rPr lang="tr-TR">
                <a:solidFill>
                  <a:schemeClr val="dk1"/>
                </a:solidFill>
              </a:rPr>
              <a:t>tomas</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daniel</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rgbClr val="3A3F50"/>
                </a:solidFill>
              </a:rPr>
              <a:t>john</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aaron</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oliver</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chemeClr val="dk1"/>
                </a:solidFill>
              </a:rPr>
              <a:t>mike</a:t>
            </a:r>
            <a:endParaRPr>
              <a:solidFill>
                <a:schemeClr val="dk1"/>
              </a:solidFill>
            </a:endParaRPr>
          </a:p>
          <a:p>
            <a:pPr indent="0" lvl="0" marL="0" rtl="0" algn="l">
              <a:spcBef>
                <a:spcPts val="0"/>
              </a:spcBef>
              <a:spcAft>
                <a:spcPts val="0"/>
              </a:spcAft>
              <a:buClr>
                <a:schemeClr val="dk1"/>
              </a:buClr>
              <a:buSzPts val="1400"/>
              <a:buFont typeface="Arial"/>
              <a:buNone/>
            </a:pPr>
            <a:r>
              <a:rPr lang="tr-TR">
                <a:solidFill>
                  <a:srgbClr val="3A3F50"/>
                </a:solidFill>
              </a:rPr>
              <a:t>john</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list1.txt:</a:t>
            </a:r>
            <a:endParaRPr/>
          </a:p>
          <a:p>
            <a:pPr indent="0" lvl="0" marL="0" rtl="0" algn="l">
              <a:lnSpc>
                <a:spcPct val="100000"/>
              </a:lnSpc>
              <a:spcBef>
                <a:spcPts val="0"/>
              </a:spcBef>
              <a:spcAft>
                <a:spcPts val="0"/>
              </a:spcAft>
              <a:buClr>
                <a:schemeClr val="dk1"/>
              </a:buClr>
              <a:buSzPts val="1100"/>
              <a:buFont typeface="Arial"/>
              <a:buNone/>
            </a:pPr>
            <a:r>
              <a:rPr lang="tr-TR"/>
              <a:t>Abba</a:t>
            </a:r>
            <a:endParaRPr/>
          </a:p>
          <a:p>
            <a:pPr indent="0" lvl="0" marL="0" rtl="0" algn="l">
              <a:lnSpc>
                <a:spcPct val="100000"/>
              </a:lnSpc>
              <a:spcBef>
                <a:spcPts val="0"/>
              </a:spcBef>
              <a:spcAft>
                <a:spcPts val="0"/>
              </a:spcAft>
              <a:buClr>
                <a:schemeClr val="dk1"/>
              </a:buClr>
              <a:buSzPts val="1100"/>
              <a:buFont typeface="Arial"/>
              <a:buNone/>
            </a:pPr>
            <a:r>
              <a:rPr lang="tr-TR"/>
              <a:t>Bowie</a:t>
            </a:r>
            <a:endParaRPr/>
          </a:p>
          <a:p>
            <a:pPr indent="0" lvl="0" marL="0" rtl="0" algn="l">
              <a:lnSpc>
                <a:spcPct val="100000"/>
              </a:lnSpc>
              <a:spcBef>
                <a:spcPts val="0"/>
              </a:spcBef>
              <a:spcAft>
                <a:spcPts val="0"/>
              </a:spcAft>
              <a:buClr>
                <a:schemeClr val="dk1"/>
              </a:buClr>
              <a:buSzPts val="1100"/>
              <a:buFont typeface="Arial"/>
              <a:buNone/>
            </a:pPr>
            <a:r>
              <a:rPr lang="tr-TR"/>
              <a:t>Cure</a:t>
            </a:r>
            <a:endParaRPr/>
          </a:p>
          <a:p>
            <a:pPr indent="0" lvl="0" marL="0" rtl="0" algn="l">
              <a:lnSpc>
                <a:spcPct val="100000"/>
              </a:lnSpc>
              <a:spcBef>
                <a:spcPts val="0"/>
              </a:spcBef>
              <a:spcAft>
                <a:spcPts val="0"/>
              </a:spcAft>
              <a:buClr>
                <a:schemeClr val="dk1"/>
              </a:buClr>
              <a:buSzPts val="1100"/>
              <a:buFont typeface="Arial"/>
              <a:buNone/>
            </a:pPr>
            <a:r>
              <a:rPr lang="tr-TR"/>
              <a:t>Queen</a:t>
            </a:r>
            <a:endParaRPr/>
          </a:p>
          <a:p>
            <a:pPr indent="0" lvl="0" marL="0" rtl="0" algn="l">
              <a:lnSpc>
                <a:spcPct val="100000"/>
              </a:lnSpc>
              <a:spcBef>
                <a:spcPts val="0"/>
              </a:spcBef>
              <a:spcAft>
                <a:spcPts val="0"/>
              </a:spcAft>
              <a:buClr>
                <a:schemeClr val="dk1"/>
              </a:buClr>
              <a:buSzPts val="1100"/>
              <a:buFont typeface="Arial"/>
              <a:buNone/>
            </a:pPr>
            <a:r>
              <a:rPr lang="tr-TR"/>
              <a:t>Sweet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100"/>
              <a:buNone/>
            </a:pPr>
            <a:r>
              <a:rPr lang="tr-TR"/>
              <a:t>list2.txt:</a:t>
            </a:r>
            <a:endParaRPr/>
          </a:p>
          <a:p>
            <a:pPr indent="0" lvl="0" marL="0" rtl="0" algn="l">
              <a:lnSpc>
                <a:spcPct val="100000"/>
              </a:lnSpc>
              <a:spcBef>
                <a:spcPts val="0"/>
              </a:spcBef>
              <a:spcAft>
                <a:spcPts val="0"/>
              </a:spcAft>
              <a:buClr>
                <a:schemeClr val="dk1"/>
              </a:buClr>
              <a:buSzPts val="1100"/>
              <a:buFont typeface="Arial"/>
              <a:buNone/>
            </a:pPr>
            <a:r>
              <a:rPr lang="tr-TR"/>
              <a:t>Abba</a:t>
            </a:r>
            <a:endParaRPr/>
          </a:p>
          <a:p>
            <a:pPr indent="0" lvl="0" marL="0" rtl="0" algn="l">
              <a:lnSpc>
                <a:spcPct val="100000"/>
              </a:lnSpc>
              <a:spcBef>
                <a:spcPts val="0"/>
              </a:spcBef>
              <a:spcAft>
                <a:spcPts val="0"/>
              </a:spcAft>
              <a:buClr>
                <a:schemeClr val="dk1"/>
              </a:buClr>
              <a:buSzPts val="1100"/>
              <a:buFont typeface="Arial"/>
              <a:buNone/>
            </a:pPr>
            <a:r>
              <a:rPr lang="tr-TR"/>
              <a:t>Cure</a:t>
            </a:r>
            <a:endParaRPr/>
          </a:p>
          <a:p>
            <a:pPr indent="0" lvl="0" marL="0" rtl="0" algn="l">
              <a:lnSpc>
                <a:spcPct val="100000"/>
              </a:lnSpc>
              <a:spcBef>
                <a:spcPts val="0"/>
              </a:spcBef>
              <a:spcAft>
                <a:spcPts val="0"/>
              </a:spcAft>
              <a:buClr>
                <a:schemeClr val="dk1"/>
              </a:buClr>
              <a:buSzPts val="1100"/>
              <a:buFont typeface="Arial"/>
              <a:buNone/>
            </a:pPr>
            <a:r>
              <a:rPr lang="tr-TR"/>
              <a:t>Queen</a:t>
            </a:r>
            <a:endParaRPr/>
          </a:p>
          <a:p>
            <a:pPr indent="0" lvl="0" marL="0" rtl="0" algn="l">
              <a:lnSpc>
                <a:spcPct val="100000"/>
              </a:lnSpc>
              <a:spcBef>
                <a:spcPts val="0"/>
              </a:spcBef>
              <a:spcAft>
                <a:spcPts val="0"/>
              </a:spcAft>
              <a:buClr>
                <a:schemeClr val="dk1"/>
              </a:buClr>
              <a:buSzPts val="1100"/>
              <a:buFont typeface="Arial"/>
              <a:buNone/>
            </a:pPr>
            <a:r>
              <a:rPr lang="tr-TR"/>
              <a:t>Turner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comm list1.txt list2.txt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file1:</a:t>
            </a:r>
            <a:endParaRPr/>
          </a:p>
          <a:p>
            <a:pPr indent="0" lvl="0" marL="0" rtl="0" algn="l">
              <a:lnSpc>
                <a:spcPct val="100000"/>
              </a:lnSpc>
              <a:spcBef>
                <a:spcPts val="0"/>
              </a:spcBef>
              <a:spcAft>
                <a:spcPts val="0"/>
              </a:spcAft>
              <a:buSzPts val="1400"/>
              <a:buNone/>
            </a:pPr>
            <a:r>
              <a:rPr lang="tr-TR"/>
              <a:t>Aaron</a:t>
            </a:r>
            <a:endParaRPr/>
          </a:p>
          <a:p>
            <a:pPr indent="0" lvl="0" marL="0" rtl="0" algn="l">
              <a:lnSpc>
                <a:spcPct val="100000"/>
              </a:lnSpc>
              <a:spcBef>
                <a:spcPts val="0"/>
              </a:spcBef>
              <a:spcAft>
                <a:spcPts val="0"/>
              </a:spcAft>
              <a:buSzPts val="1400"/>
              <a:buNone/>
            </a:pPr>
            <a:r>
              <a:rPr lang="tr-TR"/>
              <a:t>James</a:t>
            </a:r>
            <a:endParaRPr/>
          </a:p>
          <a:p>
            <a:pPr indent="0" lvl="0" marL="0" rtl="0" algn="l">
              <a:lnSpc>
                <a:spcPct val="100000"/>
              </a:lnSpc>
              <a:spcBef>
                <a:spcPts val="0"/>
              </a:spcBef>
              <a:spcAft>
                <a:spcPts val="0"/>
              </a:spcAft>
              <a:buSzPts val="1400"/>
              <a:buNone/>
            </a:pPr>
            <a:r>
              <a:rPr lang="tr-TR"/>
              <a:t>John</a:t>
            </a:r>
            <a:endParaRPr/>
          </a:p>
          <a:p>
            <a:pPr indent="0" lvl="0" marL="0" rtl="0" algn="l">
              <a:lnSpc>
                <a:spcPct val="100000"/>
              </a:lnSpc>
              <a:spcBef>
                <a:spcPts val="0"/>
              </a:spcBef>
              <a:spcAft>
                <a:spcPts val="0"/>
              </a:spcAft>
              <a:buSzPts val="1400"/>
              <a:buNone/>
            </a:pPr>
            <a:r>
              <a:rPr lang="tr-TR"/>
              <a:t>Oliver</a:t>
            </a:r>
            <a:endParaRPr/>
          </a:p>
          <a:p>
            <a:pPr indent="0" lvl="0" marL="0" rtl="0" algn="l">
              <a:lnSpc>
                <a:spcPct val="100000"/>
              </a:lnSpc>
              <a:spcBef>
                <a:spcPts val="0"/>
              </a:spcBef>
              <a:spcAft>
                <a:spcPts val="0"/>
              </a:spcAft>
              <a:buSzPts val="1400"/>
              <a:buNone/>
            </a:pPr>
            <a:r>
              <a:rPr lang="tr-TR"/>
              <a:t>Walter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file2:</a:t>
            </a:r>
            <a:endParaRPr/>
          </a:p>
          <a:p>
            <a:pPr indent="0" lvl="0" marL="0" rtl="0" algn="l">
              <a:lnSpc>
                <a:spcPct val="100000"/>
              </a:lnSpc>
              <a:spcBef>
                <a:spcPts val="0"/>
              </a:spcBef>
              <a:spcAft>
                <a:spcPts val="0"/>
              </a:spcAft>
              <a:buSzPts val="1400"/>
              <a:buNone/>
            </a:pPr>
            <a:r>
              <a:rPr lang="tr-TR"/>
              <a:t>Guile</a:t>
            </a:r>
            <a:endParaRPr/>
          </a:p>
          <a:p>
            <a:pPr indent="0" lvl="0" marL="0" rtl="0" algn="l">
              <a:lnSpc>
                <a:spcPct val="100000"/>
              </a:lnSpc>
              <a:spcBef>
                <a:spcPts val="0"/>
              </a:spcBef>
              <a:spcAft>
                <a:spcPts val="0"/>
              </a:spcAft>
              <a:buSzPts val="1400"/>
              <a:buNone/>
            </a:pPr>
            <a:r>
              <a:rPr lang="tr-TR"/>
              <a:t>James</a:t>
            </a:r>
            <a:endParaRPr/>
          </a:p>
          <a:p>
            <a:pPr indent="0" lvl="0" marL="0" rtl="0" algn="l">
              <a:lnSpc>
                <a:spcPct val="100000"/>
              </a:lnSpc>
              <a:spcBef>
                <a:spcPts val="0"/>
              </a:spcBef>
              <a:spcAft>
                <a:spcPts val="0"/>
              </a:spcAft>
              <a:buSzPts val="1400"/>
              <a:buNone/>
            </a:pPr>
            <a:r>
              <a:rPr lang="tr-TR"/>
              <a:t>John</a:t>
            </a:r>
            <a:endParaRPr/>
          </a:p>
          <a:p>
            <a:pPr indent="0" lvl="0" marL="0" rtl="0" algn="l">
              <a:lnSpc>
                <a:spcPct val="100000"/>
              </a:lnSpc>
              <a:spcBef>
                <a:spcPts val="0"/>
              </a:spcBef>
              <a:spcAft>
                <a:spcPts val="0"/>
              </a:spcAft>
              <a:buSzPts val="1400"/>
              <a:buNone/>
            </a:pPr>
            <a:r>
              <a:rPr lang="tr-TR"/>
              <a:t>Raymond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2c0d80ed2_1_8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72c0d80ed2_1_8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This is a Pear Deck Text Slide </a:t>
            </a:r>
            <a:endParaRPr/>
          </a:p>
          <a:p>
            <a:pPr indent="0" lvl="0" marL="0" rtl="0" algn="l">
              <a:lnSpc>
                <a:spcPct val="100000"/>
              </a:lnSpc>
              <a:spcBef>
                <a:spcPts val="0"/>
              </a:spcBef>
              <a:spcAft>
                <a:spcPts val="0"/>
              </a:spcAft>
              <a:buSzPts val="1400"/>
              <a:buNone/>
            </a:pPr>
            <a:r>
              <a:rPr lang="tr-TR"/>
              <a:t>🍐 To edit the type of question, go back to the "Ask Students a Question" in the Pear Deck sidebar.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countries.csv:</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Country, Capital, Continent</a:t>
            </a:r>
            <a:endParaRPr/>
          </a:p>
          <a:p>
            <a:pPr indent="0" lvl="0" marL="0" rtl="0" algn="l">
              <a:lnSpc>
                <a:spcPct val="100000"/>
              </a:lnSpc>
              <a:spcBef>
                <a:spcPts val="0"/>
              </a:spcBef>
              <a:spcAft>
                <a:spcPts val="0"/>
              </a:spcAft>
              <a:buSzPts val="1400"/>
              <a:buNone/>
            </a:pPr>
            <a:r>
              <a:rPr lang="tr-TR"/>
              <a:t>USA, Washington, North America</a:t>
            </a:r>
            <a:endParaRPr/>
          </a:p>
          <a:p>
            <a:pPr indent="0" lvl="0" marL="0" rtl="0" algn="l">
              <a:lnSpc>
                <a:spcPct val="100000"/>
              </a:lnSpc>
              <a:spcBef>
                <a:spcPts val="0"/>
              </a:spcBef>
              <a:spcAft>
                <a:spcPts val="0"/>
              </a:spcAft>
              <a:buSzPts val="1400"/>
              <a:buNone/>
            </a:pPr>
            <a:r>
              <a:rPr lang="tr-TR"/>
              <a:t>France, Paris, Europe</a:t>
            </a:r>
            <a:endParaRPr/>
          </a:p>
          <a:p>
            <a:pPr indent="0" lvl="0" marL="0" rtl="0" algn="l">
              <a:lnSpc>
                <a:spcPct val="100000"/>
              </a:lnSpc>
              <a:spcBef>
                <a:spcPts val="0"/>
              </a:spcBef>
              <a:spcAft>
                <a:spcPts val="0"/>
              </a:spcAft>
              <a:buSzPts val="1400"/>
              <a:buNone/>
            </a:pPr>
            <a:r>
              <a:rPr lang="tr-TR"/>
              <a:t>Canada, Ottawa, North America</a:t>
            </a:r>
            <a:endParaRPr/>
          </a:p>
          <a:p>
            <a:pPr indent="0" lvl="0" marL="0" rtl="0" algn="l">
              <a:lnSpc>
                <a:spcPct val="100000"/>
              </a:lnSpc>
              <a:spcBef>
                <a:spcPts val="0"/>
              </a:spcBef>
              <a:spcAft>
                <a:spcPts val="0"/>
              </a:spcAft>
              <a:buSzPts val="1400"/>
              <a:buNone/>
            </a:pPr>
            <a:r>
              <a:rPr lang="tr-TR"/>
              <a:t>Germany, Berlin, Europe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cut -d’,’ -f3 countries.csv</a:t>
            </a:r>
            <a:endParaRPr/>
          </a:p>
          <a:p>
            <a:pPr indent="0" lvl="0" marL="0" rtl="0" algn="l">
              <a:spcBef>
                <a:spcPts val="0"/>
              </a:spcBef>
              <a:spcAft>
                <a:spcPts val="0"/>
              </a:spcAft>
              <a:buSzPts val="1400"/>
              <a:buNone/>
            </a:pPr>
            <a:r>
              <a:rPr lang="tr-TR"/>
              <a:t>cut -d’,’ -f3 countries.csv | tail -4</a:t>
            </a:r>
            <a:endParaRPr/>
          </a:p>
          <a:p>
            <a:pPr indent="0" lvl="0" marL="0" rtl="0" algn="l">
              <a:spcBef>
                <a:spcPts val="0"/>
              </a:spcBef>
              <a:spcAft>
                <a:spcPts val="0"/>
              </a:spcAft>
              <a:buSzPts val="1400"/>
              <a:buNone/>
            </a:pPr>
            <a:r>
              <a:rPr lang="tr-TR"/>
              <a:t>cut -d’,’ -f3 countries.csv | tail -4 | sort</a:t>
            </a:r>
            <a:endParaRPr/>
          </a:p>
          <a:p>
            <a:pPr indent="0" lvl="0" marL="0" rtl="0" algn="l">
              <a:spcBef>
                <a:spcPts val="0"/>
              </a:spcBef>
              <a:spcAft>
                <a:spcPts val="0"/>
              </a:spcAft>
              <a:buSzPts val="1400"/>
              <a:buNone/>
            </a:pPr>
            <a:r>
              <a:rPr lang="tr-TR"/>
              <a:t>cut -d’,’ -f3 countries.csv | tail -4 | sort | uniq</a:t>
            </a:r>
            <a:endParaRPr/>
          </a:p>
          <a:p>
            <a:pPr indent="0" lvl="0" marL="0" rtl="0" algn="l">
              <a:spcBef>
                <a:spcPts val="0"/>
              </a:spcBef>
              <a:spcAft>
                <a:spcPts val="0"/>
              </a:spcAft>
              <a:buSzPts val="1400"/>
              <a:buNone/>
            </a:pPr>
            <a:r>
              <a:rPr lang="tr-TR"/>
              <a:t>cut -d’,’ -f3 countries.csv | tail -4 | sort | uniq | tee continents.txt</a:t>
            </a:r>
            <a:endParaRPr/>
          </a:p>
          <a:p>
            <a:pPr indent="0" lvl="0" marL="0" rtl="0" algn="l">
              <a:spcBef>
                <a:spcPts val="0"/>
              </a:spcBef>
              <a:spcAft>
                <a:spcPts val="0"/>
              </a:spcAft>
              <a:buSzPts val="1400"/>
              <a:buNone/>
            </a:pPr>
            <a:r>
              <a:t/>
            </a:r>
            <a:endParaRPr/>
          </a:p>
          <a:p>
            <a:pPr indent="0" lvl="0" marL="0" rtl="0" algn="l">
              <a:spcBef>
                <a:spcPts val="0"/>
              </a:spcBef>
              <a:spcAft>
                <a:spcPts val="0"/>
              </a:spcAft>
              <a:buSzPts val="1400"/>
              <a:buNone/>
            </a:pPr>
            <a:r>
              <a:rPr lang="tr-TR"/>
              <a:t>cut -d’,’ -f3 countries.csv | tail -4 | sort | uniq &gt; continents.txt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c0d80ed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72c0d80ed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2c0d80ed2_1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2c0d80ed2_1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2c0d80ed2_1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72c0d80ed2_1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2c0d80ed2_1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2c0d80ed2_1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echo Hello</a:t>
            </a:r>
            <a:endParaRPr/>
          </a:p>
          <a:p>
            <a:pPr indent="0" lvl="0" marL="0" rtl="0" algn="l">
              <a:lnSpc>
                <a:spcPct val="100000"/>
              </a:lnSpc>
              <a:spcBef>
                <a:spcPts val="0"/>
              </a:spcBef>
              <a:spcAft>
                <a:spcPts val="0"/>
              </a:spcAft>
              <a:buSzPts val="1400"/>
              <a:buNone/>
            </a:pPr>
            <a:r>
              <a:rPr lang="tr-TR"/>
              <a:t>echo World</a:t>
            </a:r>
            <a:endParaRPr/>
          </a:p>
          <a:p>
            <a:pPr indent="0" lvl="0" marL="0" rtl="0" algn="l">
              <a:lnSpc>
                <a:spcPct val="100000"/>
              </a:lnSpc>
              <a:spcBef>
                <a:spcPts val="0"/>
              </a:spcBef>
              <a:spcAft>
                <a:spcPts val="0"/>
              </a:spcAft>
              <a:buSzPts val="1400"/>
              <a:buNone/>
            </a:pPr>
            <a:r>
              <a:rPr lang="tr-TR"/>
              <a:t>echo Hello ; echo World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2c0d80ed2_1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72c0d80ed2_1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2c0d80ed2_1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72c0d80ed2_1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user@clarusway~$ touch file1</a:t>
            </a:r>
            <a:endParaRPr/>
          </a:p>
          <a:p>
            <a:pPr indent="0" lvl="0" marL="0" rtl="0" algn="l">
              <a:lnSpc>
                <a:spcPct val="100000"/>
              </a:lnSpc>
              <a:spcBef>
                <a:spcPts val="0"/>
              </a:spcBef>
              <a:spcAft>
                <a:spcPts val="0"/>
              </a:spcAft>
              <a:buClr>
                <a:schemeClr val="dk1"/>
              </a:buClr>
              <a:buSzPts val="1100"/>
              <a:buFont typeface="Arial"/>
              <a:buNone/>
            </a:pPr>
            <a:r>
              <a:rPr lang="tr-TR"/>
              <a:t>user@clarusway~$ echo $?</a:t>
            </a:r>
            <a:endParaRPr/>
          </a:p>
          <a:p>
            <a:pPr indent="0" lvl="0" marL="0" rtl="0" algn="l">
              <a:lnSpc>
                <a:spcPct val="100000"/>
              </a:lnSpc>
              <a:spcBef>
                <a:spcPts val="0"/>
              </a:spcBef>
              <a:spcAft>
                <a:spcPts val="0"/>
              </a:spcAft>
              <a:buClr>
                <a:schemeClr val="dk1"/>
              </a:buClr>
              <a:buSzPts val="1100"/>
              <a:buFont typeface="Arial"/>
              <a:buNone/>
            </a:pPr>
            <a:r>
              <a:rPr lang="tr-TR"/>
              <a:t>0</a:t>
            </a:r>
            <a:endParaRPr/>
          </a:p>
          <a:p>
            <a:pPr indent="0" lvl="0" marL="0" rtl="0" algn="l">
              <a:lnSpc>
                <a:spcPct val="100000"/>
              </a:lnSpc>
              <a:spcBef>
                <a:spcPts val="0"/>
              </a:spcBef>
              <a:spcAft>
                <a:spcPts val="0"/>
              </a:spcAft>
              <a:buClr>
                <a:schemeClr val="dk1"/>
              </a:buClr>
              <a:buSzPts val="1100"/>
              <a:buFont typeface="Arial"/>
              <a:buNone/>
            </a:pPr>
            <a:r>
              <a:rPr lang="tr-TR"/>
              <a:t>user@clarusway~$ rm file1</a:t>
            </a:r>
            <a:endParaRPr/>
          </a:p>
          <a:p>
            <a:pPr indent="0" lvl="0" marL="0" rtl="0" algn="l">
              <a:lnSpc>
                <a:spcPct val="100000"/>
              </a:lnSpc>
              <a:spcBef>
                <a:spcPts val="0"/>
              </a:spcBef>
              <a:spcAft>
                <a:spcPts val="0"/>
              </a:spcAft>
              <a:buClr>
                <a:schemeClr val="dk1"/>
              </a:buClr>
              <a:buSzPts val="1100"/>
              <a:buFont typeface="Arial"/>
              <a:buNone/>
            </a:pPr>
            <a:r>
              <a:rPr lang="tr-TR"/>
              <a:t>user@clarusway~$ echo $?</a:t>
            </a:r>
            <a:endParaRPr/>
          </a:p>
          <a:p>
            <a:pPr indent="0" lvl="0" marL="0" rtl="0" algn="l">
              <a:lnSpc>
                <a:spcPct val="100000"/>
              </a:lnSpc>
              <a:spcBef>
                <a:spcPts val="0"/>
              </a:spcBef>
              <a:spcAft>
                <a:spcPts val="0"/>
              </a:spcAft>
              <a:buClr>
                <a:schemeClr val="dk1"/>
              </a:buClr>
              <a:buSzPts val="1100"/>
              <a:buFont typeface="Arial"/>
              <a:buNone/>
            </a:pPr>
            <a:r>
              <a:rPr lang="tr-TR"/>
              <a:t>0</a:t>
            </a:r>
            <a:endParaRPr/>
          </a:p>
          <a:p>
            <a:pPr indent="0" lvl="0" marL="0" rtl="0" algn="l">
              <a:lnSpc>
                <a:spcPct val="100000"/>
              </a:lnSpc>
              <a:spcBef>
                <a:spcPts val="0"/>
              </a:spcBef>
              <a:spcAft>
                <a:spcPts val="0"/>
              </a:spcAft>
              <a:buClr>
                <a:schemeClr val="dk1"/>
              </a:buClr>
              <a:buSzPts val="1100"/>
              <a:buFont typeface="Arial"/>
              <a:buNone/>
            </a:pPr>
            <a:r>
              <a:rPr lang="tr-TR"/>
              <a:t>user@clarusway~$ rm file1</a:t>
            </a:r>
            <a:endParaRPr/>
          </a:p>
          <a:p>
            <a:pPr indent="0" lvl="0" marL="0" rtl="0" algn="l">
              <a:lnSpc>
                <a:spcPct val="100000"/>
              </a:lnSpc>
              <a:spcBef>
                <a:spcPts val="0"/>
              </a:spcBef>
              <a:spcAft>
                <a:spcPts val="0"/>
              </a:spcAft>
              <a:buClr>
                <a:schemeClr val="dk1"/>
              </a:buClr>
              <a:buSzPts val="1100"/>
              <a:buFont typeface="Arial"/>
              <a:buNone/>
            </a:pPr>
            <a:r>
              <a:rPr lang="tr-TR"/>
              <a:t>rm: cannot remove `file1': No such file or directory</a:t>
            </a:r>
            <a:endParaRPr/>
          </a:p>
          <a:p>
            <a:pPr indent="0" lvl="0" marL="0" rtl="0" algn="l">
              <a:lnSpc>
                <a:spcPct val="100000"/>
              </a:lnSpc>
              <a:spcBef>
                <a:spcPts val="0"/>
              </a:spcBef>
              <a:spcAft>
                <a:spcPts val="0"/>
              </a:spcAft>
              <a:buClr>
                <a:schemeClr val="dk1"/>
              </a:buClr>
              <a:buSzPts val="1100"/>
              <a:buFont typeface="Arial"/>
              <a:buNone/>
            </a:pPr>
            <a:r>
              <a:rPr lang="tr-TR"/>
              <a:t>user@clarusway~$ echo $?</a:t>
            </a:r>
            <a:endParaRPr/>
          </a:p>
          <a:p>
            <a:pPr indent="0" lvl="0" marL="0" rtl="0" algn="l">
              <a:lnSpc>
                <a:spcPct val="100000"/>
              </a:lnSpc>
              <a:spcBef>
                <a:spcPts val="0"/>
              </a:spcBef>
              <a:spcAft>
                <a:spcPts val="0"/>
              </a:spcAft>
              <a:buClr>
                <a:schemeClr val="dk1"/>
              </a:buClr>
              <a:buSzPts val="1100"/>
              <a:buFont typeface="Arial"/>
              <a:buNone/>
            </a:pPr>
            <a:r>
              <a:rPr lang="tr-TR"/>
              <a:t>1</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2c0d80ed2_1_3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72c0d80ed2_1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user@clarusway:~$ echo first &amp;&amp; echo second</a:t>
            </a:r>
            <a:endParaRPr/>
          </a:p>
          <a:p>
            <a:pPr indent="0" lvl="0" marL="0" rtl="0" algn="l">
              <a:lnSpc>
                <a:spcPct val="100000"/>
              </a:lnSpc>
              <a:spcBef>
                <a:spcPts val="0"/>
              </a:spcBef>
              <a:spcAft>
                <a:spcPts val="0"/>
              </a:spcAft>
              <a:buClr>
                <a:schemeClr val="dk1"/>
              </a:buClr>
              <a:buSzPts val="1100"/>
              <a:buFont typeface="Arial"/>
              <a:buNone/>
            </a:pPr>
            <a:r>
              <a:rPr lang="tr-TR"/>
              <a:t>first</a:t>
            </a:r>
            <a:endParaRPr/>
          </a:p>
          <a:p>
            <a:pPr indent="0" lvl="0" marL="0" rtl="0" algn="l">
              <a:lnSpc>
                <a:spcPct val="100000"/>
              </a:lnSpc>
              <a:spcBef>
                <a:spcPts val="0"/>
              </a:spcBef>
              <a:spcAft>
                <a:spcPts val="0"/>
              </a:spcAft>
              <a:buClr>
                <a:schemeClr val="dk1"/>
              </a:buClr>
              <a:buSzPts val="1100"/>
              <a:buFont typeface="Arial"/>
              <a:buNone/>
            </a:pPr>
            <a:r>
              <a:rPr lang="tr-TR"/>
              <a:t>second</a:t>
            </a:r>
            <a:endParaRPr/>
          </a:p>
          <a:p>
            <a:pPr indent="0" lvl="0" marL="0" rtl="0" algn="l">
              <a:lnSpc>
                <a:spcPct val="100000"/>
              </a:lnSpc>
              <a:spcBef>
                <a:spcPts val="0"/>
              </a:spcBef>
              <a:spcAft>
                <a:spcPts val="0"/>
              </a:spcAft>
              <a:buClr>
                <a:schemeClr val="dk1"/>
              </a:buClr>
              <a:buSzPts val="1100"/>
              <a:buFont typeface="Arial"/>
              <a:buNone/>
            </a:pPr>
            <a:r>
              <a:rPr lang="tr-TR"/>
              <a:t>user@clarusway:~$ zecho first &amp;&amp; echo second</a:t>
            </a:r>
            <a:endParaRPr/>
          </a:p>
          <a:p>
            <a:pPr indent="0" lvl="0" marL="0" rtl="0" algn="l">
              <a:lnSpc>
                <a:spcPct val="100000"/>
              </a:lnSpc>
              <a:spcBef>
                <a:spcPts val="0"/>
              </a:spcBef>
              <a:spcAft>
                <a:spcPts val="0"/>
              </a:spcAft>
              <a:buClr>
                <a:schemeClr val="dk1"/>
              </a:buClr>
              <a:buSzPts val="1100"/>
              <a:buFont typeface="Arial"/>
              <a:buNone/>
            </a:pPr>
            <a:r>
              <a:rPr lang="tr-TR"/>
              <a:t>-bash: zecho: command not found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tr-TR"/>
              <a:t>user@clarusway:~$ cd gen &amp;&amp; ls</a:t>
            </a:r>
            <a:endParaRPr/>
          </a:p>
          <a:p>
            <a:pPr indent="0" lvl="0" marL="0" rtl="0" algn="l">
              <a:lnSpc>
                <a:spcPct val="100000"/>
              </a:lnSpc>
              <a:spcBef>
                <a:spcPts val="0"/>
              </a:spcBef>
              <a:spcAft>
                <a:spcPts val="0"/>
              </a:spcAft>
              <a:buClr>
                <a:schemeClr val="dk1"/>
              </a:buClr>
              <a:buSzPts val="1100"/>
              <a:buFont typeface="Arial"/>
              <a:buNone/>
            </a:pPr>
            <a:r>
              <a:rPr lang="tr-TR"/>
              <a:t>file1    file3   File55    fileab    FileAB      fileabc</a:t>
            </a:r>
            <a:endParaRPr/>
          </a:p>
          <a:p>
            <a:pPr indent="0" lvl="0" marL="0" rtl="0" algn="l">
              <a:lnSpc>
                <a:spcPct val="100000"/>
              </a:lnSpc>
              <a:spcBef>
                <a:spcPts val="0"/>
              </a:spcBef>
              <a:spcAft>
                <a:spcPts val="0"/>
              </a:spcAft>
              <a:buClr>
                <a:schemeClr val="dk1"/>
              </a:buClr>
              <a:buSzPts val="1100"/>
              <a:buFont typeface="Arial"/>
              <a:buNone/>
            </a:pPr>
            <a:r>
              <a:rPr lang="tr-TR"/>
              <a:t>file2    File4   FileA     Fileab    fileab2</a:t>
            </a:r>
            <a:endParaRPr/>
          </a:p>
          <a:p>
            <a:pPr indent="0" lvl="0" marL="0" rtl="0" algn="l">
              <a:lnSpc>
                <a:spcPct val="100000"/>
              </a:lnSpc>
              <a:spcBef>
                <a:spcPts val="0"/>
              </a:spcBef>
              <a:spcAft>
                <a:spcPts val="0"/>
              </a:spcAft>
              <a:buClr>
                <a:schemeClr val="dk1"/>
              </a:buClr>
              <a:buSzPts val="1100"/>
              <a:buFont typeface="Arial"/>
              <a:buNone/>
            </a:pPr>
            <a:r>
              <a:rPr lang="tr-TR"/>
              <a:t>user@clarusway:/gen$ cd gen &amp;&amp; ls</a:t>
            </a:r>
            <a:endParaRPr/>
          </a:p>
          <a:p>
            <a:pPr indent="0" lvl="0" marL="0" rtl="0" algn="l">
              <a:lnSpc>
                <a:spcPct val="100000"/>
              </a:lnSpc>
              <a:spcBef>
                <a:spcPts val="0"/>
              </a:spcBef>
              <a:spcAft>
                <a:spcPts val="0"/>
              </a:spcAft>
              <a:buClr>
                <a:schemeClr val="dk1"/>
              </a:buClr>
              <a:buSzPts val="1100"/>
              <a:buFont typeface="Arial"/>
              <a:buNone/>
            </a:pPr>
            <a:r>
              <a:rPr lang="tr-TR"/>
              <a:t>-bash: cd: gen: No such file or directory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2c0d80ed2_1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72c0d80ed2_1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user@clarusway:~$ echo first || echo second ; echo third</a:t>
            </a:r>
            <a:endParaRPr/>
          </a:p>
          <a:p>
            <a:pPr indent="0" lvl="0" marL="0" rtl="0" algn="l">
              <a:lnSpc>
                <a:spcPct val="100000"/>
              </a:lnSpc>
              <a:spcBef>
                <a:spcPts val="0"/>
              </a:spcBef>
              <a:spcAft>
                <a:spcPts val="0"/>
              </a:spcAft>
              <a:buClr>
                <a:schemeClr val="dk1"/>
              </a:buClr>
              <a:buSzPts val="1100"/>
              <a:buFont typeface="Arial"/>
              <a:buNone/>
            </a:pPr>
            <a:r>
              <a:rPr lang="tr-TR"/>
              <a:t>first</a:t>
            </a:r>
            <a:endParaRPr/>
          </a:p>
          <a:p>
            <a:pPr indent="0" lvl="0" marL="0" rtl="0" algn="l">
              <a:lnSpc>
                <a:spcPct val="100000"/>
              </a:lnSpc>
              <a:spcBef>
                <a:spcPts val="0"/>
              </a:spcBef>
              <a:spcAft>
                <a:spcPts val="0"/>
              </a:spcAft>
              <a:buClr>
                <a:schemeClr val="dk1"/>
              </a:buClr>
              <a:buSzPts val="1100"/>
              <a:buFont typeface="Arial"/>
              <a:buNone/>
            </a:pPr>
            <a:r>
              <a:rPr lang="tr-TR"/>
              <a:t>third</a:t>
            </a:r>
            <a:endParaRPr/>
          </a:p>
          <a:p>
            <a:pPr indent="0" lvl="0" marL="0" rtl="0" algn="l">
              <a:lnSpc>
                <a:spcPct val="100000"/>
              </a:lnSpc>
              <a:spcBef>
                <a:spcPts val="0"/>
              </a:spcBef>
              <a:spcAft>
                <a:spcPts val="0"/>
              </a:spcAft>
              <a:buClr>
                <a:schemeClr val="dk1"/>
              </a:buClr>
              <a:buSzPts val="1100"/>
              <a:buFont typeface="Arial"/>
              <a:buNone/>
            </a:pPr>
            <a:r>
              <a:rPr lang="tr-TR"/>
              <a:t>user@clarusway:~$ zecho first || echo second ; echo third</a:t>
            </a:r>
            <a:endParaRPr/>
          </a:p>
          <a:p>
            <a:pPr indent="0" lvl="0" marL="0" rtl="0" algn="l">
              <a:lnSpc>
                <a:spcPct val="100000"/>
              </a:lnSpc>
              <a:spcBef>
                <a:spcPts val="0"/>
              </a:spcBef>
              <a:spcAft>
                <a:spcPts val="0"/>
              </a:spcAft>
              <a:buClr>
                <a:schemeClr val="dk1"/>
              </a:buClr>
              <a:buSzPts val="1100"/>
              <a:buFont typeface="Arial"/>
              <a:buNone/>
            </a:pPr>
            <a:r>
              <a:rPr lang="tr-TR"/>
              <a:t>-bash: zecho: command not found</a:t>
            </a:r>
            <a:endParaRPr/>
          </a:p>
          <a:p>
            <a:pPr indent="0" lvl="0" marL="0" rtl="0" algn="l">
              <a:lnSpc>
                <a:spcPct val="100000"/>
              </a:lnSpc>
              <a:spcBef>
                <a:spcPts val="0"/>
              </a:spcBef>
              <a:spcAft>
                <a:spcPts val="0"/>
              </a:spcAft>
              <a:buClr>
                <a:schemeClr val="dk1"/>
              </a:buClr>
              <a:buSzPts val="1100"/>
              <a:buFont typeface="Arial"/>
              <a:buNone/>
            </a:pPr>
            <a:r>
              <a:rPr lang="tr-TR"/>
              <a:t>second</a:t>
            </a:r>
            <a:endParaRPr/>
          </a:p>
          <a:p>
            <a:pPr indent="0" lvl="0" marL="0" rtl="0" algn="l">
              <a:lnSpc>
                <a:spcPct val="100000"/>
              </a:lnSpc>
              <a:spcBef>
                <a:spcPts val="0"/>
              </a:spcBef>
              <a:spcAft>
                <a:spcPts val="0"/>
              </a:spcAft>
              <a:buClr>
                <a:schemeClr val="dk1"/>
              </a:buClr>
              <a:buSzPts val="1100"/>
              <a:buFont typeface="Arial"/>
              <a:buNone/>
            </a:pPr>
            <a:r>
              <a:rPr lang="tr-TR"/>
              <a:t>third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2c0d80ed2_1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72c0d80ed2_1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temp_file: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aaron</a:t>
            </a:r>
            <a:endParaRPr/>
          </a:p>
          <a:p>
            <a:pPr indent="0" lvl="0" marL="0" rtl="0" algn="l">
              <a:lnSpc>
                <a:spcPct val="100000"/>
              </a:lnSpc>
              <a:spcBef>
                <a:spcPts val="0"/>
              </a:spcBef>
              <a:spcAft>
                <a:spcPts val="0"/>
              </a:spcAft>
              <a:buSzPts val="1400"/>
              <a:buNone/>
            </a:pPr>
            <a:r>
              <a:rPr lang="tr-TR"/>
              <a:t>james</a:t>
            </a:r>
            <a:endParaRPr/>
          </a:p>
          <a:p>
            <a:pPr indent="0" lvl="0" marL="0" rtl="0" algn="l">
              <a:lnSpc>
                <a:spcPct val="100000"/>
              </a:lnSpc>
              <a:spcBef>
                <a:spcPts val="0"/>
              </a:spcBef>
              <a:spcAft>
                <a:spcPts val="0"/>
              </a:spcAft>
              <a:buSzPts val="1400"/>
              <a:buNone/>
            </a:pPr>
            <a:r>
              <a:rPr lang="tr-TR"/>
              <a:t>john</a:t>
            </a:r>
            <a:endParaRPr/>
          </a:p>
          <a:p>
            <a:pPr indent="0" lvl="0" marL="0" rtl="0" algn="l">
              <a:lnSpc>
                <a:spcPct val="100000"/>
              </a:lnSpc>
              <a:spcBef>
                <a:spcPts val="0"/>
              </a:spcBef>
              <a:spcAft>
                <a:spcPts val="0"/>
              </a:spcAft>
              <a:buSzPts val="1400"/>
              <a:buNone/>
            </a:pPr>
            <a:r>
              <a:rPr lang="tr-TR"/>
              <a:t>oliver</a:t>
            </a:r>
            <a:endParaRPr/>
          </a:p>
          <a:p>
            <a:pPr indent="0" lvl="0" marL="0" rtl="0" algn="l">
              <a:lnSpc>
                <a:spcPct val="100000"/>
              </a:lnSpc>
              <a:spcBef>
                <a:spcPts val="0"/>
              </a:spcBef>
              <a:spcAft>
                <a:spcPts val="0"/>
              </a:spcAft>
              <a:buSzPts val="1400"/>
              <a:buNone/>
            </a:pPr>
            <a:r>
              <a:rPr lang="tr-TR"/>
              <a:t>walter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cat temp_file</a:t>
            </a:r>
            <a:endParaRPr/>
          </a:p>
          <a:p>
            <a:pPr indent="0" lvl="0" marL="0" rtl="0" algn="l">
              <a:lnSpc>
                <a:spcPct val="100000"/>
              </a:lnSpc>
              <a:spcBef>
                <a:spcPts val="0"/>
              </a:spcBef>
              <a:spcAft>
                <a:spcPts val="0"/>
              </a:spcAft>
              <a:buSzPts val="1400"/>
              <a:buNone/>
            </a:pPr>
            <a:r>
              <a:rPr lang="tr-TR"/>
              <a:t>rm temp_file &amp;&amp; echo it worked || echo it failed</a:t>
            </a:r>
            <a:endParaRPr/>
          </a:p>
          <a:p>
            <a:pPr indent="0" lvl="0" marL="0" rtl="0" algn="l">
              <a:spcBef>
                <a:spcPts val="0"/>
              </a:spcBef>
              <a:spcAft>
                <a:spcPts val="0"/>
              </a:spcAft>
              <a:buClr>
                <a:schemeClr val="dk1"/>
              </a:buClr>
              <a:buSzPts val="1400"/>
              <a:buFont typeface="Arial"/>
              <a:buNone/>
            </a:pPr>
            <a:r>
              <a:rPr lang="tr-TR">
                <a:solidFill>
                  <a:schemeClr val="dk1"/>
                </a:solidFill>
              </a:rPr>
              <a:t>rm temp_file &amp;&amp; echo it worked || echo it failed</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ls nofile.txt &amp;&amp; echo “file found” || echo “file not found”</a:t>
            </a:r>
            <a:endParaRPr/>
          </a:p>
          <a:p>
            <a:pPr indent="0" lvl="0" marL="0" rtl="0" algn="l">
              <a:lnSpc>
                <a:spcPct val="100000"/>
              </a:lnSpc>
              <a:spcBef>
                <a:spcPts val="0"/>
              </a:spcBef>
              <a:spcAft>
                <a:spcPts val="0"/>
              </a:spcAft>
              <a:buSzPts val="1400"/>
              <a:buNone/>
            </a:pPr>
            <a:r>
              <a:rPr lang="tr-TR"/>
              <a:t>cd abc &amp;&amp; echo “in abc folder” || echo “abc folder not found”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2c0d80ed2_1_4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72c0d80ed2_1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2c0d80ed2_1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72c0d80ed2_1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echo I can use </a:t>
            </a:r>
            <a:r>
              <a:rPr lang="tr-TR"/>
              <a:t>asterisk</a:t>
            </a:r>
            <a:r>
              <a:rPr lang="tr-TR"/>
              <a:t> as a wildcard</a:t>
            </a:r>
            <a:endParaRPr/>
          </a:p>
          <a:p>
            <a:pPr indent="0" lvl="0" marL="0" rtl="0" algn="l">
              <a:spcBef>
                <a:spcPts val="0"/>
              </a:spcBef>
              <a:spcAft>
                <a:spcPts val="0"/>
              </a:spcAft>
              <a:buClr>
                <a:schemeClr val="dk1"/>
              </a:buClr>
              <a:buSzPts val="1400"/>
              <a:buFont typeface="Arial"/>
              <a:buNone/>
            </a:pPr>
            <a:r>
              <a:rPr lang="tr-TR">
                <a:solidFill>
                  <a:schemeClr val="dk1"/>
                </a:solidFill>
              </a:rPr>
              <a:t>echo I can use * as a wildcard</a:t>
            </a:r>
            <a:endParaRPr>
              <a:solidFill>
                <a:schemeClr val="dk1"/>
              </a:solidFill>
            </a:endParaRPr>
          </a:p>
          <a:p>
            <a:pPr indent="0" lvl="0" marL="0" rtl="0" algn="l">
              <a:spcBef>
                <a:spcPts val="0"/>
              </a:spcBef>
              <a:spcAft>
                <a:spcPts val="0"/>
              </a:spcAft>
              <a:buSzPts val="1400"/>
              <a:buNone/>
            </a:pPr>
            <a:r>
              <a:rPr lang="tr-TR">
                <a:solidFill>
                  <a:srgbClr val="3A3F50"/>
                </a:solidFill>
              </a:rPr>
              <a:t>echo I can use \* as a wildcard</a:t>
            </a:r>
            <a:endParaRPr>
              <a:solidFill>
                <a:srgbClr val="3A3F50"/>
              </a:solidFill>
            </a:endParaRPr>
          </a:p>
          <a:p>
            <a:pPr indent="0" lvl="0" marL="0" rtl="0" algn="l">
              <a:spcBef>
                <a:spcPts val="0"/>
              </a:spcBef>
              <a:spcAft>
                <a:spcPts val="0"/>
              </a:spcAft>
              <a:buSzPts val="1400"/>
              <a:buNone/>
            </a:pPr>
            <a:r>
              <a:rPr lang="tr-TR">
                <a:solidFill>
                  <a:srgbClr val="3A3F50"/>
                </a:solidFill>
              </a:rPr>
              <a:t>echo I can use # as a wildcard</a:t>
            </a:r>
            <a:endParaRPr>
              <a:solidFill>
                <a:srgbClr val="3A3F50"/>
              </a:solidFill>
            </a:endParaRPr>
          </a:p>
          <a:p>
            <a:pPr indent="0" lvl="0" marL="0" rtl="0" algn="l">
              <a:spcBef>
                <a:spcPts val="0"/>
              </a:spcBef>
              <a:spcAft>
                <a:spcPts val="0"/>
              </a:spcAft>
              <a:buSzPts val="1400"/>
              <a:buNone/>
            </a:pPr>
            <a:r>
              <a:rPr lang="tr-TR">
                <a:solidFill>
                  <a:srgbClr val="3A3F50"/>
                </a:solidFill>
              </a:rPr>
              <a:t>echo I can use \# as a wildcard</a:t>
            </a:r>
            <a:endParaRPr>
              <a:solidFill>
                <a:srgbClr val="3A3F50"/>
              </a:solidFill>
            </a:endParaRPr>
          </a:p>
          <a:p>
            <a:pPr indent="0" lvl="0" marL="0" rtl="0" algn="l">
              <a:spcBef>
                <a:spcPts val="0"/>
              </a:spcBef>
              <a:spcAft>
                <a:spcPts val="0"/>
              </a:spcAft>
              <a:buSzPts val="1400"/>
              <a:buNone/>
            </a:pPr>
            <a:r>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user@clarusway:~$ echo hello \; world</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hello ; world</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user@clarusway:~$ echo hello\ \ \ world</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hello world</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user@clarusway:~$ echo escaping \\\ \#\ \&amp;\ \"\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escaping \ # &amp; "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user@clarusway:~$ echo escaping \\\?\*\"\'</a:t>
            </a:r>
            <a:endParaRPr>
              <a:solidFill>
                <a:srgbClr val="3A3F50"/>
              </a:solidFill>
            </a:endParaRPr>
          </a:p>
          <a:p>
            <a:pPr indent="0" lvl="0" marL="0" rtl="0" algn="l">
              <a:spcBef>
                <a:spcPts val="0"/>
              </a:spcBef>
              <a:spcAft>
                <a:spcPts val="0"/>
              </a:spcAft>
              <a:buClr>
                <a:schemeClr val="dk1"/>
              </a:buClr>
              <a:buSzPts val="1100"/>
              <a:buFont typeface="Arial"/>
              <a:buNone/>
            </a:pPr>
            <a:r>
              <a:rPr lang="tr-TR">
                <a:solidFill>
                  <a:srgbClr val="3A3F50"/>
                </a:solidFill>
              </a:rPr>
              <a:t>escaping \?*"'</a:t>
            </a:r>
            <a:endParaRPr>
              <a:solidFill>
                <a:srgbClr val="3A3F50"/>
              </a:solidFill>
            </a:endParaRPr>
          </a:p>
          <a:p>
            <a:pPr indent="0" lvl="0" marL="0" rtl="0" algn="l">
              <a:spcBef>
                <a:spcPts val="0"/>
              </a:spcBef>
              <a:spcAft>
                <a:spcPts val="0"/>
              </a:spcAft>
              <a:buClr>
                <a:schemeClr val="dk1"/>
              </a:buClr>
              <a:buSzPts val="1400"/>
              <a:buFont typeface="Arial"/>
              <a:buNone/>
            </a:pPr>
            <a:r>
              <a:t/>
            </a:r>
            <a:endParaRPr>
              <a:solidFill>
                <a:srgbClr val="3A3F5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2c0d80ed2_1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72c0d80ed2_1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3A3F50"/>
              </a:buClr>
              <a:buSzPts val="1100"/>
              <a:buFont typeface="Arial"/>
              <a:buNone/>
            </a:pPr>
            <a:r>
              <a:rPr lang="tr-TR">
                <a:solidFill>
                  <a:srgbClr val="3A3F50"/>
                </a:solidFill>
              </a:rPr>
              <a:t>user@clarusway:~$ echo This command line \</a:t>
            </a:r>
            <a:endParaRPr>
              <a:solidFill>
                <a:srgbClr val="3A3F50"/>
              </a:solidFill>
            </a:endParaRPr>
          </a:p>
          <a:p>
            <a:pPr indent="0" lvl="0" marL="0" rtl="0" algn="l">
              <a:spcBef>
                <a:spcPts val="0"/>
              </a:spcBef>
              <a:spcAft>
                <a:spcPts val="0"/>
              </a:spcAft>
              <a:buClr>
                <a:srgbClr val="3A3F50"/>
              </a:buClr>
              <a:buSzPts val="1100"/>
              <a:buFont typeface="Arial"/>
              <a:buNone/>
            </a:pPr>
            <a:r>
              <a:rPr lang="tr-TR">
                <a:solidFill>
                  <a:srgbClr val="3A3F50"/>
                </a:solidFill>
              </a:rPr>
              <a:t>&gt; is split in three \</a:t>
            </a:r>
            <a:endParaRPr>
              <a:solidFill>
                <a:srgbClr val="3A3F50"/>
              </a:solidFill>
            </a:endParaRPr>
          </a:p>
          <a:p>
            <a:pPr indent="0" lvl="0" marL="0" rtl="0" algn="l">
              <a:spcBef>
                <a:spcPts val="0"/>
              </a:spcBef>
              <a:spcAft>
                <a:spcPts val="0"/>
              </a:spcAft>
              <a:buClr>
                <a:srgbClr val="3A3F50"/>
              </a:buClr>
              <a:buSzPts val="1100"/>
              <a:buFont typeface="Arial"/>
              <a:buNone/>
            </a:pPr>
            <a:r>
              <a:rPr lang="tr-TR">
                <a:solidFill>
                  <a:srgbClr val="3A3F50"/>
                </a:solidFill>
              </a:rPr>
              <a:t>&gt; parts</a:t>
            </a:r>
            <a:endParaRPr>
              <a:solidFill>
                <a:srgbClr val="3A3F50"/>
              </a:solidFill>
            </a:endParaRPr>
          </a:p>
          <a:p>
            <a:pPr indent="0" lvl="0" marL="0" rtl="0" algn="l">
              <a:spcBef>
                <a:spcPts val="0"/>
              </a:spcBef>
              <a:spcAft>
                <a:spcPts val="0"/>
              </a:spcAft>
              <a:buClr>
                <a:srgbClr val="3A3F50"/>
              </a:buClr>
              <a:buSzPts val="1100"/>
              <a:buFont typeface="Arial"/>
              <a:buNone/>
            </a:pPr>
            <a:r>
              <a:rPr lang="tr-TR">
                <a:solidFill>
                  <a:srgbClr val="3A3F50"/>
                </a:solidFill>
              </a:rPr>
              <a:t>This command line is split in three parts</a:t>
            </a:r>
            <a:endParaRPr>
              <a:solidFill>
                <a:srgbClr val="3A3F50"/>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43b3c52e8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943b3c52e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2c0d80ed2_1_9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72c0d80ed2_1_9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 This is a Pear Deck Text Slide </a:t>
            </a:r>
            <a:endParaRPr/>
          </a:p>
          <a:p>
            <a:pPr indent="0" lvl="0" marL="0" rtl="0" algn="l">
              <a:lnSpc>
                <a:spcPct val="100000"/>
              </a:lnSpc>
              <a:spcBef>
                <a:spcPts val="0"/>
              </a:spcBef>
              <a:spcAft>
                <a:spcPts val="0"/>
              </a:spcAft>
              <a:buSzPts val="1400"/>
              <a:buNone/>
            </a:pPr>
            <a:r>
              <a:rPr lang="tr-TR"/>
              <a:t>🍐 To edit the type of question, go back to the "Ask Students a Question" in the Pear Deck sidebar.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find -name clarusway.txt</a:t>
            </a:r>
            <a:endParaRPr/>
          </a:p>
          <a:p>
            <a:pPr indent="0" lvl="0" marL="0" rtl="0" algn="l">
              <a:spcBef>
                <a:spcPts val="0"/>
              </a:spcBef>
              <a:spcAft>
                <a:spcPts val="0"/>
              </a:spcAft>
              <a:buSzPts val="1400"/>
              <a:buNone/>
            </a:pPr>
            <a:r>
              <a:rPr lang="tr-TR">
                <a:solidFill>
                  <a:schemeClr val="dk1"/>
                </a:solidFill>
              </a:rPr>
              <a:t>find -name clarusway.txt &amp;&amp; cat clarusway.txt</a:t>
            </a:r>
            <a:endParaRPr>
              <a:solidFill>
                <a:schemeClr val="dk1"/>
              </a:solidFill>
            </a:endParaRPr>
          </a:p>
          <a:p>
            <a:pPr indent="0" lvl="0" marL="0" rtl="0" algn="l">
              <a:spcBef>
                <a:spcPts val="0"/>
              </a:spcBef>
              <a:spcAft>
                <a:spcPts val="0"/>
              </a:spcAft>
              <a:buSzPts val="1400"/>
              <a:buNone/>
            </a:pPr>
            <a:r>
              <a:rPr lang="tr-TR"/>
              <a:t>find -name clarusway.txt &amp;&amp; cat clarusway.txt || echo “too early</a:t>
            </a:r>
            <a:r>
              <a:rPr b="1" lang="tr-TR">
                <a:solidFill>
                  <a:srgbClr val="FF0000"/>
                </a:solidFill>
              </a:rPr>
              <a:t>\!</a:t>
            </a:r>
            <a:r>
              <a:rPr lang="tr-TR"/>
              <a:t>”</a:t>
            </a:r>
            <a:endParaRPr/>
          </a:p>
          <a:p>
            <a:pPr indent="0" lvl="0" marL="0" rtl="0" algn="l">
              <a:spcBef>
                <a:spcPts val="0"/>
              </a:spcBef>
              <a:spcAft>
                <a:spcPts val="0"/>
              </a:spcAft>
              <a:buSzPts val="1400"/>
              <a:buNone/>
            </a:pPr>
            <a:r>
              <a:t/>
            </a:r>
            <a:endParaRPr/>
          </a:p>
          <a:p>
            <a:pPr indent="0" lvl="0" marL="0" rtl="0" algn="l">
              <a:spcBef>
                <a:spcPts val="0"/>
              </a:spcBef>
              <a:spcAft>
                <a:spcPts val="0"/>
              </a:spcAft>
              <a:buSzPts val="1400"/>
              <a:buNone/>
            </a:pPr>
            <a:r>
              <a:rPr lang="tr-TR"/>
              <a:t>cat &gt; clarusway.txt</a:t>
            </a:r>
            <a:endParaRPr/>
          </a:p>
          <a:p>
            <a:pPr indent="0" lvl="0" marL="0" rtl="0" algn="l">
              <a:spcBef>
                <a:spcPts val="0"/>
              </a:spcBef>
              <a:spcAft>
                <a:spcPts val="0"/>
              </a:spcAft>
              <a:buSzPts val="1400"/>
              <a:buNone/>
            </a:pPr>
            <a:r>
              <a:rPr lang="tr-TR"/>
              <a:t>Congratultions!</a:t>
            </a:r>
            <a:endParaRPr/>
          </a:p>
          <a:p>
            <a:pPr indent="0" lvl="0" marL="0" rtl="0" algn="l">
              <a:spcBef>
                <a:spcPts val="0"/>
              </a:spcBef>
              <a:spcAft>
                <a:spcPts val="0"/>
              </a:spcAft>
              <a:buSzPts val="1400"/>
              <a:buNone/>
            </a:pPr>
            <a:r>
              <a:rPr lang="tr-TR">
                <a:solidFill>
                  <a:schemeClr val="dk1"/>
                </a:solidFill>
              </a:rPr>
              <a:t>find -name clarusway.txt &amp;&amp; cat clarusway.txt || echo “too early</a:t>
            </a:r>
            <a:r>
              <a:rPr b="1" lang="tr-TR">
                <a:solidFill>
                  <a:srgbClr val="FF0000"/>
                </a:solidFill>
              </a:rPr>
              <a:t>\!</a:t>
            </a:r>
            <a:r>
              <a:rPr lang="tr-TR">
                <a:solidFill>
                  <a:schemeClr val="dk1"/>
                </a:solidFill>
              </a:rPr>
              <a:t>”</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SzPts val="1400"/>
              <a:buNone/>
            </a:pPr>
            <a:r>
              <a:rPr lang="tr-TR">
                <a:solidFill>
                  <a:schemeClr val="dk1"/>
                </a:solidFill>
              </a:rPr>
              <a:t>solution</a:t>
            </a:r>
            <a:endParaRPr>
              <a:solidFill>
                <a:schemeClr val="dk1"/>
              </a:solidFill>
            </a:endParaRPr>
          </a:p>
          <a:p>
            <a:pPr indent="0" lvl="0" marL="0" rtl="0" algn="l">
              <a:spcBef>
                <a:spcPts val="0"/>
              </a:spcBef>
              <a:spcAft>
                <a:spcPts val="0"/>
              </a:spcAft>
              <a:buSzPts val="1400"/>
              <a:buNone/>
            </a:pPr>
            <a:r>
              <a:rPr lang="tr-TR">
                <a:solidFill>
                  <a:schemeClr val="dk1"/>
                </a:solidFill>
              </a:rPr>
              <a:t>ls clarusway.txt &amp;&amp; cat clarusway.txt || echo Too early\!</a:t>
            </a:r>
            <a:endParaRPr>
              <a:solidFill>
                <a:schemeClr val="dk1"/>
              </a:solidFill>
            </a:endParaRPr>
          </a:p>
          <a:p>
            <a:pPr indent="0" lvl="0" marL="0" rtl="0" algn="l">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0"/>
              </a:spcBef>
              <a:spcAft>
                <a:spcPts val="0"/>
              </a:spcAft>
              <a:buSzPts val="1400"/>
              <a:buNone/>
            </a:pPr>
            <a:r>
              <a:rPr lang="tr-TR"/>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43b3c52e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43b3c52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43b3c52e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43b3c52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71af58b1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f71af58b1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solidFill>
                  <a:srgbClr val="404040"/>
                </a:solidFill>
                <a:highlight>
                  <a:srgbClr val="FFFFFF"/>
                </a:highlight>
                <a:latin typeface="Courier New"/>
                <a:ea typeface="Courier New"/>
                <a:cs typeface="Courier New"/>
                <a:sym typeface="Courier New"/>
              </a:rPr>
              <a:t>stdin</a:t>
            </a:r>
            <a:r>
              <a:rPr lang="tr-TR" sz="1200">
                <a:solidFill>
                  <a:srgbClr val="404040"/>
                </a:solidFill>
                <a:highlight>
                  <a:srgbClr val="FFFFFF"/>
                </a:highlight>
                <a:latin typeface="Roboto"/>
                <a:ea typeface="Roboto"/>
                <a:cs typeface="Roboto"/>
                <a:sym typeface="Roboto"/>
              </a:rPr>
              <a:t>, </a:t>
            </a:r>
            <a:r>
              <a:rPr lang="tr-TR">
                <a:solidFill>
                  <a:srgbClr val="404040"/>
                </a:solidFill>
                <a:highlight>
                  <a:srgbClr val="FFFFFF"/>
                </a:highlight>
                <a:latin typeface="Courier New"/>
                <a:ea typeface="Courier New"/>
                <a:cs typeface="Courier New"/>
                <a:sym typeface="Courier New"/>
              </a:rPr>
              <a:t>stdout</a:t>
            </a:r>
            <a:r>
              <a:rPr lang="tr-TR" sz="1200">
                <a:solidFill>
                  <a:srgbClr val="404040"/>
                </a:solidFill>
                <a:highlight>
                  <a:srgbClr val="FFFFFF"/>
                </a:highlight>
                <a:latin typeface="Roboto"/>
                <a:ea typeface="Roboto"/>
                <a:cs typeface="Roboto"/>
                <a:sym typeface="Roboto"/>
              </a:rPr>
              <a:t>, and </a:t>
            </a:r>
            <a:r>
              <a:rPr lang="tr-TR">
                <a:solidFill>
                  <a:srgbClr val="404040"/>
                </a:solidFill>
                <a:highlight>
                  <a:srgbClr val="FFFFFF"/>
                </a:highlight>
                <a:latin typeface="Courier New"/>
                <a:ea typeface="Courier New"/>
                <a:cs typeface="Courier New"/>
                <a:sym typeface="Courier New"/>
              </a:rPr>
              <a:t>stederr</a:t>
            </a:r>
            <a:r>
              <a:rPr lang="tr-TR" sz="1200">
                <a:solidFill>
                  <a:srgbClr val="404040"/>
                </a:solidFill>
                <a:highlight>
                  <a:srgbClr val="FFFFFF"/>
                </a:highlight>
                <a:latin typeface="Roboto"/>
                <a:ea typeface="Roboto"/>
                <a:cs typeface="Roboto"/>
                <a:sym typeface="Roboto"/>
              </a:rPr>
              <a:t> are </a:t>
            </a:r>
            <a:r>
              <a:rPr lang="tr-TR" sz="1200" u="sng">
                <a:solidFill>
                  <a:srgbClr val="1D55A9"/>
                </a:solidFill>
                <a:highlight>
                  <a:srgbClr val="FFFFFF"/>
                </a:highlight>
                <a:latin typeface="Roboto"/>
                <a:ea typeface="Roboto"/>
                <a:cs typeface="Roboto"/>
                <a:sym typeface="Roboto"/>
                <a:hlinkClick r:id="rId2">
                  <a:extLst>
                    <a:ext uri="{A12FA001-AC4F-418D-AE19-62706E023703}">
                      <ahyp:hlinkClr val="tx"/>
                    </a:ext>
                  </a:extLst>
                </a:hlinkClick>
              </a:rPr>
              <a:t>three standard streams</a:t>
            </a:r>
            <a:r>
              <a:rPr lang="tr-TR" sz="1200">
                <a:solidFill>
                  <a:srgbClr val="404040"/>
                </a:solidFill>
                <a:highlight>
                  <a:srgbClr val="FFFFFF"/>
                </a:highlight>
                <a:latin typeface="Roboto"/>
                <a:ea typeface="Roboto"/>
                <a:cs typeface="Roboto"/>
                <a:sym typeface="Roboto"/>
              </a:rPr>
              <a:t> that are established when a Linux command is executed.</a:t>
            </a:r>
            <a:endParaRPr sz="1200">
              <a:solidFill>
                <a:srgbClr val="40404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200">
              <a:solidFill>
                <a:srgbClr val="40404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tr-TR" sz="1200">
                <a:solidFill>
                  <a:srgbClr val="404040"/>
                </a:solidFill>
                <a:highlight>
                  <a:srgbClr val="FFFFFF"/>
                </a:highlight>
                <a:latin typeface="Roboto"/>
                <a:ea typeface="Roboto"/>
                <a:cs typeface="Roboto"/>
                <a:sym typeface="Roboto"/>
              </a:rPr>
              <a:t>Data streams, like water streams, have two ends. They have a source and an outflow. Whichever Linux command you’re using provides one end of each stream. The other end is determined by the shell that launched the command. That end will be connected to the terminal window, connected to a pipe, or redirected to a file or other command, according to the command line that launched the command.</a:t>
            </a:r>
            <a:endParaRPr sz="1200">
              <a:solidFill>
                <a:srgbClr val="404040"/>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71af58b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f71af58b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cat colors.txt </a:t>
            </a:r>
            <a:endParaRPr/>
          </a:p>
          <a:p>
            <a:pPr indent="457200" lvl="0" marL="0" rtl="0" algn="l">
              <a:lnSpc>
                <a:spcPct val="100000"/>
              </a:lnSpc>
              <a:spcBef>
                <a:spcPts val="0"/>
              </a:spcBef>
              <a:spcAft>
                <a:spcPts val="0"/>
              </a:spcAft>
              <a:buSzPts val="1400"/>
              <a:buNone/>
            </a:pPr>
            <a:r>
              <a:rPr lang="tr-TR"/>
              <a:t>green</a:t>
            </a:r>
            <a:endParaRPr/>
          </a:p>
          <a:p>
            <a:pPr indent="457200" lvl="0" marL="0" rtl="0" algn="l">
              <a:lnSpc>
                <a:spcPct val="100000"/>
              </a:lnSpc>
              <a:spcBef>
                <a:spcPts val="0"/>
              </a:spcBef>
              <a:spcAft>
                <a:spcPts val="0"/>
              </a:spcAft>
              <a:buSzPts val="1400"/>
              <a:buNone/>
            </a:pPr>
            <a:r>
              <a:rPr lang="tr-TR"/>
              <a:t>blue</a:t>
            </a:r>
            <a:endParaRPr/>
          </a:p>
          <a:p>
            <a:pPr indent="457200" lvl="0" marL="0" rtl="0" algn="l">
              <a:lnSpc>
                <a:spcPct val="100000"/>
              </a:lnSpc>
              <a:spcBef>
                <a:spcPts val="0"/>
              </a:spcBef>
              <a:spcAft>
                <a:spcPts val="0"/>
              </a:spcAft>
              <a:buSzPts val="1400"/>
              <a:buNone/>
            </a:pPr>
            <a:r>
              <a:rPr lang="tr-TR"/>
              <a:t>red</a:t>
            </a:r>
            <a:endParaRPr/>
          </a:p>
          <a:p>
            <a:pPr indent="457200" lvl="0" marL="0" rtl="0" algn="l">
              <a:lnSpc>
                <a:spcPct val="100000"/>
              </a:lnSpc>
              <a:spcBef>
                <a:spcPts val="0"/>
              </a:spcBef>
              <a:spcAft>
                <a:spcPts val="0"/>
              </a:spcAft>
              <a:buSzPts val="1400"/>
              <a:buNone/>
            </a:pPr>
            <a:r>
              <a:rPr lang="tr-TR"/>
              <a:t>yellow</a:t>
            </a:r>
            <a:endParaRPr/>
          </a:p>
          <a:p>
            <a:pPr indent="457200" lvl="0" marL="0" rtl="0" algn="l">
              <a:lnSpc>
                <a:spcPct val="100000"/>
              </a:lnSpc>
              <a:spcBef>
                <a:spcPts val="0"/>
              </a:spcBef>
              <a:spcAft>
                <a:spcPts val="0"/>
              </a:spcAft>
              <a:buSzPts val="1400"/>
              <a:buNone/>
            </a:pPr>
            <a:r>
              <a:rPr lang="tr-TR"/>
              <a:t>black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TR">
                <a:solidFill>
                  <a:schemeClr val="dk1"/>
                </a:solidFill>
              </a:rPr>
              <a:t>Days.txt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Monday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Tuesday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Wednesday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Thursday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Friday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Saturday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Sunday</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 cat days.txt | cat | cat | cat | cat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6" name="Google Shape;16;p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7" name="Google Shape;17;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0" name="Google Shape;20;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1" name="Google Shape;21;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7" name="Google Shape;27;p5"/>
          <p:cNvSpPr txBox="1"/>
          <p:nvPr>
            <p:ph idx="1" type="body"/>
          </p:nvPr>
        </p:nvSpPr>
        <p:spPr>
          <a:xfrm>
            <a:off x="457200" y="1995750"/>
            <a:ext cx="5640900" cy="26409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55600" lvl="3" marL="1828800" algn="l">
              <a:lnSpc>
                <a:spcPct val="110000"/>
              </a:lnSpc>
              <a:spcBef>
                <a:spcPts val="600"/>
              </a:spcBef>
              <a:spcAft>
                <a:spcPts val="0"/>
              </a:spcAft>
              <a:buSzPts val="2000"/>
              <a:buChar char="▹"/>
              <a:defRPr/>
            </a:lvl4pPr>
            <a:lvl5pPr indent="-355600" lvl="4" marL="2286000" algn="l">
              <a:lnSpc>
                <a:spcPct val="110000"/>
              </a:lnSpc>
              <a:spcBef>
                <a:spcPts val="600"/>
              </a:spcBef>
              <a:spcAft>
                <a:spcPts val="0"/>
              </a:spcAft>
              <a:buSzPts val="2000"/>
              <a:buChar char="▹"/>
              <a:defRPr/>
            </a:lvl5pPr>
            <a:lvl6pPr indent="-355600" lvl="5" marL="2743200" algn="l">
              <a:lnSpc>
                <a:spcPct val="110000"/>
              </a:lnSpc>
              <a:spcBef>
                <a:spcPts val="600"/>
              </a:spcBef>
              <a:spcAft>
                <a:spcPts val="0"/>
              </a:spcAft>
              <a:buSzPts val="2000"/>
              <a:buChar char="▹"/>
              <a:defRPr/>
            </a:lvl6pPr>
            <a:lvl7pPr indent="-355600" lvl="6" marL="3200400" algn="l">
              <a:lnSpc>
                <a:spcPct val="110000"/>
              </a:lnSpc>
              <a:spcBef>
                <a:spcPts val="600"/>
              </a:spcBef>
              <a:spcAft>
                <a:spcPts val="0"/>
              </a:spcAft>
              <a:buSzPts val="2000"/>
              <a:buChar char="▹"/>
              <a:defRPr/>
            </a:lvl7pPr>
            <a:lvl8pPr indent="-355600" lvl="7" marL="3657600" algn="l">
              <a:lnSpc>
                <a:spcPct val="110000"/>
              </a:lnSpc>
              <a:spcBef>
                <a:spcPts val="600"/>
              </a:spcBef>
              <a:spcAft>
                <a:spcPts val="0"/>
              </a:spcAft>
              <a:buSzPts val="2000"/>
              <a:buChar char="▹"/>
              <a:defRPr/>
            </a:lvl8pPr>
            <a:lvl9pPr indent="-355600" lvl="8" marL="4114800" algn="l">
              <a:lnSpc>
                <a:spcPct val="110000"/>
              </a:lnSpc>
              <a:spcBef>
                <a:spcPts val="600"/>
              </a:spcBef>
              <a:spcAft>
                <a:spcPts val="0"/>
              </a:spcAft>
              <a:buSzPts val="2000"/>
              <a:buChar char="▹"/>
              <a:defRPr/>
            </a:lvl9pPr>
          </a:lstStyle>
          <a:p/>
        </p:txBody>
      </p:sp>
      <p:sp>
        <p:nvSpPr>
          <p:cNvPr id="28" name="Google Shape;28;p5"/>
          <p:cNvSpPr txBox="1"/>
          <p:nvPr>
            <p:ph idx="12" type="sldNum"/>
          </p:nvPr>
        </p:nvSpPr>
        <p:spPr>
          <a:xfrm>
            <a:off x="8657772" y="4643243"/>
            <a:ext cx="456900" cy="468600"/>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1pPr>
            <a:lvl2pPr indent="0" lvl="1"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2pPr>
            <a:lvl3pPr indent="0" lvl="2"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3pPr>
            <a:lvl4pPr indent="0" lvl="3"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4pPr>
            <a:lvl5pPr indent="0" lvl="4"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5pPr>
            <a:lvl6pPr indent="0" lvl="5"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6pPr>
            <a:lvl7pPr indent="0" lvl="6"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7pPr>
            <a:lvl8pPr indent="0" lvl="7"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8pPr>
            <a:lvl9pPr indent="0" lvl="8" marL="0" algn="r">
              <a:lnSpc>
                <a:spcPct val="100000"/>
              </a:lnSpc>
              <a:spcBef>
                <a:spcPts val="0"/>
              </a:spcBef>
              <a:spcAft>
                <a:spcPts val="0"/>
              </a:spcAft>
              <a:buSzPts val="1200"/>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29" name="Google Shape;29;p5"/>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0" y="3815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0.png"/><Relationship Id="rId5" Type="http://schemas.openxmlformats.org/officeDocument/2006/relationships/hyperlink" Target="http://dontchangethislink.peardeckmagic.zone?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magic-pear-metadata-identifier" TargetMode="External"/><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create.kahoot.it/details/d30a8ff4-65d4-477c-96f0-52dbdce2e7ee" TargetMode="Externa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0.png"/><Relationship Id="rId5" Type="http://schemas.openxmlformats.org/officeDocument/2006/relationships/hyperlink" Target="http://dontchangethislink.peardeckmagic.zone?eyJ0eXBlIjoiZ29vZ2xlLXNsaWRlcy1hZGRvbi1yZXNwb25zZS1mb290ZXIiLCJsYXN0RWRpdGVkQnkiOiIxMDQxNTgwNDc2NjYwMjcxNzIyOTQiLCJwcmVzZW50YXRpb25JZCI6IjFmRGRJT2cyVE9RTDRZaENDNUFyUmxvWHpLYWNHRUEwU3paQ0JhOGV2OHJVIiwiY29udGVudElkIjoiY3VzdG9tLXJlc3BvbnNlLWZyZWVSZXNwb25zZS10ZXh0Iiwic2xpZGVJZCI6Imc3MjM2ZjM0OTNmXzFfODciLCJjb250ZW50SW5zdGFuY2VJZCI6IjFmRGRJT2cyVE9RTDRZaENDNUFyUmxvWHpLYWNHRUEwU3paQ0JhOGV2OHJVLzVjYWNjYzg5LWE0OTctNGRiNS1iODNmLTczOGJhMWVlZGQ1YSJ9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pic>
        <p:nvPicPr>
          <p:cNvPr id="34" name="Google Shape;34;p6"/>
          <p:cNvPicPr preferRelativeResize="0"/>
          <p:nvPr/>
        </p:nvPicPr>
        <p:blipFill rotWithShape="1">
          <a:blip r:embed="rId3">
            <a:alphaModFix/>
          </a:blip>
          <a:srcRect b="0" l="34537" r="0" t="0"/>
          <a:stretch/>
        </p:blipFill>
        <p:spPr>
          <a:xfrm>
            <a:off x="6605547" y="1576350"/>
            <a:ext cx="2319449" cy="1990801"/>
          </a:xfrm>
          <a:prstGeom prst="rect">
            <a:avLst/>
          </a:prstGeom>
          <a:noFill/>
          <a:ln>
            <a:noFill/>
          </a:ln>
        </p:spPr>
      </p:pic>
      <p:sp>
        <p:nvSpPr>
          <p:cNvPr id="35" name="Google Shape;35;p6"/>
          <p:cNvSpPr txBox="1"/>
          <p:nvPr/>
        </p:nvSpPr>
        <p:spPr>
          <a:xfrm>
            <a:off x="1277275" y="1475226"/>
            <a:ext cx="4554900" cy="20415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tr-TR" sz="4000">
                <a:solidFill>
                  <a:srgbClr val="741B47"/>
                </a:solidFill>
                <a:latin typeface="Raleway"/>
                <a:ea typeface="Raleway"/>
                <a:cs typeface="Raleway"/>
                <a:sym typeface="Raleway"/>
              </a:rPr>
              <a:t>Linux Plus</a:t>
            </a:r>
            <a:endParaRPr b="1" sz="4000">
              <a:solidFill>
                <a:srgbClr val="741B47"/>
              </a:solidFill>
              <a:latin typeface="Raleway"/>
              <a:ea typeface="Raleway"/>
              <a:cs typeface="Raleway"/>
              <a:sym typeface="Raleway"/>
            </a:endParaRPr>
          </a:p>
          <a:p>
            <a:pPr indent="0" lvl="0" marL="0" rtl="0" algn="ctr">
              <a:lnSpc>
                <a:spcPct val="115000"/>
              </a:lnSpc>
              <a:spcBef>
                <a:spcPts val="0"/>
              </a:spcBef>
              <a:spcAft>
                <a:spcPts val="0"/>
              </a:spcAft>
              <a:buNone/>
            </a:pPr>
            <a:r>
              <a:rPr lang="tr-TR" sz="2500">
                <a:solidFill>
                  <a:srgbClr val="741B47"/>
                </a:solidFill>
                <a:latin typeface="Raleway Medium"/>
                <a:ea typeface="Raleway Medium"/>
                <a:cs typeface="Raleway Medium"/>
                <a:sym typeface="Raleway Medium"/>
              </a:rPr>
              <a:t>for</a:t>
            </a:r>
            <a:endParaRPr sz="2500">
              <a:solidFill>
                <a:srgbClr val="741B47"/>
              </a:solidFill>
              <a:latin typeface="Raleway Medium"/>
              <a:ea typeface="Raleway Medium"/>
              <a:cs typeface="Raleway Medium"/>
              <a:sym typeface="Raleway Medium"/>
            </a:endParaRPr>
          </a:p>
          <a:p>
            <a:pPr indent="0" lvl="0" marL="0" rtl="0" algn="ctr">
              <a:lnSpc>
                <a:spcPct val="115000"/>
              </a:lnSpc>
              <a:spcBef>
                <a:spcPts val="0"/>
              </a:spcBef>
              <a:spcAft>
                <a:spcPts val="0"/>
              </a:spcAft>
              <a:buNone/>
            </a:pPr>
            <a:r>
              <a:rPr b="1" lang="tr-TR" sz="4000">
                <a:solidFill>
                  <a:srgbClr val="741B47"/>
                </a:solidFill>
                <a:latin typeface="Raleway"/>
                <a:ea typeface="Raleway"/>
                <a:cs typeface="Raleway"/>
                <a:sym typeface="Raleway"/>
              </a:rPr>
              <a:t>AWS and DevOps</a:t>
            </a:r>
            <a:endParaRPr sz="2800">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38" name="Google Shape;138;p15"/>
          <p:cNvSpPr txBox="1"/>
          <p:nvPr>
            <p:ph type="title"/>
          </p:nvPr>
        </p:nvSpPr>
        <p:spPr>
          <a:xfrm>
            <a:off x="431799" y="173800"/>
            <a:ext cx="6745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39" name="Google Shape;139;p15"/>
          <p:cNvGrpSpPr/>
          <p:nvPr/>
        </p:nvGrpSpPr>
        <p:grpSpPr>
          <a:xfrm>
            <a:off x="297719" y="859519"/>
            <a:ext cx="8259199" cy="756577"/>
            <a:chOff x="453113" y="1514783"/>
            <a:chExt cx="5506500" cy="565200"/>
          </a:xfrm>
        </p:grpSpPr>
        <p:sp>
          <p:nvSpPr>
            <p:cNvPr id="140" name="Google Shape;140;p15"/>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tee</a:t>
              </a:r>
              <a:endParaRPr b="0" i="0" sz="1100" u="none" cap="none" strike="noStrike">
                <a:solidFill>
                  <a:schemeClr val="lt1"/>
                </a:solidFill>
                <a:latin typeface="Arial"/>
                <a:ea typeface="Arial"/>
                <a:cs typeface="Arial"/>
                <a:sym typeface="Arial"/>
              </a:endParaRPr>
            </a:p>
          </p:txBody>
        </p:sp>
        <p:sp>
          <p:nvSpPr>
            <p:cNvPr id="142" name="Google Shape;142;p15"/>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txBox="1"/>
            <p:nvPr/>
          </p:nvSpPr>
          <p:spPr>
            <a:xfrm>
              <a:off x="453113" y="1532783"/>
              <a:ext cx="55065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tee is almost the same as cat, except that it has two identical outputs.</a:t>
              </a:r>
              <a:endParaRPr b="0" i="0" sz="1700" u="none" cap="none" strike="noStrike">
                <a:solidFill>
                  <a:schemeClr val="lt1"/>
                </a:solidFill>
                <a:latin typeface="Arial"/>
                <a:ea typeface="Arial"/>
                <a:cs typeface="Arial"/>
                <a:sym typeface="Arial"/>
              </a:endParaRPr>
            </a:p>
          </p:txBody>
        </p:sp>
      </p:grpSp>
      <p:pic>
        <p:nvPicPr>
          <p:cNvPr id="144" name="Google Shape;144;p15"/>
          <p:cNvPicPr preferRelativeResize="0"/>
          <p:nvPr/>
        </p:nvPicPr>
        <p:blipFill>
          <a:blip r:embed="rId3">
            <a:alphaModFix/>
          </a:blip>
          <a:stretch>
            <a:fillRect/>
          </a:stretch>
        </p:blipFill>
        <p:spPr>
          <a:xfrm>
            <a:off x="1947300" y="1568125"/>
            <a:ext cx="5038650" cy="318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50" name="Google Shape;150;p16"/>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51" name="Google Shape;151;p16"/>
          <p:cNvGrpSpPr/>
          <p:nvPr/>
        </p:nvGrpSpPr>
        <p:grpSpPr>
          <a:xfrm>
            <a:off x="265814" y="859557"/>
            <a:ext cx="8290885" cy="756591"/>
            <a:chOff x="431846" y="1514783"/>
            <a:chExt cx="5527679" cy="565200"/>
          </a:xfrm>
        </p:grpSpPr>
        <p:sp>
          <p:nvSpPr>
            <p:cNvPr id="152" name="Google Shape;152;p16"/>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grep</a:t>
              </a:r>
              <a:endParaRPr b="0" i="0" sz="1100" u="none" cap="none" strike="noStrike">
                <a:solidFill>
                  <a:schemeClr val="lt1"/>
                </a:solidFill>
                <a:latin typeface="Arial"/>
                <a:ea typeface="Arial"/>
                <a:cs typeface="Arial"/>
                <a:sym typeface="Arial"/>
              </a:endParaRPr>
            </a:p>
          </p:txBody>
        </p:sp>
        <p:sp>
          <p:nvSpPr>
            <p:cNvPr id="154" name="Google Shape;154;p16"/>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txBox="1"/>
            <p:nvPr/>
          </p:nvSpPr>
          <p:spPr>
            <a:xfrm>
              <a:off x="431846" y="1532783"/>
              <a:ext cx="5527679"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most common use of grep is to filter lines of text containing (or not containing) a certain string.</a:t>
              </a:r>
              <a:endParaRPr b="0" i="0" sz="1700" u="none" cap="none" strike="noStrike">
                <a:solidFill>
                  <a:schemeClr val="lt1"/>
                </a:solidFill>
                <a:latin typeface="Arial"/>
                <a:ea typeface="Arial"/>
                <a:cs typeface="Arial"/>
                <a:sym typeface="Arial"/>
              </a:endParaRPr>
            </a:p>
          </p:txBody>
        </p:sp>
      </p:grpSp>
      <p:pic>
        <p:nvPicPr>
          <p:cNvPr id="156" name="Google Shape;156;p16"/>
          <p:cNvPicPr preferRelativeResize="0"/>
          <p:nvPr/>
        </p:nvPicPr>
        <p:blipFill rotWithShape="1">
          <a:blip r:embed="rId3">
            <a:alphaModFix/>
          </a:blip>
          <a:srcRect b="0" l="0" r="0" t="1747"/>
          <a:stretch/>
        </p:blipFill>
        <p:spPr>
          <a:xfrm>
            <a:off x="1300466" y="1828800"/>
            <a:ext cx="7117880" cy="26156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62" name="Google Shape;162;p17"/>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63" name="Google Shape;163;p17"/>
          <p:cNvGrpSpPr/>
          <p:nvPr/>
        </p:nvGrpSpPr>
        <p:grpSpPr>
          <a:xfrm>
            <a:off x="340242" y="859557"/>
            <a:ext cx="8216457" cy="756591"/>
            <a:chOff x="481469" y="1514783"/>
            <a:chExt cx="5478056" cy="565200"/>
          </a:xfrm>
        </p:grpSpPr>
        <p:sp>
          <p:nvSpPr>
            <p:cNvPr id="164" name="Google Shape;164;p17"/>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cut</a:t>
              </a:r>
              <a:endParaRPr b="0" i="0" sz="1100" u="none" cap="none" strike="noStrike">
                <a:solidFill>
                  <a:schemeClr val="lt1"/>
                </a:solidFill>
                <a:latin typeface="Arial"/>
                <a:ea typeface="Arial"/>
                <a:cs typeface="Arial"/>
                <a:sym typeface="Arial"/>
              </a:endParaRPr>
            </a:p>
          </p:txBody>
        </p:sp>
        <p:sp>
          <p:nvSpPr>
            <p:cNvPr id="166" name="Google Shape;166;p17"/>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txBox="1"/>
            <p:nvPr/>
          </p:nvSpPr>
          <p:spPr>
            <a:xfrm>
              <a:off x="481469" y="1532783"/>
              <a:ext cx="5478056"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cut filter can select columns from files, depending on a delimiter or a count of bytes</a:t>
              </a:r>
              <a:endParaRPr b="0" i="0" sz="1700" u="none" cap="none" strike="noStrike">
                <a:solidFill>
                  <a:schemeClr val="lt1"/>
                </a:solidFill>
                <a:latin typeface="Arial"/>
                <a:ea typeface="Arial"/>
                <a:cs typeface="Arial"/>
                <a:sym typeface="Arial"/>
              </a:endParaRPr>
            </a:p>
          </p:txBody>
        </p:sp>
      </p:grpSp>
      <p:sp>
        <p:nvSpPr>
          <p:cNvPr id="168" name="Google Shape;168;p17"/>
          <p:cNvSpPr/>
          <p:nvPr/>
        </p:nvSpPr>
        <p:spPr>
          <a:xfrm>
            <a:off x="2176731" y="1435055"/>
            <a:ext cx="4307224" cy="26161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tr-TR" sz="1100" u="none" cap="none" strike="noStrike">
                <a:solidFill>
                  <a:schemeClr val="lt1"/>
                </a:solidFill>
                <a:latin typeface="verdana"/>
                <a:ea typeface="verdana"/>
                <a:cs typeface="verdana"/>
                <a:sym typeface="verdana"/>
              </a:rPr>
              <a:t>cut -d(delimiter) -f(columnNumber) &lt;fileName&gt; </a:t>
            </a:r>
            <a:endParaRPr b="1" i="0" sz="1100" u="none" cap="none" strike="noStrike">
              <a:solidFill>
                <a:schemeClr val="lt1"/>
              </a:solidFill>
              <a:latin typeface="Arial"/>
              <a:ea typeface="Arial"/>
              <a:cs typeface="Arial"/>
              <a:sym typeface="Arial"/>
            </a:endParaRPr>
          </a:p>
        </p:txBody>
      </p:sp>
      <p:pic>
        <p:nvPicPr>
          <p:cNvPr id="169" name="Google Shape;169;p17"/>
          <p:cNvPicPr preferRelativeResize="0"/>
          <p:nvPr/>
        </p:nvPicPr>
        <p:blipFill>
          <a:blip r:embed="rId3">
            <a:alphaModFix/>
          </a:blip>
          <a:stretch>
            <a:fillRect/>
          </a:stretch>
        </p:blipFill>
        <p:spPr>
          <a:xfrm>
            <a:off x="1465652" y="1852359"/>
            <a:ext cx="5965721" cy="29564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75" name="Google Shape;175;p18"/>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76" name="Google Shape;176;p18"/>
          <p:cNvGrpSpPr/>
          <p:nvPr/>
        </p:nvGrpSpPr>
        <p:grpSpPr>
          <a:xfrm>
            <a:off x="236425" y="800100"/>
            <a:ext cx="8312150" cy="1288220"/>
            <a:chOff x="405163" y="1514783"/>
            <a:chExt cx="5541857" cy="565200"/>
          </a:xfrm>
        </p:grpSpPr>
        <p:sp>
          <p:nvSpPr>
            <p:cNvPr id="177" name="Google Shape;177;p18"/>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tr</a:t>
              </a:r>
              <a:endParaRPr b="0" i="0" sz="1100" u="none" cap="none" strike="noStrike">
                <a:solidFill>
                  <a:schemeClr val="lt1"/>
                </a:solidFill>
                <a:latin typeface="Arial"/>
                <a:ea typeface="Arial"/>
                <a:cs typeface="Arial"/>
                <a:sym typeface="Arial"/>
              </a:endParaRPr>
            </a:p>
          </p:txBody>
        </p:sp>
        <p:sp>
          <p:nvSpPr>
            <p:cNvPr id="179" name="Google Shape;179;p18"/>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txBox="1"/>
            <p:nvPr/>
          </p:nvSpPr>
          <p:spPr>
            <a:xfrm>
              <a:off x="405163" y="1532783"/>
              <a:ext cx="5541856"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command 'tr' stands for 'translate’.</a:t>
              </a:r>
              <a:br>
                <a:rPr b="0" i="0" lang="tr-TR" sz="1700" u="none" cap="none" strike="noStrike">
                  <a:solidFill>
                    <a:schemeClr val="lt1"/>
                  </a:solidFill>
                  <a:latin typeface="Arial"/>
                  <a:ea typeface="Arial"/>
                  <a:cs typeface="Arial"/>
                  <a:sym typeface="Arial"/>
                </a:rPr>
              </a:br>
              <a:r>
                <a:rPr b="0" i="0" lang="tr-TR" sz="1700" u="none" cap="none" strike="noStrike">
                  <a:solidFill>
                    <a:schemeClr val="lt1"/>
                  </a:solidFill>
                  <a:latin typeface="Arial"/>
                  <a:ea typeface="Arial"/>
                  <a:cs typeface="Arial"/>
                  <a:sym typeface="Arial"/>
                </a:rPr>
                <a:t>It is used to translate, like from lowercase to uppercase and vice versa or new lines into spaces.</a:t>
              </a:r>
              <a:endParaRPr b="0" i="0" sz="1700" u="none" cap="none" strike="noStrike">
                <a:solidFill>
                  <a:schemeClr val="lt1"/>
                </a:solidFill>
                <a:latin typeface="Arial"/>
                <a:ea typeface="Arial"/>
                <a:cs typeface="Arial"/>
                <a:sym typeface="Arial"/>
              </a:endParaRPr>
            </a:p>
          </p:txBody>
        </p:sp>
      </p:grpSp>
      <p:pic>
        <p:nvPicPr>
          <p:cNvPr id="181" name="Google Shape;181;p18"/>
          <p:cNvPicPr preferRelativeResize="0"/>
          <p:nvPr/>
        </p:nvPicPr>
        <p:blipFill rotWithShape="1">
          <a:blip r:embed="rId3">
            <a:alphaModFix/>
          </a:blip>
          <a:srcRect b="0" l="0" r="0" t="0"/>
          <a:stretch/>
        </p:blipFill>
        <p:spPr>
          <a:xfrm>
            <a:off x="1593439" y="1738219"/>
            <a:ext cx="6553200" cy="28985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87" name="Google Shape;187;p19"/>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88" name="Google Shape;188;p19"/>
          <p:cNvGrpSpPr/>
          <p:nvPr/>
        </p:nvGrpSpPr>
        <p:grpSpPr>
          <a:xfrm>
            <a:off x="350874" y="859557"/>
            <a:ext cx="8205825" cy="756591"/>
            <a:chOff x="488557" y="1514783"/>
            <a:chExt cx="5470968" cy="565200"/>
          </a:xfrm>
        </p:grpSpPr>
        <p:sp>
          <p:nvSpPr>
            <p:cNvPr id="189" name="Google Shape;189;p19"/>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wc</a:t>
              </a:r>
              <a:endParaRPr b="0" i="0" sz="1100" u="none" cap="none" strike="noStrike">
                <a:solidFill>
                  <a:schemeClr val="lt1"/>
                </a:solidFill>
                <a:latin typeface="Arial"/>
                <a:ea typeface="Arial"/>
                <a:cs typeface="Arial"/>
                <a:sym typeface="Arial"/>
              </a:endParaRPr>
            </a:p>
          </p:txBody>
        </p:sp>
        <p:sp>
          <p:nvSpPr>
            <p:cNvPr id="191" name="Google Shape;191;p19"/>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nvSpPr>
          <p:spPr>
            <a:xfrm>
              <a:off x="488557" y="1532783"/>
              <a:ext cx="5470968"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Counting words, lines and characters is easy with wc.</a:t>
              </a:r>
              <a:endParaRPr b="0" i="0" sz="1700" u="none" cap="none" strike="noStrike">
                <a:solidFill>
                  <a:schemeClr val="lt1"/>
                </a:solidFill>
                <a:latin typeface="Arial"/>
                <a:ea typeface="Arial"/>
                <a:cs typeface="Arial"/>
                <a:sym typeface="Arial"/>
              </a:endParaRPr>
            </a:p>
          </p:txBody>
        </p:sp>
      </p:grpSp>
      <p:pic>
        <p:nvPicPr>
          <p:cNvPr id="193" name="Google Shape;193;p19"/>
          <p:cNvPicPr preferRelativeResize="0"/>
          <p:nvPr/>
        </p:nvPicPr>
        <p:blipFill rotWithShape="1">
          <a:blip r:embed="rId3">
            <a:alphaModFix/>
          </a:blip>
          <a:srcRect b="0" l="680" r="0" t="0"/>
          <a:stretch/>
        </p:blipFill>
        <p:spPr>
          <a:xfrm>
            <a:off x="4957375" y="1533600"/>
            <a:ext cx="4023725" cy="3158875"/>
          </a:xfrm>
          <a:prstGeom prst="rect">
            <a:avLst/>
          </a:prstGeom>
          <a:noFill/>
          <a:ln>
            <a:noFill/>
          </a:ln>
        </p:spPr>
      </p:pic>
      <p:sp>
        <p:nvSpPr>
          <p:cNvPr id="194" name="Google Shape;194;p19"/>
          <p:cNvSpPr/>
          <p:nvPr/>
        </p:nvSpPr>
        <p:spPr>
          <a:xfrm>
            <a:off x="119575" y="2273100"/>
            <a:ext cx="4995000" cy="756600"/>
          </a:xfrm>
          <a:prstGeom prst="rect">
            <a:avLst/>
          </a:prstGeom>
          <a:noFill/>
          <a:ln>
            <a:noFill/>
          </a:ln>
        </p:spPr>
        <p:txBody>
          <a:bodyPr anchorCtr="0" anchor="t" bIns="45700" lIns="91425" spcFirstLastPara="1" rIns="91425" wrap="square" tIns="45700">
            <a:noAutofit/>
          </a:bodyPr>
          <a:lstStyle/>
          <a:p>
            <a:pPr indent="-180975"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wc      </a:t>
            </a:r>
            <a:r>
              <a:rPr b="1" i="0" lang="tr-TR" sz="1200" u="none" cap="none" strike="noStrike">
                <a:solidFill>
                  <a:srgbClr val="006699"/>
                </a:solidFill>
                <a:latin typeface="verdana"/>
                <a:ea typeface="verdana"/>
                <a:cs typeface="verdana"/>
                <a:sym typeface="verdana"/>
              </a:rPr>
              <a:t>&lt;fileName&gt;</a:t>
            </a:r>
            <a:r>
              <a:rPr b="0" i="0" lang="tr-TR" sz="1200" u="none" cap="none" strike="noStrike">
                <a:solidFill>
                  <a:srgbClr val="000000"/>
                </a:solidFill>
                <a:latin typeface="verdana"/>
                <a:ea typeface="verdana"/>
                <a:cs typeface="verdana"/>
                <a:sym typeface="verdana"/>
              </a:rPr>
              <a:t>  (Counts words, lines and characters)  </a:t>
            </a:r>
            <a:endParaRPr sz="1200"/>
          </a:p>
          <a:p>
            <a:pPr indent="-180975"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wc -l   </a:t>
            </a:r>
            <a:r>
              <a:rPr b="1" i="0" lang="tr-TR" sz="1200" u="none" cap="none" strike="noStrike">
                <a:solidFill>
                  <a:srgbClr val="006699"/>
                </a:solidFill>
                <a:latin typeface="verdana"/>
                <a:ea typeface="verdana"/>
                <a:cs typeface="verdana"/>
                <a:sym typeface="verdana"/>
              </a:rPr>
              <a:t>&lt;fileName&gt;</a:t>
            </a:r>
            <a:r>
              <a:rPr b="0" i="0" lang="tr-TR" sz="1200" u="none" cap="none" strike="noStrike">
                <a:solidFill>
                  <a:srgbClr val="000000"/>
                </a:solidFill>
                <a:latin typeface="verdana"/>
                <a:ea typeface="verdana"/>
                <a:cs typeface="verdana"/>
                <a:sym typeface="verdana"/>
              </a:rPr>
              <a:t>  (Counts only lines)  </a:t>
            </a:r>
            <a:endParaRPr sz="1200"/>
          </a:p>
          <a:p>
            <a:pPr indent="-180975"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wc -w </a:t>
            </a:r>
            <a:r>
              <a:rPr b="1" i="0" lang="tr-TR" sz="1200" u="none" cap="none" strike="noStrike">
                <a:solidFill>
                  <a:srgbClr val="006699"/>
                </a:solidFill>
                <a:latin typeface="verdana"/>
                <a:ea typeface="verdana"/>
                <a:cs typeface="verdana"/>
                <a:sym typeface="verdana"/>
              </a:rPr>
              <a:t>&lt;fileName&gt;</a:t>
            </a:r>
            <a:r>
              <a:rPr b="0" i="0" lang="tr-TR" sz="1200" u="none" cap="none" strike="noStrike">
                <a:solidFill>
                  <a:srgbClr val="000000"/>
                </a:solidFill>
                <a:latin typeface="verdana"/>
                <a:ea typeface="verdana"/>
                <a:cs typeface="verdana"/>
                <a:sym typeface="verdana"/>
              </a:rPr>
              <a:t>  (Counts only words)  </a:t>
            </a:r>
            <a:endParaRPr sz="1200"/>
          </a:p>
          <a:p>
            <a:pPr indent="-180975"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wc -c  </a:t>
            </a:r>
            <a:r>
              <a:rPr b="1" i="0" lang="tr-TR" sz="1200" u="none" cap="none" strike="noStrike">
                <a:solidFill>
                  <a:srgbClr val="006699"/>
                </a:solidFill>
                <a:latin typeface="verdana"/>
                <a:ea typeface="verdana"/>
                <a:cs typeface="verdana"/>
                <a:sym typeface="verdana"/>
              </a:rPr>
              <a:t>&lt;fileName&gt;</a:t>
            </a:r>
            <a:r>
              <a:rPr b="0" i="0" lang="tr-TR" sz="1200" u="none" cap="none" strike="noStrike">
                <a:solidFill>
                  <a:srgbClr val="000000"/>
                </a:solidFill>
                <a:latin typeface="verdana"/>
                <a:ea typeface="verdana"/>
                <a:cs typeface="verdana"/>
                <a:sym typeface="verdana"/>
              </a:rPr>
              <a:t>  (Counts only characters)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00" name="Google Shape;200;p20"/>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201" name="Google Shape;201;p20"/>
          <p:cNvGrpSpPr/>
          <p:nvPr/>
        </p:nvGrpSpPr>
        <p:grpSpPr>
          <a:xfrm>
            <a:off x="431798" y="859557"/>
            <a:ext cx="8124901" cy="756591"/>
            <a:chOff x="542511" y="1514783"/>
            <a:chExt cx="5417014" cy="565200"/>
          </a:xfrm>
        </p:grpSpPr>
        <p:sp>
          <p:nvSpPr>
            <p:cNvPr id="202" name="Google Shape;202;p20"/>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sort</a:t>
              </a:r>
              <a:endParaRPr b="0" i="0" sz="1100" u="none" cap="none" strike="noStrike">
                <a:solidFill>
                  <a:schemeClr val="lt1"/>
                </a:solidFill>
                <a:latin typeface="Arial"/>
                <a:ea typeface="Arial"/>
                <a:cs typeface="Arial"/>
                <a:sym typeface="Arial"/>
              </a:endParaRPr>
            </a:p>
          </p:txBody>
        </p:sp>
        <p:sp>
          <p:nvSpPr>
            <p:cNvPr id="204" name="Google Shape;204;p20"/>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txBox="1"/>
            <p:nvPr/>
          </p:nvSpPr>
          <p:spPr>
            <a:xfrm>
              <a:off x="542511" y="1532783"/>
              <a:ext cx="5417014"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sort filter will default to an alphabetical sort.</a:t>
              </a:r>
              <a:endParaRPr b="0" i="0" sz="1700" u="none" cap="none" strike="noStrike">
                <a:solidFill>
                  <a:schemeClr val="lt1"/>
                </a:solidFill>
                <a:latin typeface="Arial"/>
                <a:ea typeface="Arial"/>
                <a:cs typeface="Arial"/>
                <a:sym typeface="Arial"/>
              </a:endParaRPr>
            </a:p>
          </p:txBody>
        </p:sp>
      </p:grpSp>
      <p:pic>
        <p:nvPicPr>
          <p:cNvPr id="206" name="Google Shape;206;p20"/>
          <p:cNvPicPr preferRelativeResize="0"/>
          <p:nvPr/>
        </p:nvPicPr>
        <p:blipFill rotWithShape="1">
          <a:blip r:embed="rId3">
            <a:alphaModFix/>
          </a:blip>
          <a:srcRect b="0" l="0" r="0" t="1897"/>
          <a:stretch/>
        </p:blipFill>
        <p:spPr>
          <a:xfrm>
            <a:off x="4030957" y="1768548"/>
            <a:ext cx="4898619" cy="3013465"/>
          </a:xfrm>
          <a:prstGeom prst="rect">
            <a:avLst/>
          </a:prstGeom>
          <a:noFill/>
          <a:ln>
            <a:noFill/>
          </a:ln>
        </p:spPr>
      </p:pic>
      <p:graphicFrame>
        <p:nvGraphicFramePr>
          <p:cNvPr id="207" name="Google Shape;207;p20"/>
          <p:cNvGraphicFramePr/>
          <p:nvPr/>
        </p:nvGraphicFramePr>
        <p:xfrm>
          <a:off x="196625" y="1842000"/>
          <a:ext cx="3000000" cy="3000000"/>
        </p:xfrm>
        <a:graphic>
          <a:graphicData uri="http://schemas.openxmlformats.org/drawingml/2006/table">
            <a:tbl>
              <a:tblPr>
                <a:solidFill>
                  <a:srgbClr val="FDFDFE"/>
                </a:solidFill>
                <a:tableStyleId>{2D8025CB-D398-42C0-A6AB-061DDA9876AC}</a:tableStyleId>
              </a:tblPr>
              <a:tblGrid>
                <a:gridCol w="1209675"/>
                <a:gridCol w="2348000"/>
              </a:tblGrid>
              <a:tr h="447675">
                <a:tc>
                  <a:txBody>
                    <a:bodyPr/>
                    <a:lstStyle/>
                    <a:p>
                      <a:pPr indent="0" lvl="0" marL="0" rtl="0" algn="l">
                        <a:spcBef>
                          <a:spcPts val="0"/>
                        </a:spcBef>
                        <a:spcAft>
                          <a:spcPts val="0"/>
                        </a:spcAft>
                        <a:buNone/>
                      </a:pPr>
                      <a:r>
                        <a:rPr lang="tr-TR">
                          <a:solidFill>
                            <a:srgbClr val="373A3C"/>
                          </a:solidFill>
                          <a:highlight>
                            <a:srgbClr val="FDFDFE"/>
                          </a:highlight>
                        </a:rPr>
                        <a:t>sort -r</a:t>
                      </a:r>
                      <a:endParaRPr>
                        <a:solidFill>
                          <a:srgbClr val="373A3C"/>
                        </a:solidFill>
                        <a:highlight>
                          <a:srgbClr val="FDFDFE"/>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rtl="0" algn="l">
                        <a:spcBef>
                          <a:spcPts val="0"/>
                        </a:spcBef>
                        <a:spcAft>
                          <a:spcPts val="0"/>
                        </a:spcAft>
                        <a:buNone/>
                      </a:pPr>
                      <a:r>
                        <a:rPr lang="tr-TR">
                          <a:solidFill>
                            <a:srgbClr val="373A3C"/>
                          </a:solidFill>
                          <a:highlight>
                            <a:srgbClr val="FDFDFE"/>
                          </a:highlight>
                        </a:rPr>
                        <a:t>the flag returns the results in reverse order</a:t>
                      </a:r>
                      <a:endParaRPr>
                        <a:solidFill>
                          <a:srgbClr val="373A3C"/>
                        </a:solidFill>
                        <a:highlight>
                          <a:srgbClr val="FDFDFE"/>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r h="447675">
                <a:tc>
                  <a:txBody>
                    <a:bodyPr/>
                    <a:lstStyle/>
                    <a:p>
                      <a:pPr indent="0" lvl="0" marL="0" rtl="0" algn="l">
                        <a:spcBef>
                          <a:spcPts val="0"/>
                        </a:spcBef>
                        <a:spcAft>
                          <a:spcPts val="0"/>
                        </a:spcAft>
                        <a:buNone/>
                      </a:pPr>
                      <a:r>
                        <a:rPr lang="tr-TR">
                          <a:solidFill>
                            <a:srgbClr val="373A3C"/>
                          </a:solidFill>
                          <a:highlight>
                            <a:srgbClr val="FDFDFE"/>
                          </a:highlight>
                        </a:rPr>
                        <a:t>sort -f</a:t>
                      </a:r>
                      <a:endParaRPr>
                        <a:solidFill>
                          <a:srgbClr val="373A3C"/>
                        </a:solidFill>
                        <a:highlight>
                          <a:srgbClr val="FDFDFE"/>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c>
                  <a:txBody>
                    <a:bodyPr/>
                    <a:lstStyle/>
                    <a:p>
                      <a:pPr indent="0" lvl="0" marL="0" rtl="0" algn="l">
                        <a:spcBef>
                          <a:spcPts val="0"/>
                        </a:spcBef>
                        <a:spcAft>
                          <a:spcPts val="0"/>
                        </a:spcAft>
                        <a:buNone/>
                      </a:pPr>
                      <a:r>
                        <a:rPr lang="tr-TR">
                          <a:solidFill>
                            <a:srgbClr val="373A3C"/>
                          </a:solidFill>
                          <a:highlight>
                            <a:srgbClr val="FDFDFE"/>
                          </a:highlight>
                        </a:rPr>
                        <a:t>the flag does case insensitive sorting</a:t>
                      </a:r>
                      <a:endParaRPr>
                        <a:solidFill>
                          <a:srgbClr val="373A3C"/>
                        </a:solidFill>
                        <a:highlight>
                          <a:srgbClr val="FDFDFE"/>
                        </a:highlight>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13" name="Google Shape;213;p21"/>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214" name="Google Shape;214;p21"/>
          <p:cNvGrpSpPr/>
          <p:nvPr/>
        </p:nvGrpSpPr>
        <p:grpSpPr>
          <a:xfrm>
            <a:off x="431800" y="859557"/>
            <a:ext cx="8124901" cy="756591"/>
            <a:chOff x="542512" y="1514783"/>
            <a:chExt cx="5417014" cy="565200"/>
          </a:xfrm>
        </p:grpSpPr>
        <p:sp>
          <p:nvSpPr>
            <p:cNvPr id="215" name="Google Shape;215;p21"/>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uniq</a:t>
              </a:r>
              <a:endParaRPr b="0" i="0" sz="1100" u="none" cap="none" strike="noStrike">
                <a:solidFill>
                  <a:schemeClr val="lt1"/>
                </a:solidFill>
                <a:latin typeface="Arial"/>
                <a:ea typeface="Arial"/>
                <a:cs typeface="Arial"/>
                <a:sym typeface="Arial"/>
              </a:endParaRPr>
            </a:p>
          </p:txBody>
        </p:sp>
        <p:sp>
          <p:nvSpPr>
            <p:cNvPr id="217" name="Google Shape;217;p21"/>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txBox="1"/>
            <p:nvPr/>
          </p:nvSpPr>
          <p:spPr>
            <a:xfrm>
              <a:off x="542512" y="1532783"/>
              <a:ext cx="5417014"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With the help of uniq command you can form a </a:t>
              </a:r>
              <a:r>
                <a:rPr b="1" i="0" lang="tr-TR" sz="1700" u="none" cap="none" strike="noStrike">
                  <a:solidFill>
                    <a:schemeClr val="lt1"/>
                  </a:solidFill>
                </a:rPr>
                <a:t>sorted list</a:t>
              </a:r>
              <a:r>
                <a:rPr b="1" i="0" lang="tr-TR" sz="1700" u="none" cap="none" strike="noStrike">
                  <a:solidFill>
                    <a:srgbClr val="FF0000"/>
                  </a:solidFill>
                </a:rPr>
                <a:t> </a:t>
              </a:r>
              <a:r>
                <a:rPr b="0" i="0" lang="tr-TR" sz="1700" u="none" cap="none" strike="noStrike">
                  <a:solidFill>
                    <a:schemeClr val="lt1"/>
                  </a:solidFill>
                  <a:latin typeface="Arial"/>
                  <a:ea typeface="Arial"/>
                  <a:cs typeface="Arial"/>
                  <a:sym typeface="Arial"/>
                </a:rPr>
                <a:t>in which every word will occur only once.</a:t>
              </a:r>
              <a:endParaRPr b="0" i="0" sz="1700" u="none" cap="none" strike="noStrike">
                <a:solidFill>
                  <a:schemeClr val="lt1"/>
                </a:solidFill>
                <a:latin typeface="Arial"/>
                <a:ea typeface="Arial"/>
                <a:cs typeface="Arial"/>
                <a:sym typeface="Arial"/>
              </a:endParaRPr>
            </a:p>
          </p:txBody>
        </p:sp>
      </p:grpSp>
      <p:pic>
        <p:nvPicPr>
          <p:cNvPr id="219" name="Google Shape;219;p21"/>
          <p:cNvPicPr preferRelativeResize="0"/>
          <p:nvPr/>
        </p:nvPicPr>
        <p:blipFill rotWithShape="1">
          <a:blip r:embed="rId3">
            <a:alphaModFix/>
          </a:blip>
          <a:srcRect b="0" l="0" r="0" t="0"/>
          <a:stretch/>
        </p:blipFill>
        <p:spPr>
          <a:xfrm>
            <a:off x="2252477" y="1472090"/>
            <a:ext cx="4818176" cy="33989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225" name="Google Shape;225;p22"/>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226" name="Google Shape;226;p22"/>
          <p:cNvGrpSpPr/>
          <p:nvPr/>
        </p:nvGrpSpPr>
        <p:grpSpPr>
          <a:xfrm>
            <a:off x="-71625" y="800100"/>
            <a:ext cx="9027041" cy="1798583"/>
            <a:chOff x="476417" y="1514783"/>
            <a:chExt cx="5541856" cy="565200"/>
          </a:xfrm>
        </p:grpSpPr>
        <p:sp>
          <p:nvSpPr>
            <p:cNvPr id="227" name="Google Shape;227;p22"/>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comm</a:t>
              </a:r>
              <a:endParaRPr b="0" i="0" sz="1100" u="none" cap="none" strike="noStrike">
                <a:solidFill>
                  <a:schemeClr val="lt1"/>
                </a:solidFill>
                <a:latin typeface="Arial"/>
                <a:ea typeface="Arial"/>
                <a:cs typeface="Arial"/>
                <a:sym typeface="Arial"/>
              </a:endParaRPr>
            </a:p>
          </p:txBody>
        </p:sp>
        <p:sp>
          <p:nvSpPr>
            <p:cNvPr id="229" name="Google Shape;229;p22"/>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txBox="1"/>
            <p:nvPr/>
          </p:nvSpPr>
          <p:spPr>
            <a:xfrm>
              <a:off x="476417" y="1541427"/>
              <a:ext cx="5541856"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400" u="none" cap="none" strike="noStrike">
                  <a:solidFill>
                    <a:schemeClr val="lt1"/>
                  </a:solidFill>
                  <a:latin typeface="Arial"/>
                  <a:ea typeface="Arial"/>
                  <a:cs typeface="Arial"/>
                  <a:sym typeface="Arial"/>
                </a:rPr>
                <a:t>The 'comm' command compares two files or streams. </a:t>
              </a:r>
              <a:br>
                <a:rPr b="0" i="0" lang="tr-TR" sz="1400" u="none" cap="none" strike="noStrike">
                  <a:solidFill>
                    <a:schemeClr val="lt1"/>
                  </a:solidFill>
                  <a:latin typeface="Arial"/>
                  <a:ea typeface="Arial"/>
                  <a:cs typeface="Arial"/>
                  <a:sym typeface="Arial"/>
                </a:rPr>
              </a:br>
              <a:r>
                <a:rPr b="0" i="0" lang="tr-TR" sz="1400" u="none" cap="none" strike="noStrike">
                  <a:solidFill>
                    <a:schemeClr val="lt1"/>
                  </a:solidFill>
                  <a:latin typeface="Arial"/>
                  <a:ea typeface="Arial"/>
                  <a:cs typeface="Arial"/>
                  <a:sym typeface="Arial"/>
                </a:rPr>
                <a:t>By default, 'comm' will always display three columns. </a:t>
              </a:r>
              <a:br>
                <a:rPr b="0" i="0" lang="tr-TR" sz="1400" u="none" cap="none" strike="noStrike">
                  <a:solidFill>
                    <a:schemeClr val="lt1"/>
                  </a:solidFill>
                  <a:latin typeface="Arial"/>
                  <a:ea typeface="Arial"/>
                  <a:cs typeface="Arial"/>
                  <a:sym typeface="Arial"/>
                </a:rPr>
              </a:br>
              <a:r>
                <a:rPr b="0" i="0" lang="tr-TR" sz="1400" u="none" cap="none" strike="noStrike">
                  <a:solidFill>
                    <a:schemeClr val="lt1"/>
                  </a:solidFill>
                  <a:latin typeface="Arial"/>
                  <a:ea typeface="Arial"/>
                  <a:cs typeface="Arial"/>
                  <a:sym typeface="Arial"/>
                </a:rPr>
                <a:t>First column indicates non-matching items of first file, second column indicates non-matching items </a:t>
              </a:r>
              <a:br>
                <a:rPr b="0" i="0" lang="tr-TR" sz="1400" u="none" cap="none" strike="noStrike">
                  <a:solidFill>
                    <a:schemeClr val="lt1"/>
                  </a:solidFill>
                  <a:latin typeface="Arial"/>
                  <a:ea typeface="Arial"/>
                  <a:cs typeface="Arial"/>
                  <a:sym typeface="Arial"/>
                </a:rPr>
              </a:br>
              <a:r>
                <a:rPr b="0" i="0" lang="tr-TR" sz="1400" u="none" cap="none" strike="noStrike">
                  <a:solidFill>
                    <a:schemeClr val="lt1"/>
                  </a:solidFill>
                  <a:latin typeface="Arial"/>
                  <a:ea typeface="Arial"/>
                  <a:cs typeface="Arial"/>
                  <a:sym typeface="Arial"/>
                </a:rPr>
                <a:t>of second file, and third column indicates matching items of both the files. </a:t>
              </a:r>
              <a:br>
                <a:rPr b="0" i="0" lang="tr-TR" sz="1400" u="none" cap="none" strike="noStrike">
                  <a:solidFill>
                    <a:schemeClr val="lt1"/>
                  </a:solidFill>
                  <a:latin typeface="Arial"/>
                  <a:ea typeface="Arial"/>
                  <a:cs typeface="Arial"/>
                  <a:sym typeface="Arial"/>
                </a:rPr>
              </a:br>
              <a:r>
                <a:rPr b="0" i="0" lang="tr-TR" sz="1400" u="none" cap="none" strike="noStrike">
                  <a:solidFill>
                    <a:schemeClr val="lt1"/>
                  </a:solidFill>
                  <a:latin typeface="Arial"/>
                  <a:ea typeface="Arial"/>
                  <a:cs typeface="Arial"/>
                  <a:sym typeface="Arial"/>
                </a:rPr>
                <a:t>Both the files has to be in sorted order for 'comm' command to be executed.</a:t>
              </a:r>
              <a:endParaRPr b="0" i="0" sz="1400" u="none" cap="none" strike="noStrike">
                <a:solidFill>
                  <a:schemeClr val="lt1"/>
                </a:solidFill>
                <a:latin typeface="Arial"/>
                <a:ea typeface="Arial"/>
                <a:cs typeface="Arial"/>
                <a:sym typeface="Arial"/>
              </a:endParaRPr>
            </a:p>
          </p:txBody>
        </p:sp>
      </p:grpSp>
      <p:pic>
        <p:nvPicPr>
          <p:cNvPr id="231" name="Google Shape;231;p22"/>
          <p:cNvPicPr preferRelativeResize="0"/>
          <p:nvPr/>
        </p:nvPicPr>
        <p:blipFill rotWithShape="1">
          <a:blip r:embed="rId3">
            <a:alphaModFix/>
          </a:blip>
          <a:srcRect b="0" l="0" r="0" t="743"/>
          <a:stretch/>
        </p:blipFill>
        <p:spPr>
          <a:xfrm>
            <a:off x="5588887" y="2063948"/>
            <a:ext cx="3060148" cy="2818319"/>
          </a:xfrm>
          <a:prstGeom prst="rect">
            <a:avLst/>
          </a:prstGeom>
          <a:noFill/>
          <a:ln>
            <a:noFill/>
          </a:ln>
        </p:spPr>
      </p:pic>
      <p:pic>
        <p:nvPicPr>
          <p:cNvPr id="232" name="Google Shape;232;p22"/>
          <p:cNvPicPr preferRelativeResize="0"/>
          <p:nvPr/>
        </p:nvPicPr>
        <p:blipFill>
          <a:blip r:embed="rId4">
            <a:alphaModFix/>
          </a:blip>
          <a:stretch>
            <a:fillRect/>
          </a:stretch>
        </p:blipFill>
        <p:spPr>
          <a:xfrm>
            <a:off x="977650" y="2377976"/>
            <a:ext cx="3522900" cy="209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38" name="Google Shape;238;p23"/>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 1</a:t>
            </a:r>
            <a:endParaRPr>
              <a:solidFill>
                <a:srgbClr val="741B47"/>
              </a:solidFill>
            </a:endParaRPr>
          </a:p>
        </p:txBody>
      </p:sp>
      <p:sp>
        <p:nvSpPr>
          <p:cNvPr id="239" name="Google Shape;239;p23"/>
          <p:cNvSpPr txBox="1"/>
          <p:nvPr/>
        </p:nvSpPr>
        <p:spPr>
          <a:xfrm>
            <a:off x="1045100" y="897550"/>
            <a:ext cx="7461000" cy="315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tr-TR" sz="1800"/>
              <a:t>Create a file named countries.csv with the following content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tr-TR" sz="1800"/>
              <a:t>a. Cut only “Continent” column</a:t>
            </a:r>
            <a:endParaRPr sz="1800"/>
          </a:p>
          <a:p>
            <a:pPr indent="457200" lvl="0" marL="0" rtl="0" algn="l">
              <a:spcBef>
                <a:spcPts val="0"/>
              </a:spcBef>
              <a:spcAft>
                <a:spcPts val="0"/>
              </a:spcAft>
              <a:buNone/>
            </a:pPr>
            <a:r>
              <a:rPr lang="tr-TR" sz="1800"/>
              <a:t>b. </a:t>
            </a:r>
            <a:r>
              <a:rPr lang="tr-TR" sz="1800"/>
              <a:t>Remove header</a:t>
            </a:r>
            <a:endParaRPr sz="1800"/>
          </a:p>
          <a:p>
            <a:pPr indent="457200" lvl="0" marL="0" rtl="0" algn="l">
              <a:spcBef>
                <a:spcPts val="0"/>
              </a:spcBef>
              <a:spcAft>
                <a:spcPts val="0"/>
              </a:spcAft>
              <a:buNone/>
            </a:pPr>
            <a:r>
              <a:rPr lang="tr-TR" sz="1800"/>
              <a:t>c. Sort the output</a:t>
            </a:r>
            <a:endParaRPr sz="1800"/>
          </a:p>
          <a:p>
            <a:pPr indent="457200" lvl="0" marL="0" rtl="0" algn="l">
              <a:spcBef>
                <a:spcPts val="0"/>
              </a:spcBef>
              <a:spcAft>
                <a:spcPts val="0"/>
              </a:spcAft>
              <a:buNone/>
            </a:pPr>
            <a:r>
              <a:rPr lang="tr-TR" sz="1800"/>
              <a:t>d. List distinct values</a:t>
            </a:r>
            <a:endParaRPr sz="1800"/>
          </a:p>
          <a:p>
            <a:pPr indent="457200" lvl="0" marL="0" rtl="0" algn="l">
              <a:spcBef>
                <a:spcPts val="0"/>
              </a:spcBef>
              <a:spcAft>
                <a:spcPts val="0"/>
              </a:spcAft>
              <a:buNone/>
            </a:pPr>
            <a:r>
              <a:rPr lang="tr-TR" sz="1800"/>
              <a:t>e. Save final output to “continents.txt” file</a:t>
            </a:r>
            <a:endParaRPr sz="1800"/>
          </a:p>
          <a:p>
            <a:pPr indent="-342900" lvl="0" marL="457200" rtl="0" algn="l">
              <a:spcBef>
                <a:spcPts val="0"/>
              </a:spcBef>
              <a:spcAft>
                <a:spcPts val="0"/>
              </a:spcAft>
              <a:buSzPts val="1800"/>
              <a:buAutoNum type="arabicPeriod"/>
            </a:pPr>
            <a:r>
              <a:rPr lang="tr-TR" sz="1800"/>
              <a:t>Display content of continents.txt file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40" name="Google Shape;240;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1" name="Google Shape;241;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3"/>
          <p:cNvPicPr preferRelativeResize="0"/>
          <p:nvPr/>
        </p:nvPicPr>
        <p:blipFill>
          <a:blip r:embed="rId6">
            <a:alphaModFix/>
          </a:blip>
          <a:stretch>
            <a:fillRect/>
          </a:stretch>
        </p:blipFill>
        <p:spPr>
          <a:xfrm>
            <a:off x="2023200" y="1308775"/>
            <a:ext cx="2936875" cy="102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ctrTitle"/>
          </p:nvPr>
        </p:nvSpPr>
        <p:spPr>
          <a:xfrm>
            <a:off x="1125794" y="1992836"/>
            <a:ext cx="4386900" cy="1180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Using Control Operators</a:t>
            </a:r>
            <a:endParaRPr>
              <a:solidFill>
                <a:srgbClr val="741B47"/>
              </a:solidFill>
              <a:latin typeface="Raleway Medium"/>
              <a:ea typeface="Raleway Medium"/>
              <a:cs typeface="Raleway Medium"/>
              <a:sym typeface="Raleway Medium"/>
            </a:endParaRPr>
          </a:p>
        </p:txBody>
      </p:sp>
      <p:pic>
        <p:nvPicPr>
          <p:cNvPr id="248" name="Google Shape;248;p24"/>
          <p:cNvPicPr preferRelativeResize="0"/>
          <p:nvPr/>
        </p:nvPicPr>
        <p:blipFill>
          <a:blip r:embed="rId3">
            <a:alphaModFix/>
          </a:blip>
          <a:stretch>
            <a:fillRect/>
          </a:stretch>
        </p:blipFill>
        <p:spPr>
          <a:xfrm>
            <a:off x="5694250" y="1738913"/>
            <a:ext cx="3216823" cy="1688036"/>
          </a:xfrm>
          <a:prstGeom prst="rect">
            <a:avLst/>
          </a:prstGeom>
          <a:noFill/>
          <a:ln>
            <a:noFill/>
          </a:ln>
        </p:spPr>
      </p:pic>
      <p:sp>
        <p:nvSpPr>
          <p:cNvPr id="249" name="Google Shape;249;p2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tr-TR" sz="3600">
                <a:solidFill>
                  <a:schemeClr val="lt1"/>
                </a:solidFill>
                <a:latin typeface="Barlow"/>
                <a:ea typeface="Barlow"/>
                <a:cs typeface="Barlow"/>
                <a:sym typeface="Barlow"/>
              </a:rPr>
              <a:t>4</a:t>
            </a:r>
            <a:endParaRPr b="1" i="0" sz="3600" u="none" cap="none" strike="noStrike">
              <a:solidFill>
                <a:schemeClr val="l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type="ctrTitle"/>
          </p:nvPr>
        </p:nvSpPr>
        <p:spPr>
          <a:xfrm>
            <a:off x="1125794" y="1992836"/>
            <a:ext cx="4386947" cy="118032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Using Filter</a:t>
            </a:r>
            <a:endParaRPr>
              <a:solidFill>
                <a:srgbClr val="741B47"/>
              </a:solidFill>
              <a:latin typeface="Raleway Medium"/>
              <a:ea typeface="Raleway Medium"/>
              <a:cs typeface="Raleway Medium"/>
              <a:sym typeface="Raleway Medium"/>
            </a:endParaRPr>
          </a:p>
        </p:txBody>
      </p:sp>
      <p:pic>
        <p:nvPicPr>
          <p:cNvPr id="41" name="Google Shape;41;p7"/>
          <p:cNvPicPr preferRelativeResize="0"/>
          <p:nvPr/>
        </p:nvPicPr>
        <p:blipFill>
          <a:blip r:embed="rId3">
            <a:alphaModFix/>
          </a:blip>
          <a:stretch>
            <a:fillRect/>
          </a:stretch>
        </p:blipFill>
        <p:spPr>
          <a:xfrm>
            <a:off x="5430816" y="1570075"/>
            <a:ext cx="3326460" cy="18679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55" name="Google Shape;255;p25"/>
          <p:cNvSpPr txBox="1"/>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a:p>
        </p:txBody>
      </p:sp>
      <p:sp>
        <p:nvSpPr>
          <p:cNvPr id="256" name="Google Shape;256;p25"/>
          <p:cNvSpPr txBox="1"/>
          <p:nvPr/>
        </p:nvSpPr>
        <p:spPr>
          <a:xfrm>
            <a:off x="476825" y="864250"/>
            <a:ext cx="8016300" cy="3495000"/>
          </a:xfrm>
          <a:prstGeom prst="rect">
            <a:avLst/>
          </a:prstGeom>
          <a:noFill/>
          <a:ln>
            <a:noFill/>
          </a:ln>
        </p:spPr>
        <p:txBody>
          <a:bodyPr anchorCtr="0" anchor="t" bIns="0" lIns="0" spcFirstLastPara="1" rIns="0" wrap="square" tIns="0">
            <a:noAutofit/>
          </a:bodyPr>
          <a:lstStyle/>
          <a:p>
            <a:pPr indent="-370499" lvl="0" marL="540000" marR="0" rtl="0" algn="l">
              <a:lnSpc>
                <a:spcPct val="110000"/>
              </a:lnSpc>
              <a:spcBef>
                <a:spcPts val="600"/>
              </a:spcBef>
              <a:spcAft>
                <a:spcPts val="0"/>
              </a:spcAft>
              <a:buClr>
                <a:srgbClr val="741B47"/>
              </a:buClr>
              <a:buSzPts val="3000"/>
              <a:buFont typeface="Raleway"/>
              <a:buChar char="▶"/>
            </a:pPr>
            <a:r>
              <a:rPr b="1" i="0" lang="tr-TR" sz="3000" u="none" cap="none" strike="noStrike">
                <a:solidFill>
                  <a:schemeClr val="dk1"/>
                </a:solidFill>
                <a:latin typeface="Raleway"/>
                <a:ea typeface="Raleway"/>
                <a:cs typeface="Raleway"/>
                <a:sym typeface="Raleway"/>
              </a:rPr>
              <a:t>Control Operators</a:t>
            </a:r>
            <a:endParaRPr b="1" i="0" sz="30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Semicolon (;)</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Ampersand (&amp;)</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Dollar Question Mark ($?)</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Double Ampersand (&amp;&amp;)</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Double Vertical Bar (||)</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Combining &amp;&amp; and ||</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Pound Sign (#)</a:t>
            </a:r>
            <a:endParaRPr b="1" i="0" sz="1800" u="none" cap="none" strike="noStrike">
              <a:solidFill>
                <a:schemeClr val="dk1"/>
              </a:solidFill>
              <a:latin typeface="Raleway"/>
              <a:ea typeface="Raleway"/>
              <a:cs typeface="Raleway"/>
              <a:sym typeface="Raleway"/>
            </a:endParaRPr>
          </a:p>
          <a:p>
            <a:pPr indent="-294299" lvl="0" marL="899999" marR="0" rtl="0" algn="l">
              <a:lnSpc>
                <a:spcPct val="110000"/>
              </a:lnSpc>
              <a:spcBef>
                <a:spcPts val="0"/>
              </a:spcBef>
              <a:spcAft>
                <a:spcPts val="0"/>
              </a:spcAft>
              <a:buClr>
                <a:schemeClr val="dk1"/>
              </a:buClr>
              <a:buSzPts val="1800"/>
              <a:buFont typeface="Raleway"/>
              <a:buChar char="○"/>
            </a:pPr>
            <a:r>
              <a:rPr b="1" i="0" lang="tr-TR" sz="1800" u="none" cap="none" strike="noStrike">
                <a:solidFill>
                  <a:schemeClr val="dk1"/>
                </a:solidFill>
                <a:latin typeface="Raleway"/>
                <a:ea typeface="Raleway"/>
                <a:cs typeface="Raleway"/>
                <a:sym typeface="Raleway"/>
              </a:rPr>
              <a:t>Escaping Special Characters (\)</a:t>
            </a:r>
            <a:endParaRPr b="1" i="0" sz="1800" u="none" cap="none" strike="noStrike">
              <a:solidFill>
                <a:schemeClr val="dk1"/>
              </a:solidFill>
              <a:latin typeface="Raleway"/>
              <a:ea typeface="Raleway"/>
              <a:cs typeface="Raleway"/>
              <a:sym typeface="Raleway"/>
            </a:endParaRPr>
          </a:p>
          <a:p>
            <a:pPr indent="-281599" lvl="0" marL="899999" marR="0" rtl="0" algn="l">
              <a:lnSpc>
                <a:spcPct val="110000"/>
              </a:lnSpc>
              <a:spcBef>
                <a:spcPts val="0"/>
              </a:spcBef>
              <a:spcAft>
                <a:spcPts val="0"/>
              </a:spcAft>
              <a:buClr>
                <a:schemeClr val="dk1"/>
              </a:buClr>
              <a:buSzPts val="1600"/>
              <a:buFont typeface="Raleway"/>
              <a:buChar char="○"/>
            </a:pPr>
            <a:r>
              <a:rPr b="1" i="0" lang="tr-TR" sz="1800" u="none" cap="none" strike="noStrike">
                <a:solidFill>
                  <a:schemeClr val="dk1"/>
                </a:solidFill>
                <a:latin typeface="Raleway"/>
                <a:ea typeface="Raleway"/>
                <a:cs typeface="Raleway"/>
                <a:sym typeface="Raleway"/>
              </a:rPr>
              <a:t>End of line Backslash</a:t>
            </a:r>
            <a:br>
              <a:rPr b="0" i="0" lang="tr-TR" sz="1600" u="none" cap="none" strike="noStrike">
                <a:solidFill>
                  <a:schemeClr val="dk1"/>
                </a:solidFill>
                <a:latin typeface="Raleway"/>
                <a:ea typeface="Raleway"/>
                <a:cs typeface="Raleway"/>
                <a:sym typeface="Raleway"/>
              </a:rPr>
            </a:b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62" name="Google Shape;262;p26"/>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Control Operators</a:t>
            </a:r>
            <a:endParaRPr>
              <a:solidFill>
                <a:srgbClr val="741B47"/>
              </a:solidFill>
            </a:endParaRPr>
          </a:p>
        </p:txBody>
      </p:sp>
      <p:grpSp>
        <p:nvGrpSpPr>
          <p:cNvPr id="263" name="Google Shape;263;p26"/>
          <p:cNvGrpSpPr/>
          <p:nvPr/>
        </p:nvGrpSpPr>
        <p:grpSpPr>
          <a:xfrm>
            <a:off x="-832110" y="623936"/>
            <a:ext cx="9061608" cy="1346400"/>
            <a:chOff x="-1029673" y="-176164"/>
            <a:chExt cx="9061608" cy="1346400"/>
          </a:xfrm>
        </p:grpSpPr>
        <p:sp>
          <p:nvSpPr>
            <p:cNvPr id="264" name="Google Shape;264;p26"/>
            <p:cNvSpPr/>
            <p:nvPr/>
          </p:nvSpPr>
          <p:spPr>
            <a:xfrm>
              <a:off x="-1029673" y="-176164"/>
              <a:ext cx="1346400" cy="1346400"/>
            </a:xfrm>
            <a:prstGeom prst="blockArc">
              <a:avLst>
                <a:gd fmla="val 18900000" name="adj1"/>
                <a:gd fmla="val 2700000" name="adj2"/>
                <a:gd fmla="val 1604" name="adj3"/>
              </a:avLst>
            </a:prstGeom>
            <a:no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307235" y="251091"/>
              <a:ext cx="7724700" cy="491700"/>
            </a:xfrm>
            <a:prstGeom prst="rect">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nvSpPr>
          <p:spPr>
            <a:xfrm>
              <a:off x="307235" y="251091"/>
              <a:ext cx="7724700" cy="491700"/>
            </a:xfrm>
            <a:prstGeom prst="rect">
              <a:avLst/>
            </a:prstGeom>
            <a:noFill/>
            <a:ln>
              <a:noFill/>
            </a:ln>
          </p:spPr>
          <p:txBody>
            <a:bodyPr anchorCtr="0" anchor="ctr" bIns="40625" lIns="394375" spcFirstLastPara="1" rIns="40625" wrap="square" tIns="40625">
              <a:noAutofit/>
            </a:bodyPr>
            <a:lstStyle/>
            <a:p>
              <a:pPr indent="0" lvl="0" marL="0" marR="0" rtl="0" algn="l">
                <a:lnSpc>
                  <a:spcPct val="90000"/>
                </a:lnSpc>
                <a:spcBef>
                  <a:spcPts val="0"/>
                </a:spcBef>
                <a:spcAft>
                  <a:spcPts val="0"/>
                </a:spcAft>
                <a:buClr>
                  <a:srgbClr val="000000"/>
                </a:buClr>
                <a:buSzPts val="1600"/>
                <a:buFont typeface="Arial"/>
                <a:buNone/>
              </a:pPr>
              <a:r>
                <a:rPr b="0" i="0" lang="tr-TR" sz="1600" u="none" cap="none" strike="noStrike">
                  <a:solidFill>
                    <a:schemeClr val="lt1"/>
                  </a:solidFill>
                  <a:latin typeface="Arial"/>
                  <a:ea typeface="Arial"/>
                  <a:cs typeface="Arial"/>
                  <a:sym typeface="Arial"/>
                </a:rPr>
                <a:t>We put more than one command on the command line using control operators.</a:t>
              </a:r>
              <a:endParaRPr b="0" i="0" sz="1600" u="none" cap="none" strike="noStrike">
                <a:solidFill>
                  <a:schemeClr val="lt1"/>
                </a:solidFill>
                <a:latin typeface="Arial"/>
                <a:ea typeface="Arial"/>
                <a:cs typeface="Arial"/>
                <a:sym typeface="Arial"/>
              </a:endParaRPr>
            </a:p>
          </p:txBody>
        </p:sp>
        <p:sp>
          <p:nvSpPr>
            <p:cNvPr id="267" name="Google Shape;267;p26"/>
            <p:cNvSpPr/>
            <p:nvPr/>
          </p:nvSpPr>
          <p:spPr>
            <a:xfrm>
              <a:off x="0" y="190037"/>
              <a:ext cx="614400" cy="614400"/>
            </a:xfrm>
            <a:prstGeom prst="ellipse">
              <a:avLst/>
            </a:prstGeom>
            <a:solidFill>
              <a:schemeClr val="lt1"/>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68" name="Google Shape;268;p26"/>
          <p:cNvGraphicFramePr/>
          <p:nvPr/>
        </p:nvGraphicFramePr>
        <p:xfrm>
          <a:off x="926142" y="1898182"/>
          <a:ext cx="3000000" cy="3000000"/>
        </p:xfrm>
        <a:graphic>
          <a:graphicData uri="http://schemas.openxmlformats.org/drawingml/2006/table">
            <a:tbl>
              <a:tblPr>
                <a:noFill/>
                <a:tableStyleId>{2D8025CB-D398-42C0-A6AB-061DDA9876AC}</a:tableStyleId>
              </a:tblPr>
              <a:tblGrid>
                <a:gridCol w="3369975"/>
                <a:gridCol w="3369975"/>
              </a:tblGrid>
              <a:tr h="233025">
                <a:tc>
                  <a:txBody>
                    <a:bodyPr/>
                    <a:lstStyle/>
                    <a:p>
                      <a:pPr indent="0" lvl="0" marL="0" marR="0" rtl="0" algn="ctr">
                        <a:lnSpc>
                          <a:spcPct val="100000"/>
                        </a:lnSpc>
                        <a:spcBef>
                          <a:spcPts val="0"/>
                        </a:spcBef>
                        <a:spcAft>
                          <a:spcPts val="0"/>
                        </a:spcAft>
                        <a:buNone/>
                      </a:pPr>
                      <a:r>
                        <a:rPr b="1" lang="tr-TR" sz="1100" u="none" cap="none" strike="noStrike"/>
                        <a:t>Control Operator</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ctr">
                        <a:lnSpc>
                          <a:spcPct val="100000"/>
                        </a:lnSpc>
                        <a:spcBef>
                          <a:spcPts val="0"/>
                        </a:spcBef>
                        <a:spcAft>
                          <a:spcPts val="0"/>
                        </a:spcAft>
                        <a:buNone/>
                      </a:pPr>
                      <a:r>
                        <a:rPr b="1" lang="tr-TR" sz="1100" u="none" cap="none" strike="noStrike"/>
                        <a:t>Usage</a:t>
                      </a:r>
                      <a:endParaRPr/>
                    </a:p>
                  </a:txBody>
                  <a:tcPr marT="34950" marB="34950" marR="69900" marL="699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396125">
                <a:tc>
                  <a:txBody>
                    <a:bodyPr/>
                    <a:lstStyle/>
                    <a:p>
                      <a:pPr indent="0" lvl="0" marL="0" marR="0" rtl="0" algn="ctr">
                        <a:lnSpc>
                          <a:spcPct val="100000"/>
                        </a:lnSpc>
                        <a:spcBef>
                          <a:spcPts val="0"/>
                        </a:spcBef>
                        <a:spcAft>
                          <a:spcPts val="0"/>
                        </a:spcAft>
                        <a:buNone/>
                      </a:pPr>
                      <a:r>
                        <a:rPr lang="tr-TR" sz="1100" u="none" cap="none" strike="noStrike"/>
                        <a:t>; semicolon</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More than one command can be used in a single line.</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396125">
                <a:tc>
                  <a:txBody>
                    <a:bodyPr/>
                    <a:lstStyle/>
                    <a:p>
                      <a:pPr indent="0" lvl="0" marL="0" marR="0" rtl="0" algn="ctr">
                        <a:lnSpc>
                          <a:spcPct val="100000"/>
                        </a:lnSpc>
                        <a:spcBef>
                          <a:spcPts val="0"/>
                        </a:spcBef>
                        <a:spcAft>
                          <a:spcPts val="0"/>
                        </a:spcAft>
                        <a:buNone/>
                      </a:pPr>
                      <a:r>
                        <a:rPr lang="tr-TR" sz="1100" u="none" cap="none" strike="noStrike"/>
                        <a:t>&amp; ampersand</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Command ends with &amp; and doesn't wait for the command to finish.</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396125">
                <a:tc>
                  <a:txBody>
                    <a:bodyPr/>
                    <a:lstStyle/>
                    <a:p>
                      <a:pPr indent="0" lvl="0" marL="0" marR="0" rtl="0" algn="ctr">
                        <a:lnSpc>
                          <a:spcPct val="100000"/>
                        </a:lnSpc>
                        <a:spcBef>
                          <a:spcPts val="0"/>
                        </a:spcBef>
                        <a:spcAft>
                          <a:spcPts val="0"/>
                        </a:spcAft>
                        <a:buNone/>
                      </a:pPr>
                      <a:r>
                        <a:rPr lang="tr-TR" sz="1100" u="none" cap="none" strike="noStrike"/>
                        <a:t>$? dollar question mark</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Used to store exit code of the previous command.</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233025">
                <a:tc>
                  <a:txBody>
                    <a:bodyPr/>
                    <a:lstStyle/>
                    <a:p>
                      <a:pPr indent="0" lvl="0" marL="0" marR="0" rtl="0" algn="ctr">
                        <a:lnSpc>
                          <a:spcPct val="100000"/>
                        </a:lnSpc>
                        <a:spcBef>
                          <a:spcPts val="0"/>
                        </a:spcBef>
                        <a:spcAft>
                          <a:spcPts val="0"/>
                        </a:spcAft>
                        <a:buNone/>
                      </a:pPr>
                      <a:r>
                        <a:rPr lang="tr-TR" sz="1100" u="none" cap="none" strike="noStrike"/>
                        <a:t>&amp;&amp; double ampersand</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Used as logical AND.</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233025">
                <a:tc>
                  <a:txBody>
                    <a:bodyPr/>
                    <a:lstStyle/>
                    <a:p>
                      <a:pPr indent="0" lvl="0" marL="0" marR="0" rtl="0" algn="ctr">
                        <a:lnSpc>
                          <a:spcPct val="100000"/>
                        </a:lnSpc>
                        <a:spcBef>
                          <a:spcPts val="0"/>
                        </a:spcBef>
                        <a:spcAft>
                          <a:spcPts val="0"/>
                        </a:spcAft>
                        <a:buNone/>
                      </a:pPr>
                      <a:r>
                        <a:rPr lang="tr-TR" sz="1100" u="none" cap="none" strike="noStrike"/>
                        <a:t>|| double vertical bar</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Used as logical OR.</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396125">
                <a:tc>
                  <a:txBody>
                    <a:bodyPr/>
                    <a:lstStyle/>
                    <a:p>
                      <a:pPr indent="0" lvl="0" marL="0" marR="0" rtl="0" algn="ctr">
                        <a:lnSpc>
                          <a:spcPct val="100000"/>
                        </a:lnSpc>
                        <a:spcBef>
                          <a:spcPts val="0"/>
                        </a:spcBef>
                        <a:spcAft>
                          <a:spcPts val="0"/>
                        </a:spcAft>
                        <a:buNone/>
                      </a:pPr>
                      <a:r>
                        <a:rPr lang="tr-TR" sz="1100" u="none" cap="none" strike="noStrike"/>
                        <a:t>Combining &amp;&amp; and ||</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Used to write if then else structure in the command line.</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r h="396125">
                <a:tc>
                  <a:txBody>
                    <a:bodyPr/>
                    <a:lstStyle/>
                    <a:p>
                      <a:pPr indent="0" lvl="0" marL="0" marR="0" rtl="0" algn="ctr">
                        <a:lnSpc>
                          <a:spcPct val="100000"/>
                        </a:lnSpc>
                        <a:spcBef>
                          <a:spcPts val="0"/>
                        </a:spcBef>
                        <a:spcAft>
                          <a:spcPts val="0"/>
                        </a:spcAft>
                        <a:buNone/>
                      </a:pPr>
                      <a:r>
                        <a:rPr lang="tr-TR" sz="1100" u="none" cap="none" strike="noStrike"/>
                        <a:t># pound sign</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c>
                  <a:txBody>
                    <a:bodyPr/>
                    <a:lstStyle/>
                    <a:p>
                      <a:pPr indent="0" lvl="0" marL="0" marR="0" rtl="0" algn="l">
                        <a:lnSpc>
                          <a:spcPct val="100000"/>
                        </a:lnSpc>
                        <a:spcBef>
                          <a:spcPts val="0"/>
                        </a:spcBef>
                        <a:spcAft>
                          <a:spcPts val="0"/>
                        </a:spcAft>
                        <a:buNone/>
                      </a:pPr>
                      <a:r>
                        <a:rPr lang="tr-TR" sz="1100" u="none" cap="none" strike="noStrike"/>
                        <a:t>Anything was written after # will be ignored.</a:t>
                      </a:r>
                      <a:endParaRPr/>
                    </a:p>
                  </a:txBody>
                  <a:tcPr marT="34950" marB="34950" marR="69900" marL="699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DFDFE"/>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74" name="Google Shape;274;p27"/>
          <p:cNvSpPr txBox="1"/>
          <p:nvPr>
            <p:ph type="title"/>
          </p:nvPr>
        </p:nvSpPr>
        <p:spPr>
          <a:xfrm>
            <a:off x="431799" y="173800"/>
            <a:ext cx="6745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Semicolon (;)</a:t>
            </a:r>
            <a:endParaRPr>
              <a:solidFill>
                <a:srgbClr val="741B47"/>
              </a:solidFill>
            </a:endParaRPr>
          </a:p>
        </p:txBody>
      </p:sp>
      <p:grpSp>
        <p:nvGrpSpPr>
          <p:cNvPr id="275" name="Google Shape;275;p27"/>
          <p:cNvGrpSpPr/>
          <p:nvPr/>
        </p:nvGrpSpPr>
        <p:grpSpPr>
          <a:xfrm>
            <a:off x="308351" y="859519"/>
            <a:ext cx="8248400" cy="756577"/>
            <a:chOff x="460202" y="1514783"/>
            <a:chExt cx="5499300" cy="565200"/>
          </a:xfrm>
        </p:grpSpPr>
        <p:sp>
          <p:nvSpPr>
            <p:cNvPr id="276" name="Google Shape;276;p27"/>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78" name="Google Shape;278;p27"/>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You can put two or more commands on the same line separated by a </a:t>
              </a:r>
              <a:r>
                <a:rPr b="1" i="0" lang="tr-TR" sz="1700" u="none" cap="none" strike="noStrike">
                  <a:solidFill>
                    <a:schemeClr val="lt1"/>
                  </a:solidFill>
                  <a:latin typeface="Arial"/>
                  <a:ea typeface="Arial"/>
                  <a:cs typeface="Arial"/>
                  <a:sym typeface="Arial"/>
                </a:rPr>
                <a:t>semicolon (;)</a:t>
              </a:r>
              <a:endParaRPr b="1" i="0" sz="1700" u="none" cap="none" strike="noStrike">
                <a:solidFill>
                  <a:schemeClr val="lt1"/>
                </a:solidFill>
                <a:latin typeface="Arial"/>
                <a:ea typeface="Arial"/>
                <a:cs typeface="Arial"/>
                <a:sym typeface="Arial"/>
              </a:endParaRPr>
            </a:p>
          </p:txBody>
        </p:sp>
      </p:grpSp>
      <p:pic>
        <p:nvPicPr>
          <p:cNvPr id="280" name="Google Shape;280;p27"/>
          <p:cNvPicPr preferRelativeResize="0"/>
          <p:nvPr/>
        </p:nvPicPr>
        <p:blipFill rotWithShape="1">
          <a:blip r:embed="rId3">
            <a:alphaModFix/>
          </a:blip>
          <a:srcRect b="0" l="0" r="0" t="911"/>
          <a:stretch/>
        </p:blipFill>
        <p:spPr>
          <a:xfrm>
            <a:off x="2745826" y="1443275"/>
            <a:ext cx="3549450" cy="362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86" name="Google Shape;286;p28"/>
          <p:cNvSpPr txBox="1"/>
          <p:nvPr>
            <p:ph type="title"/>
          </p:nvPr>
        </p:nvSpPr>
        <p:spPr>
          <a:xfrm>
            <a:off x="431799" y="173800"/>
            <a:ext cx="6745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Ampersand (&amp;)</a:t>
            </a:r>
            <a:endParaRPr>
              <a:solidFill>
                <a:srgbClr val="741B47"/>
              </a:solidFill>
            </a:endParaRPr>
          </a:p>
        </p:txBody>
      </p:sp>
      <p:grpSp>
        <p:nvGrpSpPr>
          <p:cNvPr id="287" name="Google Shape;287;p28"/>
          <p:cNvGrpSpPr/>
          <p:nvPr/>
        </p:nvGrpSpPr>
        <p:grpSpPr>
          <a:xfrm>
            <a:off x="308354" y="859533"/>
            <a:ext cx="8548662" cy="1277578"/>
            <a:chOff x="460202" y="1514783"/>
            <a:chExt cx="5499300" cy="565200"/>
          </a:xfrm>
        </p:grpSpPr>
        <p:sp>
          <p:nvSpPr>
            <p:cNvPr id="288" name="Google Shape;288;p28"/>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28"/>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000" u="none" cap="none" strike="noStrike">
                <a:solidFill>
                  <a:schemeClr val="lt1"/>
                </a:solidFill>
                <a:latin typeface="Arial"/>
                <a:ea typeface="Arial"/>
                <a:cs typeface="Arial"/>
                <a:sym typeface="Arial"/>
              </a:endParaRPr>
            </a:p>
          </p:txBody>
        </p:sp>
        <p:sp>
          <p:nvSpPr>
            <p:cNvPr id="290" name="Google Shape;290;p28"/>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28"/>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400" u="none" cap="none" strike="noStrike">
                  <a:solidFill>
                    <a:schemeClr val="lt1"/>
                  </a:solidFill>
                  <a:latin typeface="Arial"/>
                  <a:ea typeface="Arial"/>
                  <a:cs typeface="Arial"/>
                  <a:sym typeface="Arial"/>
                </a:rPr>
                <a:t>When a line ends with an ampersand &amp;, the shell will not wait for the command to finish. You will get your shell prompt back, and the command is executed in background. You will get a message when this command has finished executing in background.</a:t>
              </a:r>
              <a:endParaRPr b="1" i="0" sz="1400" u="none" cap="none" strike="noStrike">
                <a:solidFill>
                  <a:schemeClr val="lt1"/>
                </a:solidFill>
                <a:latin typeface="Arial"/>
                <a:ea typeface="Arial"/>
                <a:cs typeface="Arial"/>
                <a:sym typeface="Arial"/>
              </a:endParaRPr>
            </a:p>
          </p:txBody>
        </p:sp>
      </p:grpSp>
      <p:pic>
        <p:nvPicPr>
          <p:cNvPr id="292" name="Google Shape;292;p28"/>
          <p:cNvPicPr preferRelativeResize="0"/>
          <p:nvPr/>
        </p:nvPicPr>
        <p:blipFill rotWithShape="1">
          <a:blip r:embed="rId3">
            <a:alphaModFix/>
          </a:blip>
          <a:srcRect b="0" l="0" r="0" t="0"/>
          <a:stretch/>
        </p:blipFill>
        <p:spPr>
          <a:xfrm>
            <a:off x="1501561" y="2000616"/>
            <a:ext cx="6605333" cy="1295477"/>
          </a:xfrm>
          <a:prstGeom prst="rect">
            <a:avLst/>
          </a:prstGeom>
          <a:noFill/>
          <a:ln>
            <a:noFill/>
          </a:ln>
        </p:spPr>
      </p:pic>
      <p:sp>
        <p:nvSpPr>
          <p:cNvPr id="293" name="Google Shape;293;p28"/>
          <p:cNvSpPr/>
          <p:nvPr/>
        </p:nvSpPr>
        <p:spPr>
          <a:xfrm>
            <a:off x="714539" y="3761150"/>
            <a:ext cx="8621100" cy="646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Look at the above snapshot, command </a:t>
            </a:r>
            <a:r>
              <a:rPr b="1" i="0" lang="tr-TR" sz="1200" u="none" cap="none" strike="noStrike">
                <a:solidFill>
                  <a:srgbClr val="000000"/>
                </a:solidFill>
                <a:latin typeface="verdana"/>
                <a:ea typeface="verdana"/>
                <a:cs typeface="verdana"/>
                <a:sym typeface="verdana"/>
              </a:rPr>
              <a:t>"sleep 20 &amp;"</a:t>
            </a:r>
            <a:r>
              <a:rPr b="0" i="0" lang="tr-TR" sz="1200" u="none" cap="none" strike="noStrike">
                <a:solidFill>
                  <a:srgbClr val="000000"/>
                </a:solidFill>
                <a:latin typeface="verdana"/>
                <a:ea typeface="verdana"/>
                <a:cs typeface="verdana"/>
                <a:sym typeface="verdana"/>
              </a:rPr>
              <a:t> has displayed a message after 15 seconds.</a:t>
            </a:r>
            <a:br>
              <a:rPr b="0" i="0" lang="tr-TR" sz="1200" u="none" cap="none" strike="noStrike">
                <a:solidFill>
                  <a:srgbClr val="000000"/>
                </a:solidFill>
                <a:latin typeface="verdana"/>
                <a:ea typeface="verdana"/>
                <a:cs typeface="verdana"/>
                <a:sym typeface="verdana"/>
              </a:rPr>
            </a:br>
            <a:endParaRPr b="0" i="0" sz="1200" u="none" cap="none" strike="noStrike">
              <a:solidFill>
                <a:srgbClr val="000000"/>
              </a:solidFill>
              <a:latin typeface="verdana"/>
              <a:ea typeface="verdana"/>
              <a:cs typeface="verdana"/>
              <a:sym typeface="verdana"/>
            </a:endParaRPr>
          </a:p>
          <a:p>
            <a:pPr indent="-171450" lvl="0" marL="171450" marR="0" rtl="0" algn="l">
              <a:lnSpc>
                <a:spcPct val="100000"/>
              </a:lnSpc>
              <a:spcBef>
                <a:spcPts val="0"/>
              </a:spcBef>
              <a:spcAft>
                <a:spcPts val="0"/>
              </a:spcAft>
              <a:buClr>
                <a:srgbClr val="000000"/>
              </a:buClr>
              <a:buSzPts val="1200"/>
              <a:buFont typeface="Arial"/>
              <a:buChar char="•"/>
            </a:pPr>
            <a:r>
              <a:rPr b="0" i="0" lang="tr-TR" sz="1200" u="none" cap="none" strike="noStrike">
                <a:solidFill>
                  <a:srgbClr val="000000"/>
                </a:solidFill>
                <a:latin typeface="verdana"/>
                <a:ea typeface="verdana"/>
                <a:cs typeface="verdana"/>
                <a:sym typeface="verdana"/>
              </a:rPr>
              <a:t>Meanwhile, in the shell prompt, we can write any other command.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299" name="Google Shape;299;p29"/>
          <p:cNvSpPr txBox="1"/>
          <p:nvPr>
            <p:ph type="title"/>
          </p:nvPr>
        </p:nvSpPr>
        <p:spPr>
          <a:xfrm>
            <a:off x="431799" y="97600"/>
            <a:ext cx="82485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Dollar Question Mark ($?)</a:t>
            </a:r>
            <a:endParaRPr>
              <a:solidFill>
                <a:srgbClr val="741B47"/>
              </a:solidFill>
            </a:endParaRPr>
          </a:p>
        </p:txBody>
      </p:sp>
      <p:grpSp>
        <p:nvGrpSpPr>
          <p:cNvPr id="300" name="Google Shape;300;p29"/>
          <p:cNvGrpSpPr/>
          <p:nvPr/>
        </p:nvGrpSpPr>
        <p:grpSpPr>
          <a:xfrm>
            <a:off x="15367" y="769853"/>
            <a:ext cx="8633351" cy="1383892"/>
            <a:chOff x="460202" y="1514783"/>
            <a:chExt cx="5499300" cy="565200"/>
          </a:xfrm>
        </p:grpSpPr>
        <p:sp>
          <p:nvSpPr>
            <p:cNvPr id="301" name="Google Shape;301;p29"/>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9"/>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03" name="Google Shape;303;p29"/>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9"/>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This control operator is used to check the status of last executed command. If status shows '0' then command was successfully executed and if shows '1' then command was a failure.</a:t>
              </a:r>
              <a:endParaRPr b="1" i="0" sz="1700" u="none" cap="none" strike="noStrike">
                <a:solidFill>
                  <a:schemeClr val="lt1"/>
                </a:solidFill>
                <a:latin typeface="Arial"/>
                <a:ea typeface="Arial"/>
                <a:cs typeface="Arial"/>
                <a:sym typeface="Arial"/>
              </a:endParaRPr>
            </a:p>
          </p:txBody>
        </p:sp>
      </p:grpSp>
      <p:pic>
        <p:nvPicPr>
          <p:cNvPr id="305" name="Google Shape;305;p29"/>
          <p:cNvPicPr preferRelativeResize="0"/>
          <p:nvPr/>
        </p:nvPicPr>
        <p:blipFill rotWithShape="1">
          <a:blip r:embed="rId3">
            <a:alphaModFix/>
          </a:blip>
          <a:srcRect b="0" l="0" r="0" t="408"/>
          <a:stretch/>
        </p:blipFill>
        <p:spPr>
          <a:xfrm>
            <a:off x="1513475" y="1806248"/>
            <a:ext cx="6601499" cy="325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11" name="Google Shape;311;p30"/>
          <p:cNvSpPr txBox="1"/>
          <p:nvPr>
            <p:ph type="title"/>
          </p:nvPr>
        </p:nvSpPr>
        <p:spPr>
          <a:xfrm>
            <a:off x="431799" y="173800"/>
            <a:ext cx="84888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Double Ampersand (&amp;&amp;)</a:t>
            </a:r>
            <a:endParaRPr>
              <a:solidFill>
                <a:srgbClr val="741B47"/>
              </a:solidFill>
            </a:endParaRPr>
          </a:p>
        </p:txBody>
      </p:sp>
      <p:grpSp>
        <p:nvGrpSpPr>
          <p:cNvPr id="312" name="Google Shape;312;p30"/>
          <p:cNvGrpSpPr/>
          <p:nvPr/>
        </p:nvGrpSpPr>
        <p:grpSpPr>
          <a:xfrm>
            <a:off x="79914" y="855873"/>
            <a:ext cx="8797780" cy="1203141"/>
            <a:chOff x="460202" y="1514783"/>
            <a:chExt cx="5499300" cy="565200"/>
          </a:xfrm>
        </p:grpSpPr>
        <p:sp>
          <p:nvSpPr>
            <p:cNvPr id="313" name="Google Shape;313;p30"/>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0"/>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15" name="Google Shape;315;p30"/>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0"/>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command shell interprets the &amp;&amp; as the logical AND. When using this command, the second command will be executed only when the first one has been </a:t>
              </a:r>
              <a:r>
                <a:rPr lang="tr-TR" sz="1700">
                  <a:solidFill>
                    <a:schemeClr val="lt1"/>
                  </a:solidFill>
                </a:rPr>
                <a:t>successfully</a:t>
              </a:r>
              <a:r>
                <a:rPr b="0" i="0" lang="tr-TR" sz="1700" u="none" cap="none" strike="noStrike">
                  <a:solidFill>
                    <a:schemeClr val="lt1"/>
                  </a:solidFill>
                  <a:latin typeface="Arial"/>
                  <a:ea typeface="Arial"/>
                  <a:cs typeface="Arial"/>
                  <a:sym typeface="Arial"/>
                </a:rPr>
                <a:t> executed.</a:t>
              </a:r>
              <a:endParaRPr b="1" i="0" sz="1700" u="none" cap="none" strike="noStrike">
                <a:solidFill>
                  <a:schemeClr val="lt1"/>
                </a:solidFill>
                <a:latin typeface="Arial"/>
                <a:ea typeface="Arial"/>
                <a:cs typeface="Arial"/>
                <a:sym typeface="Arial"/>
              </a:endParaRPr>
            </a:p>
          </p:txBody>
        </p:sp>
      </p:grpSp>
      <p:pic>
        <p:nvPicPr>
          <p:cNvPr id="317" name="Google Shape;317;p30"/>
          <p:cNvPicPr preferRelativeResize="0"/>
          <p:nvPr/>
        </p:nvPicPr>
        <p:blipFill rotWithShape="1">
          <a:blip r:embed="rId3">
            <a:alphaModFix/>
          </a:blip>
          <a:srcRect b="0" l="0" r="0" t="586"/>
          <a:stretch/>
        </p:blipFill>
        <p:spPr>
          <a:xfrm>
            <a:off x="2031629" y="1734547"/>
            <a:ext cx="5645079" cy="29022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23" name="Google Shape;323;p31"/>
          <p:cNvSpPr txBox="1"/>
          <p:nvPr>
            <p:ph type="title"/>
          </p:nvPr>
        </p:nvSpPr>
        <p:spPr>
          <a:xfrm>
            <a:off x="431799" y="173800"/>
            <a:ext cx="81060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Double Vertical Bar (||)</a:t>
            </a:r>
            <a:endParaRPr>
              <a:solidFill>
                <a:srgbClr val="741B47"/>
              </a:solidFill>
            </a:endParaRPr>
          </a:p>
        </p:txBody>
      </p:sp>
      <p:grpSp>
        <p:nvGrpSpPr>
          <p:cNvPr id="324" name="Google Shape;324;p31"/>
          <p:cNvGrpSpPr/>
          <p:nvPr/>
        </p:nvGrpSpPr>
        <p:grpSpPr>
          <a:xfrm>
            <a:off x="308354" y="859509"/>
            <a:ext cx="8612454" cy="1203141"/>
            <a:chOff x="460202" y="1514783"/>
            <a:chExt cx="5499300" cy="565200"/>
          </a:xfrm>
        </p:grpSpPr>
        <p:sp>
          <p:nvSpPr>
            <p:cNvPr id="325" name="Google Shape;325;p31"/>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1"/>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27" name="Google Shape;327;p31"/>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The command shell interprets the (||) as the logical OR. This is opposite of logical AND. Means second command will execute only when first command will be a failure.</a:t>
              </a:r>
              <a:endParaRPr b="1" i="0" sz="1700" u="none" cap="none" strike="noStrike">
                <a:solidFill>
                  <a:schemeClr val="lt1"/>
                </a:solidFill>
                <a:latin typeface="Arial"/>
                <a:ea typeface="Arial"/>
                <a:cs typeface="Arial"/>
                <a:sym typeface="Arial"/>
              </a:endParaRPr>
            </a:p>
          </p:txBody>
        </p:sp>
      </p:grpSp>
      <p:pic>
        <p:nvPicPr>
          <p:cNvPr id="329" name="Google Shape;329;p31"/>
          <p:cNvPicPr preferRelativeResize="0"/>
          <p:nvPr/>
        </p:nvPicPr>
        <p:blipFill rotWithShape="1">
          <a:blip r:embed="rId3">
            <a:alphaModFix/>
          </a:blip>
          <a:srcRect b="0" l="0" r="0" t="0"/>
          <a:stretch/>
        </p:blipFill>
        <p:spPr>
          <a:xfrm>
            <a:off x="1900237" y="1847678"/>
            <a:ext cx="5343525" cy="282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35" name="Google Shape;335;p32"/>
          <p:cNvSpPr txBox="1"/>
          <p:nvPr>
            <p:ph type="title"/>
          </p:nvPr>
        </p:nvSpPr>
        <p:spPr>
          <a:xfrm>
            <a:off x="431799" y="173800"/>
            <a:ext cx="76914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Combining &amp;&amp; and ||</a:t>
            </a:r>
            <a:endParaRPr>
              <a:solidFill>
                <a:srgbClr val="741B47"/>
              </a:solidFill>
            </a:endParaRPr>
          </a:p>
        </p:txBody>
      </p:sp>
      <p:grpSp>
        <p:nvGrpSpPr>
          <p:cNvPr id="336" name="Google Shape;336;p32"/>
          <p:cNvGrpSpPr/>
          <p:nvPr/>
        </p:nvGrpSpPr>
        <p:grpSpPr>
          <a:xfrm>
            <a:off x="308339" y="859532"/>
            <a:ext cx="8495319" cy="1543392"/>
            <a:chOff x="460202" y="1514783"/>
            <a:chExt cx="5499300" cy="565200"/>
          </a:xfrm>
        </p:grpSpPr>
        <p:sp>
          <p:nvSpPr>
            <p:cNvPr id="337" name="Google Shape;337;p32"/>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2"/>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39" name="Google Shape;339;p32"/>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2"/>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You can use this logical AND and logical OR to write an if-then-else structure on the command line. This example uses echo to display whether the rm command was successful.</a:t>
              </a:r>
              <a:endParaRPr b="1" i="0" sz="1700" u="none" cap="none" strike="noStrike">
                <a:solidFill>
                  <a:schemeClr val="lt1"/>
                </a:solidFill>
                <a:latin typeface="Arial"/>
                <a:ea typeface="Arial"/>
                <a:cs typeface="Arial"/>
                <a:sym typeface="Arial"/>
              </a:endParaRPr>
            </a:p>
          </p:txBody>
        </p:sp>
      </p:grpSp>
      <p:pic>
        <p:nvPicPr>
          <p:cNvPr id="341" name="Google Shape;341;p32"/>
          <p:cNvPicPr preferRelativeResize="0"/>
          <p:nvPr/>
        </p:nvPicPr>
        <p:blipFill rotWithShape="1">
          <a:blip r:embed="rId3">
            <a:alphaModFix/>
          </a:blip>
          <a:srcRect b="0" l="0" r="0" t="0"/>
          <a:stretch/>
        </p:blipFill>
        <p:spPr>
          <a:xfrm>
            <a:off x="1908120" y="2104021"/>
            <a:ext cx="6499778" cy="22206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47" name="Google Shape;347;p33"/>
          <p:cNvSpPr txBox="1"/>
          <p:nvPr>
            <p:ph type="title"/>
          </p:nvPr>
        </p:nvSpPr>
        <p:spPr>
          <a:xfrm>
            <a:off x="431799" y="173800"/>
            <a:ext cx="6745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Pound Sign (#)</a:t>
            </a:r>
            <a:endParaRPr>
              <a:solidFill>
                <a:srgbClr val="741B47"/>
              </a:solidFill>
            </a:endParaRPr>
          </a:p>
        </p:txBody>
      </p:sp>
      <p:grpSp>
        <p:nvGrpSpPr>
          <p:cNvPr id="348" name="Google Shape;348;p33"/>
          <p:cNvGrpSpPr/>
          <p:nvPr/>
        </p:nvGrpSpPr>
        <p:grpSpPr>
          <a:xfrm>
            <a:off x="308339" y="859484"/>
            <a:ext cx="8463423" cy="1394518"/>
            <a:chOff x="460202" y="1514783"/>
            <a:chExt cx="5499300" cy="565200"/>
          </a:xfrm>
        </p:grpSpPr>
        <p:sp>
          <p:nvSpPr>
            <p:cNvPr id="349" name="Google Shape;349;p33"/>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51" name="Google Shape;351;p33"/>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3"/>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Everything written after a pound sign (#) is ignored by the shell. This is useful to write a shell comment but has no influence on the command execution or shell expansion.</a:t>
              </a:r>
              <a:endParaRPr b="1" i="0" sz="1700" u="none" cap="none" strike="noStrike">
                <a:solidFill>
                  <a:schemeClr val="lt1"/>
                </a:solidFill>
                <a:latin typeface="Arial"/>
                <a:ea typeface="Arial"/>
                <a:cs typeface="Arial"/>
                <a:sym typeface="Arial"/>
              </a:endParaRPr>
            </a:p>
          </p:txBody>
        </p:sp>
      </p:grpSp>
      <p:pic>
        <p:nvPicPr>
          <p:cNvPr id="353" name="Google Shape;353;p33"/>
          <p:cNvPicPr preferRelativeResize="0"/>
          <p:nvPr/>
        </p:nvPicPr>
        <p:blipFill rotWithShape="1">
          <a:blip r:embed="rId3">
            <a:alphaModFix/>
          </a:blip>
          <a:srcRect b="0" l="537" r="0" t="1332"/>
          <a:stretch/>
        </p:blipFill>
        <p:spPr>
          <a:xfrm>
            <a:off x="1489689" y="2265906"/>
            <a:ext cx="7060895" cy="9578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59" name="Google Shape;359;p34"/>
          <p:cNvSpPr txBox="1"/>
          <p:nvPr>
            <p:ph type="title"/>
          </p:nvPr>
        </p:nvSpPr>
        <p:spPr>
          <a:xfrm>
            <a:off x="431799" y="173800"/>
            <a:ext cx="8674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400">
                <a:solidFill>
                  <a:srgbClr val="741B47"/>
                </a:solidFill>
                <a:latin typeface="Raleway Medium"/>
                <a:ea typeface="Raleway Medium"/>
                <a:cs typeface="Raleway Medium"/>
                <a:sym typeface="Raleway Medium"/>
              </a:rPr>
              <a:t>Escaping Special Characters (\)</a:t>
            </a:r>
            <a:endParaRPr sz="4400">
              <a:solidFill>
                <a:srgbClr val="741B47"/>
              </a:solidFill>
            </a:endParaRPr>
          </a:p>
        </p:txBody>
      </p:sp>
      <p:grpSp>
        <p:nvGrpSpPr>
          <p:cNvPr id="360" name="Google Shape;360;p34"/>
          <p:cNvGrpSpPr/>
          <p:nvPr/>
        </p:nvGrpSpPr>
        <p:grpSpPr>
          <a:xfrm>
            <a:off x="308355" y="859577"/>
            <a:ext cx="8501918" cy="1027308"/>
            <a:chOff x="460202" y="1514783"/>
            <a:chExt cx="5499300" cy="565200"/>
          </a:xfrm>
        </p:grpSpPr>
        <p:sp>
          <p:nvSpPr>
            <p:cNvPr id="361" name="Google Shape;361;p34"/>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4"/>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63" name="Google Shape;363;p34"/>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Escaping characters are used to enable the use of control characters in the shell expansion but without interpreting it by the shell.</a:t>
              </a:r>
              <a:endParaRPr b="1" i="0" sz="1700" u="none" cap="none" strike="noStrike">
                <a:solidFill>
                  <a:schemeClr val="lt1"/>
                </a:solidFill>
                <a:latin typeface="Arial"/>
                <a:ea typeface="Arial"/>
                <a:cs typeface="Arial"/>
                <a:sym typeface="Arial"/>
              </a:endParaRPr>
            </a:p>
          </p:txBody>
        </p:sp>
      </p:grpSp>
      <p:pic>
        <p:nvPicPr>
          <p:cNvPr id="365" name="Google Shape;365;p34"/>
          <p:cNvPicPr preferRelativeResize="0"/>
          <p:nvPr/>
        </p:nvPicPr>
        <p:blipFill rotWithShape="1">
          <a:blip r:embed="rId3">
            <a:alphaModFix/>
          </a:blip>
          <a:srcRect b="0" l="0" r="0" t="-50"/>
          <a:stretch/>
        </p:blipFill>
        <p:spPr>
          <a:xfrm>
            <a:off x="1278901" y="1886857"/>
            <a:ext cx="7511938" cy="18575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7" name="Google Shape;47;p8"/>
          <p:cNvSpPr txBox="1"/>
          <p:nvPr/>
        </p:nvSpPr>
        <p:spPr>
          <a:xfrm>
            <a:off x="1264525" y="7620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a:p>
        </p:txBody>
      </p:sp>
      <p:sp>
        <p:nvSpPr>
          <p:cNvPr id="48" name="Google Shape;48;p8"/>
          <p:cNvSpPr txBox="1"/>
          <p:nvPr/>
        </p:nvSpPr>
        <p:spPr>
          <a:xfrm>
            <a:off x="1461175" y="886250"/>
            <a:ext cx="5871000" cy="3495000"/>
          </a:xfrm>
          <a:prstGeom prst="rect">
            <a:avLst/>
          </a:prstGeom>
          <a:noFill/>
          <a:ln>
            <a:noFill/>
          </a:ln>
        </p:spPr>
        <p:txBody>
          <a:bodyPr anchorCtr="0" anchor="t" bIns="0" lIns="0" spcFirstLastPara="1" rIns="0" wrap="square" tIns="0">
            <a:noAutofit/>
          </a:bodyPr>
          <a:lstStyle/>
          <a:p>
            <a:pPr indent="-419100" lvl="0" marL="457200" marR="0" rtl="0" algn="l">
              <a:lnSpc>
                <a:spcPct val="100000"/>
              </a:lnSpc>
              <a:spcBef>
                <a:spcPts val="0"/>
              </a:spcBef>
              <a:spcAft>
                <a:spcPts val="0"/>
              </a:spcAft>
              <a:buClr>
                <a:srgbClr val="741B47"/>
              </a:buClr>
              <a:buSzPts val="3000"/>
              <a:buFont typeface="Raleway"/>
              <a:buChar char="▶"/>
            </a:pPr>
            <a:r>
              <a:rPr b="1" lang="tr-TR" sz="3000">
                <a:solidFill>
                  <a:schemeClr val="dk1"/>
                </a:solidFill>
                <a:latin typeface="Raleway"/>
                <a:ea typeface="Raleway"/>
                <a:cs typeface="Raleway"/>
                <a:sym typeface="Raleway"/>
              </a:rPr>
              <a:t>stdin, stdout, stderr</a:t>
            </a:r>
            <a:endParaRPr b="1" sz="3000">
              <a:solidFill>
                <a:schemeClr val="dk1"/>
              </a:solidFill>
              <a:latin typeface="Raleway"/>
              <a:ea typeface="Raleway"/>
              <a:cs typeface="Raleway"/>
              <a:sym typeface="Raleway"/>
            </a:endParaRPr>
          </a:p>
          <a:p>
            <a:pPr indent="0" lvl="0" marL="457200" marR="0" rtl="0" algn="l">
              <a:lnSpc>
                <a:spcPct val="100000"/>
              </a:lnSpc>
              <a:spcBef>
                <a:spcPts val="0"/>
              </a:spcBef>
              <a:spcAft>
                <a:spcPts val="0"/>
              </a:spcAft>
              <a:buNone/>
            </a:pPr>
            <a:r>
              <a:t/>
            </a:r>
            <a:endParaRPr b="1" sz="3000">
              <a:solidFill>
                <a:schemeClr val="dk1"/>
              </a:solidFill>
              <a:latin typeface="Raleway"/>
              <a:ea typeface="Raleway"/>
              <a:cs typeface="Raleway"/>
              <a:sym typeface="Raleway"/>
            </a:endParaRPr>
          </a:p>
          <a:p>
            <a:pPr indent="-419100" lvl="0" marL="457200" marR="0" rtl="0" algn="l">
              <a:lnSpc>
                <a:spcPct val="100000"/>
              </a:lnSpc>
              <a:spcBef>
                <a:spcPts val="0"/>
              </a:spcBef>
              <a:spcAft>
                <a:spcPts val="0"/>
              </a:spcAft>
              <a:buClr>
                <a:srgbClr val="741B47"/>
              </a:buClr>
              <a:buSzPts val="3000"/>
              <a:buFont typeface="Raleway"/>
              <a:buChar char="▶"/>
            </a:pPr>
            <a:r>
              <a:rPr b="1" i="0" lang="tr-TR" sz="3000" u="none" cap="none" strike="noStrike">
                <a:solidFill>
                  <a:schemeClr val="dk1"/>
                </a:solidFill>
                <a:latin typeface="Raleway"/>
                <a:ea typeface="Raleway"/>
                <a:cs typeface="Raleway"/>
                <a:sym typeface="Raleway"/>
              </a:rPr>
              <a:t>Filters</a:t>
            </a:r>
            <a:endParaRPr b="1" i="0" sz="3000" u="none" cap="none" strike="noStrike">
              <a:solidFill>
                <a:schemeClr val="dk1"/>
              </a:solidFill>
              <a:latin typeface="Raleway"/>
              <a:ea typeface="Raleway"/>
              <a:cs typeface="Raleway"/>
              <a:sym typeface="Raleway"/>
            </a:endParaRPr>
          </a:p>
          <a:p>
            <a:pPr indent="0" lvl="0" marL="457200" marR="0" rtl="0" algn="l">
              <a:lnSpc>
                <a:spcPct val="100000"/>
              </a:lnSpc>
              <a:spcBef>
                <a:spcPts val="0"/>
              </a:spcBef>
              <a:spcAft>
                <a:spcPts val="0"/>
              </a:spcAft>
              <a:buNone/>
            </a:pPr>
            <a:r>
              <a:t/>
            </a:r>
            <a:endParaRPr b="1" sz="3000">
              <a:solidFill>
                <a:schemeClr val="dk1"/>
              </a:solidFill>
              <a:latin typeface="Raleway"/>
              <a:ea typeface="Raleway"/>
              <a:cs typeface="Raleway"/>
              <a:sym typeface="Raleway"/>
            </a:endParaRPr>
          </a:p>
          <a:p>
            <a:pPr indent="-419100" lvl="0" marL="457200" marR="0" rtl="0" algn="l">
              <a:lnSpc>
                <a:spcPct val="100000"/>
              </a:lnSpc>
              <a:spcBef>
                <a:spcPts val="0"/>
              </a:spcBef>
              <a:spcAft>
                <a:spcPts val="0"/>
              </a:spcAft>
              <a:buClr>
                <a:srgbClr val="741B47"/>
              </a:buClr>
              <a:buSzPts val="3000"/>
              <a:buFont typeface="Raleway"/>
              <a:buChar char="▶"/>
            </a:pPr>
            <a:r>
              <a:rPr b="1" lang="tr-TR" sz="3000">
                <a:solidFill>
                  <a:schemeClr val="dk1"/>
                </a:solidFill>
                <a:latin typeface="Raleway"/>
                <a:ea typeface="Raleway"/>
                <a:cs typeface="Raleway"/>
                <a:sym typeface="Raleway"/>
              </a:rPr>
              <a:t>Commands:</a:t>
            </a:r>
            <a:endParaRPr b="1" sz="3000">
              <a:solidFill>
                <a:schemeClr val="dk1"/>
              </a:solidFill>
              <a:latin typeface="Raleway"/>
              <a:ea typeface="Raleway"/>
              <a:cs typeface="Raleway"/>
              <a:sym typeface="Raleway"/>
            </a:endParaRPr>
          </a:p>
          <a:p>
            <a:pPr indent="-342900" lvl="1" marL="914400" marR="0" rtl="0" algn="l">
              <a:lnSpc>
                <a:spcPct val="100000"/>
              </a:lnSpc>
              <a:spcBef>
                <a:spcPts val="0"/>
              </a:spcBef>
              <a:spcAft>
                <a:spcPts val="0"/>
              </a:spcAft>
              <a:buClr>
                <a:srgbClr val="741B47"/>
              </a:buClr>
              <a:buSzPts val="1800"/>
              <a:buFont typeface="Raleway"/>
              <a:buChar char="○"/>
            </a:pPr>
            <a:r>
              <a:rPr b="1" i="0" lang="tr-TR" sz="1800" u="none" cap="none" strike="noStrike">
                <a:solidFill>
                  <a:schemeClr val="dk1"/>
                </a:solidFill>
                <a:latin typeface="Raleway"/>
                <a:ea typeface="Raleway"/>
                <a:cs typeface="Raleway"/>
                <a:sym typeface="Raleway"/>
              </a:rPr>
              <a:t>cat, tee, grep, cut, tr, wc</a:t>
            </a:r>
            <a:r>
              <a:rPr b="1" lang="tr-TR" sz="1800">
                <a:solidFill>
                  <a:schemeClr val="dk1"/>
                </a:solidFill>
                <a:latin typeface="Raleway"/>
                <a:ea typeface="Raleway"/>
                <a:cs typeface="Raleway"/>
                <a:sym typeface="Raleway"/>
              </a:rPr>
              <a:t>, </a:t>
            </a:r>
            <a:r>
              <a:rPr b="1" i="0" lang="tr-TR" sz="1800" u="none" cap="none" strike="noStrike">
                <a:solidFill>
                  <a:schemeClr val="dk1"/>
                </a:solidFill>
                <a:latin typeface="Raleway"/>
                <a:ea typeface="Raleway"/>
                <a:cs typeface="Raleway"/>
                <a:sym typeface="Raleway"/>
              </a:rPr>
              <a:t>sort, uniq, comm</a:t>
            </a:r>
            <a:endParaRPr b="1" i="0" sz="1800" u="none" cap="none" strike="noStrike">
              <a:solidFill>
                <a:schemeClr val="dk1"/>
              </a:solidFill>
              <a:latin typeface="Raleway"/>
              <a:ea typeface="Raleway"/>
              <a:cs typeface="Raleway"/>
              <a:sym typeface="Raleway"/>
            </a:endParaRPr>
          </a:p>
          <a:p>
            <a:pPr indent="0" lvl="0" marL="914400" marR="0" rtl="0" algn="l">
              <a:lnSpc>
                <a:spcPct val="100000"/>
              </a:lnSpc>
              <a:spcBef>
                <a:spcPts val="0"/>
              </a:spcBef>
              <a:spcAft>
                <a:spcPts val="0"/>
              </a:spcAft>
              <a:buNone/>
            </a:pPr>
            <a:r>
              <a:t/>
            </a:r>
            <a:endParaRPr b="1" sz="1800">
              <a:solidFill>
                <a:schemeClr val="dk1"/>
              </a:solidFill>
              <a:latin typeface="Raleway"/>
              <a:ea typeface="Raleway"/>
              <a:cs typeface="Raleway"/>
              <a:sym typeface="Raleway"/>
            </a:endParaRPr>
          </a:p>
          <a:p>
            <a:pPr indent="-419100" lvl="0" marL="457200" rtl="0" algn="l">
              <a:spcBef>
                <a:spcPts val="0"/>
              </a:spcBef>
              <a:spcAft>
                <a:spcPts val="0"/>
              </a:spcAft>
              <a:buClr>
                <a:srgbClr val="741B47"/>
              </a:buClr>
              <a:buSzPts val="3000"/>
              <a:buFont typeface="Raleway"/>
              <a:buChar char="▶"/>
            </a:pPr>
            <a:r>
              <a:rPr b="1" lang="tr-TR" sz="3000">
                <a:solidFill>
                  <a:schemeClr val="dk1"/>
                </a:solidFill>
                <a:latin typeface="Raleway"/>
                <a:ea typeface="Raleway"/>
                <a:cs typeface="Raleway"/>
                <a:sym typeface="Raleway"/>
              </a:rPr>
              <a:t>Control Operators</a:t>
            </a:r>
            <a:endParaRPr b="1" sz="1800">
              <a:solidFill>
                <a:schemeClr val="dk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1" sz="18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71" name="Google Shape;371;p35"/>
          <p:cNvSpPr txBox="1"/>
          <p:nvPr>
            <p:ph type="title"/>
          </p:nvPr>
        </p:nvSpPr>
        <p:spPr>
          <a:xfrm>
            <a:off x="431800" y="173800"/>
            <a:ext cx="77634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End of Line Backslash (\)</a:t>
            </a:r>
            <a:endParaRPr>
              <a:solidFill>
                <a:srgbClr val="741B47"/>
              </a:solidFill>
            </a:endParaRPr>
          </a:p>
        </p:txBody>
      </p:sp>
      <p:grpSp>
        <p:nvGrpSpPr>
          <p:cNvPr id="372" name="Google Shape;372;p35"/>
          <p:cNvGrpSpPr/>
          <p:nvPr/>
        </p:nvGrpSpPr>
        <p:grpSpPr>
          <a:xfrm>
            <a:off x="308340" y="859621"/>
            <a:ext cx="8661398" cy="1712217"/>
            <a:chOff x="460202" y="1514783"/>
            <a:chExt cx="5499300" cy="565200"/>
          </a:xfrm>
        </p:grpSpPr>
        <p:sp>
          <p:nvSpPr>
            <p:cNvPr id="373" name="Google Shape;373;p35"/>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75" name="Google Shape;375;p35"/>
            <p:cNvSpPr/>
            <p:nvPr/>
          </p:nvSpPr>
          <p:spPr>
            <a:xfrm rot="5400000">
              <a:off x="3310770" y="-753967"/>
              <a:ext cx="367500" cy="4905000"/>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txBox="1"/>
            <p:nvPr/>
          </p:nvSpPr>
          <p:spPr>
            <a:xfrm>
              <a:off x="460202" y="1532783"/>
              <a:ext cx="5499300"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Lines ending in a backslash are continued on the next line. The shell does not interpret the newline character and will wait on shell expansion and execution of the command line until a newline without backslash is encountered.</a:t>
              </a:r>
              <a:endParaRPr b="1" i="0" sz="1700" u="none" cap="none" strike="noStrike">
                <a:solidFill>
                  <a:schemeClr val="lt1"/>
                </a:solidFill>
                <a:latin typeface="Arial"/>
                <a:ea typeface="Arial"/>
                <a:cs typeface="Arial"/>
                <a:sym typeface="Arial"/>
              </a:endParaRPr>
            </a:p>
          </p:txBody>
        </p:sp>
      </p:grpSp>
      <p:pic>
        <p:nvPicPr>
          <p:cNvPr id="377" name="Google Shape;377;p35"/>
          <p:cNvPicPr preferRelativeResize="0"/>
          <p:nvPr/>
        </p:nvPicPr>
        <p:blipFill rotWithShape="1">
          <a:blip r:embed="rId3">
            <a:alphaModFix/>
          </a:blip>
          <a:srcRect b="0" l="833" r="0" t="0"/>
          <a:stretch/>
        </p:blipFill>
        <p:spPr>
          <a:xfrm>
            <a:off x="1584251" y="2698565"/>
            <a:ext cx="6610970" cy="944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pic>
        <p:nvPicPr>
          <p:cNvPr id="382" name="Google Shape;382;p36">
            <a:hlinkClick r:id="rId3"/>
          </p:cNvPr>
          <p:cNvPicPr preferRelativeResize="0"/>
          <p:nvPr/>
        </p:nvPicPr>
        <p:blipFill>
          <a:blip r:embed="rId4">
            <a:alphaModFix/>
          </a:blip>
          <a:stretch>
            <a:fillRect/>
          </a:stretch>
        </p:blipFill>
        <p:spPr>
          <a:xfrm>
            <a:off x="1621750" y="1471550"/>
            <a:ext cx="6218250" cy="2121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88" name="Google Shape;388;p37"/>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a:t>
            </a:r>
            <a:endParaRPr>
              <a:solidFill>
                <a:srgbClr val="741B47"/>
              </a:solidFill>
            </a:endParaRPr>
          </a:p>
        </p:txBody>
      </p:sp>
      <p:sp>
        <p:nvSpPr>
          <p:cNvPr id="389" name="Google Shape;389;p37"/>
          <p:cNvSpPr txBox="1"/>
          <p:nvPr/>
        </p:nvSpPr>
        <p:spPr>
          <a:xfrm>
            <a:off x="1045100" y="1569300"/>
            <a:ext cx="7461000" cy="180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tr-TR" sz="1800"/>
              <a:t>a. </a:t>
            </a:r>
            <a:r>
              <a:rPr lang="tr-TR" sz="1800"/>
              <a:t>Search for “clarusway.txt” in the current directory</a:t>
            </a:r>
            <a:endParaRPr sz="1800"/>
          </a:p>
          <a:p>
            <a:pPr indent="457200" lvl="0" marL="0" rtl="0" algn="l">
              <a:spcBef>
                <a:spcPts val="0"/>
              </a:spcBef>
              <a:spcAft>
                <a:spcPts val="0"/>
              </a:spcAft>
              <a:buNone/>
            </a:pPr>
            <a:r>
              <a:rPr lang="tr-TR" sz="1800"/>
              <a:t>b. If it exists display its content</a:t>
            </a:r>
            <a:endParaRPr sz="1800"/>
          </a:p>
          <a:p>
            <a:pPr indent="457200" lvl="0" marL="0" rtl="0" algn="l">
              <a:spcBef>
                <a:spcPts val="0"/>
              </a:spcBef>
              <a:spcAft>
                <a:spcPts val="0"/>
              </a:spcAft>
              <a:buNone/>
            </a:pPr>
            <a:r>
              <a:rPr lang="tr-TR" sz="1800"/>
              <a:t>c. If it does not exist print message “Too early!”</a:t>
            </a:r>
            <a:endParaRPr sz="1800"/>
          </a:p>
          <a:p>
            <a:pPr indent="-342900" lvl="0" marL="457200" rtl="0" algn="l">
              <a:spcBef>
                <a:spcPts val="0"/>
              </a:spcBef>
              <a:spcAft>
                <a:spcPts val="0"/>
              </a:spcAft>
              <a:buSzPts val="1800"/>
              <a:buAutoNum type="arabicPeriod"/>
            </a:pPr>
            <a:r>
              <a:rPr lang="tr-TR" sz="1800"/>
              <a:t>Create a file named “clarusway.txt” that contains “</a:t>
            </a:r>
            <a:r>
              <a:rPr lang="tr-TR" sz="1800"/>
              <a:t>Congratulations</a:t>
            </a:r>
            <a:r>
              <a:rPr lang="tr-TR" sz="1800"/>
              <a:t>”</a:t>
            </a:r>
            <a:endParaRPr sz="1800"/>
          </a:p>
          <a:p>
            <a:pPr indent="-342900" lvl="0" marL="457200" rtl="0" algn="l">
              <a:spcBef>
                <a:spcPts val="0"/>
              </a:spcBef>
              <a:spcAft>
                <a:spcPts val="0"/>
              </a:spcAft>
              <a:buSzPts val="1800"/>
              <a:buAutoNum type="arabicPeriod"/>
            </a:pPr>
            <a:r>
              <a:rPr lang="tr-TR" sz="1800"/>
              <a:t>Repeat Step 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90" name="Google Shape;390;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91" name="Google Shape;391;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5" name="Shape 395"/>
        <p:cNvGrpSpPr/>
        <p:nvPr/>
      </p:nvGrpSpPr>
      <p:grpSpPr>
        <a:xfrm>
          <a:off x="0" y="0"/>
          <a:ext cx="0" cy="0"/>
          <a:chOff x="0" y="0"/>
          <a:chExt cx="0" cy="0"/>
        </a:xfrm>
      </p:grpSpPr>
      <p:sp>
        <p:nvSpPr>
          <p:cNvPr id="396" name="Google Shape;396;p38"/>
          <p:cNvSpPr txBox="1"/>
          <p:nvPr>
            <p:ph idx="12" type="sldNum"/>
          </p:nvPr>
        </p:nvSpPr>
        <p:spPr>
          <a:xfrm>
            <a:off x="8657772" y="4643243"/>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97" name="Google Shape;397;p38"/>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Exercises</a:t>
            </a:r>
            <a:endParaRPr>
              <a:solidFill>
                <a:srgbClr val="741B47"/>
              </a:solidFill>
            </a:endParaRPr>
          </a:p>
        </p:txBody>
      </p:sp>
      <p:sp>
        <p:nvSpPr>
          <p:cNvPr id="398" name="Google Shape;398;p38"/>
          <p:cNvSpPr txBox="1"/>
          <p:nvPr/>
        </p:nvSpPr>
        <p:spPr>
          <a:xfrm>
            <a:off x="142075" y="1150900"/>
            <a:ext cx="8866200" cy="38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t>ls -l | cut -d’ ‘ -f3</a:t>
            </a:r>
            <a:endParaRPr b="1" sz="1800"/>
          </a:p>
          <a:p>
            <a:pPr indent="0" lvl="0" marL="0" rtl="0" algn="l">
              <a:spcBef>
                <a:spcPts val="0"/>
              </a:spcBef>
              <a:spcAft>
                <a:spcPts val="0"/>
              </a:spcAft>
              <a:buNone/>
            </a:pPr>
            <a:r>
              <a:rPr b="1" lang="tr-TR" sz="1800"/>
              <a:t>ls -l | tee output.txt | cut -d’ ‘ -f3</a:t>
            </a:r>
            <a:endParaRPr b="1" sz="1800"/>
          </a:p>
          <a:p>
            <a:pPr indent="0" lvl="0" marL="0" rtl="0" algn="l">
              <a:spcBef>
                <a:spcPts val="0"/>
              </a:spcBef>
              <a:spcAft>
                <a:spcPts val="0"/>
              </a:spcAft>
              <a:buNone/>
            </a:pPr>
            <a:r>
              <a:rPr b="1" lang="tr-TR" sz="1800"/>
              <a:t>ls -l | cut -d’ ‘ -f3 | tee output.txt</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TR" sz="1800"/>
              <a:t>cat file.txt | tr ‘a’ ‘W’				cat file.txt | tr ‘a’ ‘W’ | file.txt</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TR" sz="1800"/>
              <a:t>cat /etc/passwd | cut -d’ ‘ -f1 | wc -l</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TR" sz="1800"/>
              <a:t>cat tennis_players.txt | sort				cat tennis_players.txt | sort -r</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TR" sz="1800"/>
              <a:t>info ls | tee ls_exp.txt				cat /etc/passwd | cut -d’ ‘ -f3 | uniq | wc -l</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tr-TR" sz="1800"/>
              <a:t> </a:t>
            </a:r>
            <a:endParaRPr b="1"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idx="12" type="sldNum"/>
          </p:nvPr>
        </p:nvSpPr>
        <p:spPr>
          <a:xfrm>
            <a:off x="8657772" y="4643243"/>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404" name="Google Shape;404;p39"/>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rPr>
              <a:t>Homework</a:t>
            </a:r>
            <a:endParaRPr>
              <a:solidFill>
                <a:srgbClr val="741B47"/>
              </a:solidFill>
            </a:endParaRPr>
          </a:p>
        </p:txBody>
      </p:sp>
      <p:sp>
        <p:nvSpPr>
          <p:cNvPr id="405" name="Google Shape;405;p39"/>
          <p:cNvSpPr txBox="1"/>
          <p:nvPr/>
        </p:nvSpPr>
        <p:spPr>
          <a:xfrm>
            <a:off x="431800" y="1138200"/>
            <a:ext cx="582600" cy="468600"/>
          </a:xfrm>
          <a:prstGeom prst="rect">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TR"/>
              <a:t>diff</a:t>
            </a:r>
            <a:endParaRPr b="1"/>
          </a:p>
        </p:txBody>
      </p:sp>
      <p:sp>
        <p:nvSpPr>
          <p:cNvPr id="406" name="Google Shape;406;p39"/>
          <p:cNvSpPr txBox="1"/>
          <p:nvPr/>
        </p:nvSpPr>
        <p:spPr>
          <a:xfrm>
            <a:off x="1469025" y="1138200"/>
            <a:ext cx="36561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t>diff (1)             - compare files line by line</a:t>
            </a:r>
            <a:endParaRPr/>
          </a:p>
          <a:p>
            <a:pPr indent="0" lvl="0" marL="0" rtl="0" algn="l">
              <a:spcBef>
                <a:spcPts val="0"/>
              </a:spcBef>
              <a:spcAft>
                <a:spcPts val="0"/>
              </a:spcAft>
              <a:buNone/>
            </a:pPr>
            <a:r>
              <a:rPr lang="tr-TR"/>
              <a:t>diff (1p)            - compare two files</a:t>
            </a:r>
            <a:endParaRPr/>
          </a:p>
        </p:txBody>
      </p:sp>
      <p:sp>
        <p:nvSpPr>
          <p:cNvPr id="407" name="Google Shape;407;p39"/>
          <p:cNvSpPr txBox="1"/>
          <p:nvPr/>
        </p:nvSpPr>
        <p:spPr>
          <a:xfrm>
            <a:off x="115200" y="2289000"/>
            <a:ext cx="89136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t>https://www.geeksforgeeks.org/diff-command-linux-examples/#:~:text=diff%20stands%20for%20difference.,make%20the%20two%20files%20identical.</a:t>
            </a:r>
            <a:endParaRPr/>
          </a:p>
        </p:txBody>
      </p:sp>
      <p:sp>
        <p:nvSpPr>
          <p:cNvPr id="408" name="Google Shape;408;p39"/>
          <p:cNvSpPr txBox="1"/>
          <p:nvPr/>
        </p:nvSpPr>
        <p:spPr>
          <a:xfrm>
            <a:off x="115200" y="3191125"/>
            <a:ext cx="64764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t>https://www.linuxtechi.com/diff-command-examples-linux/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14" name="Google Shape;414;p40"/>
          <p:cNvSpPr txBox="1"/>
          <p:nvPr/>
        </p:nvSpPr>
        <p:spPr>
          <a:xfrm>
            <a:off x="2286000" y="1431038"/>
            <a:ext cx="4343700" cy="8328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None/>
            </a:pPr>
            <a:r>
              <a:rPr lang="tr-TR" sz="7200">
                <a:solidFill>
                  <a:srgbClr val="741B47"/>
                </a:solidFill>
                <a:latin typeface="Raleway SemiBold"/>
                <a:ea typeface="Raleway SemiBold"/>
                <a:cs typeface="Raleway SemiBold"/>
                <a:sym typeface="Raleway SemiBold"/>
              </a:rPr>
              <a:t>THANKS!</a:t>
            </a:r>
            <a:endParaRPr sz="7200">
              <a:solidFill>
                <a:srgbClr val="741B47"/>
              </a:solidFill>
              <a:latin typeface="Raleway SemiBold"/>
              <a:ea typeface="Raleway SemiBold"/>
              <a:cs typeface="Raleway SemiBold"/>
              <a:sym typeface="Raleway SemiBold"/>
            </a:endParaRPr>
          </a:p>
        </p:txBody>
      </p:sp>
      <p:sp>
        <p:nvSpPr>
          <p:cNvPr id="415" name="Google Shape;415;p40"/>
          <p:cNvSpPr txBox="1"/>
          <p:nvPr/>
        </p:nvSpPr>
        <p:spPr>
          <a:xfrm>
            <a:off x="2286000" y="2249659"/>
            <a:ext cx="4343700" cy="1920000"/>
          </a:xfrm>
          <a:prstGeom prst="rect">
            <a:avLst/>
          </a:prstGeom>
          <a:noFill/>
          <a:ln>
            <a:noFill/>
          </a:ln>
        </p:spPr>
        <p:txBody>
          <a:bodyPr anchorCtr="0" anchor="t" bIns="0" lIns="0" spcFirstLastPara="1" rIns="0" wrap="square" tIns="0">
            <a:noAutofit/>
          </a:bodyPr>
          <a:lstStyle/>
          <a:p>
            <a:pPr indent="0" lvl="0" marL="0" rtl="0" algn="ctr">
              <a:lnSpc>
                <a:spcPct val="110000"/>
              </a:lnSpc>
              <a:spcBef>
                <a:spcPts val="600"/>
              </a:spcBef>
              <a:spcAft>
                <a:spcPts val="0"/>
              </a:spcAft>
              <a:buNone/>
            </a:pPr>
            <a:r>
              <a:rPr b="1" lang="tr-TR" sz="3600">
                <a:solidFill>
                  <a:srgbClr val="1D1F28"/>
                </a:solidFill>
                <a:latin typeface="Barlow"/>
                <a:ea typeface="Barlow"/>
                <a:cs typeface="Barlow"/>
                <a:sym typeface="Barlow"/>
              </a:rPr>
              <a:t>Any questions?</a:t>
            </a:r>
            <a:endParaRPr b="1" sz="3600">
              <a:solidFill>
                <a:srgbClr val="1D1F28"/>
              </a:solidFill>
              <a:latin typeface="Barlow"/>
              <a:ea typeface="Barlow"/>
              <a:cs typeface="Barlow"/>
              <a:sym typeface="Barlow"/>
            </a:endParaRPr>
          </a:p>
          <a:p>
            <a:pPr indent="0" lvl="0" marL="457200" rtl="0" algn="ctr">
              <a:lnSpc>
                <a:spcPct val="110000"/>
              </a:lnSpc>
              <a:spcBef>
                <a:spcPts val="0"/>
              </a:spcBef>
              <a:spcAft>
                <a:spcPts val="0"/>
              </a:spcAft>
              <a:buNone/>
            </a:pPr>
            <a:r>
              <a:t/>
            </a:r>
            <a:endParaRPr sz="2000">
              <a:solidFill>
                <a:srgbClr val="3A3F50"/>
              </a:solidFill>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ph type="ctrTitle"/>
          </p:nvPr>
        </p:nvSpPr>
        <p:spPr>
          <a:xfrm>
            <a:off x="1467925" y="2102550"/>
            <a:ext cx="4294800" cy="819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b="1" lang="tr-TR" sz="3000">
                <a:solidFill>
                  <a:schemeClr val="dk1"/>
                </a:solidFill>
                <a:latin typeface="Raleway"/>
                <a:ea typeface="Raleway"/>
                <a:cs typeface="Raleway"/>
                <a:sym typeface="Raleway"/>
              </a:rPr>
              <a:t>stdin, stdout, stderr</a:t>
            </a:r>
            <a:endParaRPr>
              <a:solidFill>
                <a:srgbClr val="741B47"/>
              </a:solidFill>
              <a:latin typeface="Raleway Medium"/>
              <a:ea typeface="Raleway Medium"/>
              <a:cs typeface="Raleway Medium"/>
              <a:sym typeface="Raleway Medium"/>
            </a:endParaRPr>
          </a:p>
        </p:txBody>
      </p:sp>
      <p:sp>
        <p:nvSpPr>
          <p:cNvPr id="54" name="Google Shape;54;p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tr-TR" sz="3600" u="none" cap="none" strike="noStrike">
                <a:solidFill>
                  <a:schemeClr val="lt1"/>
                </a:solidFill>
                <a:latin typeface="Barlow"/>
                <a:ea typeface="Barlow"/>
                <a:cs typeface="Barlow"/>
                <a:sym typeface="Barlow"/>
              </a:rPr>
              <a:t>1</a:t>
            </a:r>
            <a:endParaRPr b="1" i="0" sz="3600" u="none" cap="none" strike="noStrike">
              <a:solidFill>
                <a:schemeClr val="lt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cxnSp>
        <p:nvCxnSpPr>
          <p:cNvPr id="59" name="Google Shape;59;p10"/>
          <p:cNvCxnSpPr/>
          <p:nvPr/>
        </p:nvCxnSpPr>
        <p:spPr>
          <a:xfrm flipH="1" rot="10800000">
            <a:off x="5318875" y="1837075"/>
            <a:ext cx="1680600" cy="3300"/>
          </a:xfrm>
          <a:prstGeom prst="straightConnector1">
            <a:avLst/>
          </a:prstGeom>
          <a:noFill/>
          <a:ln cap="flat" cmpd="sng" w="28575">
            <a:solidFill>
              <a:srgbClr val="1155CC"/>
            </a:solidFill>
            <a:prstDash val="solid"/>
            <a:round/>
            <a:headEnd len="med" w="med" type="none"/>
            <a:tailEnd len="med" w="med" type="triangle"/>
          </a:ln>
        </p:spPr>
      </p:cxnSp>
      <p:cxnSp>
        <p:nvCxnSpPr>
          <p:cNvPr id="60" name="Google Shape;60;p10"/>
          <p:cNvCxnSpPr/>
          <p:nvPr/>
        </p:nvCxnSpPr>
        <p:spPr>
          <a:xfrm flipH="1" rot="10800000">
            <a:off x="5312044" y="2446675"/>
            <a:ext cx="1680600" cy="3300"/>
          </a:xfrm>
          <a:prstGeom prst="straightConnector1">
            <a:avLst/>
          </a:prstGeom>
          <a:noFill/>
          <a:ln cap="flat" cmpd="sng" w="28575">
            <a:solidFill>
              <a:srgbClr val="1155CC"/>
            </a:solidFill>
            <a:prstDash val="solid"/>
            <a:round/>
            <a:headEnd len="med" w="med" type="none"/>
            <a:tailEnd len="med" w="med" type="triangle"/>
          </a:ln>
        </p:spPr>
      </p:cxnSp>
      <p:sp>
        <p:nvSpPr>
          <p:cNvPr id="61" name="Google Shape;61;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62" name="Google Shape;62;p10"/>
          <p:cNvSpPr txBox="1"/>
          <p:nvPr>
            <p:ph type="title"/>
          </p:nvPr>
        </p:nvSpPr>
        <p:spPr>
          <a:xfrm>
            <a:off x="431799" y="173800"/>
            <a:ext cx="6745200" cy="62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tr-TR" sz="3000">
                <a:solidFill>
                  <a:schemeClr val="dk1"/>
                </a:solidFill>
                <a:latin typeface="Raleway"/>
                <a:ea typeface="Raleway"/>
                <a:cs typeface="Raleway"/>
                <a:sym typeface="Raleway"/>
              </a:rPr>
              <a:t>stdin, stdout, stderr</a:t>
            </a:r>
            <a:endParaRPr>
              <a:solidFill>
                <a:srgbClr val="741B47"/>
              </a:solidFill>
            </a:endParaRPr>
          </a:p>
        </p:txBody>
      </p:sp>
      <p:sp>
        <p:nvSpPr>
          <p:cNvPr id="63" name="Google Shape;63;p10"/>
          <p:cNvSpPr/>
          <p:nvPr/>
        </p:nvSpPr>
        <p:spPr>
          <a:xfrm>
            <a:off x="3722775" y="1667025"/>
            <a:ext cx="1646100" cy="9495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a:t>program</a:t>
            </a:r>
            <a:endParaRPr b="1"/>
          </a:p>
        </p:txBody>
      </p:sp>
      <p:cxnSp>
        <p:nvCxnSpPr>
          <p:cNvPr id="64" name="Google Shape;64;p10"/>
          <p:cNvCxnSpPr>
            <a:endCxn id="63" idx="1"/>
          </p:cNvCxnSpPr>
          <p:nvPr/>
        </p:nvCxnSpPr>
        <p:spPr>
          <a:xfrm flipH="1" rot="10800000">
            <a:off x="2042175" y="2141775"/>
            <a:ext cx="1680600" cy="3300"/>
          </a:xfrm>
          <a:prstGeom prst="straightConnector1">
            <a:avLst/>
          </a:prstGeom>
          <a:noFill/>
          <a:ln cap="flat" cmpd="sng" w="28575">
            <a:solidFill>
              <a:srgbClr val="1155CC"/>
            </a:solidFill>
            <a:prstDash val="solid"/>
            <a:round/>
            <a:headEnd len="med" w="med" type="none"/>
            <a:tailEnd len="med" w="med" type="triangle"/>
          </a:ln>
        </p:spPr>
      </p:cxnSp>
      <p:sp>
        <p:nvSpPr>
          <p:cNvPr id="65" name="Google Shape;65;p10"/>
          <p:cNvSpPr txBox="1"/>
          <p:nvPr/>
        </p:nvSpPr>
        <p:spPr>
          <a:xfrm>
            <a:off x="2245050" y="1615525"/>
            <a:ext cx="98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700">
                <a:latin typeface="Barlow"/>
                <a:ea typeface="Barlow"/>
                <a:cs typeface="Barlow"/>
                <a:sym typeface="Barlow"/>
              </a:rPr>
              <a:t>stdin</a:t>
            </a:r>
            <a:endParaRPr b="1" sz="1700">
              <a:latin typeface="Barlow"/>
              <a:ea typeface="Barlow"/>
              <a:cs typeface="Barlow"/>
              <a:sym typeface="Barlow"/>
            </a:endParaRPr>
          </a:p>
        </p:txBody>
      </p:sp>
      <p:sp>
        <p:nvSpPr>
          <p:cNvPr id="66" name="Google Shape;66;p10"/>
          <p:cNvSpPr txBox="1"/>
          <p:nvPr/>
        </p:nvSpPr>
        <p:spPr>
          <a:xfrm>
            <a:off x="5597850" y="1386925"/>
            <a:ext cx="98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700">
                <a:latin typeface="Barlow"/>
                <a:ea typeface="Barlow"/>
                <a:cs typeface="Barlow"/>
                <a:sym typeface="Barlow"/>
              </a:rPr>
              <a:t>stdout</a:t>
            </a:r>
            <a:endParaRPr b="1" sz="1700">
              <a:latin typeface="Barlow"/>
              <a:ea typeface="Barlow"/>
              <a:cs typeface="Barlow"/>
              <a:sym typeface="Barlow"/>
            </a:endParaRPr>
          </a:p>
        </p:txBody>
      </p:sp>
      <p:sp>
        <p:nvSpPr>
          <p:cNvPr id="67" name="Google Shape;67;p10"/>
          <p:cNvSpPr txBox="1"/>
          <p:nvPr/>
        </p:nvSpPr>
        <p:spPr>
          <a:xfrm>
            <a:off x="5674050" y="2529925"/>
            <a:ext cx="98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700">
                <a:latin typeface="Barlow"/>
                <a:ea typeface="Barlow"/>
                <a:cs typeface="Barlow"/>
                <a:sym typeface="Barlow"/>
              </a:rPr>
              <a:t>stderr</a:t>
            </a:r>
            <a:endParaRPr b="1" sz="17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1467927" y="2102550"/>
            <a:ext cx="2667900" cy="819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a:t>
            </a:r>
            <a:endParaRPr>
              <a:solidFill>
                <a:srgbClr val="741B47"/>
              </a:solidFill>
              <a:latin typeface="Raleway Medium"/>
              <a:ea typeface="Raleway Medium"/>
              <a:cs typeface="Raleway Medium"/>
              <a:sym typeface="Raleway Medium"/>
            </a:endParaRPr>
          </a:p>
        </p:txBody>
      </p:sp>
      <p:sp>
        <p:nvSpPr>
          <p:cNvPr id="73" name="Google Shape;73;p1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tr-TR" sz="3600">
                <a:solidFill>
                  <a:schemeClr val="lt1"/>
                </a:solidFill>
                <a:latin typeface="Barlow"/>
                <a:ea typeface="Barlow"/>
                <a:cs typeface="Barlow"/>
                <a:sym typeface="Barlow"/>
              </a:rPr>
              <a:t>2</a:t>
            </a:r>
            <a:endParaRPr b="1" i="0" sz="3600" u="none" cap="none" strike="noStrike">
              <a:solidFill>
                <a:schemeClr val="lt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9" name="Google Shape;79;p12"/>
          <p:cNvSpPr txBox="1"/>
          <p:nvPr>
            <p:ph type="title"/>
          </p:nvPr>
        </p:nvSpPr>
        <p:spPr>
          <a:xfrm>
            <a:off x="431800" y="173800"/>
            <a:ext cx="5640900"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a:t>
            </a:r>
            <a:endParaRPr>
              <a:solidFill>
                <a:srgbClr val="741B47"/>
              </a:solidFill>
            </a:endParaRPr>
          </a:p>
        </p:txBody>
      </p:sp>
      <p:sp>
        <p:nvSpPr>
          <p:cNvPr id="80" name="Google Shape;80;p12"/>
          <p:cNvSpPr/>
          <p:nvPr/>
        </p:nvSpPr>
        <p:spPr>
          <a:xfrm>
            <a:off x="-1930502" y="469277"/>
            <a:ext cx="2556000" cy="2556000"/>
          </a:xfrm>
          <a:prstGeom prst="blockArc">
            <a:avLst>
              <a:gd fmla="val 18900000" name="adj1"/>
              <a:gd fmla="val 2700000" name="adj2"/>
              <a:gd fmla="val 845" name="adj3"/>
            </a:avLst>
          </a:prstGeom>
          <a:no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545686" y="1882318"/>
            <a:ext cx="7918500" cy="540900"/>
          </a:xfrm>
          <a:prstGeom prst="rect">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nvSpPr>
        <p:spPr>
          <a:xfrm>
            <a:off x="545686" y="1882318"/>
            <a:ext cx="7918500" cy="540900"/>
          </a:xfrm>
          <a:prstGeom prst="rect">
            <a:avLst/>
          </a:prstGeom>
          <a:noFill/>
          <a:ln>
            <a:noFill/>
          </a:ln>
        </p:spPr>
        <p:txBody>
          <a:bodyPr anchorCtr="0" anchor="ctr" bIns="43175" lIns="429425" spcFirstLastPara="1" rIns="43175" wrap="square" tIns="43175">
            <a:noAutofit/>
          </a:bodyPr>
          <a:lstStyle/>
          <a:p>
            <a:pPr indent="0" lvl="0" marL="0" marR="0" rtl="0" algn="l">
              <a:lnSpc>
                <a:spcPct val="90000"/>
              </a:lnSpc>
              <a:spcBef>
                <a:spcPts val="0"/>
              </a:spcBef>
              <a:spcAft>
                <a:spcPts val="0"/>
              </a:spcAft>
              <a:buClr>
                <a:srgbClr val="000000"/>
              </a:buClr>
              <a:buSzPts val="1700"/>
              <a:buFont typeface="Arial"/>
              <a:buNone/>
            </a:pPr>
            <a:r>
              <a:rPr b="1" lang="tr-TR" sz="1700">
                <a:solidFill>
                  <a:schemeClr val="lt1"/>
                </a:solidFill>
              </a:rPr>
              <a:t>Pipe ('|')</a:t>
            </a:r>
            <a:r>
              <a:rPr lang="tr-TR" sz="1700">
                <a:solidFill>
                  <a:schemeClr val="lt1"/>
                </a:solidFill>
              </a:rPr>
              <a:t> is a mechanism that send the output of one command as input of another command.</a:t>
            </a:r>
            <a:endParaRPr b="0" i="0" sz="1700" u="none" cap="none" strike="noStrike">
              <a:solidFill>
                <a:schemeClr val="lt1"/>
              </a:solidFill>
              <a:latin typeface="Arial"/>
              <a:ea typeface="Arial"/>
              <a:cs typeface="Arial"/>
              <a:sym typeface="Arial"/>
            </a:endParaRPr>
          </a:p>
        </p:txBody>
      </p:sp>
      <p:sp>
        <p:nvSpPr>
          <p:cNvPr id="83" name="Google Shape;83;p12"/>
          <p:cNvSpPr/>
          <p:nvPr/>
        </p:nvSpPr>
        <p:spPr>
          <a:xfrm>
            <a:off x="197563" y="1815124"/>
            <a:ext cx="676200" cy="676200"/>
          </a:xfrm>
          <a:prstGeom prst="ellipse">
            <a:avLst/>
          </a:prstGeom>
          <a:solidFill>
            <a:schemeClr val="lt1"/>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a:off x="545686" y="1070645"/>
            <a:ext cx="7918500" cy="540900"/>
          </a:xfrm>
          <a:prstGeom prst="rect">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197563" y="1003451"/>
            <a:ext cx="676200" cy="676200"/>
          </a:xfrm>
          <a:prstGeom prst="ellipse">
            <a:avLst/>
          </a:prstGeom>
          <a:solidFill>
            <a:schemeClr val="lt1"/>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nvSpPr>
        <p:spPr>
          <a:xfrm>
            <a:off x="545686" y="1070645"/>
            <a:ext cx="7918500" cy="540900"/>
          </a:xfrm>
          <a:prstGeom prst="rect">
            <a:avLst/>
          </a:prstGeom>
          <a:noFill/>
          <a:ln>
            <a:noFill/>
          </a:ln>
        </p:spPr>
        <p:txBody>
          <a:bodyPr anchorCtr="0" anchor="ctr" bIns="43175" lIns="429425" spcFirstLastPara="1" rIns="43175" wrap="square" tIns="43175">
            <a:noAutofit/>
          </a:bodyPr>
          <a:lstStyle/>
          <a:p>
            <a:pPr indent="0" lvl="0" marL="0" marR="0" rtl="0" algn="l">
              <a:lnSpc>
                <a:spcPct val="90000"/>
              </a:lnSpc>
              <a:spcBef>
                <a:spcPts val="0"/>
              </a:spcBef>
              <a:spcAft>
                <a:spcPts val="0"/>
              </a:spcAft>
              <a:buClr>
                <a:srgbClr val="000000"/>
              </a:buClr>
              <a:buSzPts val="1700"/>
              <a:buFont typeface="Arial"/>
              <a:buNone/>
            </a:pPr>
            <a:r>
              <a:rPr lang="tr-TR" sz="1700">
                <a:solidFill>
                  <a:schemeClr val="lt1"/>
                </a:solidFill>
              </a:rPr>
              <a:t>A filter is a program that takes data from one command,  </a:t>
            </a:r>
            <a:r>
              <a:rPr lang="tr-TR" sz="1700">
                <a:solidFill>
                  <a:schemeClr val="lt1"/>
                </a:solidFill>
              </a:rPr>
              <a:t>does some processing </a:t>
            </a:r>
            <a:r>
              <a:rPr lang="tr-TR" sz="1700">
                <a:solidFill>
                  <a:schemeClr val="lt1"/>
                </a:solidFill>
              </a:rPr>
              <a:t>and gives output.</a:t>
            </a:r>
            <a:r>
              <a:rPr lang="tr-TR" sz="1700">
                <a:solidFill>
                  <a:schemeClr val="lt1"/>
                </a:solidFill>
              </a:rPr>
              <a:t> Filter commands generally are used with a </a:t>
            </a:r>
            <a:r>
              <a:rPr b="1" lang="tr-TR" sz="1700">
                <a:solidFill>
                  <a:schemeClr val="lt1"/>
                </a:solidFill>
              </a:rPr>
              <a:t>pipe. </a:t>
            </a:r>
            <a:endParaRPr b="0" i="0" sz="1700" u="none" cap="none" strike="noStrike">
              <a:solidFill>
                <a:schemeClr val="lt1"/>
              </a:solidFill>
              <a:latin typeface="Arial"/>
              <a:ea typeface="Arial"/>
              <a:cs typeface="Arial"/>
              <a:sym typeface="Arial"/>
            </a:endParaRPr>
          </a:p>
        </p:txBody>
      </p:sp>
      <p:sp>
        <p:nvSpPr>
          <p:cNvPr id="87" name="Google Shape;87;p12"/>
          <p:cNvSpPr txBox="1"/>
          <p:nvPr/>
        </p:nvSpPr>
        <p:spPr>
          <a:xfrm>
            <a:off x="1656550" y="4522525"/>
            <a:ext cx="4362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900">
                <a:latin typeface="Barlow"/>
                <a:ea typeface="Barlow"/>
                <a:cs typeface="Barlow"/>
                <a:sym typeface="Barlow"/>
              </a:rPr>
              <a:t>cat colors.txt               |           grep “blue” </a:t>
            </a:r>
            <a:endParaRPr b="1" sz="1900">
              <a:latin typeface="Barlow"/>
              <a:ea typeface="Barlow"/>
              <a:cs typeface="Barlow"/>
              <a:sym typeface="Barlow"/>
            </a:endParaRPr>
          </a:p>
        </p:txBody>
      </p:sp>
      <p:sp>
        <p:nvSpPr>
          <p:cNvPr id="88" name="Google Shape;88;p12"/>
          <p:cNvSpPr/>
          <p:nvPr/>
        </p:nvSpPr>
        <p:spPr>
          <a:xfrm>
            <a:off x="1194375" y="2567525"/>
            <a:ext cx="6269700" cy="234600"/>
          </a:xfrm>
          <a:prstGeom prs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2"/>
          <p:cNvGrpSpPr/>
          <p:nvPr/>
        </p:nvGrpSpPr>
        <p:grpSpPr>
          <a:xfrm>
            <a:off x="3171645" y="3070063"/>
            <a:ext cx="2329080" cy="477000"/>
            <a:chOff x="3171645" y="3146263"/>
            <a:chExt cx="2329080" cy="477000"/>
          </a:xfrm>
        </p:grpSpPr>
        <p:pic>
          <p:nvPicPr>
            <p:cNvPr id="90" name="Google Shape;90;p12"/>
            <p:cNvPicPr preferRelativeResize="0"/>
            <p:nvPr/>
          </p:nvPicPr>
          <p:blipFill>
            <a:blip r:embed="rId3">
              <a:alphaModFix/>
            </a:blip>
            <a:stretch>
              <a:fillRect/>
            </a:stretch>
          </p:blipFill>
          <p:spPr>
            <a:xfrm>
              <a:off x="4242525" y="3146263"/>
              <a:ext cx="1258200" cy="477000"/>
            </a:xfrm>
            <a:prstGeom prst="rect">
              <a:avLst/>
            </a:prstGeom>
            <a:noFill/>
            <a:ln>
              <a:noFill/>
            </a:ln>
          </p:spPr>
        </p:pic>
        <p:pic>
          <p:nvPicPr>
            <p:cNvPr id="91" name="Google Shape;91;p12"/>
            <p:cNvPicPr preferRelativeResize="0"/>
            <p:nvPr/>
          </p:nvPicPr>
          <p:blipFill rotWithShape="1">
            <a:blip r:embed="rId4">
              <a:alphaModFix/>
            </a:blip>
            <a:srcRect b="36515" l="7463" r="7819" t="29519"/>
            <a:stretch/>
          </p:blipFill>
          <p:spPr>
            <a:xfrm>
              <a:off x="3171645" y="3158003"/>
              <a:ext cx="1299700" cy="398463"/>
            </a:xfrm>
            <a:prstGeom prst="rect">
              <a:avLst/>
            </a:prstGeom>
            <a:noFill/>
            <a:ln>
              <a:noFill/>
            </a:ln>
          </p:spPr>
        </p:pic>
      </p:grpSp>
      <p:sp>
        <p:nvSpPr>
          <p:cNvPr id="92" name="Google Shape;92;p12"/>
          <p:cNvSpPr/>
          <p:nvPr/>
        </p:nvSpPr>
        <p:spPr>
          <a:xfrm>
            <a:off x="2001200" y="3630850"/>
            <a:ext cx="186900" cy="961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txBox="1"/>
          <p:nvPr/>
        </p:nvSpPr>
        <p:spPr>
          <a:xfrm>
            <a:off x="962800" y="3933700"/>
            <a:ext cx="2011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Barlow Light"/>
                <a:ea typeface="Barlow Light"/>
                <a:cs typeface="Barlow Light"/>
                <a:sym typeface="Barlow Light"/>
              </a:rPr>
              <a:t>output of the command</a:t>
            </a:r>
            <a:endParaRPr>
              <a:latin typeface="Barlow Light"/>
              <a:ea typeface="Barlow Light"/>
              <a:cs typeface="Barlow Light"/>
              <a:sym typeface="Barlow Light"/>
            </a:endParaRPr>
          </a:p>
        </p:txBody>
      </p:sp>
      <p:sp>
        <p:nvSpPr>
          <p:cNvPr id="94" name="Google Shape;94;p12"/>
          <p:cNvSpPr/>
          <p:nvPr/>
        </p:nvSpPr>
        <p:spPr>
          <a:xfrm>
            <a:off x="3821100" y="3630850"/>
            <a:ext cx="186900" cy="908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nvSpPr>
        <p:spPr>
          <a:xfrm>
            <a:off x="3642475" y="3933700"/>
            <a:ext cx="551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Barlow Light"/>
                <a:ea typeface="Barlow Light"/>
                <a:cs typeface="Barlow Light"/>
                <a:sym typeface="Barlow Light"/>
              </a:rPr>
              <a:t>pipe</a:t>
            </a:r>
            <a:endParaRPr>
              <a:latin typeface="Barlow Light"/>
              <a:ea typeface="Barlow Light"/>
              <a:cs typeface="Barlow Light"/>
              <a:sym typeface="Barlow Light"/>
            </a:endParaRPr>
          </a:p>
        </p:txBody>
      </p:sp>
      <p:sp>
        <p:nvSpPr>
          <p:cNvPr id="96" name="Google Shape;96;p12"/>
          <p:cNvSpPr/>
          <p:nvPr/>
        </p:nvSpPr>
        <p:spPr>
          <a:xfrm>
            <a:off x="4659300" y="3630850"/>
            <a:ext cx="186900" cy="961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nvSpPr>
        <p:spPr>
          <a:xfrm>
            <a:off x="4480675" y="3933700"/>
            <a:ext cx="551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Barlow Light"/>
                <a:ea typeface="Barlow Light"/>
                <a:cs typeface="Barlow Light"/>
                <a:sym typeface="Barlow Light"/>
              </a:rPr>
              <a:t>filter</a:t>
            </a:r>
            <a:endParaRPr>
              <a:latin typeface="Barlow Light"/>
              <a:ea typeface="Barlow Light"/>
              <a:cs typeface="Barlow Light"/>
              <a:sym typeface="Barlow Light"/>
            </a:endParaRPr>
          </a:p>
        </p:txBody>
      </p:sp>
      <p:sp>
        <p:nvSpPr>
          <p:cNvPr id="98" name="Google Shape;98;p12"/>
          <p:cNvSpPr/>
          <p:nvPr/>
        </p:nvSpPr>
        <p:spPr>
          <a:xfrm>
            <a:off x="1060500" y="2920175"/>
            <a:ext cx="1781050" cy="62630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5699600" y="2953375"/>
            <a:ext cx="1706225" cy="62630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236275" y="2953375"/>
            <a:ext cx="359100" cy="1167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1312475" y="3128703"/>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1541075" y="3334375"/>
            <a:ext cx="359100" cy="116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1929718" y="3418218"/>
            <a:ext cx="359100" cy="1167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1769675" y="2953375"/>
            <a:ext cx="359100" cy="1167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845875" y="3105775"/>
            <a:ext cx="359100" cy="1167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1160075" y="33343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1769675" y="3212546"/>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5884475" y="30295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6113075" y="31819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5884475" y="33343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6417875" y="33343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6417875" y="3029575"/>
            <a:ext cx="359100" cy="1167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3"/>
          <p:cNvSpPr txBox="1"/>
          <p:nvPr>
            <p:ph type="ctrTitle"/>
          </p:nvPr>
        </p:nvSpPr>
        <p:spPr>
          <a:xfrm>
            <a:off x="3144325" y="210900"/>
            <a:ext cx="2029200" cy="4721700"/>
          </a:xfrm>
          <a:prstGeom prst="rect">
            <a:avLst/>
          </a:prstGeom>
          <a:noFill/>
          <a:ln>
            <a:noFill/>
          </a:ln>
        </p:spPr>
        <p:txBody>
          <a:bodyPr anchorCtr="0" anchor="b" bIns="0" lIns="0" spcFirstLastPara="1" rIns="0" wrap="square" tIns="0">
            <a:noAutofit/>
          </a:bodyPr>
          <a:lstStyle/>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cat</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tee</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grep</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cut</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tr</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wc</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sort</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uniq</a:t>
            </a:r>
            <a:endParaRPr b="1" sz="3000">
              <a:solidFill>
                <a:srgbClr val="741B47"/>
              </a:solidFill>
              <a:latin typeface="Raleway"/>
              <a:ea typeface="Raleway"/>
              <a:cs typeface="Raleway"/>
              <a:sym typeface="Raleway"/>
            </a:endParaRPr>
          </a:p>
          <a:p>
            <a:pPr indent="-419100" lvl="0" marL="457200" rtl="0" algn="l">
              <a:lnSpc>
                <a:spcPct val="115000"/>
              </a:lnSpc>
              <a:spcBef>
                <a:spcPts val="0"/>
              </a:spcBef>
              <a:spcAft>
                <a:spcPts val="0"/>
              </a:spcAft>
              <a:buClr>
                <a:srgbClr val="741B47"/>
              </a:buClr>
              <a:buSzPts val="3000"/>
              <a:buFont typeface="Raleway"/>
              <a:buChar char="➢"/>
            </a:pPr>
            <a:r>
              <a:rPr b="1" lang="tr-TR" sz="3000">
                <a:solidFill>
                  <a:srgbClr val="741B47"/>
                </a:solidFill>
                <a:latin typeface="Raleway"/>
                <a:ea typeface="Raleway"/>
                <a:cs typeface="Raleway"/>
                <a:sym typeface="Raleway"/>
              </a:rPr>
              <a:t>comm</a:t>
            </a:r>
            <a:endParaRPr b="1" sz="3000">
              <a:solidFill>
                <a:srgbClr val="741B47"/>
              </a:solidFill>
              <a:latin typeface="Raleway"/>
              <a:ea typeface="Raleway"/>
              <a:cs typeface="Raleway"/>
              <a:sym typeface="Raleway"/>
            </a:endParaRPr>
          </a:p>
        </p:txBody>
      </p:sp>
      <p:sp>
        <p:nvSpPr>
          <p:cNvPr id="118" name="Google Shape;118;p1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tr-TR" sz="3600">
                <a:solidFill>
                  <a:schemeClr val="lt1"/>
                </a:solidFill>
                <a:latin typeface="Barlow"/>
                <a:ea typeface="Barlow"/>
                <a:cs typeface="Barlow"/>
                <a:sym typeface="Barlow"/>
              </a:rPr>
              <a:t>3</a:t>
            </a:r>
            <a:endParaRPr b="1" i="0" sz="3600" u="none" cap="none" strike="noStrike">
              <a:solidFill>
                <a:schemeClr val="lt1"/>
              </a:solidFill>
              <a:latin typeface="Barlow"/>
              <a:ea typeface="Barlow"/>
              <a:cs typeface="Barlow"/>
              <a:sym typeface="Barlow"/>
            </a:endParaRPr>
          </a:p>
        </p:txBody>
      </p:sp>
      <p:pic>
        <p:nvPicPr>
          <p:cNvPr id="119" name="Google Shape;119;p13"/>
          <p:cNvPicPr preferRelativeResize="0"/>
          <p:nvPr/>
        </p:nvPicPr>
        <p:blipFill>
          <a:blip r:embed="rId3">
            <a:alphaModFix/>
          </a:blip>
          <a:stretch>
            <a:fillRect/>
          </a:stretch>
        </p:blipFill>
        <p:spPr>
          <a:xfrm>
            <a:off x="6052600" y="1597716"/>
            <a:ext cx="2793200" cy="1959174"/>
          </a:xfrm>
          <a:prstGeom prst="rect">
            <a:avLst/>
          </a:prstGeom>
          <a:noFill/>
          <a:ln>
            <a:noFill/>
          </a:ln>
        </p:spPr>
      </p:pic>
      <p:sp>
        <p:nvSpPr>
          <p:cNvPr id="120" name="Google Shape;120;p13"/>
          <p:cNvSpPr txBox="1"/>
          <p:nvPr/>
        </p:nvSpPr>
        <p:spPr>
          <a:xfrm>
            <a:off x="0" y="76200"/>
            <a:ext cx="3046200" cy="843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741B47"/>
              </a:buClr>
              <a:buSzPts val="3000"/>
              <a:buFont typeface="Raleway"/>
              <a:buChar char="▶"/>
            </a:pPr>
            <a:r>
              <a:rPr b="1" lang="tr-TR" sz="3000">
                <a:solidFill>
                  <a:schemeClr val="dk1"/>
                </a:solidFill>
                <a:latin typeface="Raleway"/>
                <a:ea typeface="Raleway"/>
                <a:cs typeface="Raleway"/>
                <a:sym typeface="Raleway"/>
              </a:rPr>
              <a:t>Commands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126" name="Google Shape;126;p14"/>
          <p:cNvSpPr txBox="1"/>
          <p:nvPr>
            <p:ph type="title"/>
          </p:nvPr>
        </p:nvSpPr>
        <p:spPr>
          <a:xfrm>
            <a:off x="431799" y="173800"/>
            <a:ext cx="6745177"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Filters Commands</a:t>
            </a:r>
            <a:endParaRPr>
              <a:solidFill>
                <a:srgbClr val="741B47"/>
              </a:solidFill>
            </a:endParaRPr>
          </a:p>
        </p:txBody>
      </p:sp>
      <p:grpSp>
        <p:nvGrpSpPr>
          <p:cNvPr id="127" name="Google Shape;127;p14"/>
          <p:cNvGrpSpPr/>
          <p:nvPr/>
        </p:nvGrpSpPr>
        <p:grpSpPr>
          <a:xfrm>
            <a:off x="305833" y="859557"/>
            <a:ext cx="8250865" cy="756591"/>
            <a:chOff x="458528" y="1514783"/>
            <a:chExt cx="5500997" cy="565200"/>
          </a:xfrm>
        </p:grpSpPr>
        <p:sp>
          <p:nvSpPr>
            <p:cNvPr id="128" name="Google Shape;128;p14"/>
            <p:cNvSpPr/>
            <p:nvPr/>
          </p:nvSpPr>
          <p:spPr>
            <a:xfrm rot="5400000">
              <a:off x="561402" y="1599533"/>
              <a:ext cx="565200" cy="395700"/>
            </a:xfrm>
            <a:prstGeom prst="chevron">
              <a:avLst>
                <a:gd fmla="val 50000" name="adj"/>
              </a:avLst>
            </a:prstGeom>
            <a:solidFill>
              <a:srgbClr val="741B47"/>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txBox="1"/>
            <p:nvPr/>
          </p:nvSpPr>
          <p:spPr>
            <a:xfrm>
              <a:off x="646188" y="1712616"/>
              <a:ext cx="395700" cy="169500"/>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1" i="0" lang="tr-TR" sz="1100" u="none" cap="none" strike="noStrike">
                  <a:solidFill>
                    <a:schemeClr val="lt1"/>
                  </a:solidFill>
                  <a:latin typeface="Arial"/>
                  <a:ea typeface="Arial"/>
                  <a:cs typeface="Arial"/>
                  <a:sym typeface="Arial"/>
                </a:rPr>
                <a:t>cat</a:t>
              </a:r>
              <a:endParaRPr b="0" i="0" sz="1100" u="none" cap="none" strike="noStrike">
                <a:solidFill>
                  <a:schemeClr val="lt1"/>
                </a:solidFill>
                <a:latin typeface="Arial"/>
                <a:ea typeface="Arial"/>
                <a:cs typeface="Arial"/>
                <a:sym typeface="Arial"/>
              </a:endParaRPr>
            </a:p>
          </p:txBody>
        </p:sp>
        <p:sp>
          <p:nvSpPr>
            <p:cNvPr id="130" name="Google Shape;130;p14"/>
            <p:cNvSpPr/>
            <p:nvPr/>
          </p:nvSpPr>
          <p:spPr>
            <a:xfrm rot="5400000">
              <a:off x="3310725" y="-754011"/>
              <a:ext cx="367500" cy="4905089"/>
            </a:xfrm>
            <a:prstGeom prst="round2SameRect">
              <a:avLst>
                <a:gd fmla="val 16667" name="adj1"/>
                <a:gd fmla="val 0" name="adj2"/>
              </a:avLst>
            </a:prstGeom>
            <a:solidFill>
              <a:srgbClr val="C27BA0"/>
            </a:solidFill>
            <a:ln cap="flat" cmpd="sng" w="254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txBox="1"/>
            <p:nvPr/>
          </p:nvSpPr>
          <p:spPr>
            <a:xfrm>
              <a:off x="458528" y="1532783"/>
              <a:ext cx="5500997" cy="331500"/>
            </a:xfrm>
            <a:prstGeom prst="rect">
              <a:avLst/>
            </a:prstGeom>
            <a:noFill/>
            <a:ln>
              <a:noFill/>
            </a:ln>
          </p:spPr>
          <p:txBody>
            <a:bodyPr anchorCtr="0" anchor="ctr" bIns="10775" lIns="120900" spcFirstLastPara="1" rIns="10775" wrap="square" tIns="10775">
              <a:noAutofit/>
            </a:bodyPr>
            <a:lstStyle/>
            <a:p>
              <a:pPr indent="0" lvl="0" marL="914400" marR="0" rtl="0" algn="l">
                <a:lnSpc>
                  <a:spcPct val="90000"/>
                </a:lnSpc>
                <a:spcBef>
                  <a:spcPts val="0"/>
                </a:spcBef>
                <a:spcAft>
                  <a:spcPts val="0"/>
                </a:spcAft>
                <a:buNone/>
              </a:pPr>
              <a:r>
                <a:rPr b="0" i="0" lang="tr-TR" sz="1700" u="none" cap="none" strike="noStrike">
                  <a:solidFill>
                    <a:schemeClr val="lt1"/>
                  </a:solidFill>
                  <a:latin typeface="Arial"/>
                  <a:ea typeface="Arial"/>
                  <a:cs typeface="Arial"/>
                  <a:sym typeface="Arial"/>
                </a:rPr>
                <a:t>When between two pipes, the cat command does nothing (except putting stdin on stdout). Displays the text of the file line by line.</a:t>
              </a:r>
              <a:endParaRPr b="0" i="0" sz="1700" u="none" cap="none" strike="noStrike">
                <a:solidFill>
                  <a:schemeClr val="lt1"/>
                </a:solidFill>
                <a:latin typeface="Arial"/>
                <a:ea typeface="Arial"/>
                <a:cs typeface="Arial"/>
                <a:sym typeface="Arial"/>
              </a:endParaRPr>
            </a:p>
          </p:txBody>
        </p:sp>
      </p:grpSp>
      <p:pic>
        <p:nvPicPr>
          <p:cNvPr id="132" name="Google Shape;132;p14"/>
          <p:cNvPicPr preferRelativeResize="0"/>
          <p:nvPr/>
        </p:nvPicPr>
        <p:blipFill rotWithShape="1">
          <a:blip r:embed="rId3">
            <a:alphaModFix/>
          </a:blip>
          <a:srcRect b="0" l="377" r="0" t="1478"/>
          <a:stretch/>
        </p:blipFill>
        <p:spPr>
          <a:xfrm>
            <a:off x="1860966" y="1517410"/>
            <a:ext cx="5422067" cy="31193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