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Barlow" panose="00000500000000000000" pitchFamily="2" charset="-94"/>
      <p:regular r:id="rId17"/>
      <p:bold r:id="rId18"/>
      <p:italic r:id="rId19"/>
      <p:boldItalic r:id="rId20"/>
    </p:embeddedFont>
    <p:embeddedFont>
      <p:font typeface="Barlow Light" panose="00000400000000000000" pitchFamily="2" charset="-94"/>
      <p:regular r:id="rId21"/>
      <p:bold r:id="rId22"/>
      <p:italic r:id="rId23"/>
      <p:boldItalic r:id="rId24"/>
    </p:embeddedFont>
    <p:embeddedFont>
      <p:font typeface="Raleway" pitchFamily="2" charset="-94"/>
      <p:regular r:id="rId25"/>
      <p:bold r:id="rId26"/>
      <p:italic r:id="rId27"/>
      <p:boldItalic r:id="rId28"/>
    </p:embeddedFont>
    <p:embeddedFont>
      <p:font typeface="Raleway Medium" pitchFamily="2" charset="-94"/>
      <p:regular r:id="rId29"/>
      <p:bold r:id="rId30"/>
      <p:italic r:id="rId31"/>
      <p:boldItalic r:id="rId32"/>
    </p:embeddedFont>
    <p:embeddedFont>
      <p:font typeface="Raleway SemiBold" pitchFamily="2" charset="-94"/>
      <p:regular r:id="rId33"/>
      <p:bold r:id="rId34"/>
      <p:italic r:id="rId35"/>
      <p:boldItalic r:id="rId36"/>
    </p:embeddedFont>
    <p:embeddedFont>
      <p:font typeface="Roboto Mono" panose="00000009000000000000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AAC3E-C6F9-4484-A40D-5E24D894DB2C}">
  <a:tblStyle styleId="{8D9AAC3E-C6F9-4484-A40D-5E24D894D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3ddad952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733ddad952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636f099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c5636f099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If statements can be nested.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b5fc388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73b5fc388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Text Slide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To edit the type of question, go back to the "Ask Students a Question" in the Pear Deck sidebar.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200">
                <a:solidFill>
                  <a:schemeClr val="dk1"/>
                </a:solidFill>
              </a:rPr>
              <a:t>echo -ne '\007'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200">
                <a:solidFill>
                  <a:schemeClr val="dk1"/>
                </a:solidFill>
              </a:rPr>
              <a:t>sleep 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54eb3ff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1154eb3ff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ebdd425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c4ebdd425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ebdd425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c4ebdd425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b5fc388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73b5fc388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Unix Shell supports conditional statements that are used to perform different actions on the basis of different conditions.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636f099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c5636f099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Bourne Shell supports the relational operators below that are specific to numeric values. These operators do not work for string values.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636f099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c5636f099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The string operators below are supported by Bourne Shell.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636f099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c5636f099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The string operators below are supported by Bourne Shell.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636f09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5636f09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Unix Shell supports conditional statements that are used to perform different actions on the basis of different conditions.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636f099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636f099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The elif statement is used when it requires to specify several conditions in our program.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linux-plus-11-bash-shell-scripting/dcea4b5a-315f-4a62-99da-fd03c0a55ec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?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=magic-pear-metadata-identifi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a75031b9-9c30-44f2-9576-1e972f3afbe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750" y="1471550"/>
            <a:ext cx="6218250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551600" y="685900"/>
            <a:ext cx="3000000" cy="434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))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"And is an odd number."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"And is an even number"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not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29100" y="1295975"/>
            <a:ext cx="2451300" cy="34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40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Number is bigger than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And is an even number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27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Number is bigger than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And is an odd number.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It is not bigger than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086975" y="797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66" name="Google Shape;166;p22"/>
          <p:cNvSpPr txBox="1"/>
          <p:nvPr/>
        </p:nvSpPr>
        <p:spPr>
          <a:xfrm>
            <a:off x="431800" y="173800"/>
            <a:ext cx="6067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Nested If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431800" y="97600"/>
            <a:ext cx="5640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000">
                <a:solidFill>
                  <a:srgbClr val="741B47"/>
                </a:solidFill>
              </a:rPr>
              <a:t>Exercise 1</a:t>
            </a:r>
            <a:endParaRPr sz="3000">
              <a:solidFill>
                <a:srgbClr val="741B47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68100" y="446000"/>
            <a:ext cx="84612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 dirty="0"/>
              <a:t>Ask </a:t>
            </a:r>
            <a:r>
              <a:rPr lang="tr-TR" sz="1200" dirty="0" err="1"/>
              <a:t>user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enter</a:t>
            </a:r>
            <a:r>
              <a:rPr lang="tr-TR" sz="1200" dirty="0"/>
              <a:t> his/her </a:t>
            </a:r>
            <a:r>
              <a:rPr lang="tr-TR" sz="1200" b="1" dirty="0"/>
              <a:t>name</a:t>
            </a:r>
            <a:r>
              <a:rPr lang="tr-TR" sz="1200" dirty="0"/>
              <a:t>.</a:t>
            </a:r>
            <a:endParaRPr sz="1200" b="1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 dirty="0"/>
              <a:t>Ask </a:t>
            </a:r>
            <a:r>
              <a:rPr lang="tr-TR" sz="1200" dirty="0" err="1"/>
              <a:t>user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enter</a:t>
            </a:r>
            <a:r>
              <a:rPr lang="tr-TR" sz="1200" dirty="0"/>
              <a:t> his/her </a:t>
            </a:r>
            <a:r>
              <a:rPr lang="tr-TR" sz="1200" b="1" dirty="0"/>
              <a:t>age</a:t>
            </a:r>
            <a:r>
              <a:rPr lang="tr-TR" sz="1200" dirty="0"/>
              <a:t>.</a:t>
            </a: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 dirty="0"/>
              <a:t>Ask </a:t>
            </a:r>
            <a:r>
              <a:rPr lang="tr-TR" sz="1200" dirty="0" err="1"/>
              <a:t>user</a:t>
            </a:r>
            <a:r>
              <a:rPr lang="tr-TR" sz="1200" dirty="0"/>
              <a:t> </a:t>
            </a:r>
            <a:r>
              <a:rPr lang="tr-TR" sz="1200" b="1" dirty="0" err="1"/>
              <a:t>average</a:t>
            </a:r>
            <a:r>
              <a:rPr lang="tr-TR" sz="1200" b="1" dirty="0"/>
              <a:t> life </a:t>
            </a:r>
            <a:r>
              <a:rPr lang="tr-TR" sz="1200" b="1" dirty="0" err="1"/>
              <a:t>expectancy</a:t>
            </a:r>
            <a:r>
              <a:rPr lang="tr-TR" sz="1200" b="1" dirty="0"/>
              <a:t> (</a:t>
            </a:r>
            <a:r>
              <a:rPr lang="tr-TR" sz="1200" b="1" dirty="0" err="1"/>
              <a:t>ale</a:t>
            </a:r>
            <a:r>
              <a:rPr lang="tr-TR" sz="1200" b="1" dirty="0"/>
              <a:t>)</a:t>
            </a:r>
            <a:r>
              <a:rPr lang="tr-TR" sz="1200" dirty="0"/>
              <a:t>.</a:t>
            </a: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 dirty="0" err="1"/>
              <a:t>Print</a:t>
            </a:r>
            <a:r>
              <a:rPr lang="tr-TR" sz="1200" dirty="0"/>
              <a:t> </a:t>
            </a:r>
            <a:r>
              <a:rPr lang="tr-TR" sz="1200" dirty="0" err="1"/>
              <a:t>user</a:t>
            </a:r>
            <a:r>
              <a:rPr lang="tr-TR" sz="1200" dirty="0"/>
              <a:t> name </a:t>
            </a:r>
            <a:r>
              <a:rPr lang="tr-TR" sz="1200" dirty="0" err="1"/>
              <a:t>with</a:t>
            </a:r>
            <a:r>
              <a:rPr lang="tr-TR" sz="1200" dirty="0"/>
              <a:t> </a:t>
            </a:r>
            <a:r>
              <a:rPr lang="tr-TR" sz="1200" dirty="0" err="1"/>
              <a:t>one</a:t>
            </a:r>
            <a:r>
              <a:rPr lang="tr-TR" sz="1200" dirty="0"/>
              <a:t> of </a:t>
            </a:r>
            <a:r>
              <a:rPr lang="tr-TR" sz="1200" dirty="0" err="1"/>
              <a:t>these</a:t>
            </a:r>
            <a:r>
              <a:rPr lang="tr-TR" sz="1200" dirty="0"/>
              <a:t> messages </a:t>
            </a:r>
            <a:r>
              <a:rPr lang="tr-TR" sz="1200" dirty="0" err="1"/>
              <a:t>regarding</a:t>
            </a:r>
            <a:r>
              <a:rPr lang="tr-TR" sz="1200" dirty="0"/>
              <a:t> his/her </a:t>
            </a:r>
            <a:r>
              <a:rPr lang="tr-TR" sz="1200" b="1" dirty="0" err="1"/>
              <a:t>age</a:t>
            </a:r>
            <a:r>
              <a:rPr lang="tr-TR" sz="1200" dirty="0"/>
              <a:t>:</a:t>
            </a:r>
            <a:endParaRPr sz="1200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 dirty="0" err="1"/>
              <a:t>age</a:t>
            </a:r>
            <a:r>
              <a:rPr lang="tr-TR" sz="1200" dirty="0"/>
              <a:t>&lt;18 : </a:t>
            </a:r>
            <a:endParaRPr sz="1200" dirty="0"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“</a:t>
            </a:r>
            <a:r>
              <a:rPr lang="tr-TR" sz="1200" dirty="0" err="1"/>
              <a:t>Student</a:t>
            </a:r>
            <a:r>
              <a:rPr lang="tr-TR" sz="1200" dirty="0"/>
              <a:t>”</a:t>
            </a:r>
            <a:endParaRPr sz="12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“At </a:t>
            </a:r>
            <a:r>
              <a:rPr lang="tr-TR" sz="1200" dirty="0" err="1"/>
              <a:t>least</a:t>
            </a:r>
            <a:r>
              <a:rPr lang="tr-TR" sz="1200" dirty="0"/>
              <a:t> </a:t>
            </a:r>
            <a:r>
              <a:rPr lang="tr-TR" sz="1200" b="1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become</a:t>
            </a:r>
            <a:r>
              <a:rPr lang="tr-TR" sz="1200" dirty="0"/>
              <a:t> a </a:t>
            </a:r>
            <a:r>
              <a:rPr lang="tr-TR" sz="1200" dirty="0" err="1"/>
              <a:t>worker</a:t>
            </a:r>
            <a:r>
              <a:rPr lang="tr-TR" sz="1200" dirty="0"/>
              <a:t>.” 		# (</a:t>
            </a:r>
            <a:r>
              <a:rPr lang="tr-TR" sz="1200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= 18 - </a:t>
            </a:r>
            <a:r>
              <a:rPr lang="tr-TR" sz="1200" dirty="0" err="1"/>
              <a:t>age</a:t>
            </a:r>
            <a:r>
              <a:rPr lang="tr-TR" sz="1200" dirty="0"/>
              <a:t>)</a:t>
            </a:r>
            <a:endParaRPr sz="1200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 dirty="0"/>
              <a:t>18&lt;=</a:t>
            </a:r>
            <a:r>
              <a:rPr lang="tr-TR" sz="1200" dirty="0" err="1"/>
              <a:t>age</a:t>
            </a:r>
            <a:r>
              <a:rPr lang="tr-TR" sz="1200" dirty="0"/>
              <a:t>&lt;65 : </a:t>
            </a:r>
            <a:endParaRPr sz="1200" dirty="0"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“</a:t>
            </a:r>
            <a:r>
              <a:rPr lang="tr-TR" sz="1200" dirty="0" err="1"/>
              <a:t>Worker</a:t>
            </a:r>
            <a:r>
              <a:rPr lang="tr-TR" sz="1200" dirty="0"/>
              <a:t>”</a:t>
            </a:r>
            <a:endParaRPr sz="12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</a:t>
            </a:r>
            <a:r>
              <a:rPr lang="tr-TR" sz="1200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retire</a:t>
            </a:r>
            <a:r>
              <a:rPr lang="tr-TR" sz="1200" dirty="0"/>
              <a:t>.”					# (</a:t>
            </a:r>
            <a:r>
              <a:rPr lang="tr-TR" sz="1200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= 65 - </a:t>
            </a:r>
            <a:r>
              <a:rPr lang="tr-TR" sz="1200" dirty="0" err="1"/>
              <a:t>age</a:t>
            </a:r>
            <a:r>
              <a:rPr lang="tr-TR" sz="1200" dirty="0"/>
              <a:t>)</a:t>
            </a:r>
            <a:endParaRPr sz="1200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 dirty="0" err="1"/>
              <a:t>age</a:t>
            </a:r>
            <a:r>
              <a:rPr lang="tr-TR" sz="1200" dirty="0"/>
              <a:t>&gt;=65 :</a:t>
            </a:r>
            <a:endParaRPr sz="12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/>
              <a:t>if</a:t>
            </a:r>
            <a:r>
              <a:rPr lang="tr-TR" sz="1200" dirty="0"/>
              <a:t> </a:t>
            </a:r>
            <a:r>
              <a:rPr lang="tr-TR" sz="1200" dirty="0" err="1"/>
              <a:t>age</a:t>
            </a:r>
            <a:r>
              <a:rPr lang="tr-TR" sz="1200" dirty="0"/>
              <a:t> </a:t>
            </a:r>
            <a:r>
              <a:rPr lang="tr-TR" sz="1200" dirty="0" err="1"/>
              <a:t>less</a:t>
            </a:r>
            <a:r>
              <a:rPr lang="tr-TR" sz="1200" dirty="0"/>
              <a:t> </a:t>
            </a:r>
            <a:r>
              <a:rPr lang="tr-TR" sz="1200" dirty="0" err="1"/>
              <a:t>than</a:t>
            </a:r>
            <a:r>
              <a:rPr lang="tr-TR" sz="1200" dirty="0"/>
              <a:t> </a:t>
            </a:r>
            <a:r>
              <a:rPr lang="tr-TR" sz="1200" b="1" dirty="0" err="1"/>
              <a:t>ale</a:t>
            </a:r>
            <a:r>
              <a:rPr lang="tr-TR" sz="1200" dirty="0"/>
              <a:t>:</a:t>
            </a:r>
            <a:endParaRPr sz="12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</a:t>
            </a:r>
            <a:r>
              <a:rPr lang="tr-TR" sz="1200" dirty="0" err="1"/>
              <a:t>Retired</a:t>
            </a:r>
            <a:r>
              <a:rPr lang="tr-TR" sz="1200" dirty="0"/>
              <a:t>”</a:t>
            </a:r>
            <a:endParaRPr sz="1200" dirty="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“</a:t>
            </a:r>
            <a:r>
              <a:rPr lang="tr-TR" sz="1200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die</a:t>
            </a:r>
            <a:r>
              <a:rPr lang="tr-TR" sz="1200" dirty="0"/>
              <a:t>.”				# (</a:t>
            </a:r>
            <a:r>
              <a:rPr lang="tr-TR" sz="1200" dirty="0">
                <a:solidFill>
                  <a:srgbClr val="FF0000"/>
                </a:solidFill>
              </a:rPr>
              <a:t>X</a:t>
            </a:r>
            <a:r>
              <a:rPr lang="tr-TR" sz="1200" dirty="0"/>
              <a:t> = </a:t>
            </a:r>
            <a:r>
              <a:rPr lang="tr-TR" sz="1200" dirty="0" err="1"/>
              <a:t>ale</a:t>
            </a:r>
            <a:r>
              <a:rPr lang="tr-TR" sz="1200" dirty="0"/>
              <a:t> - </a:t>
            </a:r>
            <a:r>
              <a:rPr lang="tr-TR" sz="1200" dirty="0" err="1"/>
              <a:t>age</a:t>
            </a:r>
            <a:r>
              <a:rPr lang="tr-TR" sz="1200" dirty="0"/>
              <a:t>)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else: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“!!! </a:t>
            </a:r>
            <a:r>
              <a:rPr lang="tr-TR" sz="1200" dirty="0" err="1"/>
              <a:t>Already</a:t>
            </a:r>
            <a:r>
              <a:rPr lang="tr-TR" sz="1200" dirty="0"/>
              <a:t> </a:t>
            </a:r>
            <a:r>
              <a:rPr lang="tr-TR" sz="1200" dirty="0" err="1"/>
              <a:t>died</a:t>
            </a:r>
            <a:r>
              <a:rPr lang="tr-TR" sz="1200" dirty="0"/>
              <a:t> !!!”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	# wait 1 </a:t>
            </a:r>
            <a:r>
              <a:rPr lang="tr-TR" sz="1200" dirty="0" err="1"/>
              <a:t>sec</a:t>
            </a:r>
            <a:r>
              <a:rPr lang="tr-TR" sz="1200" dirty="0"/>
              <a:t>.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“!!! </a:t>
            </a:r>
            <a:r>
              <a:rPr lang="tr-TR" sz="1200" dirty="0" err="1"/>
              <a:t>Already</a:t>
            </a:r>
            <a:r>
              <a:rPr lang="tr-TR" sz="1200" dirty="0"/>
              <a:t> </a:t>
            </a:r>
            <a:r>
              <a:rPr lang="tr-TR" sz="1200" dirty="0" err="1"/>
              <a:t>died</a:t>
            </a:r>
            <a:r>
              <a:rPr lang="tr-TR" sz="1200" dirty="0"/>
              <a:t> !!!”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	# wait 2 </a:t>
            </a:r>
            <a:r>
              <a:rPr lang="tr-TR" sz="1200" dirty="0" err="1"/>
              <a:t>secs</a:t>
            </a:r>
            <a:r>
              <a:rPr lang="tr-TR" sz="1200" dirty="0"/>
              <a:t>.</a:t>
            </a:r>
            <a:endParaRPr sz="12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“!!! </a:t>
            </a:r>
            <a:r>
              <a:rPr lang="tr-TR" sz="1200" dirty="0" err="1"/>
              <a:t>Already</a:t>
            </a:r>
            <a:r>
              <a:rPr lang="tr-TR" sz="1200" dirty="0"/>
              <a:t> </a:t>
            </a:r>
            <a:r>
              <a:rPr lang="tr-TR" sz="1200" dirty="0" err="1"/>
              <a:t>died</a:t>
            </a:r>
            <a:r>
              <a:rPr lang="tr-TR" sz="1200" dirty="0"/>
              <a:t> !!!”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/>
              <a:t>	</a:t>
            </a:r>
            <a:endParaRPr sz="1200" dirty="0"/>
          </a:p>
        </p:txBody>
      </p:sp>
      <p:sp>
        <p:nvSpPr>
          <p:cNvPr id="175" name="Google Shape;175;p23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750" y="1471550"/>
            <a:ext cx="6218250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286000" y="14310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sz="72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286000" y="22496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rgbClr val="1D1F28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l="34537"/>
          <a:stretch/>
        </p:blipFill>
        <p:spPr>
          <a:xfrm>
            <a:off x="6605547" y="1576350"/>
            <a:ext cx="2319449" cy="19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277275" y="1475226"/>
            <a:ext cx="4554900" cy="2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Linux Plus</a:t>
            </a:r>
            <a:endParaRPr sz="4000" b="1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</a:t>
            </a:r>
            <a:endParaRPr sz="25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AWS and DevOps</a:t>
            </a:r>
            <a:endParaRPr sz="4000" b="1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latin typeface="Raleway Medium"/>
                <a:ea typeface="Raleway Medium"/>
                <a:cs typeface="Raleway Medium"/>
                <a:sym typeface="Raleway Medium"/>
              </a:rPr>
              <a:t>Session - 6</a:t>
            </a:r>
            <a:endParaRPr sz="2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4294967295"/>
          </p:nvPr>
        </p:nvSpPr>
        <p:spPr>
          <a:xfrm>
            <a:off x="1188325" y="7620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4800" b="0" i="0" u="none" strike="noStrike" cap="non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sz="4800" b="0" i="0" u="none" strike="noStrike" cap="non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294967295"/>
          </p:nvPr>
        </p:nvSpPr>
        <p:spPr>
          <a:xfrm>
            <a:off x="515925" y="1154950"/>
            <a:ext cx="6012300" cy="2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lang="tr-TR" sz="3000" b="1">
                <a:latin typeface="Raleway"/>
                <a:ea typeface="Raleway"/>
                <a:cs typeface="Raleway"/>
                <a:sym typeface="Raleway"/>
              </a:rPr>
              <a:t>If Statements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lang="tr-TR" sz="3000" b="1">
                <a:latin typeface="Raleway"/>
                <a:ea typeface="Raleway"/>
                <a:cs typeface="Raleway"/>
                <a:sym typeface="Raleway"/>
              </a:rPr>
              <a:t>If Else Statements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lang="tr-TR" sz="3000" b="1">
                <a:latin typeface="Raleway"/>
                <a:ea typeface="Raleway"/>
                <a:cs typeface="Raleway"/>
                <a:sym typeface="Raleway"/>
              </a:rPr>
              <a:t>If Elif Else Statements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lang="tr-TR" sz="3000" b="1">
                <a:latin typeface="Raleway"/>
                <a:ea typeface="Raleway"/>
                <a:cs typeface="Raleway"/>
                <a:sym typeface="Raleway"/>
              </a:rPr>
              <a:t>Nested If Statements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100" y="1730200"/>
            <a:ext cx="3366200" cy="16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88375" y="623475"/>
            <a:ext cx="86061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A simple </a:t>
            </a:r>
            <a:r>
              <a:rPr lang="tr-TR" sz="2000" b="1">
                <a:solidFill>
                  <a:srgbClr val="333333"/>
                </a:solidFill>
                <a:highlight>
                  <a:srgbClr val="FFFFFF"/>
                </a:highlight>
              </a:rPr>
              <a:t>if statement</a:t>
            </a: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 essentially states, if a particular test is true, then perform a specified set of actions. If it's not true, don't take those acts.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64525" y="2354975"/>
            <a:ext cx="3102000" cy="1424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818750" y="1725150"/>
            <a:ext cx="3000000" cy="166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50 ]]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18750" y="3928325"/>
            <a:ext cx="30000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766375" y="34686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Relational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21100" y="1238250"/>
          <a:ext cx="3824025" cy="2702798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2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-eq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-gt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-lt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-ge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 or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4975875" y="1740600"/>
            <a:ext cx="3000000" cy="166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50 ]]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String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963000" y="1238250"/>
          <a:ext cx="3232175" cy="2583412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1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-z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 string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empty string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5105400" y="304800"/>
            <a:ext cx="3000000" cy="47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"They are same"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"They are not same"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-z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empty"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-n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not empty"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File Test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963000" y="1238250"/>
          <a:ext cx="3645950" cy="3088912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2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sz="105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-d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directory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exists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 file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ordinary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 file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readable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 is &gt; 0 bytes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-w file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writable        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executable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5314900" y="314275"/>
            <a:ext cx="3000000" cy="47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-d folder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"folder is a directory"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-f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an ordinary file"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-w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a writable file"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-s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&gt; 0 bytes"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88375" y="623475"/>
            <a:ext cx="86061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333333"/>
                </a:solidFill>
                <a:highlight>
                  <a:srgbClr val="FFFFFF"/>
                </a:highlight>
              </a:rPr>
              <a:t>If Else Statements</a:t>
            </a: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 execute a block of code if a statement is true, or another block of code if it is false.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88375" y="1849400"/>
            <a:ext cx="3000000" cy="1814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50" b="1">
              <a:solidFill>
                <a:srgbClr val="555555"/>
              </a:solidFill>
              <a:highlight>
                <a:srgbClr val="C5E2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  &lt;other commands&gt;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369538" y="1842875"/>
            <a:ext cx="3000000" cy="28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-ge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bigger than or equal to 10."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smaller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96400" y="1842875"/>
            <a:ext cx="2709600" cy="19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$./ifelse-statement.sh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27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bigger than or equal to 10.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$./ifelse-statement.sh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smaller than 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312750" y="13002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43" name="Google Shape;143;p20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Else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35975" y="1409575"/>
            <a:ext cx="3231300" cy="2665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elif [[ &lt;some test&gt; ]]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&lt;different commands&gt;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Roboto Mono"/>
                <a:ea typeface="Roboto Mono"/>
                <a:cs typeface="Roboto Mono"/>
                <a:sym typeface="Roboto Mono"/>
              </a:rPr>
              <a:t>  &lt;other commands&gt;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800" b="1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439000" y="1080875"/>
            <a:ext cx="2873700" cy="34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-eq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equal to 10."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smaller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96400" y="1538075"/>
            <a:ext cx="2518200" cy="277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15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bigger than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smaller than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10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equal to 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312750" y="99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55" name="Google Shape;155;p21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Elif Else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Ekran Gösterisi (16:9)</PresentationFormat>
  <Paragraphs>257</Paragraphs>
  <Slides>13</Slides>
  <Notes>13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13</vt:i4>
      </vt:variant>
    </vt:vector>
  </HeadingPairs>
  <TitlesOfParts>
    <vt:vector size="24" baseType="lpstr">
      <vt:lpstr>Barlow</vt:lpstr>
      <vt:lpstr>Arial</vt:lpstr>
      <vt:lpstr>Times New Roman</vt:lpstr>
      <vt:lpstr>Raleway SemiBold</vt:lpstr>
      <vt:lpstr>Barlow Light</vt:lpstr>
      <vt:lpstr>Raleway</vt:lpstr>
      <vt:lpstr>Roboto Mono</vt:lpstr>
      <vt:lpstr>Courier New</vt:lpstr>
      <vt:lpstr>Raleway Medium</vt:lpstr>
      <vt:lpstr>Gaoler template</vt:lpstr>
      <vt:lpstr>Gaoler template</vt:lpstr>
      <vt:lpstr>PowerPoint Sunusu</vt:lpstr>
      <vt:lpstr>PowerPoint Sunusu</vt:lpstr>
      <vt:lpstr>Table of Contents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Exercise 1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Turker ASLAN</cp:lastModifiedBy>
  <cp:revision>1</cp:revision>
  <dcterms:modified xsi:type="dcterms:W3CDTF">2023-04-24T17:33:10Z</dcterms:modified>
</cp:coreProperties>
</file>