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2.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8.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19.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0.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330" r:id="rId3"/>
    <p:sldId id="257" r:id="rId4"/>
    <p:sldId id="314" r:id="rId5"/>
    <p:sldId id="309" r:id="rId6"/>
    <p:sldId id="315" r:id="rId7"/>
    <p:sldId id="300" r:id="rId8"/>
    <p:sldId id="260" r:id="rId9"/>
    <p:sldId id="324" r:id="rId10"/>
    <p:sldId id="310" r:id="rId11"/>
    <p:sldId id="326" r:id="rId12"/>
    <p:sldId id="331" r:id="rId13"/>
    <p:sldId id="329" r:id="rId14"/>
    <p:sldId id="262" r:id="rId15"/>
    <p:sldId id="296" r:id="rId16"/>
    <p:sldId id="316" r:id="rId17"/>
    <p:sldId id="286" r:id="rId18"/>
    <p:sldId id="332" r:id="rId19"/>
    <p:sldId id="336" r:id="rId20"/>
    <p:sldId id="337" r:id="rId21"/>
    <p:sldId id="338" r:id="rId22"/>
    <p:sldId id="263" r:id="rId23"/>
    <p:sldId id="287" r:id="rId24"/>
    <p:sldId id="285" r:id="rId25"/>
    <p:sldId id="264" r:id="rId26"/>
    <p:sldId id="317" r:id="rId27"/>
    <p:sldId id="339" r:id="rId28"/>
    <p:sldId id="340" r:id="rId29"/>
    <p:sldId id="341" r:id="rId30"/>
    <p:sldId id="342" r:id="rId31"/>
    <p:sldId id="30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D7D31"/>
    <a:srgbClr val="CB9764"/>
    <a:srgbClr val="DEBD9C"/>
    <a:srgbClr val="00B0F0"/>
    <a:srgbClr val="5C883F"/>
    <a:srgbClr val="7030A0"/>
    <a:srgbClr val="7F6000"/>
    <a:srgbClr val="CC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295" autoAdjust="0"/>
    <p:restoredTop sz="62065" autoAdjust="0"/>
  </p:normalViewPr>
  <p:slideViewPr>
    <p:cSldViewPr snapToGrid="0">
      <p:cViewPr varScale="1">
        <p:scale>
          <a:sx n="71" d="100"/>
          <a:sy n="71" d="100"/>
        </p:scale>
        <p:origin x="1578" y="78"/>
      </p:cViewPr>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8-11-03T20:44:39.645"/>
    </inkml:context>
    <inkml:brush xml:id="br0">
      <inkml:brushProperty name="width" value="0.05292" units="cm"/>
      <inkml:brushProperty name="height" value="0.05292" units="cm"/>
      <inkml:brushProperty name="color" value="#FF0000"/>
    </inkml:brush>
  </inkml:definitions>
  <inkml:trace contextRef="#ctx0" brushRef="#br0">9493 15837 0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18-11-03T20:44:51.046"/>
    </inkml:context>
    <inkml:brush xml:id="br0">
      <inkml:brushProperty name="width" value="0.05292" units="cm"/>
      <inkml:brushProperty name="height" value="0.05292" units="cm"/>
      <inkml:brushProperty name="color" value="#FF0000"/>
    </inkml:brush>
  </inkml:definitions>
  <inkml:trace contextRef="#ctx0" brushRef="#br0">5779 14245 0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41DC1E-62CA-4498-923D-54AC8FBBA302}" type="datetimeFigureOut">
              <a:rPr lang="en-US" smtClean="0"/>
              <a:t>11/4/2018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ED783-EAAF-41A5-BC36-73540DC48283}" type="slidenum">
              <a:rPr lang="en-US" smtClean="0"/>
              <a:t>‹#›</a:t>
            </a:fld>
            <a:endParaRPr lang="en-US"/>
          </a:p>
        </p:txBody>
      </p:sp>
    </p:spTree>
    <p:extLst>
      <p:ext uri="{BB962C8B-B14F-4D97-AF65-F5344CB8AC3E}">
        <p14:creationId xmlns:p14="http://schemas.microsoft.com/office/powerpoint/2010/main" val="35533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Everyone, </a:t>
            </a:r>
            <a:r>
              <a:rPr lang="en-US" dirty="0" smtClean="0"/>
              <a:t>I’m </a:t>
            </a:r>
            <a:r>
              <a:rPr lang="en-US" dirty="0"/>
              <a:t>Guanghui </a:t>
            </a:r>
            <a:r>
              <a:rPr lang="en-US" dirty="0" smtClean="0"/>
              <a:t>Qin from </a:t>
            </a:r>
            <a:r>
              <a:rPr lang="en-US" dirty="0"/>
              <a:t>Peking</a:t>
            </a:r>
            <a:r>
              <a:rPr lang="en-US" baseline="0" dirty="0"/>
              <a:t> University. Today I’ll talk about my work on grounding natural language to structured data. This work was done during my internship </a:t>
            </a:r>
            <a:r>
              <a:rPr lang="en-US" altLang="zh-CN" baseline="0" dirty="0"/>
              <a:t>at</a:t>
            </a:r>
            <a:r>
              <a:rPr lang="en-US" baseline="0" dirty="0"/>
              <a:t> Microsoft.</a:t>
            </a:r>
          </a:p>
        </p:txBody>
      </p:sp>
      <p:sp>
        <p:nvSpPr>
          <p:cNvPr id="4" name="Slide Number Placeholder 3"/>
          <p:cNvSpPr>
            <a:spLocks noGrp="1"/>
          </p:cNvSpPr>
          <p:nvPr>
            <p:ph type="sldNum" sz="quarter" idx="10"/>
          </p:nvPr>
        </p:nvSpPr>
        <p:spPr/>
        <p:txBody>
          <a:bodyPr/>
          <a:lstStyle/>
          <a:p>
            <a:fld id="{A75ED783-EAAF-41A5-BC36-73540DC48283}" type="slidenum">
              <a:rPr lang="en-US" smtClean="0"/>
              <a:t>1</a:t>
            </a:fld>
            <a:endParaRPr lang="en-US"/>
          </a:p>
        </p:txBody>
      </p:sp>
    </p:spTree>
    <p:extLst>
      <p:ext uri="{BB962C8B-B14F-4D97-AF65-F5344CB8AC3E}">
        <p14:creationId xmlns:p14="http://schemas.microsoft.com/office/powerpoint/2010/main" val="422602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US" baseline="0" dirty="0"/>
              <a:t>he tags can be grouped according to the different types of their output.</a:t>
            </a:r>
          </a:p>
          <a:p>
            <a:r>
              <a:rPr lang="en-US" baseline="0" dirty="0"/>
              <a:t>There are three types of outputs: </a:t>
            </a:r>
            <a:r>
              <a:rPr lang="en-US" baseline="0" dirty="0" smtClean="0"/>
              <a:t>strings, real numbers, and categorical values.</a:t>
            </a:r>
          </a:p>
          <a:p>
            <a:r>
              <a:rPr lang="en-US" baseline="0" dirty="0" smtClean="0"/>
              <a:t>Categorical values are some discrete values. E.g., the tag Date could output 7 values, from Sun. to Saturday.</a:t>
            </a:r>
          </a:p>
          <a:p>
            <a:r>
              <a:rPr lang="en-US" baseline="0" dirty="0" smtClean="0"/>
              <a:t>The words in the texts are classified into 2 types, strings and numbers. </a:t>
            </a:r>
          </a:p>
        </p:txBody>
      </p:sp>
      <p:sp>
        <p:nvSpPr>
          <p:cNvPr id="4" name="Slide Number Placeholder 3"/>
          <p:cNvSpPr>
            <a:spLocks noGrp="1"/>
          </p:cNvSpPr>
          <p:nvPr>
            <p:ph type="sldNum" sz="quarter" idx="10"/>
          </p:nvPr>
        </p:nvSpPr>
        <p:spPr/>
        <p:txBody>
          <a:bodyPr/>
          <a:lstStyle/>
          <a:p>
            <a:fld id="{A75ED783-EAAF-41A5-BC36-73540DC48283}" type="slidenum">
              <a:rPr lang="en-US" smtClean="0"/>
              <a:t>10</a:t>
            </a:fld>
            <a:endParaRPr lang="en-US"/>
          </a:p>
        </p:txBody>
      </p:sp>
    </p:spTree>
    <p:extLst>
      <p:ext uri="{BB962C8B-B14F-4D97-AF65-F5344CB8AC3E}">
        <p14:creationId xmlns:p14="http://schemas.microsoft.com/office/powerpoint/2010/main" val="24975800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For different types of tags and segments, we use </a:t>
            </a:r>
            <a:r>
              <a:rPr lang="en-US" baseline="0" dirty="0" smtClean="0"/>
              <a:t>different </a:t>
            </a:r>
            <a:r>
              <a:rPr lang="en-US" baseline="0" dirty="0"/>
              <a:t>distributions to model the emission probabilities.</a:t>
            </a:r>
          </a:p>
          <a:p>
            <a:r>
              <a:rPr lang="en-US" baseline="0" dirty="0"/>
              <a:t>If the tag </a:t>
            </a:r>
            <a:r>
              <a:rPr lang="en-US" baseline="0" dirty="0" smtClean="0"/>
              <a:t>output </a:t>
            </a:r>
            <a:r>
              <a:rPr lang="en-US" baseline="0" dirty="0"/>
              <a:t>and the </a:t>
            </a:r>
            <a:r>
              <a:rPr lang="en-US" baseline="0" dirty="0" smtClean="0"/>
              <a:t>segment </a:t>
            </a:r>
            <a:r>
              <a:rPr lang="en-US" baseline="0" dirty="0"/>
              <a:t>are both numbers, we use </a:t>
            </a:r>
            <a:r>
              <a:rPr lang="en-US" baseline="0" dirty="0" smtClean="0"/>
              <a:t>a </a:t>
            </a:r>
            <a:r>
              <a:rPr lang="en-US" baseline="0" dirty="0"/>
              <a:t>Gaussian distribution with small variance.</a:t>
            </a:r>
          </a:p>
          <a:p>
            <a:r>
              <a:rPr lang="en-US" baseline="0" dirty="0"/>
              <a:t>If the tag output and the </a:t>
            </a:r>
            <a:r>
              <a:rPr lang="en-US" baseline="0" dirty="0" smtClean="0"/>
              <a:t>segment </a:t>
            </a:r>
            <a:r>
              <a:rPr lang="en-US" baseline="0" dirty="0"/>
              <a:t>are both strings, it is natural to model </a:t>
            </a:r>
            <a:r>
              <a:rPr lang="en-US" baseline="0" dirty="0" smtClean="0"/>
              <a:t>this with </a:t>
            </a:r>
            <a:r>
              <a:rPr lang="en-US" baseline="0" dirty="0"/>
              <a:t>string matching.</a:t>
            </a:r>
          </a:p>
          <a:p>
            <a:r>
              <a:rPr lang="en-US" baseline="0" dirty="0"/>
              <a:t>If the tag outputs </a:t>
            </a:r>
            <a:r>
              <a:rPr lang="en-US" baseline="0" dirty="0" smtClean="0"/>
              <a:t>categorical values, </a:t>
            </a:r>
            <a:r>
              <a:rPr lang="en-US" baseline="0" dirty="0"/>
              <a:t>we just model it as a categorial (multinomial) distribution as in previous work</a:t>
            </a:r>
            <a:r>
              <a:rPr lang="en-US" baseline="0" dirty="0" smtClean="0"/>
              <a:t>.</a:t>
            </a:r>
          </a:p>
          <a:p>
            <a:r>
              <a:rPr lang="en-US" baseline="0" dirty="0" smtClean="0"/>
              <a:t>The last case is, when the tag outputs numbers and the segment is strings, we adopt Gaussian mixture model.</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11</a:t>
            </a:fld>
            <a:endParaRPr lang="en-US"/>
          </a:p>
        </p:txBody>
      </p:sp>
    </p:spTree>
    <p:extLst>
      <p:ext uri="{BB962C8B-B14F-4D97-AF65-F5344CB8AC3E}">
        <p14:creationId xmlns:p14="http://schemas.microsoft.com/office/powerpoint/2010/main" val="22649409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derive the last term, we just revise the emission probability using the Bayes rule.</a:t>
            </a:r>
          </a:p>
          <a:p>
            <a:r>
              <a:rPr lang="en-US" baseline="0" dirty="0" smtClean="0"/>
              <a:t>The first term of the decomposition is modeled as Gaussian, and the second term is modeled by categorical distribution.</a:t>
            </a:r>
          </a:p>
          <a:p>
            <a:r>
              <a:rPr lang="en-US" baseline="0" dirty="0" smtClean="0"/>
              <a:t>The intuition is that people use different lexical terms to describe different numerical values.</a:t>
            </a:r>
          </a:p>
          <a:p>
            <a:r>
              <a:rPr lang="en-US" baseline="0" dirty="0" smtClean="0"/>
              <a:t>For example, if the reporter used the word “routed”, it is more likely that the score difference was 30 rather than 3.</a:t>
            </a:r>
          </a:p>
        </p:txBody>
      </p:sp>
      <p:sp>
        <p:nvSpPr>
          <p:cNvPr id="4" name="Slide Number Placeholder 3"/>
          <p:cNvSpPr>
            <a:spLocks noGrp="1"/>
          </p:cNvSpPr>
          <p:nvPr>
            <p:ph type="sldNum" sz="quarter" idx="10"/>
          </p:nvPr>
        </p:nvSpPr>
        <p:spPr/>
        <p:txBody>
          <a:bodyPr/>
          <a:lstStyle/>
          <a:p>
            <a:fld id="{A75ED783-EAAF-41A5-BC36-73540DC48283}" type="slidenum">
              <a:rPr lang="en-US" smtClean="0"/>
              <a:t>12</a:t>
            </a:fld>
            <a:endParaRPr lang="en-US"/>
          </a:p>
        </p:txBody>
      </p:sp>
    </p:spTree>
    <p:extLst>
      <p:ext uri="{BB962C8B-B14F-4D97-AF65-F5344CB8AC3E}">
        <p14:creationId xmlns:p14="http://schemas.microsoft.com/office/powerpoint/2010/main" val="11274830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a:t>
            </a:r>
            <a:r>
              <a:rPr lang="en-US" baseline="0" dirty="0"/>
              <a:t>NULL tags could be very troublesome, since they could intercept the Markov transition probabilities.</a:t>
            </a:r>
          </a:p>
          <a:p>
            <a:r>
              <a:rPr lang="en-US" baseline="0" dirty="0" smtClean="0"/>
              <a:t>In this case, </a:t>
            </a:r>
            <a:r>
              <a:rPr lang="en-US" baseline="0" dirty="0"/>
              <a:t>a dash mark is sandwiched between the team wins and losses. </a:t>
            </a:r>
          </a:p>
          <a:p>
            <a:r>
              <a:rPr lang="en-US" baseline="0" dirty="0" smtClean="0"/>
              <a:t>So we have </a:t>
            </a:r>
            <a:r>
              <a:rPr lang="en-US" baseline="0" dirty="0"/>
              <a:t>to calculate the transition probability </a:t>
            </a:r>
            <a:r>
              <a:rPr lang="en-US" baseline="0" dirty="0" smtClean="0"/>
              <a:t>from </a:t>
            </a:r>
            <a:r>
              <a:rPr lang="en-US" baseline="0" dirty="0"/>
              <a:t>NULL tag to team </a:t>
            </a:r>
            <a:r>
              <a:rPr lang="en-US" baseline="0" dirty="0" smtClean="0"/>
              <a:t>losses.</a:t>
            </a:r>
          </a:p>
          <a:p>
            <a:r>
              <a:rPr lang="en-US" baseline="0" dirty="0" smtClean="0"/>
              <a:t>However, this transition probability might be less informative than that from team losses to team wins. So we make our model skip </a:t>
            </a:r>
            <a:r>
              <a:rPr lang="en-US" baseline="0" dirty="0"/>
              <a:t>all the null tags </a:t>
            </a:r>
            <a:r>
              <a:rPr lang="en-US" baseline="0" dirty="0" smtClean="0"/>
              <a:t>when </a:t>
            </a:r>
            <a:r>
              <a:rPr lang="en-US" baseline="0" dirty="0"/>
              <a:t>calculating the transition </a:t>
            </a:r>
            <a:r>
              <a:rPr lang="en-US" baseline="0" dirty="0" smtClean="0"/>
              <a:t>probabilities.</a:t>
            </a:r>
          </a:p>
        </p:txBody>
      </p:sp>
      <p:sp>
        <p:nvSpPr>
          <p:cNvPr id="4" name="Slide Number Placeholder 3"/>
          <p:cNvSpPr>
            <a:spLocks noGrp="1"/>
          </p:cNvSpPr>
          <p:nvPr>
            <p:ph type="sldNum" sz="quarter" idx="10"/>
          </p:nvPr>
        </p:nvSpPr>
        <p:spPr/>
        <p:txBody>
          <a:bodyPr/>
          <a:lstStyle/>
          <a:p>
            <a:fld id="{A75ED783-EAAF-41A5-BC36-73540DC48283}" type="slidenum">
              <a:rPr lang="en-US" smtClean="0"/>
              <a:t>13</a:t>
            </a:fld>
            <a:endParaRPr lang="en-US"/>
          </a:p>
        </p:txBody>
      </p:sp>
    </p:spTree>
    <p:extLst>
      <p:ext uri="{BB962C8B-B14F-4D97-AF65-F5344CB8AC3E}">
        <p14:creationId xmlns:p14="http://schemas.microsoft.com/office/powerpoint/2010/main" val="197616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ideal case,</a:t>
            </a:r>
            <a:r>
              <a:rPr lang="en-US" baseline="0" dirty="0"/>
              <a:t> all those non-informative words should be assigned with NULL tags.</a:t>
            </a:r>
          </a:p>
          <a:p>
            <a:r>
              <a:rPr lang="en-US" baseline="0" dirty="0"/>
              <a:t>However, we found that in our initial experiments, </a:t>
            </a:r>
            <a:r>
              <a:rPr lang="en-US" baseline="0" dirty="0" smtClean="0"/>
              <a:t>many words tend to be labels by tail tags rather than NULL tag.</a:t>
            </a:r>
            <a:endParaRPr lang="en-US" baseline="0" dirty="0"/>
          </a:p>
          <a:p>
            <a:r>
              <a:rPr lang="en-US" baseline="0" dirty="0" smtClean="0"/>
              <a:t>And this is known as garbage collection issue on statistical models for word alignment.</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14</a:t>
            </a:fld>
            <a:endParaRPr lang="en-US"/>
          </a:p>
        </p:txBody>
      </p:sp>
    </p:spTree>
    <p:extLst>
      <p:ext uri="{BB962C8B-B14F-4D97-AF65-F5344CB8AC3E}">
        <p14:creationId xmlns:p14="http://schemas.microsoft.com/office/powerpoint/2010/main" val="10500837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So it’s good to constraint our model. This inequality encourages our model assign at least a certain portion of NULL tags on the text spans. The ratio r_0, is an adjustable variable, and in our experiments, we simply set it as ½.</a:t>
            </a:r>
          </a:p>
          <a:p>
            <a:r>
              <a:rPr lang="en-US" baseline="0" dirty="0" smtClean="0"/>
              <a:t>As we can see, some non-informative words are successfully assigned with NULL tags.</a:t>
            </a:r>
            <a:r>
              <a:rPr lang="en-US" baseline="0" dirty="0"/>
              <a:t> </a:t>
            </a:r>
            <a:endParaRPr lang="en-US" baseline="0" dirty="0" smtClean="0"/>
          </a:p>
          <a:p>
            <a:r>
              <a:rPr lang="en-US" baseline="0" dirty="0" smtClean="0"/>
              <a:t>Some other annotations are also benefited. There are two number 8’s in the sentence, but they have different meanings. The first 8 is the free throw the player made, and the second 8 is that he tried.</a:t>
            </a:r>
          </a:p>
          <a:p>
            <a:r>
              <a:rPr lang="en-US" baseline="0" dirty="0" smtClean="0"/>
              <a:t>Before we constraint, our model is unable to distinguish the two 8’s from each other.</a:t>
            </a:r>
          </a:p>
          <a:p>
            <a:r>
              <a:rPr lang="en-US" baseline="0" dirty="0" smtClean="0"/>
              <a:t>However, after the constraint, with the help of transition probabilities calculated by skipping the null tags, our model successfully assign the correct tags on these two numbers.</a:t>
            </a:r>
          </a:p>
        </p:txBody>
      </p:sp>
      <p:sp>
        <p:nvSpPr>
          <p:cNvPr id="4" name="Slide Number Placeholder 3"/>
          <p:cNvSpPr>
            <a:spLocks noGrp="1"/>
          </p:cNvSpPr>
          <p:nvPr>
            <p:ph type="sldNum" sz="quarter" idx="10"/>
          </p:nvPr>
        </p:nvSpPr>
        <p:spPr/>
        <p:txBody>
          <a:bodyPr/>
          <a:lstStyle/>
          <a:p>
            <a:fld id="{A75ED783-EAAF-41A5-BC36-73540DC48283}" type="slidenum">
              <a:rPr lang="en-US" smtClean="0"/>
              <a:t>15</a:t>
            </a:fld>
            <a:endParaRPr lang="en-US"/>
          </a:p>
        </p:txBody>
      </p:sp>
    </p:spTree>
    <p:extLst>
      <p:ext uri="{BB962C8B-B14F-4D97-AF65-F5344CB8AC3E}">
        <p14:creationId xmlns:p14="http://schemas.microsoft.com/office/powerpoint/2010/main" val="93124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how can we apply the constraint to our model?</a:t>
            </a:r>
            <a:endParaRPr lang="en-US" dirty="0" smtClean="0"/>
          </a:p>
          <a:p>
            <a:r>
              <a:rPr lang="en-US" baseline="0" dirty="0" smtClean="0"/>
              <a:t>We </a:t>
            </a:r>
            <a:r>
              <a:rPr lang="en-US" baseline="0" dirty="0"/>
              <a:t>adopt a commonly-used method for </a:t>
            </a:r>
            <a:r>
              <a:rPr lang="en-US" baseline="0" dirty="0" smtClean="0"/>
              <a:t>EM algorithm, </a:t>
            </a:r>
            <a:r>
              <a:rPr lang="en-US" baseline="0" dirty="0"/>
              <a:t>that is, posterior regularization.</a:t>
            </a:r>
          </a:p>
          <a:p>
            <a:r>
              <a:rPr lang="en-US" baseline="0" dirty="0" smtClean="0"/>
              <a:t>Due </a:t>
            </a:r>
            <a:r>
              <a:rPr lang="en-US" baseline="0" dirty="0"/>
              <a:t>to the time limit, I will not go through the </a:t>
            </a:r>
            <a:r>
              <a:rPr lang="en-US" baseline="0" dirty="0" smtClean="0"/>
              <a:t>details of this method.</a:t>
            </a:r>
          </a:p>
          <a:p>
            <a:r>
              <a:rPr lang="en-US" baseline="0" dirty="0" smtClean="0"/>
              <a:t>Essentially</a:t>
            </a:r>
            <a:r>
              <a:rPr lang="en-US" baseline="0" dirty="0"/>
              <a:t>, </a:t>
            </a:r>
            <a:r>
              <a:rPr lang="en-US" baseline="0" dirty="0" smtClean="0"/>
              <a:t>this </a:t>
            </a:r>
            <a:r>
              <a:rPr lang="en-US" baseline="0" dirty="0"/>
              <a:t>is a framework to </a:t>
            </a:r>
            <a:r>
              <a:rPr lang="en-US" baseline="0" dirty="0" smtClean="0"/>
              <a:t>introduce </a:t>
            </a:r>
            <a:r>
              <a:rPr lang="en-US" baseline="0" dirty="0"/>
              <a:t>certain types of soft statistical constraints to a latent variable model, while keeping the training and inference tractable.</a:t>
            </a:r>
          </a:p>
        </p:txBody>
      </p:sp>
      <p:sp>
        <p:nvSpPr>
          <p:cNvPr id="4" name="Slide Number Placeholder 3"/>
          <p:cNvSpPr>
            <a:spLocks noGrp="1"/>
          </p:cNvSpPr>
          <p:nvPr>
            <p:ph type="sldNum" sz="quarter" idx="10"/>
          </p:nvPr>
        </p:nvSpPr>
        <p:spPr/>
        <p:txBody>
          <a:bodyPr/>
          <a:lstStyle/>
          <a:p>
            <a:fld id="{A75ED783-EAAF-41A5-BC36-73540DC48283}" type="slidenum">
              <a:rPr lang="en-US" smtClean="0"/>
              <a:t>16</a:t>
            </a:fld>
            <a:endParaRPr lang="en-US"/>
          </a:p>
        </p:txBody>
      </p:sp>
    </p:spTree>
    <p:extLst>
      <p:ext uri="{BB962C8B-B14F-4D97-AF65-F5344CB8AC3E}">
        <p14:creationId xmlns:p14="http://schemas.microsoft.com/office/powerpoint/2010/main" val="2940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evaluation, we</a:t>
            </a:r>
            <a:r>
              <a:rPr lang="en-US" baseline="0" dirty="0"/>
              <a:t> hire three annotators with familiarity in basketball terms to annotate hundreds of sentences and evaluate our model on these annotated data.</a:t>
            </a:r>
          </a:p>
          <a:p>
            <a:r>
              <a:rPr lang="en-US" baseline="0" dirty="0"/>
              <a:t>We </a:t>
            </a:r>
            <a:r>
              <a:rPr lang="en-US" baseline="0" dirty="0" smtClean="0"/>
              <a:t>compare our model to Liang 2009, w</a:t>
            </a:r>
            <a:r>
              <a:rPr lang="en-US" altLang="zh-CN" baseline="0" dirty="0" smtClean="0"/>
              <a:t>ho originally tries to capture the</a:t>
            </a:r>
            <a:r>
              <a:rPr lang="en-US" baseline="0" dirty="0" smtClean="0"/>
              <a:t> semantic correspondences between structured data and texts.</a:t>
            </a:r>
          </a:p>
          <a:p>
            <a:r>
              <a:rPr lang="en-US" baseline="0" dirty="0" smtClean="0"/>
              <a:t>Liang 2009 is a hierarchical model, which is different from our method.</a:t>
            </a:r>
          </a:p>
          <a:p>
            <a:r>
              <a:rPr lang="en-US" baseline="0" dirty="0" smtClean="0"/>
              <a:t>Although Liang2009 considers less types of correspondences, that’s the reason they suffer less from GCI and get a higher precision than us.</a:t>
            </a:r>
          </a:p>
          <a:p>
            <a:r>
              <a:rPr lang="en-US" baseline="0" dirty="0" smtClean="0"/>
              <a:t>However, this issue is resolved by adding PR, and we get a big improvement.</a:t>
            </a:r>
          </a:p>
        </p:txBody>
      </p:sp>
      <p:sp>
        <p:nvSpPr>
          <p:cNvPr id="4" name="Slide Number Placeholder 3"/>
          <p:cNvSpPr>
            <a:spLocks noGrp="1"/>
          </p:cNvSpPr>
          <p:nvPr>
            <p:ph type="sldNum" sz="quarter" idx="10"/>
          </p:nvPr>
        </p:nvSpPr>
        <p:spPr/>
        <p:txBody>
          <a:bodyPr/>
          <a:lstStyle/>
          <a:p>
            <a:fld id="{A75ED783-EAAF-41A5-BC36-73540DC48283}" type="slidenum">
              <a:rPr lang="en-US" smtClean="0"/>
              <a:t>17</a:t>
            </a:fld>
            <a:endParaRPr lang="en-US"/>
          </a:p>
        </p:txBody>
      </p:sp>
    </p:spTree>
    <p:extLst>
      <p:ext uri="{BB962C8B-B14F-4D97-AF65-F5344CB8AC3E}">
        <p14:creationId xmlns:p14="http://schemas.microsoft.com/office/powerpoint/2010/main" val="3228644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conducted ablation studies.</a:t>
            </a:r>
          </a:p>
          <a:p>
            <a:r>
              <a:rPr lang="en-US" baseline="0" dirty="0" smtClean="0"/>
              <a:t>This is our original model, hidden semi Markov model</a:t>
            </a:r>
          </a:p>
        </p:txBody>
      </p:sp>
      <p:sp>
        <p:nvSpPr>
          <p:cNvPr id="4" name="Slide Number Placeholder 3"/>
          <p:cNvSpPr>
            <a:spLocks noGrp="1"/>
          </p:cNvSpPr>
          <p:nvPr>
            <p:ph type="sldNum" sz="quarter" idx="10"/>
          </p:nvPr>
        </p:nvSpPr>
        <p:spPr/>
        <p:txBody>
          <a:bodyPr/>
          <a:lstStyle/>
          <a:p>
            <a:fld id="{A75ED783-EAAF-41A5-BC36-73540DC48283}" type="slidenum">
              <a:rPr lang="en-US" smtClean="0"/>
              <a:t>18</a:t>
            </a:fld>
            <a:endParaRPr lang="en-US"/>
          </a:p>
        </p:txBody>
      </p:sp>
    </p:spTree>
    <p:extLst>
      <p:ext uri="{BB962C8B-B14F-4D97-AF65-F5344CB8AC3E}">
        <p14:creationId xmlns:p14="http://schemas.microsoft.com/office/powerpoint/2010/main" val="1792834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First of all, we try to replace our model with an ordinary HMM.</a:t>
            </a:r>
          </a:p>
          <a:p>
            <a:r>
              <a:rPr lang="en-US" baseline="0" dirty="0" smtClean="0"/>
              <a:t>In this, our model tried to assign tag on individual words, instead of word spans.</a:t>
            </a:r>
          </a:p>
          <a:p>
            <a:r>
              <a:rPr lang="en-US" baseline="0" dirty="0" smtClean="0"/>
              <a:t>As we can see, the precision is boosted and recall is hurt. As a whole result, the F1 score is a little bit hurt.</a:t>
            </a:r>
          </a:p>
        </p:txBody>
      </p:sp>
      <p:sp>
        <p:nvSpPr>
          <p:cNvPr id="4" name="Slide Number Placeholder 3"/>
          <p:cNvSpPr>
            <a:spLocks noGrp="1"/>
          </p:cNvSpPr>
          <p:nvPr>
            <p:ph type="sldNum" sz="quarter" idx="10"/>
          </p:nvPr>
        </p:nvSpPr>
        <p:spPr/>
        <p:txBody>
          <a:bodyPr/>
          <a:lstStyle/>
          <a:p>
            <a:fld id="{A75ED783-EAAF-41A5-BC36-73540DC48283}" type="slidenum">
              <a:rPr lang="en-US" smtClean="0"/>
              <a:t>19</a:t>
            </a:fld>
            <a:endParaRPr lang="en-US"/>
          </a:p>
        </p:txBody>
      </p:sp>
    </p:spTree>
    <p:extLst>
      <p:ext uri="{BB962C8B-B14F-4D97-AF65-F5344CB8AC3E}">
        <p14:creationId xmlns:p14="http://schemas.microsoft.com/office/powerpoint/2010/main" val="3246974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meaning of natural language should always be accompanied with a context.</a:t>
            </a:r>
          </a:p>
          <a:p>
            <a:r>
              <a:rPr lang="en-US" baseline="0" dirty="0"/>
              <a:t>Language grounding aims at learning the meaning of natural language in the context of a world state.</a:t>
            </a:r>
          </a:p>
          <a:p>
            <a:r>
              <a:rPr lang="en-US" baseline="0" dirty="0"/>
              <a:t>The world state could be represented by pictures, videos, or structured </a:t>
            </a:r>
            <a:r>
              <a:rPr lang="en-US" baseline="0" dirty="0" smtClean="0"/>
              <a:t>data.</a:t>
            </a:r>
            <a:endParaRPr lang="en-US" baseline="0" dirty="0"/>
          </a:p>
          <a:p>
            <a:r>
              <a:rPr lang="en-US" baseline="0" dirty="0"/>
              <a:t>In this work, we focus on structured tables, which </a:t>
            </a:r>
            <a:r>
              <a:rPr lang="en-US" baseline="0" dirty="0" smtClean="0"/>
              <a:t>records </a:t>
            </a:r>
            <a:r>
              <a:rPr lang="en-US" baseline="0" dirty="0"/>
              <a:t>the statistics </a:t>
            </a:r>
            <a:r>
              <a:rPr lang="en-US" baseline="0" dirty="0" smtClean="0"/>
              <a:t>of </a:t>
            </a:r>
            <a:r>
              <a:rPr lang="en-US" baseline="0" dirty="0"/>
              <a:t>sports games.</a:t>
            </a:r>
          </a:p>
        </p:txBody>
      </p:sp>
      <p:sp>
        <p:nvSpPr>
          <p:cNvPr id="4" name="Slide Number Placeholder 3"/>
          <p:cNvSpPr>
            <a:spLocks noGrp="1"/>
          </p:cNvSpPr>
          <p:nvPr>
            <p:ph type="sldNum" sz="quarter" idx="10"/>
          </p:nvPr>
        </p:nvSpPr>
        <p:spPr/>
        <p:txBody>
          <a:bodyPr/>
          <a:lstStyle/>
          <a:p>
            <a:fld id="{A75ED783-EAAF-41A5-BC36-73540DC48283}" type="slidenum">
              <a:rPr lang="en-US" smtClean="0"/>
              <a:t>2</a:t>
            </a:fld>
            <a:endParaRPr lang="en-US"/>
          </a:p>
        </p:txBody>
      </p:sp>
    </p:spTree>
    <p:extLst>
      <p:ext uri="{BB962C8B-B14F-4D97-AF65-F5344CB8AC3E}">
        <p14:creationId xmlns:p14="http://schemas.microsoft.com/office/powerpoint/2010/main" val="29410437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For the 2</a:t>
            </a:r>
            <a:r>
              <a:rPr lang="en-US" baseline="30000" dirty="0" smtClean="0"/>
              <a:t>nd</a:t>
            </a:r>
            <a:r>
              <a:rPr lang="en-US" baseline="0" dirty="0" smtClean="0"/>
              <a:t> study, we tried to remove the transition probabilities. Apparently the result drops dramatically.</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20</a:t>
            </a:fld>
            <a:endParaRPr lang="en-US"/>
          </a:p>
        </p:txBody>
      </p:sp>
    </p:spTree>
    <p:extLst>
      <p:ext uri="{BB962C8B-B14F-4D97-AF65-F5344CB8AC3E}">
        <p14:creationId xmlns:p14="http://schemas.microsoft.com/office/powerpoint/2010/main" val="8219093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also tied to get rid of the NULL skipping trick, which also </a:t>
            </a:r>
            <a:r>
              <a:rPr lang="en-US" altLang="zh-CN" baseline="0" dirty="0" smtClean="0"/>
              <a:t>hurts the overall performance </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21</a:t>
            </a:fld>
            <a:endParaRPr lang="en-US"/>
          </a:p>
        </p:txBody>
      </p:sp>
    </p:spTree>
    <p:extLst>
      <p:ext uri="{BB962C8B-B14F-4D97-AF65-F5344CB8AC3E}">
        <p14:creationId xmlns:p14="http://schemas.microsoft.com/office/powerpoint/2010/main" val="23628907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show some examples of our tag</a:t>
            </a:r>
            <a:r>
              <a:rPr lang="en-US" baseline="0" dirty="0"/>
              <a:t> assignments. In the first case, our model assigns a tag FG percent to the phrase “super efficient”.</a:t>
            </a:r>
          </a:p>
          <a:p>
            <a:r>
              <a:rPr lang="en-US" baseline="0" dirty="0"/>
              <a:t>The player </a:t>
            </a:r>
            <a:r>
              <a:rPr lang="en-US" baseline="0" dirty="0" err="1"/>
              <a:t>Hessan</a:t>
            </a:r>
            <a:r>
              <a:rPr lang="en-US" baseline="0" dirty="0"/>
              <a:t> is super efficient since his field goal percentage is very high in that game.</a:t>
            </a:r>
          </a:p>
          <a:p>
            <a:r>
              <a:rPr lang="en-US" baseline="0" dirty="0"/>
              <a:t>In the second instance, the cavaliers outscored the Pelicans in the fourth quarter, and this fact could be derived from the score difference in the fourth quarter, thus our model assign a Points quarter 4 delta to the word outscore. </a:t>
            </a:r>
          </a:p>
        </p:txBody>
      </p:sp>
      <p:sp>
        <p:nvSpPr>
          <p:cNvPr id="4" name="Slide Number Placeholder 3"/>
          <p:cNvSpPr>
            <a:spLocks noGrp="1"/>
          </p:cNvSpPr>
          <p:nvPr>
            <p:ph type="sldNum" sz="quarter" idx="10"/>
          </p:nvPr>
        </p:nvSpPr>
        <p:spPr/>
        <p:txBody>
          <a:bodyPr/>
          <a:lstStyle/>
          <a:p>
            <a:fld id="{A75ED783-EAAF-41A5-BC36-73540DC48283}" type="slidenum">
              <a:rPr lang="en-US" smtClean="0"/>
              <a:t>22</a:t>
            </a:fld>
            <a:endParaRPr lang="en-US"/>
          </a:p>
        </p:txBody>
      </p:sp>
    </p:spTree>
    <p:extLst>
      <p:ext uri="{BB962C8B-B14F-4D97-AF65-F5344CB8AC3E}">
        <p14:creationId xmlns:p14="http://schemas.microsoft.com/office/powerpoint/2010/main" val="310644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find that the induced</a:t>
            </a:r>
            <a:r>
              <a:rPr lang="en-US" baseline="0" dirty="0"/>
              <a:t> alignments could reflect interesting patterns of lexical choices</a:t>
            </a:r>
            <a:r>
              <a:rPr lang="en-US" baseline="0" dirty="0" smtClean="0"/>
              <a:t>.</a:t>
            </a:r>
            <a:endParaRPr lang="en-US" baseline="0" dirty="0"/>
          </a:p>
          <a:p>
            <a:r>
              <a:rPr lang="en-US" baseline="0" dirty="0"/>
              <a:t>Here we list the top twelve word spans aligned to tag </a:t>
            </a:r>
            <a:r>
              <a:rPr lang="en-US" baseline="0" dirty="0" err="1"/>
              <a:t>Points_Delta</a:t>
            </a:r>
            <a:r>
              <a:rPr lang="en-US" baseline="0" dirty="0"/>
              <a:t>. </a:t>
            </a:r>
          </a:p>
          <a:p>
            <a:r>
              <a:rPr lang="en-US" baseline="0" dirty="0"/>
              <a:t>All these twelve word spans are related to describe the score difference</a:t>
            </a:r>
            <a:r>
              <a:rPr lang="en-US" baseline="0" dirty="0" smtClean="0"/>
              <a:t>.</a:t>
            </a:r>
          </a:p>
          <a:p>
            <a:r>
              <a:rPr lang="en-US" baseline="0" dirty="0" smtClean="0"/>
              <a:t>Each point here represents a word span, and they are listed along the y axis, and x is the mean and standard deviation of that span estimated by our model. </a:t>
            </a:r>
          </a:p>
          <a:p>
            <a:r>
              <a:rPr lang="en-US" baseline="0" dirty="0" smtClean="0"/>
              <a:t>It’s </a:t>
            </a:r>
            <a:r>
              <a:rPr lang="en-US" baseline="0" dirty="0"/>
              <a:t>interesting to find that a reporter tends to use the phrase “demolish”, “blow out” or “rout” to describe the results when the score difference is very large, and use phrases “escape with”, “narrowly” and “edge out” only when the score difference is rather small.</a:t>
            </a:r>
          </a:p>
        </p:txBody>
      </p:sp>
      <p:sp>
        <p:nvSpPr>
          <p:cNvPr id="4" name="Slide Number Placeholder 3"/>
          <p:cNvSpPr>
            <a:spLocks noGrp="1"/>
          </p:cNvSpPr>
          <p:nvPr>
            <p:ph type="sldNum" sz="quarter" idx="10"/>
          </p:nvPr>
        </p:nvSpPr>
        <p:spPr/>
        <p:txBody>
          <a:bodyPr/>
          <a:lstStyle/>
          <a:p>
            <a:fld id="{A75ED783-EAAF-41A5-BC36-73540DC48283}" type="slidenum">
              <a:rPr lang="en-US" smtClean="0"/>
              <a:t>23</a:t>
            </a:fld>
            <a:endParaRPr lang="en-US"/>
          </a:p>
        </p:txBody>
      </p:sp>
    </p:spTree>
    <p:extLst>
      <p:ext uri="{BB962C8B-B14F-4D97-AF65-F5344CB8AC3E}">
        <p14:creationId xmlns:p14="http://schemas.microsoft.com/office/powerpoint/2010/main" val="23466918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a:t>
            </a:r>
            <a:r>
              <a:rPr lang="en-US" baseline="0" dirty="0" smtClean="0"/>
              <a:t> an interesting application, we use the outputs of our model to induce the templates for data-to-text generation.</a:t>
            </a:r>
          </a:p>
          <a:p>
            <a:r>
              <a:rPr lang="en-US" baseline="0" dirty="0" smtClean="0"/>
              <a:t>The templates consist of three parts, slots, triggers and other words.</a:t>
            </a:r>
          </a:p>
          <a:p>
            <a:r>
              <a:rPr lang="en-US" baseline="0" dirty="0" smtClean="0"/>
              <a:t>The slots will be filled with strings and numbers, and the triggers decide when to use this template.</a:t>
            </a:r>
          </a:p>
          <a:p>
            <a:r>
              <a:rPr lang="en-US" baseline="0" dirty="0" smtClean="0"/>
              <a:t>In this example, we have three slots and one trigger.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trigger is derived from the alignment of the phrase quick start and the tag Quarter one points delta, which means the score difference between two team in the first quarter.</a:t>
            </a:r>
          </a:p>
          <a:p>
            <a:r>
              <a:rPr lang="en-US" baseline="0" dirty="0" smtClean="0"/>
              <a:t>The trigger could give a confidence range, which is around 8.5 in this case.</a:t>
            </a:r>
          </a:p>
          <a:p>
            <a:r>
              <a:rPr lang="en-US" baseline="0" dirty="0" smtClean="0"/>
              <a:t>Given our current world, we execute the tag Quarter one points delta in this world, and we get 10, which is within that range.</a:t>
            </a:r>
          </a:p>
          <a:p>
            <a:r>
              <a:rPr lang="en-US" baseline="0" dirty="0" smtClean="0"/>
              <a:t>So the system likes template and fill in the slots.</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24</a:t>
            </a:fld>
            <a:endParaRPr lang="en-US"/>
          </a:p>
        </p:txBody>
      </p:sp>
    </p:spTree>
    <p:extLst>
      <p:ext uri="{BB962C8B-B14F-4D97-AF65-F5344CB8AC3E}">
        <p14:creationId xmlns:p14="http://schemas.microsoft.com/office/powerpoint/2010/main" val="1227111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summary,</a:t>
            </a:r>
            <a:r>
              <a:rPr lang="en-US" baseline="0" dirty="0"/>
              <a:t> our work provides a preliminary study on learning executable latent semantic annotations for grounding text to structured tables.</a:t>
            </a:r>
          </a:p>
          <a:p>
            <a:r>
              <a:rPr lang="en-US" dirty="0"/>
              <a:t>Our framework</a:t>
            </a:r>
            <a:r>
              <a:rPr lang="en-US" baseline="0" dirty="0"/>
              <a:t> is simple and efficient, implemented as a hidden semi-Markov model with constraints from posterior regularization.</a:t>
            </a:r>
          </a:p>
          <a:p>
            <a:r>
              <a:rPr lang="en-US" baseline="0" dirty="0"/>
              <a:t>As a simple application, our model could be used </a:t>
            </a:r>
            <a:r>
              <a:rPr lang="en-US" baseline="0" dirty="0" smtClean="0"/>
              <a:t>for template </a:t>
            </a:r>
            <a:r>
              <a:rPr lang="en-US" baseline="0" dirty="0"/>
              <a:t>induction </a:t>
            </a:r>
            <a:r>
              <a:rPr lang="en-US" baseline="0" dirty="0" smtClean="0"/>
              <a:t>and </a:t>
            </a:r>
            <a:r>
              <a:rPr lang="en-US" baseline="0" dirty="0"/>
              <a:t>data-to-text generation, with trigger </a:t>
            </a:r>
            <a:r>
              <a:rPr lang="en-US" baseline="0" dirty="0" smtClean="0"/>
              <a:t>mechanism </a:t>
            </a:r>
            <a:r>
              <a:rPr lang="en-US" baseline="0" dirty="0"/>
              <a:t>to guarantee the correctness of our output sentences.</a:t>
            </a:r>
            <a:endParaRPr lang="en-US" dirty="0"/>
          </a:p>
        </p:txBody>
      </p:sp>
      <p:sp>
        <p:nvSpPr>
          <p:cNvPr id="4" name="Slide Number Placeholder 3"/>
          <p:cNvSpPr>
            <a:spLocks noGrp="1"/>
          </p:cNvSpPr>
          <p:nvPr>
            <p:ph type="sldNum" sz="quarter" idx="10"/>
          </p:nvPr>
        </p:nvSpPr>
        <p:spPr/>
        <p:txBody>
          <a:bodyPr/>
          <a:lstStyle/>
          <a:p>
            <a:fld id="{A75ED783-EAAF-41A5-BC36-73540DC48283}" type="slidenum">
              <a:rPr lang="en-US" smtClean="0"/>
              <a:t>25</a:t>
            </a:fld>
            <a:endParaRPr lang="en-US"/>
          </a:p>
        </p:txBody>
      </p:sp>
    </p:spTree>
    <p:extLst>
      <p:ext uri="{BB962C8B-B14F-4D97-AF65-F5344CB8AC3E}">
        <p14:creationId xmlns:p14="http://schemas.microsoft.com/office/powerpoint/2010/main" val="21971899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that’s all for my talk.</a:t>
            </a:r>
          </a:p>
          <a:p>
            <a:r>
              <a:rPr lang="en-US" dirty="0"/>
              <a:t>Thanks for your attention and I’ll be happy to take some questions.</a:t>
            </a:r>
          </a:p>
        </p:txBody>
      </p:sp>
      <p:sp>
        <p:nvSpPr>
          <p:cNvPr id="4" name="Slide Number Placeholder 3"/>
          <p:cNvSpPr>
            <a:spLocks noGrp="1"/>
          </p:cNvSpPr>
          <p:nvPr>
            <p:ph type="sldNum" sz="quarter" idx="10"/>
          </p:nvPr>
        </p:nvSpPr>
        <p:spPr/>
        <p:txBody>
          <a:bodyPr/>
          <a:lstStyle/>
          <a:p>
            <a:fld id="{A75ED783-EAAF-41A5-BC36-73540DC48283}" type="slidenum">
              <a:rPr lang="en-US" smtClean="0"/>
              <a:t>26</a:t>
            </a:fld>
            <a:endParaRPr lang="en-US"/>
          </a:p>
        </p:txBody>
      </p:sp>
    </p:spTree>
    <p:extLst>
      <p:ext uri="{BB962C8B-B14F-4D97-AF65-F5344CB8AC3E}">
        <p14:creationId xmlns:p14="http://schemas.microsoft.com/office/powerpoint/2010/main" val="42344228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a:t>
            </a:r>
            <a:r>
              <a:rPr lang="en-US" baseline="0" dirty="0"/>
              <a:t> are plenty of work related to learning semantic correspondences between structured data and texts.</a:t>
            </a:r>
          </a:p>
          <a:p>
            <a:r>
              <a:rPr lang="en-US" baseline="0" dirty="0"/>
              <a:t>They cover the domains from weather forecasts to event records in sports </a:t>
            </a:r>
            <a:r>
              <a:rPr lang="en-US" baseline="0" dirty="0" smtClean="0"/>
              <a:t>games.</a:t>
            </a:r>
          </a:p>
          <a:p>
            <a:r>
              <a:rPr lang="en-US" baseline="0" dirty="0" smtClean="0"/>
              <a:t>But </a:t>
            </a:r>
            <a:r>
              <a:rPr lang="en-US" baseline="0" dirty="0"/>
              <a:t>as far as we know, our work is the first one trying to capture the relationship between lexical terms and numerical values.</a:t>
            </a:r>
          </a:p>
          <a:p>
            <a:r>
              <a:rPr lang="en-US" baseline="0" dirty="0"/>
              <a:t>Our work is also highly related to executable semantic parsers under weak supervision, especially for the </a:t>
            </a:r>
            <a:r>
              <a:rPr lang="en-US" baseline="0" dirty="0" smtClean="0"/>
              <a:t>settings </a:t>
            </a:r>
            <a:r>
              <a:rPr lang="en-US" baseline="0" dirty="0"/>
              <a:t>of question answering over semi-structured tables.</a:t>
            </a:r>
          </a:p>
          <a:p>
            <a:r>
              <a:rPr lang="en-US" baseline="0" dirty="0"/>
              <a:t>Our approach resembles fine-grained named entity recognition, since we are also trying to assign labels over text spans</a:t>
            </a:r>
            <a:r>
              <a:rPr lang="en-US" baseline="0" dirty="0" smtClean="0"/>
              <a:t>.</a:t>
            </a:r>
            <a:endParaRPr lang="en-US" baseline="0" dirty="0"/>
          </a:p>
          <a:p>
            <a:r>
              <a:rPr lang="en-US" baseline="0" dirty="0"/>
              <a:t>Our work is feasible due to the availability of data, which mostly come from those originally collected for data-to-text generation.</a:t>
            </a:r>
          </a:p>
        </p:txBody>
      </p:sp>
      <p:sp>
        <p:nvSpPr>
          <p:cNvPr id="4" name="Slide Number Placeholder 3"/>
          <p:cNvSpPr>
            <a:spLocks noGrp="1"/>
          </p:cNvSpPr>
          <p:nvPr>
            <p:ph type="sldNum" sz="quarter" idx="10"/>
          </p:nvPr>
        </p:nvSpPr>
        <p:spPr/>
        <p:txBody>
          <a:bodyPr/>
          <a:lstStyle/>
          <a:p>
            <a:fld id="{A75ED783-EAAF-41A5-BC36-73540DC48283}" type="slidenum">
              <a:rPr lang="en-US" smtClean="0"/>
              <a:t>31</a:t>
            </a:fld>
            <a:endParaRPr lang="en-US"/>
          </a:p>
        </p:txBody>
      </p:sp>
    </p:spTree>
    <p:extLst>
      <p:ext uri="{BB962C8B-B14F-4D97-AF65-F5344CB8AC3E}">
        <p14:creationId xmlns:p14="http://schemas.microsoft.com/office/powerpoint/2010/main" val="14945396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speaking,</a:t>
            </a:r>
            <a:r>
              <a:rPr lang="en-US" baseline="0" dirty="0"/>
              <a:t> we’re trying to find the latent semantic alignments between structured data and texts in the phrase level.</a:t>
            </a:r>
          </a:p>
          <a:p>
            <a:r>
              <a:rPr lang="en-US" baseline="0" dirty="0"/>
              <a:t>Especially we’re interested in the correspondence between the </a:t>
            </a:r>
            <a:r>
              <a:rPr lang="en-US" baseline="0" dirty="0" err="1"/>
              <a:t>numerics</a:t>
            </a:r>
            <a:r>
              <a:rPr lang="en-US" baseline="0" dirty="0"/>
              <a:t> in the data and the strings in the texts.</a:t>
            </a:r>
          </a:p>
          <a:p>
            <a:r>
              <a:rPr lang="en-US" baseline="0" dirty="0"/>
              <a:t>There is no annotations in the raw data, which means unsupervised learning should be conducted.</a:t>
            </a:r>
          </a:p>
          <a:p>
            <a:r>
              <a:rPr lang="en-US" baseline="0" dirty="0"/>
              <a:t>We adopt a hidden semi-Markov model to address this problem.</a:t>
            </a:r>
          </a:p>
          <a:p>
            <a:r>
              <a:rPr lang="en-US" baseline="0" dirty="0"/>
              <a:t>We further impose NULL-skipping trick and soft constraint to our model to improve the results.</a:t>
            </a:r>
          </a:p>
          <a:p>
            <a:r>
              <a:rPr lang="en-US" baseline="0" dirty="0"/>
              <a:t>As a by-product, we use our annotations to induce templates for data-to-texts generation, and get some positive results.</a:t>
            </a:r>
          </a:p>
        </p:txBody>
      </p:sp>
      <p:sp>
        <p:nvSpPr>
          <p:cNvPr id="4" name="Slide Number Placeholder 3"/>
          <p:cNvSpPr>
            <a:spLocks noGrp="1"/>
          </p:cNvSpPr>
          <p:nvPr>
            <p:ph type="sldNum" sz="quarter" idx="10"/>
          </p:nvPr>
        </p:nvSpPr>
        <p:spPr/>
        <p:txBody>
          <a:bodyPr/>
          <a:lstStyle/>
          <a:p>
            <a:fld id="{A75ED783-EAAF-41A5-BC36-73540DC48283}" type="slidenum">
              <a:rPr lang="en-US" smtClean="0"/>
              <a:t>32</a:t>
            </a:fld>
            <a:endParaRPr lang="en-US"/>
          </a:p>
        </p:txBody>
      </p:sp>
    </p:spTree>
    <p:extLst>
      <p:ext uri="{BB962C8B-B14F-4D97-AF65-F5344CB8AC3E}">
        <p14:creationId xmlns:p14="http://schemas.microsoft.com/office/powerpoint/2010/main" val="28218955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Here we show a table about a basketball game and a few sentences describing this game.</a:t>
            </a:r>
          </a:p>
          <a:p>
            <a:r>
              <a:rPr lang="en-US" baseline="0" dirty="0"/>
              <a:t>Our goal is to establish the correspondences between natural language, and values from the table.</a:t>
            </a:r>
          </a:p>
          <a:p>
            <a:r>
              <a:rPr lang="en-US" baseline="0" dirty="0"/>
              <a:t>You may wonder if this could be partially achieved by using some simple </a:t>
            </a:r>
            <a:r>
              <a:rPr lang="en-US" baseline="0" dirty="0" smtClean="0"/>
              <a:t>heuristics, like number </a:t>
            </a:r>
            <a:r>
              <a:rPr lang="en-US" baseline="0" dirty="0"/>
              <a:t>matching.</a:t>
            </a:r>
          </a:p>
          <a:p>
            <a:r>
              <a:rPr lang="en-US" baseline="0" dirty="0"/>
              <a:t>In many cases, there exist ambiguities. For instance, if there are multiple 15s in the table, then which 15 should be the one </a:t>
            </a:r>
            <a:r>
              <a:rPr lang="en-US" baseline="0" dirty="0" smtClean="0"/>
              <a:t>used in </a:t>
            </a:r>
            <a:r>
              <a:rPr lang="en-US" baseline="0" dirty="0"/>
              <a:t>the sentence?</a:t>
            </a:r>
          </a:p>
          <a:p>
            <a:r>
              <a:rPr lang="en-US" baseline="0" dirty="0"/>
              <a:t>Moreover, different lexical choices in natural language actually originate from different values in the table.</a:t>
            </a:r>
          </a:p>
          <a:p>
            <a:r>
              <a:rPr lang="en-US" baseline="0" dirty="0"/>
              <a:t>For instance, the phrase “edge out”… (continued by next page</a:t>
            </a:r>
            <a:r>
              <a:rPr lang="en-US" baseline="0" dirty="0" smtClean="0"/>
              <a:t>)</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3</a:t>
            </a:fld>
            <a:endParaRPr lang="en-US"/>
          </a:p>
        </p:txBody>
      </p:sp>
    </p:spTree>
    <p:extLst>
      <p:ext uri="{BB962C8B-B14F-4D97-AF65-F5344CB8AC3E}">
        <p14:creationId xmlns:p14="http://schemas.microsoft.com/office/powerpoint/2010/main" val="700255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 actually corresponds to the fact that The Raptors only just won the game by a narrow margin of four points.</a:t>
            </a:r>
          </a:p>
          <a:p>
            <a:r>
              <a:rPr lang="en-US" baseline="0" dirty="0"/>
              <a:t>Therefore, we should align the phrase “edged out” to the </a:t>
            </a:r>
            <a:r>
              <a:rPr lang="en-US" baseline="0" dirty="0" smtClean="0"/>
              <a:t>points in the table.</a:t>
            </a:r>
            <a:endParaRPr lang="en-US" baseline="0" dirty="0"/>
          </a:p>
        </p:txBody>
      </p:sp>
      <p:sp>
        <p:nvSpPr>
          <p:cNvPr id="4" name="Slide Number Placeholder 3"/>
          <p:cNvSpPr>
            <a:spLocks noGrp="1"/>
          </p:cNvSpPr>
          <p:nvPr>
            <p:ph type="sldNum" sz="quarter" idx="10"/>
          </p:nvPr>
        </p:nvSpPr>
        <p:spPr/>
        <p:txBody>
          <a:bodyPr/>
          <a:lstStyle/>
          <a:p>
            <a:fld id="{A75ED783-EAAF-41A5-BC36-73540DC48283}" type="slidenum">
              <a:rPr lang="en-US" smtClean="0"/>
              <a:t>4</a:t>
            </a:fld>
            <a:endParaRPr lang="en-US"/>
          </a:p>
        </p:txBody>
      </p:sp>
    </p:spTree>
    <p:extLst>
      <p:ext uri="{BB962C8B-B14F-4D97-AF65-F5344CB8AC3E}">
        <p14:creationId xmlns:p14="http://schemas.microsoft.com/office/powerpoint/2010/main" val="3081667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Establishing the correspondence between table cells and text spans could be difficult.</a:t>
            </a:r>
          </a:p>
          <a:p>
            <a:r>
              <a:rPr lang="en-US" baseline="0" dirty="0"/>
              <a:t>In this preliminary work, we model this process in a sequence labeling framework.</a:t>
            </a:r>
          </a:p>
          <a:p>
            <a:r>
              <a:rPr lang="en-US" baseline="0" dirty="0"/>
              <a:t>Each label here, corresponds to a certain piece of information in the table. </a:t>
            </a:r>
          </a:p>
          <a:p>
            <a:r>
              <a:rPr lang="en-US" baseline="0" dirty="0"/>
              <a:t>For example, we define a label called </a:t>
            </a:r>
            <a:r>
              <a:rPr lang="en-US" baseline="0" dirty="0" err="1"/>
              <a:t>Team_Wins</a:t>
            </a:r>
            <a:r>
              <a:rPr lang="en-US" baseline="0" dirty="0"/>
              <a:t>, which represents the total number of previous wins for each team.</a:t>
            </a:r>
          </a:p>
          <a:p>
            <a:r>
              <a:rPr lang="en-US" baseline="0" dirty="0"/>
              <a:t>This alignment means that the number 33 in the sentence below, corresponds to the number of wins from the table.</a:t>
            </a:r>
          </a:p>
        </p:txBody>
      </p:sp>
      <p:sp>
        <p:nvSpPr>
          <p:cNvPr id="4" name="Slide Number Placeholder 3"/>
          <p:cNvSpPr>
            <a:spLocks noGrp="1"/>
          </p:cNvSpPr>
          <p:nvPr>
            <p:ph type="sldNum" sz="quarter" idx="10"/>
          </p:nvPr>
        </p:nvSpPr>
        <p:spPr/>
        <p:txBody>
          <a:bodyPr/>
          <a:lstStyle/>
          <a:p>
            <a:fld id="{A75ED783-EAAF-41A5-BC36-73540DC48283}" type="slidenum">
              <a:rPr lang="en-US" smtClean="0"/>
              <a:t>5</a:t>
            </a:fld>
            <a:endParaRPr lang="en-US"/>
          </a:p>
        </p:txBody>
      </p:sp>
    </p:spTree>
    <p:extLst>
      <p:ext uri="{BB962C8B-B14F-4D97-AF65-F5344CB8AC3E}">
        <p14:creationId xmlns:p14="http://schemas.microsoft.com/office/powerpoint/2010/main" val="2061346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Some functional words , such as  determiners and prepositions, and also most of the punctuations, do not contain any real contextual meanings.</a:t>
            </a:r>
          </a:p>
          <a:p>
            <a:r>
              <a:rPr lang="en-US" baseline="0" dirty="0"/>
              <a:t>Also, some sentences might describe information </a:t>
            </a:r>
            <a:r>
              <a:rPr lang="en-US" baseline="0" dirty="0" smtClean="0"/>
              <a:t>outside the table</a:t>
            </a:r>
            <a:r>
              <a:rPr lang="en-US" baseline="0" dirty="0"/>
              <a:t>, because the tables and </a:t>
            </a:r>
            <a:r>
              <a:rPr lang="en-US" baseline="0" dirty="0" smtClean="0"/>
              <a:t>texts we </a:t>
            </a:r>
            <a:r>
              <a:rPr lang="en-US" baseline="0" dirty="0"/>
              <a:t>used here were actually collected from two different sources.</a:t>
            </a:r>
          </a:p>
          <a:p>
            <a:r>
              <a:rPr lang="en-US" baseline="0" dirty="0"/>
              <a:t>For both cases, text spans should remain unaligned. We define a special NULL tag to label these unaligned words.</a:t>
            </a:r>
          </a:p>
        </p:txBody>
      </p:sp>
      <p:sp>
        <p:nvSpPr>
          <p:cNvPr id="4" name="Slide Number Placeholder 3"/>
          <p:cNvSpPr>
            <a:spLocks noGrp="1"/>
          </p:cNvSpPr>
          <p:nvPr>
            <p:ph type="sldNum" sz="quarter" idx="10"/>
          </p:nvPr>
        </p:nvSpPr>
        <p:spPr/>
        <p:txBody>
          <a:bodyPr/>
          <a:lstStyle/>
          <a:p>
            <a:fld id="{A75ED783-EAAF-41A5-BC36-73540DC48283}" type="slidenum">
              <a:rPr lang="en-US" smtClean="0"/>
              <a:t>6</a:t>
            </a:fld>
            <a:endParaRPr lang="en-US"/>
          </a:p>
        </p:txBody>
      </p:sp>
    </p:spTree>
    <p:extLst>
      <p:ext uri="{BB962C8B-B14F-4D97-AF65-F5344CB8AC3E}">
        <p14:creationId xmlns:p14="http://schemas.microsoft.com/office/powerpoint/2010/main" val="129795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t>The tags are </a:t>
            </a:r>
            <a:r>
              <a:rPr lang="en-US" sz="1200" baseline="0" dirty="0"/>
              <a:t>induced from the table schema. We have a set of </a:t>
            </a:r>
            <a:r>
              <a:rPr lang="en-US" sz="1200" baseline="0" dirty="0" smtClean="0"/>
              <a:t>tags, </a:t>
            </a:r>
            <a:r>
              <a:rPr lang="en-US" sz="1200" baseline="0" dirty="0"/>
              <a:t>and they could be executed on a table and output a result set.</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For example, the tag </a:t>
            </a:r>
            <a:r>
              <a:rPr lang="en-US" sz="1200" baseline="0" dirty="0" err="1"/>
              <a:t>Team_Name</a:t>
            </a:r>
            <a:r>
              <a:rPr lang="en-US" sz="1200" baseline="0" dirty="0"/>
              <a:t> could return the name of each team.</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also define a tag </a:t>
            </a:r>
            <a:r>
              <a:rPr lang="en-US" baseline="0" dirty="0" err="1"/>
              <a:t>Points_Delta</a:t>
            </a:r>
            <a:r>
              <a:rPr lang="en-US" baseline="0" dirty="0"/>
              <a:t>, which could output the score difference between two teams, and for this table, the result is a-hundred-and-twenty minus a-hundred-and-sixteen, which is four.</a:t>
            </a:r>
          </a:p>
        </p:txBody>
      </p:sp>
      <p:sp>
        <p:nvSpPr>
          <p:cNvPr id="4" name="Slide Number Placeholder 3"/>
          <p:cNvSpPr>
            <a:spLocks noGrp="1"/>
          </p:cNvSpPr>
          <p:nvPr>
            <p:ph type="sldNum" sz="quarter" idx="10"/>
          </p:nvPr>
        </p:nvSpPr>
        <p:spPr/>
        <p:txBody>
          <a:bodyPr/>
          <a:lstStyle/>
          <a:p>
            <a:fld id="{A75ED783-EAAF-41A5-BC36-73540DC48283}" type="slidenum">
              <a:rPr lang="en-US" smtClean="0"/>
              <a:t>7</a:t>
            </a:fld>
            <a:endParaRPr lang="en-US"/>
          </a:p>
        </p:txBody>
      </p:sp>
    </p:spTree>
    <p:extLst>
      <p:ext uri="{BB962C8B-B14F-4D97-AF65-F5344CB8AC3E}">
        <p14:creationId xmlns:p14="http://schemas.microsoft.com/office/powerpoint/2010/main" val="366241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To jointly induce word segmentations and latent semantic annotations in a unified framework, we propose a generative </a:t>
            </a:r>
            <a:r>
              <a:rPr lang="en-US" baseline="0" dirty="0" smtClean="0"/>
              <a:t>model.</a:t>
            </a:r>
            <a:endParaRPr lang="en-US" baseline="0" dirty="0"/>
          </a:p>
          <a:p>
            <a:r>
              <a:rPr lang="en-US" baseline="0" dirty="0" smtClean="0"/>
              <a:t>We sample world state s and observed words w from </a:t>
            </a:r>
            <a:r>
              <a:rPr lang="en-US" baseline="0" dirty="0" err="1" smtClean="0"/>
              <a:t>dateset</a:t>
            </a:r>
            <a:r>
              <a:rPr lang="en-US" baseline="0" dirty="0" smtClean="0"/>
              <a:t> D.</a:t>
            </a:r>
            <a:endParaRPr lang="en-US" baseline="0" dirty="0"/>
          </a:p>
          <a:p>
            <a:r>
              <a:rPr lang="en-US" baseline="0" dirty="0"/>
              <a:t>For each instance, we sum up all of its possible segmentations and annotations.</a:t>
            </a:r>
          </a:p>
          <a:p>
            <a:r>
              <a:rPr lang="en-US" baseline="0" dirty="0"/>
              <a:t>Given the segmentation pi, we could use letter c to represent the segments.</a:t>
            </a:r>
          </a:p>
          <a:p>
            <a:r>
              <a:rPr lang="en-US" baseline="0" dirty="0"/>
              <a:t>We impose the first-order Markovian assumption into our model, which leads to the equation at the bottom.</a:t>
            </a:r>
          </a:p>
        </p:txBody>
      </p:sp>
      <p:sp>
        <p:nvSpPr>
          <p:cNvPr id="4" name="Slide Number Placeholder 3"/>
          <p:cNvSpPr>
            <a:spLocks noGrp="1"/>
          </p:cNvSpPr>
          <p:nvPr>
            <p:ph type="sldNum" sz="quarter" idx="10"/>
          </p:nvPr>
        </p:nvSpPr>
        <p:spPr/>
        <p:txBody>
          <a:bodyPr/>
          <a:lstStyle/>
          <a:p>
            <a:fld id="{A75ED783-EAAF-41A5-BC36-73540DC48283}" type="slidenum">
              <a:rPr lang="en-US" smtClean="0"/>
              <a:t>8</a:t>
            </a:fld>
            <a:endParaRPr lang="en-US"/>
          </a:p>
        </p:txBody>
      </p:sp>
    </p:spTree>
    <p:extLst>
      <p:ext uri="{BB962C8B-B14F-4D97-AF65-F5344CB8AC3E}">
        <p14:creationId xmlns:p14="http://schemas.microsoft.com/office/powerpoint/2010/main" val="25596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This formulation resembles a standard HMM. The first term is the transition probabilities and the second term could be regarded as the emission probabilities.</a:t>
            </a:r>
          </a:p>
          <a:p>
            <a:r>
              <a:rPr lang="en-US" baseline="0" dirty="0"/>
              <a:t>Keep in mind that our model assigns tags to word spans, or the segments, instead of individual words.</a:t>
            </a:r>
          </a:p>
          <a:p>
            <a:r>
              <a:rPr lang="en-US" baseline="0" dirty="0"/>
              <a:t>So the emission probabilities are modeled from a tag l to a segment c</a:t>
            </a:r>
            <a:r>
              <a:rPr lang="en-US" baseline="0" dirty="0" smtClean="0"/>
              <a:t>.</a:t>
            </a:r>
          </a:p>
        </p:txBody>
      </p:sp>
      <p:sp>
        <p:nvSpPr>
          <p:cNvPr id="4" name="Slide Number Placeholder 3"/>
          <p:cNvSpPr>
            <a:spLocks noGrp="1"/>
          </p:cNvSpPr>
          <p:nvPr>
            <p:ph type="sldNum" sz="quarter" idx="10"/>
          </p:nvPr>
        </p:nvSpPr>
        <p:spPr/>
        <p:txBody>
          <a:bodyPr/>
          <a:lstStyle/>
          <a:p>
            <a:fld id="{A75ED783-EAAF-41A5-BC36-73540DC48283}" type="slidenum">
              <a:rPr lang="en-US" smtClean="0"/>
              <a:t>9</a:t>
            </a:fld>
            <a:endParaRPr lang="en-US"/>
          </a:p>
        </p:txBody>
      </p:sp>
    </p:spTree>
    <p:extLst>
      <p:ext uri="{BB962C8B-B14F-4D97-AF65-F5344CB8AC3E}">
        <p14:creationId xmlns:p14="http://schemas.microsoft.com/office/powerpoint/2010/main" val="1549742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2314D9-67CB-4093-99D4-CB512FDE6F6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392117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314D9-67CB-4093-99D4-CB512FDE6F6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2759689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314D9-67CB-4093-99D4-CB512FDE6F6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487491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2314D9-67CB-4093-99D4-CB512FDE6F6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414982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02314D9-67CB-4093-99D4-CB512FDE6F6A}" type="datetimeFigureOut">
              <a:rPr lang="en-US" smtClean="0"/>
              <a:t>11/4/2018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3451543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02314D9-67CB-4093-99D4-CB512FDE6F6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3884934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02314D9-67CB-4093-99D4-CB512FDE6F6A}" type="datetimeFigureOut">
              <a:rPr lang="en-US" smtClean="0"/>
              <a:t>11/4/2018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23970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02314D9-67CB-4093-99D4-CB512FDE6F6A}" type="datetimeFigureOut">
              <a:rPr lang="en-US" smtClean="0"/>
              <a:t>11/4/2018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1600385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2314D9-67CB-4093-99D4-CB512FDE6F6A}" type="datetimeFigureOut">
              <a:rPr lang="en-US" smtClean="0"/>
              <a:t>11/4/2018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1582847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2314D9-67CB-4093-99D4-CB512FDE6F6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112728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02314D9-67CB-4093-99D4-CB512FDE6F6A}" type="datetimeFigureOut">
              <a:rPr lang="en-US" smtClean="0"/>
              <a:t>11/4/2018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B4F49A-B41D-4315-9FCB-40CE57906BB5}" type="slidenum">
              <a:rPr lang="en-US" smtClean="0"/>
              <a:t>‹#›</a:t>
            </a:fld>
            <a:endParaRPr lang="en-US"/>
          </a:p>
        </p:txBody>
      </p:sp>
    </p:spTree>
    <p:extLst>
      <p:ext uri="{BB962C8B-B14F-4D97-AF65-F5344CB8AC3E}">
        <p14:creationId xmlns:p14="http://schemas.microsoft.com/office/powerpoint/2010/main" val="3791648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2314D9-67CB-4093-99D4-CB512FDE6F6A}" type="datetimeFigureOut">
              <a:rPr lang="en-US" smtClean="0"/>
              <a:t>11/4/2018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4F49A-B41D-4315-9FCB-40CE57906BB5}" type="slidenum">
              <a:rPr lang="en-US" smtClean="0"/>
              <a:t>‹#›</a:t>
            </a:fld>
            <a:endParaRPr lang="en-US"/>
          </a:p>
        </p:txBody>
      </p:sp>
    </p:spTree>
    <p:extLst>
      <p:ext uri="{BB962C8B-B14F-4D97-AF65-F5344CB8AC3E}">
        <p14:creationId xmlns:p14="http://schemas.microsoft.com/office/powerpoint/2010/main" val="2085505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0.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notesSlide" Target="../notesSlides/notesSlide11.xml"/><Relationship Id="rId10" Type="http://schemas.openxmlformats.org/officeDocument/2006/relationships/image" Target="../media/image10.png"/><Relationship Id="rId4" Type="http://schemas.openxmlformats.org/officeDocument/2006/relationships/slideLayout" Target="../slideLayouts/slideLayout2.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60.png"/><Relationship Id="rId3" Type="http://schemas.openxmlformats.org/officeDocument/2006/relationships/tags" Target="../tags/tag13.xml"/><Relationship Id="rId7" Type="http://schemas.openxmlformats.org/officeDocument/2006/relationships/notesSlide" Target="../notesSlides/notesSlide12.xml"/><Relationship Id="rId12" Type="http://schemas.openxmlformats.org/officeDocument/2006/relationships/image" Target="../media/image14.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Layout" Target="../slideLayouts/slideLayout2.xml"/><Relationship Id="rId11" Type="http://schemas.openxmlformats.org/officeDocument/2006/relationships/image" Target="../media/image13.png"/><Relationship Id="rId5" Type="http://schemas.openxmlformats.org/officeDocument/2006/relationships/tags" Target="../tags/tag15.xml"/><Relationship Id="rId10" Type="http://schemas.openxmlformats.org/officeDocument/2006/relationships/image" Target="../media/image12.png"/><Relationship Id="rId4" Type="http://schemas.openxmlformats.org/officeDocument/2006/relationships/tags" Target="../tags/tag14.xml"/><Relationship Id="rId9" Type="http://schemas.openxmlformats.org/officeDocument/2006/relationships/image" Target="../media/image120.png"/><Relationship Id="rId1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7"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5.png"/><Relationship Id="rId5" Type="http://schemas.openxmlformats.org/officeDocument/2006/relationships/image" Target="../media/image190.png"/><Relationship Id="rId4" Type="http://schemas.openxmlformats.org/officeDocument/2006/relationships/image" Target="../media/image20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emf"/><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4.png"/><Relationship Id="rId5" Type="http://schemas.openxmlformats.org/officeDocument/2006/relationships/notesSlide" Target="../notesSlides/notesSlide8.xml"/><Relationship Id="rId4"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0074"/>
            <a:ext cx="9144000" cy="1936433"/>
          </a:xfrm>
        </p:spPr>
        <p:txBody>
          <a:bodyPr>
            <a:normAutofit/>
          </a:bodyPr>
          <a:lstStyle/>
          <a:p>
            <a:r>
              <a:rPr lang="en-US" sz="4400" dirty="0"/>
              <a:t>Learning Latent Semantic Annotations for Grounding Natural Language to Structured Data</a:t>
            </a:r>
          </a:p>
        </p:txBody>
      </p:sp>
      <p:sp>
        <p:nvSpPr>
          <p:cNvPr id="3" name="Subtitle 2"/>
          <p:cNvSpPr>
            <a:spLocks noGrp="1"/>
          </p:cNvSpPr>
          <p:nvPr>
            <p:ph type="subTitle" idx="1"/>
          </p:nvPr>
        </p:nvSpPr>
        <p:spPr>
          <a:xfrm>
            <a:off x="1524000" y="2900869"/>
            <a:ext cx="9144000" cy="394719"/>
          </a:xfrm>
        </p:spPr>
        <p:txBody>
          <a:bodyPr>
            <a:normAutofit lnSpcReduction="10000"/>
          </a:bodyPr>
          <a:lstStyle/>
          <a:p>
            <a:r>
              <a:rPr lang="en-US" b="1" u="sng" dirty="0"/>
              <a:t>Guanghui Qin</a:t>
            </a:r>
            <a:r>
              <a:rPr lang="en-US" dirty="0"/>
              <a:t>, </a:t>
            </a:r>
            <a:r>
              <a:rPr lang="en-US" dirty="0" err="1"/>
              <a:t>Jin</a:t>
            </a:r>
            <a:r>
              <a:rPr lang="en-US" dirty="0"/>
              <a:t>-Ge Yao, </a:t>
            </a:r>
            <a:r>
              <a:rPr lang="en-US" dirty="0" err="1"/>
              <a:t>Xuening</a:t>
            </a:r>
            <a:r>
              <a:rPr lang="en-US" dirty="0"/>
              <a:t> Wang, </a:t>
            </a:r>
            <a:r>
              <a:rPr lang="en-US" dirty="0" err="1"/>
              <a:t>Jinpeng</a:t>
            </a:r>
            <a:r>
              <a:rPr lang="en-US" dirty="0"/>
              <a:t> Wang, Chin-Yew Lin</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09898" y="5152138"/>
            <a:ext cx="2706902" cy="57876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27128" y="4717617"/>
            <a:ext cx="1447801" cy="1447801"/>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38938" y="5027188"/>
            <a:ext cx="2187399" cy="830710"/>
          </a:xfrm>
          <a:prstGeom prst="rect">
            <a:avLst/>
          </a:prstGeom>
        </p:spPr>
      </p:pic>
      <p:sp>
        <p:nvSpPr>
          <p:cNvPr id="8" name="TextBox 7"/>
          <p:cNvSpPr txBox="1"/>
          <p:nvPr/>
        </p:nvSpPr>
        <p:spPr>
          <a:xfrm>
            <a:off x="4429005" y="3700642"/>
            <a:ext cx="3333990" cy="523220"/>
          </a:xfrm>
          <a:prstGeom prst="rect">
            <a:avLst/>
          </a:prstGeom>
          <a:noFill/>
        </p:spPr>
        <p:txBody>
          <a:bodyPr wrap="none" rtlCol="0">
            <a:spAutoFit/>
          </a:bodyPr>
          <a:lstStyle/>
          <a:p>
            <a:r>
              <a:rPr lang="en-US" sz="2800" dirty="0"/>
              <a:t>4</a:t>
            </a:r>
            <a:r>
              <a:rPr lang="en-US" sz="2800" baseline="30000" dirty="0"/>
              <a:t>th</a:t>
            </a:r>
            <a:r>
              <a:rPr lang="en-US" sz="2800" dirty="0"/>
              <a:t> Nov. 2018, EMNLP</a:t>
            </a:r>
          </a:p>
        </p:txBody>
      </p:sp>
    </p:spTree>
    <p:extLst>
      <p:ext uri="{BB962C8B-B14F-4D97-AF65-F5344CB8AC3E}">
        <p14:creationId xmlns:p14="http://schemas.microsoft.com/office/powerpoint/2010/main" val="810275883"/>
      </p:ext>
    </p:extLst>
  </p:cSld>
  <p:clrMapOvr>
    <a:masterClrMapping/>
  </p:clrMapOvr>
  <mc:AlternateContent xmlns:mc="http://schemas.openxmlformats.org/markup-compatibility/2006" xmlns:p14="http://schemas.microsoft.com/office/powerpoint/2010/main">
    <mc:Choice Requires="p14">
      <p:transition spd="slow" p14:dur="2000" advTm="3767"/>
    </mc:Choice>
    <mc:Fallback xmlns="">
      <p:transition spd="slow" advTm="3767"/>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Hidden Semi-Markov Models</a:t>
            </a:r>
          </a:p>
        </p:txBody>
      </p:sp>
      <p:sp>
        <p:nvSpPr>
          <p:cNvPr id="3" name="TextBox 2"/>
          <p:cNvSpPr txBox="1"/>
          <p:nvPr/>
        </p:nvSpPr>
        <p:spPr>
          <a:xfrm>
            <a:off x="1724660" y="5126924"/>
            <a:ext cx="8742680" cy="461665"/>
          </a:xfrm>
          <a:prstGeom prst="rect">
            <a:avLst/>
          </a:prstGeom>
          <a:noFill/>
        </p:spPr>
        <p:txBody>
          <a:bodyPr wrap="square" rtlCol="0">
            <a:spAutoFit/>
          </a:bodyPr>
          <a:lstStyle/>
          <a:p>
            <a:pPr algn="ctr"/>
            <a:r>
              <a:rPr lang="en-US" sz="2400" dirty="0">
                <a:solidFill>
                  <a:srgbClr val="7030A0"/>
                </a:solidFill>
              </a:rPr>
              <a:t>The Raptors  (  </a:t>
            </a:r>
            <a:r>
              <a:rPr lang="en-US" sz="2400" dirty="0">
                <a:solidFill>
                  <a:schemeClr val="accent6">
                    <a:lumMod val="75000"/>
                  </a:schemeClr>
                </a:solidFill>
              </a:rPr>
              <a:t>33</a:t>
            </a:r>
            <a:r>
              <a:rPr lang="en-US" sz="2400" dirty="0">
                <a:solidFill>
                  <a:srgbClr val="7030A0"/>
                </a:solidFill>
              </a:rPr>
              <a:t>  -  </a:t>
            </a:r>
            <a:r>
              <a:rPr lang="en-US" sz="2400" dirty="0">
                <a:solidFill>
                  <a:schemeClr val="accent6">
                    <a:lumMod val="75000"/>
                  </a:schemeClr>
                </a:solidFill>
              </a:rPr>
              <a:t>15</a:t>
            </a:r>
            <a:r>
              <a:rPr lang="en-US" sz="2400" dirty="0">
                <a:solidFill>
                  <a:srgbClr val="7030A0"/>
                </a:solidFill>
              </a:rPr>
              <a:t>  )  edged out  the  Wizards  in  Tuesday  …</a:t>
            </a:r>
          </a:p>
        </p:txBody>
      </p:sp>
      <p:sp>
        <p:nvSpPr>
          <p:cNvPr id="9" name="Rounded Rectangle 8"/>
          <p:cNvSpPr/>
          <p:nvPr/>
        </p:nvSpPr>
        <p:spPr>
          <a:xfrm>
            <a:off x="1148080" y="1712195"/>
            <a:ext cx="2936240" cy="19812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0" name="Rounded Rectangle 9"/>
          <p:cNvSpPr/>
          <p:nvPr/>
        </p:nvSpPr>
        <p:spPr>
          <a:xfrm>
            <a:off x="4627880" y="1673493"/>
            <a:ext cx="2936240" cy="19812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1" name="Rounded Rectangle 10"/>
          <p:cNvSpPr/>
          <p:nvPr/>
        </p:nvSpPr>
        <p:spPr>
          <a:xfrm>
            <a:off x="8107680" y="1673493"/>
            <a:ext cx="2936240" cy="1981200"/>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12" name="TextBox 11"/>
          <p:cNvSpPr txBox="1"/>
          <p:nvPr/>
        </p:nvSpPr>
        <p:spPr>
          <a:xfrm>
            <a:off x="4802333" y="1016000"/>
            <a:ext cx="2470292" cy="523220"/>
          </a:xfrm>
          <a:prstGeom prst="rect">
            <a:avLst/>
          </a:prstGeom>
          <a:noFill/>
        </p:spPr>
        <p:txBody>
          <a:bodyPr wrap="none" rtlCol="0">
            <a:spAutoFit/>
          </a:bodyPr>
          <a:lstStyle/>
          <a:p>
            <a:pPr algn="ctr"/>
            <a:r>
              <a:rPr lang="en-US" sz="2800" dirty="0"/>
              <a:t>Executable Tags</a:t>
            </a:r>
          </a:p>
        </p:txBody>
      </p:sp>
      <p:sp>
        <p:nvSpPr>
          <p:cNvPr id="15" name="Rectangle 14"/>
          <p:cNvSpPr/>
          <p:nvPr/>
        </p:nvSpPr>
        <p:spPr>
          <a:xfrm>
            <a:off x="1494124" y="1899258"/>
            <a:ext cx="1851917" cy="1569660"/>
          </a:xfrm>
          <a:prstGeom prst="rect">
            <a:avLst/>
          </a:prstGeom>
        </p:spPr>
        <p:txBody>
          <a:bodyPr wrap="none">
            <a:spAutoFit/>
          </a:bodyPr>
          <a:lstStyle/>
          <a:p>
            <a:r>
              <a:rPr lang="en-US" sz="2400" dirty="0" err="1" smtClean="0">
                <a:solidFill>
                  <a:srgbClr val="7030A0"/>
                </a:solidFill>
              </a:rPr>
              <a:t>Team_Name</a:t>
            </a:r>
            <a:endParaRPr lang="en-US" sz="2400" dirty="0" smtClean="0">
              <a:solidFill>
                <a:srgbClr val="7030A0"/>
              </a:solidFill>
            </a:endParaRPr>
          </a:p>
          <a:p>
            <a:r>
              <a:rPr lang="en-US" sz="2400" dirty="0" err="1" smtClean="0">
                <a:solidFill>
                  <a:srgbClr val="7030A0"/>
                </a:solidFill>
              </a:rPr>
              <a:t>Team_City</a:t>
            </a:r>
            <a:endParaRPr lang="en-US" sz="2400" dirty="0">
              <a:solidFill>
                <a:srgbClr val="7030A0"/>
              </a:solidFill>
            </a:endParaRPr>
          </a:p>
          <a:p>
            <a:r>
              <a:rPr lang="en-US" sz="2400" dirty="0" err="1">
                <a:solidFill>
                  <a:srgbClr val="7030A0"/>
                </a:solidFill>
              </a:rPr>
              <a:t>Player_Name</a:t>
            </a:r>
            <a:endParaRPr lang="en-US" sz="2400" dirty="0">
              <a:solidFill>
                <a:srgbClr val="7030A0"/>
              </a:solidFill>
            </a:endParaRPr>
          </a:p>
          <a:p>
            <a:r>
              <a:rPr lang="en-US" sz="2400" dirty="0">
                <a:solidFill>
                  <a:srgbClr val="7030A0"/>
                </a:solidFill>
              </a:rPr>
              <a:t>…</a:t>
            </a:r>
          </a:p>
        </p:txBody>
      </p:sp>
      <p:sp>
        <p:nvSpPr>
          <p:cNvPr id="16" name="Rectangle 15"/>
          <p:cNvSpPr/>
          <p:nvPr/>
        </p:nvSpPr>
        <p:spPr>
          <a:xfrm>
            <a:off x="5075367" y="2933592"/>
            <a:ext cx="184731" cy="461665"/>
          </a:xfrm>
          <a:prstGeom prst="rect">
            <a:avLst/>
          </a:prstGeom>
        </p:spPr>
        <p:txBody>
          <a:bodyPr wrap="none">
            <a:spAutoFit/>
          </a:bodyPr>
          <a:lstStyle/>
          <a:p>
            <a:endParaRPr lang="en-US" sz="2400" dirty="0">
              <a:solidFill>
                <a:schemeClr val="accent6">
                  <a:lumMod val="75000"/>
                </a:schemeClr>
              </a:solidFill>
            </a:endParaRPr>
          </a:p>
        </p:txBody>
      </p:sp>
      <p:sp>
        <p:nvSpPr>
          <p:cNvPr id="17" name="Rectangle 16"/>
          <p:cNvSpPr/>
          <p:nvPr/>
        </p:nvSpPr>
        <p:spPr>
          <a:xfrm>
            <a:off x="5075367" y="2523414"/>
            <a:ext cx="184731" cy="461665"/>
          </a:xfrm>
          <a:prstGeom prst="rect">
            <a:avLst/>
          </a:prstGeom>
        </p:spPr>
        <p:txBody>
          <a:bodyPr wrap="none">
            <a:spAutoFit/>
          </a:bodyPr>
          <a:lstStyle/>
          <a:p>
            <a:endParaRPr lang="en-US" sz="2400" dirty="0">
              <a:solidFill>
                <a:schemeClr val="accent6">
                  <a:lumMod val="75000"/>
                </a:schemeClr>
              </a:solidFill>
            </a:endParaRPr>
          </a:p>
        </p:txBody>
      </p:sp>
      <p:sp>
        <p:nvSpPr>
          <p:cNvPr id="18" name="Rectangle 17"/>
          <p:cNvSpPr/>
          <p:nvPr/>
        </p:nvSpPr>
        <p:spPr>
          <a:xfrm>
            <a:off x="5075367" y="1959262"/>
            <a:ext cx="2351478" cy="1569660"/>
          </a:xfrm>
          <a:prstGeom prst="rect">
            <a:avLst/>
          </a:prstGeom>
        </p:spPr>
        <p:txBody>
          <a:bodyPr wrap="none">
            <a:spAutoFit/>
          </a:bodyPr>
          <a:lstStyle/>
          <a:p>
            <a:r>
              <a:rPr lang="en-US" sz="2400" dirty="0" err="1" smtClean="0">
                <a:solidFill>
                  <a:schemeClr val="accent6">
                    <a:lumMod val="75000"/>
                  </a:schemeClr>
                </a:solidFill>
              </a:rPr>
              <a:t>Points_Delta</a:t>
            </a:r>
            <a:endParaRPr lang="en-US" sz="2400" dirty="0" smtClean="0">
              <a:solidFill>
                <a:schemeClr val="accent6">
                  <a:lumMod val="75000"/>
                </a:schemeClr>
              </a:solidFill>
            </a:endParaRPr>
          </a:p>
          <a:p>
            <a:r>
              <a:rPr lang="en-US" sz="2400" dirty="0" err="1" smtClean="0">
                <a:solidFill>
                  <a:schemeClr val="accent6">
                    <a:lumMod val="75000"/>
                  </a:schemeClr>
                </a:solidFill>
              </a:rPr>
              <a:t>Team_Wins</a:t>
            </a:r>
            <a:endParaRPr lang="en-US" sz="2400" dirty="0">
              <a:solidFill>
                <a:schemeClr val="accent6">
                  <a:lumMod val="75000"/>
                </a:schemeClr>
              </a:solidFill>
            </a:endParaRPr>
          </a:p>
          <a:p>
            <a:r>
              <a:rPr lang="en-US" sz="2400" dirty="0" err="1">
                <a:solidFill>
                  <a:schemeClr val="accent6">
                    <a:lumMod val="75000"/>
                  </a:schemeClr>
                </a:solidFill>
              </a:rPr>
              <a:t>Player_Rebounds</a:t>
            </a:r>
            <a:endParaRPr lang="en-US" sz="2400" dirty="0">
              <a:solidFill>
                <a:schemeClr val="accent6">
                  <a:lumMod val="75000"/>
                </a:schemeClr>
              </a:solidFill>
            </a:endParaRPr>
          </a:p>
          <a:p>
            <a:r>
              <a:rPr lang="en-US" sz="2400" dirty="0">
                <a:solidFill>
                  <a:schemeClr val="accent6">
                    <a:lumMod val="75000"/>
                  </a:schemeClr>
                </a:solidFill>
              </a:rPr>
              <a:t>…</a:t>
            </a:r>
          </a:p>
        </p:txBody>
      </p:sp>
      <p:sp>
        <p:nvSpPr>
          <p:cNvPr id="20" name="Rectangle 19"/>
          <p:cNvSpPr/>
          <p:nvPr/>
        </p:nvSpPr>
        <p:spPr>
          <a:xfrm>
            <a:off x="8583801" y="2615867"/>
            <a:ext cx="2108654" cy="461665"/>
          </a:xfrm>
          <a:prstGeom prst="rect">
            <a:avLst/>
          </a:prstGeom>
        </p:spPr>
        <p:txBody>
          <a:bodyPr wrap="none">
            <a:spAutoFit/>
          </a:bodyPr>
          <a:lstStyle/>
          <a:p>
            <a:r>
              <a:rPr lang="en-US" sz="2400" dirty="0" err="1">
                <a:solidFill>
                  <a:srgbClr val="00B0F0"/>
                </a:solidFill>
              </a:rPr>
              <a:t>Player_Position</a:t>
            </a:r>
            <a:endParaRPr lang="en-US" sz="2400" dirty="0">
              <a:solidFill>
                <a:srgbClr val="00B0F0"/>
              </a:solidFill>
            </a:endParaRPr>
          </a:p>
        </p:txBody>
      </p:sp>
      <p:sp>
        <p:nvSpPr>
          <p:cNvPr id="21" name="Rectangle 20"/>
          <p:cNvSpPr/>
          <p:nvPr/>
        </p:nvSpPr>
        <p:spPr>
          <a:xfrm>
            <a:off x="8583801" y="2205689"/>
            <a:ext cx="771558" cy="461665"/>
          </a:xfrm>
          <a:prstGeom prst="rect">
            <a:avLst/>
          </a:prstGeom>
        </p:spPr>
        <p:txBody>
          <a:bodyPr wrap="none">
            <a:spAutoFit/>
          </a:bodyPr>
          <a:lstStyle/>
          <a:p>
            <a:r>
              <a:rPr lang="en-US" sz="2400" dirty="0">
                <a:solidFill>
                  <a:srgbClr val="00B0F0"/>
                </a:solidFill>
              </a:rPr>
              <a:t>Date</a:t>
            </a:r>
          </a:p>
        </p:txBody>
      </p:sp>
      <p:sp>
        <p:nvSpPr>
          <p:cNvPr id="22" name="TextBox 21"/>
          <p:cNvSpPr txBox="1"/>
          <p:nvPr/>
        </p:nvSpPr>
        <p:spPr>
          <a:xfrm>
            <a:off x="8112966" y="3808600"/>
            <a:ext cx="2925674" cy="369332"/>
          </a:xfrm>
          <a:prstGeom prst="rect">
            <a:avLst/>
          </a:prstGeom>
          <a:noFill/>
        </p:spPr>
        <p:txBody>
          <a:bodyPr wrap="none" rtlCol="0">
            <a:spAutoFit/>
          </a:bodyPr>
          <a:lstStyle/>
          <a:p>
            <a:pPr algn="ctr"/>
            <a:r>
              <a:rPr lang="en-US" dirty="0"/>
              <a:t>Output </a:t>
            </a:r>
            <a:r>
              <a:rPr lang="en-US" dirty="0">
                <a:solidFill>
                  <a:srgbClr val="00B0F0"/>
                </a:solidFill>
              </a:rPr>
              <a:t>Categorical Values </a:t>
            </a:r>
            <a:r>
              <a:rPr lang="en-US" dirty="0"/>
              <a:t>(2)</a:t>
            </a:r>
          </a:p>
        </p:txBody>
      </p:sp>
      <p:sp>
        <p:nvSpPr>
          <p:cNvPr id="23" name="TextBox 22"/>
          <p:cNvSpPr txBox="1"/>
          <p:nvPr/>
        </p:nvSpPr>
        <p:spPr>
          <a:xfrm>
            <a:off x="4828427" y="3808600"/>
            <a:ext cx="2418098" cy="400110"/>
          </a:xfrm>
          <a:prstGeom prst="rect">
            <a:avLst/>
          </a:prstGeom>
          <a:noFill/>
        </p:spPr>
        <p:txBody>
          <a:bodyPr wrap="none" rtlCol="0">
            <a:spAutoFit/>
          </a:bodyPr>
          <a:lstStyle/>
          <a:p>
            <a:pPr algn="ctr"/>
            <a:r>
              <a:rPr lang="en-US" sz="2000" dirty="0"/>
              <a:t>Output </a:t>
            </a:r>
            <a:r>
              <a:rPr lang="en-US" sz="2000" dirty="0">
                <a:solidFill>
                  <a:schemeClr val="accent6">
                    <a:lumMod val="75000"/>
                  </a:schemeClr>
                </a:solidFill>
              </a:rPr>
              <a:t>Numbers </a:t>
            </a:r>
            <a:r>
              <a:rPr lang="en-US" sz="2000" dirty="0"/>
              <a:t>(43)</a:t>
            </a:r>
          </a:p>
        </p:txBody>
      </p:sp>
      <p:sp>
        <p:nvSpPr>
          <p:cNvPr id="24" name="TextBox 23"/>
          <p:cNvSpPr txBox="1"/>
          <p:nvPr/>
        </p:nvSpPr>
        <p:spPr>
          <a:xfrm>
            <a:off x="1499130" y="3808600"/>
            <a:ext cx="2044150" cy="400110"/>
          </a:xfrm>
          <a:prstGeom prst="rect">
            <a:avLst/>
          </a:prstGeom>
          <a:noFill/>
        </p:spPr>
        <p:txBody>
          <a:bodyPr wrap="none" rtlCol="0">
            <a:spAutoFit/>
          </a:bodyPr>
          <a:lstStyle/>
          <a:p>
            <a:pPr algn="ctr"/>
            <a:r>
              <a:rPr lang="en-US" sz="2000" dirty="0"/>
              <a:t>Output </a:t>
            </a:r>
            <a:r>
              <a:rPr lang="en-US" sz="2000" dirty="0">
                <a:solidFill>
                  <a:srgbClr val="7030A0"/>
                </a:solidFill>
              </a:rPr>
              <a:t>Strings </a:t>
            </a:r>
            <a:r>
              <a:rPr lang="en-US" sz="2000" dirty="0"/>
              <a:t>(4)</a:t>
            </a:r>
          </a:p>
        </p:txBody>
      </p:sp>
      <p:sp>
        <p:nvSpPr>
          <p:cNvPr id="26" name="TextBox 25"/>
          <p:cNvSpPr txBox="1"/>
          <p:nvPr/>
        </p:nvSpPr>
        <p:spPr>
          <a:xfrm>
            <a:off x="5578604" y="4570210"/>
            <a:ext cx="917752" cy="523220"/>
          </a:xfrm>
          <a:prstGeom prst="rect">
            <a:avLst/>
          </a:prstGeom>
          <a:noFill/>
        </p:spPr>
        <p:txBody>
          <a:bodyPr wrap="none" rtlCol="0">
            <a:spAutoFit/>
          </a:bodyPr>
          <a:lstStyle/>
          <a:p>
            <a:pPr algn="ctr"/>
            <a:r>
              <a:rPr lang="en-US" sz="2800" dirty="0"/>
              <a:t>Texts</a:t>
            </a:r>
          </a:p>
        </p:txBody>
      </p:sp>
      <p:sp>
        <p:nvSpPr>
          <p:cNvPr id="27" name="TextBox 26"/>
          <p:cNvSpPr txBox="1"/>
          <p:nvPr/>
        </p:nvSpPr>
        <p:spPr>
          <a:xfrm>
            <a:off x="7844469" y="6055360"/>
            <a:ext cx="1147237" cy="523220"/>
          </a:xfrm>
          <a:prstGeom prst="rect">
            <a:avLst/>
          </a:prstGeom>
          <a:noFill/>
        </p:spPr>
        <p:txBody>
          <a:bodyPr wrap="none" rtlCol="0">
            <a:spAutoFit/>
          </a:bodyPr>
          <a:lstStyle/>
          <a:p>
            <a:r>
              <a:rPr lang="en-US" sz="2800" dirty="0">
                <a:solidFill>
                  <a:srgbClr val="7030A0"/>
                </a:solidFill>
              </a:rPr>
              <a:t>strings</a:t>
            </a:r>
          </a:p>
        </p:txBody>
      </p:sp>
      <p:sp>
        <p:nvSpPr>
          <p:cNvPr id="29" name="TextBox 28"/>
          <p:cNvSpPr txBox="1"/>
          <p:nvPr/>
        </p:nvSpPr>
        <p:spPr>
          <a:xfrm>
            <a:off x="3150937" y="6055360"/>
            <a:ext cx="1476943" cy="523220"/>
          </a:xfrm>
          <a:prstGeom prst="rect">
            <a:avLst/>
          </a:prstGeom>
          <a:noFill/>
        </p:spPr>
        <p:txBody>
          <a:bodyPr wrap="none" rtlCol="0">
            <a:spAutoFit/>
          </a:bodyPr>
          <a:lstStyle/>
          <a:p>
            <a:r>
              <a:rPr lang="en-US" sz="2800" dirty="0">
                <a:solidFill>
                  <a:schemeClr val="accent6">
                    <a:lumMod val="75000"/>
                  </a:schemeClr>
                </a:solidFill>
              </a:rPr>
              <a:t>numbers</a:t>
            </a:r>
          </a:p>
        </p:txBody>
      </p:sp>
      <p:cxnSp>
        <p:nvCxnSpPr>
          <p:cNvPr id="31" name="Straight Arrow Connector 30"/>
          <p:cNvCxnSpPr>
            <a:stCxn id="29" idx="0"/>
          </p:cNvCxnSpPr>
          <p:nvPr/>
        </p:nvCxnSpPr>
        <p:spPr>
          <a:xfrm flipV="1">
            <a:off x="3889409" y="5486400"/>
            <a:ext cx="207364" cy="568960"/>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a:stCxn id="27" idx="0"/>
          </p:cNvCxnSpPr>
          <p:nvPr/>
        </p:nvCxnSpPr>
        <p:spPr>
          <a:xfrm flipH="1" flipV="1">
            <a:off x="8107680" y="5537495"/>
            <a:ext cx="310408" cy="517865"/>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8" name="Straight Arrow Connector 7"/>
          <p:cNvCxnSpPr/>
          <p:nvPr/>
        </p:nvCxnSpPr>
        <p:spPr>
          <a:xfrm flipV="1">
            <a:off x="9489322" y="2436520"/>
            <a:ext cx="403004" cy="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nvGrpSpPr>
          <p:cNvPr id="14" name="Group 13"/>
          <p:cNvGrpSpPr/>
          <p:nvPr/>
        </p:nvGrpSpPr>
        <p:grpSpPr>
          <a:xfrm>
            <a:off x="9964587" y="1766860"/>
            <a:ext cx="755461" cy="1365337"/>
            <a:chOff x="9897606" y="1766860"/>
            <a:chExt cx="755461" cy="1365337"/>
          </a:xfrm>
        </p:grpSpPr>
        <p:sp>
          <p:nvSpPr>
            <p:cNvPr id="13" name="Rounded Rectangle 12"/>
            <p:cNvSpPr/>
            <p:nvPr/>
          </p:nvSpPr>
          <p:spPr>
            <a:xfrm>
              <a:off x="9908476" y="1766860"/>
              <a:ext cx="744591" cy="1365337"/>
            </a:xfrm>
            <a:prstGeom prst="roundRect">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6" name="TextBox 5"/>
            <p:cNvSpPr txBox="1"/>
            <p:nvPr/>
          </p:nvSpPr>
          <p:spPr>
            <a:xfrm>
              <a:off x="9897606" y="1836356"/>
              <a:ext cx="683200" cy="1200329"/>
            </a:xfrm>
            <a:prstGeom prst="rect">
              <a:avLst/>
            </a:prstGeom>
            <a:noFill/>
          </p:spPr>
          <p:txBody>
            <a:bodyPr wrap="none" rtlCol="0">
              <a:spAutoFit/>
            </a:bodyPr>
            <a:lstStyle/>
            <a:p>
              <a:r>
                <a:rPr lang="en-US" dirty="0" smtClean="0">
                  <a:solidFill>
                    <a:schemeClr val="accent6">
                      <a:lumMod val="75000"/>
                    </a:schemeClr>
                  </a:solidFill>
                </a:rPr>
                <a:t>Sun.</a:t>
              </a:r>
            </a:p>
            <a:p>
              <a:r>
                <a:rPr lang="en-US" dirty="0" smtClean="0">
                  <a:solidFill>
                    <a:schemeClr val="accent6">
                      <a:lumMod val="75000"/>
                    </a:schemeClr>
                  </a:solidFill>
                </a:rPr>
                <a:t>Mon.</a:t>
              </a:r>
            </a:p>
            <a:p>
              <a:r>
                <a:rPr lang="en-US" dirty="0" smtClean="0">
                  <a:solidFill>
                    <a:schemeClr val="accent6">
                      <a:lumMod val="75000"/>
                    </a:schemeClr>
                  </a:solidFill>
                </a:rPr>
                <a:t>…</a:t>
              </a:r>
            </a:p>
            <a:p>
              <a:r>
                <a:rPr lang="en-US" dirty="0" smtClean="0">
                  <a:solidFill>
                    <a:schemeClr val="accent6">
                      <a:lumMod val="75000"/>
                    </a:schemeClr>
                  </a:solidFill>
                </a:rPr>
                <a:t>Sat.</a:t>
              </a:r>
            </a:p>
          </p:txBody>
        </p:sp>
      </p:grpSp>
    </p:spTree>
    <p:extLst>
      <p:ext uri="{BB962C8B-B14F-4D97-AF65-F5344CB8AC3E}">
        <p14:creationId xmlns:p14="http://schemas.microsoft.com/office/powerpoint/2010/main" val="1245530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nodePh="1">
                                  <p:stCondLst>
                                    <p:cond delay="0"/>
                                  </p:stCondLst>
                                  <p:endCondLst>
                                    <p:cond evt="begin" delay="0">
                                      <p:tn val="15"/>
                                    </p:cond>
                                  </p:end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 presetClass="emph" presetSubtype="0" fill="hold" grpId="0" nodeType="clickEffect">
                                  <p:stCondLst>
                                    <p:cond delay="0"/>
                                  </p:stCondLst>
                                  <p:childTnLst>
                                    <p:animScale>
                                      <p:cBhvr>
                                        <p:cTn id="30" dur="500" fill="hold"/>
                                        <p:tgtEl>
                                          <p:spTgt spid="21"/>
                                        </p:tgtEl>
                                      </p:cBhvr>
                                      <p:by x="150000" y="150000"/>
                                    </p:animScale>
                                  </p:childTnLst>
                                </p:cTn>
                              </p:par>
                              <p:par>
                                <p:cTn id="31" presetID="16" presetClass="entr" presetSubtype="2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barn(inVertical)">
                                      <p:cBhvr>
                                        <p:cTn id="33" dur="500"/>
                                        <p:tgtEl>
                                          <p:spTgt spid="8"/>
                                        </p:tgtEl>
                                      </p:cBhvr>
                                    </p:animEffect>
                                  </p:childTnLst>
                                </p:cTn>
                              </p:par>
                              <p:par>
                                <p:cTn id="34" presetID="16" presetClass="entr" presetSubtype="21"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animBg="1"/>
      <p:bldP spid="10" grpId="0" animBg="1"/>
      <p:bldP spid="11" grpId="0" animBg="1"/>
      <p:bldP spid="12" grpId="0"/>
      <p:bldP spid="15" grpId="0"/>
      <p:bldP spid="16" grpId="0"/>
      <p:bldP spid="17" grpId="0"/>
      <p:bldP spid="18" grpId="0"/>
      <p:bldP spid="21" grpId="0"/>
      <p:bldP spid="22" grpId="0"/>
      <p:bldP spid="23" grpId="0"/>
      <p:bldP spid="24" grpId="0"/>
      <p:bldP spid="26" grpId="0"/>
      <p:bldP spid="27" grpId="0"/>
      <p:bldP spid="2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Hidden Semi-Markov Models</a:t>
            </a:r>
          </a:p>
        </p:txBody>
      </p:sp>
      <mc:AlternateContent xmlns:mc="http://schemas.openxmlformats.org/markup-compatibility/2006" xmlns:a14="http://schemas.microsoft.com/office/drawing/2010/main">
        <mc:Choice Requires="a14">
          <p:sp>
            <p:nvSpPr>
              <p:cNvPr id="7" name="TextBox 6"/>
              <p:cNvSpPr txBox="1"/>
              <p:nvPr/>
            </p:nvSpPr>
            <p:spPr>
              <a:xfrm>
                <a:off x="838200" y="1602556"/>
                <a:ext cx="5291128" cy="461665"/>
              </a:xfrm>
              <a:prstGeom prst="rect">
                <a:avLst/>
              </a:prstGeom>
              <a:noFill/>
            </p:spPr>
            <p:txBody>
              <a:bodyPr wrap="none" rtlCol="0">
                <a:spAutoFit/>
              </a:bodyPr>
              <a:lstStyle/>
              <a:p>
                <a:r>
                  <a:rPr lang="en-US" sz="2400" dirty="0"/>
                  <a:t>Type of tag (</a:t>
                </a:r>
                <a14:m>
                  <m:oMath xmlns:m="http://schemas.openxmlformats.org/officeDocument/2006/math">
                    <m:r>
                      <a:rPr lang="en-US" sz="2400" i="1" dirty="0">
                        <a:latin typeface="Cambria Math" panose="02040503050406030204" pitchFamily="18" charset="0"/>
                      </a:rPr>
                      <m:t>𝑙</m:t>
                    </m:r>
                  </m:oMath>
                </a14:m>
                <a:r>
                  <a:rPr lang="en-US" sz="2400" dirty="0"/>
                  <a:t>)            Type of segment (</a:t>
                </a:r>
                <a14:m>
                  <m:oMath xmlns:m="http://schemas.openxmlformats.org/officeDocument/2006/math">
                    <m:r>
                      <a:rPr lang="en-US" sz="2400" i="1" dirty="0">
                        <a:latin typeface="Cambria Math" panose="02040503050406030204" pitchFamily="18" charset="0"/>
                      </a:rPr>
                      <m:t>𝑐</m:t>
                    </m:r>
                  </m:oMath>
                </a14:m>
                <a:r>
                  <a:rPr lang="en-US" sz="2400" dirty="0"/>
                  <a:t>) </a:t>
                </a:r>
              </a:p>
            </p:txBody>
          </p:sp>
        </mc:Choice>
        <mc:Fallback xmlns="">
          <p:sp>
            <p:nvSpPr>
              <p:cNvPr id="7" name="TextBox 6"/>
              <p:cNvSpPr txBox="1">
                <a:spLocks noRot="1" noChangeAspect="1" noMove="1" noResize="1" noEditPoints="1" noAdjustHandles="1" noChangeArrowheads="1" noChangeShapeType="1" noTextEdit="1"/>
              </p:cNvSpPr>
              <p:nvPr/>
            </p:nvSpPr>
            <p:spPr>
              <a:xfrm>
                <a:off x="838200" y="1602556"/>
                <a:ext cx="5291128" cy="461665"/>
              </a:xfrm>
              <a:prstGeom prst="rect">
                <a:avLst/>
              </a:prstGeom>
              <a:blipFill>
                <a:blip r:embed="rId6"/>
                <a:stretch>
                  <a:fillRect l="-1845" t="-10526" r="-923" b="-28947"/>
                </a:stretch>
              </a:blipFill>
            </p:spPr>
            <p:txBody>
              <a:bodyPr/>
              <a:lstStyle/>
              <a:p>
                <a:r>
                  <a:rPr lang="en-US">
                    <a:noFill/>
                  </a:rPr>
                  <a:t> </a:t>
                </a:r>
              </a:p>
            </p:txBody>
          </p:sp>
        </mc:Fallback>
      </mc:AlternateContent>
      <p:sp>
        <p:nvSpPr>
          <p:cNvPr id="8" name="TextBox 7"/>
          <p:cNvSpPr txBox="1"/>
          <p:nvPr/>
        </p:nvSpPr>
        <p:spPr>
          <a:xfrm>
            <a:off x="838200" y="2650777"/>
            <a:ext cx="4967926" cy="461665"/>
          </a:xfrm>
          <a:prstGeom prst="rect">
            <a:avLst/>
          </a:prstGeom>
          <a:noFill/>
        </p:spPr>
        <p:txBody>
          <a:bodyPr wrap="square" rtlCol="0">
            <a:spAutoFit/>
          </a:bodyPr>
          <a:lstStyle/>
          <a:p>
            <a:r>
              <a:rPr lang="en-US" sz="2400" dirty="0">
                <a:solidFill>
                  <a:schemeClr val="accent6">
                    <a:lumMod val="75000"/>
                  </a:schemeClr>
                </a:solidFill>
              </a:rPr>
              <a:t>Numbers                     </a:t>
            </a:r>
            <a:r>
              <a:rPr lang="en-US" sz="2400" dirty="0" err="1">
                <a:solidFill>
                  <a:schemeClr val="accent6">
                    <a:lumMod val="75000"/>
                  </a:schemeClr>
                </a:solidFill>
              </a:rPr>
              <a:t>Numbers</a:t>
            </a:r>
            <a:endParaRPr lang="en-US" sz="2400" dirty="0">
              <a:solidFill>
                <a:schemeClr val="accent6">
                  <a:lumMod val="75000"/>
                </a:schemeClr>
              </a:solidFill>
            </a:endParaRPr>
          </a:p>
        </p:txBody>
      </p:sp>
      <p:sp>
        <p:nvSpPr>
          <p:cNvPr id="11" name="TextBox 10"/>
          <p:cNvSpPr txBox="1"/>
          <p:nvPr/>
        </p:nvSpPr>
        <p:spPr>
          <a:xfrm>
            <a:off x="838200" y="3546598"/>
            <a:ext cx="4967926" cy="461665"/>
          </a:xfrm>
          <a:prstGeom prst="rect">
            <a:avLst/>
          </a:prstGeom>
          <a:noFill/>
        </p:spPr>
        <p:txBody>
          <a:bodyPr wrap="square" rtlCol="0">
            <a:spAutoFit/>
          </a:bodyPr>
          <a:lstStyle/>
          <a:p>
            <a:r>
              <a:rPr lang="en-US" sz="2400" dirty="0">
                <a:solidFill>
                  <a:srgbClr val="7030A0"/>
                </a:solidFill>
              </a:rPr>
              <a:t>Strings                         </a:t>
            </a:r>
            <a:r>
              <a:rPr lang="en-US" sz="2400" dirty="0" err="1">
                <a:solidFill>
                  <a:srgbClr val="7030A0"/>
                </a:solidFill>
              </a:rPr>
              <a:t>Strings</a:t>
            </a:r>
            <a:endParaRPr lang="en-US" sz="2400" dirty="0">
              <a:solidFill>
                <a:srgbClr val="7030A0"/>
              </a:solidFill>
            </a:endParaRPr>
          </a:p>
        </p:txBody>
      </p:sp>
      <p:sp>
        <p:nvSpPr>
          <p:cNvPr id="12" name="TextBox 11"/>
          <p:cNvSpPr txBox="1"/>
          <p:nvPr/>
        </p:nvSpPr>
        <p:spPr>
          <a:xfrm>
            <a:off x="838200" y="5517806"/>
            <a:ext cx="4967926" cy="461665"/>
          </a:xfrm>
          <a:prstGeom prst="rect">
            <a:avLst/>
          </a:prstGeom>
          <a:noFill/>
        </p:spPr>
        <p:txBody>
          <a:bodyPr wrap="square" rtlCol="0">
            <a:spAutoFit/>
          </a:bodyPr>
          <a:lstStyle/>
          <a:p>
            <a:r>
              <a:rPr lang="en-US" sz="2400" dirty="0">
                <a:solidFill>
                  <a:schemeClr val="accent6">
                    <a:lumMod val="75000"/>
                  </a:schemeClr>
                </a:solidFill>
              </a:rPr>
              <a:t>Numbers</a:t>
            </a:r>
            <a:r>
              <a:rPr lang="en-US" sz="2400" dirty="0">
                <a:solidFill>
                  <a:srgbClr val="FF0000"/>
                </a:solidFill>
              </a:rPr>
              <a:t>  </a:t>
            </a:r>
            <a:r>
              <a:rPr lang="en-US" sz="2400" dirty="0"/>
              <a:t>                  </a:t>
            </a:r>
            <a:r>
              <a:rPr lang="en-US" sz="2400" dirty="0">
                <a:solidFill>
                  <a:schemeClr val="accent1"/>
                </a:solidFill>
              </a:rPr>
              <a:t> </a:t>
            </a:r>
            <a:r>
              <a:rPr lang="en-US" sz="2400" dirty="0">
                <a:solidFill>
                  <a:srgbClr val="7030A0"/>
                </a:solidFill>
              </a:rPr>
              <a:t>Strings</a:t>
            </a:r>
          </a:p>
        </p:txBody>
      </p:sp>
      <p:sp>
        <p:nvSpPr>
          <p:cNvPr id="13" name="TextBox 12"/>
          <p:cNvSpPr txBox="1"/>
          <p:nvPr/>
        </p:nvSpPr>
        <p:spPr>
          <a:xfrm>
            <a:off x="838200" y="4653990"/>
            <a:ext cx="4967926" cy="461665"/>
          </a:xfrm>
          <a:prstGeom prst="rect">
            <a:avLst/>
          </a:prstGeom>
          <a:noFill/>
        </p:spPr>
        <p:txBody>
          <a:bodyPr wrap="square" rtlCol="0">
            <a:spAutoFit/>
          </a:bodyPr>
          <a:lstStyle/>
          <a:p>
            <a:r>
              <a:rPr lang="en-US" sz="2400" dirty="0">
                <a:solidFill>
                  <a:srgbClr val="00B0F0"/>
                </a:solidFill>
              </a:rPr>
              <a:t>Categorical values     </a:t>
            </a:r>
            <a:r>
              <a:rPr lang="en-US" sz="2400" dirty="0">
                <a:solidFill>
                  <a:srgbClr val="7030A0"/>
                </a:solidFill>
              </a:rPr>
              <a:t>Strings</a:t>
            </a:r>
          </a:p>
        </p:txBody>
      </p:sp>
      <p:pic>
        <p:nvPicPr>
          <p:cNvPr id="14" name="Picture 13"/>
          <p:cNvPicPr>
            <a:picLocks noChangeAspect="1"/>
          </p:cNvPicPr>
          <p:nvPr>
            <p:custDataLst>
              <p:tags r:id="rId1"/>
            </p:custDataLst>
          </p:nvPr>
        </p:nvPicPr>
        <p:blipFill>
          <a:blip r:embed="rId7" cstate="print">
            <a:extLst>
              <a:ext uri="{28A0092B-C50C-407E-A947-70E740481C1C}">
                <a14:useLocalDpi xmlns:a14="http://schemas.microsoft.com/office/drawing/2010/main" val="0"/>
              </a:ext>
            </a:extLst>
          </a:blip>
          <a:stretch>
            <a:fillRect/>
          </a:stretch>
        </p:blipFill>
        <p:spPr>
          <a:xfrm>
            <a:off x="6268040" y="2650777"/>
            <a:ext cx="3639531" cy="369165"/>
          </a:xfrm>
          <a:prstGeom prst="rect">
            <a:avLst/>
          </a:prstGeom>
        </p:spPr>
      </p:pic>
      <mc:AlternateContent xmlns:mc="http://schemas.openxmlformats.org/markup-compatibility/2006" xmlns:a14="http://schemas.microsoft.com/office/drawing/2010/main">
        <mc:Choice Requires="a14">
          <p:sp>
            <p:nvSpPr>
              <p:cNvPr id="15" name="TextBox 14"/>
              <p:cNvSpPr txBox="1"/>
              <p:nvPr/>
            </p:nvSpPr>
            <p:spPr>
              <a:xfrm>
                <a:off x="7839397" y="1879555"/>
                <a:ext cx="2847126" cy="461665"/>
              </a:xfrm>
              <a:prstGeom prst="rect">
                <a:avLst/>
              </a:prstGeom>
              <a:noFill/>
            </p:spPr>
            <p:txBody>
              <a:bodyPr wrap="none" rtlCol="0">
                <a:spAutoFit/>
              </a:bodyPr>
              <a:lstStyle/>
              <a:p>
                <a:r>
                  <a:rPr lang="en-US" sz="2400" dirty="0">
                    <a:solidFill>
                      <a:srgbClr val="FF0000"/>
                    </a:solidFill>
                  </a:rPr>
                  <a:t>Output value of tag </a:t>
                </a:r>
                <a14:m>
                  <m:oMath xmlns:m="http://schemas.openxmlformats.org/officeDocument/2006/math">
                    <m:r>
                      <a:rPr lang="en-US" sz="2400" i="1" dirty="0">
                        <a:solidFill>
                          <a:srgbClr val="FF0000"/>
                        </a:solidFill>
                        <a:latin typeface="Cambria Math" panose="02040503050406030204" pitchFamily="18" charset="0"/>
                      </a:rPr>
                      <m:t>𝑙</m:t>
                    </m:r>
                  </m:oMath>
                </a14:m>
                <a:r>
                  <a:rPr lang="en-US" sz="2400" dirty="0">
                    <a:solidFill>
                      <a:srgbClr val="FF0000"/>
                    </a:solidFill>
                  </a:rPr>
                  <a:t> </a:t>
                </a:r>
              </a:p>
            </p:txBody>
          </p:sp>
        </mc:Choice>
        <mc:Fallback xmlns="">
          <p:sp>
            <p:nvSpPr>
              <p:cNvPr id="15" name="TextBox 14"/>
              <p:cNvSpPr txBox="1">
                <a:spLocks noRot="1" noChangeAspect="1" noMove="1" noResize="1" noEditPoints="1" noAdjustHandles="1" noChangeArrowheads="1" noChangeShapeType="1" noTextEdit="1"/>
              </p:cNvSpPr>
              <p:nvPr/>
            </p:nvSpPr>
            <p:spPr>
              <a:xfrm>
                <a:off x="7839397" y="1879555"/>
                <a:ext cx="2847126" cy="461665"/>
              </a:xfrm>
              <a:prstGeom prst="rect">
                <a:avLst/>
              </a:prstGeom>
              <a:blipFill>
                <a:blip r:embed="rId8"/>
                <a:stretch>
                  <a:fillRect l="-3426" t="-10526" b="-28947"/>
                </a:stretch>
              </a:blipFill>
            </p:spPr>
            <p:txBody>
              <a:bodyPr/>
              <a:lstStyle/>
              <a:p>
                <a:r>
                  <a:rPr lang="en-US">
                    <a:noFill/>
                  </a:rPr>
                  <a:t> </a:t>
                </a:r>
              </a:p>
            </p:txBody>
          </p:sp>
        </mc:Fallback>
      </mc:AlternateContent>
      <p:cxnSp>
        <p:nvCxnSpPr>
          <p:cNvPr id="17" name="Straight Arrow Connector 16"/>
          <p:cNvCxnSpPr>
            <a:stCxn id="15" idx="2"/>
          </p:cNvCxnSpPr>
          <p:nvPr/>
        </p:nvCxnSpPr>
        <p:spPr>
          <a:xfrm flipH="1">
            <a:off x="8933351" y="2341220"/>
            <a:ext cx="329609" cy="30955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8" name="TextBox 17"/>
          <p:cNvSpPr txBox="1"/>
          <p:nvPr/>
        </p:nvSpPr>
        <p:spPr>
          <a:xfrm>
            <a:off x="6268040" y="3529864"/>
            <a:ext cx="2156103" cy="461665"/>
          </a:xfrm>
          <a:prstGeom prst="rect">
            <a:avLst/>
          </a:prstGeom>
          <a:noFill/>
        </p:spPr>
        <p:txBody>
          <a:bodyPr wrap="none" rtlCol="0">
            <a:spAutoFit/>
          </a:bodyPr>
          <a:lstStyle/>
          <a:p>
            <a:r>
              <a:rPr lang="en-US" sz="2400" dirty="0"/>
              <a:t>String Matching</a:t>
            </a:r>
          </a:p>
        </p:txBody>
      </p:sp>
      <p:pic>
        <p:nvPicPr>
          <p:cNvPr id="19" name="Picture 18"/>
          <p:cNvPicPr>
            <a:picLocks noChangeAspect="1"/>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6268040" y="5517806"/>
            <a:ext cx="5875498" cy="336598"/>
          </a:xfrm>
          <a:prstGeom prst="rect">
            <a:avLst/>
          </a:prstGeom>
        </p:spPr>
      </p:pic>
      <p:pic>
        <p:nvPicPr>
          <p:cNvPr id="20" name="Picture 19"/>
          <p:cNvPicPr>
            <a:picLocks noChangeAspect="1"/>
          </p:cNvPicPr>
          <p:nvPr>
            <p:custDataLst>
              <p:tags r:id="rId3"/>
            </p:custDataLst>
          </p:nvPr>
        </p:nvPicPr>
        <p:blipFill>
          <a:blip r:embed="rId10" cstate="print">
            <a:extLst>
              <a:ext uri="{28A0092B-C50C-407E-A947-70E740481C1C}">
                <a14:useLocalDpi xmlns:a14="http://schemas.microsoft.com/office/drawing/2010/main" val="0"/>
              </a:ext>
            </a:extLst>
          </a:blip>
          <a:stretch>
            <a:fillRect/>
          </a:stretch>
        </p:blipFill>
        <p:spPr>
          <a:xfrm>
            <a:off x="6268040" y="4653969"/>
            <a:ext cx="4113830" cy="353813"/>
          </a:xfrm>
          <a:prstGeom prst="rect">
            <a:avLst/>
          </a:prstGeom>
        </p:spPr>
      </p:pic>
      <p:sp>
        <p:nvSpPr>
          <p:cNvPr id="21" name="TextBox 20"/>
          <p:cNvSpPr txBox="1"/>
          <p:nvPr/>
        </p:nvSpPr>
        <p:spPr>
          <a:xfrm>
            <a:off x="9262960" y="6124990"/>
            <a:ext cx="2348785" cy="461665"/>
          </a:xfrm>
          <a:prstGeom prst="rect">
            <a:avLst/>
          </a:prstGeom>
          <a:noFill/>
        </p:spPr>
        <p:txBody>
          <a:bodyPr wrap="none" rtlCol="0">
            <a:spAutoFit/>
          </a:bodyPr>
          <a:lstStyle/>
          <a:p>
            <a:r>
              <a:rPr lang="en-US" sz="2400" dirty="0">
                <a:solidFill>
                  <a:srgbClr val="FF0000"/>
                </a:solidFill>
              </a:rPr>
              <a:t>Gaussian mixture</a:t>
            </a:r>
          </a:p>
        </p:txBody>
      </p:sp>
      <p:cxnSp>
        <p:nvCxnSpPr>
          <p:cNvPr id="23" name="Straight Arrow Connector 22"/>
          <p:cNvCxnSpPr>
            <a:stCxn id="21" idx="1"/>
          </p:cNvCxnSpPr>
          <p:nvPr/>
        </p:nvCxnSpPr>
        <p:spPr>
          <a:xfrm flipH="1" flipV="1">
            <a:off x="8424143" y="5979471"/>
            <a:ext cx="838817" cy="376352"/>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4" name="TextBox 23"/>
          <p:cNvSpPr txBox="1"/>
          <p:nvPr/>
        </p:nvSpPr>
        <p:spPr>
          <a:xfrm>
            <a:off x="7177802" y="3991529"/>
            <a:ext cx="3119828" cy="461665"/>
          </a:xfrm>
          <a:prstGeom prst="rect">
            <a:avLst/>
          </a:prstGeom>
          <a:noFill/>
        </p:spPr>
        <p:txBody>
          <a:bodyPr wrap="none" rtlCol="0">
            <a:spAutoFit/>
          </a:bodyPr>
          <a:lstStyle/>
          <a:p>
            <a:r>
              <a:rPr lang="en-US" sz="2400" dirty="0">
                <a:solidFill>
                  <a:srgbClr val="FF0000"/>
                </a:solidFill>
              </a:rPr>
              <a:t>Categorical distribution</a:t>
            </a:r>
          </a:p>
        </p:txBody>
      </p:sp>
      <p:cxnSp>
        <p:nvCxnSpPr>
          <p:cNvPr id="26" name="Straight Arrow Connector 25"/>
          <p:cNvCxnSpPr>
            <a:stCxn id="24" idx="2"/>
            <a:endCxn id="20" idx="0"/>
          </p:cNvCxnSpPr>
          <p:nvPr/>
        </p:nvCxnSpPr>
        <p:spPr>
          <a:xfrm flipH="1">
            <a:off x="8324955" y="4453194"/>
            <a:ext cx="412761" cy="2007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037850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2" grpId="0"/>
      <p:bldP spid="13" grpId="0"/>
      <p:bldP spid="15" grpId="0"/>
      <p:bldP spid="18" grpId="0"/>
      <p:bldP spid="21" grpId="0"/>
      <p:bldP spid="2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Hidden Semi-Markov Models</a:t>
            </a:r>
          </a:p>
        </p:txBody>
      </p:sp>
      <p:grpSp>
        <p:nvGrpSpPr>
          <p:cNvPr id="3" name="Group 2"/>
          <p:cNvGrpSpPr/>
          <p:nvPr/>
        </p:nvGrpSpPr>
        <p:grpSpPr>
          <a:xfrm>
            <a:off x="838200" y="2329437"/>
            <a:ext cx="11305338" cy="461665"/>
            <a:chOff x="838200" y="5517806"/>
            <a:chExt cx="11305338" cy="461665"/>
          </a:xfrm>
        </p:grpSpPr>
        <p:sp>
          <p:nvSpPr>
            <p:cNvPr id="12" name="TextBox 11"/>
            <p:cNvSpPr txBox="1"/>
            <p:nvPr/>
          </p:nvSpPr>
          <p:spPr>
            <a:xfrm>
              <a:off x="838200" y="5517806"/>
              <a:ext cx="4967926" cy="461665"/>
            </a:xfrm>
            <a:prstGeom prst="rect">
              <a:avLst/>
            </a:prstGeom>
            <a:noFill/>
          </p:spPr>
          <p:txBody>
            <a:bodyPr wrap="square" rtlCol="0">
              <a:spAutoFit/>
            </a:bodyPr>
            <a:lstStyle/>
            <a:p>
              <a:r>
                <a:rPr lang="en-US" sz="2400" dirty="0">
                  <a:solidFill>
                    <a:schemeClr val="accent6">
                      <a:lumMod val="75000"/>
                    </a:schemeClr>
                  </a:solidFill>
                </a:rPr>
                <a:t>Numbers</a:t>
              </a:r>
              <a:r>
                <a:rPr lang="en-US" sz="2400" dirty="0">
                  <a:solidFill>
                    <a:srgbClr val="FF0000"/>
                  </a:solidFill>
                </a:rPr>
                <a:t>  </a:t>
              </a:r>
              <a:r>
                <a:rPr lang="en-US" sz="2400" dirty="0"/>
                <a:t>                  </a:t>
              </a:r>
              <a:r>
                <a:rPr lang="en-US" sz="2400" dirty="0">
                  <a:solidFill>
                    <a:schemeClr val="accent1"/>
                  </a:solidFill>
                </a:rPr>
                <a:t> </a:t>
              </a:r>
              <a:r>
                <a:rPr lang="en-US" sz="2400" dirty="0">
                  <a:solidFill>
                    <a:srgbClr val="7030A0"/>
                  </a:solidFill>
                </a:rPr>
                <a:t>Strings</a:t>
              </a:r>
            </a:p>
          </p:txBody>
        </p:sp>
        <p:pic>
          <p:nvPicPr>
            <p:cNvPr id="19" name="Picture 18"/>
            <p:cNvPicPr>
              <a:picLocks noChangeAspect="1"/>
            </p:cNvPicPr>
            <p:nvPr>
              <p:custDataLst>
                <p:tags r:id="rId5"/>
              </p:custDataLst>
            </p:nvPr>
          </p:nvPicPr>
          <p:blipFill>
            <a:blip r:embed="rId8" cstate="print">
              <a:extLst>
                <a:ext uri="{28A0092B-C50C-407E-A947-70E740481C1C}">
                  <a14:useLocalDpi xmlns:a14="http://schemas.microsoft.com/office/drawing/2010/main" val="0"/>
                </a:ext>
              </a:extLst>
            </a:blip>
            <a:stretch>
              <a:fillRect/>
            </a:stretch>
          </p:blipFill>
          <p:spPr>
            <a:xfrm>
              <a:off x="6268040" y="5517806"/>
              <a:ext cx="5875498" cy="336598"/>
            </a:xfrm>
            <a:prstGeom prst="rect">
              <a:avLst/>
            </a:prstGeom>
          </p:spPr>
        </p:pic>
      </p:grpSp>
      <mc:AlternateContent xmlns:mc="http://schemas.openxmlformats.org/markup-compatibility/2006" xmlns:a14="http://schemas.microsoft.com/office/drawing/2010/main">
        <mc:Choice Requires="a14">
          <p:sp>
            <p:nvSpPr>
              <p:cNvPr id="22" name="TextBox 21"/>
              <p:cNvSpPr txBox="1"/>
              <p:nvPr/>
            </p:nvSpPr>
            <p:spPr>
              <a:xfrm>
                <a:off x="838200" y="1602556"/>
                <a:ext cx="5291128" cy="461665"/>
              </a:xfrm>
              <a:prstGeom prst="rect">
                <a:avLst/>
              </a:prstGeom>
              <a:noFill/>
            </p:spPr>
            <p:txBody>
              <a:bodyPr wrap="none" rtlCol="0">
                <a:spAutoFit/>
              </a:bodyPr>
              <a:lstStyle/>
              <a:p>
                <a:r>
                  <a:rPr lang="en-US" sz="2400" dirty="0"/>
                  <a:t>Type of tag (</a:t>
                </a:r>
                <a14:m>
                  <m:oMath xmlns:m="http://schemas.openxmlformats.org/officeDocument/2006/math">
                    <m:r>
                      <a:rPr lang="en-US" sz="2400" i="1" dirty="0">
                        <a:latin typeface="Cambria Math" panose="02040503050406030204" pitchFamily="18" charset="0"/>
                      </a:rPr>
                      <m:t>𝑙</m:t>
                    </m:r>
                  </m:oMath>
                </a14:m>
                <a:r>
                  <a:rPr lang="en-US" sz="2400" dirty="0"/>
                  <a:t>)            Type of segment (</a:t>
                </a:r>
                <a14:m>
                  <m:oMath xmlns:m="http://schemas.openxmlformats.org/officeDocument/2006/math">
                    <m:r>
                      <a:rPr lang="en-US" sz="2400" i="1" dirty="0">
                        <a:latin typeface="Cambria Math" panose="02040503050406030204" pitchFamily="18" charset="0"/>
                      </a:rPr>
                      <m:t>𝑐</m:t>
                    </m:r>
                  </m:oMath>
                </a14:m>
                <a:r>
                  <a:rPr lang="en-US" sz="2400" dirty="0"/>
                  <a:t>) </a:t>
                </a:r>
              </a:p>
            </p:txBody>
          </p:sp>
        </mc:Choice>
        <mc:Fallback xmlns="">
          <p:sp>
            <p:nvSpPr>
              <p:cNvPr id="22" name="TextBox 21"/>
              <p:cNvSpPr txBox="1">
                <a:spLocks noRot="1" noChangeAspect="1" noMove="1" noResize="1" noEditPoints="1" noAdjustHandles="1" noChangeArrowheads="1" noChangeShapeType="1" noTextEdit="1"/>
              </p:cNvSpPr>
              <p:nvPr/>
            </p:nvSpPr>
            <p:spPr>
              <a:xfrm>
                <a:off x="838200" y="1602556"/>
                <a:ext cx="5291128" cy="461665"/>
              </a:xfrm>
              <a:prstGeom prst="rect">
                <a:avLst/>
              </a:prstGeom>
              <a:blipFill>
                <a:blip r:embed="rId9"/>
                <a:stretch>
                  <a:fillRect l="-1845" t="-10526" r="-923" b="-28947"/>
                </a:stretch>
              </a:blipFill>
            </p:spPr>
            <p:txBody>
              <a:bodyPr/>
              <a:lstStyle/>
              <a:p>
                <a:r>
                  <a:rPr lang="en-US">
                    <a:noFill/>
                  </a:rPr>
                  <a:t> </a:t>
                </a:r>
              </a:p>
            </p:txBody>
          </p:sp>
        </mc:Fallback>
      </mc:AlternateContent>
      <p:pic>
        <p:nvPicPr>
          <p:cNvPr id="10" name="Picture 9"/>
          <p:cNvPicPr>
            <a:picLocks noChangeAspect="1"/>
          </p:cNvPicPr>
          <p:nvPr>
            <p:custDataLst>
              <p:tags r:id="rId1"/>
            </p:custDataLst>
          </p:nvPr>
        </p:nvPicPr>
        <p:blipFill>
          <a:blip r:embed="rId10" cstate="print">
            <a:extLst>
              <a:ext uri="{28A0092B-C50C-407E-A947-70E740481C1C}">
                <a14:useLocalDpi xmlns:a14="http://schemas.microsoft.com/office/drawing/2010/main" val="0"/>
              </a:ext>
            </a:extLst>
          </a:blip>
          <a:stretch>
            <a:fillRect/>
          </a:stretch>
        </p:blipFill>
        <p:spPr>
          <a:xfrm>
            <a:off x="1585568" y="4146567"/>
            <a:ext cx="1559487" cy="473263"/>
          </a:xfrm>
          <a:prstGeom prst="rect">
            <a:avLst/>
          </a:prstGeom>
        </p:spPr>
      </p:pic>
      <p:pic>
        <p:nvPicPr>
          <p:cNvPr id="16" name="Picture 15"/>
          <p:cNvPicPr>
            <a:picLocks noChangeAspect="1"/>
          </p:cNvPicPr>
          <p:nvPr>
            <p:custDataLst>
              <p:tags r:id="rId2"/>
            </p:custDataLst>
          </p:nvPr>
        </p:nvPicPr>
        <p:blipFill>
          <a:blip r:embed="rId11" cstate="print">
            <a:extLst>
              <a:ext uri="{28A0092B-C50C-407E-A947-70E740481C1C}">
                <a14:useLocalDpi xmlns:a14="http://schemas.microsoft.com/office/drawing/2010/main" val="0"/>
              </a:ext>
            </a:extLst>
          </a:blip>
          <a:stretch>
            <a:fillRect/>
          </a:stretch>
        </p:blipFill>
        <p:spPr>
          <a:xfrm>
            <a:off x="3524762" y="4146567"/>
            <a:ext cx="2500310" cy="473263"/>
          </a:xfrm>
          <a:prstGeom prst="rect">
            <a:avLst/>
          </a:prstGeom>
        </p:spPr>
      </p:pic>
      <p:cxnSp>
        <p:nvCxnSpPr>
          <p:cNvPr id="51" name="Straight Arrow Connector 50"/>
          <p:cNvCxnSpPr>
            <a:stCxn id="67" idx="0"/>
          </p:cNvCxnSpPr>
          <p:nvPr/>
        </p:nvCxnSpPr>
        <p:spPr>
          <a:xfrm flipV="1">
            <a:off x="5386374" y="4606219"/>
            <a:ext cx="214326" cy="376473"/>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
        <p:nvSpPr>
          <p:cNvPr id="52" name="TextBox 51"/>
          <p:cNvSpPr txBox="1"/>
          <p:nvPr/>
        </p:nvSpPr>
        <p:spPr>
          <a:xfrm>
            <a:off x="5151179" y="3073610"/>
            <a:ext cx="1677254" cy="523220"/>
          </a:xfrm>
          <a:prstGeom prst="rect">
            <a:avLst/>
          </a:prstGeom>
          <a:noFill/>
        </p:spPr>
        <p:txBody>
          <a:bodyPr wrap="none" rtlCol="0">
            <a:spAutoFit/>
          </a:bodyPr>
          <a:lstStyle/>
          <a:p>
            <a:r>
              <a:rPr lang="en-US" sz="2800" dirty="0" smtClean="0">
                <a:solidFill>
                  <a:srgbClr val="FF0000"/>
                </a:solidFill>
              </a:rPr>
              <a:t>Bayes rule</a:t>
            </a:r>
            <a:endParaRPr lang="en-US" sz="2800" dirty="0">
              <a:solidFill>
                <a:srgbClr val="FF0000"/>
              </a:solidFill>
            </a:endParaRPr>
          </a:p>
        </p:txBody>
      </p:sp>
      <p:cxnSp>
        <p:nvCxnSpPr>
          <p:cNvPr id="54" name="Straight Arrow Connector 53"/>
          <p:cNvCxnSpPr>
            <a:stCxn id="52" idx="2"/>
          </p:cNvCxnSpPr>
          <p:nvPr/>
        </p:nvCxnSpPr>
        <p:spPr>
          <a:xfrm>
            <a:off x="5989806" y="3596830"/>
            <a:ext cx="533426" cy="496036"/>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cxnSp>
        <p:nvCxnSpPr>
          <p:cNvPr id="57" name="Straight Arrow Connector 56"/>
          <p:cNvCxnSpPr/>
          <p:nvPr/>
        </p:nvCxnSpPr>
        <p:spPr>
          <a:xfrm flipH="1">
            <a:off x="7226076" y="2666035"/>
            <a:ext cx="470124" cy="1313437"/>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cxnSp>
        <p:nvCxnSpPr>
          <p:cNvPr id="59" name="Straight Arrow Connector 58"/>
          <p:cNvCxnSpPr/>
          <p:nvPr/>
        </p:nvCxnSpPr>
        <p:spPr>
          <a:xfrm flipH="1">
            <a:off x="9706701" y="2666035"/>
            <a:ext cx="208824" cy="1313437"/>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pic>
        <p:nvPicPr>
          <p:cNvPr id="60" name="Picture 59"/>
          <p:cNvPicPr>
            <a:picLocks noChangeAspect="1"/>
          </p:cNvPicPr>
          <p:nvPr>
            <p:custDataLst>
              <p:tags r:id="rId3"/>
            </p:custDataLst>
          </p:nvPr>
        </p:nvPicPr>
        <p:blipFill>
          <a:blip r:embed="rId12" cstate="print">
            <a:extLst>
              <a:ext uri="{28A0092B-C50C-407E-A947-70E740481C1C}">
                <a14:useLocalDpi xmlns:a14="http://schemas.microsoft.com/office/drawing/2010/main" val="0"/>
              </a:ext>
            </a:extLst>
          </a:blip>
          <a:stretch>
            <a:fillRect/>
          </a:stretch>
        </p:blipFill>
        <p:spPr>
          <a:xfrm>
            <a:off x="6404779" y="4129915"/>
            <a:ext cx="4632325" cy="506566"/>
          </a:xfrm>
          <a:prstGeom prst="rect">
            <a:avLst/>
          </a:prstGeom>
        </p:spPr>
      </p:pic>
      <mc:AlternateContent xmlns:mc="http://schemas.openxmlformats.org/markup-compatibility/2006" xmlns:a14="http://schemas.microsoft.com/office/drawing/2010/main">
        <mc:Choice Requires="a14">
          <p:sp>
            <p:nvSpPr>
              <p:cNvPr id="67" name="TextBox 66"/>
              <p:cNvSpPr txBox="1"/>
              <p:nvPr/>
            </p:nvSpPr>
            <p:spPr>
              <a:xfrm>
                <a:off x="3546671" y="4982692"/>
                <a:ext cx="3679405" cy="461665"/>
              </a:xfrm>
              <a:prstGeom prst="rect">
                <a:avLst/>
              </a:prstGeom>
              <a:noFill/>
            </p:spPr>
            <p:txBody>
              <a:bodyPr wrap="none" rtlCol="0">
                <a:spAutoFit/>
              </a:bodyPr>
              <a:lstStyle/>
              <a:p>
                <a:r>
                  <a:rPr lang="en-US" sz="2400" dirty="0" smtClean="0">
                    <a:solidFill>
                      <a:srgbClr val="FF0000"/>
                    </a:solidFill>
                  </a:rPr>
                  <a:t>(Numerical!) Output of tag </a:t>
                </a:r>
                <a14:m>
                  <m:oMath xmlns:m="http://schemas.openxmlformats.org/officeDocument/2006/math">
                    <m:r>
                      <a:rPr lang="en-US" sz="2400" i="1" dirty="0" smtClean="0">
                        <a:solidFill>
                          <a:srgbClr val="FF0000"/>
                        </a:solidFill>
                        <a:latin typeface="Cambria Math" panose="02040503050406030204" pitchFamily="18" charset="0"/>
                      </a:rPr>
                      <m:t>𝑙</m:t>
                    </m:r>
                  </m:oMath>
                </a14:m>
                <a:endParaRPr lang="en-US" sz="2400" dirty="0">
                  <a:solidFill>
                    <a:srgbClr val="FF0000"/>
                  </a:solidFill>
                </a:endParaRPr>
              </a:p>
            </p:txBody>
          </p:sp>
        </mc:Choice>
        <mc:Fallback xmlns="">
          <p:sp>
            <p:nvSpPr>
              <p:cNvPr id="67" name="TextBox 66"/>
              <p:cNvSpPr txBox="1">
                <a:spLocks noRot="1" noChangeAspect="1" noMove="1" noResize="1" noEditPoints="1" noAdjustHandles="1" noChangeArrowheads="1" noChangeShapeType="1" noTextEdit="1"/>
              </p:cNvSpPr>
              <p:nvPr/>
            </p:nvSpPr>
            <p:spPr>
              <a:xfrm>
                <a:off x="3546671" y="4982692"/>
                <a:ext cx="3679405" cy="461665"/>
              </a:xfrm>
              <a:prstGeom prst="rect">
                <a:avLst/>
              </a:prstGeom>
              <a:blipFill>
                <a:blip r:embed="rId13"/>
                <a:stretch>
                  <a:fillRect l="-2653" t="-10526" b="-28947"/>
                </a:stretch>
              </a:blipFill>
            </p:spPr>
            <p:txBody>
              <a:bodyPr/>
              <a:lstStyle/>
              <a:p>
                <a:r>
                  <a:rPr lang="en-US">
                    <a:noFill/>
                  </a:rPr>
                  <a:t> </a:t>
                </a:r>
              </a:p>
            </p:txBody>
          </p:sp>
        </mc:Fallback>
      </mc:AlternateContent>
      <p:pic>
        <p:nvPicPr>
          <p:cNvPr id="72" name="Picture 71"/>
          <p:cNvPicPr>
            <a:picLocks noChangeAspect="1"/>
          </p:cNvPicPr>
          <p:nvPr>
            <p:custDataLst>
              <p:tags r:id="rId4"/>
            </p:custDataLst>
          </p:nvPr>
        </p:nvPicPr>
        <p:blipFill>
          <a:blip r:embed="rId14" cstate="print">
            <a:extLst>
              <a:ext uri="{28A0092B-C50C-407E-A947-70E740481C1C}">
                <a14:useLocalDpi xmlns:a14="http://schemas.microsoft.com/office/drawing/2010/main" val="0"/>
              </a:ext>
            </a:extLst>
          </a:blip>
          <a:stretch>
            <a:fillRect/>
          </a:stretch>
        </p:blipFill>
        <p:spPr>
          <a:xfrm>
            <a:off x="1298163" y="6100361"/>
            <a:ext cx="10213232" cy="389478"/>
          </a:xfrm>
          <a:prstGeom prst="rect">
            <a:avLst/>
          </a:prstGeom>
        </p:spPr>
      </p:pic>
      <p:cxnSp>
        <p:nvCxnSpPr>
          <p:cNvPr id="75" name="Straight Arrow Connector 74"/>
          <p:cNvCxnSpPr>
            <a:endCxn id="72" idx="0"/>
          </p:cNvCxnSpPr>
          <p:nvPr/>
        </p:nvCxnSpPr>
        <p:spPr>
          <a:xfrm flipH="1">
            <a:off x="6404779" y="4673530"/>
            <a:ext cx="656421" cy="1426831"/>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27968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1.66667E-6 0.46389 L -1.66667E-6 1.85185E-6 " pathEditMode="relative" rAng="0" ptsTypes="AA">
                                      <p:cBhvr>
                                        <p:cTn id="6" dur="1000" fill="hold"/>
                                        <p:tgtEl>
                                          <p:spTgt spid="3"/>
                                        </p:tgtEl>
                                        <p:attrNameLst>
                                          <p:attrName>ppt_x</p:attrName>
                                          <p:attrName>ppt_y</p:attrName>
                                        </p:attrNameLst>
                                      </p:cBhvr>
                                      <p:rCtr x="0" y="-23194"/>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1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52"/>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5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6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5"/>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6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853464" y="3752666"/>
            <a:ext cx="651140" cy="461665"/>
          </a:xfrm>
          <a:prstGeom prst="rect">
            <a:avLst/>
          </a:prstGeom>
          <a:noFill/>
        </p:spPr>
        <p:txBody>
          <a:bodyPr wrap="none" rtlCol="0">
            <a:spAutoFit/>
          </a:bodyPr>
          <a:lstStyle/>
          <a:p>
            <a:r>
              <a:rPr lang="en-US" sz="2400" dirty="0">
                <a:solidFill>
                  <a:srgbClr val="7030A0"/>
                </a:solidFill>
              </a:rPr>
              <a:t>The</a:t>
            </a:r>
          </a:p>
        </p:txBody>
      </p:sp>
      <p:sp>
        <p:nvSpPr>
          <p:cNvPr id="25" name="TextBox 24"/>
          <p:cNvSpPr txBox="1"/>
          <p:nvPr/>
        </p:nvSpPr>
        <p:spPr>
          <a:xfrm>
            <a:off x="1765060" y="3752666"/>
            <a:ext cx="1143262" cy="461665"/>
          </a:xfrm>
          <a:prstGeom prst="rect">
            <a:avLst/>
          </a:prstGeom>
          <a:noFill/>
        </p:spPr>
        <p:txBody>
          <a:bodyPr wrap="none" rtlCol="0">
            <a:spAutoFit/>
          </a:bodyPr>
          <a:lstStyle/>
          <a:p>
            <a:r>
              <a:rPr lang="en-US" sz="2400" dirty="0">
                <a:solidFill>
                  <a:srgbClr val="7030A0"/>
                </a:solidFill>
              </a:rPr>
              <a:t>Raptors</a:t>
            </a:r>
          </a:p>
        </p:txBody>
      </p:sp>
      <p:sp>
        <p:nvSpPr>
          <p:cNvPr id="26" name="TextBox 25"/>
          <p:cNvSpPr txBox="1"/>
          <p:nvPr/>
        </p:nvSpPr>
        <p:spPr>
          <a:xfrm>
            <a:off x="3168778" y="3752667"/>
            <a:ext cx="277640" cy="461665"/>
          </a:xfrm>
          <a:prstGeom prst="rect">
            <a:avLst/>
          </a:prstGeom>
          <a:noFill/>
        </p:spPr>
        <p:txBody>
          <a:bodyPr wrap="none" rtlCol="0">
            <a:spAutoFit/>
          </a:bodyPr>
          <a:lstStyle/>
          <a:p>
            <a:r>
              <a:rPr lang="en-US" sz="2400" dirty="0">
                <a:solidFill>
                  <a:srgbClr val="7030A0"/>
                </a:solidFill>
              </a:rPr>
              <a:t>(</a:t>
            </a:r>
          </a:p>
        </p:txBody>
      </p:sp>
      <p:sp>
        <p:nvSpPr>
          <p:cNvPr id="27" name="TextBox 26"/>
          <p:cNvSpPr txBox="1"/>
          <p:nvPr/>
        </p:nvSpPr>
        <p:spPr>
          <a:xfrm>
            <a:off x="3706874" y="3752667"/>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28" name="TextBox 27"/>
          <p:cNvSpPr txBox="1"/>
          <p:nvPr/>
        </p:nvSpPr>
        <p:spPr>
          <a:xfrm>
            <a:off x="4462979" y="3752667"/>
            <a:ext cx="279244" cy="461665"/>
          </a:xfrm>
          <a:prstGeom prst="rect">
            <a:avLst/>
          </a:prstGeom>
          <a:noFill/>
        </p:spPr>
        <p:txBody>
          <a:bodyPr wrap="none" rtlCol="0">
            <a:spAutoFit/>
          </a:bodyPr>
          <a:lstStyle/>
          <a:p>
            <a:r>
              <a:rPr lang="en-US" sz="2400" dirty="0">
                <a:solidFill>
                  <a:srgbClr val="7030A0"/>
                </a:solidFill>
              </a:rPr>
              <a:t>-</a:t>
            </a:r>
          </a:p>
        </p:txBody>
      </p:sp>
      <p:sp>
        <p:nvSpPr>
          <p:cNvPr id="29" name="TextBox 28"/>
          <p:cNvSpPr txBox="1"/>
          <p:nvPr/>
        </p:nvSpPr>
        <p:spPr>
          <a:xfrm>
            <a:off x="5002679" y="3752667"/>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30" name="TextBox 29"/>
          <p:cNvSpPr txBox="1"/>
          <p:nvPr/>
        </p:nvSpPr>
        <p:spPr>
          <a:xfrm>
            <a:off x="5758784" y="3752667"/>
            <a:ext cx="277640" cy="461665"/>
          </a:xfrm>
          <a:prstGeom prst="rect">
            <a:avLst/>
          </a:prstGeom>
          <a:noFill/>
        </p:spPr>
        <p:txBody>
          <a:bodyPr wrap="none" rtlCol="0">
            <a:spAutoFit/>
          </a:bodyPr>
          <a:lstStyle/>
          <a:p>
            <a:r>
              <a:rPr lang="en-US" sz="2400" dirty="0">
                <a:solidFill>
                  <a:srgbClr val="7030A0"/>
                </a:solidFill>
              </a:rPr>
              <a:t>)</a:t>
            </a:r>
          </a:p>
        </p:txBody>
      </p:sp>
      <p:sp>
        <p:nvSpPr>
          <p:cNvPr id="31" name="TextBox 30"/>
          <p:cNvSpPr txBox="1"/>
          <p:nvPr/>
        </p:nvSpPr>
        <p:spPr>
          <a:xfrm>
            <a:off x="6296880" y="3752667"/>
            <a:ext cx="1291379" cy="461665"/>
          </a:xfrm>
          <a:prstGeom prst="rect">
            <a:avLst/>
          </a:prstGeom>
          <a:noFill/>
        </p:spPr>
        <p:txBody>
          <a:bodyPr wrap="none" rtlCol="0">
            <a:spAutoFit/>
          </a:bodyPr>
          <a:lstStyle/>
          <a:p>
            <a:r>
              <a:rPr lang="en-US" sz="2400" u="sng" dirty="0">
                <a:solidFill>
                  <a:srgbClr val="7030A0"/>
                </a:solidFill>
              </a:rPr>
              <a:t>edge out</a:t>
            </a:r>
          </a:p>
        </p:txBody>
      </p:sp>
      <p:sp>
        <p:nvSpPr>
          <p:cNvPr id="32" name="TextBox 31"/>
          <p:cNvSpPr txBox="1"/>
          <p:nvPr/>
        </p:nvSpPr>
        <p:spPr>
          <a:xfrm>
            <a:off x="7848715" y="3752667"/>
            <a:ext cx="603050" cy="461665"/>
          </a:xfrm>
          <a:prstGeom prst="rect">
            <a:avLst/>
          </a:prstGeom>
          <a:noFill/>
        </p:spPr>
        <p:txBody>
          <a:bodyPr wrap="none" rtlCol="0">
            <a:spAutoFit/>
          </a:bodyPr>
          <a:lstStyle/>
          <a:p>
            <a:r>
              <a:rPr lang="en-US" sz="2400" dirty="0">
                <a:solidFill>
                  <a:srgbClr val="7030A0"/>
                </a:solidFill>
              </a:rPr>
              <a:t>the</a:t>
            </a:r>
          </a:p>
        </p:txBody>
      </p:sp>
      <p:sp>
        <p:nvSpPr>
          <p:cNvPr id="33" name="TextBox 32"/>
          <p:cNvSpPr txBox="1"/>
          <p:nvPr/>
        </p:nvSpPr>
        <p:spPr>
          <a:xfrm>
            <a:off x="8712221" y="3752667"/>
            <a:ext cx="1178784" cy="461665"/>
          </a:xfrm>
          <a:prstGeom prst="rect">
            <a:avLst/>
          </a:prstGeom>
          <a:noFill/>
        </p:spPr>
        <p:txBody>
          <a:bodyPr wrap="none" rtlCol="0">
            <a:spAutoFit/>
          </a:bodyPr>
          <a:lstStyle/>
          <a:p>
            <a:r>
              <a:rPr lang="en-US" sz="2400" dirty="0">
                <a:solidFill>
                  <a:srgbClr val="7030A0"/>
                </a:solidFill>
              </a:rPr>
              <a:t>Wizards</a:t>
            </a:r>
          </a:p>
        </p:txBody>
      </p:sp>
      <p:sp>
        <p:nvSpPr>
          <p:cNvPr id="34" name="TextBox 33"/>
          <p:cNvSpPr txBox="1"/>
          <p:nvPr/>
        </p:nvSpPr>
        <p:spPr>
          <a:xfrm>
            <a:off x="10151461" y="3752667"/>
            <a:ext cx="508473" cy="461665"/>
          </a:xfrm>
          <a:prstGeom prst="rect">
            <a:avLst/>
          </a:prstGeom>
          <a:noFill/>
        </p:spPr>
        <p:txBody>
          <a:bodyPr wrap="none" rtlCol="0">
            <a:spAutoFit/>
          </a:bodyPr>
          <a:lstStyle/>
          <a:p>
            <a:r>
              <a:rPr lang="en-US" sz="2400" dirty="0">
                <a:solidFill>
                  <a:srgbClr val="7030A0"/>
                </a:solidFill>
              </a:rPr>
              <a:t>on</a:t>
            </a:r>
          </a:p>
        </p:txBody>
      </p:sp>
      <p:sp>
        <p:nvSpPr>
          <p:cNvPr id="35" name="TextBox 34"/>
          <p:cNvSpPr txBox="1"/>
          <p:nvPr/>
        </p:nvSpPr>
        <p:spPr>
          <a:xfrm>
            <a:off x="10920392" y="3752666"/>
            <a:ext cx="1195392" cy="461665"/>
          </a:xfrm>
          <a:prstGeom prst="rect">
            <a:avLst/>
          </a:prstGeom>
          <a:noFill/>
        </p:spPr>
        <p:txBody>
          <a:bodyPr wrap="none" rtlCol="0">
            <a:spAutoFit/>
          </a:bodyPr>
          <a:lstStyle/>
          <a:p>
            <a:r>
              <a:rPr lang="en-US" sz="2400" dirty="0">
                <a:solidFill>
                  <a:srgbClr val="7030A0"/>
                </a:solidFill>
              </a:rPr>
              <a:t>Tuesday</a:t>
            </a:r>
          </a:p>
        </p:txBody>
      </p:sp>
      <p:sp>
        <p:nvSpPr>
          <p:cNvPr id="36" name="Oval 35"/>
          <p:cNvSpPr/>
          <p:nvPr/>
        </p:nvSpPr>
        <p:spPr>
          <a:xfrm>
            <a:off x="1059400"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Arrow Connector 36"/>
          <p:cNvCxnSpPr>
            <a:stCxn id="36" idx="4"/>
          </p:cNvCxnSpPr>
          <p:nvPr/>
        </p:nvCxnSpPr>
        <p:spPr>
          <a:xfrm>
            <a:off x="1169890"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222753" y="275335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p:cNvCxnSpPr>
            <a:stCxn id="38" idx="4"/>
          </p:cNvCxnSpPr>
          <p:nvPr/>
        </p:nvCxnSpPr>
        <p:spPr>
          <a:xfrm>
            <a:off x="2333243"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192891"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p:cNvCxnSpPr>
            <a:stCxn id="40" idx="4"/>
          </p:cNvCxnSpPr>
          <p:nvPr/>
        </p:nvCxnSpPr>
        <p:spPr>
          <a:xfrm>
            <a:off x="3303381"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3839041" y="275335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p:cNvCxnSpPr>
            <a:stCxn id="42" idx="4"/>
          </p:cNvCxnSpPr>
          <p:nvPr/>
        </p:nvCxnSpPr>
        <p:spPr>
          <a:xfrm>
            <a:off x="3949531"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476104"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p:cNvCxnSpPr>
            <a:stCxn id="44" idx="4"/>
          </p:cNvCxnSpPr>
          <p:nvPr/>
        </p:nvCxnSpPr>
        <p:spPr>
          <a:xfrm>
            <a:off x="4586594"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46" name="Oval 45"/>
          <p:cNvSpPr/>
          <p:nvPr/>
        </p:nvSpPr>
        <p:spPr>
          <a:xfrm>
            <a:off x="5125437" y="275335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p:cNvCxnSpPr>
            <a:stCxn id="46" idx="4"/>
          </p:cNvCxnSpPr>
          <p:nvPr/>
        </p:nvCxnSpPr>
        <p:spPr>
          <a:xfrm>
            <a:off x="5235927"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5774769"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p:cNvCxnSpPr>
            <a:stCxn id="48" idx="4"/>
          </p:cNvCxnSpPr>
          <p:nvPr/>
        </p:nvCxnSpPr>
        <p:spPr>
          <a:xfrm>
            <a:off x="5885259"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6863242" y="275335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Arrow Connector 50"/>
          <p:cNvCxnSpPr>
            <a:stCxn id="50" idx="4"/>
          </p:cNvCxnSpPr>
          <p:nvPr/>
        </p:nvCxnSpPr>
        <p:spPr>
          <a:xfrm>
            <a:off x="6973732"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8037362"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52" idx="4"/>
          </p:cNvCxnSpPr>
          <p:nvPr/>
        </p:nvCxnSpPr>
        <p:spPr>
          <a:xfrm>
            <a:off x="8147852"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54" name="Oval 53"/>
          <p:cNvSpPr/>
          <p:nvPr/>
        </p:nvSpPr>
        <p:spPr>
          <a:xfrm>
            <a:off x="9202652" y="275335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p:cNvCxnSpPr>
            <a:stCxn id="54" idx="4"/>
          </p:cNvCxnSpPr>
          <p:nvPr/>
        </p:nvCxnSpPr>
        <p:spPr>
          <a:xfrm>
            <a:off x="9313142"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10273141" y="275335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Arrow Connector 56"/>
          <p:cNvCxnSpPr>
            <a:stCxn id="56" idx="4"/>
          </p:cNvCxnSpPr>
          <p:nvPr/>
        </p:nvCxnSpPr>
        <p:spPr>
          <a:xfrm>
            <a:off x="10383631"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11402280" y="2753359"/>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p:cNvCxnSpPr>
            <a:stCxn id="58" idx="4"/>
          </p:cNvCxnSpPr>
          <p:nvPr/>
        </p:nvCxnSpPr>
        <p:spPr>
          <a:xfrm>
            <a:off x="11512770" y="297433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6" idx="6"/>
            <a:endCxn id="38" idx="2"/>
          </p:cNvCxnSpPr>
          <p:nvPr/>
        </p:nvCxnSpPr>
        <p:spPr>
          <a:xfrm>
            <a:off x="1280380" y="2863849"/>
            <a:ext cx="94237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38" idx="6"/>
            <a:endCxn id="40" idx="2"/>
          </p:cNvCxnSpPr>
          <p:nvPr/>
        </p:nvCxnSpPr>
        <p:spPr>
          <a:xfrm>
            <a:off x="2443733" y="2863849"/>
            <a:ext cx="749158"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6"/>
            <a:endCxn id="42" idx="2"/>
          </p:cNvCxnSpPr>
          <p:nvPr/>
        </p:nvCxnSpPr>
        <p:spPr>
          <a:xfrm>
            <a:off x="3413871" y="2863849"/>
            <a:ext cx="42517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2" idx="6"/>
            <a:endCxn id="44" idx="2"/>
          </p:cNvCxnSpPr>
          <p:nvPr/>
        </p:nvCxnSpPr>
        <p:spPr>
          <a:xfrm>
            <a:off x="4060021" y="2863849"/>
            <a:ext cx="41608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4" idx="6"/>
            <a:endCxn id="46" idx="2"/>
          </p:cNvCxnSpPr>
          <p:nvPr/>
        </p:nvCxnSpPr>
        <p:spPr>
          <a:xfrm>
            <a:off x="4697084" y="2863849"/>
            <a:ext cx="42835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stCxn id="46" idx="6"/>
            <a:endCxn id="48" idx="2"/>
          </p:cNvCxnSpPr>
          <p:nvPr/>
        </p:nvCxnSpPr>
        <p:spPr>
          <a:xfrm>
            <a:off x="5346417" y="2863849"/>
            <a:ext cx="428352"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stCxn id="48" idx="6"/>
            <a:endCxn id="50" idx="2"/>
          </p:cNvCxnSpPr>
          <p:nvPr/>
        </p:nvCxnSpPr>
        <p:spPr>
          <a:xfrm>
            <a:off x="5995749" y="2863849"/>
            <a:ext cx="86749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50" idx="6"/>
            <a:endCxn id="52" idx="2"/>
          </p:cNvCxnSpPr>
          <p:nvPr/>
        </p:nvCxnSpPr>
        <p:spPr>
          <a:xfrm>
            <a:off x="7084222" y="2863849"/>
            <a:ext cx="95314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a:stCxn id="52" idx="6"/>
            <a:endCxn id="54" idx="2"/>
          </p:cNvCxnSpPr>
          <p:nvPr/>
        </p:nvCxnSpPr>
        <p:spPr>
          <a:xfrm>
            <a:off x="8258342" y="2863849"/>
            <a:ext cx="94431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54" idx="6"/>
            <a:endCxn id="56" idx="2"/>
          </p:cNvCxnSpPr>
          <p:nvPr/>
        </p:nvCxnSpPr>
        <p:spPr>
          <a:xfrm>
            <a:off x="9423632" y="2863849"/>
            <a:ext cx="84950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stCxn id="56" idx="6"/>
            <a:endCxn id="58" idx="2"/>
          </p:cNvCxnSpPr>
          <p:nvPr/>
        </p:nvCxnSpPr>
        <p:spPr>
          <a:xfrm>
            <a:off x="10494121" y="2863849"/>
            <a:ext cx="90815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6" idx="2"/>
          </p:cNvCxnSpPr>
          <p:nvPr/>
        </p:nvCxnSpPr>
        <p:spPr>
          <a:xfrm flipH="1">
            <a:off x="583980" y="2863849"/>
            <a:ext cx="475420" cy="0"/>
          </a:xfrm>
          <a:prstGeom prst="straightConnector1">
            <a:avLst/>
          </a:prstGeom>
          <a:ln w="31750">
            <a:solidFill>
              <a:srgbClr val="CB9764"/>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58" idx="6"/>
          </p:cNvCxnSpPr>
          <p:nvPr/>
        </p:nvCxnSpPr>
        <p:spPr>
          <a:xfrm>
            <a:off x="11623260" y="2863849"/>
            <a:ext cx="492524"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6" name="Elbow Connector 145"/>
          <p:cNvCxnSpPr>
            <a:stCxn id="54" idx="7"/>
            <a:endCxn id="58" idx="1"/>
          </p:cNvCxnSpPr>
          <p:nvPr/>
        </p:nvCxnSpPr>
        <p:spPr>
          <a:xfrm rot="5400000" flipH="1" flipV="1">
            <a:off x="10412956" y="1764035"/>
            <a:ext cx="12700" cy="204337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8" name="Elbow Connector 147"/>
          <p:cNvCxnSpPr>
            <a:stCxn id="50" idx="7"/>
            <a:endCxn id="54" idx="1"/>
          </p:cNvCxnSpPr>
          <p:nvPr/>
        </p:nvCxnSpPr>
        <p:spPr>
          <a:xfrm rot="5400000" flipH="1" flipV="1">
            <a:off x="8143437" y="1694144"/>
            <a:ext cx="12700" cy="2183154"/>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0" name="Elbow Connector 149"/>
          <p:cNvCxnSpPr>
            <a:stCxn id="46" idx="7"/>
            <a:endCxn id="50" idx="1"/>
          </p:cNvCxnSpPr>
          <p:nvPr/>
        </p:nvCxnSpPr>
        <p:spPr>
          <a:xfrm rot="5400000" flipH="1" flipV="1">
            <a:off x="6104829" y="1994947"/>
            <a:ext cx="12700" cy="1581549"/>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2" name="Elbow Connector 151"/>
          <p:cNvCxnSpPr>
            <a:stCxn id="42" idx="7"/>
            <a:endCxn id="46" idx="1"/>
          </p:cNvCxnSpPr>
          <p:nvPr/>
        </p:nvCxnSpPr>
        <p:spPr>
          <a:xfrm rot="5400000" flipH="1" flipV="1">
            <a:off x="4592729" y="2220651"/>
            <a:ext cx="12700" cy="1130140"/>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4" name="Elbow Connector 153"/>
          <p:cNvCxnSpPr>
            <a:stCxn id="38" idx="7"/>
            <a:endCxn id="42" idx="1"/>
          </p:cNvCxnSpPr>
          <p:nvPr/>
        </p:nvCxnSpPr>
        <p:spPr>
          <a:xfrm rot="5400000" flipH="1" flipV="1">
            <a:off x="3141387" y="2055705"/>
            <a:ext cx="12700" cy="146003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9" name="Elbow Connector 158"/>
          <p:cNvCxnSpPr>
            <a:endCxn id="38" idx="1"/>
          </p:cNvCxnSpPr>
          <p:nvPr/>
        </p:nvCxnSpPr>
        <p:spPr>
          <a:xfrm>
            <a:off x="583980" y="2523581"/>
            <a:ext cx="1671135" cy="262140"/>
          </a:xfrm>
          <a:prstGeom prst="bentConnector2">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rot="2700000">
            <a:off x="624145" y="194156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2" name="TextBox 161"/>
          <p:cNvSpPr txBox="1"/>
          <p:nvPr/>
        </p:nvSpPr>
        <p:spPr>
          <a:xfrm rot="2700000">
            <a:off x="1025587" y="162872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63" name="TextBox 162"/>
          <p:cNvSpPr txBox="1"/>
          <p:nvPr/>
        </p:nvSpPr>
        <p:spPr>
          <a:xfrm rot="2700000">
            <a:off x="2717089" y="195172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4" name="TextBox 163"/>
          <p:cNvSpPr txBox="1"/>
          <p:nvPr/>
        </p:nvSpPr>
        <p:spPr>
          <a:xfrm rot="2700000">
            <a:off x="4017569" y="195172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5" name="TextBox 164"/>
          <p:cNvSpPr txBox="1"/>
          <p:nvPr/>
        </p:nvSpPr>
        <p:spPr>
          <a:xfrm rot="2700000">
            <a:off x="5318049" y="195172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6" name="TextBox 165"/>
          <p:cNvSpPr txBox="1"/>
          <p:nvPr/>
        </p:nvSpPr>
        <p:spPr>
          <a:xfrm rot="2700000">
            <a:off x="7573570" y="195172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7" name="TextBox 166"/>
          <p:cNvSpPr txBox="1"/>
          <p:nvPr/>
        </p:nvSpPr>
        <p:spPr>
          <a:xfrm rot="2700000">
            <a:off x="9829089" y="195172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8" name="TextBox 167"/>
          <p:cNvSpPr txBox="1"/>
          <p:nvPr/>
        </p:nvSpPr>
        <p:spPr>
          <a:xfrm rot="2700000">
            <a:off x="2733628" y="167066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69" name="TextBox 168"/>
          <p:cNvSpPr txBox="1"/>
          <p:nvPr/>
        </p:nvSpPr>
        <p:spPr>
          <a:xfrm rot="2700000">
            <a:off x="3861995" y="160718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70" name="TextBox 169"/>
          <p:cNvSpPr txBox="1"/>
          <p:nvPr/>
        </p:nvSpPr>
        <p:spPr>
          <a:xfrm rot="2700000">
            <a:off x="5642527" y="1624712"/>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71" name="TextBox 170"/>
          <p:cNvSpPr txBox="1"/>
          <p:nvPr/>
        </p:nvSpPr>
        <p:spPr>
          <a:xfrm rot="2700000">
            <a:off x="8012857" y="162872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72" name="TextBox 171"/>
          <p:cNvSpPr txBox="1"/>
          <p:nvPr/>
        </p:nvSpPr>
        <p:spPr>
          <a:xfrm rot="2700000">
            <a:off x="11051030" y="1976026"/>
            <a:ext cx="771558" cy="461665"/>
          </a:xfrm>
          <a:prstGeom prst="rect">
            <a:avLst/>
          </a:prstGeom>
          <a:noFill/>
        </p:spPr>
        <p:txBody>
          <a:bodyPr wrap="none" rtlCol="0">
            <a:spAutoFit/>
          </a:bodyPr>
          <a:lstStyle/>
          <a:p>
            <a:r>
              <a:rPr lang="en-US" sz="2400" dirty="0">
                <a:solidFill>
                  <a:srgbClr val="00B0F0"/>
                </a:solidFill>
              </a:rPr>
              <a:t>Date</a:t>
            </a:r>
          </a:p>
        </p:txBody>
      </p:sp>
      <p:sp>
        <p:nvSpPr>
          <p:cNvPr id="71" name="Right Arrow 70"/>
          <p:cNvSpPr/>
          <p:nvPr/>
        </p:nvSpPr>
        <p:spPr>
          <a:xfrm>
            <a:off x="5024359" y="5405377"/>
            <a:ext cx="1334805" cy="2567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2" name="Picture 71"/>
          <p:cNvPicPr>
            <a:picLocks noChangeAspect="1"/>
          </p:cNvPicPr>
          <p:nvPr>
            <p:custDataLst>
              <p:tags r:id="rId1"/>
            </p:custDataLst>
          </p:nvPr>
        </p:nvPicPr>
        <p:blipFill>
          <a:blip r:embed="rId5" cstate="print">
            <a:extLst>
              <a:ext uri="{28A0092B-C50C-407E-A947-70E740481C1C}">
                <a14:useLocalDpi xmlns:a14="http://schemas.microsoft.com/office/drawing/2010/main" val="0"/>
              </a:ext>
            </a:extLst>
          </a:blip>
          <a:stretch>
            <a:fillRect/>
          </a:stretch>
        </p:blipFill>
        <p:spPr>
          <a:xfrm>
            <a:off x="6600481" y="5149161"/>
            <a:ext cx="4976111" cy="1046536"/>
          </a:xfrm>
          <a:prstGeom prst="rect">
            <a:avLst/>
          </a:prstGeom>
        </p:spPr>
      </p:pic>
      <p:pic>
        <p:nvPicPr>
          <p:cNvPr id="73" name="Picture 72"/>
          <p:cNvPicPr>
            <a:picLocks noChangeAspect="1"/>
          </p:cNvPicPr>
          <p:nvPr>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583979" y="5129887"/>
            <a:ext cx="4199063" cy="1065810"/>
          </a:xfrm>
          <a:prstGeom prst="rect">
            <a:avLst/>
          </a:prstGeom>
        </p:spPr>
      </p:pic>
      <p:sp>
        <p:nvSpPr>
          <p:cNvPr id="74"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Skipping NULL Tags</a:t>
            </a:r>
          </a:p>
        </p:txBody>
      </p:sp>
      <p:cxnSp>
        <p:nvCxnSpPr>
          <p:cNvPr id="3" name="Straight Connector 2"/>
          <p:cNvCxnSpPr/>
          <p:nvPr/>
        </p:nvCxnSpPr>
        <p:spPr>
          <a:xfrm>
            <a:off x="2676924" y="1463040"/>
            <a:ext cx="8915" cy="30480"/>
          </a:xfrm>
          <a:prstGeom prst="line">
            <a:avLst/>
          </a:prstGeom>
        </p:spPr>
        <p:style>
          <a:lnRef idx="1">
            <a:schemeClr val="accent1"/>
          </a:lnRef>
          <a:fillRef idx="0">
            <a:schemeClr val="accent1"/>
          </a:fillRef>
          <a:effectRef idx="0">
            <a:schemeClr val="accent1"/>
          </a:effectRef>
          <a:fontRef idx="minor">
            <a:schemeClr val="tx1"/>
          </a:fontRef>
        </p:style>
      </p:cxnSp>
      <p:sp>
        <p:nvSpPr>
          <p:cNvPr id="5" name="Freeform 4"/>
          <p:cNvSpPr/>
          <p:nvPr/>
        </p:nvSpPr>
        <p:spPr>
          <a:xfrm>
            <a:off x="2293620" y="1036320"/>
            <a:ext cx="3192780" cy="3215640"/>
          </a:xfrm>
          <a:custGeom>
            <a:avLst/>
            <a:gdLst>
              <a:gd name="connsiteX0" fmla="*/ 1889760 w 3192780"/>
              <a:gd name="connsiteY0" fmla="*/ 0 h 3291840"/>
              <a:gd name="connsiteX1" fmla="*/ 3185160 w 3192780"/>
              <a:gd name="connsiteY1" fmla="*/ 1295400 h 3291840"/>
              <a:gd name="connsiteX2" fmla="*/ 3192780 w 3192780"/>
              <a:gd name="connsiteY2" fmla="*/ 1417320 h 3291840"/>
              <a:gd name="connsiteX3" fmla="*/ 3192780 w 3192780"/>
              <a:gd name="connsiteY3" fmla="*/ 3291840 h 3291840"/>
              <a:gd name="connsiteX4" fmla="*/ 1424940 w 3192780"/>
              <a:gd name="connsiteY4" fmla="*/ 3291840 h 3291840"/>
              <a:gd name="connsiteX5" fmla="*/ 1424940 w 3192780"/>
              <a:gd name="connsiteY5" fmla="*/ 1501140 h 3291840"/>
              <a:gd name="connsiteX6" fmla="*/ 0 w 3192780"/>
              <a:gd name="connsiteY6" fmla="*/ 76200 h 3291840"/>
              <a:gd name="connsiteX7" fmla="*/ 1950720 w 3192780"/>
              <a:gd name="connsiteY7" fmla="*/ 76200 h 3291840"/>
              <a:gd name="connsiteX0" fmla="*/ 1954054 w 3192780"/>
              <a:gd name="connsiteY0" fmla="*/ 0 h 3215640"/>
              <a:gd name="connsiteX1" fmla="*/ 3185160 w 3192780"/>
              <a:gd name="connsiteY1" fmla="*/ 1219200 h 3215640"/>
              <a:gd name="connsiteX2" fmla="*/ 3192780 w 3192780"/>
              <a:gd name="connsiteY2" fmla="*/ 1341120 h 3215640"/>
              <a:gd name="connsiteX3" fmla="*/ 3192780 w 3192780"/>
              <a:gd name="connsiteY3" fmla="*/ 3215640 h 3215640"/>
              <a:gd name="connsiteX4" fmla="*/ 1424940 w 3192780"/>
              <a:gd name="connsiteY4" fmla="*/ 3215640 h 3215640"/>
              <a:gd name="connsiteX5" fmla="*/ 1424940 w 3192780"/>
              <a:gd name="connsiteY5" fmla="*/ 1424940 h 3215640"/>
              <a:gd name="connsiteX6" fmla="*/ 0 w 3192780"/>
              <a:gd name="connsiteY6" fmla="*/ 0 h 3215640"/>
              <a:gd name="connsiteX7" fmla="*/ 1950720 w 3192780"/>
              <a:gd name="connsiteY7" fmla="*/ 0 h 3215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92780" h="3215640">
                <a:moveTo>
                  <a:pt x="1954054" y="0"/>
                </a:moveTo>
                <a:lnTo>
                  <a:pt x="3185160" y="1219200"/>
                </a:lnTo>
                <a:lnTo>
                  <a:pt x="3192780" y="1341120"/>
                </a:lnTo>
                <a:lnTo>
                  <a:pt x="3192780" y="3215640"/>
                </a:lnTo>
                <a:lnTo>
                  <a:pt x="1424940" y="3215640"/>
                </a:lnTo>
                <a:lnTo>
                  <a:pt x="1424940" y="1424940"/>
                </a:lnTo>
                <a:lnTo>
                  <a:pt x="0" y="0"/>
                </a:lnTo>
                <a:lnTo>
                  <a:pt x="1950720" y="0"/>
                </a:lnTo>
              </a:path>
            </a:pathLst>
          </a:custGeom>
          <a:ln w="31750"/>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cxnSp>
        <p:nvCxnSpPr>
          <p:cNvPr id="7" name="Straight Arrow Connector 6"/>
          <p:cNvCxnSpPr>
            <a:endCxn id="73" idx="0"/>
          </p:cNvCxnSpPr>
          <p:nvPr/>
        </p:nvCxnSpPr>
        <p:spPr>
          <a:xfrm flipH="1">
            <a:off x="2683511" y="4251960"/>
            <a:ext cx="1903083" cy="877927"/>
          </a:xfrm>
          <a:prstGeom prst="straightConnector1">
            <a:avLst/>
          </a:prstGeom>
          <a:ln>
            <a:tailEnd type="arrow" w="lg" len="lg"/>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a:endCxn id="72" idx="0"/>
          </p:cNvCxnSpPr>
          <p:nvPr/>
        </p:nvCxnSpPr>
        <p:spPr>
          <a:xfrm>
            <a:off x="4586594" y="4251960"/>
            <a:ext cx="4501943" cy="897201"/>
          </a:xfrm>
          <a:prstGeom prst="straightConnector1">
            <a:avLst/>
          </a:prstGeom>
          <a:ln>
            <a:tailEnd type="arrow" w="lg" len="lg"/>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51813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anim calcmode="lin" valueType="num">
                                      <p:cBhvr>
                                        <p:cTn id="8" dur="1000" fill="hold"/>
                                        <p:tgtEl>
                                          <p:spTgt spid="159"/>
                                        </p:tgtEl>
                                        <p:attrNameLst>
                                          <p:attrName>ppt_x</p:attrName>
                                        </p:attrNameLst>
                                      </p:cBhvr>
                                      <p:tavLst>
                                        <p:tav tm="0">
                                          <p:val>
                                            <p:strVal val="#ppt_x"/>
                                          </p:val>
                                        </p:tav>
                                        <p:tav tm="100000">
                                          <p:val>
                                            <p:strVal val="#ppt_x"/>
                                          </p:val>
                                        </p:tav>
                                      </p:tavLst>
                                    </p:anim>
                                    <p:anim calcmode="lin" valueType="num">
                                      <p:cBhvr>
                                        <p:cTn id="9" dur="1000" fill="hold"/>
                                        <p:tgtEl>
                                          <p:spTgt spid="159"/>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54"/>
                                        </p:tgtEl>
                                        <p:attrNameLst>
                                          <p:attrName>style.visibility</p:attrName>
                                        </p:attrNameLst>
                                      </p:cBhvr>
                                      <p:to>
                                        <p:strVal val="visible"/>
                                      </p:to>
                                    </p:set>
                                    <p:animEffect transition="in" filter="fade">
                                      <p:cBhvr>
                                        <p:cTn id="12" dur="1000"/>
                                        <p:tgtEl>
                                          <p:spTgt spid="154"/>
                                        </p:tgtEl>
                                      </p:cBhvr>
                                    </p:animEffect>
                                    <p:anim calcmode="lin" valueType="num">
                                      <p:cBhvr>
                                        <p:cTn id="13" dur="1000" fill="hold"/>
                                        <p:tgtEl>
                                          <p:spTgt spid="154"/>
                                        </p:tgtEl>
                                        <p:attrNameLst>
                                          <p:attrName>ppt_x</p:attrName>
                                        </p:attrNameLst>
                                      </p:cBhvr>
                                      <p:tavLst>
                                        <p:tav tm="0">
                                          <p:val>
                                            <p:strVal val="#ppt_x"/>
                                          </p:val>
                                        </p:tav>
                                        <p:tav tm="100000">
                                          <p:val>
                                            <p:strVal val="#ppt_x"/>
                                          </p:val>
                                        </p:tav>
                                      </p:tavLst>
                                    </p:anim>
                                    <p:anim calcmode="lin" valueType="num">
                                      <p:cBhvr>
                                        <p:cTn id="14" dur="1000" fill="hold"/>
                                        <p:tgtEl>
                                          <p:spTgt spid="154"/>
                                        </p:tgtEl>
                                        <p:attrNameLst>
                                          <p:attrName>ppt_y</p:attrName>
                                        </p:attrNameLst>
                                      </p:cBhvr>
                                      <p:tavLst>
                                        <p:tav tm="0">
                                          <p:val>
                                            <p:strVal val="#ppt_y-.1"/>
                                          </p:val>
                                        </p:tav>
                                        <p:tav tm="100000">
                                          <p:val>
                                            <p:strVal val="#ppt_y"/>
                                          </p:val>
                                        </p:tav>
                                      </p:tavLst>
                                    </p:anim>
                                  </p:childTnLst>
                                </p:cTn>
                              </p:par>
                              <p:par>
                                <p:cTn id="15" presetID="47" presetClass="entr" presetSubtype="0" fill="hold" nodeType="withEffect">
                                  <p:stCondLst>
                                    <p:cond delay="0"/>
                                  </p:stCondLst>
                                  <p:childTnLst>
                                    <p:set>
                                      <p:cBhvr>
                                        <p:cTn id="16" dur="1" fill="hold">
                                          <p:stCondLst>
                                            <p:cond delay="0"/>
                                          </p:stCondLst>
                                        </p:cTn>
                                        <p:tgtEl>
                                          <p:spTgt spid="152"/>
                                        </p:tgtEl>
                                        <p:attrNameLst>
                                          <p:attrName>style.visibility</p:attrName>
                                        </p:attrNameLst>
                                      </p:cBhvr>
                                      <p:to>
                                        <p:strVal val="visible"/>
                                      </p:to>
                                    </p:set>
                                    <p:animEffect transition="in" filter="fade">
                                      <p:cBhvr>
                                        <p:cTn id="17" dur="1000"/>
                                        <p:tgtEl>
                                          <p:spTgt spid="152"/>
                                        </p:tgtEl>
                                      </p:cBhvr>
                                    </p:animEffect>
                                    <p:anim calcmode="lin" valueType="num">
                                      <p:cBhvr>
                                        <p:cTn id="18" dur="1000" fill="hold"/>
                                        <p:tgtEl>
                                          <p:spTgt spid="152"/>
                                        </p:tgtEl>
                                        <p:attrNameLst>
                                          <p:attrName>ppt_x</p:attrName>
                                        </p:attrNameLst>
                                      </p:cBhvr>
                                      <p:tavLst>
                                        <p:tav tm="0">
                                          <p:val>
                                            <p:strVal val="#ppt_x"/>
                                          </p:val>
                                        </p:tav>
                                        <p:tav tm="100000">
                                          <p:val>
                                            <p:strVal val="#ppt_x"/>
                                          </p:val>
                                        </p:tav>
                                      </p:tavLst>
                                    </p:anim>
                                    <p:anim calcmode="lin" valueType="num">
                                      <p:cBhvr>
                                        <p:cTn id="19" dur="1000" fill="hold"/>
                                        <p:tgtEl>
                                          <p:spTgt spid="152"/>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1000"/>
                                        <p:tgtEl>
                                          <p:spTgt spid="150"/>
                                        </p:tgtEl>
                                      </p:cBhvr>
                                    </p:animEffect>
                                    <p:anim calcmode="lin" valueType="num">
                                      <p:cBhvr>
                                        <p:cTn id="23" dur="1000" fill="hold"/>
                                        <p:tgtEl>
                                          <p:spTgt spid="150"/>
                                        </p:tgtEl>
                                        <p:attrNameLst>
                                          <p:attrName>ppt_x</p:attrName>
                                        </p:attrNameLst>
                                      </p:cBhvr>
                                      <p:tavLst>
                                        <p:tav tm="0">
                                          <p:val>
                                            <p:strVal val="#ppt_x"/>
                                          </p:val>
                                        </p:tav>
                                        <p:tav tm="100000">
                                          <p:val>
                                            <p:strVal val="#ppt_x"/>
                                          </p:val>
                                        </p:tav>
                                      </p:tavLst>
                                    </p:anim>
                                    <p:anim calcmode="lin" valueType="num">
                                      <p:cBhvr>
                                        <p:cTn id="24" dur="1000" fill="hold"/>
                                        <p:tgtEl>
                                          <p:spTgt spid="150"/>
                                        </p:tgtEl>
                                        <p:attrNameLst>
                                          <p:attrName>ppt_y</p:attrName>
                                        </p:attrNameLst>
                                      </p:cBhvr>
                                      <p:tavLst>
                                        <p:tav tm="0">
                                          <p:val>
                                            <p:strVal val="#ppt_y-.1"/>
                                          </p:val>
                                        </p:tav>
                                        <p:tav tm="100000">
                                          <p:val>
                                            <p:strVal val="#ppt_y"/>
                                          </p:val>
                                        </p:tav>
                                      </p:tavLst>
                                    </p:anim>
                                  </p:childTnLst>
                                </p:cTn>
                              </p:par>
                              <p:par>
                                <p:cTn id="25" presetID="47" presetClass="entr" presetSubtype="0" fill="hold" nodeType="with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fade">
                                      <p:cBhvr>
                                        <p:cTn id="27" dur="1000"/>
                                        <p:tgtEl>
                                          <p:spTgt spid="148"/>
                                        </p:tgtEl>
                                      </p:cBhvr>
                                    </p:animEffect>
                                    <p:anim calcmode="lin" valueType="num">
                                      <p:cBhvr>
                                        <p:cTn id="28" dur="1000" fill="hold"/>
                                        <p:tgtEl>
                                          <p:spTgt spid="148"/>
                                        </p:tgtEl>
                                        <p:attrNameLst>
                                          <p:attrName>ppt_x</p:attrName>
                                        </p:attrNameLst>
                                      </p:cBhvr>
                                      <p:tavLst>
                                        <p:tav tm="0">
                                          <p:val>
                                            <p:strVal val="#ppt_x"/>
                                          </p:val>
                                        </p:tav>
                                        <p:tav tm="100000">
                                          <p:val>
                                            <p:strVal val="#ppt_x"/>
                                          </p:val>
                                        </p:tav>
                                      </p:tavLst>
                                    </p:anim>
                                    <p:anim calcmode="lin" valueType="num">
                                      <p:cBhvr>
                                        <p:cTn id="29" dur="1000" fill="hold"/>
                                        <p:tgtEl>
                                          <p:spTgt spid="148"/>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146"/>
                                        </p:tgtEl>
                                        <p:attrNameLst>
                                          <p:attrName>style.visibility</p:attrName>
                                        </p:attrNameLst>
                                      </p:cBhvr>
                                      <p:to>
                                        <p:strVal val="visible"/>
                                      </p:to>
                                    </p:set>
                                    <p:animEffect transition="in" filter="fade">
                                      <p:cBhvr>
                                        <p:cTn id="32" dur="1000"/>
                                        <p:tgtEl>
                                          <p:spTgt spid="146"/>
                                        </p:tgtEl>
                                      </p:cBhvr>
                                    </p:animEffect>
                                    <p:anim calcmode="lin" valueType="num">
                                      <p:cBhvr>
                                        <p:cTn id="33" dur="1000" fill="hold"/>
                                        <p:tgtEl>
                                          <p:spTgt spid="146"/>
                                        </p:tgtEl>
                                        <p:attrNameLst>
                                          <p:attrName>ppt_x</p:attrName>
                                        </p:attrNameLst>
                                      </p:cBhvr>
                                      <p:tavLst>
                                        <p:tav tm="0">
                                          <p:val>
                                            <p:strVal val="#ppt_x"/>
                                          </p:val>
                                        </p:tav>
                                        <p:tav tm="100000">
                                          <p:val>
                                            <p:strVal val="#ppt_x"/>
                                          </p:val>
                                        </p:tav>
                                      </p:tavLst>
                                    </p:anim>
                                    <p:anim calcmode="lin" valueType="num">
                                      <p:cBhvr>
                                        <p:cTn id="34" dur="1000" fill="hold"/>
                                        <p:tgtEl>
                                          <p:spTgt spid="146"/>
                                        </p:tgtEl>
                                        <p:attrNameLst>
                                          <p:attrName>ppt_y</p:attrName>
                                        </p:attrNameLst>
                                      </p:cBhvr>
                                      <p:tavLst>
                                        <p:tav tm="0">
                                          <p:val>
                                            <p:strVal val="#ppt_y-.1"/>
                                          </p:val>
                                        </p:tav>
                                        <p:tav tm="100000">
                                          <p:val>
                                            <p:strVal val="#ppt_y"/>
                                          </p:val>
                                        </p:tav>
                                      </p:tavLst>
                                    </p:anim>
                                  </p:childTnLst>
                                </p:cTn>
                              </p:par>
                              <p:par>
                                <p:cTn id="35" presetID="42" presetClass="exit" presetSubtype="0" fill="hold" nodeType="withEffect">
                                  <p:stCondLst>
                                    <p:cond delay="0"/>
                                  </p:stCondLst>
                                  <p:childTnLst>
                                    <p:animEffect transition="out" filter="fade">
                                      <p:cBhvr>
                                        <p:cTn id="36" dur="1000"/>
                                        <p:tgtEl>
                                          <p:spTgt spid="60"/>
                                        </p:tgtEl>
                                      </p:cBhvr>
                                    </p:animEffect>
                                    <p:anim calcmode="lin" valueType="num">
                                      <p:cBhvr>
                                        <p:cTn id="37" dur="1000"/>
                                        <p:tgtEl>
                                          <p:spTgt spid="60"/>
                                        </p:tgtEl>
                                        <p:attrNameLst>
                                          <p:attrName>ppt_x</p:attrName>
                                        </p:attrNameLst>
                                      </p:cBhvr>
                                      <p:tavLst>
                                        <p:tav tm="0">
                                          <p:val>
                                            <p:strVal val="ppt_x"/>
                                          </p:val>
                                        </p:tav>
                                        <p:tav tm="100000">
                                          <p:val>
                                            <p:strVal val="ppt_x"/>
                                          </p:val>
                                        </p:tav>
                                      </p:tavLst>
                                    </p:anim>
                                    <p:anim calcmode="lin" valueType="num">
                                      <p:cBhvr>
                                        <p:cTn id="38" dur="1000"/>
                                        <p:tgtEl>
                                          <p:spTgt spid="60"/>
                                        </p:tgtEl>
                                        <p:attrNameLst>
                                          <p:attrName>ppt_y</p:attrName>
                                        </p:attrNameLst>
                                      </p:cBhvr>
                                      <p:tavLst>
                                        <p:tav tm="0">
                                          <p:val>
                                            <p:strVal val="ppt_y"/>
                                          </p:val>
                                        </p:tav>
                                        <p:tav tm="100000">
                                          <p:val>
                                            <p:strVal val="ppt_y+.1"/>
                                          </p:val>
                                        </p:tav>
                                      </p:tavLst>
                                    </p:anim>
                                    <p:set>
                                      <p:cBhvr>
                                        <p:cTn id="39" dur="1" fill="hold">
                                          <p:stCondLst>
                                            <p:cond delay="999"/>
                                          </p:stCondLst>
                                        </p:cTn>
                                        <p:tgtEl>
                                          <p:spTgt spid="60"/>
                                        </p:tgtEl>
                                        <p:attrNameLst>
                                          <p:attrName>style.visibility</p:attrName>
                                        </p:attrNameLst>
                                      </p:cBhvr>
                                      <p:to>
                                        <p:strVal val="hidden"/>
                                      </p:to>
                                    </p:set>
                                  </p:childTnLst>
                                </p:cTn>
                              </p:par>
                              <p:par>
                                <p:cTn id="40" presetID="42" presetClass="exit" presetSubtype="0" fill="hold" nodeType="withEffect">
                                  <p:stCondLst>
                                    <p:cond delay="0"/>
                                  </p:stCondLst>
                                  <p:childTnLst>
                                    <p:animEffect transition="out" filter="fade">
                                      <p:cBhvr>
                                        <p:cTn id="41" dur="1000"/>
                                        <p:tgtEl>
                                          <p:spTgt spid="62"/>
                                        </p:tgtEl>
                                      </p:cBhvr>
                                    </p:animEffect>
                                    <p:anim calcmode="lin" valueType="num">
                                      <p:cBhvr>
                                        <p:cTn id="42" dur="1000"/>
                                        <p:tgtEl>
                                          <p:spTgt spid="62"/>
                                        </p:tgtEl>
                                        <p:attrNameLst>
                                          <p:attrName>ppt_x</p:attrName>
                                        </p:attrNameLst>
                                      </p:cBhvr>
                                      <p:tavLst>
                                        <p:tav tm="0">
                                          <p:val>
                                            <p:strVal val="ppt_x"/>
                                          </p:val>
                                        </p:tav>
                                        <p:tav tm="100000">
                                          <p:val>
                                            <p:strVal val="ppt_x"/>
                                          </p:val>
                                        </p:tav>
                                      </p:tavLst>
                                    </p:anim>
                                    <p:anim calcmode="lin" valueType="num">
                                      <p:cBhvr>
                                        <p:cTn id="43" dur="1000"/>
                                        <p:tgtEl>
                                          <p:spTgt spid="62"/>
                                        </p:tgtEl>
                                        <p:attrNameLst>
                                          <p:attrName>ppt_y</p:attrName>
                                        </p:attrNameLst>
                                      </p:cBhvr>
                                      <p:tavLst>
                                        <p:tav tm="0">
                                          <p:val>
                                            <p:strVal val="ppt_y"/>
                                          </p:val>
                                        </p:tav>
                                        <p:tav tm="100000">
                                          <p:val>
                                            <p:strVal val="ppt_y+.1"/>
                                          </p:val>
                                        </p:tav>
                                      </p:tavLst>
                                    </p:anim>
                                    <p:set>
                                      <p:cBhvr>
                                        <p:cTn id="44" dur="1" fill="hold">
                                          <p:stCondLst>
                                            <p:cond delay="999"/>
                                          </p:stCondLst>
                                        </p:cTn>
                                        <p:tgtEl>
                                          <p:spTgt spid="62"/>
                                        </p:tgtEl>
                                        <p:attrNameLst>
                                          <p:attrName>style.visibility</p:attrName>
                                        </p:attrNameLst>
                                      </p:cBhvr>
                                      <p:to>
                                        <p:strVal val="hidden"/>
                                      </p:to>
                                    </p:set>
                                  </p:childTnLst>
                                </p:cTn>
                              </p:par>
                              <p:par>
                                <p:cTn id="45" presetID="42" presetClass="exit" presetSubtype="0" fill="hold" nodeType="withEffect">
                                  <p:stCondLst>
                                    <p:cond delay="0"/>
                                  </p:stCondLst>
                                  <p:childTnLst>
                                    <p:animEffect transition="out" filter="fade">
                                      <p:cBhvr>
                                        <p:cTn id="46" dur="1000"/>
                                        <p:tgtEl>
                                          <p:spTgt spid="64"/>
                                        </p:tgtEl>
                                      </p:cBhvr>
                                    </p:animEffect>
                                    <p:anim calcmode="lin" valueType="num">
                                      <p:cBhvr>
                                        <p:cTn id="47" dur="1000"/>
                                        <p:tgtEl>
                                          <p:spTgt spid="64"/>
                                        </p:tgtEl>
                                        <p:attrNameLst>
                                          <p:attrName>ppt_x</p:attrName>
                                        </p:attrNameLst>
                                      </p:cBhvr>
                                      <p:tavLst>
                                        <p:tav tm="0">
                                          <p:val>
                                            <p:strVal val="ppt_x"/>
                                          </p:val>
                                        </p:tav>
                                        <p:tav tm="100000">
                                          <p:val>
                                            <p:strVal val="ppt_x"/>
                                          </p:val>
                                        </p:tav>
                                      </p:tavLst>
                                    </p:anim>
                                    <p:anim calcmode="lin" valueType="num">
                                      <p:cBhvr>
                                        <p:cTn id="48" dur="1000"/>
                                        <p:tgtEl>
                                          <p:spTgt spid="64"/>
                                        </p:tgtEl>
                                        <p:attrNameLst>
                                          <p:attrName>ppt_y</p:attrName>
                                        </p:attrNameLst>
                                      </p:cBhvr>
                                      <p:tavLst>
                                        <p:tav tm="0">
                                          <p:val>
                                            <p:strVal val="ppt_y"/>
                                          </p:val>
                                        </p:tav>
                                        <p:tav tm="100000">
                                          <p:val>
                                            <p:strVal val="ppt_y+.1"/>
                                          </p:val>
                                        </p:tav>
                                      </p:tavLst>
                                    </p:anim>
                                    <p:set>
                                      <p:cBhvr>
                                        <p:cTn id="49" dur="1" fill="hold">
                                          <p:stCondLst>
                                            <p:cond delay="999"/>
                                          </p:stCondLst>
                                        </p:cTn>
                                        <p:tgtEl>
                                          <p:spTgt spid="64"/>
                                        </p:tgtEl>
                                        <p:attrNameLst>
                                          <p:attrName>style.visibility</p:attrName>
                                        </p:attrNameLst>
                                      </p:cBhvr>
                                      <p:to>
                                        <p:strVal val="hidden"/>
                                      </p:to>
                                    </p:set>
                                  </p:childTnLst>
                                </p:cTn>
                              </p:par>
                              <p:par>
                                <p:cTn id="50" presetID="42" presetClass="exit" presetSubtype="0" fill="hold" nodeType="withEffect">
                                  <p:stCondLst>
                                    <p:cond delay="0"/>
                                  </p:stCondLst>
                                  <p:childTnLst>
                                    <p:animEffect transition="out" filter="fade">
                                      <p:cBhvr>
                                        <p:cTn id="51" dur="1000"/>
                                        <p:tgtEl>
                                          <p:spTgt spid="66"/>
                                        </p:tgtEl>
                                      </p:cBhvr>
                                    </p:animEffect>
                                    <p:anim calcmode="lin" valueType="num">
                                      <p:cBhvr>
                                        <p:cTn id="52" dur="1000"/>
                                        <p:tgtEl>
                                          <p:spTgt spid="66"/>
                                        </p:tgtEl>
                                        <p:attrNameLst>
                                          <p:attrName>ppt_x</p:attrName>
                                        </p:attrNameLst>
                                      </p:cBhvr>
                                      <p:tavLst>
                                        <p:tav tm="0">
                                          <p:val>
                                            <p:strVal val="ppt_x"/>
                                          </p:val>
                                        </p:tav>
                                        <p:tav tm="100000">
                                          <p:val>
                                            <p:strVal val="ppt_x"/>
                                          </p:val>
                                        </p:tav>
                                      </p:tavLst>
                                    </p:anim>
                                    <p:anim calcmode="lin" valueType="num">
                                      <p:cBhvr>
                                        <p:cTn id="53" dur="1000"/>
                                        <p:tgtEl>
                                          <p:spTgt spid="66"/>
                                        </p:tgtEl>
                                        <p:attrNameLst>
                                          <p:attrName>ppt_y</p:attrName>
                                        </p:attrNameLst>
                                      </p:cBhvr>
                                      <p:tavLst>
                                        <p:tav tm="0">
                                          <p:val>
                                            <p:strVal val="ppt_y"/>
                                          </p:val>
                                        </p:tav>
                                        <p:tav tm="100000">
                                          <p:val>
                                            <p:strVal val="ppt_y+.1"/>
                                          </p:val>
                                        </p:tav>
                                      </p:tavLst>
                                    </p:anim>
                                    <p:set>
                                      <p:cBhvr>
                                        <p:cTn id="54" dur="1" fill="hold">
                                          <p:stCondLst>
                                            <p:cond delay="999"/>
                                          </p:stCondLst>
                                        </p:cTn>
                                        <p:tgtEl>
                                          <p:spTgt spid="66"/>
                                        </p:tgtEl>
                                        <p:attrNameLst>
                                          <p:attrName>style.visibility</p:attrName>
                                        </p:attrNameLst>
                                      </p:cBhvr>
                                      <p:to>
                                        <p:strVal val="hidden"/>
                                      </p:to>
                                    </p:set>
                                  </p:childTnLst>
                                </p:cTn>
                              </p:par>
                              <p:par>
                                <p:cTn id="55" presetID="42" presetClass="exit" presetSubtype="0" fill="hold" nodeType="withEffect">
                                  <p:stCondLst>
                                    <p:cond delay="0"/>
                                  </p:stCondLst>
                                  <p:childTnLst>
                                    <p:animEffect transition="out" filter="fade">
                                      <p:cBhvr>
                                        <p:cTn id="56" dur="1000"/>
                                        <p:tgtEl>
                                          <p:spTgt spid="68"/>
                                        </p:tgtEl>
                                      </p:cBhvr>
                                    </p:animEffect>
                                    <p:anim calcmode="lin" valueType="num">
                                      <p:cBhvr>
                                        <p:cTn id="57" dur="1000"/>
                                        <p:tgtEl>
                                          <p:spTgt spid="68"/>
                                        </p:tgtEl>
                                        <p:attrNameLst>
                                          <p:attrName>ppt_x</p:attrName>
                                        </p:attrNameLst>
                                      </p:cBhvr>
                                      <p:tavLst>
                                        <p:tav tm="0">
                                          <p:val>
                                            <p:strVal val="ppt_x"/>
                                          </p:val>
                                        </p:tav>
                                        <p:tav tm="100000">
                                          <p:val>
                                            <p:strVal val="ppt_x"/>
                                          </p:val>
                                        </p:tav>
                                      </p:tavLst>
                                    </p:anim>
                                    <p:anim calcmode="lin" valueType="num">
                                      <p:cBhvr>
                                        <p:cTn id="58" dur="1000"/>
                                        <p:tgtEl>
                                          <p:spTgt spid="68"/>
                                        </p:tgtEl>
                                        <p:attrNameLst>
                                          <p:attrName>ppt_y</p:attrName>
                                        </p:attrNameLst>
                                      </p:cBhvr>
                                      <p:tavLst>
                                        <p:tav tm="0">
                                          <p:val>
                                            <p:strVal val="ppt_y"/>
                                          </p:val>
                                        </p:tav>
                                        <p:tav tm="100000">
                                          <p:val>
                                            <p:strVal val="ppt_y+.1"/>
                                          </p:val>
                                        </p:tav>
                                      </p:tavLst>
                                    </p:anim>
                                    <p:set>
                                      <p:cBhvr>
                                        <p:cTn id="59" dur="1" fill="hold">
                                          <p:stCondLst>
                                            <p:cond delay="999"/>
                                          </p:stCondLst>
                                        </p:cTn>
                                        <p:tgtEl>
                                          <p:spTgt spid="68"/>
                                        </p:tgtEl>
                                        <p:attrNameLst>
                                          <p:attrName>style.visibility</p:attrName>
                                        </p:attrNameLst>
                                      </p:cBhvr>
                                      <p:to>
                                        <p:strVal val="hidden"/>
                                      </p:to>
                                    </p:set>
                                  </p:childTnLst>
                                </p:cTn>
                              </p:par>
                              <p:par>
                                <p:cTn id="60" presetID="42" presetClass="exit" presetSubtype="0" fill="hold" nodeType="withEffect">
                                  <p:stCondLst>
                                    <p:cond delay="0"/>
                                  </p:stCondLst>
                                  <p:childTnLst>
                                    <p:animEffect transition="out" filter="fade">
                                      <p:cBhvr>
                                        <p:cTn id="61" dur="1000"/>
                                        <p:tgtEl>
                                          <p:spTgt spid="70"/>
                                        </p:tgtEl>
                                      </p:cBhvr>
                                    </p:animEffect>
                                    <p:anim calcmode="lin" valueType="num">
                                      <p:cBhvr>
                                        <p:cTn id="62" dur="1000"/>
                                        <p:tgtEl>
                                          <p:spTgt spid="70"/>
                                        </p:tgtEl>
                                        <p:attrNameLst>
                                          <p:attrName>ppt_x</p:attrName>
                                        </p:attrNameLst>
                                      </p:cBhvr>
                                      <p:tavLst>
                                        <p:tav tm="0">
                                          <p:val>
                                            <p:strVal val="ppt_x"/>
                                          </p:val>
                                        </p:tav>
                                        <p:tav tm="100000">
                                          <p:val>
                                            <p:strVal val="ppt_x"/>
                                          </p:val>
                                        </p:tav>
                                      </p:tavLst>
                                    </p:anim>
                                    <p:anim calcmode="lin" valueType="num">
                                      <p:cBhvr>
                                        <p:cTn id="63" dur="1000"/>
                                        <p:tgtEl>
                                          <p:spTgt spid="70"/>
                                        </p:tgtEl>
                                        <p:attrNameLst>
                                          <p:attrName>ppt_y</p:attrName>
                                        </p:attrNameLst>
                                      </p:cBhvr>
                                      <p:tavLst>
                                        <p:tav tm="0">
                                          <p:val>
                                            <p:strVal val="ppt_y"/>
                                          </p:val>
                                        </p:tav>
                                        <p:tav tm="100000">
                                          <p:val>
                                            <p:strVal val="ppt_y+.1"/>
                                          </p:val>
                                        </p:tav>
                                      </p:tavLst>
                                    </p:anim>
                                    <p:set>
                                      <p:cBhvr>
                                        <p:cTn id="64" dur="1" fill="hold">
                                          <p:stCondLst>
                                            <p:cond delay="999"/>
                                          </p:stCondLst>
                                        </p:cTn>
                                        <p:tgtEl>
                                          <p:spTgt spid="70"/>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7"/>
                                        </p:tgtEl>
                                        <p:attrNameLst>
                                          <p:attrName>style.visibility</p:attrName>
                                        </p:attrNameLst>
                                      </p:cBhvr>
                                      <p:to>
                                        <p:strVal val="hidden"/>
                                      </p:to>
                                    </p:set>
                                  </p:childTnLst>
                                </p:cTn>
                              </p:par>
                              <p:par>
                                <p:cTn id="71" presetID="1" presetClass="entr" presetSubtype="0" fill="hold" nodeType="withEffect">
                                  <p:stCondLst>
                                    <p:cond delay="0"/>
                                  </p:stCondLst>
                                  <p:childTnLst>
                                    <p:set>
                                      <p:cBhvr>
                                        <p:cTn id="7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The Issue of “Garbage Collection”</a:t>
            </a:r>
          </a:p>
        </p:txBody>
      </p:sp>
      <p:sp>
        <p:nvSpPr>
          <p:cNvPr id="3" name="TextBox 2"/>
          <p:cNvSpPr txBox="1"/>
          <p:nvPr/>
        </p:nvSpPr>
        <p:spPr>
          <a:xfrm>
            <a:off x="2701849" y="2107068"/>
            <a:ext cx="603050" cy="461665"/>
          </a:xfrm>
          <a:prstGeom prst="rect">
            <a:avLst/>
          </a:prstGeom>
          <a:noFill/>
        </p:spPr>
        <p:txBody>
          <a:bodyPr wrap="none" rtlCol="0">
            <a:spAutoFit/>
          </a:bodyPr>
          <a:lstStyle/>
          <a:p>
            <a:r>
              <a:rPr lang="en-US" sz="2400" dirty="0">
                <a:solidFill>
                  <a:srgbClr val="0070C0"/>
                </a:solidFill>
              </a:rPr>
              <a:t>the</a:t>
            </a:r>
          </a:p>
        </p:txBody>
      </p:sp>
      <p:sp>
        <p:nvSpPr>
          <p:cNvPr id="4" name="TextBox 3"/>
          <p:cNvSpPr txBox="1"/>
          <p:nvPr/>
        </p:nvSpPr>
        <p:spPr>
          <a:xfrm>
            <a:off x="3296490" y="2604941"/>
            <a:ext cx="655949" cy="461665"/>
          </a:xfrm>
          <a:prstGeom prst="rect">
            <a:avLst/>
          </a:prstGeom>
          <a:noFill/>
        </p:spPr>
        <p:txBody>
          <a:bodyPr wrap="none" rtlCol="0">
            <a:spAutoFit/>
          </a:bodyPr>
          <a:lstStyle/>
          <a:p>
            <a:r>
              <a:rPr lang="en-US" sz="2400" dirty="0">
                <a:solidFill>
                  <a:srgbClr val="0070C0"/>
                </a:solidFill>
              </a:rPr>
              <a:t>and</a:t>
            </a:r>
          </a:p>
        </p:txBody>
      </p:sp>
      <p:sp>
        <p:nvSpPr>
          <p:cNvPr id="5" name="TextBox 4"/>
          <p:cNvSpPr txBox="1"/>
          <p:nvPr/>
        </p:nvSpPr>
        <p:spPr>
          <a:xfrm>
            <a:off x="3674799" y="1894340"/>
            <a:ext cx="277640" cy="461665"/>
          </a:xfrm>
          <a:prstGeom prst="rect">
            <a:avLst/>
          </a:prstGeom>
          <a:noFill/>
        </p:spPr>
        <p:txBody>
          <a:bodyPr wrap="none" rtlCol="0">
            <a:spAutoFit/>
          </a:bodyPr>
          <a:lstStyle/>
          <a:p>
            <a:r>
              <a:rPr lang="en-US" sz="2400" dirty="0">
                <a:solidFill>
                  <a:srgbClr val="0070C0"/>
                </a:solidFill>
              </a:rPr>
              <a:t>(</a:t>
            </a:r>
          </a:p>
        </p:txBody>
      </p:sp>
      <p:sp>
        <p:nvSpPr>
          <p:cNvPr id="6" name="TextBox 5"/>
          <p:cNvSpPr txBox="1"/>
          <p:nvPr/>
        </p:nvSpPr>
        <p:spPr>
          <a:xfrm>
            <a:off x="3674799" y="3250553"/>
            <a:ext cx="277640" cy="461665"/>
          </a:xfrm>
          <a:prstGeom prst="rect">
            <a:avLst/>
          </a:prstGeom>
          <a:noFill/>
        </p:spPr>
        <p:txBody>
          <a:bodyPr wrap="none" rtlCol="0">
            <a:spAutoFit/>
          </a:bodyPr>
          <a:lstStyle/>
          <a:p>
            <a:r>
              <a:rPr lang="en-US" sz="2400" dirty="0">
                <a:solidFill>
                  <a:srgbClr val="0070C0"/>
                </a:solidFill>
              </a:rPr>
              <a:t>)</a:t>
            </a:r>
          </a:p>
        </p:txBody>
      </p:sp>
      <p:sp>
        <p:nvSpPr>
          <p:cNvPr id="8" name="TextBox 7"/>
          <p:cNvSpPr txBox="1"/>
          <p:nvPr/>
        </p:nvSpPr>
        <p:spPr>
          <a:xfrm>
            <a:off x="4003661" y="2344984"/>
            <a:ext cx="1486433" cy="461665"/>
          </a:xfrm>
          <a:prstGeom prst="rect">
            <a:avLst/>
          </a:prstGeom>
          <a:noFill/>
        </p:spPr>
        <p:txBody>
          <a:bodyPr wrap="none" rtlCol="0">
            <a:spAutoFit/>
          </a:bodyPr>
          <a:lstStyle/>
          <a:p>
            <a:r>
              <a:rPr lang="en-US" sz="2400" dirty="0">
                <a:solidFill>
                  <a:srgbClr val="0070C0"/>
                </a:solidFill>
              </a:rPr>
              <a:t>next game</a:t>
            </a:r>
          </a:p>
        </p:txBody>
      </p:sp>
      <p:sp>
        <p:nvSpPr>
          <p:cNvPr id="9" name="TextBox 8"/>
          <p:cNvSpPr txBox="1"/>
          <p:nvPr/>
        </p:nvSpPr>
        <p:spPr>
          <a:xfrm>
            <a:off x="4143034" y="3066606"/>
            <a:ext cx="788870" cy="461665"/>
          </a:xfrm>
          <a:prstGeom prst="rect">
            <a:avLst/>
          </a:prstGeom>
          <a:noFill/>
        </p:spPr>
        <p:txBody>
          <a:bodyPr wrap="none" rtlCol="0">
            <a:spAutoFit/>
          </a:bodyPr>
          <a:lstStyle/>
          <a:p>
            <a:r>
              <a:rPr lang="en-US" sz="2400" dirty="0">
                <a:solidFill>
                  <a:srgbClr val="0070C0"/>
                </a:solidFill>
              </a:rPr>
              <a:t>from</a:t>
            </a:r>
          </a:p>
        </p:txBody>
      </p:sp>
      <p:sp>
        <p:nvSpPr>
          <p:cNvPr id="12" name="TextBox 11"/>
          <p:cNvSpPr txBox="1"/>
          <p:nvPr/>
        </p:nvSpPr>
        <p:spPr>
          <a:xfrm>
            <a:off x="2784770" y="3472959"/>
            <a:ext cx="441146" cy="461665"/>
          </a:xfrm>
          <a:prstGeom prst="rect">
            <a:avLst/>
          </a:prstGeom>
          <a:noFill/>
        </p:spPr>
        <p:txBody>
          <a:bodyPr wrap="none" rtlCol="0">
            <a:spAutoFit/>
          </a:bodyPr>
          <a:lstStyle/>
          <a:p>
            <a:r>
              <a:rPr lang="en-US" sz="2400" dirty="0">
                <a:solidFill>
                  <a:srgbClr val="0070C0"/>
                </a:solidFill>
              </a:rPr>
              <a:t>of</a:t>
            </a:r>
          </a:p>
        </p:txBody>
      </p:sp>
      <p:sp>
        <p:nvSpPr>
          <p:cNvPr id="13" name="TextBox 12"/>
          <p:cNvSpPr txBox="1"/>
          <p:nvPr/>
        </p:nvSpPr>
        <p:spPr>
          <a:xfrm>
            <a:off x="1927278" y="2806649"/>
            <a:ext cx="1469185" cy="461665"/>
          </a:xfrm>
          <a:prstGeom prst="rect">
            <a:avLst/>
          </a:prstGeom>
          <a:noFill/>
        </p:spPr>
        <p:txBody>
          <a:bodyPr wrap="none" rtlCol="0">
            <a:spAutoFit/>
          </a:bodyPr>
          <a:lstStyle/>
          <a:p>
            <a:r>
              <a:rPr lang="en-US" sz="2400" dirty="0">
                <a:solidFill>
                  <a:srgbClr val="0070C0"/>
                </a:solidFill>
              </a:rPr>
              <a:t>win streak</a:t>
            </a:r>
          </a:p>
        </p:txBody>
      </p:sp>
      <p:sp>
        <p:nvSpPr>
          <p:cNvPr id="14" name="TextBox 13"/>
          <p:cNvSpPr txBox="1"/>
          <p:nvPr/>
        </p:nvSpPr>
        <p:spPr>
          <a:xfrm>
            <a:off x="7246321" y="2050007"/>
            <a:ext cx="2158861" cy="461665"/>
          </a:xfrm>
          <a:prstGeom prst="rect">
            <a:avLst/>
          </a:prstGeom>
          <a:noFill/>
        </p:spPr>
        <p:txBody>
          <a:bodyPr wrap="none" rtlCol="0">
            <a:spAutoFit/>
          </a:bodyPr>
          <a:lstStyle/>
          <a:p>
            <a:r>
              <a:rPr lang="en-US" sz="2400" dirty="0">
                <a:solidFill>
                  <a:srgbClr val="FF0000"/>
                </a:solidFill>
              </a:rPr>
              <a:t>Team Win Delta</a:t>
            </a:r>
          </a:p>
        </p:txBody>
      </p:sp>
      <p:sp>
        <p:nvSpPr>
          <p:cNvPr id="15" name="TextBox 14"/>
          <p:cNvSpPr txBox="1"/>
          <p:nvPr/>
        </p:nvSpPr>
        <p:spPr>
          <a:xfrm>
            <a:off x="7246321" y="3469553"/>
            <a:ext cx="3514360" cy="461665"/>
          </a:xfrm>
          <a:prstGeom prst="rect">
            <a:avLst/>
          </a:prstGeom>
          <a:noFill/>
        </p:spPr>
        <p:txBody>
          <a:bodyPr wrap="none" rtlCol="0">
            <a:spAutoFit/>
          </a:bodyPr>
          <a:lstStyle/>
          <a:p>
            <a:r>
              <a:rPr lang="en-US" sz="2400" dirty="0">
                <a:solidFill>
                  <a:srgbClr val="FF0000"/>
                </a:solidFill>
              </a:rPr>
              <a:t>Player Offensive Rebounds</a:t>
            </a:r>
          </a:p>
        </p:txBody>
      </p:sp>
      <p:sp>
        <p:nvSpPr>
          <p:cNvPr id="16" name="TextBox 15"/>
          <p:cNvSpPr txBox="1"/>
          <p:nvPr/>
        </p:nvSpPr>
        <p:spPr>
          <a:xfrm>
            <a:off x="7246321" y="2760608"/>
            <a:ext cx="2897268" cy="461665"/>
          </a:xfrm>
          <a:prstGeom prst="rect">
            <a:avLst/>
          </a:prstGeom>
          <a:noFill/>
        </p:spPr>
        <p:txBody>
          <a:bodyPr wrap="none" rtlCol="0">
            <a:spAutoFit/>
          </a:bodyPr>
          <a:lstStyle/>
          <a:p>
            <a:r>
              <a:rPr lang="en-US" sz="2400" dirty="0">
                <a:solidFill>
                  <a:srgbClr val="FF0000"/>
                </a:solidFill>
              </a:rPr>
              <a:t>Team Rebounds Delta</a:t>
            </a:r>
          </a:p>
        </p:txBody>
      </p:sp>
      <p:sp>
        <p:nvSpPr>
          <p:cNvPr id="17" name="Oval 16"/>
          <p:cNvSpPr/>
          <p:nvPr/>
        </p:nvSpPr>
        <p:spPr>
          <a:xfrm>
            <a:off x="1552532" y="1615127"/>
            <a:ext cx="4072379" cy="2752626"/>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
        <p:nvSpPr>
          <p:cNvPr id="18" name="Rounded Rectangle 17"/>
          <p:cNvSpPr/>
          <p:nvPr/>
        </p:nvSpPr>
        <p:spPr>
          <a:xfrm>
            <a:off x="7122853" y="1970582"/>
            <a:ext cx="3761295" cy="2041715"/>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6" name="TextBox 25"/>
          <p:cNvSpPr txBox="1"/>
          <p:nvPr/>
        </p:nvSpPr>
        <p:spPr>
          <a:xfrm>
            <a:off x="1128558" y="4779463"/>
            <a:ext cx="5092484" cy="1446550"/>
          </a:xfrm>
          <a:prstGeom prst="rect">
            <a:avLst/>
          </a:prstGeom>
          <a:noFill/>
        </p:spPr>
        <p:txBody>
          <a:bodyPr wrap="none" rtlCol="0">
            <a:spAutoFit/>
          </a:bodyPr>
          <a:lstStyle/>
          <a:p>
            <a:pPr algn="ctr"/>
            <a:r>
              <a:rPr lang="en-US" sz="3200" dirty="0"/>
              <a:t>Non-informative words</a:t>
            </a:r>
          </a:p>
          <a:p>
            <a:pPr algn="ctr"/>
            <a:r>
              <a:rPr lang="en-US" sz="2400" dirty="0"/>
              <a:t>or</a:t>
            </a:r>
          </a:p>
          <a:p>
            <a:pPr algn="ctr"/>
            <a:r>
              <a:rPr lang="en-US" sz="3200" dirty="0"/>
              <a:t>Information outside the table</a:t>
            </a:r>
          </a:p>
        </p:txBody>
      </p:sp>
      <p:sp>
        <p:nvSpPr>
          <p:cNvPr id="27" name="TextBox 26"/>
          <p:cNvSpPr txBox="1"/>
          <p:nvPr/>
        </p:nvSpPr>
        <p:spPr>
          <a:xfrm>
            <a:off x="8127657" y="4779462"/>
            <a:ext cx="1751698" cy="707886"/>
          </a:xfrm>
          <a:prstGeom prst="rect">
            <a:avLst/>
          </a:prstGeom>
          <a:noFill/>
        </p:spPr>
        <p:txBody>
          <a:bodyPr wrap="none" rtlCol="0">
            <a:spAutoFit/>
          </a:bodyPr>
          <a:lstStyle/>
          <a:p>
            <a:pPr algn="ctr"/>
            <a:r>
              <a:rPr lang="en-US" sz="3600" dirty="0" smtClean="0"/>
              <a:t>Tail</a:t>
            </a:r>
            <a:r>
              <a:rPr lang="en-US" sz="3200" dirty="0" smtClean="0"/>
              <a:t> </a:t>
            </a:r>
            <a:r>
              <a:rPr lang="en-US" sz="4000" dirty="0"/>
              <a:t>tags</a:t>
            </a:r>
            <a:endParaRPr lang="en-US" sz="3200" dirty="0"/>
          </a:p>
        </p:txBody>
      </p:sp>
      <p:cxnSp>
        <p:nvCxnSpPr>
          <p:cNvPr id="20" name="Straight Connector 19"/>
          <p:cNvCxnSpPr>
            <a:stCxn id="17" idx="6"/>
            <a:endCxn id="18" idx="1"/>
          </p:cNvCxnSpPr>
          <p:nvPr/>
        </p:nvCxnSpPr>
        <p:spPr>
          <a:xfrm>
            <a:off x="5624911" y="2991440"/>
            <a:ext cx="1497942" cy="0"/>
          </a:xfrm>
          <a:prstGeom prst="line">
            <a:avLst/>
          </a:prstGeom>
          <a:ln w="41275"/>
        </p:spPr>
        <p:style>
          <a:lnRef idx="3">
            <a:schemeClr val="accent2"/>
          </a:lnRef>
          <a:fillRef idx="0">
            <a:schemeClr val="accent2"/>
          </a:fillRef>
          <a:effectRef idx="2">
            <a:schemeClr val="accent2"/>
          </a:effectRef>
          <a:fontRef idx="minor">
            <a:schemeClr val="tx1"/>
          </a:fontRef>
        </p:style>
      </p:cxnSp>
      <p:sp>
        <p:nvSpPr>
          <p:cNvPr id="7" name="Multiply 6"/>
          <p:cNvSpPr/>
          <p:nvPr/>
        </p:nvSpPr>
        <p:spPr>
          <a:xfrm>
            <a:off x="5952662" y="2538654"/>
            <a:ext cx="901811" cy="905569"/>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1568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Solution: Injecting Statistical Constraints</a:t>
            </a:r>
          </a:p>
        </p:txBody>
      </p:sp>
      <p:sp>
        <p:nvSpPr>
          <p:cNvPr id="11" name="Down Arrow 10"/>
          <p:cNvSpPr/>
          <p:nvPr/>
        </p:nvSpPr>
        <p:spPr>
          <a:xfrm>
            <a:off x="8633547" y="3923887"/>
            <a:ext cx="451945" cy="7777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2056512"/>
            <a:ext cx="11058144" cy="1336622"/>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5232405"/>
            <a:ext cx="10867128" cy="1184889"/>
          </a:xfrm>
          <a:prstGeom prst="rect">
            <a:avLst/>
          </a:prstGeom>
        </p:spPr>
      </p:pic>
      <p:pic>
        <p:nvPicPr>
          <p:cNvPr id="14" name="Picture 13"/>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2661921" y="4086326"/>
            <a:ext cx="5343262" cy="462926"/>
          </a:xfrm>
          <a:prstGeom prst="rect">
            <a:avLst/>
          </a:prstGeom>
        </p:spPr>
      </p:pic>
      <p:sp>
        <p:nvSpPr>
          <p:cNvPr id="7" name="Freeform 6"/>
          <p:cNvSpPr/>
          <p:nvPr/>
        </p:nvSpPr>
        <p:spPr>
          <a:xfrm>
            <a:off x="4814438" y="2029101"/>
            <a:ext cx="3000375" cy="1391443"/>
          </a:xfrm>
          <a:custGeom>
            <a:avLst/>
            <a:gdLst>
              <a:gd name="connsiteX0" fmla="*/ 101600 w 2997200"/>
              <a:gd name="connsiteY0" fmla="*/ 76200 h 1384300"/>
              <a:gd name="connsiteX1" fmla="*/ 1409700 w 2997200"/>
              <a:gd name="connsiteY1" fmla="*/ 1384300 h 1384300"/>
              <a:gd name="connsiteX2" fmla="*/ 2997200 w 2997200"/>
              <a:gd name="connsiteY2" fmla="*/ 1384300 h 1384300"/>
              <a:gd name="connsiteX3" fmla="*/ 1612900 w 2997200"/>
              <a:gd name="connsiteY3" fmla="*/ 0 h 1384300"/>
              <a:gd name="connsiteX4" fmla="*/ 0 w 2997200"/>
              <a:gd name="connsiteY4" fmla="*/ 0 h 1384300"/>
              <a:gd name="connsiteX0" fmla="*/ 0 w 3000375"/>
              <a:gd name="connsiteY0" fmla="*/ 0 h 1391443"/>
              <a:gd name="connsiteX1" fmla="*/ 1412875 w 3000375"/>
              <a:gd name="connsiteY1" fmla="*/ 1391443 h 1391443"/>
              <a:gd name="connsiteX2" fmla="*/ 3000375 w 3000375"/>
              <a:gd name="connsiteY2" fmla="*/ 1391443 h 1391443"/>
              <a:gd name="connsiteX3" fmla="*/ 1616075 w 3000375"/>
              <a:gd name="connsiteY3" fmla="*/ 7143 h 1391443"/>
              <a:gd name="connsiteX4" fmla="*/ 3175 w 3000375"/>
              <a:gd name="connsiteY4" fmla="*/ 7143 h 139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75" h="1391443">
                <a:moveTo>
                  <a:pt x="0" y="0"/>
                </a:moveTo>
                <a:lnTo>
                  <a:pt x="1412875" y="1391443"/>
                </a:lnTo>
                <a:lnTo>
                  <a:pt x="3000375" y="1391443"/>
                </a:lnTo>
                <a:lnTo>
                  <a:pt x="1616075" y="7143"/>
                </a:lnTo>
                <a:lnTo>
                  <a:pt x="3175" y="714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a:off x="4761098" y="5129127"/>
            <a:ext cx="3000375" cy="1391443"/>
          </a:xfrm>
          <a:custGeom>
            <a:avLst/>
            <a:gdLst>
              <a:gd name="connsiteX0" fmla="*/ 101600 w 2997200"/>
              <a:gd name="connsiteY0" fmla="*/ 76200 h 1384300"/>
              <a:gd name="connsiteX1" fmla="*/ 1409700 w 2997200"/>
              <a:gd name="connsiteY1" fmla="*/ 1384300 h 1384300"/>
              <a:gd name="connsiteX2" fmla="*/ 2997200 w 2997200"/>
              <a:gd name="connsiteY2" fmla="*/ 1384300 h 1384300"/>
              <a:gd name="connsiteX3" fmla="*/ 1612900 w 2997200"/>
              <a:gd name="connsiteY3" fmla="*/ 0 h 1384300"/>
              <a:gd name="connsiteX4" fmla="*/ 0 w 2997200"/>
              <a:gd name="connsiteY4" fmla="*/ 0 h 1384300"/>
              <a:gd name="connsiteX0" fmla="*/ 0 w 3000375"/>
              <a:gd name="connsiteY0" fmla="*/ 0 h 1391443"/>
              <a:gd name="connsiteX1" fmla="*/ 1412875 w 3000375"/>
              <a:gd name="connsiteY1" fmla="*/ 1391443 h 1391443"/>
              <a:gd name="connsiteX2" fmla="*/ 3000375 w 3000375"/>
              <a:gd name="connsiteY2" fmla="*/ 1391443 h 1391443"/>
              <a:gd name="connsiteX3" fmla="*/ 1616075 w 3000375"/>
              <a:gd name="connsiteY3" fmla="*/ 7143 h 1391443"/>
              <a:gd name="connsiteX4" fmla="*/ 3175 w 3000375"/>
              <a:gd name="connsiteY4" fmla="*/ 7143 h 139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0375" h="1391443">
                <a:moveTo>
                  <a:pt x="0" y="0"/>
                </a:moveTo>
                <a:lnTo>
                  <a:pt x="1412875" y="1391443"/>
                </a:lnTo>
                <a:lnTo>
                  <a:pt x="3000375" y="1391443"/>
                </a:lnTo>
                <a:lnTo>
                  <a:pt x="1616075" y="7143"/>
                </a:lnTo>
                <a:lnTo>
                  <a:pt x="3175" y="714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475671" y="1166924"/>
            <a:ext cx="4006866" cy="461665"/>
          </a:xfrm>
          <a:prstGeom prst="rect">
            <a:avLst/>
          </a:prstGeom>
          <a:noFill/>
        </p:spPr>
        <p:txBody>
          <a:bodyPr wrap="none" rtlCol="0">
            <a:spAutoFit/>
          </a:bodyPr>
          <a:lstStyle/>
          <a:p>
            <a:r>
              <a:rPr lang="en-US" sz="2400" dirty="0" smtClean="0"/>
              <a:t>Black: Correct!    </a:t>
            </a:r>
            <a:r>
              <a:rPr lang="en-US" sz="2400" dirty="0" smtClean="0">
                <a:solidFill>
                  <a:srgbClr val="FF0000"/>
                </a:solidFill>
              </a:rPr>
              <a:t>*Red</a:t>
            </a:r>
            <a:r>
              <a:rPr lang="en-US" sz="2400" dirty="0">
                <a:solidFill>
                  <a:srgbClr val="FF0000"/>
                </a:solidFill>
              </a:rPr>
              <a:t>: Wrong</a:t>
            </a:r>
            <a:r>
              <a:rPr lang="en-US" sz="2400" dirty="0" smtClean="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443254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Solution: Injecting Statistical Constraints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674995"/>
            <a:ext cx="10058400" cy="2809724"/>
          </a:xfrm>
          <a:prstGeom prst="rect">
            <a:avLst/>
          </a:prstGeom>
        </p:spPr>
      </p:pic>
      <p:sp>
        <p:nvSpPr>
          <p:cNvPr id="11" name="TextBox 10"/>
          <p:cNvSpPr txBox="1"/>
          <p:nvPr/>
        </p:nvSpPr>
        <p:spPr>
          <a:xfrm>
            <a:off x="4016648" y="4851326"/>
            <a:ext cx="4158703" cy="584775"/>
          </a:xfrm>
          <a:prstGeom prst="rect">
            <a:avLst/>
          </a:prstGeom>
          <a:noFill/>
        </p:spPr>
        <p:txBody>
          <a:bodyPr wrap="none" rtlCol="0">
            <a:spAutoFit/>
          </a:bodyPr>
          <a:lstStyle/>
          <a:p>
            <a:pPr algn="ctr"/>
            <a:r>
              <a:rPr lang="en-US" sz="3200" dirty="0"/>
              <a:t>Posterior Regularization</a:t>
            </a:r>
          </a:p>
        </p:txBody>
      </p:sp>
      <p:sp>
        <p:nvSpPr>
          <p:cNvPr id="23" name="Footer Placeholder 22"/>
          <p:cNvSpPr>
            <a:spLocks noGrp="1"/>
          </p:cNvSpPr>
          <p:nvPr>
            <p:ph type="ftr" sz="quarter" idx="11"/>
          </p:nvPr>
        </p:nvSpPr>
        <p:spPr>
          <a:xfrm>
            <a:off x="218440" y="6285230"/>
            <a:ext cx="4114800" cy="365125"/>
          </a:xfrm>
        </p:spPr>
        <p:txBody>
          <a:bodyPr/>
          <a:lstStyle/>
          <a:p>
            <a:pPr algn="l"/>
            <a:r>
              <a:rPr lang="en-US" sz="1800" dirty="0" err="1"/>
              <a:t>Ganchev</a:t>
            </a:r>
            <a:r>
              <a:rPr lang="en-US" sz="1800" dirty="0"/>
              <a:t> et al., 2010</a:t>
            </a:r>
          </a:p>
        </p:txBody>
      </p:sp>
    </p:spTree>
    <p:extLst>
      <p:ext uri="{BB962C8B-B14F-4D97-AF65-F5344CB8AC3E}">
        <p14:creationId xmlns:p14="http://schemas.microsoft.com/office/powerpoint/2010/main" val="2436109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Results</a:t>
            </a:r>
          </a:p>
        </p:txBody>
      </p:sp>
      <p:graphicFrame>
        <p:nvGraphicFramePr>
          <p:cNvPr id="3" name="Table 2"/>
          <p:cNvGraphicFramePr>
            <a:graphicFrameLocks noGrp="1"/>
          </p:cNvGraphicFramePr>
          <p:nvPr>
            <p:extLst>
              <p:ext uri="{D42A27DB-BD31-4B8C-83A1-F6EECF244321}">
                <p14:modId xmlns:p14="http://schemas.microsoft.com/office/powerpoint/2010/main" val="4050837401"/>
              </p:ext>
            </p:extLst>
          </p:nvPr>
        </p:nvGraphicFramePr>
        <p:xfrm>
          <a:off x="838200" y="2106747"/>
          <a:ext cx="8218716" cy="1854200"/>
        </p:xfrm>
        <a:graphic>
          <a:graphicData uri="http://schemas.openxmlformats.org/drawingml/2006/table">
            <a:tbl>
              <a:tblPr firstRow="1" bandRow="1">
                <a:tableStyleId>{5C22544A-7EE6-4342-B048-85BDC9FD1C3A}</a:tableStyleId>
              </a:tblPr>
              <a:tblGrid>
                <a:gridCol w="3849916">
                  <a:extLst>
                    <a:ext uri="{9D8B030D-6E8A-4147-A177-3AD203B41FA5}">
                      <a16:colId xmlns:a16="http://schemas.microsoft.com/office/drawing/2014/main" val="1293666678"/>
                    </a:ext>
                  </a:extLst>
                </a:gridCol>
                <a:gridCol w="1335315">
                  <a:extLst>
                    <a:ext uri="{9D8B030D-6E8A-4147-A177-3AD203B41FA5}">
                      <a16:colId xmlns:a16="http://schemas.microsoft.com/office/drawing/2014/main" val="2787757655"/>
                    </a:ext>
                  </a:extLst>
                </a:gridCol>
                <a:gridCol w="1436914">
                  <a:extLst>
                    <a:ext uri="{9D8B030D-6E8A-4147-A177-3AD203B41FA5}">
                      <a16:colId xmlns:a16="http://schemas.microsoft.com/office/drawing/2014/main" val="3540230044"/>
                    </a:ext>
                  </a:extLst>
                </a:gridCol>
                <a:gridCol w="1596571">
                  <a:extLst>
                    <a:ext uri="{9D8B030D-6E8A-4147-A177-3AD203B41FA5}">
                      <a16:colId xmlns:a16="http://schemas.microsoft.com/office/drawing/2014/main" val="136430174"/>
                    </a:ext>
                  </a:extLst>
                </a:gridCol>
              </a:tblGrid>
              <a:tr h="370840">
                <a:tc>
                  <a:txBody>
                    <a:bodyPr/>
                    <a:lstStyle/>
                    <a:p>
                      <a:r>
                        <a:rPr lang="en-US" dirty="0"/>
                        <a:t>Models</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2305466863"/>
                  </a:ext>
                </a:extLst>
              </a:tr>
              <a:tr h="370840">
                <a:tc>
                  <a:txBody>
                    <a:bodyPr/>
                    <a:lstStyle/>
                    <a:p>
                      <a:r>
                        <a:rPr lang="en-US" b="0" dirty="0"/>
                        <a:t>Liang 2009</a:t>
                      </a:r>
                    </a:p>
                  </a:txBody>
                  <a:tcPr/>
                </a:tc>
                <a:tc>
                  <a:txBody>
                    <a:bodyPr/>
                    <a:lstStyle/>
                    <a:p>
                      <a:r>
                        <a:rPr lang="en-US" dirty="0"/>
                        <a:t>0.319</a:t>
                      </a:r>
                    </a:p>
                  </a:txBody>
                  <a:tcPr/>
                </a:tc>
                <a:tc>
                  <a:txBody>
                    <a:bodyPr/>
                    <a:lstStyle/>
                    <a:p>
                      <a:r>
                        <a:rPr lang="en-US" dirty="0"/>
                        <a:t>0.643</a:t>
                      </a:r>
                    </a:p>
                  </a:txBody>
                  <a:tcPr/>
                </a:tc>
                <a:tc>
                  <a:txBody>
                    <a:bodyPr/>
                    <a:lstStyle/>
                    <a:p>
                      <a:r>
                        <a:rPr lang="en-US" dirty="0"/>
                        <a:t>0.426</a:t>
                      </a:r>
                    </a:p>
                  </a:txBody>
                  <a:tcPr/>
                </a:tc>
                <a:extLst>
                  <a:ext uri="{0D108BD9-81ED-4DB2-BD59-A6C34878D82A}">
                    <a16:rowId xmlns:a16="http://schemas.microsoft.com/office/drawing/2014/main" val="3427002917"/>
                  </a:ext>
                </a:extLst>
              </a:tr>
              <a:tr h="370840">
                <a:tc>
                  <a:txBody>
                    <a:bodyPr/>
                    <a:lstStyle/>
                    <a:p>
                      <a:r>
                        <a:rPr lang="en-US" b="1" dirty="0"/>
                        <a:t>Semi-HMMs</a:t>
                      </a:r>
                    </a:p>
                  </a:txBody>
                  <a:tcPr/>
                </a:tc>
                <a:tc>
                  <a:txBody>
                    <a:bodyPr/>
                    <a:lstStyle/>
                    <a:p>
                      <a:r>
                        <a:rPr lang="en-US" dirty="0"/>
                        <a:t>0.254</a:t>
                      </a:r>
                    </a:p>
                  </a:txBody>
                  <a:tcPr/>
                </a:tc>
                <a:tc>
                  <a:txBody>
                    <a:bodyPr/>
                    <a:lstStyle/>
                    <a:p>
                      <a:r>
                        <a:rPr lang="en-US" dirty="0"/>
                        <a:t>0.765</a:t>
                      </a:r>
                    </a:p>
                  </a:txBody>
                  <a:tcPr/>
                </a:tc>
                <a:tc>
                  <a:txBody>
                    <a:bodyPr/>
                    <a:lstStyle/>
                    <a:p>
                      <a:r>
                        <a:rPr lang="en-US" dirty="0"/>
                        <a:t>0.381</a:t>
                      </a:r>
                    </a:p>
                  </a:txBody>
                  <a:tcPr/>
                </a:tc>
                <a:extLst>
                  <a:ext uri="{0D108BD9-81ED-4DB2-BD59-A6C34878D82A}">
                    <a16:rowId xmlns:a16="http://schemas.microsoft.com/office/drawing/2014/main" val="3051604727"/>
                  </a:ext>
                </a:extLst>
              </a:tr>
              <a:tr h="370840">
                <a:tc>
                  <a:txBody>
                    <a:bodyPr/>
                    <a:lstStyle/>
                    <a:p>
                      <a:r>
                        <a:rPr lang="en-US" dirty="0"/>
                        <a:t>Liang 2009 + </a:t>
                      </a:r>
                      <a:r>
                        <a:rPr lang="en-US" dirty="0" smtClean="0"/>
                        <a:t>posterior</a:t>
                      </a:r>
                      <a:r>
                        <a:rPr lang="en-US" baseline="0" dirty="0" smtClean="0"/>
                        <a:t> regularization</a:t>
                      </a:r>
                      <a:endParaRPr lang="en-US" dirty="0"/>
                    </a:p>
                  </a:txBody>
                  <a:tcPr/>
                </a:tc>
                <a:tc>
                  <a:txBody>
                    <a:bodyPr/>
                    <a:lstStyle/>
                    <a:p>
                      <a:r>
                        <a:rPr lang="en-US" dirty="0"/>
                        <a:t>0.397</a:t>
                      </a:r>
                    </a:p>
                  </a:txBody>
                  <a:tcPr/>
                </a:tc>
                <a:tc>
                  <a:txBody>
                    <a:bodyPr/>
                    <a:lstStyle/>
                    <a:p>
                      <a:r>
                        <a:rPr lang="en-US" dirty="0"/>
                        <a:t>0.640</a:t>
                      </a:r>
                    </a:p>
                  </a:txBody>
                  <a:tcPr/>
                </a:tc>
                <a:tc>
                  <a:txBody>
                    <a:bodyPr/>
                    <a:lstStyle/>
                    <a:p>
                      <a:r>
                        <a:rPr lang="en-US" dirty="0"/>
                        <a:t>0.490</a:t>
                      </a:r>
                    </a:p>
                  </a:txBody>
                  <a:tcPr/>
                </a:tc>
                <a:extLst>
                  <a:ext uri="{0D108BD9-81ED-4DB2-BD59-A6C34878D82A}">
                    <a16:rowId xmlns:a16="http://schemas.microsoft.com/office/drawing/2014/main" val="1330566790"/>
                  </a:ext>
                </a:extLst>
              </a:tr>
              <a:tr h="370840">
                <a:tc>
                  <a:txBody>
                    <a:bodyPr/>
                    <a:lstStyle/>
                    <a:p>
                      <a:r>
                        <a:rPr lang="en-US" b="1" dirty="0"/>
                        <a:t>Semi-HMMs</a:t>
                      </a:r>
                      <a:r>
                        <a:rPr lang="en-US" b="1" baseline="0" dirty="0"/>
                        <a:t> + </a:t>
                      </a:r>
                      <a:r>
                        <a:rPr lang="en-US" b="1" dirty="0" smtClean="0"/>
                        <a:t>posterior</a:t>
                      </a:r>
                      <a:r>
                        <a:rPr lang="en-US" b="1" baseline="0" dirty="0" smtClean="0"/>
                        <a:t> regularization</a:t>
                      </a:r>
                      <a:endParaRPr lang="en-US" b="1" dirty="0"/>
                    </a:p>
                  </a:txBody>
                  <a:tcPr/>
                </a:tc>
                <a:tc>
                  <a:txBody>
                    <a:bodyPr/>
                    <a:lstStyle/>
                    <a:p>
                      <a:r>
                        <a:rPr lang="en-US" b="0" dirty="0"/>
                        <a:t>0.504</a:t>
                      </a:r>
                    </a:p>
                  </a:txBody>
                  <a:tcPr/>
                </a:tc>
                <a:tc>
                  <a:txBody>
                    <a:bodyPr/>
                    <a:lstStyle/>
                    <a:p>
                      <a:r>
                        <a:rPr lang="en-US" b="0" dirty="0"/>
                        <a:t>0.786</a:t>
                      </a:r>
                    </a:p>
                  </a:txBody>
                  <a:tcPr/>
                </a:tc>
                <a:tc>
                  <a:txBody>
                    <a:bodyPr/>
                    <a:lstStyle/>
                    <a:p>
                      <a:r>
                        <a:rPr lang="en-US" b="0" dirty="0"/>
                        <a:t>0.614</a:t>
                      </a:r>
                    </a:p>
                  </a:txBody>
                  <a:tcPr/>
                </a:tc>
                <a:extLst>
                  <a:ext uri="{0D108BD9-81ED-4DB2-BD59-A6C34878D82A}">
                    <a16:rowId xmlns:a16="http://schemas.microsoft.com/office/drawing/2014/main" val="2089583083"/>
                  </a:ext>
                </a:extLst>
              </a:tr>
            </a:tbl>
          </a:graphicData>
        </a:graphic>
      </p:graphicFrame>
      <p:sp>
        <p:nvSpPr>
          <p:cNvPr id="12" name="Rectangle 11"/>
          <p:cNvSpPr/>
          <p:nvPr/>
        </p:nvSpPr>
        <p:spPr>
          <a:xfrm>
            <a:off x="642938" y="3202987"/>
            <a:ext cx="9201150" cy="814388"/>
          </a:xfrm>
          <a:prstGeom prst="rect">
            <a:avLst/>
          </a:prstGeom>
          <a:ln w="0">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Footer Placeholder 16"/>
          <p:cNvSpPr>
            <a:spLocks noGrp="1"/>
          </p:cNvSpPr>
          <p:nvPr>
            <p:ph type="ftr" sz="quarter" idx="11"/>
          </p:nvPr>
        </p:nvSpPr>
        <p:spPr>
          <a:xfrm>
            <a:off x="838199" y="4575548"/>
            <a:ext cx="7748589" cy="101001"/>
          </a:xfrm>
        </p:spPr>
        <p:txBody>
          <a:bodyPr/>
          <a:lstStyle/>
          <a:p>
            <a:pPr algn="l"/>
            <a:r>
              <a:rPr lang="en-US" sz="1600" dirty="0"/>
              <a:t>P. Liang, M. I. Jordan, and D. Klein. 2009. Learning Semantic Correspondences with Less Supervision. In Association for Computational Linguistics and International Joint Conference on Natural Lan- </a:t>
            </a:r>
            <a:r>
              <a:rPr lang="en-US" sz="1600" dirty="0" err="1"/>
              <a:t>guage</a:t>
            </a:r>
            <a:r>
              <a:rPr lang="en-US" sz="1600" dirty="0"/>
              <a:t> Processing (ACL-IJCNLP)</a:t>
            </a:r>
          </a:p>
        </p:txBody>
      </p:sp>
    </p:spTree>
    <p:extLst>
      <p:ext uri="{BB962C8B-B14F-4D97-AF65-F5344CB8AC3E}">
        <p14:creationId xmlns:p14="http://schemas.microsoft.com/office/powerpoint/2010/main" val="1756112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smtClean="0">
                <a:solidFill>
                  <a:srgbClr val="0070C0"/>
                </a:solidFill>
              </a:rPr>
              <a:t>Ablation Studies</a:t>
            </a:r>
            <a:endParaRPr lang="en-US" dirty="0">
              <a:solidFill>
                <a:srgbClr val="0070C0"/>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1204899057"/>
              </p:ext>
            </p:extLst>
          </p:nvPr>
        </p:nvGraphicFramePr>
        <p:xfrm>
          <a:off x="838201" y="1236980"/>
          <a:ext cx="6172200" cy="1854200"/>
        </p:xfrm>
        <a:graphic>
          <a:graphicData uri="http://schemas.openxmlformats.org/drawingml/2006/table">
            <a:tbl>
              <a:tblPr firstRow="1" bandRow="1">
                <a:tableStyleId>{5C22544A-7EE6-4342-B048-85BDC9FD1C3A}</a:tableStyleId>
              </a:tblPr>
              <a:tblGrid>
                <a:gridCol w="2114994">
                  <a:extLst>
                    <a:ext uri="{9D8B030D-6E8A-4147-A177-3AD203B41FA5}">
                      <a16:colId xmlns:a16="http://schemas.microsoft.com/office/drawing/2014/main" val="1293666678"/>
                    </a:ext>
                  </a:extLst>
                </a:gridCol>
                <a:gridCol w="1415605">
                  <a:extLst>
                    <a:ext uri="{9D8B030D-6E8A-4147-A177-3AD203B41FA5}">
                      <a16:colId xmlns:a16="http://schemas.microsoft.com/office/drawing/2014/main" val="2787757655"/>
                    </a:ext>
                  </a:extLst>
                </a:gridCol>
                <a:gridCol w="1320800">
                  <a:extLst>
                    <a:ext uri="{9D8B030D-6E8A-4147-A177-3AD203B41FA5}">
                      <a16:colId xmlns:a16="http://schemas.microsoft.com/office/drawing/2014/main" val="3540230044"/>
                    </a:ext>
                  </a:extLst>
                </a:gridCol>
                <a:gridCol w="1320801">
                  <a:extLst>
                    <a:ext uri="{9D8B030D-6E8A-4147-A177-3AD203B41FA5}">
                      <a16:colId xmlns:a16="http://schemas.microsoft.com/office/drawing/2014/main" val="136430174"/>
                    </a:ext>
                  </a:extLst>
                </a:gridCol>
              </a:tblGrid>
              <a:tr h="370840">
                <a:tc>
                  <a:txBody>
                    <a:bodyPr/>
                    <a:lstStyle/>
                    <a:p>
                      <a:r>
                        <a:rPr lang="en-US" dirty="0"/>
                        <a:t>Models</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2305466863"/>
                  </a:ext>
                </a:extLst>
              </a:tr>
              <a:tr h="370840">
                <a:tc>
                  <a:txBody>
                    <a:bodyPr/>
                    <a:lstStyle/>
                    <a:p>
                      <a:r>
                        <a:rPr lang="en-US" b="1" dirty="0"/>
                        <a:t>Semi-HMMs</a:t>
                      </a:r>
                      <a:r>
                        <a:rPr lang="en-US" b="1" baseline="0" dirty="0"/>
                        <a:t> + PR</a:t>
                      </a:r>
                      <a:endParaRPr lang="en-US" b="1" dirty="0"/>
                    </a:p>
                  </a:txBody>
                  <a:tcPr/>
                </a:tc>
                <a:tc>
                  <a:txBody>
                    <a:bodyPr/>
                    <a:lstStyle/>
                    <a:p>
                      <a:r>
                        <a:rPr lang="en-US" dirty="0"/>
                        <a:t>0.504</a:t>
                      </a:r>
                    </a:p>
                  </a:txBody>
                  <a:tcPr/>
                </a:tc>
                <a:tc>
                  <a:txBody>
                    <a:bodyPr/>
                    <a:lstStyle/>
                    <a:p>
                      <a:r>
                        <a:rPr lang="en-US" dirty="0"/>
                        <a:t>0.786</a:t>
                      </a:r>
                    </a:p>
                  </a:txBody>
                  <a:tcPr/>
                </a:tc>
                <a:tc>
                  <a:txBody>
                    <a:bodyPr/>
                    <a:lstStyle/>
                    <a:p>
                      <a:r>
                        <a:rPr lang="en-US" dirty="0"/>
                        <a:t>0.614</a:t>
                      </a:r>
                    </a:p>
                  </a:txBody>
                  <a:tcPr/>
                </a:tc>
                <a:extLst>
                  <a:ext uri="{0D108BD9-81ED-4DB2-BD59-A6C34878D82A}">
                    <a16:rowId xmlns:a16="http://schemas.microsoft.com/office/drawing/2014/main" val="3427002917"/>
                  </a:ext>
                </a:extLst>
              </a:tr>
              <a:tr h="370840">
                <a:tc>
                  <a:txBody>
                    <a:bodyPr/>
                    <a:lstStyle/>
                    <a:p>
                      <a:r>
                        <a:rPr lang="en-US" dirty="0" smtClean="0"/>
                        <a:t>-</a:t>
                      </a:r>
                      <a:r>
                        <a:rPr lang="en-US" baseline="0" dirty="0" smtClean="0"/>
                        <a:t> Semi</a:t>
                      </a:r>
                      <a:endParaRPr lang="en-US" dirty="0"/>
                    </a:p>
                  </a:txBody>
                  <a:tcPr/>
                </a:tc>
                <a:tc>
                  <a:txBody>
                    <a:bodyPr/>
                    <a:lstStyle/>
                    <a:p>
                      <a:r>
                        <a:rPr lang="en-US" smtClean="0"/>
                        <a:t>0.545</a:t>
                      </a:r>
                      <a:endParaRPr lang="en-US" dirty="0"/>
                    </a:p>
                  </a:txBody>
                  <a:tcPr/>
                </a:tc>
                <a:tc>
                  <a:txBody>
                    <a:bodyPr/>
                    <a:lstStyle/>
                    <a:p>
                      <a:r>
                        <a:rPr lang="en-US" smtClean="0"/>
                        <a:t>0.694</a:t>
                      </a:r>
                      <a:endParaRPr lang="en-US" dirty="0"/>
                    </a:p>
                  </a:txBody>
                  <a:tcPr/>
                </a:tc>
                <a:tc>
                  <a:txBody>
                    <a:bodyPr/>
                    <a:lstStyle/>
                    <a:p>
                      <a:r>
                        <a:rPr lang="en-US" smtClean="0"/>
                        <a:t>0.610</a:t>
                      </a:r>
                      <a:endParaRPr lang="en-US" dirty="0"/>
                    </a:p>
                  </a:txBody>
                  <a:tcPr/>
                </a:tc>
                <a:extLst>
                  <a:ext uri="{0D108BD9-81ED-4DB2-BD59-A6C34878D82A}">
                    <a16:rowId xmlns:a16="http://schemas.microsoft.com/office/drawing/2014/main" val="3051604727"/>
                  </a:ext>
                </a:extLst>
              </a:tr>
              <a:tr h="370840">
                <a:tc>
                  <a:txBody>
                    <a:bodyPr/>
                    <a:lstStyle/>
                    <a:p>
                      <a:r>
                        <a:rPr lang="en-US" smtClean="0"/>
                        <a:t>- Transition</a:t>
                      </a:r>
                      <a:endParaRPr lang="en-US" dirty="0"/>
                    </a:p>
                  </a:txBody>
                  <a:tcPr/>
                </a:tc>
                <a:tc>
                  <a:txBody>
                    <a:bodyPr/>
                    <a:lstStyle/>
                    <a:p>
                      <a:r>
                        <a:rPr lang="en-US" smtClean="0"/>
                        <a:t>0.468</a:t>
                      </a:r>
                      <a:endParaRPr lang="en-US" dirty="0"/>
                    </a:p>
                  </a:txBody>
                  <a:tcPr/>
                </a:tc>
                <a:tc>
                  <a:txBody>
                    <a:bodyPr/>
                    <a:lstStyle/>
                    <a:p>
                      <a:r>
                        <a:rPr lang="en-US" smtClean="0"/>
                        <a:t>0.633</a:t>
                      </a:r>
                      <a:endParaRPr lang="en-US" dirty="0"/>
                    </a:p>
                  </a:txBody>
                  <a:tcPr/>
                </a:tc>
                <a:tc>
                  <a:txBody>
                    <a:bodyPr/>
                    <a:lstStyle/>
                    <a:p>
                      <a:r>
                        <a:rPr lang="en-US" smtClean="0"/>
                        <a:t>0.538</a:t>
                      </a:r>
                      <a:endParaRPr lang="en-US" dirty="0"/>
                    </a:p>
                  </a:txBody>
                  <a:tcPr/>
                </a:tc>
                <a:extLst>
                  <a:ext uri="{0D108BD9-81ED-4DB2-BD59-A6C34878D82A}">
                    <a16:rowId xmlns:a16="http://schemas.microsoft.com/office/drawing/2014/main" val="1330566790"/>
                  </a:ext>
                </a:extLst>
              </a:tr>
              <a:tr h="370840">
                <a:tc>
                  <a:txBody>
                    <a:bodyPr/>
                    <a:lstStyle/>
                    <a:p>
                      <a:r>
                        <a:rPr lang="en-US" smtClean="0"/>
                        <a:t>- NULL-Skipping</a:t>
                      </a:r>
                      <a:endParaRPr lang="en-US" dirty="0"/>
                    </a:p>
                  </a:txBody>
                  <a:tcPr/>
                </a:tc>
                <a:tc>
                  <a:txBody>
                    <a:bodyPr/>
                    <a:lstStyle/>
                    <a:p>
                      <a:r>
                        <a:rPr lang="en-US" smtClean="0"/>
                        <a:t>0.454</a:t>
                      </a:r>
                      <a:endParaRPr lang="en-US" dirty="0"/>
                    </a:p>
                  </a:txBody>
                  <a:tcPr/>
                </a:tc>
                <a:tc>
                  <a:txBody>
                    <a:bodyPr/>
                    <a:lstStyle/>
                    <a:p>
                      <a:r>
                        <a:rPr lang="en-US" smtClean="0"/>
                        <a:t>0.737</a:t>
                      </a:r>
                      <a:endParaRPr lang="en-US" dirty="0"/>
                    </a:p>
                  </a:txBody>
                  <a:tcPr/>
                </a:tc>
                <a:tc>
                  <a:txBody>
                    <a:bodyPr/>
                    <a:lstStyle/>
                    <a:p>
                      <a:r>
                        <a:rPr lang="en-US" dirty="0" smtClean="0"/>
                        <a:t>0.562</a:t>
                      </a:r>
                      <a:endParaRPr lang="en-US" dirty="0"/>
                    </a:p>
                  </a:txBody>
                  <a:tcPr/>
                </a:tc>
                <a:extLst>
                  <a:ext uri="{0D108BD9-81ED-4DB2-BD59-A6C34878D82A}">
                    <a16:rowId xmlns:a16="http://schemas.microsoft.com/office/drawing/2014/main" val="2089583083"/>
                  </a:ext>
                </a:extLst>
              </a:tr>
            </a:tbl>
          </a:graphicData>
        </a:graphic>
      </p:graphicFrame>
      <p:sp>
        <p:nvSpPr>
          <p:cNvPr id="76" name="TextBox 75"/>
          <p:cNvSpPr txBox="1"/>
          <p:nvPr/>
        </p:nvSpPr>
        <p:spPr>
          <a:xfrm>
            <a:off x="563178" y="6031656"/>
            <a:ext cx="651140" cy="461665"/>
          </a:xfrm>
          <a:prstGeom prst="rect">
            <a:avLst/>
          </a:prstGeom>
          <a:noFill/>
        </p:spPr>
        <p:txBody>
          <a:bodyPr wrap="none" rtlCol="0">
            <a:spAutoFit/>
          </a:bodyPr>
          <a:lstStyle/>
          <a:p>
            <a:r>
              <a:rPr lang="en-US" sz="2400" dirty="0">
                <a:solidFill>
                  <a:srgbClr val="7030A0"/>
                </a:solidFill>
              </a:rPr>
              <a:t>The</a:t>
            </a:r>
          </a:p>
        </p:txBody>
      </p:sp>
      <p:sp>
        <p:nvSpPr>
          <p:cNvPr id="77" name="TextBox 76"/>
          <p:cNvSpPr txBox="1"/>
          <p:nvPr/>
        </p:nvSpPr>
        <p:spPr>
          <a:xfrm>
            <a:off x="1474774" y="6031656"/>
            <a:ext cx="1143262" cy="461665"/>
          </a:xfrm>
          <a:prstGeom prst="rect">
            <a:avLst/>
          </a:prstGeom>
          <a:noFill/>
        </p:spPr>
        <p:txBody>
          <a:bodyPr wrap="none" rtlCol="0">
            <a:spAutoFit/>
          </a:bodyPr>
          <a:lstStyle/>
          <a:p>
            <a:r>
              <a:rPr lang="en-US" sz="2400" dirty="0">
                <a:solidFill>
                  <a:srgbClr val="7030A0"/>
                </a:solidFill>
              </a:rPr>
              <a:t>Raptors</a:t>
            </a:r>
          </a:p>
        </p:txBody>
      </p:sp>
      <p:sp>
        <p:nvSpPr>
          <p:cNvPr id="78" name="TextBox 77"/>
          <p:cNvSpPr txBox="1"/>
          <p:nvPr/>
        </p:nvSpPr>
        <p:spPr>
          <a:xfrm>
            <a:off x="2878492" y="6031657"/>
            <a:ext cx="277640" cy="461665"/>
          </a:xfrm>
          <a:prstGeom prst="rect">
            <a:avLst/>
          </a:prstGeom>
          <a:noFill/>
        </p:spPr>
        <p:txBody>
          <a:bodyPr wrap="none" rtlCol="0">
            <a:spAutoFit/>
          </a:bodyPr>
          <a:lstStyle/>
          <a:p>
            <a:r>
              <a:rPr lang="en-US" sz="2400" dirty="0">
                <a:solidFill>
                  <a:srgbClr val="7030A0"/>
                </a:solidFill>
              </a:rPr>
              <a:t>(</a:t>
            </a:r>
          </a:p>
        </p:txBody>
      </p:sp>
      <p:sp>
        <p:nvSpPr>
          <p:cNvPr id="79" name="TextBox 78"/>
          <p:cNvSpPr txBox="1"/>
          <p:nvPr/>
        </p:nvSpPr>
        <p:spPr>
          <a:xfrm>
            <a:off x="3416588" y="6031657"/>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80" name="TextBox 79"/>
          <p:cNvSpPr txBox="1"/>
          <p:nvPr/>
        </p:nvSpPr>
        <p:spPr>
          <a:xfrm>
            <a:off x="4172693" y="6031657"/>
            <a:ext cx="279244" cy="461665"/>
          </a:xfrm>
          <a:prstGeom prst="rect">
            <a:avLst/>
          </a:prstGeom>
          <a:noFill/>
        </p:spPr>
        <p:txBody>
          <a:bodyPr wrap="none" rtlCol="0">
            <a:spAutoFit/>
          </a:bodyPr>
          <a:lstStyle/>
          <a:p>
            <a:r>
              <a:rPr lang="en-US" sz="2400" dirty="0">
                <a:solidFill>
                  <a:srgbClr val="7030A0"/>
                </a:solidFill>
              </a:rPr>
              <a:t>-</a:t>
            </a:r>
          </a:p>
        </p:txBody>
      </p:sp>
      <p:sp>
        <p:nvSpPr>
          <p:cNvPr id="81" name="TextBox 80"/>
          <p:cNvSpPr txBox="1"/>
          <p:nvPr/>
        </p:nvSpPr>
        <p:spPr>
          <a:xfrm>
            <a:off x="4712393" y="6031657"/>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82" name="TextBox 81"/>
          <p:cNvSpPr txBox="1"/>
          <p:nvPr/>
        </p:nvSpPr>
        <p:spPr>
          <a:xfrm>
            <a:off x="5468498" y="6031657"/>
            <a:ext cx="277640" cy="461665"/>
          </a:xfrm>
          <a:prstGeom prst="rect">
            <a:avLst/>
          </a:prstGeom>
          <a:noFill/>
        </p:spPr>
        <p:txBody>
          <a:bodyPr wrap="none" rtlCol="0">
            <a:spAutoFit/>
          </a:bodyPr>
          <a:lstStyle/>
          <a:p>
            <a:r>
              <a:rPr lang="en-US" sz="2400" dirty="0">
                <a:solidFill>
                  <a:srgbClr val="7030A0"/>
                </a:solidFill>
              </a:rPr>
              <a:t>)</a:t>
            </a:r>
          </a:p>
        </p:txBody>
      </p:sp>
      <p:sp>
        <p:nvSpPr>
          <p:cNvPr id="83" name="TextBox 82"/>
          <p:cNvSpPr txBox="1"/>
          <p:nvPr/>
        </p:nvSpPr>
        <p:spPr>
          <a:xfrm>
            <a:off x="6006594" y="6031657"/>
            <a:ext cx="1291379" cy="461665"/>
          </a:xfrm>
          <a:prstGeom prst="rect">
            <a:avLst/>
          </a:prstGeom>
          <a:noFill/>
        </p:spPr>
        <p:txBody>
          <a:bodyPr wrap="none" rtlCol="0">
            <a:spAutoFit/>
          </a:bodyPr>
          <a:lstStyle/>
          <a:p>
            <a:r>
              <a:rPr lang="en-US" sz="2400" u="sng" dirty="0">
                <a:solidFill>
                  <a:srgbClr val="7030A0"/>
                </a:solidFill>
              </a:rPr>
              <a:t>edge out</a:t>
            </a:r>
          </a:p>
        </p:txBody>
      </p:sp>
      <p:sp>
        <p:nvSpPr>
          <p:cNvPr id="84" name="TextBox 83"/>
          <p:cNvSpPr txBox="1"/>
          <p:nvPr/>
        </p:nvSpPr>
        <p:spPr>
          <a:xfrm>
            <a:off x="7558429" y="6031657"/>
            <a:ext cx="603050" cy="461665"/>
          </a:xfrm>
          <a:prstGeom prst="rect">
            <a:avLst/>
          </a:prstGeom>
          <a:noFill/>
        </p:spPr>
        <p:txBody>
          <a:bodyPr wrap="none" rtlCol="0">
            <a:spAutoFit/>
          </a:bodyPr>
          <a:lstStyle/>
          <a:p>
            <a:r>
              <a:rPr lang="en-US" sz="2400" dirty="0">
                <a:solidFill>
                  <a:srgbClr val="7030A0"/>
                </a:solidFill>
              </a:rPr>
              <a:t>the</a:t>
            </a:r>
          </a:p>
        </p:txBody>
      </p:sp>
      <p:sp>
        <p:nvSpPr>
          <p:cNvPr id="85" name="TextBox 84"/>
          <p:cNvSpPr txBox="1"/>
          <p:nvPr/>
        </p:nvSpPr>
        <p:spPr>
          <a:xfrm>
            <a:off x="8421935" y="6031657"/>
            <a:ext cx="1178784" cy="461665"/>
          </a:xfrm>
          <a:prstGeom prst="rect">
            <a:avLst/>
          </a:prstGeom>
          <a:noFill/>
        </p:spPr>
        <p:txBody>
          <a:bodyPr wrap="none" rtlCol="0">
            <a:spAutoFit/>
          </a:bodyPr>
          <a:lstStyle/>
          <a:p>
            <a:r>
              <a:rPr lang="en-US" sz="2400" dirty="0">
                <a:solidFill>
                  <a:srgbClr val="7030A0"/>
                </a:solidFill>
              </a:rPr>
              <a:t>Wizards</a:t>
            </a:r>
          </a:p>
        </p:txBody>
      </p:sp>
      <p:sp>
        <p:nvSpPr>
          <p:cNvPr id="86" name="TextBox 85"/>
          <p:cNvSpPr txBox="1"/>
          <p:nvPr/>
        </p:nvSpPr>
        <p:spPr>
          <a:xfrm>
            <a:off x="9861175" y="6031657"/>
            <a:ext cx="508473" cy="461665"/>
          </a:xfrm>
          <a:prstGeom prst="rect">
            <a:avLst/>
          </a:prstGeom>
          <a:noFill/>
        </p:spPr>
        <p:txBody>
          <a:bodyPr wrap="none" rtlCol="0">
            <a:spAutoFit/>
          </a:bodyPr>
          <a:lstStyle/>
          <a:p>
            <a:r>
              <a:rPr lang="en-US" sz="2400" dirty="0">
                <a:solidFill>
                  <a:srgbClr val="7030A0"/>
                </a:solidFill>
              </a:rPr>
              <a:t>on</a:t>
            </a:r>
          </a:p>
        </p:txBody>
      </p:sp>
      <p:sp>
        <p:nvSpPr>
          <p:cNvPr id="87" name="TextBox 86"/>
          <p:cNvSpPr txBox="1"/>
          <p:nvPr/>
        </p:nvSpPr>
        <p:spPr>
          <a:xfrm>
            <a:off x="10630106" y="6031656"/>
            <a:ext cx="1195392" cy="461665"/>
          </a:xfrm>
          <a:prstGeom prst="rect">
            <a:avLst/>
          </a:prstGeom>
          <a:noFill/>
        </p:spPr>
        <p:txBody>
          <a:bodyPr wrap="none" rtlCol="0">
            <a:spAutoFit/>
          </a:bodyPr>
          <a:lstStyle/>
          <a:p>
            <a:r>
              <a:rPr lang="en-US" sz="2400" dirty="0">
                <a:solidFill>
                  <a:srgbClr val="7030A0"/>
                </a:solidFill>
              </a:rPr>
              <a:t>Tuesday</a:t>
            </a:r>
          </a:p>
        </p:txBody>
      </p:sp>
      <p:sp>
        <p:nvSpPr>
          <p:cNvPr id="88" name="Oval 87"/>
          <p:cNvSpPr/>
          <p:nvPr/>
        </p:nvSpPr>
        <p:spPr>
          <a:xfrm>
            <a:off x="769114"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8" idx="4"/>
          </p:cNvCxnSpPr>
          <p:nvPr/>
        </p:nvCxnSpPr>
        <p:spPr>
          <a:xfrm>
            <a:off x="87960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932467"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90" idx="4"/>
          </p:cNvCxnSpPr>
          <p:nvPr/>
        </p:nvCxnSpPr>
        <p:spPr>
          <a:xfrm>
            <a:off x="2042957"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90260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92" idx="4"/>
          </p:cNvCxnSpPr>
          <p:nvPr/>
        </p:nvCxnSpPr>
        <p:spPr>
          <a:xfrm>
            <a:off x="301309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48755"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94" idx="4"/>
          </p:cNvCxnSpPr>
          <p:nvPr/>
        </p:nvCxnSpPr>
        <p:spPr>
          <a:xfrm>
            <a:off x="36592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185818"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6" idx="4"/>
          </p:cNvCxnSpPr>
          <p:nvPr/>
        </p:nvCxnSpPr>
        <p:spPr>
          <a:xfrm>
            <a:off x="4296308"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835151"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8" idx="4"/>
          </p:cNvCxnSpPr>
          <p:nvPr/>
        </p:nvCxnSpPr>
        <p:spPr>
          <a:xfrm>
            <a:off x="4945641"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484483"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100" idx="4"/>
          </p:cNvCxnSpPr>
          <p:nvPr/>
        </p:nvCxnSpPr>
        <p:spPr>
          <a:xfrm>
            <a:off x="5594973"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572956"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2" idx="4"/>
          </p:cNvCxnSpPr>
          <p:nvPr/>
        </p:nvCxnSpPr>
        <p:spPr>
          <a:xfrm>
            <a:off x="668344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747076"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4" idx="4"/>
          </p:cNvCxnSpPr>
          <p:nvPr/>
        </p:nvCxnSpPr>
        <p:spPr>
          <a:xfrm>
            <a:off x="785756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912366"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106" idx="4"/>
          </p:cNvCxnSpPr>
          <p:nvPr/>
        </p:nvCxnSpPr>
        <p:spPr>
          <a:xfrm>
            <a:off x="902285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98285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stCxn id="108" idx="4"/>
          </p:cNvCxnSpPr>
          <p:nvPr/>
        </p:nvCxnSpPr>
        <p:spPr>
          <a:xfrm>
            <a:off x="100933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1111994" y="5032349"/>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a:stCxn id="110" idx="4"/>
          </p:cNvCxnSpPr>
          <p:nvPr/>
        </p:nvCxnSpPr>
        <p:spPr>
          <a:xfrm>
            <a:off x="1122248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0" idx="6"/>
            <a:endCxn id="92" idx="2"/>
          </p:cNvCxnSpPr>
          <p:nvPr/>
        </p:nvCxnSpPr>
        <p:spPr>
          <a:xfrm>
            <a:off x="2153447" y="5142839"/>
            <a:ext cx="749158"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4" idx="6"/>
            <a:endCxn id="96" idx="2"/>
          </p:cNvCxnSpPr>
          <p:nvPr/>
        </p:nvCxnSpPr>
        <p:spPr>
          <a:xfrm>
            <a:off x="3769735" y="5142839"/>
            <a:ext cx="41608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8" idx="6"/>
            <a:endCxn id="100" idx="2"/>
          </p:cNvCxnSpPr>
          <p:nvPr/>
        </p:nvCxnSpPr>
        <p:spPr>
          <a:xfrm>
            <a:off x="5056131" y="5142839"/>
            <a:ext cx="428352"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2" idx="6"/>
            <a:endCxn id="104" idx="2"/>
          </p:cNvCxnSpPr>
          <p:nvPr/>
        </p:nvCxnSpPr>
        <p:spPr>
          <a:xfrm>
            <a:off x="6793936" y="5142839"/>
            <a:ext cx="95314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6"/>
            <a:endCxn id="108" idx="2"/>
          </p:cNvCxnSpPr>
          <p:nvPr/>
        </p:nvCxnSpPr>
        <p:spPr>
          <a:xfrm>
            <a:off x="9133346" y="5142839"/>
            <a:ext cx="84950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8" idx="2"/>
          </p:cNvCxnSpPr>
          <p:nvPr/>
        </p:nvCxnSpPr>
        <p:spPr>
          <a:xfrm flipH="1">
            <a:off x="293694" y="5142839"/>
            <a:ext cx="475420" cy="0"/>
          </a:xfrm>
          <a:prstGeom prst="straightConnector1">
            <a:avLst/>
          </a:prstGeom>
          <a:ln w="31750">
            <a:solidFill>
              <a:srgbClr val="CB9764"/>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0" idx="6"/>
          </p:cNvCxnSpPr>
          <p:nvPr/>
        </p:nvCxnSpPr>
        <p:spPr>
          <a:xfrm>
            <a:off x="11332974" y="5142839"/>
            <a:ext cx="492524"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6" idx="7"/>
            <a:endCxn id="110" idx="1"/>
          </p:cNvCxnSpPr>
          <p:nvPr/>
        </p:nvCxnSpPr>
        <p:spPr>
          <a:xfrm rot="5400000" flipH="1" flipV="1">
            <a:off x="10122670" y="4043025"/>
            <a:ext cx="12700" cy="204337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102" idx="7"/>
            <a:endCxn id="106" idx="1"/>
          </p:cNvCxnSpPr>
          <p:nvPr/>
        </p:nvCxnSpPr>
        <p:spPr>
          <a:xfrm rot="5400000" flipH="1" flipV="1">
            <a:off x="7853151" y="3973134"/>
            <a:ext cx="12700" cy="2183154"/>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98" idx="7"/>
            <a:endCxn id="102" idx="1"/>
          </p:cNvCxnSpPr>
          <p:nvPr/>
        </p:nvCxnSpPr>
        <p:spPr>
          <a:xfrm rot="5400000" flipH="1" flipV="1">
            <a:off x="5814543" y="4273937"/>
            <a:ext cx="12700" cy="1581549"/>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94" idx="7"/>
            <a:endCxn id="98" idx="1"/>
          </p:cNvCxnSpPr>
          <p:nvPr/>
        </p:nvCxnSpPr>
        <p:spPr>
          <a:xfrm rot="5400000" flipH="1" flipV="1">
            <a:off x="4302443" y="4499641"/>
            <a:ext cx="12700" cy="1130140"/>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90" idx="7"/>
            <a:endCxn id="94" idx="1"/>
          </p:cNvCxnSpPr>
          <p:nvPr/>
        </p:nvCxnSpPr>
        <p:spPr>
          <a:xfrm rot="5400000" flipH="1" flipV="1">
            <a:off x="2851101" y="4334695"/>
            <a:ext cx="12700" cy="146003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endCxn id="90" idx="1"/>
          </p:cNvCxnSpPr>
          <p:nvPr/>
        </p:nvCxnSpPr>
        <p:spPr>
          <a:xfrm>
            <a:off x="293694" y="4802571"/>
            <a:ext cx="1671135" cy="262140"/>
          </a:xfrm>
          <a:prstGeom prst="bentConnector2">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rot="2700000">
            <a:off x="333859" y="422055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2" name="TextBox 131"/>
          <p:cNvSpPr txBox="1"/>
          <p:nvPr/>
        </p:nvSpPr>
        <p:spPr>
          <a:xfrm rot="2700000">
            <a:off x="73530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33" name="TextBox 132"/>
          <p:cNvSpPr txBox="1"/>
          <p:nvPr/>
        </p:nvSpPr>
        <p:spPr>
          <a:xfrm rot="2700000">
            <a:off x="2426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4" name="TextBox 133"/>
          <p:cNvSpPr txBox="1"/>
          <p:nvPr/>
        </p:nvSpPr>
        <p:spPr>
          <a:xfrm rot="2700000">
            <a:off x="372728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5" name="TextBox 134"/>
          <p:cNvSpPr txBox="1"/>
          <p:nvPr/>
        </p:nvSpPr>
        <p:spPr>
          <a:xfrm rot="2700000">
            <a:off x="502776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6" name="TextBox 135"/>
          <p:cNvSpPr txBox="1"/>
          <p:nvPr/>
        </p:nvSpPr>
        <p:spPr>
          <a:xfrm rot="2700000">
            <a:off x="7283284"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7" name="TextBox 136"/>
          <p:cNvSpPr txBox="1"/>
          <p:nvPr/>
        </p:nvSpPr>
        <p:spPr>
          <a:xfrm rot="2700000">
            <a:off x="9538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8" name="TextBox 137"/>
          <p:cNvSpPr txBox="1"/>
          <p:nvPr/>
        </p:nvSpPr>
        <p:spPr>
          <a:xfrm rot="2700000">
            <a:off x="2443342" y="394965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39" name="TextBox 138"/>
          <p:cNvSpPr txBox="1"/>
          <p:nvPr/>
        </p:nvSpPr>
        <p:spPr>
          <a:xfrm rot="2700000">
            <a:off x="3571709" y="388617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40" name="TextBox 139"/>
          <p:cNvSpPr txBox="1"/>
          <p:nvPr/>
        </p:nvSpPr>
        <p:spPr>
          <a:xfrm rot="2700000">
            <a:off x="5352241" y="3903702"/>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41" name="TextBox 140"/>
          <p:cNvSpPr txBox="1"/>
          <p:nvPr/>
        </p:nvSpPr>
        <p:spPr>
          <a:xfrm rot="2700000">
            <a:off x="772257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42" name="TextBox 141"/>
          <p:cNvSpPr txBox="1"/>
          <p:nvPr/>
        </p:nvSpPr>
        <p:spPr>
          <a:xfrm rot="2700000">
            <a:off x="10760744" y="4255016"/>
            <a:ext cx="771558" cy="461665"/>
          </a:xfrm>
          <a:prstGeom prst="rect">
            <a:avLst/>
          </a:prstGeom>
          <a:noFill/>
        </p:spPr>
        <p:txBody>
          <a:bodyPr wrap="none" rtlCol="0">
            <a:spAutoFit/>
          </a:bodyPr>
          <a:lstStyle/>
          <a:p>
            <a:r>
              <a:rPr lang="en-US" sz="2400" dirty="0">
                <a:solidFill>
                  <a:srgbClr val="00B0F0"/>
                </a:solidFill>
              </a:rPr>
              <a:t>Date</a:t>
            </a:r>
          </a:p>
        </p:txBody>
      </p:sp>
      <p:cxnSp>
        <p:nvCxnSpPr>
          <p:cNvPr id="143" name="Straight Connector 142"/>
          <p:cNvCxnSpPr/>
          <p:nvPr/>
        </p:nvCxnSpPr>
        <p:spPr>
          <a:xfrm>
            <a:off x="2386638" y="3742030"/>
            <a:ext cx="8915" cy="3048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563178" y="1988457"/>
            <a:ext cx="7183898" cy="132370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50" name="Straight Arrow Connector 149"/>
          <p:cNvCxnSpPr/>
          <p:nvPr/>
        </p:nvCxnSpPr>
        <p:spPr>
          <a:xfrm>
            <a:off x="114300" y="1797050"/>
            <a:ext cx="654814" cy="0"/>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4199129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smtClean="0">
                <a:solidFill>
                  <a:srgbClr val="0070C0"/>
                </a:solidFill>
              </a:rPr>
              <a:t>Ablation Studies</a:t>
            </a:r>
            <a:endParaRPr lang="en-US" dirty="0">
              <a:solidFill>
                <a:srgbClr val="0070C0"/>
              </a:solidFill>
            </a:endParaRPr>
          </a:p>
        </p:txBody>
      </p:sp>
      <p:graphicFrame>
        <p:nvGraphicFramePr>
          <p:cNvPr id="6" name="Table 5"/>
          <p:cNvGraphicFramePr>
            <a:graphicFrameLocks noGrp="1"/>
          </p:cNvGraphicFramePr>
          <p:nvPr>
            <p:extLst/>
          </p:nvPr>
        </p:nvGraphicFramePr>
        <p:xfrm>
          <a:off x="838201" y="1236980"/>
          <a:ext cx="6172200" cy="1854200"/>
        </p:xfrm>
        <a:graphic>
          <a:graphicData uri="http://schemas.openxmlformats.org/drawingml/2006/table">
            <a:tbl>
              <a:tblPr firstRow="1" bandRow="1">
                <a:tableStyleId>{5C22544A-7EE6-4342-B048-85BDC9FD1C3A}</a:tableStyleId>
              </a:tblPr>
              <a:tblGrid>
                <a:gridCol w="2114994">
                  <a:extLst>
                    <a:ext uri="{9D8B030D-6E8A-4147-A177-3AD203B41FA5}">
                      <a16:colId xmlns:a16="http://schemas.microsoft.com/office/drawing/2014/main" val="1293666678"/>
                    </a:ext>
                  </a:extLst>
                </a:gridCol>
                <a:gridCol w="1415605">
                  <a:extLst>
                    <a:ext uri="{9D8B030D-6E8A-4147-A177-3AD203B41FA5}">
                      <a16:colId xmlns:a16="http://schemas.microsoft.com/office/drawing/2014/main" val="2787757655"/>
                    </a:ext>
                  </a:extLst>
                </a:gridCol>
                <a:gridCol w="1320800">
                  <a:extLst>
                    <a:ext uri="{9D8B030D-6E8A-4147-A177-3AD203B41FA5}">
                      <a16:colId xmlns:a16="http://schemas.microsoft.com/office/drawing/2014/main" val="3540230044"/>
                    </a:ext>
                  </a:extLst>
                </a:gridCol>
                <a:gridCol w="1320801">
                  <a:extLst>
                    <a:ext uri="{9D8B030D-6E8A-4147-A177-3AD203B41FA5}">
                      <a16:colId xmlns:a16="http://schemas.microsoft.com/office/drawing/2014/main" val="136430174"/>
                    </a:ext>
                  </a:extLst>
                </a:gridCol>
              </a:tblGrid>
              <a:tr h="370840">
                <a:tc>
                  <a:txBody>
                    <a:bodyPr/>
                    <a:lstStyle/>
                    <a:p>
                      <a:r>
                        <a:rPr lang="en-US" dirty="0"/>
                        <a:t>Models</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2305466863"/>
                  </a:ext>
                </a:extLst>
              </a:tr>
              <a:tr h="370840">
                <a:tc>
                  <a:txBody>
                    <a:bodyPr/>
                    <a:lstStyle/>
                    <a:p>
                      <a:r>
                        <a:rPr lang="en-US" b="1" dirty="0"/>
                        <a:t>Semi-HMMs</a:t>
                      </a:r>
                      <a:r>
                        <a:rPr lang="en-US" b="1" baseline="0" dirty="0"/>
                        <a:t> + PR</a:t>
                      </a:r>
                      <a:endParaRPr lang="en-US" b="1" dirty="0"/>
                    </a:p>
                  </a:txBody>
                  <a:tcPr/>
                </a:tc>
                <a:tc>
                  <a:txBody>
                    <a:bodyPr/>
                    <a:lstStyle/>
                    <a:p>
                      <a:r>
                        <a:rPr lang="en-US" dirty="0"/>
                        <a:t>0.504</a:t>
                      </a:r>
                    </a:p>
                  </a:txBody>
                  <a:tcPr/>
                </a:tc>
                <a:tc>
                  <a:txBody>
                    <a:bodyPr/>
                    <a:lstStyle/>
                    <a:p>
                      <a:r>
                        <a:rPr lang="en-US" dirty="0"/>
                        <a:t>0.786</a:t>
                      </a:r>
                    </a:p>
                  </a:txBody>
                  <a:tcPr/>
                </a:tc>
                <a:tc>
                  <a:txBody>
                    <a:bodyPr/>
                    <a:lstStyle/>
                    <a:p>
                      <a:r>
                        <a:rPr lang="en-US" dirty="0"/>
                        <a:t>0.614</a:t>
                      </a:r>
                    </a:p>
                  </a:txBody>
                  <a:tcPr/>
                </a:tc>
                <a:extLst>
                  <a:ext uri="{0D108BD9-81ED-4DB2-BD59-A6C34878D82A}">
                    <a16:rowId xmlns:a16="http://schemas.microsoft.com/office/drawing/2014/main" val="3427002917"/>
                  </a:ext>
                </a:extLst>
              </a:tr>
              <a:tr h="370840">
                <a:tc>
                  <a:txBody>
                    <a:bodyPr/>
                    <a:lstStyle/>
                    <a:p>
                      <a:r>
                        <a:rPr lang="en-US" dirty="0" smtClean="0"/>
                        <a:t>-</a:t>
                      </a:r>
                      <a:r>
                        <a:rPr lang="en-US" baseline="0" dirty="0" smtClean="0"/>
                        <a:t> Semi</a:t>
                      </a:r>
                      <a:endParaRPr lang="en-US" dirty="0"/>
                    </a:p>
                  </a:txBody>
                  <a:tcPr/>
                </a:tc>
                <a:tc>
                  <a:txBody>
                    <a:bodyPr/>
                    <a:lstStyle/>
                    <a:p>
                      <a:r>
                        <a:rPr lang="en-US" smtClean="0"/>
                        <a:t>0.545</a:t>
                      </a:r>
                      <a:endParaRPr lang="en-US" dirty="0"/>
                    </a:p>
                  </a:txBody>
                  <a:tcPr/>
                </a:tc>
                <a:tc>
                  <a:txBody>
                    <a:bodyPr/>
                    <a:lstStyle/>
                    <a:p>
                      <a:r>
                        <a:rPr lang="en-US" smtClean="0"/>
                        <a:t>0.694</a:t>
                      </a:r>
                      <a:endParaRPr lang="en-US" dirty="0"/>
                    </a:p>
                  </a:txBody>
                  <a:tcPr/>
                </a:tc>
                <a:tc>
                  <a:txBody>
                    <a:bodyPr/>
                    <a:lstStyle/>
                    <a:p>
                      <a:r>
                        <a:rPr lang="en-US" smtClean="0"/>
                        <a:t>0.610</a:t>
                      </a:r>
                      <a:endParaRPr lang="en-US" dirty="0"/>
                    </a:p>
                  </a:txBody>
                  <a:tcPr/>
                </a:tc>
                <a:extLst>
                  <a:ext uri="{0D108BD9-81ED-4DB2-BD59-A6C34878D82A}">
                    <a16:rowId xmlns:a16="http://schemas.microsoft.com/office/drawing/2014/main" val="3051604727"/>
                  </a:ext>
                </a:extLst>
              </a:tr>
              <a:tr h="370840">
                <a:tc>
                  <a:txBody>
                    <a:bodyPr/>
                    <a:lstStyle/>
                    <a:p>
                      <a:r>
                        <a:rPr lang="en-US" smtClean="0"/>
                        <a:t>- Transition</a:t>
                      </a:r>
                      <a:endParaRPr lang="en-US" dirty="0"/>
                    </a:p>
                  </a:txBody>
                  <a:tcPr/>
                </a:tc>
                <a:tc>
                  <a:txBody>
                    <a:bodyPr/>
                    <a:lstStyle/>
                    <a:p>
                      <a:r>
                        <a:rPr lang="en-US" smtClean="0"/>
                        <a:t>0.468</a:t>
                      </a:r>
                      <a:endParaRPr lang="en-US" dirty="0"/>
                    </a:p>
                  </a:txBody>
                  <a:tcPr/>
                </a:tc>
                <a:tc>
                  <a:txBody>
                    <a:bodyPr/>
                    <a:lstStyle/>
                    <a:p>
                      <a:r>
                        <a:rPr lang="en-US" smtClean="0"/>
                        <a:t>0.633</a:t>
                      </a:r>
                      <a:endParaRPr lang="en-US" dirty="0"/>
                    </a:p>
                  </a:txBody>
                  <a:tcPr/>
                </a:tc>
                <a:tc>
                  <a:txBody>
                    <a:bodyPr/>
                    <a:lstStyle/>
                    <a:p>
                      <a:r>
                        <a:rPr lang="en-US" smtClean="0"/>
                        <a:t>0.538</a:t>
                      </a:r>
                      <a:endParaRPr lang="en-US" dirty="0"/>
                    </a:p>
                  </a:txBody>
                  <a:tcPr/>
                </a:tc>
                <a:extLst>
                  <a:ext uri="{0D108BD9-81ED-4DB2-BD59-A6C34878D82A}">
                    <a16:rowId xmlns:a16="http://schemas.microsoft.com/office/drawing/2014/main" val="1330566790"/>
                  </a:ext>
                </a:extLst>
              </a:tr>
              <a:tr h="370840">
                <a:tc>
                  <a:txBody>
                    <a:bodyPr/>
                    <a:lstStyle/>
                    <a:p>
                      <a:r>
                        <a:rPr lang="en-US" smtClean="0"/>
                        <a:t>- NULL-Skipping</a:t>
                      </a:r>
                      <a:endParaRPr lang="en-US" dirty="0"/>
                    </a:p>
                  </a:txBody>
                  <a:tcPr/>
                </a:tc>
                <a:tc>
                  <a:txBody>
                    <a:bodyPr/>
                    <a:lstStyle/>
                    <a:p>
                      <a:r>
                        <a:rPr lang="en-US" smtClean="0"/>
                        <a:t>0.454</a:t>
                      </a:r>
                      <a:endParaRPr lang="en-US" dirty="0"/>
                    </a:p>
                  </a:txBody>
                  <a:tcPr/>
                </a:tc>
                <a:tc>
                  <a:txBody>
                    <a:bodyPr/>
                    <a:lstStyle/>
                    <a:p>
                      <a:r>
                        <a:rPr lang="en-US" smtClean="0"/>
                        <a:t>0.737</a:t>
                      </a:r>
                      <a:endParaRPr lang="en-US" dirty="0"/>
                    </a:p>
                  </a:txBody>
                  <a:tcPr/>
                </a:tc>
                <a:tc>
                  <a:txBody>
                    <a:bodyPr/>
                    <a:lstStyle/>
                    <a:p>
                      <a:r>
                        <a:rPr lang="en-US" dirty="0" smtClean="0"/>
                        <a:t>0.562</a:t>
                      </a:r>
                      <a:endParaRPr lang="en-US" dirty="0"/>
                    </a:p>
                  </a:txBody>
                  <a:tcPr/>
                </a:tc>
                <a:extLst>
                  <a:ext uri="{0D108BD9-81ED-4DB2-BD59-A6C34878D82A}">
                    <a16:rowId xmlns:a16="http://schemas.microsoft.com/office/drawing/2014/main" val="2089583083"/>
                  </a:ext>
                </a:extLst>
              </a:tr>
            </a:tbl>
          </a:graphicData>
        </a:graphic>
      </p:graphicFrame>
      <p:sp>
        <p:nvSpPr>
          <p:cNvPr id="76" name="TextBox 75"/>
          <p:cNvSpPr txBox="1"/>
          <p:nvPr/>
        </p:nvSpPr>
        <p:spPr>
          <a:xfrm>
            <a:off x="563178" y="6031656"/>
            <a:ext cx="651140" cy="461665"/>
          </a:xfrm>
          <a:prstGeom prst="rect">
            <a:avLst/>
          </a:prstGeom>
          <a:noFill/>
        </p:spPr>
        <p:txBody>
          <a:bodyPr wrap="none" rtlCol="0">
            <a:spAutoFit/>
          </a:bodyPr>
          <a:lstStyle/>
          <a:p>
            <a:r>
              <a:rPr lang="en-US" sz="2400" dirty="0">
                <a:solidFill>
                  <a:srgbClr val="7030A0"/>
                </a:solidFill>
              </a:rPr>
              <a:t>The</a:t>
            </a:r>
          </a:p>
        </p:txBody>
      </p:sp>
      <p:sp>
        <p:nvSpPr>
          <p:cNvPr id="77" name="TextBox 76"/>
          <p:cNvSpPr txBox="1"/>
          <p:nvPr/>
        </p:nvSpPr>
        <p:spPr>
          <a:xfrm>
            <a:off x="1474774" y="6031656"/>
            <a:ext cx="1143262" cy="461665"/>
          </a:xfrm>
          <a:prstGeom prst="rect">
            <a:avLst/>
          </a:prstGeom>
          <a:noFill/>
        </p:spPr>
        <p:txBody>
          <a:bodyPr wrap="none" rtlCol="0">
            <a:spAutoFit/>
          </a:bodyPr>
          <a:lstStyle/>
          <a:p>
            <a:r>
              <a:rPr lang="en-US" sz="2400" dirty="0">
                <a:solidFill>
                  <a:srgbClr val="7030A0"/>
                </a:solidFill>
              </a:rPr>
              <a:t>Raptors</a:t>
            </a:r>
          </a:p>
        </p:txBody>
      </p:sp>
      <p:sp>
        <p:nvSpPr>
          <p:cNvPr id="78" name="TextBox 77"/>
          <p:cNvSpPr txBox="1"/>
          <p:nvPr/>
        </p:nvSpPr>
        <p:spPr>
          <a:xfrm>
            <a:off x="2878492" y="6031657"/>
            <a:ext cx="277640" cy="461665"/>
          </a:xfrm>
          <a:prstGeom prst="rect">
            <a:avLst/>
          </a:prstGeom>
          <a:noFill/>
        </p:spPr>
        <p:txBody>
          <a:bodyPr wrap="none" rtlCol="0">
            <a:spAutoFit/>
          </a:bodyPr>
          <a:lstStyle/>
          <a:p>
            <a:r>
              <a:rPr lang="en-US" sz="2400" dirty="0">
                <a:solidFill>
                  <a:srgbClr val="7030A0"/>
                </a:solidFill>
              </a:rPr>
              <a:t>(</a:t>
            </a:r>
          </a:p>
        </p:txBody>
      </p:sp>
      <p:sp>
        <p:nvSpPr>
          <p:cNvPr id="79" name="TextBox 78"/>
          <p:cNvSpPr txBox="1"/>
          <p:nvPr/>
        </p:nvSpPr>
        <p:spPr>
          <a:xfrm>
            <a:off x="3416588" y="6031657"/>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80" name="TextBox 79"/>
          <p:cNvSpPr txBox="1"/>
          <p:nvPr/>
        </p:nvSpPr>
        <p:spPr>
          <a:xfrm>
            <a:off x="4172693" y="6031657"/>
            <a:ext cx="279244" cy="461665"/>
          </a:xfrm>
          <a:prstGeom prst="rect">
            <a:avLst/>
          </a:prstGeom>
          <a:noFill/>
        </p:spPr>
        <p:txBody>
          <a:bodyPr wrap="none" rtlCol="0">
            <a:spAutoFit/>
          </a:bodyPr>
          <a:lstStyle/>
          <a:p>
            <a:r>
              <a:rPr lang="en-US" sz="2400" dirty="0">
                <a:solidFill>
                  <a:srgbClr val="7030A0"/>
                </a:solidFill>
              </a:rPr>
              <a:t>-</a:t>
            </a:r>
          </a:p>
        </p:txBody>
      </p:sp>
      <p:sp>
        <p:nvSpPr>
          <p:cNvPr id="81" name="TextBox 80"/>
          <p:cNvSpPr txBox="1"/>
          <p:nvPr/>
        </p:nvSpPr>
        <p:spPr>
          <a:xfrm>
            <a:off x="4712393" y="6031657"/>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82" name="TextBox 81"/>
          <p:cNvSpPr txBox="1"/>
          <p:nvPr/>
        </p:nvSpPr>
        <p:spPr>
          <a:xfrm>
            <a:off x="5468498" y="6031657"/>
            <a:ext cx="277640" cy="461665"/>
          </a:xfrm>
          <a:prstGeom prst="rect">
            <a:avLst/>
          </a:prstGeom>
          <a:noFill/>
        </p:spPr>
        <p:txBody>
          <a:bodyPr wrap="none" rtlCol="0">
            <a:spAutoFit/>
          </a:bodyPr>
          <a:lstStyle/>
          <a:p>
            <a:r>
              <a:rPr lang="en-US" sz="2400" dirty="0">
                <a:solidFill>
                  <a:srgbClr val="7030A0"/>
                </a:solidFill>
              </a:rPr>
              <a:t>)</a:t>
            </a:r>
          </a:p>
        </p:txBody>
      </p:sp>
      <p:sp>
        <p:nvSpPr>
          <p:cNvPr id="83" name="TextBox 82"/>
          <p:cNvSpPr txBox="1"/>
          <p:nvPr/>
        </p:nvSpPr>
        <p:spPr>
          <a:xfrm>
            <a:off x="6006594" y="6031657"/>
            <a:ext cx="1429237" cy="461665"/>
          </a:xfrm>
          <a:prstGeom prst="rect">
            <a:avLst/>
          </a:prstGeom>
          <a:noFill/>
        </p:spPr>
        <p:txBody>
          <a:bodyPr wrap="none" rtlCol="0">
            <a:spAutoFit/>
          </a:bodyPr>
          <a:lstStyle/>
          <a:p>
            <a:r>
              <a:rPr lang="en-US" sz="2400" dirty="0">
                <a:solidFill>
                  <a:srgbClr val="7030A0"/>
                </a:solidFill>
              </a:rPr>
              <a:t>e</a:t>
            </a:r>
            <a:r>
              <a:rPr lang="en-US" sz="2400" dirty="0" smtClean="0">
                <a:solidFill>
                  <a:srgbClr val="7030A0"/>
                </a:solidFill>
              </a:rPr>
              <a:t>dge   out</a:t>
            </a:r>
            <a:endParaRPr lang="en-US" sz="2400" dirty="0">
              <a:solidFill>
                <a:srgbClr val="7030A0"/>
              </a:solidFill>
            </a:endParaRPr>
          </a:p>
        </p:txBody>
      </p:sp>
      <p:sp>
        <p:nvSpPr>
          <p:cNvPr id="84" name="TextBox 83"/>
          <p:cNvSpPr txBox="1"/>
          <p:nvPr/>
        </p:nvSpPr>
        <p:spPr>
          <a:xfrm>
            <a:off x="7558429" y="6031657"/>
            <a:ext cx="603050" cy="461665"/>
          </a:xfrm>
          <a:prstGeom prst="rect">
            <a:avLst/>
          </a:prstGeom>
          <a:noFill/>
        </p:spPr>
        <p:txBody>
          <a:bodyPr wrap="none" rtlCol="0">
            <a:spAutoFit/>
          </a:bodyPr>
          <a:lstStyle/>
          <a:p>
            <a:r>
              <a:rPr lang="en-US" sz="2400" dirty="0">
                <a:solidFill>
                  <a:srgbClr val="7030A0"/>
                </a:solidFill>
              </a:rPr>
              <a:t>the</a:t>
            </a:r>
          </a:p>
        </p:txBody>
      </p:sp>
      <p:sp>
        <p:nvSpPr>
          <p:cNvPr id="85" name="TextBox 84"/>
          <p:cNvSpPr txBox="1"/>
          <p:nvPr/>
        </p:nvSpPr>
        <p:spPr>
          <a:xfrm>
            <a:off x="8421935" y="6031657"/>
            <a:ext cx="1178784" cy="461665"/>
          </a:xfrm>
          <a:prstGeom prst="rect">
            <a:avLst/>
          </a:prstGeom>
          <a:noFill/>
        </p:spPr>
        <p:txBody>
          <a:bodyPr wrap="none" rtlCol="0">
            <a:spAutoFit/>
          </a:bodyPr>
          <a:lstStyle/>
          <a:p>
            <a:r>
              <a:rPr lang="en-US" sz="2400" dirty="0">
                <a:solidFill>
                  <a:srgbClr val="7030A0"/>
                </a:solidFill>
              </a:rPr>
              <a:t>Wizards</a:t>
            </a:r>
          </a:p>
        </p:txBody>
      </p:sp>
      <p:sp>
        <p:nvSpPr>
          <p:cNvPr id="86" name="TextBox 85"/>
          <p:cNvSpPr txBox="1"/>
          <p:nvPr/>
        </p:nvSpPr>
        <p:spPr>
          <a:xfrm>
            <a:off x="9861175" y="6031657"/>
            <a:ext cx="508473" cy="461665"/>
          </a:xfrm>
          <a:prstGeom prst="rect">
            <a:avLst/>
          </a:prstGeom>
          <a:noFill/>
        </p:spPr>
        <p:txBody>
          <a:bodyPr wrap="none" rtlCol="0">
            <a:spAutoFit/>
          </a:bodyPr>
          <a:lstStyle/>
          <a:p>
            <a:r>
              <a:rPr lang="en-US" sz="2400" dirty="0">
                <a:solidFill>
                  <a:srgbClr val="7030A0"/>
                </a:solidFill>
              </a:rPr>
              <a:t>on</a:t>
            </a:r>
          </a:p>
        </p:txBody>
      </p:sp>
      <p:sp>
        <p:nvSpPr>
          <p:cNvPr id="87" name="TextBox 86"/>
          <p:cNvSpPr txBox="1"/>
          <p:nvPr/>
        </p:nvSpPr>
        <p:spPr>
          <a:xfrm>
            <a:off x="10630106" y="6031656"/>
            <a:ext cx="1195392" cy="461665"/>
          </a:xfrm>
          <a:prstGeom prst="rect">
            <a:avLst/>
          </a:prstGeom>
          <a:noFill/>
        </p:spPr>
        <p:txBody>
          <a:bodyPr wrap="none" rtlCol="0">
            <a:spAutoFit/>
          </a:bodyPr>
          <a:lstStyle/>
          <a:p>
            <a:r>
              <a:rPr lang="en-US" sz="2400" dirty="0">
                <a:solidFill>
                  <a:srgbClr val="7030A0"/>
                </a:solidFill>
              </a:rPr>
              <a:t>Tuesday</a:t>
            </a:r>
          </a:p>
        </p:txBody>
      </p:sp>
      <p:sp>
        <p:nvSpPr>
          <p:cNvPr id="88" name="Oval 87"/>
          <p:cNvSpPr/>
          <p:nvPr/>
        </p:nvSpPr>
        <p:spPr>
          <a:xfrm>
            <a:off x="769114"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8" idx="4"/>
          </p:cNvCxnSpPr>
          <p:nvPr/>
        </p:nvCxnSpPr>
        <p:spPr>
          <a:xfrm>
            <a:off x="87960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932467"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90" idx="4"/>
          </p:cNvCxnSpPr>
          <p:nvPr/>
        </p:nvCxnSpPr>
        <p:spPr>
          <a:xfrm>
            <a:off x="2042957"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90260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92" idx="4"/>
          </p:cNvCxnSpPr>
          <p:nvPr/>
        </p:nvCxnSpPr>
        <p:spPr>
          <a:xfrm>
            <a:off x="301309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48755"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94" idx="4"/>
          </p:cNvCxnSpPr>
          <p:nvPr/>
        </p:nvCxnSpPr>
        <p:spPr>
          <a:xfrm>
            <a:off x="36592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185818"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6" idx="4"/>
          </p:cNvCxnSpPr>
          <p:nvPr/>
        </p:nvCxnSpPr>
        <p:spPr>
          <a:xfrm>
            <a:off x="4296308"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835151"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8" idx="4"/>
          </p:cNvCxnSpPr>
          <p:nvPr/>
        </p:nvCxnSpPr>
        <p:spPr>
          <a:xfrm>
            <a:off x="4945641"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484483"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100" idx="4"/>
          </p:cNvCxnSpPr>
          <p:nvPr/>
        </p:nvCxnSpPr>
        <p:spPr>
          <a:xfrm>
            <a:off x="5594973"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267736"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2" idx="4"/>
          </p:cNvCxnSpPr>
          <p:nvPr/>
        </p:nvCxnSpPr>
        <p:spPr>
          <a:xfrm>
            <a:off x="6378226" y="5253329"/>
            <a:ext cx="0" cy="778327"/>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747076"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4" idx="4"/>
          </p:cNvCxnSpPr>
          <p:nvPr/>
        </p:nvCxnSpPr>
        <p:spPr>
          <a:xfrm>
            <a:off x="785756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912366"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106" idx="4"/>
          </p:cNvCxnSpPr>
          <p:nvPr/>
        </p:nvCxnSpPr>
        <p:spPr>
          <a:xfrm>
            <a:off x="902285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98285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stCxn id="108" idx="4"/>
          </p:cNvCxnSpPr>
          <p:nvPr/>
        </p:nvCxnSpPr>
        <p:spPr>
          <a:xfrm>
            <a:off x="100933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1111994" y="5032349"/>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a:stCxn id="110" idx="4"/>
          </p:cNvCxnSpPr>
          <p:nvPr/>
        </p:nvCxnSpPr>
        <p:spPr>
          <a:xfrm>
            <a:off x="1122248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0" idx="6"/>
            <a:endCxn id="92" idx="2"/>
          </p:cNvCxnSpPr>
          <p:nvPr/>
        </p:nvCxnSpPr>
        <p:spPr>
          <a:xfrm>
            <a:off x="2153447" y="5142839"/>
            <a:ext cx="749158"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4" idx="6"/>
            <a:endCxn id="96" idx="2"/>
          </p:cNvCxnSpPr>
          <p:nvPr/>
        </p:nvCxnSpPr>
        <p:spPr>
          <a:xfrm>
            <a:off x="3769735" y="5142839"/>
            <a:ext cx="41608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8" idx="6"/>
            <a:endCxn id="100" idx="2"/>
          </p:cNvCxnSpPr>
          <p:nvPr/>
        </p:nvCxnSpPr>
        <p:spPr>
          <a:xfrm>
            <a:off x="5056131" y="5142839"/>
            <a:ext cx="428352"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75" idx="6"/>
            <a:endCxn id="104" idx="2"/>
          </p:cNvCxnSpPr>
          <p:nvPr/>
        </p:nvCxnSpPr>
        <p:spPr>
          <a:xfrm>
            <a:off x="7203831" y="5139217"/>
            <a:ext cx="543245" cy="3622"/>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6"/>
            <a:endCxn id="108" idx="2"/>
          </p:cNvCxnSpPr>
          <p:nvPr/>
        </p:nvCxnSpPr>
        <p:spPr>
          <a:xfrm>
            <a:off x="9133346" y="5142839"/>
            <a:ext cx="84950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8" idx="2"/>
          </p:cNvCxnSpPr>
          <p:nvPr/>
        </p:nvCxnSpPr>
        <p:spPr>
          <a:xfrm flipH="1">
            <a:off x="293694" y="5142839"/>
            <a:ext cx="475420" cy="0"/>
          </a:xfrm>
          <a:prstGeom prst="straightConnector1">
            <a:avLst/>
          </a:prstGeom>
          <a:ln w="31750">
            <a:solidFill>
              <a:srgbClr val="CB9764"/>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0" idx="6"/>
          </p:cNvCxnSpPr>
          <p:nvPr/>
        </p:nvCxnSpPr>
        <p:spPr>
          <a:xfrm>
            <a:off x="11332974" y="5142839"/>
            <a:ext cx="492524"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5" name="Elbow Connector 124"/>
          <p:cNvCxnSpPr>
            <a:stCxn id="106" idx="7"/>
            <a:endCxn id="110" idx="1"/>
          </p:cNvCxnSpPr>
          <p:nvPr/>
        </p:nvCxnSpPr>
        <p:spPr>
          <a:xfrm rot="5400000" flipH="1" flipV="1">
            <a:off x="10122670" y="4043025"/>
            <a:ext cx="12700" cy="204337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6" name="Elbow Connector 125"/>
          <p:cNvCxnSpPr>
            <a:stCxn id="75" idx="7"/>
            <a:endCxn id="106" idx="1"/>
          </p:cNvCxnSpPr>
          <p:nvPr/>
        </p:nvCxnSpPr>
        <p:spPr>
          <a:xfrm rot="16200000" flipH="1">
            <a:off x="8056287" y="4176271"/>
            <a:ext cx="3622" cy="1773259"/>
          </a:xfrm>
          <a:prstGeom prst="bentConnector3">
            <a:avLst>
              <a:gd name="adj1" fmla="val -7204914"/>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7" name="Elbow Connector 126"/>
          <p:cNvCxnSpPr>
            <a:stCxn id="98" idx="7"/>
            <a:endCxn id="102" idx="1"/>
          </p:cNvCxnSpPr>
          <p:nvPr/>
        </p:nvCxnSpPr>
        <p:spPr>
          <a:xfrm rot="5400000" flipH="1" flipV="1">
            <a:off x="5661933" y="4426547"/>
            <a:ext cx="12700" cy="1276329"/>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8" name="Elbow Connector 127"/>
          <p:cNvCxnSpPr>
            <a:stCxn id="94" idx="7"/>
            <a:endCxn id="98" idx="1"/>
          </p:cNvCxnSpPr>
          <p:nvPr/>
        </p:nvCxnSpPr>
        <p:spPr>
          <a:xfrm rot="5400000" flipH="1" flipV="1">
            <a:off x="4302443" y="4499641"/>
            <a:ext cx="12700" cy="1130140"/>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9" name="Elbow Connector 128"/>
          <p:cNvCxnSpPr>
            <a:stCxn id="90" idx="7"/>
            <a:endCxn id="94" idx="1"/>
          </p:cNvCxnSpPr>
          <p:nvPr/>
        </p:nvCxnSpPr>
        <p:spPr>
          <a:xfrm rot="5400000" flipH="1" flipV="1">
            <a:off x="2851101" y="4334695"/>
            <a:ext cx="12700" cy="1460032"/>
          </a:xfrm>
          <a:prstGeom prst="bentConnector3">
            <a:avLst>
              <a:gd name="adj1" fmla="val 2054819"/>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30" name="Elbow Connector 129"/>
          <p:cNvCxnSpPr>
            <a:endCxn id="90" idx="1"/>
          </p:cNvCxnSpPr>
          <p:nvPr/>
        </p:nvCxnSpPr>
        <p:spPr>
          <a:xfrm>
            <a:off x="293694" y="4802571"/>
            <a:ext cx="1671135" cy="262140"/>
          </a:xfrm>
          <a:prstGeom prst="bentConnector2">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rot="2700000">
            <a:off x="333859" y="422055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2" name="TextBox 131"/>
          <p:cNvSpPr txBox="1"/>
          <p:nvPr/>
        </p:nvSpPr>
        <p:spPr>
          <a:xfrm rot="2700000">
            <a:off x="73530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33" name="TextBox 132"/>
          <p:cNvSpPr txBox="1"/>
          <p:nvPr/>
        </p:nvSpPr>
        <p:spPr>
          <a:xfrm rot="2700000">
            <a:off x="2426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4" name="TextBox 133"/>
          <p:cNvSpPr txBox="1"/>
          <p:nvPr/>
        </p:nvSpPr>
        <p:spPr>
          <a:xfrm rot="2700000">
            <a:off x="372728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5" name="TextBox 134"/>
          <p:cNvSpPr txBox="1"/>
          <p:nvPr/>
        </p:nvSpPr>
        <p:spPr>
          <a:xfrm rot="2700000">
            <a:off x="502776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6" name="TextBox 135"/>
          <p:cNvSpPr txBox="1"/>
          <p:nvPr/>
        </p:nvSpPr>
        <p:spPr>
          <a:xfrm rot="2700000">
            <a:off x="7283284"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7" name="TextBox 136"/>
          <p:cNvSpPr txBox="1"/>
          <p:nvPr/>
        </p:nvSpPr>
        <p:spPr>
          <a:xfrm rot="2700000">
            <a:off x="9538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8" name="TextBox 137"/>
          <p:cNvSpPr txBox="1"/>
          <p:nvPr/>
        </p:nvSpPr>
        <p:spPr>
          <a:xfrm rot="2700000">
            <a:off x="2443342" y="394965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39" name="TextBox 138"/>
          <p:cNvSpPr txBox="1"/>
          <p:nvPr/>
        </p:nvSpPr>
        <p:spPr>
          <a:xfrm rot="2700000">
            <a:off x="3571709" y="388617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40" name="TextBox 139"/>
          <p:cNvSpPr txBox="1"/>
          <p:nvPr/>
        </p:nvSpPr>
        <p:spPr>
          <a:xfrm rot="2700000">
            <a:off x="5041959" y="3903701"/>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41" name="TextBox 140"/>
          <p:cNvSpPr txBox="1"/>
          <p:nvPr/>
        </p:nvSpPr>
        <p:spPr>
          <a:xfrm rot="2700000">
            <a:off x="772257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42" name="TextBox 141"/>
          <p:cNvSpPr txBox="1"/>
          <p:nvPr/>
        </p:nvSpPr>
        <p:spPr>
          <a:xfrm rot="2700000">
            <a:off x="10760744" y="4255016"/>
            <a:ext cx="771558" cy="461665"/>
          </a:xfrm>
          <a:prstGeom prst="rect">
            <a:avLst/>
          </a:prstGeom>
          <a:noFill/>
        </p:spPr>
        <p:txBody>
          <a:bodyPr wrap="none" rtlCol="0">
            <a:spAutoFit/>
          </a:bodyPr>
          <a:lstStyle/>
          <a:p>
            <a:r>
              <a:rPr lang="en-US" sz="2400" dirty="0">
                <a:solidFill>
                  <a:srgbClr val="00B0F0"/>
                </a:solidFill>
              </a:rPr>
              <a:t>Date</a:t>
            </a:r>
          </a:p>
        </p:txBody>
      </p:sp>
      <p:cxnSp>
        <p:nvCxnSpPr>
          <p:cNvPr id="143" name="Straight Connector 142"/>
          <p:cNvCxnSpPr/>
          <p:nvPr/>
        </p:nvCxnSpPr>
        <p:spPr>
          <a:xfrm>
            <a:off x="2386638" y="3742030"/>
            <a:ext cx="8915" cy="3048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563178" y="2307771"/>
            <a:ext cx="7183898" cy="100439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3" name="TextBox 72"/>
          <p:cNvSpPr txBox="1"/>
          <p:nvPr/>
        </p:nvSpPr>
        <p:spPr>
          <a:xfrm rot="2700000">
            <a:off x="5862288" y="3891735"/>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75" name="Oval 74"/>
          <p:cNvSpPr/>
          <p:nvPr/>
        </p:nvSpPr>
        <p:spPr>
          <a:xfrm>
            <a:off x="6982851" y="5028727"/>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Arrow Connector 143"/>
          <p:cNvCxnSpPr>
            <a:stCxn id="102" idx="6"/>
            <a:endCxn id="75" idx="2"/>
          </p:cNvCxnSpPr>
          <p:nvPr/>
        </p:nvCxnSpPr>
        <p:spPr>
          <a:xfrm flipV="1">
            <a:off x="6488716" y="5139217"/>
            <a:ext cx="494135" cy="3622"/>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75" idx="4"/>
          </p:cNvCxnSpPr>
          <p:nvPr/>
        </p:nvCxnSpPr>
        <p:spPr>
          <a:xfrm flipH="1">
            <a:off x="7090292" y="5249707"/>
            <a:ext cx="3049" cy="778328"/>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5689656" y="4475453"/>
            <a:ext cx="2221918" cy="2038350"/>
          </a:xfrm>
          <a:prstGeom prst="ellipse">
            <a:avLst/>
          </a:prstGeom>
          <a:noFill/>
          <a:ln w="444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46" name="Straight Arrow Connector 145"/>
          <p:cNvCxnSpPr/>
          <p:nvPr/>
        </p:nvCxnSpPr>
        <p:spPr>
          <a:xfrm>
            <a:off x="114300" y="2165350"/>
            <a:ext cx="654814" cy="0"/>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9470249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51492"/>
            <a:ext cx="10515600" cy="1786819"/>
          </a:xfrm>
        </p:spPr>
        <p:txBody>
          <a:bodyPr/>
          <a:lstStyle/>
          <a:p>
            <a:r>
              <a:rPr lang="en-US" dirty="0"/>
              <a:t>Language grounding: learning the </a:t>
            </a:r>
            <a:r>
              <a:rPr lang="en-US" u="sng" dirty="0"/>
              <a:t>meaning</a:t>
            </a:r>
            <a:r>
              <a:rPr lang="en-US" dirty="0"/>
              <a:t> of language </a:t>
            </a:r>
            <a:r>
              <a:rPr lang="en-US" u="sng" dirty="0"/>
              <a:t>in the context</a:t>
            </a:r>
            <a:r>
              <a:rPr lang="en-US" dirty="0"/>
              <a:t> of a world state</a:t>
            </a:r>
          </a:p>
          <a:p>
            <a:r>
              <a:rPr lang="en-US" dirty="0"/>
              <a:t>This work: learning </a:t>
            </a:r>
            <a:r>
              <a:rPr lang="en-US" u="sng" dirty="0"/>
              <a:t>semantic correspondences</a:t>
            </a:r>
            <a:r>
              <a:rPr lang="en-US" dirty="0"/>
              <a:t> between texts and structured tables</a:t>
            </a:r>
          </a:p>
        </p:txBody>
      </p:sp>
      <p:graphicFrame>
        <p:nvGraphicFramePr>
          <p:cNvPr id="4" name="Table 3"/>
          <p:cNvGraphicFramePr>
            <a:graphicFrameLocks noGrp="1"/>
          </p:cNvGraphicFramePr>
          <p:nvPr>
            <p:extLst>
              <p:ext uri="{D42A27DB-BD31-4B8C-83A1-F6EECF244321}">
                <p14:modId xmlns:p14="http://schemas.microsoft.com/office/powerpoint/2010/main" val="253549277"/>
              </p:ext>
            </p:extLst>
          </p:nvPr>
        </p:nvGraphicFramePr>
        <p:xfrm>
          <a:off x="2564522" y="3521604"/>
          <a:ext cx="7062956" cy="1094892"/>
        </p:xfrm>
        <a:graphic>
          <a:graphicData uri="http://schemas.openxmlformats.org/drawingml/2006/table">
            <a:tbl>
              <a:tblPr firstRow="1" bandRow="1">
                <a:tableStyleId>{5940675A-B579-460E-94D1-54222C63F5DA}</a:tableStyleId>
              </a:tblPr>
              <a:tblGrid>
                <a:gridCol w="1262000">
                  <a:extLst>
                    <a:ext uri="{9D8B030D-6E8A-4147-A177-3AD203B41FA5}">
                      <a16:colId xmlns:a16="http://schemas.microsoft.com/office/drawing/2014/main" val="127385871"/>
                    </a:ext>
                  </a:extLst>
                </a:gridCol>
                <a:gridCol w="913475">
                  <a:extLst>
                    <a:ext uri="{9D8B030D-6E8A-4147-A177-3AD203B41FA5}">
                      <a16:colId xmlns:a16="http://schemas.microsoft.com/office/drawing/2014/main" val="4274223414"/>
                    </a:ext>
                  </a:extLst>
                </a:gridCol>
                <a:gridCol w="919095">
                  <a:extLst>
                    <a:ext uri="{9D8B030D-6E8A-4147-A177-3AD203B41FA5}">
                      <a16:colId xmlns:a16="http://schemas.microsoft.com/office/drawing/2014/main" val="1192110133"/>
                    </a:ext>
                  </a:extLst>
                </a:gridCol>
                <a:gridCol w="1492475">
                  <a:extLst>
                    <a:ext uri="{9D8B030D-6E8A-4147-A177-3AD203B41FA5}">
                      <a16:colId xmlns:a16="http://schemas.microsoft.com/office/drawing/2014/main" val="1250222000"/>
                    </a:ext>
                  </a:extLst>
                </a:gridCol>
                <a:gridCol w="438468">
                  <a:extLst>
                    <a:ext uri="{9D8B030D-6E8A-4147-A177-3AD203B41FA5}">
                      <a16:colId xmlns:a16="http://schemas.microsoft.com/office/drawing/2014/main" val="2779113454"/>
                    </a:ext>
                  </a:extLst>
                </a:gridCol>
                <a:gridCol w="2037443">
                  <a:extLst>
                    <a:ext uri="{9D8B030D-6E8A-4147-A177-3AD203B41FA5}">
                      <a16:colId xmlns:a16="http://schemas.microsoft.com/office/drawing/2014/main" val="2890316572"/>
                    </a:ext>
                  </a:extLst>
                </a:gridCol>
              </a:tblGrid>
              <a:tr h="364964">
                <a:tc>
                  <a:txBody>
                    <a:bodyPr/>
                    <a:lstStyle/>
                    <a:p>
                      <a:r>
                        <a:rPr lang="en-US" sz="1800" dirty="0"/>
                        <a:t>Team</a:t>
                      </a:r>
                    </a:p>
                  </a:txBody>
                  <a:tcPr marL="89991" marR="89991" marT="44996" marB="44996"/>
                </a:tc>
                <a:tc>
                  <a:txBody>
                    <a:bodyPr/>
                    <a:lstStyle/>
                    <a:p>
                      <a:r>
                        <a:rPr lang="en-US" sz="1800" dirty="0"/>
                        <a:t>Wins</a:t>
                      </a:r>
                    </a:p>
                  </a:txBody>
                  <a:tcPr marL="89991" marR="89991" marT="44996" marB="44996"/>
                </a:tc>
                <a:tc>
                  <a:txBody>
                    <a:bodyPr/>
                    <a:lstStyle/>
                    <a:p>
                      <a:r>
                        <a:rPr lang="en-US" sz="1800" dirty="0"/>
                        <a:t>Losses</a:t>
                      </a:r>
                    </a:p>
                  </a:txBody>
                  <a:tcPr marL="89991" marR="89991" marT="44996" marB="44996"/>
                </a:tc>
                <a:tc>
                  <a:txBody>
                    <a:bodyPr/>
                    <a:lstStyle/>
                    <a:p>
                      <a:r>
                        <a:rPr lang="en-US" sz="1800" dirty="0"/>
                        <a:t>Points in</a:t>
                      </a:r>
                      <a:r>
                        <a:rPr lang="en-US" sz="1800" baseline="0" dirty="0"/>
                        <a:t> Total</a:t>
                      </a:r>
                      <a:endParaRPr lang="en-US" sz="1800" dirty="0"/>
                    </a:p>
                  </a:txBody>
                  <a:tcPr marL="89991" marR="89991" marT="44996" marB="44996"/>
                </a:tc>
                <a:tc>
                  <a:txBody>
                    <a:bodyPr/>
                    <a:lstStyle/>
                    <a:p>
                      <a:r>
                        <a:rPr lang="en-US" sz="1800" dirty="0"/>
                        <a:t>…</a:t>
                      </a:r>
                    </a:p>
                  </a:txBody>
                  <a:tcPr marL="89991" marR="89991" marT="44996" marB="44996"/>
                </a:tc>
                <a:tc>
                  <a:txBody>
                    <a:bodyPr/>
                    <a:lstStyle/>
                    <a:p>
                      <a:r>
                        <a:rPr lang="en-US" sz="1800" dirty="0"/>
                        <a:t>The Day of Week</a:t>
                      </a:r>
                    </a:p>
                  </a:txBody>
                  <a:tcPr marL="89991" marR="89991" marT="44996" marB="44996"/>
                </a:tc>
                <a:extLst>
                  <a:ext uri="{0D108BD9-81ED-4DB2-BD59-A6C34878D82A}">
                    <a16:rowId xmlns:a16="http://schemas.microsoft.com/office/drawing/2014/main" val="2227959844"/>
                  </a:ext>
                </a:extLst>
              </a:tr>
              <a:tr h="364964">
                <a:tc>
                  <a:txBody>
                    <a:bodyPr/>
                    <a:lstStyle/>
                    <a:p>
                      <a:r>
                        <a:rPr lang="en-US" sz="1800" dirty="0">
                          <a:solidFill>
                            <a:schemeClr val="tx1"/>
                          </a:solidFill>
                        </a:rPr>
                        <a:t>Raptors</a:t>
                      </a:r>
                    </a:p>
                  </a:txBody>
                  <a:tcPr marL="89991" marR="89991" marT="44996" marB="44996"/>
                </a:tc>
                <a:tc>
                  <a:txBody>
                    <a:bodyPr/>
                    <a:lstStyle/>
                    <a:p>
                      <a:r>
                        <a:rPr lang="en-US" sz="1800" dirty="0">
                          <a:solidFill>
                            <a:schemeClr val="tx1"/>
                          </a:solidFill>
                        </a:rPr>
                        <a:t>33</a:t>
                      </a:r>
                    </a:p>
                  </a:txBody>
                  <a:tcPr marL="89991" marR="89991" marT="44996" marB="44996"/>
                </a:tc>
                <a:tc>
                  <a:txBody>
                    <a:bodyPr/>
                    <a:lstStyle/>
                    <a:p>
                      <a:r>
                        <a:rPr lang="en-US" sz="1800" dirty="0">
                          <a:solidFill>
                            <a:schemeClr val="tx1"/>
                          </a:solidFill>
                        </a:rPr>
                        <a:t>15</a:t>
                      </a:r>
                    </a:p>
                  </a:txBody>
                  <a:tcPr marL="89991" marR="89991" marT="44996" marB="44996"/>
                </a:tc>
                <a:tc>
                  <a:txBody>
                    <a:bodyPr/>
                    <a:lstStyle/>
                    <a:p>
                      <a:r>
                        <a:rPr lang="en-US" sz="1800" dirty="0">
                          <a:solidFill>
                            <a:schemeClr val="tx1"/>
                          </a:solidFill>
                        </a:rPr>
                        <a:t>120</a:t>
                      </a:r>
                    </a:p>
                  </a:txBody>
                  <a:tcPr marL="89991" marR="89991" marT="44996" marB="449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a:t>
                      </a:r>
                    </a:p>
                  </a:txBody>
                  <a:tcPr marL="89991" marR="89991" marT="44996" marB="44996"/>
                </a:tc>
                <a:tc rowSpan="2">
                  <a:txBody>
                    <a:bodyPr/>
                    <a:lstStyle/>
                    <a:p>
                      <a:pPr algn="ctr"/>
                      <a:endParaRPr lang="en-US" sz="1100" dirty="0">
                        <a:solidFill>
                          <a:schemeClr val="tx1"/>
                        </a:solidFill>
                      </a:endParaRPr>
                    </a:p>
                    <a:p>
                      <a:pPr algn="ctr"/>
                      <a:r>
                        <a:rPr lang="en-US" sz="1800" dirty="0">
                          <a:solidFill>
                            <a:schemeClr val="tx1"/>
                          </a:solidFill>
                        </a:rPr>
                        <a:t>Tue.</a:t>
                      </a:r>
                    </a:p>
                  </a:txBody>
                  <a:tcPr marL="89991" marR="89991" marT="44996" marB="44996"/>
                </a:tc>
                <a:extLst>
                  <a:ext uri="{0D108BD9-81ED-4DB2-BD59-A6C34878D82A}">
                    <a16:rowId xmlns:a16="http://schemas.microsoft.com/office/drawing/2014/main" val="2647308350"/>
                  </a:ext>
                </a:extLst>
              </a:tr>
              <a:tr h="364964">
                <a:tc>
                  <a:txBody>
                    <a:bodyPr/>
                    <a:lstStyle/>
                    <a:p>
                      <a:r>
                        <a:rPr lang="en-US" sz="1800" dirty="0">
                          <a:solidFill>
                            <a:schemeClr val="tx1"/>
                          </a:solidFill>
                        </a:rPr>
                        <a:t>Wizards</a:t>
                      </a:r>
                    </a:p>
                  </a:txBody>
                  <a:tcPr marL="89991" marR="89991" marT="44996" marB="44996"/>
                </a:tc>
                <a:tc>
                  <a:txBody>
                    <a:bodyPr/>
                    <a:lstStyle/>
                    <a:p>
                      <a:r>
                        <a:rPr lang="en-US" sz="1800" dirty="0" smtClean="0">
                          <a:solidFill>
                            <a:schemeClr val="tx1"/>
                          </a:solidFill>
                        </a:rPr>
                        <a:t>15</a:t>
                      </a:r>
                      <a:endParaRPr lang="en-US" sz="1800" dirty="0">
                        <a:solidFill>
                          <a:schemeClr val="tx1"/>
                        </a:solidFill>
                      </a:endParaRPr>
                    </a:p>
                  </a:txBody>
                  <a:tcPr marL="89991" marR="89991" marT="44996" marB="44996"/>
                </a:tc>
                <a:tc>
                  <a:txBody>
                    <a:bodyPr/>
                    <a:lstStyle/>
                    <a:p>
                      <a:r>
                        <a:rPr lang="en-US" sz="1800" dirty="0">
                          <a:solidFill>
                            <a:schemeClr val="tx1"/>
                          </a:solidFill>
                        </a:rPr>
                        <a:t>17</a:t>
                      </a:r>
                    </a:p>
                  </a:txBody>
                  <a:tcPr marL="89991" marR="89991" marT="44996" marB="44996"/>
                </a:tc>
                <a:tc>
                  <a:txBody>
                    <a:bodyPr/>
                    <a:lstStyle/>
                    <a:p>
                      <a:r>
                        <a:rPr lang="en-US" sz="1800" dirty="0">
                          <a:solidFill>
                            <a:schemeClr val="tx1"/>
                          </a:solidFill>
                        </a:rPr>
                        <a:t>116</a:t>
                      </a:r>
                    </a:p>
                  </a:txBody>
                  <a:tcPr marL="89991" marR="89991" marT="44996" marB="44996"/>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a:t>
                      </a:r>
                    </a:p>
                  </a:txBody>
                  <a:tcPr marL="89991" marR="89991" marT="44996" marB="44996"/>
                </a:tc>
                <a:tc vMerge="1">
                  <a:txBody>
                    <a:bodyPr/>
                    <a:lstStyle/>
                    <a:p>
                      <a:endParaRPr lang="en-US" dirty="0"/>
                    </a:p>
                  </a:txBody>
                  <a:tcPr/>
                </a:tc>
                <a:extLst>
                  <a:ext uri="{0D108BD9-81ED-4DB2-BD59-A6C34878D82A}">
                    <a16:rowId xmlns:a16="http://schemas.microsoft.com/office/drawing/2014/main" val="2572117752"/>
                  </a:ext>
                </a:extLst>
              </a:tr>
            </a:tbl>
          </a:graphicData>
        </a:graphic>
      </p:graphicFrame>
      <p:sp>
        <p:nvSpPr>
          <p:cNvPr id="5" name="TextBox 4"/>
          <p:cNvSpPr txBox="1"/>
          <p:nvPr/>
        </p:nvSpPr>
        <p:spPr>
          <a:xfrm>
            <a:off x="1699491" y="5215997"/>
            <a:ext cx="8793018" cy="461665"/>
          </a:xfrm>
          <a:prstGeom prst="rect">
            <a:avLst/>
          </a:prstGeom>
          <a:noFill/>
        </p:spPr>
        <p:txBody>
          <a:bodyPr wrap="square" rtlCol="0">
            <a:spAutoFit/>
          </a:bodyPr>
          <a:lstStyle/>
          <a:p>
            <a:pPr algn="ctr"/>
            <a:r>
              <a:rPr lang="en-US" sz="2400" dirty="0"/>
              <a:t>The Raptors  (  33  -  15  )  edged  out  the  Wizards  on  Tuesday  …</a:t>
            </a:r>
          </a:p>
        </p:txBody>
      </p:sp>
      <p:sp>
        <p:nvSpPr>
          <p:cNvPr id="9" name="Curved Right Arrow 8"/>
          <p:cNvSpPr/>
          <p:nvPr/>
        </p:nvSpPr>
        <p:spPr>
          <a:xfrm rot="10800000">
            <a:off x="10600267" y="3833169"/>
            <a:ext cx="959555" cy="1613660"/>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Grounded Language Acquisition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3417480" y="5701320"/>
              <a:ext cx="360" cy="360"/>
            </p14:xfrm>
          </p:contentPart>
        </mc:Choice>
        <mc:Fallback xmlns="">
          <p:pic>
            <p:nvPicPr>
              <p:cNvPr id="2" name="Ink 1"/>
              <p:cNvPicPr/>
              <p:nvPr/>
            </p:nvPicPr>
            <p:blipFill>
              <a:blip r:embed="rId4"/>
              <a:stretch>
                <a:fillRect/>
              </a:stretch>
            </p:blipFill>
            <p:spPr>
              <a:xfrm>
                <a:off x="3408120" y="5691960"/>
                <a:ext cx="19080" cy="19080"/>
              </a:xfrm>
              <a:prstGeom prst="rect">
                <a:avLst/>
              </a:prstGeom>
            </p:spPr>
          </p:pic>
        </mc:Fallback>
      </mc:AlternateContent>
    </p:spTree>
    <p:extLst>
      <p:ext uri="{BB962C8B-B14F-4D97-AF65-F5344CB8AC3E}">
        <p14:creationId xmlns:p14="http://schemas.microsoft.com/office/powerpoint/2010/main" val="13117109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smtClean="0">
                <a:solidFill>
                  <a:srgbClr val="0070C0"/>
                </a:solidFill>
              </a:rPr>
              <a:t>Ablation Studies</a:t>
            </a:r>
            <a:endParaRPr lang="en-US" dirty="0">
              <a:solidFill>
                <a:srgbClr val="0070C0"/>
              </a:solidFill>
            </a:endParaRPr>
          </a:p>
        </p:txBody>
      </p:sp>
      <p:graphicFrame>
        <p:nvGraphicFramePr>
          <p:cNvPr id="6" name="Table 5"/>
          <p:cNvGraphicFramePr>
            <a:graphicFrameLocks noGrp="1"/>
          </p:cNvGraphicFramePr>
          <p:nvPr>
            <p:extLst/>
          </p:nvPr>
        </p:nvGraphicFramePr>
        <p:xfrm>
          <a:off x="838201" y="1236980"/>
          <a:ext cx="6172200" cy="1854200"/>
        </p:xfrm>
        <a:graphic>
          <a:graphicData uri="http://schemas.openxmlformats.org/drawingml/2006/table">
            <a:tbl>
              <a:tblPr firstRow="1" bandRow="1">
                <a:tableStyleId>{5C22544A-7EE6-4342-B048-85BDC9FD1C3A}</a:tableStyleId>
              </a:tblPr>
              <a:tblGrid>
                <a:gridCol w="2114994">
                  <a:extLst>
                    <a:ext uri="{9D8B030D-6E8A-4147-A177-3AD203B41FA5}">
                      <a16:colId xmlns:a16="http://schemas.microsoft.com/office/drawing/2014/main" val="1293666678"/>
                    </a:ext>
                  </a:extLst>
                </a:gridCol>
                <a:gridCol w="1415605">
                  <a:extLst>
                    <a:ext uri="{9D8B030D-6E8A-4147-A177-3AD203B41FA5}">
                      <a16:colId xmlns:a16="http://schemas.microsoft.com/office/drawing/2014/main" val="2787757655"/>
                    </a:ext>
                  </a:extLst>
                </a:gridCol>
                <a:gridCol w="1320800">
                  <a:extLst>
                    <a:ext uri="{9D8B030D-6E8A-4147-A177-3AD203B41FA5}">
                      <a16:colId xmlns:a16="http://schemas.microsoft.com/office/drawing/2014/main" val="3540230044"/>
                    </a:ext>
                  </a:extLst>
                </a:gridCol>
                <a:gridCol w="1320801">
                  <a:extLst>
                    <a:ext uri="{9D8B030D-6E8A-4147-A177-3AD203B41FA5}">
                      <a16:colId xmlns:a16="http://schemas.microsoft.com/office/drawing/2014/main" val="136430174"/>
                    </a:ext>
                  </a:extLst>
                </a:gridCol>
              </a:tblGrid>
              <a:tr h="370840">
                <a:tc>
                  <a:txBody>
                    <a:bodyPr/>
                    <a:lstStyle/>
                    <a:p>
                      <a:r>
                        <a:rPr lang="en-US" dirty="0"/>
                        <a:t>Models</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2305466863"/>
                  </a:ext>
                </a:extLst>
              </a:tr>
              <a:tr h="370840">
                <a:tc>
                  <a:txBody>
                    <a:bodyPr/>
                    <a:lstStyle/>
                    <a:p>
                      <a:r>
                        <a:rPr lang="en-US" b="1" dirty="0"/>
                        <a:t>Semi-HMMs</a:t>
                      </a:r>
                      <a:r>
                        <a:rPr lang="en-US" b="1" baseline="0" dirty="0"/>
                        <a:t> + PR</a:t>
                      </a:r>
                      <a:endParaRPr lang="en-US" b="1" dirty="0"/>
                    </a:p>
                  </a:txBody>
                  <a:tcPr/>
                </a:tc>
                <a:tc>
                  <a:txBody>
                    <a:bodyPr/>
                    <a:lstStyle/>
                    <a:p>
                      <a:r>
                        <a:rPr lang="en-US" dirty="0"/>
                        <a:t>0.504</a:t>
                      </a:r>
                    </a:p>
                  </a:txBody>
                  <a:tcPr/>
                </a:tc>
                <a:tc>
                  <a:txBody>
                    <a:bodyPr/>
                    <a:lstStyle/>
                    <a:p>
                      <a:r>
                        <a:rPr lang="en-US" dirty="0"/>
                        <a:t>0.786</a:t>
                      </a:r>
                    </a:p>
                  </a:txBody>
                  <a:tcPr/>
                </a:tc>
                <a:tc>
                  <a:txBody>
                    <a:bodyPr/>
                    <a:lstStyle/>
                    <a:p>
                      <a:r>
                        <a:rPr lang="en-US" dirty="0"/>
                        <a:t>0.614</a:t>
                      </a:r>
                    </a:p>
                  </a:txBody>
                  <a:tcPr/>
                </a:tc>
                <a:extLst>
                  <a:ext uri="{0D108BD9-81ED-4DB2-BD59-A6C34878D82A}">
                    <a16:rowId xmlns:a16="http://schemas.microsoft.com/office/drawing/2014/main" val="3427002917"/>
                  </a:ext>
                </a:extLst>
              </a:tr>
              <a:tr h="370840">
                <a:tc>
                  <a:txBody>
                    <a:bodyPr/>
                    <a:lstStyle/>
                    <a:p>
                      <a:r>
                        <a:rPr lang="en-US" dirty="0" smtClean="0"/>
                        <a:t>-</a:t>
                      </a:r>
                      <a:r>
                        <a:rPr lang="en-US" baseline="0" dirty="0" smtClean="0"/>
                        <a:t> Semi</a:t>
                      </a:r>
                      <a:endParaRPr lang="en-US" dirty="0"/>
                    </a:p>
                  </a:txBody>
                  <a:tcPr/>
                </a:tc>
                <a:tc>
                  <a:txBody>
                    <a:bodyPr/>
                    <a:lstStyle/>
                    <a:p>
                      <a:r>
                        <a:rPr lang="en-US" smtClean="0"/>
                        <a:t>0.545</a:t>
                      </a:r>
                      <a:endParaRPr lang="en-US" dirty="0"/>
                    </a:p>
                  </a:txBody>
                  <a:tcPr/>
                </a:tc>
                <a:tc>
                  <a:txBody>
                    <a:bodyPr/>
                    <a:lstStyle/>
                    <a:p>
                      <a:r>
                        <a:rPr lang="en-US" smtClean="0"/>
                        <a:t>0.694</a:t>
                      </a:r>
                      <a:endParaRPr lang="en-US" dirty="0"/>
                    </a:p>
                  </a:txBody>
                  <a:tcPr/>
                </a:tc>
                <a:tc>
                  <a:txBody>
                    <a:bodyPr/>
                    <a:lstStyle/>
                    <a:p>
                      <a:r>
                        <a:rPr lang="en-US" smtClean="0"/>
                        <a:t>0.610</a:t>
                      </a:r>
                      <a:endParaRPr lang="en-US" dirty="0"/>
                    </a:p>
                  </a:txBody>
                  <a:tcPr/>
                </a:tc>
                <a:extLst>
                  <a:ext uri="{0D108BD9-81ED-4DB2-BD59-A6C34878D82A}">
                    <a16:rowId xmlns:a16="http://schemas.microsoft.com/office/drawing/2014/main" val="3051604727"/>
                  </a:ext>
                </a:extLst>
              </a:tr>
              <a:tr h="370840">
                <a:tc>
                  <a:txBody>
                    <a:bodyPr/>
                    <a:lstStyle/>
                    <a:p>
                      <a:r>
                        <a:rPr lang="en-US" smtClean="0"/>
                        <a:t>- Transition</a:t>
                      </a:r>
                      <a:endParaRPr lang="en-US" dirty="0"/>
                    </a:p>
                  </a:txBody>
                  <a:tcPr/>
                </a:tc>
                <a:tc>
                  <a:txBody>
                    <a:bodyPr/>
                    <a:lstStyle/>
                    <a:p>
                      <a:r>
                        <a:rPr lang="en-US" smtClean="0"/>
                        <a:t>0.468</a:t>
                      </a:r>
                      <a:endParaRPr lang="en-US" dirty="0"/>
                    </a:p>
                  </a:txBody>
                  <a:tcPr/>
                </a:tc>
                <a:tc>
                  <a:txBody>
                    <a:bodyPr/>
                    <a:lstStyle/>
                    <a:p>
                      <a:r>
                        <a:rPr lang="en-US" smtClean="0"/>
                        <a:t>0.633</a:t>
                      </a:r>
                      <a:endParaRPr lang="en-US" dirty="0"/>
                    </a:p>
                  </a:txBody>
                  <a:tcPr/>
                </a:tc>
                <a:tc>
                  <a:txBody>
                    <a:bodyPr/>
                    <a:lstStyle/>
                    <a:p>
                      <a:r>
                        <a:rPr lang="en-US" smtClean="0"/>
                        <a:t>0.538</a:t>
                      </a:r>
                      <a:endParaRPr lang="en-US" dirty="0"/>
                    </a:p>
                  </a:txBody>
                  <a:tcPr/>
                </a:tc>
                <a:extLst>
                  <a:ext uri="{0D108BD9-81ED-4DB2-BD59-A6C34878D82A}">
                    <a16:rowId xmlns:a16="http://schemas.microsoft.com/office/drawing/2014/main" val="1330566790"/>
                  </a:ext>
                </a:extLst>
              </a:tr>
              <a:tr h="370840">
                <a:tc>
                  <a:txBody>
                    <a:bodyPr/>
                    <a:lstStyle/>
                    <a:p>
                      <a:r>
                        <a:rPr lang="en-US" smtClean="0"/>
                        <a:t>- NULL-Skipping</a:t>
                      </a:r>
                      <a:endParaRPr lang="en-US" dirty="0"/>
                    </a:p>
                  </a:txBody>
                  <a:tcPr/>
                </a:tc>
                <a:tc>
                  <a:txBody>
                    <a:bodyPr/>
                    <a:lstStyle/>
                    <a:p>
                      <a:r>
                        <a:rPr lang="en-US" smtClean="0"/>
                        <a:t>0.454</a:t>
                      </a:r>
                      <a:endParaRPr lang="en-US" dirty="0"/>
                    </a:p>
                  </a:txBody>
                  <a:tcPr/>
                </a:tc>
                <a:tc>
                  <a:txBody>
                    <a:bodyPr/>
                    <a:lstStyle/>
                    <a:p>
                      <a:r>
                        <a:rPr lang="en-US" smtClean="0"/>
                        <a:t>0.737</a:t>
                      </a:r>
                      <a:endParaRPr lang="en-US" dirty="0"/>
                    </a:p>
                  </a:txBody>
                  <a:tcPr/>
                </a:tc>
                <a:tc>
                  <a:txBody>
                    <a:bodyPr/>
                    <a:lstStyle/>
                    <a:p>
                      <a:r>
                        <a:rPr lang="en-US" dirty="0" smtClean="0"/>
                        <a:t>0.562</a:t>
                      </a:r>
                      <a:endParaRPr lang="en-US" dirty="0"/>
                    </a:p>
                  </a:txBody>
                  <a:tcPr/>
                </a:tc>
                <a:extLst>
                  <a:ext uri="{0D108BD9-81ED-4DB2-BD59-A6C34878D82A}">
                    <a16:rowId xmlns:a16="http://schemas.microsoft.com/office/drawing/2014/main" val="2089583083"/>
                  </a:ext>
                </a:extLst>
              </a:tr>
            </a:tbl>
          </a:graphicData>
        </a:graphic>
      </p:graphicFrame>
      <p:sp>
        <p:nvSpPr>
          <p:cNvPr id="76" name="TextBox 75"/>
          <p:cNvSpPr txBox="1"/>
          <p:nvPr/>
        </p:nvSpPr>
        <p:spPr>
          <a:xfrm>
            <a:off x="563178" y="6031656"/>
            <a:ext cx="651140" cy="461665"/>
          </a:xfrm>
          <a:prstGeom prst="rect">
            <a:avLst/>
          </a:prstGeom>
          <a:noFill/>
        </p:spPr>
        <p:txBody>
          <a:bodyPr wrap="none" rtlCol="0">
            <a:spAutoFit/>
          </a:bodyPr>
          <a:lstStyle/>
          <a:p>
            <a:r>
              <a:rPr lang="en-US" sz="2400" dirty="0">
                <a:solidFill>
                  <a:srgbClr val="7030A0"/>
                </a:solidFill>
              </a:rPr>
              <a:t>The</a:t>
            </a:r>
          </a:p>
        </p:txBody>
      </p:sp>
      <p:sp>
        <p:nvSpPr>
          <p:cNvPr id="77" name="TextBox 76"/>
          <p:cNvSpPr txBox="1"/>
          <p:nvPr/>
        </p:nvSpPr>
        <p:spPr>
          <a:xfrm>
            <a:off x="1474774" y="6031656"/>
            <a:ext cx="1143262" cy="461665"/>
          </a:xfrm>
          <a:prstGeom prst="rect">
            <a:avLst/>
          </a:prstGeom>
          <a:noFill/>
        </p:spPr>
        <p:txBody>
          <a:bodyPr wrap="none" rtlCol="0">
            <a:spAutoFit/>
          </a:bodyPr>
          <a:lstStyle/>
          <a:p>
            <a:r>
              <a:rPr lang="en-US" sz="2400" dirty="0">
                <a:solidFill>
                  <a:srgbClr val="7030A0"/>
                </a:solidFill>
              </a:rPr>
              <a:t>Raptors</a:t>
            </a:r>
          </a:p>
        </p:txBody>
      </p:sp>
      <p:sp>
        <p:nvSpPr>
          <p:cNvPr id="78" name="TextBox 77"/>
          <p:cNvSpPr txBox="1"/>
          <p:nvPr/>
        </p:nvSpPr>
        <p:spPr>
          <a:xfrm>
            <a:off x="2878492" y="6031657"/>
            <a:ext cx="277640" cy="461665"/>
          </a:xfrm>
          <a:prstGeom prst="rect">
            <a:avLst/>
          </a:prstGeom>
          <a:noFill/>
        </p:spPr>
        <p:txBody>
          <a:bodyPr wrap="none" rtlCol="0">
            <a:spAutoFit/>
          </a:bodyPr>
          <a:lstStyle/>
          <a:p>
            <a:r>
              <a:rPr lang="en-US" sz="2400" dirty="0">
                <a:solidFill>
                  <a:srgbClr val="7030A0"/>
                </a:solidFill>
              </a:rPr>
              <a:t>(</a:t>
            </a:r>
          </a:p>
        </p:txBody>
      </p:sp>
      <p:sp>
        <p:nvSpPr>
          <p:cNvPr id="79" name="TextBox 78"/>
          <p:cNvSpPr txBox="1"/>
          <p:nvPr/>
        </p:nvSpPr>
        <p:spPr>
          <a:xfrm>
            <a:off x="3416588" y="6031657"/>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80" name="TextBox 79"/>
          <p:cNvSpPr txBox="1"/>
          <p:nvPr/>
        </p:nvSpPr>
        <p:spPr>
          <a:xfrm>
            <a:off x="4172693" y="6031657"/>
            <a:ext cx="279244" cy="461665"/>
          </a:xfrm>
          <a:prstGeom prst="rect">
            <a:avLst/>
          </a:prstGeom>
          <a:noFill/>
        </p:spPr>
        <p:txBody>
          <a:bodyPr wrap="none" rtlCol="0">
            <a:spAutoFit/>
          </a:bodyPr>
          <a:lstStyle/>
          <a:p>
            <a:r>
              <a:rPr lang="en-US" sz="2400" dirty="0">
                <a:solidFill>
                  <a:srgbClr val="7030A0"/>
                </a:solidFill>
              </a:rPr>
              <a:t>-</a:t>
            </a:r>
          </a:p>
        </p:txBody>
      </p:sp>
      <p:sp>
        <p:nvSpPr>
          <p:cNvPr id="81" name="TextBox 80"/>
          <p:cNvSpPr txBox="1"/>
          <p:nvPr/>
        </p:nvSpPr>
        <p:spPr>
          <a:xfrm>
            <a:off x="4712393" y="6031657"/>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82" name="TextBox 81"/>
          <p:cNvSpPr txBox="1"/>
          <p:nvPr/>
        </p:nvSpPr>
        <p:spPr>
          <a:xfrm>
            <a:off x="5468498" y="6031657"/>
            <a:ext cx="277640" cy="461665"/>
          </a:xfrm>
          <a:prstGeom prst="rect">
            <a:avLst/>
          </a:prstGeom>
          <a:noFill/>
        </p:spPr>
        <p:txBody>
          <a:bodyPr wrap="none" rtlCol="0">
            <a:spAutoFit/>
          </a:bodyPr>
          <a:lstStyle/>
          <a:p>
            <a:r>
              <a:rPr lang="en-US" sz="2400" dirty="0">
                <a:solidFill>
                  <a:srgbClr val="7030A0"/>
                </a:solidFill>
              </a:rPr>
              <a:t>)</a:t>
            </a:r>
          </a:p>
        </p:txBody>
      </p:sp>
      <p:sp>
        <p:nvSpPr>
          <p:cNvPr id="83" name="TextBox 82"/>
          <p:cNvSpPr txBox="1"/>
          <p:nvPr/>
        </p:nvSpPr>
        <p:spPr>
          <a:xfrm>
            <a:off x="6006594" y="6031657"/>
            <a:ext cx="1291379" cy="461665"/>
          </a:xfrm>
          <a:prstGeom prst="rect">
            <a:avLst/>
          </a:prstGeom>
          <a:noFill/>
        </p:spPr>
        <p:txBody>
          <a:bodyPr wrap="none" rtlCol="0">
            <a:spAutoFit/>
          </a:bodyPr>
          <a:lstStyle/>
          <a:p>
            <a:r>
              <a:rPr lang="en-US" sz="2400" u="sng" dirty="0">
                <a:solidFill>
                  <a:srgbClr val="7030A0"/>
                </a:solidFill>
              </a:rPr>
              <a:t>edge out</a:t>
            </a:r>
          </a:p>
        </p:txBody>
      </p:sp>
      <p:sp>
        <p:nvSpPr>
          <p:cNvPr id="84" name="TextBox 83"/>
          <p:cNvSpPr txBox="1"/>
          <p:nvPr/>
        </p:nvSpPr>
        <p:spPr>
          <a:xfrm>
            <a:off x="7558429" y="6031657"/>
            <a:ext cx="603050" cy="461665"/>
          </a:xfrm>
          <a:prstGeom prst="rect">
            <a:avLst/>
          </a:prstGeom>
          <a:noFill/>
        </p:spPr>
        <p:txBody>
          <a:bodyPr wrap="none" rtlCol="0">
            <a:spAutoFit/>
          </a:bodyPr>
          <a:lstStyle/>
          <a:p>
            <a:r>
              <a:rPr lang="en-US" sz="2400" dirty="0">
                <a:solidFill>
                  <a:srgbClr val="7030A0"/>
                </a:solidFill>
              </a:rPr>
              <a:t>the</a:t>
            </a:r>
          </a:p>
        </p:txBody>
      </p:sp>
      <p:sp>
        <p:nvSpPr>
          <p:cNvPr id="85" name="TextBox 84"/>
          <p:cNvSpPr txBox="1"/>
          <p:nvPr/>
        </p:nvSpPr>
        <p:spPr>
          <a:xfrm>
            <a:off x="8421935" y="6031657"/>
            <a:ext cx="1178784" cy="461665"/>
          </a:xfrm>
          <a:prstGeom prst="rect">
            <a:avLst/>
          </a:prstGeom>
          <a:noFill/>
        </p:spPr>
        <p:txBody>
          <a:bodyPr wrap="none" rtlCol="0">
            <a:spAutoFit/>
          </a:bodyPr>
          <a:lstStyle/>
          <a:p>
            <a:r>
              <a:rPr lang="en-US" sz="2400" dirty="0">
                <a:solidFill>
                  <a:srgbClr val="7030A0"/>
                </a:solidFill>
              </a:rPr>
              <a:t>Wizards</a:t>
            </a:r>
          </a:p>
        </p:txBody>
      </p:sp>
      <p:sp>
        <p:nvSpPr>
          <p:cNvPr id="86" name="TextBox 85"/>
          <p:cNvSpPr txBox="1"/>
          <p:nvPr/>
        </p:nvSpPr>
        <p:spPr>
          <a:xfrm>
            <a:off x="9861175" y="6031657"/>
            <a:ext cx="508473" cy="461665"/>
          </a:xfrm>
          <a:prstGeom prst="rect">
            <a:avLst/>
          </a:prstGeom>
          <a:noFill/>
        </p:spPr>
        <p:txBody>
          <a:bodyPr wrap="none" rtlCol="0">
            <a:spAutoFit/>
          </a:bodyPr>
          <a:lstStyle/>
          <a:p>
            <a:r>
              <a:rPr lang="en-US" sz="2400" dirty="0">
                <a:solidFill>
                  <a:srgbClr val="7030A0"/>
                </a:solidFill>
              </a:rPr>
              <a:t>on</a:t>
            </a:r>
          </a:p>
        </p:txBody>
      </p:sp>
      <p:sp>
        <p:nvSpPr>
          <p:cNvPr id="87" name="TextBox 86"/>
          <p:cNvSpPr txBox="1"/>
          <p:nvPr/>
        </p:nvSpPr>
        <p:spPr>
          <a:xfrm>
            <a:off x="10630106" y="6031656"/>
            <a:ext cx="1195392" cy="461665"/>
          </a:xfrm>
          <a:prstGeom prst="rect">
            <a:avLst/>
          </a:prstGeom>
          <a:noFill/>
        </p:spPr>
        <p:txBody>
          <a:bodyPr wrap="none" rtlCol="0">
            <a:spAutoFit/>
          </a:bodyPr>
          <a:lstStyle/>
          <a:p>
            <a:r>
              <a:rPr lang="en-US" sz="2400" dirty="0">
                <a:solidFill>
                  <a:srgbClr val="7030A0"/>
                </a:solidFill>
              </a:rPr>
              <a:t>Tuesday</a:t>
            </a:r>
          </a:p>
        </p:txBody>
      </p:sp>
      <p:sp>
        <p:nvSpPr>
          <p:cNvPr id="88" name="Oval 87"/>
          <p:cNvSpPr/>
          <p:nvPr/>
        </p:nvSpPr>
        <p:spPr>
          <a:xfrm>
            <a:off x="769114"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8" idx="4"/>
          </p:cNvCxnSpPr>
          <p:nvPr/>
        </p:nvCxnSpPr>
        <p:spPr>
          <a:xfrm>
            <a:off x="87960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932467"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90" idx="4"/>
          </p:cNvCxnSpPr>
          <p:nvPr/>
        </p:nvCxnSpPr>
        <p:spPr>
          <a:xfrm>
            <a:off x="2042957"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90260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92" idx="4"/>
          </p:cNvCxnSpPr>
          <p:nvPr/>
        </p:nvCxnSpPr>
        <p:spPr>
          <a:xfrm>
            <a:off x="301309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48755"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94" idx="4"/>
          </p:cNvCxnSpPr>
          <p:nvPr/>
        </p:nvCxnSpPr>
        <p:spPr>
          <a:xfrm>
            <a:off x="36592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185818"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6" idx="4"/>
          </p:cNvCxnSpPr>
          <p:nvPr/>
        </p:nvCxnSpPr>
        <p:spPr>
          <a:xfrm>
            <a:off x="4296308"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835151"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8" idx="4"/>
          </p:cNvCxnSpPr>
          <p:nvPr/>
        </p:nvCxnSpPr>
        <p:spPr>
          <a:xfrm>
            <a:off x="4945641"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484483"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100" idx="4"/>
          </p:cNvCxnSpPr>
          <p:nvPr/>
        </p:nvCxnSpPr>
        <p:spPr>
          <a:xfrm>
            <a:off x="5594973"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572956"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2" idx="4"/>
          </p:cNvCxnSpPr>
          <p:nvPr/>
        </p:nvCxnSpPr>
        <p:spPr>
          <a:xfrm>
            <a:off x="668344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747076"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4" idx="4"/>
          </p:cNvCxnSpPr>
          <p:nvPr/>
        </p:nvCxnSpPr>
        <p:spPr>
          <a:xfrm>
            <a:off x="785756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912366"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106" idx="4"/>
          </p:cNvCxnSpPr>
          <p:nvPr/>
        </p:nvCxnSpPr>
        <p:spPr>
          <a:xfrm>
            <a:off x="902285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98285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stCxn id="108" idx="4"/>
          </p:cNvCxnSpPr>
          <p:nvPr/>
        </p:nvCxnSpPr>
        <p:spPr>
          <a:xfrm>
            <a:off x="100933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1111994" y="5032349"/>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a:stCxn id="110" idx="4"/>
          </p:cNvCxnSpPr>
          <p:nvPr/>
        </p:nvCxnSpPr>
        <p:spPr>
          <a:xfrm>
            <a:off x="1122248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rot="2700000">
            <a:off x="333859" y="422055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2" name="TextBox 131"/>
          <p:cNvSpPr txBox="1"/>
          <p:nvPr/>
        </p:nvSpPr>
        <p:spPr>
          <a:xfrm rot="2700000">
            <a:off x="73530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33" name="TextBox 132"/>
          <p:cNvSpPr txBox="1"/>
          <p:nvPr/>
        </p:nvSpPr>
        <p:spPr>
          <a:xfrm rot="2700000">
            <a:off x="2426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4" name="TextBox 133"/>
          <p:cNvSpPr txBox="1"/>
          <p:nvPr/>
        </p:nvSpPr>
        <p:spPr>
          <a:xfrm rot="2700000">
            <a:off x="372728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5" name="TextBox 134"/>
          <p:cNvSpPr txBox="1"/>
          <p:nvPr/>
        </p:nvSpPr>
        <p:spPr>
          <a:xfrm rot="2700000">
            <a:off x="502776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6" name="TextBox 135"/>
          <p:cNvSpPr txBox="1"/>
          <p:nvPr/>
        </p:nvSpPr>
        <p:spPr>
          <a:xfrm rot="2700000">
            <a:off x="7283284"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7" name="TextBox 136"/>
          <p:cNvSpPr txBox="1"/>
          <p:nvPr/>
        </p:nvSpPr>
        <p:spPr>
          <a:xfrm rot="2700000">
            <a:off x="9538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8" name="TextBox 137"/>
          <p:cNvSpPr txBox="1"/>
          <p:nvPr/>
        </p:nvSpPr>
        <p:spPr>
          <a:xfrm rot="2700000">
            <a:off x="2443342" y="394965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39" name="TextBox 138"/>
          <p:cNvSpPr txBox="1"/>
          <p:nvPr/>
        </p:nvSpPr>
        <p:spPr>
          <a:xfrm rot="2700000">
            <a:off x="3571709" y="388617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40" name="TextBox 139"/>
          <p:cNvSpPr txBox="1"/>
          <p:nvPr/>
        </p:nvSpPr>
        <p:spPr>
          <a:xfrm rot="2700000">
            <a:off x="5352241" y="3903702"/>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41" name="TextBox 140"/>
          <p:cNvSpPr txBox="1"/>
          <p:nvPr/>
        </p:nvSpPr>
        <p:spPr>
          <a:xfrm rot="2700000">
            <a:off x="772257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42" name="TextBox 141"/>
          <p:cNvSpPr txBox="1"/>
          <p:nvPr/>
        </p:nvSpPr>
        <p:spPr>
          <a:xfrm rot="2700000">
            <a:off x="10760744" y="4255016"/>
            <a:ext cx="771558" cy="461665"/>
          </a:xfrm>
          <a:prstGeom prst="rect">
            <a:avLst/>
          </a:prstGeom>
          <a:noFill/>
        </p:spPr>
        <p:txBody>
          <a:bodyPr wrap="none" rtlCol="0">
            <a:spAutoFit/>
          </a:bodyPr>
          <a:lstStyle/>
          <a:p>
            <a:r>
              <a:rPr lang="en-US" sz="2400" dirty="0">
                <a:solidFill>
                  <a:srgbClr val="00B0F0"/>
                </a:solidFill>
              </a:rPr>
              <a:t>Date</a:t>
            </a:r>
          </a:p>
        </p:txBody>
      </p:sp>
      <p:cxnSp>
        <p:nvCxnSpPr>
          <p:cNvPr id="143" name="Straight Connector 142"/>
          <p:cNvCxnSpPr/>
          <p:nvPr/>
        </p:nvCxnSpPr>
        <p:spPr>
          <a:xfrm>
            <a:off x="2386638" y="3742030"/>
            <a:ext cx="8915" cy="30480"/>
          </a:xfrm>
          <a:prstGeom prst="line">
            <a:avLst/>
          </a:prstGeom>
        </p:spPr>
        <p:style>
          <a:lnRef idx="1">
            <a:schemeClr val="accent1"/>
          </a:lnRef>
          <a:fillRef idx="0">
            <a:schemeClr val="accent1"/>
          </a:fillRef>
          <a:effectRef idx="0">
            <a:schemeClr val="accent1"/>
          </a:effectRef>
          <a:fontRef idx="minor">
            <a:schemeClr val="tx1"/>
          </a:fontRef>
        </p:style>
      </p:cxnSp>
      <p:sp>
        <p:nvSpPr>
          <p:cNvPr id="148" name="Rectangle 147"/>
          <p:cNvSpPr/>
          <p:nvPr/>
        </p:nvSpPr>
        <p:spPr>
          <a:xfrm>
            <a:off x="563178" y="2730499"/>
            <a:ext cx="7183898" cy="58166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73" name="Straight Arrow Connector 72"/>
          <p:cNvCxnSpPr/>
          <p:nvPr/>
        </p:nvCxnSpPr>
        <p:spPr>
          <a:xfrm>
            <a:off x="114300" y="2546350"/>
            <a:ext cx="654814" cy="0"/>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856950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smtClean="0">
                <a:solidFill>
                  <a:srgbClr val="0070C0"/>
                </a:solidFill>
              </a:rPr>
              <a:t>Ablation Studies</a:t>
            </a:r>
            <a:endParaRPr lang="en-US" dirty="0">
              <a:solidFill>
                <a:srgbClr val="0070C0"/>
              </a:solidFill>
            </a:endParaRPr>
          </a:p>
        </p:txBody>
      </p:sp>
      <p:graphicFrame>
        <p:nvGraphicFramePr>
          <p:cNvPr id="6" name="Table 5"/>
          <p:cNvGraphicFramePr>
            <a:graphicFrameLocks noGrp="1"/>
          </p:cNvGraphicFramePr>
          <p:nvPr>
            <p:extLst/>
          </p:nvPr>
        </p:nvGraphicFramePr>
        <p:xfrm>
          <a:off x="838201" y="1236980"/>
          <a:ext cx="6172200" cy="1854200"/>
        </p:xfrm>
        <a:graphic>
          <a:graphicData uri="http://schemas.openxmlformats.org/drawingml/2006/table">
            <a:tbl>
              <a:tblPr firstRow="1" bandRow="1">
                <a:tableStyleId>{5C22544A-7EE6-4342-B048-85BDC9FD1C3A}</a:tableStyleId>
              </a:tblPr>
              <a:tblGrid>
                <a:gridCol w="2114994">
                  <a:extLst>
                    <a:ext uri="{9D8B030D-6E8A-4147-A177-3AD203B41FA5}">
                      <a16:colId xmlns:a16="http://schemas.microsoft.com/office/drawing/2014/main" val="1293666678"/>
                    </a:ext>
                  </a:extLst>
                </a:gridCol>
                <a:gridCol w="1415605">
                  <a:extLst>
                    <a:ext uri="{9D8B030D-6E8A-4147-A177-3AD203B41FA5}">
                      <a16:colId xmlns:a16="http://schemas.microsoft.com/office/drawing/2014/main" val="2787757655"/>
                    </a:ext>
                  </a:extLst>
                </a:gridCol>
                <a:gridCol w="1320800">
                  <a:extLst>
                    <a:ext uri="{9D8B030D-6E8A-4147-A177-3AD203B41FA5}">
                      <a16:colId xmlns:a16="http://schemas.microsoft.com/office/drawing/2014/main" val="3540230044"/>
                    </a:ext>
                  </a:extLst>
                </a:gridCol>
                <a:gridCol w="1320801">
                  <a:extLst>
                    <a:ext uri="{9D8B030D-6E8A-4147-A177-3AD203B41FA5}">
                      <a16:colId xmlns:a16="http://schemas.microsoft.com/office/drawing/2014/main" val="136430174"/>
                    </a:ext>
                  </a:extLst>
                </a:gridCol>
              </a:tblGrid>
              <a:tr h="370840">
                <a:tc>
                  <a:txBody>
                    <a:bodyPr/>
                    <a:lstStyle/>
                    <a:p>
                      <a:r>
                        <a:rPr lang="en-US" dirty="0"/>
                        <a:t>Models</a:t>
                      </a:r>
                    </a:p>
                  </a:txBody>
                  <a:tcPr/>
                </a:tc>
                <a:tc>
                  <a:txBody>
                    <a:bodyPr/>
                    <a:lstStyle/>
                    <a:p>
                      <a:r>
                        <a:rPr lang="en-US" dirty="0"/>
                        <a:t>Precision</a:t>
                      </a:r>
                    </a:p>
                  </a:txBody>
                  <a:tcPr/>
                </a:tc>
                <a:tc>
                  <a:txBody>
                    <a:bodyPr/>
                    <a:lstStyle/>
                    <a:p>
                      <a:r>
                        <a:rPr lang="en-US" dirty="0"/>
                        <a:t>Recall</a:t>
                      </a:r>
                    </a:p>
                  </a:txBody>
                  <a:tcPr/>
                </a:tc>
                <a:tc>
                  <a:txBody>
                    <a:bodyPr/>
                    <a:lstStyle/>
                    <a:p>
                      <a:r>
                        <a:rPr lang="en-US" dirty="0"/>
                        <a:t>F1</a:t>
                      </a:r>
                    </a:p>
                  </a:txBody>
                  <a:tcPr/>
                </a:tc>
                <a:extLst>
                  <a:ext uri="{0D108BD9-81ED-4DB2-BD59-A6C34878D82A}">
                    <a16:rowId xmlns:a16="http://schemas.microsoft.com/office/drawing/2014/main" val="2305466863"/>
                  </a:ext>
                </a:extLst>
              </a:tr>
              <a:tr h="370840">
                <a:tc>
                  <a:txBody>
                    <a:bodyPr/>
                    <a:lstStyle/>
                    <a:p>
                      <a:r>
                        <a:rPr lang="en-US" b="1" dirty="0"/>
                        <a:t>Semi-HMMs</a:t>
                      </a:r>
                      <a:r>
                        <a:rPr lang="en-US" b="1" baseline="0" dirty="0"/>
                        <a:t> + PR</a:t>
                      </a:r>
                      <a:endParaRPr lang="en-US" b="1" dirty="0"/>
                    </a:p>
                  </a:txBody>
                  <a:tcPr/>
                </a:tc>
                <a:tc>
                  <a:txBody>
                    <a:bodyPr/>
                    <a:lstStyle/>
                    <a:p>
                      <a:r>
                        <a:rPr lang="en-US" dirty="0"/>
                        <a:t>0.504</a:t>
                      </a:r>
                    </a:p>
                  </a:txBody>
                  <a:tcPr/>
                </a:tc>
                <a:tc>
                  <a:txBody>
                    <a:bodyPr/>
                    <a:lstStyle/>
                    <a:p>
                      <a:r>
                        <a:rPr lang="en-US" dirty="0"/>
                        <a:t>0.786</a:t>
                      </a:r>
                    </a:p>
                  </a:txBody>
                  <a:tcPr/>
                </a:tc>
                <a:tc>
                  <a:txBody>
                    <a:bodyPr/>
                    <a:lstStyle/>
                    <a:p>
                      <a:r>
                        <a:rPr lang="en-US" dirty="0"/>
                        <a:t>0.614</a:t>
                      </a:r>
                    </a:p>
                  </a:txBody>
                  <a:tcPr/>
                </a:tc>
                <a:extLst>
                  <a:ext uri="{0D108BD9-81ED-4DB2-BD59-A6C34878D82A}">
                    <a16:rowId xmlns:a16="http://schemas.microsoft.com/office/drawing/2014/main" val="3427002917"/>
                  </a:ext>
                </a:extLst>
              </a:tr>
              <a:tr h="370840">
                <a:tc>
                  <a:txBody>
                    <a:bodyPr/>
                    <a:lstStyle/>
                    <a:p>
                      <a:r>
                        <a:rPr lang="en-US" dirty="0" smtClean="0"/>
                        <a:t>-</a:t>
                      </a:r>
                      <a:r>
                        <a:rPr lang="en-US" baseline="0" dirty="0" smtClean="0"/>
                        <a:t> Semi</a:t>
                      </a:r>
                      <a:endParaRPr lang="en-US" dirty="0"/>
                    </a:p>
                  </a:txBody>
                  <a:tcPr/>
                </a:tc>
                <a:tc>
                  <a:txBody>
                    <a:bodyPr/>
                    <a:lstStyle/>
                    <a:p>
                      <a:r>
                        <a:rPr lang="en-US" smtClean="0"/>
                        <a:t>0.545</a:t>
                      </a:r>
                      <a:endParaRPr lang="en-US" dirty="0"/>
                    </a:p>
                  </a:txBody>
                  <a:tcPr/>
                </a:tc>
                <a:tc>
                  <a:txBody>
                    <a:bodyPr/>
                    <a:lstStyle/>
                    <a:p>
                      <a:r>
                        <a:rPr lang="en-US" smtClean="0"/>
                        <a:t>0.694</a:t>
                      </a:r>
                      <a:endParaRPr lang="en-US" dirty="0"/>
                    </a:p>
                  </a:txBody>
                  <a:tcPr/>
                </a:tc>
                <a:tc>
                  <a:txBody>
                    <a:bodyPr/>
                    <a:lstStyle/>
                    <a:p>
                      <a:r>
                        <a:rPr lang="en-US" smtClean="0"/>
                        <a:t>0.610</a:t>
                      </a:r>
                      <a:endParaRPr lang="en-US" dirty="0"/>
                    </a:p>
                  </a:txBody>
                  <a:tcPr/>
                </a:tc>
                <a:extLst>
                  <a:ext uri="{0D108BD9-81ED-4DB2-BD59-A6C34878D82A}">
                    <a16:rowId xmlns:a16="http://schemas.microsoft.com/office/drawing/2014/main" val="3051604727"/>
                  </a:ext>
                </a:extLst>
              </a:tr>
              <a:tr h="370840">
                <a:tc>
                  <a:txBody>
                    <a:bodyPr/>
                    <a:lstStyle/>
                    <a:p>
                      <a:r>
                        <a:rPr lang="en-US" smtClean="0"/>
                        <a:t>- Transition</a:t>
                      </a:r>
                      <a:endParaRPr lang="en-US" dirty="0"/>
                    </a:p>
                  </a:txBody>
                  <a:tcPr/>
                </a:tc>
                <a:tc>
                  <a:txBody>
                    <a:bodyPr/>
                    <a:lstStyle/>
                    <a:p>
                      <a:r>
                        <a:rPr lang="en-US" smtClean="0"/>
                        <a:t>0.468</a:t>
                      </a:r>
                      <a:endParaRPr lang="en-US" dirty="0"/>
                    </a:p>
                  </a:txBody>
                  <a:tcPr/>
                </a:tc>
                <a:tc>
                  <a:txBody>
                    <a:bodyPr/>
                    <a:lstStyle/>
                    <a:p>
                      <a:r>
                        <a:rPr lang="en-US" smtClean="0"/>
                        <a:t>0.633</a:t>
                      </a:r>
                      <a:endParaRPr lang="en-US" dirty="0"/>
                    </a:p>
                  </a:txBody>
                  <a:tcPr/>
                </a:tc>
                <a:tc>
                  <a:txBody>
                    <a:bodyPr/>
                    <a:lstStyle/>
                    <a:p>
                      <a:r>
                        <a:rPr lang="en-US" smtClean="0"/>
                        <a:t>0.538</a:t>
                      </a:r>
                      <a:endParaRPr lang="en-US" dirty="0"/>
                    </a:p>
                  </a:txBody>
                  <a:tcPr/>
                </a:tc>
                <a:extLst>
                  <a:ext uri="{0D108BD9-81ED-4DB2-BD59-A6C34878D82A}">
                    <a16:rowId xmlns:a16="http://schemas.microsoft.com/office/drawing/2014/main" val="1330566790"/>
                  </a:ext>
                </a:extLst>
              </a:tr>
              <a:tr h="370840">
                <a:tc>
                  <a:txBody>
                    <a:bodyPr/>
                    <a:lstStyle/>
                    <a:p>
                      <a:r>
                        <a:rPr lang="en-US" smtClean="0"/>
                        <a:t>- NULL-Skipping</a:t>
                      </a:r>
                      <a:endParaRPr lang="en-US" dirty="0"/>
                    </a:p>
                  </a:txBody>
                  <a:tcPr/>
                </a:tc>
                <a:tc>
                  <a:txBody>
                    <a:bodyPr/>
                    <a:lstStyle/>
                    <a:p>
                      <a:r>
                        <a:rPr lang="en-US" smtClean="0"/>
                        <a:t>0.454</a:t>
                      </a:r>
                      <a:endParaRPr lang="en-US" dirty="0"/>
                    </a:p>
                  </a:txBody>
                  <a:tcPr/>
                </a:tc>
                <a:tc>
                  <a:txBody>
                    <a:bodyPr/>
                    <a:lstStyle/>
                    <a:p>
                      <a:r>
                        <a:rPr lang="en-US" smtClean="0"/>
                        <a:t>0.737</a:t>
                      </a:r>
                      <a:endParaRPr lang="en-US" dirty="0"/>
                    </a:p>
                  </a:txBody>
                  <a:tcPr/>
                </a:tc>
                <a:tc>
                  <a:txBody>
                    <a:bodyPr/>
                    <a:lstStyle/>
                    <a:p>
                      <a:r>
                        <a:rPr lang="en-US" dirty="0" smtClean="0"/>
                        <a:t>0.562</a:t>
                      </a:r>
                      <a:endParaRPr lang="en-US" dirty="0"/>
                    </a:p>
                  </a:txBody>
                  <a:tcPr/>
                </a:tc>
                <a:extLst>
                  <a:ext uri="{0D108BD9-81ED-4DB2-BD59-A6C34878D82A}">
                    <a16:rowId xmlns:a16="http://schemas.microsoft.com/office/drawing/2014/main" val="2089583083"/>
                  </a:ext>
                </a:extLst>
              </a:tr>
            </a:tbl>
          </a:graphicData>
        </a:graphic>
      </p:graphicFrame>
      <p:sp>
        <p:nvSpPr>
          <p:cNvPr id="76" name="TextBox 75"/>
          <p:cNvSpPr txBox="1"/>
          <p:nvPr/>
        </p:nvSpPr>
        <p:spPr>
          <a:xfrm>
            <a:off x="563178" y="6031656"/>
            <a:ext cx="651140" cy="461665"/>
          </a:xfrm>
          <a:prstGeom prst="rect">
            <a:avLst/>
          </a:prstGeom>
          <a:noFill/>
        </p:spPr>
        <p:txBody>
          <a:bodyPr wrap="none" rtlCol="0">
            <a:spAutoFit/>
          </a:bodyPr>
          <a:lstStyle/>
          <a:p>
            <a:r>
              <a:rPr lang="en-US" sz="2400" dirty="0">
                <a:solidFill>
                  <a:srgbClr val="7030A0"/>
                </a:solidFill>
              </a:rPr>
              <a:t>The</a:t>
            </a:r>
          </a:p>
        </p:txBody>
      </p:sp>
      <p:sp>
        <p:nvSpPr>
          <p:cNvPr id="77" name="TextBox 76"/>
          <p:cNvSpPr txBox="1"/>
          <p:nvPr/>
        </p:nvSpPr>
        <p:spPr>
          <a:xfrm>
            <a:off x="1474774" y="6031656"/>
            <a:ext cx="1143262" cy="461665"/>
          </a:xfrm>
          <a:prstGeom prst="rect">
            <a:avLst/>
          </a:prstGeom>
          <a:noFill/>
        </p:spPr>
        <p:txBody>
          <a:bodyPr wrap="none" rtlCol="0">
            <a:spAutoFit/>
          </a:bodyPr>
          <a:lstStyle/>
          <a:p>
            <a:r>
              <a:rPr lang="en-US" sz="2400" dirty="0">
                <a:solidFill>
                  <a:srgbClr val="7030A0"/>
                </a:solidFill>
              </a:rPr>
              <a:t>Raptors</a:t>
            </a:r>
          </a:p>
        </p:txBody>
      </p:sp>
      <p:sp>
        <p:nvSpPr>
          <p:cNvPr id="78" name="TextBox 77"/>
          <p:cNvSpPr txBox="1"/>
          <p:nvPr/>
        </p:nvSpPr>
        <p:spPr>
          <a:xfrm>
            <a:off x="2878492" y="6031657"/>
            <a:ext cx="277640" cy="461665"/>
          </a:xfrm>
          <a:prstGeom prst="rect">
            <a:avLst/>
          </a:prstGeom>
          <a:noFill/>
        </p:spPr>
        <p:txBody>
          <a:bodyPr wrap="none" rtlCol="0">
            <a:spAutoFit/>
          </a:bodyPr>
          <a:lstStyle/>
          <a:p>
            <a:r>
              <a:rPr lang="en-US" sz="2400" dirty="0">
                <a:solidFill>
                  <a:srgbClr val="7030A0"/>
                </a:solidFill>
              </a:rPr>
              <a:t>(</a:t>
            </a:r>
          </a:p>
        </p:txBody>
      </p:sp>
      <p:sp>
        <p:nvSpPr>
          <p:cNvPr id="79" name="TextBox 78"/>
          <p:cNvSpPr txBox="1"/>
          <p:nvPr/>
        </p:nvSpPr>
        <p:spPr>
          <a:xfrm>
            <a:off x="3416588" y="6031657"/>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80" name="TextBox 79"/>
          <p:cNvSpPr txBox="1"/>
          <p:nvPr/>
        </p:nvSpPr>
        <p:spPr>
          <a:xfrm>
            <a:off x="4172693" y="6031657"/>
            <a:ext cx="279244" cy="461665"/>
          </a:xfrm>
          <a:prstGeom prst="rect">
            <a:avLst/>
          </a:prstGeom>
          <a:noFill/>
        </p:spPr>
        <p:txBody>
          <a:bodyPr wrap="none" rtlCol="0">
            <a:spAutoFit/>
          </a:bodyPr>
          <a:lstStyle/>
          <a:p>
            <a:r>
              <a:rPr lang="en-US" sz="2400" dirty="0">
                <a:solidFill>
                  <a:srgbClr val="7030A0"/>
                </a:solidFill>
              </a:rPr>
              <a:t>-</a:t>
            </a:r>
          </a:p>
        </p:txBody>
      </p:sp>
      <p:sp>
        <p:nvSpPr>
          <p:cNvPr id="81" name="TextBox 80"/>
          <p:cNvSpPr txBox="1"/>
          <p:nvPr/>
        </p:nvSpPr>
        <p:spPr>
          <a:xfrm>
            <a:off x="4712393" y="6031657"/>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82" name="TextBox 81"/>
          <p:cNvSpPr txBox="1"/>
          <p:nvPr/>
        </p:nvSpPr>
        <p:spPr>
          <a:xfrm>
            <a:off x="5468498" y="6031657"/>
            <a:ext cx="277640" cy="461665"/>
          </a:xfrm>
          <a:prstGeom prst="rect">
            <a:avLst/>
          </a:prstGeom>
          <a:noFill/>
        </p:spPr>
        <p:txBody>
          <a:bodyPr wrap="none" rtlCol="0">
            <a:spAutoFit/>
          </a:bodyPr>
          <a:lstStyle/>
          <a:p>
            <a:r>
              <a:rPr lang="en-US" sz="2400" dirty="0">
                <a:solidFill>
                  <a:srgbClr val="7030A0"/>
                </a:solidFill>
              </a:rPr>
              <a:t>)</a:t>
            </a:r>
          </a:p>
        </p:txBody>
      </p:sp>
      <p:sp>
        <p:nvSpPr>
          <p:cNvPr id="83" name="TextBox 82"/>
          <p:cNvSpPr txBox="1"/>
          <p:nvPr/>
        </p:nvSpPr>
        <p:spPr>
          <a:xfrm>
            <a:off x="6006594" y="6031657"/>
            <a:ext cx="1291379" cy="461665"/>
          </a:xfrm>
          <a:prstGeom prst="rect">
            <a:avLst/>
          </a:prstGeom>
          <a:noFill/>
        </p:spPr>
        <p:txBody>
          <a:bodyPr wrap="none" rtlCol="0">
            <a:spAutoFit/>
          </a:bodyPr>
          <a:lstStyle/>
          <a:p>
            <a:r>
              <a:rPr lang="en-US" sz="2400" u="sng" dirty="0">
                <a:solidFill>
                  <a:srgbClr val="7030A0"/>
                </a:solidFill>
              </a:rPr>
              <a:t>edge out</a:t>
            </a:r>
          </a:p>
        </p:txBody>
      </p:sp>
      <p:sp>
        <p:nvSpPr>
          <p:cNvPr id="84" name="TextBox 83"/>
          <p:cNvSpPr txBox="1"/>
          <p:nvPr/>
        </p:nvSpPr>
        <p:spPr>
          <a:xfrm>
            <a:off x="7558429" y="6031657"/>
            <a:ext cx="603050" cy="461665"/>
          </a:xfrm>
          <a:prstGeom prst="rect">
            <a:avLst/>
          </a:prstGeom>
          <a:noFill/>
        </p:spPr>
        <p:txBody>
          <a:bodyPr wrap="none" rtlCol="0">
            <a:spAutoFit/>
          </a:bodyPr>
          <a:lstStyle/>
          <a:p>
            <a:r>
              <a:rPr lang="en-US" sz="2400" dirty="0">
                <a:solidFill>
                  <a:srgbClr val="7030A0"/>
                </a:solidFill>
              </a:rPr>
              <a:t>the</a:t>
            </a:r>
          </a:p>
        </p:txBody>
      </p:sp>
      <p:sp>
        <p:nvSpPr>
          <p:cNvPr id="85" name="TextBox 84"/>
          <p:cNvSpPr txBox="1"/>
          <p:nvPr/>
        </p:nvSpPr>
        <p:spPr>
          <a:xfrm>
            <a:off x="8421935" y="6031657"/>
            <a:ext cx="1178784" cy="461665"/>
          </a:xfrm>
          <a:prstGeom prst="rect">
            <a:avLst/>
          </a:prstGeom>
          <a:noFill/>
        </p:spPr>
        <p:txBody>
          <a:bodyPr wrap="none" rtlCol="0">
            <a:spAutoFit/>
          </a:bodyPr>
          <a:lstStyle/>
          <a:p>
            <a:r>
              <a:rPr lang="en-US" sz="2400" dirty="0">
                <a:solidFill>
                  <a:srgbClr val="7030A0"/>
                </a:solidFill>
              </a:rPr>
              <a:t>Wizards</a:t>
            </a:r>
          </a:p>
        </p:txBody>
      </p:sp>
      <p:sp>
        <p:nvSpPr>
          <p:cNvPr id="86" name="TextBox 85"/>
          <p:cNvSpPr txBox="1"/>
          <p:nvPr/>
        </p:nvSpPr>
        <p:spPr>
          <a:xfrm>
            <a:off x="9861175" y="6031657"/>
            <a:ext cx="508473" cy="461665"/>
          </a:xfrm>
          <a:prstGeom prst="rect">
            <a:avLst/>
          </a:prstGeom>
          <a:noFill/>
        </p:spPr>
        <p:txBody>
          <a:bodyPr wrap="none" rtlCol="0">
            <a:spAutoFit/>
          </a:bodyPr>
          <a:lstStyle/>
          <a:p>
            <a:r>
              <a:rPr lang="en-US" sz="2400" dirty="0">
                <a:solidFill>
                  <a:srgbClr val="7030A0"/>
                </a:solidFill>
              </a:rPr>
              <a:t>on</a:t>
            </a:r>
          </a:p>
        </p:txBody>
      </p:sp>
      <p:sp>
        <p:nvSpPr>
          <p:cNvPr id="87" name="TextBox 86"/>
          <p:cNvSpPr txBox="1"/>
          <p:nvPr/>
        </p:nvSpPr>
        <p:spPr>
          <a:xfrm>
            <a:off x="10630106" y="6031656"/>
            <a:ext cx="1195392" cy="461665"/>
          </a:xfrm>
          <a:prstGeom prst="rect">
            <a:avLst/>
          </a:prstGeom>
          <a:noFill/>
        </p:spPr>
        <p:txBody>
          <a:bodyPr wrap="none" rtlCol="0">
            <a:spAutoFit/>
          </a:bodyPr>
          <a:lstStyle/>
          <a:p>
            <a:r>
              <a:rPr lang="en-US" sz="2400" dirty="0">
                <a:solidFill>
                  <a:srgbClr val="7030A0"/>
                </a:solidFill>
              </a:rPr>
              <a:t>Tuesday</a:t>
            </a:r>
          </a:p>
        </p:txBody>
      </p:sp>
      <p:sp>
        <p:nvSpPr>
          <p:cNvPr id="88" name="Oval 87"/>
          <p:cNvSpPr/>
          <p:nvPr/>
        </p:nvSpPr>
        <p:spPr>
          <a:xfrm>
            <a:off x="769114"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p:cNvCxnSpPr>
            <a:stCxn id="88" idx="4"/>
          </p:cNvCxnSpPr>
          <p:nvPr/>
        </p:nvCxnSpPr>
        <p:spPr>
          <a:xfrm>
            <a:off x="87960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0" name="Oval 89"/>
          <p:cNvSpPr/>
          <p:nvPr/>
        </p:nvSpPr>
        <p:spPr>
          <a:xfrm>
            <a:off x="1932467"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1" name="Straight Arrow Connector 90"/>
          <p:cNvCxnSpPr>
            <a:stCxn id="90" idx="4"/>
          </p:cNvCxnSpPr>
          <p:nvPr/>
        </p:nvCxnSpPr>
        <p:spPr>
          <a:xfrm>
            <a:off x="2042957"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290260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92" idx="4"/>
          </p:cNvCxnSpPr>
          <p:nvPr/>
        </p:nvCxnSpPr>
        <p:spPr>
          <a:xfrm>
            <a:off x="301309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3548755"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94" idx="4"/>
          </p:cNvCxnSpPr>
          <p:nvPr/>
        </p:nvCxnSpPr>
        <p:spPr>
          <a:xfrm>
            <a:off x="36592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4185818"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6" idx="4"/>
          </p:cNvCxnSpPr>
          <p:nvPr/>
        </p:nvCxnSpPr>
        <p:spPr>
          <a:xfrm>
            <a:off x="4296308"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4835151"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8" idx="4"/>
          </p:cNvCxnSpPr>
          <p:nvPr/>
        </p:nvCxnSpPr>
        <p:spPr>
          <a:xfrm>
            <a:off x="4945641"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5484483"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100" idx="4"/>
          </p:cNvCxnSpPr>
          <p:nvPr/>
        </p:nvCxnSpPr>
        <p:spPr>
          <a:xfrm>
            <a:off x="5594973"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6572956" y="5032349"/>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3" name="Straight Arrow Connector 102"/>
          <p:cNvCxnSpPr>
            <a:stCxn id="102" idx="4"/>
          </p:cNvCxnSpPr>
          <p:nvPr/>
        </p:nvCxnSpPr>
        <p:spPr>
          <a:xfrm>
            <a:off x="668344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4" name="Oval 103"/>
          <p:cNvSpPr/>
          <p:nvPr/>
        </p:nvSpPr>
        <p:spPr>
          <a:xfrm>
            <a:off x="7747076"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p:cNvCxnSpPr>
            <a:stCxn id="104" idx="4"/>
          </p:cNvCxnSpPr>
          <p:nvPr/>
        </p:nvCxnSpPr>
        <p:spPr>
          <a:xfrm>
            <a:off x="785756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8912366" y="5032349"/>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7" name="Straight Arrow Connector 106"/>
          <p:cNvCxnSpPr>
            <a:stCxn id="106" idx="4"/>
          </p:cNvCxnSpPr>
          <p:nvPr/>
        </p:nvCxnSpPr>
        <p:spPr>
          <a:xfrm>
            <a:off x="9022856"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9982855" y="5032349"/>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Arrow Connector 108"/>
          <p:cNvCxnSpPr>
            <a:stCxn id="108" idx="4"/>
          </p:cNvCxnSpPr>
          <p:nvPr/>
        </p:nvCxnSpPr>
        <p:spPr>
          <a:xfrm>
            <a:off x="10093345"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10" name="Oval 109"/>
          <p:cNvSpPr/>
          <p:nvPr/>
        </p:nvSpPr>
        <p:spPr>
          <a:xfrm>
            <a:off x="11111994" y="5032349"/>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p:cNvCxnSpPr>
            <a:stCxn id="110" idx="4"/>
          </p:cNvCxnSpPr>
          <p:nvPr/>
        </p:nvCxnSpPr>
        <p:spPr>
          <a:xfrm>
            <a:off x="11222484" y="5253329"/>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a:stCxn id="88" idx="6"/>
            <a:endCxn id="90" idx="2"/>
          </p:cNvCxnSpPr>
          <p:nvPr/>
        </p:nvCxnSpPr>
        <p:spPr>
          <a:xfrm>
            <a:off x="990094" y="5142839"/>
            <a:ext cx="94237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a:stCxn id="90" idx="6"/>
            <a:endCxn id="92" idx="2"/>
          </p:cNvCxnSpPr>
          <p:nvPr/>
        </p:nvCxnSpPr>
        <p:spPr>
          <a:xfrm>
            <a:off x="2153447" y="5142839"/>
            <a:ext cx="749158"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a:stCxn id="92" idx="6"/>
            <a:endCxn id="94" idx="2"/>
          </p:cNvCxnSpPr>
          <p:nvPr/>
        </p:nvCxnSpPr>
        <p:spPr>
          <a:xfrm>
            <a:off x="3123585" y="5142839"/>
            <a:ext cx="42517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94" idx="6"/>
            <a:endCxn id="96" idx="2"/>
          </p:cNvCxnSpPr>
          <p:nvPr/>
        </p:nvCxnSpPr>
        <p:spPr>
          <a:xfrm>
            <a:off x="3769735" y="5142839"/>
            <a:ext cx="41608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a:stCxn id="96" idx="6"/>
            <a:endCxn id="98" idx="2"/>
          </p:cNvCxnSpPr>
          <p:nvPr/>
        </p:nvCxnSpPr>
        <p:spPr>
          <a:xfrm>
            <a:off x="4406798" y="5142839"/>
            <a:ext cx="42835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a:stCxn id="98" idx="6"/>
            <a:endCxn id="100" idx="2"/>
          </p:cNvCxnSpPr>
          <p:nvPr/>
        </p:nvCxnSpPr>
        <p:spPr>
          <a:xfrm>
            <a:off x="5056131" y="5142839"/>
            <a:ext cx="428352"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stCxn id="100" idx="6"/>
            <a:endCxn id="102" idx="2"/>
          </p:cNvCxnSpPr>
          <p:nvPr/>
        </p:nvCxnSpPr>
        <p:spPr>
          <a:xfrm>
            <a:off x="5705463" y="5142839"/>
            <a:ext cx="86749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02" idx="6"/>
            <a:endCxn id="104" idx="2"/>
          </p:cNvCxnSpPr>
          <p:nvPr/>
        </p:nvCxnSpPr>
        <p:spPr>
          <a:xfrm>
            <a:off x="6793936" y="5142839"/>
            <a:ext cx="95314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a:stCxn id="104" idx="6"/>
            <a:endCxn id="106" idx="2"/>
          </p:cNvCxnSpPr>
          <p:nvPr/>
        </p:nvCxnSpPr>
        <p:spPr>
          <a:xfrm>
            <a:off x="7968056" y="5142839"/>
            <a:ext cx="94431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06" idx="6"/>
            <a:endCxn id="108" idx="2"/>
          </p:cNvCxnSpPr>
          <p:nvPr/>
        </p:nvCxnSpPr>
        <p:spPr>
          <a:xfrm>
            <a:off x="9133346" y="5142839"/>
            <a:ext cx="84950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08" idx="6"/>
            <a:endCxn id="110" idx="2"/>
          </p:cNvCxnSpPr>
          <p:nvPr/>
        </p:nvCxnSpPr>
        <p:spPr>
          <a:xfrm>
            <a:off x="10203835" y="5142839"/>
            <a:ext cx="90815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88" idx="2"/>
          </p:cNvCxnSpPr>
          <p:nvPr/>
        </p:nvCxnSpPr>
        <p:spPr>
          <a:xfrm flipH="1">
            <a:off x="293694" y="5142839"/>
            <a:ext cx="475420" cy="0"/>
          </a:xfrm>
          <a:prstGeom prst="straightConnector1">
            <a:avLst/>
          </a:prstGeom>
          <a:ln w="31750">
            <a:solidFill>
              <a:srgbClr val="CB9764"/>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a:stCxn id="110" idx="6"/>
          </p:cNvCxnSpPr>
          <p:nvPr/>
        </p:nvCxnSpPr>
        <p:spPr>
          <a:xfrm>
            <a:off x="11332974" y="5142839"/>
            <a:ext cx="492524"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rot="2700000">
            <a:off x="333859" y="422055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2" name="TextBox 131"/>
          <p:cNvSpPr txBox="1"/>
          <p:nvPr/>
        </p:nvSpPr>
        <p:spPr>
          <a:xfrm rot="2700000">
            <a:off x="73530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33" name="TextBox 132"/>
          <p:cNvSpPr txBox="1"/>
          <p:nvPr/>
        </p:nvSpPr>
        <p:spPr>
          <a:xfrm rot="2700000">
            <a:off x="2426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4" name="TextBox 133"/>
          <p:cNvSpPr txBox="1"/>
          <p:nvPr/>
        </p:nvSpPr>
        <p:spPr>
          <a:xfrm rot="2700000">
            <a:off x="372728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5" name="TextBox 134"/>
          <p:cNvSpPr txBox="1"/>
          <p:nvPr/>
        </p:nvSpPr>
        <p:spPr>
          <a:xfrm rot="2700000">
            <a:off x="502776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6" name="TextBox 135"/>
          <p:cNvSpPr txBox="1"/>
          <p:nvPr/>
        </p:nvSpPr>
        <p:spPr>
          <a:xfrm rot="2700000">
            <a:off x="7283284"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7" name="TextBox 136"/>
          <p:cNvSpPr txBox="1"/>
          <p:nvPr/>
        </p:nvSpPr>
        <p:spPr>
          <a:xfrm rot="2700000">
            <a:off x="9538803" y="4230715"/>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38" name="TextBox 137"/>
          <p:cNvSpPr txBox="1"/>
          <p:nvPr/>
        </p:nvSpPr>
        <p:spPr>
          <a:xfrm rot="2700000">
            <a:off x="2443342" y="394965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39" name="TextBox 138"/>
          <p:cNvSpPr txBox="1"/>
          <p:nvPr/>
        </p:nvSpPr>
        <p:spPr>
          <a:xfrm rot="2700000">
            <a:off x="3571709" y="388617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40" name="TextBox 139"/>
          <p:cNvSpPr txBox="1"/>
          <p:nvPr/>
        </p:nvSpPr>
        <p:spPr>
          <a:xfrm rot="2700000">
            <a:off x="5352241" y="3903702"/>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41" name="TextBox 140"/>
          <p:cNvSpPr txBox="1"/>
          <p:nvPr/>
        </p:nvSpPr>
        <p:spPr>
          <a:xfrm rot="2700000">
            <a:off x="7722571" y="3907714"/>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42" name="TextBox 141"/>
          <p:cNvSpPr txBox="1"/>
          <p:nvPr/>
        </p:nvSpPr>
        <p:spPr>
          <a:xfrm rot="2700000">
            <a:off x="10760744" y="4255016"/>
            <a:ext cx="771558" cy="461665"/>
          </a:xfrm>
          <a:prstGeom prst="rect">
            <a:avLst/>
          </a:prstGeom>
          <a:noFill/>
        </p:spPr>
        <p:txBody>
          <a:bodyPr wrap="none" rtlCol="0">
            <a:spAutoFit/>
          </a:bodyPr>
          <a:lstStyle/>
          <a:p>
            <a:r>
              <a:rPr lang="en-US" sz="2400" dirty="0">
                <a:solidFill>
                  <a:srgbClr val="00B0F0"/>
                </a:solidFill>
              </a:rPr>
              <a:t>Date</a:t>
            </a:r>
          </a:p>
        </p:txBody>
      </p:sp>
      <p:cxnSp>
        <p:nvCxnSpPr>
          <p:cNvPr id="143" name="Straight Connector 142"/>
          <p:cNvCxnSpPr/>
          <p:nvPr/>
        </p:nvCxnSpPr>
        <p:spPr>
          <a:xfrm>
            <a:off x="2386638" y="3742030"/>
            <a:ext cx="8915" cy="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114300" y="2914650"/>
            <a:ext cx="654814" cy="0"/>
          </a:xfrm>
          <a:prstGeom prst="straightConnector1">
            <a:avLst/>
          </a:prstGeom>
          <a:ln w="44450">
            <a:tailEnd type="arrow" w="lg" len="lg"/>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2155527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Examples of Tags Assignment</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743777"/>
            <a:ext cx="10515600" cy="1224513"/>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000748"/>
            <a:ext cx="10574131" cy="1409451"/>
          </a:xfrm>
          <a:prstGeom prst="rect">
            <a:avLst/>
          </a:prstGeom>
        </p:spPr>
      </p:pic>
      <p:sp>
        <p:nvSpPr>
          <p:cNvPr id="4" name="Freeform 3"/>
          <p:cNvSpPr/>
          <p:nvPr/>
        </p:nvSpPr>
        <p:spPr>
          <a:xfrm>
            <a:off x="5572125" y="1858293"/>
            <a:ext cx="3009900" cy="1300163"/>
          </a:xfrm>
          <a:custGeom>
            <a:avLst/>
            <a:gdLst>
              <a:gd name="connsiteX0" fmla="*/ 1428750 w 3009900"/>
              <a:gd name="connsiteY0" fmla="*/ 1428750 h 1428750"/>
              <a:gd name="connsiteX1" fmla="*/ 0 w 3009900"/>
              <a:gd name="connsiteY1" fmla="*/ 0 h 1428750"/>
              <a:gd name="connsiteX2" fmla="*/ 1714500 w 3009900"/>
              <a:gd name="connsiteY2" fmla="*/ 0 h 1428750"/>
              <a:gd name="connsiteX3" fmla="*/ 3009900 w 3009900"/>
              <a:gd name="connsiteY3" fmla="*/ 1295400 h 1428750"/>
              <a:gd name="connsiteX4" fmla="*/ 1314450 w 3009900"/>
              <a:gd name="connsiteY4" fmla="*/ 1295400 h 1428750"/>
              <a:gd name="connsiteX0" fmla="*/ 1304925 w 3009900"/>
              <a:gd name="connsiteY0" fmla="*/ 1300163 h 1300163"/>
              <a:gd name="connsiteX1" fmla="*/ 0 w 3009900"/>
              <a:gd name="connsiteY1" fmla="*/ 0 h 1300163"/>
              <a:gd name="connsiteX2" fmla="*/ 1714500 w 3009900"/>
              <a:gd name="connsiteY2" fmla="*/ 0 h 1300163"/>
              <a:gd name="connsiteX3" fmla="*/ 3009900 w 3009900"/>
              <a:gd name="connsiteY3" fmla="*/ 1295400 h 1300163"/>
              <a:gd name="connsiteX4" fmla="*/ 1314450 w 3009900"/>
              <a:gd name="connsiteY4" fmla="*/ 1295400 h 1300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09900" h="1300163">
                <a:moveTo>
                  <a:pt x="1304925" y="1300163"/>
                </a:moveTo>
                <a:lnTo>
                  <a:pt x="0" y="0"/>
                </a:lnTo>
                <a:lnTo>
                  <a:pt x="1714500" y="0"/>
                </a:lnTo>
                <a:lnTo>
                  <a:pt x="3009900" y="1295400"/>
                </a:lnTo>
                <a:lnTo>
                  <a:pt x="1314450" y="1295400"/>
                </a:lnTo>
              </a:path>
            </a:pathLst>
          </a:custGeom>
          <a:ln w="444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5" name="Freeform 4"/>
          <p:cNvSpPr/>
          <p:nvPr/>
        </p:nvSpPr>
        <p:spPr>
          <a:xfrm>
            <a:off x="1609725" y="3981450"/>
            <a:ext cx="2590800" cy="1428750"/>
          </a:xfrm>
          <a:custGeom>
            <a:avLst/>
            <a:gdLst>
              <a:gd name="connsiteX0" fmla="*/ 1466850 w 2590800"/>
              <a:gd name="connsiteY0" fmla="*/ 1466850 h 1466850"/>
              <a:gd name="connsiteX1" fmla="*/ 0 w 2590800"/>
              <a:gd name="connsiteY1" fmla="*/ 0 h 1466850"/>
              <a:gd name="connsiteX2" fmla="*/ 1162050 w 2590800"/>
              <a:gd name="connsiteY2" fmla="*/ 0 h 1466850"/>
              <a:gd name="connsiteX3" fmla="*/ 2590800 w 2590800"/>
              <a:gd name="connsiteY3" fmla="*/ 1428750 h 1466850"/>
              <a:gd name="connsiteX4" fmla="*/ 1428750 w 2590800"/>
              <a:gd name="connsiteY4" fmla="*/ 1428750 h 1466850"/>
              <a:gd name="connsiteX0" fmla="*/ 1426369 w 2590800"/>
              <a:gd name="connsiteY0" fmla="*/ 1428750 h 1428750"/>
              <a:gd name="connsiteX1" fmla="*/ 0 w 2590800"/>
              <a:gd name="connsiteY1" fmla="*/ 0 h 1428750"/>
              <a:gd name="connsiteX2" fmla="*/ 1162050 w 2590800"/>
              <a:gd name="connsiteY2" fmla="*/ 0 h 1428750"/>
              <a:gd name="connsiteX3" fmla="*/ 2590800 w 2590800"/>
              <a:gd name="connsiteY3" fmla="*/ 1428750 h 1428750"/>
              <a:gd name="connsiteX4" fmla="*/ 1428750 w 2590800"/>
              <a:gd name="connsiteY4" fmla="*/ 142875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90800" h="1428750">
                <a:moveTo>
                  <a:pt x="1426369" y="1428750"/>
                </a:moveTo>
                <a:lnTo>
                  <a:pt x="0" y="0"/>
                </a:lnTo>
                <a:lnTo>
                  <a:pt x="1162050" y="0"/>
                </a:lnTo>
                <a:lnTo>
                  <a:pt x="2590800" y="1428750"/>
                </a:lnTo>
                <a:lnTo>
                  <a:pt x="1428750" y="1428750"/>
                </a:lnTo>
              </a:path>
            </a:pathLst>
          </a:custGeom>
          <a:ln w="44450"/>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5868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Inducing lexical choices</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5608" y="2083333"/>
            <a:ext cx="6380782" cy="3518813"/>
          </a:xfrm>
          <a:prstGeom prst="rect">
            <a:avLst/>
          </a:prstGeom>
        </p:spPr>
      </p:pic>
      <p:sp>
        <p:nvSpPr>
          <p:cNvPr id="3" name="TextBox 2"/>
          <p:cNvSpPr txBox="1"/>
          <p:nvPr/>
        </p:nvSpPr>
        <p:spPr>
          <a:xfrm>
            <a:off x="1489898" y="5602146"/>
            <a:ext cx="9212202" cy="523220"/>
          </a:xfrm>
          <a:prstGeom prst="rect">
            <a:avLst/>
          </a:prstGeom>
          <a:noFill/>
        </p:spPr>
        <p:txBody>
          <a:bodyPr wrap="none" rtlCol="0">
            <a:spAutoFit/>
          </a:bodyPr>
          <a:lstStyle/>
          <a:p>
            <a:r>
              <a:rPr lang="en-US" sz="2800" dirty="0">
                <a:solidFill>
                  <a:srgbClr val="0000FF"/>
                </a:solidFill>
              </a:rPr>
              <a:t>fell &lt; escape with &lt; narrowly &lt; … &lt; demolish &lt; blow out &lt; rout</a:t>
            </a:r>
          </a:p>
        </p:txBody>
      </p:sp>
      <p:sp>
        <p:nvSpPr>
          <p:cNvPr id="4" name="TextBox 3"/>
          <p:cNvSpPr txBox="1"/>
          <p:nvPr/>
        </p:nvSpPr>
        <p:spPr>
          <a:xfrm>
            <a:off x="3579028" y="1318834"/>
            <a:ext cx="5033942" cy="461665"/>
          </a:xfrm>
          <a:prstGeom prst="rect">
            <a:avLst/>
          </a:prstGeom>
          <a:noFill/>
        </p:spPr>
        <p:txBody>
          <a:bodyPr wrap="none" rtlCol="0">
            <a:spAutoFit/>
          </a:bodyPr>
          <a:lstStyle/>
          <a:p>
            <a:r>
              <a:rPr lang="en-US" sz="2400" dirty="0">
                <a:solidFill>
                  <a:srgbClr val="FF0000"/>
                </a:solidFill>
              </a:rPr>
              <a:t>Top 12 Phrases Aligned to </a:t>
            </a:r>
            <a:r>
              <a:rPr lang="en-US" sz="2400" dirty="0" err="1">
                <a:solidFill>
                  <a:srgbClr val="FF0000"/>
                </a:solidFill>
              </a:rPr>
              <a:t>Points_Delta</a:t>
            </a:r>
            <a:endParaRPr lang="en-US" sz="2400" dirty="0">
              <a:solidFill>
                <a:srgbClr val="FF0000"/>
              </a:solidFill>
            </a:endParaRPr>
          </a:p>
        </p:txBody>
      </p:sp>
    </p:spTree>
    <p:extLst>
      <p:ext uri="{BB962C8B-B14F-4D97-AF65-F5344CB8AC3E}">
        <p14:creationId xmlns:p14="http://schemas.microsoft.com/office/powerpoint/2010/main" val="3057544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smtClean="0">
                <a:solidFill>
                  <a:srgbClr val="0070C0"/>
                </a:solidFill>
              </a:rPr>
              <a:t>Application: </a:t>
            </a:r>
            <a:r>
              <a:rPr lang="en-US" dirty="0">
                <a:solidFill>
                  <a:srgbClr val="0070C0"/>
                </a:solidFill>
              </a:rPr>
              <a:t>Template Induction</a:t>
            </a:r>
          </a:p>
        </p:txBody>
      </p:sp>
      <p:sp>
        <p:nvSpPr>
          <p:cNvPr id="3" name="TextBox 2"/>
          <p:cNvSpPr txBox="1"/>
          <p:nvPr/>
        </p:nvSpPr>
        <p:spPr>
          <a:xfrm>
            <a:off x="1167371" y="1405165"/>
            <a:ext cx="10034029" cy="523220"/>
          </a:xfrm>
          <a:prstGeom prst="rect">
            <a:avLst/>
          </a:prstGeom>
          <a:noFill/>
        </p:spPr>
        <p:txBody>
          <a:bodyPr wrap="none" rtlCol="0">
            <a:spAutoFit/>
          </a:bodyPr>
          <a:lstStyle/>
          <a:p>
            <a:r>
              <a:rPr lang="en-US" sz="2800" dirty="0"/>
              <a:t>The </a:t>
            </a:r>
            <a:r>
              <a:rPr lang="en-US" sz="2800" dirty="0">
                <a:solidFill>
                  <a:srgbClr val="7030A0"/>
                </a:solidFill>
              </a:rPr>
              <a:t>&lt;STR&gt; </a:t>
            </a:r>
            <a:r>
              <a:rPr lang="en-US" sz="2800" dirty="0"/>
              <a:t>got off to a </a:t>
            </a:r>
            <a:r>
              <a:rPr lang="en-US" sz="2800" dirty="0">
                <a:solidFill>
                  <a:schemeClr val="accent2"/>
                </a:solidFill>
              </a:rPr>
              <a:t>quick start </a:t>
            </a:r>
            <a:r>
              <a:rPr lang="en-US" sz="2800" dirty="0"/>
              <a:t>in this one with </a:t>
            </a:r>
            <a:r>
              <a:rPr lang="en-US" sz="2800" dirty="0">
                <a:solidFill>
                  <a:schemeClr val="accent6">
                    <a:lumMod val="75000"/>
                  </a:schemeClr>
                </a:solidFill>
              </a:rPr>
              <a:t>&lt;NUM&gt; </a:t>
            </a:r>
            <a:r>
              <a:rPr lang="en-US" sz="2800" dirty="0"/>
              <a:t>- </a:t>
            </a:r>
            <a:r>
              <a:rPr lang="en-US" sz="2800" dirty="0">
                <a:solidFill>
                  <a:schemeClr val="accent6">
                    <a:lumMod val="75000"/>
                  </a:schemeClr>
                </a:solidFill>
              </a:rPr>
              <a:t>&lt;NUM&gt;</a:t>
            </a:r>
            <a:r>
              <a:rPr lang="en-US" sz="2800" dirty="0"/>
              <a:t>.</a:t>
            </a:r>
          </a:p>
        </p:txBody>
      </p:sp>
      <p:cxnSp>
        <p:nvCxnSpPr>
          <p:cNvPr id="6" name="Straight Arrow Connector 5"/>
          <p:cNvCxnSpPr/>
          <p:nvPr/>
        </p:nvCxnSpPr>
        <p:spPr>
          <a:xfrm flipH="1">
            <a:off x="5341104" y="1940858"/>
            <a:ext cx="3" cy="32006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8" name="TextBox 7"/>
              <p:cNvSpPr txBox="1"/>
              <p:nvPr/>
            </p:nvSpPr>
            <p:spPr>
              <a:xfrm>
                <a:off x="3342155" y="2331700"/>
                <a:ext cx="4444935" cy="369332"/>
              </a:xfrm>
              <a:prstGeom prst="rect">
                <a:avLst/>
              </a:prstGeom>
              <a:noFill/>
            </p:spPr>
            <p:txBody>
              <a:bodyPr wrap="none" rtlCol="0">
                <a:spAutoFit/>
              </a:bodyPr>
              <a:lstStyle/>
              <a:p>
                <a:pPr algn="ctr"/>
                <a:r>
                  <a:rPr lang="en-US" dirty="0"/>
                  <a:t>Trigger:</a:t>
                </a:r>
                <a:r>
                  <a:rPr lang="en-US" dirty="0">
                    <a:solidFill>
                      <a:schemeClr val="accent6">
                        <a:lumMod val="75000"/>
                      </a:schemeClr>
                    </a:solidFill>
                  </a:rPr>
                  <a:t> Quarter_1_Points_Delta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8.5</m:t>
                    </m:r>
                    <m:r>
                      <a:rPr lang="en-US" i="1"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3</m:t>
                    </m:r>
                    <m:r>
                      <a:rPr lang="en-US" b="0" i="0" smtClean="0">
                        <a:solidFill>
                          <a:schemeClr val="tx1"/>
                        </a:solidFill>
                        <a:latin typeface="Cambria Math" panose="02040503050406030204" pitchFamily="18" charset="0"/>
                        <a:ea typeface="Cambria Math" panose="02040503050406030204" pitchFamily="18" charset="0"/>
                      </a:rPr>
                      <m:t>.1</m:t>
                    </m:r>
                  </m:oMath>
                </a14:m>
                <a:r>
                  <a:rPr lang="en-US" dirty="0">
                    <a:solidFill>
                      <a:schemeClr val="tx1"/>
                    </a:solidFill>
                  </a:rPr>
                  <a:t> </a:t>
                </a:r>
                <a:endParaRPr lang="en-US" dirty="0">
                  <a:solidFill>
                    <a:schemeClr val="accent6">
                      <a:lumMod val="75000"/>
                    </a:schemeClr>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342155" y="2331700"/>
                <a:ext cx="4444935" cy="369332"/>
              </a:xfrm>
              <a:prstGeom prst="rect">
                <a:avLst/>
              </a:prstGeom>
              <a:blipFill>
                <a:blip r:embed="rId4"/>
                <a:stretch>
                  <a:fillRect l="-686" t="-8197" b="-24590"/>
                </a:stretch>
              </a:blipFill>
            </p:spPr>
            <p:txBody>
              <a:bodyPr/>
              <a:lstStyle/>
              <a:p>
                <a:r>
                  <a:rPr lang="en-US">
                    <a:noFill/>
                  </a:rPr>
                  <a:t> </a:t>
                </a:r>
              </a:p>
            </p:txBody>
          </p:sp>
        </mc:Fallback>
      </mc:AlternateContent>
      <p:cxnSp>
        <p:nvCxnSpPr>
          <p:cNvPr id="11" name="Straight Arrow Connector 10"/>
          <p:cNvCxnSpPr/>
          <p:nvPr/>
        </p:nvCxnSpPr>
        <p:spPr>
          <a:xfrm flipH="1">
            <a:off x="4853942" y="2836426"/>
            <a:ext cx="1" cy="6305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92722" y="3471841"/>
                <a:ext cx="3424784" cy="369332"/>
              </a:xfrm>
              <a:prstGeom prst="rect">
                <a:avLst/>
              </a:prstGeom>
              <a:noFill/>
            </p:spPr>
            <p:txBody>
              <a:bodyPr wrap="none" rtlCol="0">
                <a:spAutoFit/>
              </a:bodyPr>
              <a:lstStyle/>
              <a:p>
                <a:r>
                  <a:rPr lang="en-US" dirty="0">
                    <a:solidFill>
                      <a:schemeClr val="accent6">
                        <a:lumMod val="75000"/>
                      </a:schemeClr>
                    </a:solidFill>
                  </a:rPr>
                  <a:t>Quarter_1_Points_Delta </a:t>
                </a:r>
                <a:r>
                  <a:rPr lang="en-US" dirty="0">
                    <a:solidFill>
                      <a:schemeClr val="tx1"/>
                    </a:solidFill>
                  </a:rPr>
                  <a:t>(</a:t>
                </a:r>
                <a14:m>
                  <m:oMath xmlns:m="http://schemas.openxmlformats.org/officeDocument/2006/math">
                    <m:r>
                      <a:rPr lang="en-US" b="0" i="1" dirty="0" smtClean="0">
                        <a:solidFill>
                          <a:schemeClr val="tx1"/>
                        </a:solidFill>
                        <a:latin typeface="Cambria Math" panose="02040503050406030204" pitchFamily="18" charset="0"/>
                      </a:rPr>
                      <m:t>𝑠</m:t>
                    </m:r>
                  </m:oMath>
                </a14:m>
                <a:r>
                  <a:rPr lang="en-US" dirty="0">
                    <a:solidFill>
                      <a:schemeClr val="tx1"/>
                    </a:solidFill>
                  </a:rPr>
                  <a:t>) </a:t>
                </a:r>
                <a14:m>
                  <m:oMath xmlns:m="http://schemas.openxmlformats.org/officeDocument/2006/math">
                    <m:r>
                      <a:rPr lang="en-US" b="0" i="0" smtClean="0">
                        <a:solidFill>
                          <a:schemeClr val="tx1"/>
                        </a:solidFill>
                        <a:latin typeface="Cambria Math" panose="02040503050406030204" pitchFamily="18" charset="0"/>
                        <a:ea typeface="Cambria Math" panose="02040503050406030204" pitchFamily="18" charset="0"/>
                      </a:rPr>
                      <m:t>=</m:t>
                    </m:r>
                    <m:r>
                      <a:rPr lang="en-US" b="0" i="1" smtClean="0">
                        <a:solidFill>
                          <a:schemeClr val="tx1"/>
                        </a:solidFill>
                        <a:latin typeface="Cambria Math" panose="02040503050406030204" pitchFamily="18" charset="0"/>
                        <a:ea typeface="Cambria Math" panose="02040503050406030204" pitchFamily="18" charset="0"/>
                      </a:rPr>
                      <m:t>10</m:t>
                    </m:r>
                  </m:oMath>
                </a14:m>
                <a:r>
                  <a:rPr lang="en-US" dirty="0">
                    <a:solidFill>
                      <a:schemeClr val="tx1"/>
                    </a:solidFill>
                  </a:rPr>
                  <a:t> </a:t>
                </a:r>
                <a:endParaRPr lang="en-US" dirty="0">
                  <a:solidFill>
                    <a:schemeClr val="accent6">
                      <a:lumMod val="75000"/>
                    </a:schemeClr>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592722" y="3471841"/>
                <a:ext cx="3424784" cy="369332"/>
              </a:xfrm>
              <a:prstGeom prst="rect">
                <a:avLst/>
              </a:prstGeom>
              <a:blipFill>
                <a:blip r:embed="rId5"/>
                <a:stretch>
                  <a:fillRect l="-1423" t="-10000" b="-26667"/>
                </a:stretch>
              </a:blipFill>
            </p:spPr>
            <p:txBody>
              <a:bodyPr/>
              <a:lstStyle/>
              <a:p>
                <a:r>
                  <a:rPr lang="en-US">
                    <a:noFill/>
                  </a:rPr>
                  <a:t> </a:t>
                </a:r>
              </a:p>
            </p:txBody>
          </p:sp>
        </mc:Fallback>
      </mc:AlternateContent>
      <p:pic>
        <p:nvPicPr>
          <p:cNvPr id="16" name="Picture 1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7017506" y="3156486"/>
            <a:ext cx="560000" cy="620952"/>
          </a:xfrm>
          <a:prstGeom prst="rect">
            <a:avLst/>
          </a:prstGeom>
        </p:spPr>
      </p:pic>
      <p:cxnSp>
        <p:nvCxnSpPr>
          <p:cNvPr id="18" name="Straight Arrow Connector 17"/>
          <p:cNvCxnSpPr/>
          <p:nvPr/>
        </p:nvCxnSpPr>
        <p:spPr>
          <a:xfrm>
            <a:off x="2252196" y="1971338"/>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9" name="TextBox 18"/>
          <p:cNvSpPr txBox="1"/>
          <p:nvPr/>
        </p:nvSpPr>
        <p:spPr>
          <a:xfrm>
            <a:off x="1242304" y="2747511"/>
            <a:ext cx="2019784" cy="400110"/>
          </a:xfrm>
          <a:prstGeom prst="rect">
            <a:avLst/>
          </a:prstGeom>
          <a:noFill/>
        </p:spPr>
        <p:txBody>
          <a:bodyPr wrap="none" rtlCol="0">
            <a:spAutoFit/>
          </a:bodyPr>
          <a:lstStyle/>
          <a:p>
            <a:r>
              <a:rPr lang="en-US" sz="2000" dirty="0"/>
              <a:t>Slot: </a:t>
            </a:r>
            <a:r>
              <a:rPr lang="en-US" sz="2000" dirty="0" err="1">
                <a:solidFill>
                  <a:srgbClr val="7030A0"/>
                </a:solidFill>
              </a:rPr>
              <a:t>Team_Name</a:t>
            </a:r>
            <a:endParaRPr lang="en-US" sz="2000" dirty="0">
              <a:solidFill>
                <a:srgbClr val="7030A0"/>
              </a:solidFill>
            </a:endParaRPr>
          </a:p>
        </p:txBody>
      </p:sp>
      <p:cxnSp>
        <p:nvCxnSpPr>
          <p:cNvPr id="20" name="Straight Arrow Connector 19"/>
          <p:cNvCxnSpPr/>
          <p:nvPr/>
        </p:nvCxnSpPr>
        <p:spPr>
          <a:xfrm>
            <a:off x="8978918" y="1933248"/>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1" name="TextBox 20"/>
          <p:cNvSpPr txBox="1"/>
          <p:nvPr/>
        </p:nvSpPr>
        <p:spPr>
          <a:xfrm>
            <a:off x="8406441" y="2747511"/>
            <a:ext cx="2561279" cy="400110"/>
          </a:xfrm>
          <a:prstGeom prst="rect">
            <a:avLst/>
          </a:prstGeom>
          <a:noFill/>
        </p:spPr>
        <p:txBody>
          <a:bodyPr wrap="none" rtlCol="0">
            <a:spAutoFit/>
          </a:bodyPr>
          <a:lstStyle/>
          <a:p>
            <a:r>
              <a:rPr lang="en-US" sz="2000" dirty="0"/>
              <a:t>Slot: </a:t>
            </a:r>
            <a:r>
              <a:rPr lang="en-US" sz="2000" dirty="0">
                <a:solidFill>
                  <a:schemeClr val="accent6">
                    <a:lumMod val="75000"/>
                  </a:schemeClr>
                </a:solidFill>
              </a:rPr>
              <a:t>Quarter_1_Points</a:t>
            </a:r>
          </a:p>
        </p:txBody>
      </p:sp>
      <p:cxnSp>
        <p:nvCxnSpPr>
          <p:cNvPr id="23" name="Straight Arrow Connector 22"/>
          <p:cNvCxnSpPr/>
          <p:nvPr/>
        </p:nvCxnSpPr>
        <p:spPr>
          <a:xfrm>
            <a:off x="10401318" y="1933248"/>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Arrow Connector 23"/>
          <p:cNvCxnSpPr/>
          <p:nvPr/>
        </p:nvCxnSpPr>
        <p:spPr>
          <a:xfrm>
            <a:off x="2252196" y="3291880"/>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5" name="TextBox 24"/>
          <p:cNvSpPr txBox="1"/>
          <p:nvPr/>
        </p:nvSpPr>
        <p:spPr>
          <a:xfrm>
            <a:off x="637170" y="4091479"/>
            <a:ext cx="3230051" cy="400110"/>
          </a:xfrm>
          <a:prstGeom prst="rect">
            <a:avLst/>
          </a:prstGeom>
          <a:noFill/>
        </p:spPr>
        <p:txBody>
          <a:bodyPr wrap="none" rtlCol="0">
            <a:spAutoFit/>
          </a:bodyPr>
          <a:lstStyle/>
          <a:p>
            <a:r>
              <a:rPr lang="en-US" sz="2000" dirty="0" err="1">
                <a:solidFill>
                  <a:srgbClr val="7030A0"/>
                </a:solidFill>
              </a:rPr>
              <a:t>Team_Name</a:t>
            </a:r>
            <a:r>
              <a:rPr lang="en-US" sz="2000" dirty="0">
                <a:solidFill>
                  <a:srgbClr val="7030A0"/>
                </a:solidFill>
              </a:rPr>
              <a:t> </a:t>
            </a:r>
            <a:r>
              <a:rPr lang="en-US" sz="2000" dirty="0"/>
              <a:t>(s) = {“Raptors”}</a:t>
            </a:r>
          </a:p>
        </p:txBody>
      </p:sp>
      <p:cxnSp>
        <p:nvCxnSpPr>
          <p:cNvPr id="26" name="Straight Arrow Connector 25"/>
          <p:cNvCxnSpPr/>
          <p:nvPr/>
        </p:nvCxnSpPr>
        <p:spPr>
          <a:xfrm>
            <a:off x="9631450" y="3289439"/>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p:cNvSpPr txBox="1"/>
          <p:nvPr/>
        </p:nvSpPr>
        <p:spPr>
          <a:xfrm>
            <a:off x="8053970" y="4091479"/>
            <a:ext cx="3396443" cy="400110"/>
          </a:xfrm>
          <a:prstGeom prst="rect">
            <a:avLst/>
          </a:prstGeom>
          <a:noFill/>
        </p:spPr>
        <p:txBody>
          <a:bodyPr wrap="none" rtlCol="0">
            <a:spAutoFit/>
          </a:bodyPr>
          <a:lstStyle/>
          <a:p>
            <a:r>
              <a:rPr lang="en-US" sz="2000" dirty="0">
                <a:solidFill>
                  <a:schemeClr val="accent6">
                    <a:lumMod val="75000"/>
                  </a:schemeClr>
                </a:solidFill>
              </a:rPr>
              <a:t>Quarter_1_Points</a:t>
            </a:r>
            <a:r>
              <a:rPr lang="en-US" sz="2000" dirty="0">
                <a:solidFill>
                  <a:srgbClr val="7030A0"/>
                </a:solidFill>
              </a:rPr>
              <a:t> </a:t>
            </a:r>
            <a:r>
              <a:rPr lang="en-US" sz="2000" dirty="0"/>
              <a:t>(s) = {34, 24}</a:t>
            </a:r>
          </a:p>
        </p:txBody>
      </p:sp>
      <p:cxnSp>
        <p:nvCxnSpPr>
          <p:cNvPr id="28" name="Straight Arrow Connector 27"/>
          <p:cNvCxnSpPr/>
          <p:nvPr/>
        </p:nvCxnSpPr>
        <p:spPr>
          <a:xfrm>
            <a:off x="2252195" y="4602520"/>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a:off x="9631450" y="4602520"/>
            <a:ext cx="0" cy="6553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 name="TextBox 29"/>
          <p:cNvSpPr txBox="1"/>
          <p:nvPr/>
        </p:nvSpPr>
        <p:spPr>
          <a:xfrm>
            <a:off x="1647666" y="5440547"/>
            <a:ext cx="8896666" cy="523220"/>
          </a:xfrm>
          <a:prstGeom prst="rect">
            <a:avLst/>
          </a:prstGeom>
          <a:noFill/>
        </p:spPr>
        <p:txBody>
          <a:bodyPr wrap="none" rtlCol="0">
            <a:spAutoFit/>
          </a:bodyPr>
          <a:lstStyle/>
          <a:p>
            <a:pPr algn="ctr"/>
            <a:r>
              <a:rPr lang="en-US" sz="2800" dirty="0"/>
              <a:t>The </a:t>
            </a:r>
            <a:r>
              <a:rPr lang="en-US" sz="2800" dirty="0">
                <a:solidFill>
                  <a:srgbClr val="7030A0"/>
                </a:solidFill>
              </a:rPr>
              <a:t>Raptors </a:t>
            </a:r>
            <a:r>
              <a:rPr lang="en-US" sz="2800" dirty="0"/>
              <a:t>got off to a quick start in this one with </a:t>
            </a:r>
            <a:r>
              <a:rPr lang="en-US" sz="2800" dirty="0">
                <a:solidFill>
                  <a:schemeClr val="accent6">
                    <a:lumMod val="75000"/>
                  </a:schemeClr>
                </a:solidFill>
              </a:rPr>
              <a:t>34 </a:t>
            </a:r>
            <a:r>
              <a:rPr lang="en-US" sz="2800" dirty="0"/>
              <a:t>– </a:t>
            </a:r>
            <a:r>
              <a:rPr lang="en-US" sz="2800" dirty="0">
                <a:solidFill>
                  <a:schemeClr val="accent6">
                    <a:lumMod val="75000"/>
                  </a:schemeClr>
                </a:solidFill>
              </a:rPr>
              <a:t>24 </a:t>
            </a:r>
            <a:r>
              <a:rPr lang="en-US" sz="2800" dirty="0"/>
              <a:t>.</a:t>
            </a:r>
          </a:p>
        </p:txBody>
      </p:sp>
      <mc:AlternateContent xmlns:mc="http://schemas.openxmlformats.org/markup-compatibility/2006" xmlns:a14="http://schemas.microsoft.com/office/drawing/2010/main">
        <mc:Choice Requires="a14">
          <p:sp>
            <p:nvSpPr>
              <p:cNvPr id="5" name="TextBox 4"/>
              <p:cNvSpPr txBox="1"/>
              <p:nvPr/>
            </p:nvSpPr>
            <p:spPr>
              <a:xfrm>
                <a:off x="4834039" y="2954435"/>
                <a:ext cx="1637436" cy="369332"/>
              </a:xfrm>
              <a:prstGeom prst="rect">
                <a:avLst/>
              </a:prstGeom>
              <a:noFill/>
            </p:spPr>
            <p:txBody>
              <a:bodyPr wrap="none" rtlCol="0">
                <a:spAutoFit/>
              </a:bodyPr>
              <a:lstStyle/>
              <a:p>
                <a:r>
                  <a:rPr lang="en-US" dirty="0"/>
                  <a:t>Given a world </a:t>
                </a:r>
                <a14:m>
                  <m:oMath xmlns:m="http://schemas.openxmlformats.org/officeDocument/2006/math">
                    <m:r>
                      <a:rPr lang="en-US" i="1" dirty="0" smtClean="0">
                        <a:latin typeface="Cambria Math" panose="02040503050406030204" pitchFamily="18" charset="0"/>
                      </a:rPr>
                      <m:t>𝑠</m:t>
                    </m:r>
                  </m:oMath>
                </a14:m>
                <a:endParaRPr lang="en-US" dirty="0"/>
              </a:p>
            </p:txBody>
          </p:sp>
        </mc:Choice>
        <mc:Fallback xmlns="">
          <p:sp>
            <p:nvSpPr>
              <p:cNvPr id="5" name="TextBox 4"/>
              <p:cNvSpPr txBox="1">
                <a:spLocks noRot="1" noChangeAspect="1" noMove="1" noResize="1" noEditPoints="1" noAdjustHandles="1" noChangeArrowheads="1" noChangeShapeType="1" noTextEdit="1"/>
              </p:cNvSpPr>
              <p:nvPr/>
            </p:nvSpPr>
            <p:spPr>
              <a:xfrm>
                <a:off x="4834039" y="2954435"/>
                <a:ext cx="1637436" cy="369332"/>
              </a:xfrm>
              <a:prstGeom prst="rect">
                <a:avLst/>
              </a:prstGeom>
              <a:blipFill>
                <a:blip r:embed="rId7"/>
                <a:stretch>
                  <a:fillRect l="-3346" t="-10000" b="-2666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3D79941-4AE1-4796-8C41-6509C76190EE}"/>
              </a:ext>
            </a:extLst>
          </p:cNvPr>
          <p:cNvSpPr txBox="1"/>
          <p:nvPr/>
        </p:nvSpPr>
        <p:spPr>
          <a:xfrm>
            <a:off x="319824" y="5897886"/>
            <a:ext cx="11773437" cy="707886"/>
          </a:xfrm>
          <a:prstGeom prst="rect">
            <a:avLst/>
          </a:prstGeom>
          <a:noFill/>
        </p:spPr>
        <p:txBody>
          <a:bodyPr wrap="square" rtlCol="0">
            <a:spAutoFit/>
          </a:bodyPr>
          <a:lstStyle/>
          <a:p>
            <a:r>
              <a:rPr lang="en-US" sz="2000" b="1" dirty="0"/>
              <a:t>See also:</a:t>
            </a:r>
          </a:p>
          <a:p>
            <a:r>
              <a:rPr lang="en-US" sz="2000" b="1" dirty="0"/>
              <a:t>Data2Text Studio: Automated Text Generation from Structured Data, now at Session 9E (Posters and Demos)</a:t>
            </a:r>
          </a:p>
        </p:txBody>
      </p:sp>
    </p:spTree>
    <p:extLst>
      <p:ext uri="{BB962C8B-B14F-4D97-AF65-F5344CB8AC3E}">
        <p14:creationId xmlns:p14="http://schemas.microsoft.com/office/powerpoint/2010/main" val="79512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500"/>
                                        <p:tgtEl>
                                          <p:spTgt spid="1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wipe(up)">
                                      <p:cBhvr>
                                        <p:cTn id="10" dur="500"/>
                                        <p:tgtEl>
                                          <p:spTgt spid="1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up)">
                                      <p:cBhvr>
                                        <p:cTn id="13" dur="500"/>
                                        <p:tgtEl>
                                          <p:spTgt spid="8"/>
                                        </p:tgtEl>
                                      </p:cBhvr>
                                    </p:animEffect>
                                  </p:childTnLst>
                                </p:cTn>
                              </p:par>
                              <p:par>
                                <p:cTn id="14" presetID="22" presetClass="entr" presetSubtype="1"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up)">
                                      <p:cBhvr>
                                        <p:cTn id="16" dur="500"/>
                                        <p:tgtEl>
                                          <p:spTgt spid="6"/>
                                        </p:tgtEl>
                                      </p:cBhvr>
                                    </p:animEffect>
                                  </p:childTnLst>
                                </p:cTn>
                              </p:par>
                              <p:par>
                                <p:cTn id="17" presetID="22" presetClass="entr" presetSubtype="1"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up)">
                                      <p:cBhvr>
                                        <p:cTn id="19" dur="500"/>
                                        <p:tgtEl>
                                          <p:spTgt spid="20"/>
                                        </p:tgtEl>
                                      </p:cBhvr>
                                    </p:animEffect>
                                  </p:childTnLst>
                                </p:cTn>
                              </p:par>
                              <p:par>
                                <p:cTn id="20" presetID="22" presetClass="entr" presetSubtype="1" fill="hold"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500"/>
                                        <p:tgtEl>
                                          <p:spTgt spid="23"/>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up)">
                                      <p:cBhvr>
                                        <p:cTn id="25" dur="500"/>
                                        <p:tgtEl>
                                          <p:spTgt spid="2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up)">
                                      <p:cBhvr>
                                        <p:cTn id="30" dur="500"/>
                                        <p:tgtEl>
                                          <p:spTgt spid="11"/>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par>
                          <p:cTn id="37" fill="hold">
                            <p:stCondLst>
                              <p:cond delay="500"/>
                            </p:stCondLst>
                            <p:childTnLst>
                              <p:par>
                                <p:cTn id="38" presetID="22" presetClass="entr" presetSubtype="1"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up)">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6" presetClass="exit" presetSubtype="32" fill="hold" nodeType="clickEffect">
                                  <p:stCondLst>
                                    <p:cond delay="0"/>
                                  </p:stCondLst>
                                  <p:childTnLst>
                                    <p:animEffect transition="out" filter="circle(out)">
                                      <p:cBhvr>
                                        <p:cTn id="44" dur="1000"/>
                                        <p:tgtEl>
                                          <p:spTgt spid="11"/>
                                        </p:tgtEl>
                                      </p:cBhvr>
                                    </p:animEffect>
                                    <p:set>
                                      <p:cBhvr>
                                        <p:cTn id="45" dur="1" fill="hold">
                                          <p:stCondLst>
                                            <p:cond delay="999"/>
                                          </p:stCondLst>
                                        </p:cTn>
                                        <p:tgtEl>
                                          <p:spTgt spid="11"/>
                                        </p:tgtEl>
                                        <p:attrNameLst>
                                          <p:attrName>style.visibility</p:attrName>
                                        </p:attrNameLst>
                                      </p:cBhvr>
                                      <p:to>
                                        <p:strVal val="hidden"/>
                                      </p:to>
                                    </p:set>
                                  </p:childTnLst>
                                </p:cTn>
                              </p:par>
                              <p:par>
                                <p:cTn id="46" presetID="6" presetClass="exit" presetSubtype="32" fill="hold" grpId="1" nodeType="withEffect">
                                  <p:stCondLst>
                                    <p:cond delay="0"/>
                                  </p:stCondLst>
                                  <p:childTnLst>
                                    <p:animEffect transition="out" filter="circle(out)">
                                      <p:cBhvr>
                                        <p:cTn id="47" dur="1000"/>
                                        <p:tgtEl>
                                          <p:spTgt spid="12"/>
                                        </p:tgtEl>
                                      </p:cBhvr>
                                    </p:animEffect>
                                    <p:set>
                                      <p:cBhvr>
                                        <p:cTn id="48" dur="1" fill="hold">
                                          <p:stCondLst>
                                            <p:cond delay="999"/>
                                          </p:stCondLst>
                                        </p:cTn>
                                        <p:tgtEl>
                                          <p:spTgt spid="12"/>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5"/>
                                        </p:tgtEl>
                                      </p:cBhvr>
                                    </p:animEffect>
                                    <p:set>
                                      <p:cBhvr>
                                        <p:cTn id="51" dur="1" fill="hold">
                                          <p:stCondLst>
                                            <p:cond delay="499"/>
                                          </p:stCondLst>
                                        </p:cTn>
                                        <p:tgtEl>
                                          <p:spTgt spid="5"/>
                                        </p:tgtEl>
                                        <p:attrNameLst>
                                          <p:attrName>style.visibility</p:attrName>
                                        </p:attrNameLst>
                                      </p:cBhvr>
                                      <p:to>
                                        <p:strVal val="hidden"/>
                                      </p:to>
                                    </p:set>
                                  </p:childTnLst>
                                </p:cTn>
                              </p:par>
                              <p:par>
                                <p:cTn id="52" presetID="6" presetClass="exit" presetSubtype="32" fill="hold" nodeType="withEffect">
                                  <p:stCondLst>
                                    <p:cond delay="0"/>
                                  </p:stCondLst>
                                  <p:childTnLst>
                                    <p:animEffect transition="out" filter="circle(out)">
                                      <p:cBhvr>
                                        <p:cTn id="53" dur="1000"/>
                                        <p:tgtEl>
                                          <p:spTgt spid="16"/>
                                        </p:tgtEl>
                                      </p:cBhvr>
                                    </p:animEffect>
                                    <p:set>
                                      <p:cBhvr>
                                        <p:cTn id="54" dur="1" fill="hold">
                                          <p:stCondLst>
                                            <p:cond delay="999"/>
                                          </p:stCondLst>
                                        </p:cTn>
                                        <p:tgtEl>
                                          <p:spTgt spid="16"/>
                                        </p:tgtEl>
                                        <p:attrNameLst>
                                          <p:attrName>style.visibility</p:attrName>
                                        </p:attrNameLst>
                                      </p:cBhvr>
                                      <p:to>
                                        <p:strVal val="hidden"/>
                                      </p:to>
                                    </p:set>
                                  </p:childTnLst>
                                </p:cTn>
                              </p:par>
                            </p:childTnLst>
                          </p:cTn>
                        </p:par>
                        <p:par>
                          <p:cTn id="55" fill="hold">
                            <p:stCondLst>
                              <p:cond delay="1000"/>
                            </p:stCondLst>
                            <p:childTnLst>
                              <p:par>
                                <p:cTn id="56" presetID="22" presetClass="entr" presetSubtype="1" fill="hold" grpId="0" nodeType="after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par>
                                <p:cTn id="59" presetID="22" presetClass="entr" presetSubtype="1"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wipe(up)">
                                      <p:cBhvr>
                                        <p:cTn id="61" dur="500"/>
                                        <p:tgtEl>
                                          <p:spTgt spid="24"/>
                                        </p:tgtEl>
                                      </p:cBhvr>
                                    </p:animEffect>
                                  </p:childTnLst>
                                </p:cTn>
                              </p:par>
                              <p:par>
                                <p:cTn id="62" presetID="22" presetClass="entr" presetSubtype="1" fill="hold"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wipe(up)">
                                      <p:cBhvr>
                                        <p:cTn id="64" dur="500"/>
                                        <p:tgtEl>
                                          <p:spTgt spid="26"/>
                                        </p:tgtEl>
                                      </p:cBhvr>
                                    </p:animEffect>
                                  </p:childTnLst>
                                </p:cTn>
                              </p:par>
                              <p:par>
                                <p:cTn id="65" presetID="22" presetClass="entr" presetSubtype="1"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500"/>
                                        <p:tgtEl>
                                          <p:spTgt spid="27"/>
                                        </p:tgtEl>
                                      </p:cBhvr>
                                    </p:animEffect>
                                  </p:childTnLst>
                                </p:cTn>
                              </p:par>
                            </p:childTnLst>
                          </p:cTn>
                        </p:par>
                        <p:par>
                          <p:cTn id="68" fill="hold">
                            <p:stCondLst>
                              <p:cond delay="1500"/>
                            </p:stCondLst>
                            <p:childTnLst>
                              <p:par>
                                <p:cTn id="69" presetID="14" presetClass="entr" presetSubtype="10"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randombar(horizontal)">
                                      <p:cBhvr>
                                        <p:cTn id="71" dur="500"/>
                                        <p:tgtEl>
                                          <p:spTgt spid="28"/>
                                        </p:tgtEl>
                                      </p:cBhvr>
                                    </p:animEffect>
                                  </p:childTnLst>
                                </p:cTn>
                              </p:par>
                              <p:par>
                                <p:cTn id="72" presetID="14" presetClass="entr" presetSubtype="10" fill="hold" grpId="1"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randombar(horizontal)">
                                      <p:cBhvr>
                                        <p:cTn id="74" dur="500"/>
                                        <p:tgtEl>
                                          <p:spTgt spid="30"/>
                                        </p:tgtEl>
                                      </p:cBhvr>
                                    </p:animEffect>
                                  </p:childTnLst>
                                </p:cTn>
                              </p:par>
                              <p:par>
                                <p:cTn id="75" presetID="14" presetClass="entr" presetSubtype="10" fill="hold" nodeType="withEffect">
                                  <p:stCondLst>
                                    <p:cond delay="0"/>
                                  </p:stCondLst>
                                  <p:childTnLst>
                                    <p:set>
                                      <p:cBhvr>
                                        <p:cTn id="76" dur="1" fill="hold">
                                          <p:stCondLst>
                                            <p:cond delay="0"/>
                                          </p:stCondLst>
                                        </p:cTn>
                                        <p:tgtEl>
                                          <p:spTgt spid="29"/>
                                        </p:tgtEl>
                                        <p:attrNameLst>
                                          <p:attrName>style.visibility</p:attrName>
                                        </p:attrNameLst>
                                      </p:cBhvr>
                                      <p:to>
                                        <p:strVal val="visible"/>
                                      </p:to>
                                    </p:set>
                                    <p:animEffect transition="in" filter="randombar(horizontal)">
                                      <p:cBhvr>
                                        <p:cTn id="7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2" grpId="1"/>
      <p:bldP spid="19" grpId="0"/>
      <p:bldP spid="21" grpId="0"/>
      <p:bldP spid="25" grpId="0"/>
      <p:bldP spid="27" grpId="0"/>
      <p:bldP spid="30" grpId="1"/>
      <p:bldP spid="5" grpId="0"/>
      <p:bldP spid="5"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Summary</a:t>
            </a:r>
          </a:p>
        </p:txBody>
      </p:sp>
      <p:sp>
        <p:nvSpPr>
          <p:cNvPr id="3" name="TextBox 2"/>
          <p:cNvSpPr txBox="1"/>
          <p:nvPr/>
        </p:nvSpPr>
        <p:spPr>
          <a:xfrm>
            <a:off x="838200" y="1374986"/>
            <a:ext cx="10190479"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Learning executable latent semantic annotations for grounding texts to tables</a:t>
            </a:r>
          </a:p>
          <a:p>
            <a:endParaRPr lang="en-US" sz="2800" dirty="0"/>
          </a:p>
          <a:p>
            <a:pPr marL="285750" indent="-285750">
              <a:buFont typeface="Arial" panose="020B0604020202020204" pitchFamily="34" charset="0"/>
              <a:buChar char="•"/>
            </a:pPr>
            <a:r>
              <a:rPr lang="en-US" sz="2800" dirty="0"/>
              <a:t>Framework: semi-HMMs + NULL-skipping + posterior </a:t>
            </a:r>
            <a:r>
              <a:rPr lang="en-US" sz="2800" dirty="0" smtClean="0"/>
              <a:t>regularization</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Can be used to induce templates for data-to-text generation.</a:t>
            </a:r>
          </a:p>
        </p:txBody>
      </p:sp>
    </p:spTree>
    <p:extLst>
      <p:ext uri="{BB962C8B-B14F-4D97-AF65-F5344CB8AC3E}">
        <p14:creationId xmlns:p14="http://schemas.microsoft.com/office/powerpoint/2010/main" val="1098209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6440" y="2539365"/>
            <a:ext cx="10515600" cy="1325563"/>
          </a:xfrm>
        </p:spPr>
        <p:txBody>
          <a:bodyPr>
            <a:normAutofit/>
          </a:bodyPr>
          <a:lstStyle/>
          <a:p>
            <a:pPr algn="ctr"/>
            <a:r>
              <a:rPr lang="en-US" sz="8800" dirty="0"/>
              <a:t>Thanks !</a:t>
            </a:r>
          </a:p>
        </p:txBody>
      </p:sp>
    </p:spTree>
    <p:extLst>
      <p:ext uri="{BB962C8B-B14F-4D97-AF65-F5344CB8AC3E}">
        <p14:creationId xmlns:p14="http://schemas.microsoft.com/office/powerpoint/2010/main" val="34328210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712" y="727311"/>
            <a:ext cx="10015546" cy="4664959"/>
          </a:xfrm>
          <a:prstGeom prst="rect">
            <a:avLst/>
          </a:prstGeom>
        </p:spPr>
      </p:pic>
    </p:spTree>
    <p:extLst>
      <p:ext uri="{BB962C8B-B14F-4D97-AF65-F5344CB8AC3E}">
        <p14:creationId xmlns:p14="http://schemas.microsoft.com/office/powerpoint/2010/main" val="38585364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947" y="1317620"/>
            <a:ext cx="10688333" cy="3819156"/>
          </a:xfrm>
          <a:prstGeom prst="rect">
            <a:avLst/>
          </a:prstGeom>
        </p:spPr>
      </p:pic>
    </p:spTree>
    <p:extLst>
      <p:ext uri="{BB962C8B-B14F-4D97-AF65-F5344CB8AC3E}">
        <p14:creationId xmlns:p14="http://schemas.microsoft.com/office/powerpoint/2010/main" val="9769440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9650" y="1614234"/>
            <a:ext cx="10058400" cy="3605127"/>
          </a:xfrm>
          <a:prstGeom prst="rect">
            <a:avLst/>
          </a:prstGeom>
        </p:spPr>
      </p:pic>
    </p:spTree>
    <p:extLst>
      <p:ext uri="{BB962C8B-B14F-4D97-AF65-F5344CB8AC3E}">
        <p14:creationId xmlns:p14="http://schemas.microsoft.com/office/powerpoint/2010/main" val="3808657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From Language to Tables</a:t>
            </a:r>
          </a:p>
        </p:txBody>
      </p:sp>
      <p:graphicFrame>
        <p:nvGraphicFramePr>
          <p:cNvPr id="6" name="Table 5"/>
          <p:cNvGraphicFramePr>
            <a:graphicFrameLocks noGrp="1"/>
          </p:cNvGraphicFramePr>
          <p:nvPr>
            <p:extLst>
              <p:ext uri="{D42A27DB-BD31-4B8C-83A1-F6EECF244321}">
                <p14:modId xmlns:p14="http://schemas.microsoft.com/office/powerpoint/2010/main" val="3691076746"/>
              </p:ext>
            </p:extLst>
          </p:nvPr>
        </p:nvGraphicFramePr>
        <p:xfrm>
          <a:off x="2507670" y="1999285"/>
          <a:ext cx="7176659" cy="1112520"/>
        </p:xfrm>
        <a:graphic>
          <a:graphicData uri="http://schemas.openxmlformats.org/drawingml/2006/table">
            <a:tbl>
              <a:tblPr firstRow="1" bandRow="1">
                <a:tableStyleId>{5940675A-B579-460E-94D1-54222C63F5DA}</a:tableStyleId>
              </a:tblPr>
              <a:tblGrid>
                <a:gridCol w="1282316">
                  <a:extLst>
                    <a:ext uri="{9D8B030D-6E8A-4147-A177-3AD203B41FA5}">
                      <a16:colId xmlns:a16="http://schemas.microsoft.com/office/drawing/2014/main" val="127385871"/>
                    </a:ext>
                  </a:extLst>
                </a:gridCol>
                <a:gridCol w="928181">
                  <a:extLst>
                    <a:ext uri="{9D8B030D-6E8A-4147-A177-3AD203B41FA5}">
                      <a16:colId xmlns:a16="http://schemas.microsoft.com/office/drawing/2014/main" val="4274223414"/>
                    </a:ext>
                  </a:extLst>
                </a:gridCol>
                <a:gridCol w="933891">
                  <a:extLst>
                    <a:ext uri="{9D8B030D-6E8A-4147-A177-3AD203B41FA5}">
                      <a16:colId xmlns:a16="http://schemas.microsoft.com/office/drawing/2014/main" val="1192110133"/>
                    </a:ext>
                  </a:extLst>
                </a:gridCol>
                <a:gridCol w="1516502">
                  <a:extLst>
                    <a:ext uri="{9D8B030D-6E8A-4147-A177-3AD203B41FA5}">
                      <a16:colId xmlns:a16="http://schemas.microsoft.com/office/drawing/2014/main" val="1250222000"/>
                    </a:ext>
                  </a:extLst>
                </a:gridCol>
                <a:gridCol w="445526">
                  <a:extLst>
                    <a:ext uri="{9D8B030D-6E8A-4147-A177-3AD203B41FA5}">
                      <a16:colId xmlns:a16="http://schemas.microsoft.com/office/drawing/2014/main" val="2779113454"/>
                    </a:ext>
                  </a:extLst>
                </a:gridCol>
                <a:gridCol w="2070243">
                  <a:extLst>
                    <a:ext uri="{9D8B030D-6E8A-4147-A177-3AD203B41FA5}">
                      <a16:colId xmlns:a16="http://schemas.microsoft.com/office/drawing/2014/main" val="2890316572"/>
                    </a:ext>
                  </a:extLst>
                </a:gridCol>
              </a:tblGrid>
              <a:tr h="370840">
                <a:tc>
                  <a:txBody>
                    <a:bodyPr/>
                    <a:lstStyle/>
                    <a:p>
                      <a:r>
                        <a:rPr lang="en-US" dirty="0"/>
                        <a:t>Team</a:t>
                      </a:r>
                    </a:p>
                  </a:txBody>
                  <a:tcPr/>
                </a:tc>
                <a:tc>
                  <a:txBody>
                    <a:bodyPr/>
                    <a:lstStyle/>
                    <a:p>
                      <a:r>
                        <a:rPr lang="en-US" dirty="0"/>
                        <a:t>Wins</a:t>
                      </a:r>
                    </a:p>
                  </a:txBody>
                  <a:tcPr/>
                </a:tc>
                <a:tc>
                  <a:txBody>
                    <a:bodyPr/>
                    <a:lstStyle/>
                    <a:p>
                      <a:r>
                        <a:rPr lang="en-US" dirty="0"/>
                        <a:t>Losses</a:t>
                      </a:r>
                    </a:p>
                  </a:txBody>
                  <a:tcPr/>
                </a:tc>
                <a:tc>
                  <a:txBody>
                    <a:bodyPr/>
                    <a:lstStyle/>
                    <a:p>
                      <a:r>
                        <a:rPr lang="en-US" dirty="0"/>
                        <a:t>Points in</a:t>
                      </a:r>
                      <a:r>
                        <a:rPr lang="en-US" baseline="0" dirty="0"/>
                        <a:t> Total</a:t>
                      </a:r>
                      <a:endParaRPr lang="en-US" dirty="0"/>
                    </a:p>
                  </a:txBody>
                  <a:tcPr/>
                </a:tc>
                <a:tc>
                  <a:txBody>
                    <a:bodyPr/>
                    <a:lstStyle/>
                    <a:p>
                      <a:r>
                        <a:rPr lang="en-US" dirty="0"/>
                        <a:t>…</a:t>
                      </a:r>
                    </a:p>
                  </a:txBody>
                  <a:tcPr/>
                </a:tc>
                <a:tc>
                  <a:txBody>
                    <a:bodyPr/>
                    <a:lstStyle/>
                    <a:p>
                      <a:r>
                        <a:rPr lang="en-US" dirty="0"/>
                        <a:t>The Day of Week</a:t>
                      </a:r>
                    </a:p>
                  </a:txBody>
                  <a:tcPr/>
                </a:tc>
                <a:extLst>
                  <a:ext uri="{0D108BD9-81ED-4DB2-BD59-A6C34878D82A}">
                    <a16:rowId xmlns:a16="http://schemas.microsoft.com/office/drawing/2014/main" val="2227959844"/>
                  </a:ext>
                </a:extLst>
              </a:tr>
              <a:tr h="370840">
                <a:tc>
                  <a:txBody>
                    <a:bodyPr/>
                    <a:lstStyle/>
                    <a:p>
                      <a:r>
                        <a:rPr lang="en-US" dirty="0">
                          <a:solidFill>
                            <a:srgbClr val="FF0000"/>
                          </a:solidFill>
                        </a:rPr>
                        <a:t>Raptors</a:t>
                      </a:r>
                    </a:p>
                  </a:txBody>
                  <a:tcPr/>
                </a:tc>
                <a:tc>
                  <a:txBody>
                    <a:bodyPr/>
                    <a:lstStyle/>
                    <a:p>
                      <a:r>
                        <a:rPr lang="en-US" dirty="0">
                          <a:solidFill>
                            <a:srgbClr val="FF0000"/>
                          </a:solidFill>
                        </a:rPr>
                        <a:t>33</a:t>
                      </a:r>
                    </a:p>
                  </a:txBody>
                  <a:tcPr/>
                </a:tc>
                <a:tc>
                  <a:txBody>
                    <a:bodyPr/>
                    <a:lstStyle/>
                    <a:p>
                      <a:r>
                        <a:rPr lang="en-US" dirty="0">
                          <a:solidFill>
                            <a:srgbClr val="FF0000"/>
                          </a:solidFill>
                        </a:rPr>
                        <a:t>15</a:t>
                      </a:r>
                    </a:p>
                  </a:txBody>
                  <a:tcPr/>
                </a:tc>
                <a:tc>
                  <a:txBody>
                    <a:bodyPr/>
                    <a:lstStyle/>
                    <a:p>
                      <a:r>
                        <a:rPr lang="en-US" dirty="0">
                          <a:solidFill>
                            <a:schemeClr val="tx1"/>
                          </a:solidFill>
                        </a:rPr>
                        <a:t>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rowSpan="2">
                  <a:txBody>
                    <a:bodyPr/>
                    <a:lstStyle/>
                    <a:p>
                      <a:pPr algn="ctr"/>
                      <a:endParaRPr lang="en-US" sz="1100" dirty="0"/>
                    </a:p>
                    <a:p>
                      <a:pPr algn="ctr"/>
                      <a:r>
                        <a:rPr lang="en-US" dirty="0">
                          <a:solidFill>
                            <a:srgbClr val="FF0000"/>
                          </a:solidFill>
                        </a:rPr>
                        <a:t>Tue.</a:t>
                      </a:r>
                    </a:p>
                  </a:txBody>
                  <a:tcPr/>
                </a:tc>
                <a:extLst>
                  <a:ext uri="{0D108BD9-81ED-4DB2-BD59-A6C34878D82A}">
                    <a16:rowId xmlns:a16="http://schemas.microsoft.com/office/drawing/2014/main" val="2647308350"/>
                  </a:ext>
                </a:extLst>
              </a:tr>
              <a:tr h="370840">
                <a:tc>
                  <a:txBody>
                    <a:bodyPr/>
                    <a:lstStyle/>
                    <a:p>
                      <a:r>
                        <a:rPr lang="en-US" dirty="0">
                          <a:solidFill>
                            <a:srgbClr val="FF0000"/>
                          </a:solidFill>
                        </a:rPr>
                        <a:t>Wizards</a:t>
                      </a:r>
                    </a:p>
                  </a:txBody>
                  <a:tcPr/>
                </a:tc>
                <a:tc>
                  <a:txBody>
                    <a:bodyPr/>
                    <a:lstStyle/>
                    <a:p>
                      <a:r>
                        <a:rPr lang="en-US" dirty="0" smtClean="0"/>
                        <a:t>15</a:t>
                      </a:r>
                      <a:endParaRPr lang="en-US" dirty="0"/>
                    </a:p>
                  </a:txBody>
                  <a:tcPr/>
                </a:tc>
                <a:tc>
                  <a:txBody>
                    <a:bodyPr/>
                    <a:lstStyle/>
                    <a:p>
                      <a:r>
                        <a:rPr lang="en-US" dirty="0"/>
                        <a:t>17</a:t>
                      </a:r>
                    </a:p>
                  </a:txBody>
                  <a:tcPr/>
                </a:tc>
                <a:tc>
                  <a:txBody>
                    <a:bodyPr/>
                    <a:lstStyle/>
                    <a:p>
                      <a:r>
                        <a:rPr lang="en-US" dirty="0">
                          <a:solidFill>
                            <a:schemeClr val="tx1"/>
                          </a:solidFill>
                        </a:rPr>
                        <a:t>116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vMerge="1">
                  <a:txBody>
                    <a:bodyPr/>
                    <a:lstStyle/>
                    <a:p>
                      <a:endParaRPr lang="en-US" dirty="0"/>
                    </a:p>
                  </a:txBody>
                  <a:tcPr/>
                </a:tc>
                <a:extLst>
                  <a:ext uri="{0D108BD9-81ED-4DB2-BD59-A6C34878D82A}">
                    <a16:rowId xmlns:a16="http://schemas.microsoft.com/office/drawing/2014/main" val="2572117752"/>
                  </a:ext>
                </a:extLst>
              </a:tr>
            </a:tbl>
          </a:graphicData>
        </a:graphic>
      </p:graphicFrame>
      <p:sp>
        <p:nvSpPr>
          <p:cNvPr id="7" name="TextBox 6"/>
          <p:cNvSpPr txBox="1"/>
          <p:nvPr/>
        </p:nvSpPr>
        <p:spPr>
          <a:xfrm>
            <a:off x="1699490" y="4408251"/>
            <a:ext cx="8793018" cy="461665"/>
          </a:xfrm>
          <a:prstGeom prst="rect">
            <a:avLst/>
          </a:prstGeom>
          <a:noFill/>
        </p:spPr>
        <p:txBody>
          <a:bodyPr wrap="square" rtlCol="0">
            <a:spAutoFit/>
          </a:bodyPr>
          <a:lstStyle/>
          <a:p>
            <a:pPr algn="ctr"/>
            <a:r>
              <a:rPr lang="en-US" sz="2400" dirty="0"/>
              <a:t> The </a:t>
            </a:r>
            <a:r>
              <a:rPr lang="en-US" sz="2400" dirty="0">
                <a:solidFill>
                  <a:srgbClr val="FF0000"/>
                </a:solidFill>
              </a:rPr>
              <a:t>Raptors </a:t>
            </a:r>
            <a:r>
              <a:rPr lang="en-US" sz="2400" dirty="0"/>
              <a:t> (  </a:t>
            </a:r>
            <a:r>
              <a:rPr lang="en-US" sz="2400" dirty="0">
                <a:solidFill>
                  <a:srgbClr val="FF0000"/>
                </a:solidFill>
              </a:rPr>
              <a:t>33</a:t>
            </a:r>
            <a:r>
              <a:rPr lang="en-US" sz="2400" dirty="0"/>
              <a:t>  -  </a:t>
            </a:r>
            <a:r>
              <a:rPr lang="en-US" sz="2400" dirty="0">
                <a:solidFill>
                  <a:srgbClr val="FF0000"/>
                </a:solidFill>
              </a:rPr>
              <a:t>15</a:t>
            </a:r>
            <a:r>
              <a:rPr lang="en-US" sz="2400" dirty="0"/>
              <a:t>  )  edged out  the  </a:t>
            </a:r>
            <a:r>
              <a:rPr lang="en-US" sz="2400" dirty="0">
                <a:solidFill>
                  <a:srgbClr val="FF0000"/>
                </a:solidFill>
              </a:rPr>
              <a:t>Wizards</a:t>
            </a:r>
            <a:r>
              <a:rPr lang="en-US" sz="2400" dirty="0"/>
              <a:t>  on  </a:t>
            </a:r>
            <a:r>
              <a:rPr lang="en-US" sz="2400" dirty="0">
                <a:solidFill>
                  <a:srgbClr val="FF0000"/>
                </a:solidFill>
              </a:rPr>
              <a:t>Tuesday</a:t>
            </a:r>
            <a:r>
              <a:rPr lang="en-US" sz="2400" dirty="0"/>
              <a:t>  …</a:t>
            </a:r>
          </a:p>
        </p:txBody>
      </p:sp>
      <p:cxnSp>
        <p:nvCxnSpPr>
          <p:cNvPr id="16" name="Straight Connector 15"/>
          <p:cNvCxnSpPr/>
          <p:nvPr/>
        </p:nvCxnSpPr>
        <p:spPr>
          <a:xfrm flipH="1">
            <a:off x="4033520" y="2681051"/>
            <a:ext cx="1"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4765040" y="2681051"/>
            <a:ext cx="152400"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2865120" y="2681051"/>
            <a:ext cx="223520"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3312160" y="3111805"/>
            <a:ext cx="4429760" cy="1296446"/>
          </a:xfrm>
          <a:prstGeom prst="line">
            <a:avLst/>
          </a:prstGeom>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258262" y="4428571"/>
            <a:ext cx="1336502" cy="421025"/>
          </a:xfrm>
          <a:prstGeom prst="roundRect">
            <a:avLst>
              <a:gd name="adj" fmla="val 1908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7" name="Straight Connector 36"/>
          <p:cNvCxnSpPr/>
          <p:nvPr/>
        </p:nvCxnSpPr>
        <p:spPr>
          <a:xfrm>
            <a:off x="8636925" y="2896428"/>
            <a:ext cx="547715" cy="1492692"/>
          </a:xfrm>
          <a:prstGeom prst="line">
            <a:avLst/>
          </a:prstGeom>
        </p:spPr>
        <p:style>
          <a:lnRef idx="3">
            <a:schemeClr val="accent2"/>
          </a:lnRef>
          <a:fillRef idx="0">
            <a:schemeClr val="accent2"/>
          </a:fillRef>
          <a:effectRef idx="2">
            <a:schemeClr val="accent2"/>
          </a:effectRef>
          <a:fontRef idx="minor">
            <a:schemeClr val="tx1"/>
          </a:fontRef>
        </p:style>
      </p:cxnSp>
      <p:sp>
        <p:nvSpPr>
          <p:cNvPr id="3" name="TextBox 2"/>
          <p:cNvSpPr txBox="1"/>
          <p:nvPr/>
        </p:nvSpPr>
        <p:spPr>
          <a:xfrm>
            <a:off x="490717" y="2434763"/>
            <a:ext cx="1029321" cy="461665"/>
          </a:xfrm>
          <a:prstGeom prst="rect">
            <a:avLst/>
          </a:prstGeom>
          <a:noFill/>
        </p:spPr>
        <p:txBody>
          <a:bodyPr wrap="none" rtlCol="0">
            <a:spAutoFit/>
          </a:bodyPr>
          <a:lstStyle/>
          <a:p>
            <a:r>
              <a:rPr lang="en-US" sz="2400" dirty="0"/>
              <a:t>World:</a:t>
            </a:r>
          </a:p>
        </p:txBody>
      </p:sp>
      <p:sp>
        <p:nvSpPr>
          <p:cNvPr id="13" name="TextBox 12"/>
          <p:cNvSpPr txBox="1"/>
          <p:nvPr/>
        </p:nvSpPr>
        <p:spPr>
          <a:xfrm>
            <a:off x="490717" y="4462726"/>
            <a:ext cx="775469" cy="461665"/>
          </a:xfrm>
          <a:prstGeom prst="rect">
            <a:avLst/>
          </a:prstGeom>
          <a:noFill/>
        </p:spPr>
        <p:txBody>
          <a:bodyPr wrap="none" rtlCol="0">
            <a:spAutoFit/>
          </a:bodyPr>
          <a:lstStyle/>
          <a:p>
            <a:r>
              <a:rPr lang="en-US" sz="2400" dirty="0"/>
              <a:t>Text:</a:t>
            </a:r>
          </a:p>
        </p:txBody>
      </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080440" y="5128200"/>
              <a:ext cx="360" cy="360"/>
            </p14:xfrm>
          </p:contentPart>
        </mc:Choice>
        <mc:Fallback xmlns="">
          <p:pic>
            <p:nvPicPr>
              <p:cNvPr id="4" name="Ink 3"/>
              <p:cNvPicPr/>
              <p:nvPr/>
            </p:nvPicPr>
            <p:blipFill>
              <a:blip r:embed="rId5"/>
              <a:stretch>
                <a:fillRect/>
              </a:stretch>
            </p:blipFill>
            <p:spPr>
              <a:xfrm>
                <a:off x="2071080" y="5118840"/>
                <a:ext cx="19080" cy="19080"/>
              </a:xfrm>
              <a:prstGeom prst="rect">
                <a:avLst/>
              </a:prstGeom>
            </p:spPr>
          </p:pic>
        </mc:Fallback>
      </mc:AlternateContent>
    </p:spTree>
    <p:custDataLst>
      <p:tags r:id="rId1"/>
    </p:custDataLst>
    <p:extLst>
      <p:ext uri="{BB962C8B-B14F-4D97-AF65-F5344CB8AC3E}">
        <p14:creationId xmlns:p14="http://schemas.microsoft.com/office/powerpoint/2010/main" val="1239645495"/>
      </p:ext>
    </p:extLst>
  </p:cSld>
  <p:clrMapOvr>
    <a:masterClrMapping/>
  </p:clrMapOvr>
  <mc:AlternateContent xmlns:mc="http://schemas.openxmlformats.org/markup-compatibility/2006" xmlns:p14="http://schemas.microsoft.com/office/powerpoint/2010/main">
    <mc:Choice Requires="p14">
      <p:transition spd="slow" p14:dur="2000" advTm="46822"/>
    </mc:Choice>
    <mc:Fallback xmlns="">
      <p:transition spd="slow" advTm="4682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animBg="1"/>
      <p:bldP spid="3" grpId="0"/>
      <p:bldP spid="1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377" y="1994832"/>
            <a:ext cx="9766925" cy="2227544"/>
          </a:xfrm>
          <a:prstGeom prst="rect">
            <a:avLst/>
          </a:prstGeom>
        </p:spPr>
      </p:pic>
    </p:spTree>
    <p:extLst>
      <p:ext uri="{BB962C8B-B14F-4D97-AF65-F5344CB8AC3E}">
        <p14:creationId xmlns:p14="http://schemas.microsoft.com/office/powerpoint/2010/main" val="9570326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Related Work</a:t>
            </a:r>
          </a:p>
        </p:txBody>
      </p:sp>
      <p:sp>
        <p:nvSpPr>
          <p:cNvPr id="3" name="TextBox 2"/>
          <p:cNvSpPr txBox="1"/>
          <p:nvPr/>
        </p:nvSpPr>
        <p:spPr>
          <a:xfrm>
            <a:off x="680720" y="1310640"/>
            <a:ext cx="10820400"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a:t>Learning semantic correspondences [</a:t>
            </a:r>
            <a:r>
              <a:rPr lang="en-US" sz="2800" dirty="0">
                <a:solidFill>
                  <a:srgbClr val="0000FF"/>
                </a:solidFill>
              </a:rPr>
              <a:t>Liang et al., 2009; Chen and Mooney, 2008; </a:t>
            </a:r>
            <a:r>
              <a:rPr lang="en-US" sz="2800" dirty="0" err="1">
                <a:solidFill>
                  <a:srgbClr val="0000FF"/>
                </a:solidFill>
              </a:rPr>
              <a:t>Koncel-Kedziorski</a:t>
            </a:r>
            <a:r>
              <a:rPr lang="en-US" sz="2800" dirty="0">
                <a:solidFill>
                  <a:srgbClr val="0000FF"/>
                </a:solidFill>
              </a:rPr>
              <a:t> et al., 2014; inter alia</a:t>
            </a:r>
            <a:r>
              <a:rPr lang="en-US" sz="2800" dirty="0"/>
              <a:t>]</a:t>
            </a:r>
            <a:r>
              <a:rPr lang="en-US" sz="2800" dirty="0">
                <a:solidFill>
                  <a:srgbClr val="0000FF"/>
                </a:solidFill>
              </a:rPr>
              <a:t> </a:t>
            </a:r>
            <a:endParaRPr lang="en-US" sz="2800" dirty="0"/>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Executable semantic parsing [</a:t>
            </a:r>
            <a:r>
              <a:rPr lang="en-US" sz="2800" dirty="0" err="1">
                <a:solidFill>
                  <a:srgbClr val="0000FF"/>
                </a:solidFill>
              </a:rPr>
              <a:t>Zettlemoyer</a:t>
            </a:r>
            <a:r>
              <a:rPr lang="en-US" sz="2800" dirty="0">
                <a:solidFill>
                  <a:srgbClr val="0000FF"/>
                </a:solidFill>
              </a:rPr>
              <a:t> and Collins, 2005; </a:t>
            </a:r>
            <a:r>
              <a:rPr lang="en-US" sz="2800" dirty="0" err="1">
                <a:solidFill>
                  <a:srgbClr val="0000FF"/>
                </a:solidFill>
              </a:rPr>
              <a:t>Artizi</a:t>
            </a:r>
            <a:r>
              <a:rPr lang="en-US" sz="2800" dirty="0">
                <a:solidFill>
                  <a:srgbClr val="0000FF"/>
                </a:solidFill>
              </a:rPr>
              <a:t> and </a:t>
            </a:r>
            <a:r>
              <a:rPr lang="en-US" sz="2800" dirty="0" err="1">
                <a:solidFill>
                  <a:srgbClr val="0000FF"/>
                </a:solidFill>
              </a:rPr>
              <a:t>Zettlemoyer</a:t>
            </a:r>
            <a:r>
              <a:rPr lang="en-US" sz="2800" dirty="0">
                <a:solidFill>
                  <a:srgbClr val="0000FF"/>
                </a:solidFill>
              </a:rPr>
              <a:t>, 2013; inter alia</a:t>
            </a:r>
            <a:r>
              <a:rPr lang="en-US" sz="2800" dirty="0"/>
              <a:t>]</a:t>
            </a:r>
          </a:p>
          <a:p>
            <a:pPr marL="742950" lvl="1" indent="-285750">
              <a:buFont typeface="Arial" panose="020B0604020202020204" pitchFamily="34" charset="0"/>
              <a:buChar char="•"/>
            </a:pPr>
            <a:r>
              <a:rPr lang="en-US" sz="2800" dirty="0"/>
              <a:t>QA over semi-structured tables [</a:t>
            </a:r>
            <a:r>
              <a:rPr lang="en-US" sz="2800" dirty="0" err="1">
                <a:solidFill>
                  <a:srgbClr val="0000FF"/>
                </a:solidFill>
              </a:rPr>
              <a:t>Pasupat</a:t>
            </a:r>
            <a:r>
              <a:rPr lang="en-US" sz="2800" dirty="0">
                <a:solidFill>
                  <a:srgbClr val="0000FF"/>
                </a:solidFill>
              </a:rPr>
              <a:t> and Liang, 2015</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Fine-grained NER [</a:t>
            </a:r>
            <a:r>
              <a:rPr lang="en-US" sz="2800" dirty="0">
                <a:solidFill>
                  <a:srgbClr val="0000FF"/>
                </a:solidFill>
              </a:rPr>
              <a:t>Ling and Weld, 2012; Choi et al., 2018; inter alia</a:t>
            </a:r>
            <a:r>
              <a:rPr lang="en-US" sz="2800" dirty="0"/>
              <a: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Data-to-Text generation [</a:t>
            </a:r>
            <a:r>
              <a:rPr lang="en-US" sz="2800" dirty="0" err="1">
                <a:solidFill>
                  <a:srgbClr val="0000FF"/>
                </a:solidFill>
              </a:rPr>
              <a:t>Angeli</a:t>
            </a:r>
            <a:r>
              <a:rPr lang="en-US" sz="2800" dirty="0">
                <a:solidFill>
                  <a:srgbClr val="0000FF"/>
                </a:solidFill>
              </a:rPr>
              <a:t> et al., 2010; Mei et al., 2016; Wiseman et al. 2017; inter alia</a:t>
            </a:r>
            <a:r>
              <a:rPr lang="en-US" sz="2800" dirty="0"/>
              <a:t>]</a:t>
            </a:r>
          </a:p>
        </p:txBody>
      </p:sp>
    </p:spTree>
    <p:custDataLst>
      <p:tags r:id="rId1"/>
    </p:custDataLst>
    <p:extLst>
      <p:ext uri="{BB962C8B-B14F-4D97-AF65-F5344CB8AC3E}">
        <p14:creationId xmlns:p14="http://schemas.microsoft.com/office/powerpoint/2010/main" val="3216074368"/>
      </p:ext>
    </p:extLst>
  </p:cSld>
  <p:clrMapOvr>
    <a:masterClrMapping/>
  </p:clrMapOvr>
  <mc:AlternateContent xmlns:mc="http://schemas.openxmlformats.org/markup-compatibility/2006" xmlns:p14="http://schemas.microsoft.com/office/powerpoint/2010/main">
    <mc:Choice Requires="p14">
      <p:transition spd="slow" p14:dur="2000" advTm="2275898"/>
    </mc:Choice>
    <mc:Fallback xmlns="">
      <p:transition spd="slow" advTm="22758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Overview</a:t>
            </a:r>
          </a:p>
        </p:txBody>
      </p:sp>
      <p:sp>
        <p:nvSpPr>
          <p:cNvPr id="4" name="TextBox 3"/>
          <p:cNvSpPr txBox="1"/>
          <p:nvPr/>
        </p:nvSpPr>
        <p:spPr>
          <a:xfrm>
            <a:off x="838200" y="1270000"/>
            <a:ext cx="10515600" cy="1384995"/>
          </a:xfrm>
          <a:prstGeom prst="rect">
            <a:avLst/>
          </a:prstGeom>
          <a:noFill/>
        </p:spPr>
        <p:txBody>
          <a:bodyPr wrap="square" rtlCol="0">
            <a:spAutoFit/>
          </a:bodyPr>
          <a:lstStyle/>
          <a:p>
            <a:r>
              <a:rPr lang="en-US" sz="3600" dirty="0"/>
              <a:t>Goals</a:t>
            </a:r>
          </a:p>
          <a:p>
            <a:pPr marL="285750" indent="-285750">
              <a:buFont typeface="Arial" panose="020B0604020202020204" pitchFamily="34" charset="0"/>
              <a:buChar char="•"/>
            </a:pPr>
            <a:r>
              <a:rPr lang="en-US" sz="2400" dirty="0"/>
              <a:t>Learning the explicit latent alignments between structured data and texts</a:t>
            </a:r>
          </a:p>
          <a:p>
            <a:pPr marL="285750" indent="-285750">
              <a:buFont typeface="Arial" panose="020B0604020202020204" pitchFamily="34" charset="0"/>
              <a:buChar char="•"/>
            </a:pPr>
            <a:r>
              <a:rPr lang="en-US" sz="2400" dirty="0"/>
              <a:t>Automatically segment the texts</a:t>
            </a:r>
          </a:p>
        </p:txBody>
      </p:sp>
      <p:sp>
        <p:nvSpPr>
          <p:cNvPr id="5" name="TextBox 4"/>
          <p:cNvSpPr txBox="1"/>
          <p:nvPr/>
        </p:nvSpPr>
        <p:spPr>
          <a:xfrm>
            <a:off x="838200" y="2654995"/>
            <a:ext cx="10515600" cy="1754326"/>
          </a:xfrm>
          <a:prstGeom prst="rect">
            <a:avLst/>
          </a:prstGeom>
          <a:noFill/>
        </p:spPr>
        <p:txBody>
          <a:bodyPr wrap="square" rtlCol="0">
            <a:spAutoFit/>
          </a:bodyPr>
          <a:lstStyle/>
          <a:p>
            <a:r>
              <a:rPr lang="en-US" sz="3600" dirty="0"/>
              <a:t>Approaches</a:t>
            </a:r>
          </a:p>
          <a:p>
            <a:pPr marL="285750" indent="-285750">
              <a:buFont typeface="Arial" panose="020B0604020202020204" pitchFamily="34" charset="0"/>
              <a:buChar char="•"/>
            </a:pPr>
            <a:r>
              <a:rPr lang="en-US" sz="2400" dirty="0"/>
              <a:t>Unsupervised learning: Hidden Semi-Markov models</a:t>
            </a:r>
          </a:p>
          <a:p>
            <a:pPr marL="285750" indent="-285750">
              <a:buFont typeface="Arial" panose="020B0604020202020204" pitchFamily="34" charset="0"/>
              <a:buChar char="•"/>
            </a:pPr>
            <a:r>
              <a:rPr lang="en-US" sz="2400" dirty="0"/>
              <a:t>Trick: NULL-skipping</a:t>
            </a:r>
          </a:p>
          <a:p>
            <a:pPr marL="285750" indent="-285750">
              <a:buFont typeface="Arial" panose="020B0604020202020204" pitchFamily="34" charset="0"/>
              <a:buChar char="•"/>
            </a:pPr>
            <a:r>
              <a:rPr lang="en-US" sz="2400" dirty="0"/>
              <a:t>Soft constraint: posterior regularization</a:t>
            </a:r>
          </a:p>
        </p:txBody>
      </p:sp>
      <p:sp>
        <p:nvSpPr>
          <p:cNvPr id="6" name="TextBox 5"/>
          <p:cNvSpPr txBox="1"/>
          <p:nvPr/>
        </p:nvSpPr>
        <p:spPr>
          <a:xfrm>
            <a:off x="838200" y="4409321"/>
            <a:ext cx="10515600" cy="1015663"/>
          </a:xfrm>
          <a:prstGeom prst="rect">
            <a:avLst/>
          </a:prstGeom>
          <a:noFill/>
        </p:spPr>
        <p:txBody>
          <a:bodyPr wrap="square" rtlCol="0">
            <a:spAutoFit/>
          </a:bodyPr>
          <a:lstStyle/>
          <a:p>
            <a:r>
              <a:rPr lang="en-US" sz="3600" dirty="0"/>
              <a:t>By-product</a:t>
            </a:r>
          </a:p>
          <a:p>
            <a:pPr marL="342900" indent="-342900">
              <a:buFont typeface="Arial" panose="020B0604020202020204" pitchFamily="34" charset="0"/>
              <a:buChar char="•"/>
            </a:pPr>
            <a:r>
              <a:rPr lang="en-US" sz="2400" dirty="0"/>
              <a:t>Induct the template for data-to-text generation</a:t>
            </a:r>
          </a:p>
        </p:txBody>
      </p:sp>
    </p:spTree>
    <p:extLst>
      <p:ext uri="{BB962C8B-B14F-4D97-AF65-F5344CB8AC3E}">
        <p14:creationId xmlns:p14="http://schemas.microsoft.com/office/powerpoint/2010/main" val="25933173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From Language to Tables</a:t>
            </a:r>
          </a:p>
        </p:txBody>
      </p:sp>
      <p:graphicFrame>
        <p:nvGraphicFramePr>
          <p:cNvPr id="6" name="Table 5"/>
          <p:cNvGraphicFramePr>
            <a:graphicFrameLocks noGrp="1"/>
          </p:cNvGraphicFramePr>
          <p:nvPr>
            <p:extLst>
              <p:ext uri="{D42A27DB-BD31-4B8C-83A1-F6EECF244321}">
                <p14:modId xmlns:p14="http://schemas.microsoft.com/office/powerpoint/2010/main" val="2917436229"/>
              </p:ext>
            </p:extLst>
          </p:nvPr>
        </p:nvGraphicFramePr>
        <p:xfrm>
          <a:off x="2507670" y="1999285"/>
          <a:ext cx="7176659" cy="1112520"/>
        </p:xfrm>
        <a:graphic>
          <a:graphicData uri="http://schemas.openxmlformats.org/drawingml/2006/table">
            <a:tbl>
              <a:tblPr firstRow="1" bandRow="1">
                <a:tableStyleId>{5940675A-B579-460E-94D1-54222C63F5DA}</a:tableStyleId>
              </a:tblPr>
              <a:tblGrid>
                <a:gridCol w="1282316">
                  <a:extLst>
                    <a:ext uri="{9D8B030D-6E8A-4147-A177-3AD203B41FA5}">
                      <a16:colId xmlns:a16="http://schemas.microsoft.com/office/drawing/2014/main" val="127385871"/>
                    </a:ext>
                  </a:extLst>
                </a:gridCol>
                <a:gridCol w="928181">
                  <a:extLst>
                    <a:ext uri="{9D8B030D-6E8A-4147-A177-3AD203B41FA5}">
                      <a16:colId xmlns:a16="http://schemas.microsoft.com/office/drawing/2014/main" val="4274223414"/>
                    </a:ext>
                  </a:extLst>
                </a:gridCol>
                <a:gridCol w="933891">
                  <a:extLst>
                    <a:ext uri="{9D8B030D-6E8A-4147-A177-3AD203B41FA5}">
                      <a16:colId xmlns:a16="http://schemas.microsoft.com/office/drawing/2014/main" val="1192110133"/>
                    </a:ext>
                  </a:extLst>
                </a:gridCol>
                <a:gridCol w="1516502">
                  <a:extLst>
                    <a:ext uri="{9D8B030D-6E8A-4147-A177-3AD203B41FA5}">
                      <a16:colId xmlns:a16="http://schemas.microsoft.com/office/drawing/2014/main" val="1250222000"/>
                    </a:ext>
                  </a:extLst>
                </a:gridCol>
                <a:gridCol w="445526">
                  <a:extLst>
                    <a:ext uri="{9D8B030D-6E8A-4147-A177-3AD203B41FA5}">
                      <a16:colId xmlns:a16="http://schemas.microsoft.com/office/drawing/2014/main" val="2779113454"/>
                    </a:ext>
                  </a:extLst>
                </a:gridCol>
                <a:gridCol w="2070243">
                  <a:extLst>
                    <a:ext uri="{9D8B030D-6E8A-4147-A177-3AD203B41FA5}">
                      <a16:colId xmlns:a16="http://schemas.microsoft.com/office/drawing/2014/main" val="2890316572"/>
                    </a:ext>
                  </a:extLst>
                </a:gridCol>
              </a:tblGrid>
              <a:tr h="370840">
                <a:tc>
                  <a:txBody>
                    <a:bodyPr/>
                    <a:lstStyle/>
                    <a:p>
                      <a:r>
                        <a:rPr lang="en-US" dirty="0"/>
                        <a:t>Team</a:t>
                      </a:r>
                    </a:p>
                  </a:txBody>
                  <a:tcPr/>
                </a:tc>
                <a:tc>
                  <a:txBody>
                    <a:bodyPr/>
                    <a:lstStyle/>
                    <a:p>
                      <a:r>
                        <a:rPr lang="en-US" dirty="0"/>
                        <a:t>Wins</a:t>
                      </a:r>
                    </a:p>
                  </a:txBody>
                  <a:tcPr/>
                </a:tc>
                <a:tc>
                  <a:txBody>
                    <a:bodyPr/>
                    <a:lstStyle/>
                    <a:p>
                      <a:r>
                        <a:rPr lang="en-US" dirty="0"/>
                        <a:t>Losses</a:t>
                      </a:r>
                    </a:p>
                  </a:txBody>
                  <a:tcPr/>
                </a:tc>
                <a:tc>
                  <a:txBody>
                    <a:bodyPr/>
                    <a:lstStyle/>
                    <a:p>
                      <a:r>
                        <a:rPr lang="en-US" dirty="0"/>
                        <a:t>Points in</a:t>
                      </a:r>
                      <a:r>
                        <a:rPr lang="en-US" baseline="0" dirty="0"/>
                        <a:t> Total</a:t>
                      </a:r>
                      <a:endParaRPr lang="en-US" dirty="0"/>
                    </a:p>
                  </a:txBody>
                  <a:tcPr/>
                </a:tc>
                <a:tc>
                  <a:txBody>
                    <a:bodyPr/>
                    <a:lstStyle/>
                    <a:p>
                      <a:r>
                        <a:rPr lang="en-US" dirty="0"/>
                        <a:t>…</a:t>
                      </a:r>
                    </a:p>
                  </a:txBody>
                  <a:tcPr/>
                </a:tc>
                <a:tc>
                  <a:txBody>
                    <a:bodyPr/>
                    <a:lstStyle/>
                    <a:p>
                      <a:r>
                        <a:rPr lang="en-US" dirty="0"/>
                        <a:t>The Day of Week</a:t>
                      </a:r>
                    </a:p>
                  </a:txBody>
                  <a:tcPr/>
                </a:tc>
                <a:extLst>
                  <a:ext uri="{0D108BD9-81ED-4DB2-BD59-A6C34878D82A}">
                    <a16:rowId xmlns:a16="http://schemas.microsoft.com/office/drawing/2014/main" val="2227959844"/>
                  </a:ext>
                </a:extLst>
              </a:tr>
              <a:tr h="370840">
                <a:tc>
                  <a:txBody>
                    <a:bodyPr/>
                    <a:lstStyle/>
                    <a:p>
                      <a:r>
                        <a:rPr lang="en-US" dirty="0">
                          <a:solidFill>
                            <a:srgbClr val="FF0000"/>
                          </a:solidFill>
                        </a:rPr>
                        <a:t>Raptors</a:t>
                      </a:r>
                    </a:p>
                  </a:txBody>
                  <a:tcPr/>
                </a:tc>
                <a:tc>
                  <a:txBody>
                    <a:bodyPr/>
                    <a:lstStyle/>
                    <a:p>
                      <a:r>
                        <a:rPr lang="en-US" dirty="0">
                          <a:solidFill>
                            <a:srgbClr val="FF0000"/>
                          </a:solidFill>
                        </a:rPr>
                        <a:t>33</a:t>
                      </a:r>
                    </a:p>
                  </a:txBody>
                  <a:tcPr/>
                </a:tc>
                <a:tc>
                  <a:txBody>
                    <a:bodyPr/>
                    <a:lstStyle/>
                    <a:p>
                      <a:r>
                        <a:rPr lang="en-US" dirty="0">
                          <a:solidFill>
                            <a:srgbClr val="FF0000"/>
                          </a:solidFill>
                        </a:rPr>
                        <a:t>15</a:t>
                      </a:r>
                    </a:p>
                  </a:txBody>
                  <a:tcPr/>
                </a:tc>
                <a:tc>
                  <a:txBody>
                    <a:bodyPr/>
                    <a:lstStyle/>
                    <a:p>
                      <a:r>
                        <a:rPr lang="en-US" dirty="0">
                          <a:solidFill>
                            <a:srgbClr val="FF0000"/>
                          </a:solidFill>
                        </a:rPr>
                        <a:t>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rowSpan="2">
                  <a:txBody>
                    <a:bodyPr/>
                    <a:lstStyle/>
                    <a:p>
                      <a:pPr algn="ctr"/>
                      <a:endParaRPr lang="en-US" sz="1100" dirty="0"/>
                    </a:p>
                    <a:p>
                      <a:pPr algn="ctr"/>
                      <a:r>
                        <a:rPr lang="en-US" dirty="0">
                          <a:solidFill>
                            <a:srgbClr val="FF0000"/>
                          </a:solidFill>
                        </a:rPr>
                        <a:t>Tue.</a:t>
                      </a:r>
                    </a:p>
                  </a:txBody>
                  <a:tcPr/>
                </a:tc>
                <a:extLst>
                  <a:ext uri="{0D108BD9-81ED-4DB2-BD59-A6C34878D82A}">
                    <a16:rowId xmlns:a16="http://schemas.microsoft.com/office/drawing/2014/main" val="2647308350"/>
                  </a:ext>
                </a:extLst>
              </a:tr>
              <a:tr h="370840">
                <a:tc>
                  <a:txBody>
                    <a:bodyPr/>
                    <a:lstStyle/>
                    <a:p>
                      <a:r>
                        <a:rPr lang="en-US" dirty="0">
                          <a:solidFill>
                            <a:srgbClr val="FF0000"/>
                          </a:solidFill>
                        </a:rPr>
                        <a:t>Wizards</a:t>
                      </a:r>
                    </a:p>
                  </a:txBody>
                  <a:tcPr/>
                </a:tc>
                <a:tc>
                  <a:txBody>
                    <a:bodyPr/>
                    <a:lstStyle/>
                    <a:p>
                      <a:r>
                        <a:rPr lang="en-US" dirty="0" smtClean="0"/>
                        <a:t>15</a:t>
                      </a:r>
                      <a:endParaRPr lang="en-US" dirty="0"/>
                    </a:p>
                  </a:txBody>
                  <a:tcPr/>
                </a:tc>
                <a:tc>
                  <a:txBody>
                    <a:bodyPr/>
                    <a:lstStyle/>
                    <a:p>
                      <a:r>
                        <a:rPr lang="en-US" dirty="0"/>
                        <a:t>17</a:t>
                      </a:r>
                    </a:p>
                  </a:txBody>
                  <a:tcPr/>
                </a:tc>
                <a:tc>
                  <a:txBody>
                    <a:bodyPr/>
                    <a:lstStyle/>
                    <a:p>
                      <a:r>
                        <a:rPr lang="en-US" dirty="0">
                          <a:solidFill>
                            <a:srgbClr val="FF0000"/>
                          </a:solidFill>
                        </a:rPr>
                        <a:t>116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vMerge="1">
                  <a:txBody>
                    <a:bodyPr/>
                    <a:lstStyle/>
                    <a:p>
                      <a:endParaRPr lang="en-US" dirty="0"/>
                    </a:p>
                  </a:txBody>
                  <a:tcPr/>
                </a:tc>
                <a:extLst>
                  <a:ext uri="{0D108BD9-81ED-4DB2-BD59-A6C34878D82A}">
                    <a16:rowId xmlns:a16="http://schemas.microsoft.com/office/drawing/2014/main" val="2572117752"/>
                  </a:ext>
                </a:extLst>
              </a:tr>
            </a:tbl>
          </a:graphicData>
        </a:graphic>
      </p:graphicFrame>
      <p:sp>
        <p:nvSpPr>
          <p:cNvPr id="7" name="TextBox 6"/>
          <p:cNvSpPr txBox="1"/>
          <p:nvPr/>
        </p:nvSpPr>
        <p:spPr>
          <a:xfrm>
            <a:off x="1699490" y="4408251"/>
            <a:ext cx="8793018" cy="461665"/>
          </a:xfrm>
          <a:prstGeom prst="rect">
            <a:avLst/>
          </a:prstGeom>
          <a:noFill/>
        </p:spPr>
        <p:txBody>
          <a:bodyPr wrap="square" rtlCol="0">
            <a:spAutoFit/>
          </a:bodyPr>
          <a:lstStyle/>
          <a:p>
            <a:pPr algn="ctr"/>
            <a:r>
              <a:rPr lang="en-US" sz="2400" dirty="0"/>
              <a:t> The </a:t>
            </a:r>
            <a:r>
              <a:rPr lang="en-US" sz="2400" dirty="0">
                <a:solidFill>
                  <a:srgbClr val="FF0000"/>
                </a:solidFill>
              </a:rPr>
              <a:t>Raptors </a:t>
            </a:r>
            <a:r>
              <a:rPr lang="en-US" sz="2400" dirty="0"/>
              <a:t> (  </a:t>
            </a:r>
            <a:r>
              <a:rPr lang="en-US" sz="2400" dirty="0">
                <a:solidFill>
                  <a:srgbClr val="FF0000"/>
                </a:solidFill>
              </a:rPr>
              <a:t>33</a:t>
            </a:r>
            <a:r>
              <a:rPr lang="en-US" sz="2400" dirty="0"/>
              <a:t>  -  </a:t>
            </a:r>
            <a:r>
              <a:rPr lang="en-US" sz="2400" dirty="0">
                <a:solidFill>
                  <a:srgbClr val="FF0000"/>
                </a:solidFill>
              </a:rPr>
              <a:t>15</a:t>
            </a:r>
            <a:r>
              <a:rPr lang="en-US" sz="2400" dirty="0"/>
              <a:t>  )  </a:t>
            </a:r>
            <a:r>
              <a:rPr lang="en-US" sz="2400" dirty="0">
                <a:solidFill>
                  <a:srgbClr val="FF0000"/>
                </a:solidFill>
              </a:rPr>
              <a:t>edged out  </a:t>
            </a:r>
            <a:r>
              <a:rPr lang="en-US" sz="2400" dirty="0"/>
              <a:t>the  </a:t>
            </a:r>
            <a:r>
              <a:rPr lang="en-US" sz="2400" dirty="0">
                <a:solidFill>
                  <a:srgbClr val="FF0000"/>
                </a:solidFill>
              </a:rPr>
              <a:t>Wizards</a:t>
            </a:r>
            <a:r>
              <a:rPr lang="en-US" sz="2400" dirty="0"/>
              <a:t>  on  </a:t>
            </a:r>
            <a:r>
              <a:rPr lang="en-US" sz="2400" dirty="0">
                <a:solidFill>
                  <a:srgbClr val="FF0000"/>
                </a:solidFill>
              </a:rPr>
              <a:t>Tuesday</a:t>
            </a:r>
            <a:r>
              <a:rPr lang="en-US" sz="2400" dirty="0"/>
              <a:t>  …</a:t>
            </a:r>
          </a:p>
        </p:txBody>
      </p:sp>
      <p:cxnSp>
        <p:nvCxnSpPr>
          <p:cNvPr id="16" name="Straight Connector 15"/>
          <p:cNvCxnSpPr/>
          <p:nvPr/>
        </p:nvCxnSpPr>
        <p:spPr>
          <a:xfrm flipH="1">
            <a:off x="4033520" y="2681051"/>
            <a:ext cx="1"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4765040" y="2681051"/>
            <a:ext cx="152400"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2865120" y="2681051"/>
            <a:ext cx="223520" cy="172720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3312160" y="3111805"/>
            <a:ext cx="4429760" cy="1296446"/>
          </a:xfrm>
          <a:prstGeom prst="line">
            <a:avLst/>
          </a:prstGeom>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258262" y="4428571"/>
            <a:ext cx="1336502" cy="421025"/>
          </a:xfrm>
          <a:prstGeom prst="roundRect">
            <a:avLst>
              <a:gd name="adj" fmla="val 1908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cxnSp>
        <p:nvCxnSpPr>
          <p:cNvPr id="37" name="Straight Connector 36"/>
          <p:cNvCxnSpPr/>
          <p:nvPr/>
        </p:nvCxnSpPr>
        <p:spPr>
          <a:xfrm>
            <a:off x="8636925" y="2896428"/>
            <a:ext cx="547715" cy="1492692"/>
          </a:xfrm>
          <a:prstGeom prst="line">
            <a:avLst/>
          </a:prstGeom>
        </p:spPr>
        <p:style>
          <a:lnRef idx="3">
            <a:schemeClr val="accent2"/>
          </a:lnRef>
          <a:fillRef idx="0">
            <a:schemeClr val="accent2"/>
          </a:fillRef>
          <a:effectRef idx="2">
            <a:schemeClr val="accent2"/>
          </a:effectRef>
          <a:fontRef idx="minor">
            <a:schemeClr val="tx1"/>
          </a:fontRef>
        </p:style>
      </p:cxnSp>
      <p:sp>
        <p:nvSpPr>
          <p:cNvPr id="13" name="Oval 12"/>
          <p:cNvSpPr/>
          <p:nvPr/>
        </p:nvSpPr>
        <p:spPr>
          <a:xfrm>
            <a:off x="5605087" y="2326640"/>
            <a:ext cx="609600" cy="825805"/>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4" name="Straight Connector 13"/>
          <p:cNvCxnSpPr>
            <a:stCxn id="13" idx="4"/>
            <a:endCxn id="26" idx="0"/>
          </p:cNvCxnSpPr>
          <p:nvPr/>
        </p:nvCxnSpPr>
        <p:spPr>
          <a:xfrm>
            <a:off x="5909887" y="3152445"/>
            <a:ext cx="16626" cy="1276126"/>
          </a:xfrm>
          <a:prstGeom prst="line">
            <a:avLst/>
          </a:prstGeom>
        </p:spPr>
        <p:style>
          <a:lnRef idx="3">
            <a:schemeClr val="accent2"/>
          </a:lnRef>
          <a:fillRef idx="0">
            <a:schemeClr val="accent2"/>
          </a:fillRef>
          <a:effectRef idx="2">
            <a:schemeClr val="accent2"/>
          </a:effectRef>
          <a:fontRef idx="minor">
            <a:schemeClr val="tx1"/>
          </a:fontRef>
        </p:style>
      </p:cxnSp>
      <p:sp>
        <p:nvSpPr>
          <p:cNvPr id="15" name="TextBox 14"/>
          <p:cNvSpPr txBox="1"/>
          <p:nvPr/>
        </p:nvSpPr>
        <p:spPr>
          <a:xfrm>
            <a:off x="490717" y="2434763"/>
            <a:ext cx="1029321" cy="461665"/>
          </a:xfrm>
          <a:prstGeom prst="rect">
            <a:avLst/>
          </a:prstGeom>
          <a:noFill/>
        </p:spPr>
        <p:txBody>
          <a:bodyPr wrap="none" rtlCol="0">
            <a:spAutoFit/>
          </a:bodyPr>
          <a:lstStyle/>
          <a:p>
            <a:r>
              <a:rPr lang="en-US" sz="2400" dirty="0"/>
              <a:t>World:</a:t>
            </a:r>
          </a:p>
        </p:txBody>
      </p:sp>
      <p:sp>
        <p:nvSpPr>
          <p:cNvPr id="17" name="TextBox 16"/>
          <p:cNvSpPr txBox="1"/>
          <p:nvPr/>
        </p:nvSpPr>
        <p:spPr>
          <a:xfrm>
            <a:off x="490717" y="4462726"/>
            <a:ext cx="775469" cy="461665"/>
          </a:xfrm>
          <a:prstGeom prst="rect">
            <a:avLst/>
          </a:prstGeom>
          <a:noFill/>
        </p:spPr>
        <p:txBody>
          <a:bodyPr wrap="none" rtlCol="0">
            <a:spAutoFit/>
          </a:bodyPr>
          <a:lstStyle/>
          <a:p>
            <a:r>
              <a:rPr lang="en-US" sz="2400" dirty="0"/>
              <a:t>Text:</a:t>
            </a:r>
          </a:p>
        </p:txBody>
      </p:sp>
    </p:spTree>
    <p:extLst>
      <p:ext uri="{BB962C8B-B14F-4D97-AF65-F5344CB8AC3E}">
        <p14:creationId xmlns:p14="http://schemas.microsoft.com/office/powerpoint/2010/main" val="1947514237"/>
      </p:ext>
    </p:extLst>
  </p:cSld>
  <p:clrMapOvr>
    <a:masterClrMapping/>
  </p:clrMapOvr>
  <mc:AlternateContent xmlns:mc="http://schemas.openxmlformats.org/markup-compatibility/2006" xmlns:p14="http://schemas.microsoft.com/office/powerpoint/2010/main">
    <mc:Choice Requires="p14">
      <p:transition spd="slow" p14:dur="2000" advTm="20398"/>
    </mc:Choice>
    <mc:Fallback xmlns="">
      <p:transition spd="slow" advTm="2039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Problem Setup</a:t>
            </a:r>
          </a:p>
        </p:txBody>
      </p:sp>
      <p:graphicFrame>
        <p:nvGraphicFramePr>
          <p:cNvPr id="6" name="Table 5"/>
          <p:cNvGraphicFramePr>
            <a:graphicFrameLocks noGrp="1"/>
          </p:cNvGraphicFramePr>
          <p:nvPr>
            <p:extLst>
              <p:ext uri="{D42A27DB-BD31-4B8C-83A1-F6EECF244321}">
                <p14:modId xmlns:p14="http://schemas.microsoft.com/office/powerpoint/2010/main" val="2178486283"/>
              </p:ext>
            </p:extLst>
          </p:nvPr>
        </p:nvGraphicFramePr>
        <p:xfrm>
          <a:off x="2507670" y="1999285"/>
          <a:ext cx="7176659" cy="1112520"/>
        </p:xfrm>
        <a:graphic>
          <a:graphicData uri="http://schemas.openxmlformats.org/drawingml/2006/table">
            <a:tbl>
              <a:tblPr firstRow="1" bandRow="1">
                <a:tableStyleId>{5940675A-B579-460E-94D1-54222C63F5DA}</a:tableStyleId>
              </a:tblPr>
              <a:tblGrid>
                <a:gridCol w="1282316">
                  <a:extLst>
                    <a:ext uri="{9D8B030D-6E8A-4147-A177-3AD203B41FA5}">
                      <a16:colId xmlns:a16="http://schemas.microsoft.com/office/drawing/2014/main" val="127385871"/>
                    </a:ext>
                  </a:extLst>
                </a:gridCol>
                <a:gridCol w="928181">
                  <a:extLst>
                    <a:ext uri="{9D8B030D-6E8A-4147-A177-3AD203B41FA5}">
                      <a16:colId xmlns:a16="http://schemas.microsoft.com/office/drawing/2014/main" val="4274223414"/>
                    </a:ext>
                  </a:extLst>
                </a:gridCol>
                <a:gridCol w="933891">
                  <a:extLst>
                    <a:ext uri="{9D8B030D-6E8A-4147-A177-3AD203B41FA5}">
                      <a16:colId xmlns:a16="http://schemas.microsoft.com/office/drawing/2014/main" val="1192110133"/>
                    </a:ext>
                  </a:extLst>
                </a:gridCol>
                <a:gridCol w="1516502">
                  <a:extLst>
                    <a:ext uri="{9D8B030D-6E8A-4147-A177-3AD203B41FA5}">
                      <a16:colId xmlns:a16="http://schemas.microsoft.com/office/drawing/2014/main" val="1250222000"/>
                    </a:ext>
                  </a:extLst>
                </a:gridCol>
                <a:gridCol w="445526">
                  <a:extLst>
                    <a:ext uri="{9D8B030D-6E8A-4147-A177-3AD203B41FA5}">
                      <a16:colId xmlns:a16="http://schemas.microsoft.com/office/drawing/2014/main" val="2779113454"/>
                    </a:ext>
                  </a:extLst>
                </a:gridCol>
                <a:gridCol w="2070243">
                  <a:extLst>
                    <a:ext uri="{9D8B030D-6E8A-4147-A177-3AD203B41FA5}">
                      <a16:colId xmlns:a16="http://schemas.microsoft.com/office/drawing/2014/main" val="2890316572"/>
                    </a:ext>
                  </a:extLst>
                </a:gridCol>
              </a:tblGrid>
              <a:tr h="370840">
                <a:tc>
                  <a:txBody>
                    <a:bodyPr/>
                    <a:lstStyle/>
                    <a:p>
                      <a:r>
                        <a:rPr lang="en-US" dirty="0"/>
                        <a:t>Team</a:t>
                      </a:r>
                    </a:p>
                  </a:txBody>
                  <a:tcPr/>
                </a:tc>
                <a:tc>
                  <a:txBody>
                    <a:bodyPr/>
                    <a:lstStyle/>
                    <a:p>
                      <a:r>
                        <a:rPr lang="en-US" dirty="0"/>
                        <a:t>Wins</a:t>
                      </a:r>
                    </a:p>
                  </a:txBody>
                  <a:tcPr/>
                </a:tc>
                <a:tc>
                  <a:txBody>
                    <a:bodyPr/>
                    <a:lstStyle/>
                    <a:p>
                      <a:r>
                        <a:rPr lang="en-US" dirty="0"/>
                        <a:t>Losses</a:t>
                      </a:r>
                    </a:p>
                  </a:txBody>
                  <a:tcPr/>
                </a:tc>
                <a:tc>
                  <a:txBody>
                    <a:bodyPr/>
                    <a:lstStyle/>
                    <a:p>
                      <a:r>
                        <a:rPr lang="en-US" dirty="0"/>
                        <a:t>Points in</a:t>
                      </a:r>
                      <a:r>
                        <a:rPr lang="en-US" baseline="0" dirty="0"/>
                        <a:t> Total</a:t>
                      </a:r>
                      <a:endParaRPr lang="en-US" dirty="0"/>
                    </a:p>
                  </a:txBody>
                  <a:tcPr/>
                </a:tc>
                <a:tc>
                  <a:txBody>
                    <a:bodyPr/>
                    <a:lstStyle/>
                    <a:p>
                      <a:r>
                        <a:rPr lang="en-US" dirty="0"/>
                        <a:t>…</a:t>
                      </a:r>
                    </a:p>
                  </a:txBody>
                  <a:tcPr/>
                </a:tc>
                <a:tc>
                  <a:txBody>
                    <a:bodyPr/>
                    <a:lstStyle/>
                    <a:p>
                      <a:r>
                        <a:rPr lang="en-US" dirty="0"/>
                        <a:t>The Day of Week</a:t>
                      </a:r>
                    </a:p>
                  </a:txBody>
                  <a:tcPr/>
                </a:tc>
                <a:extLst>
                  <a:ext uri="{0D108BD9-81ED-4DB2-BD59-A6C34878D82A}">
                    <a16:rowId xmlns:a16="http://schemas.microsoft.com/office/drawing/2014/main" val="2227959844"/>
                  </a:ext>
                </a:extLst>
              </a:tr>
              <a:tr h="370840">
                <a:tc>
                  <a:txBody>
                    <a:bodyPr/>
                    <a:lstStyle/>
                    <a:p>
                      <a:r>
                        <a:rPr lang="en-US" dirty="0">
                          <a:solidFill>
                            <a:srgbClr val="FF0000"/>
                          </a:solidFill>
                        </a:rPr>
                        <a:t>Raptors</a:t>
                      </a:r>
                    </a:p>
                  </a:txBody>
                  <a:tcPr/>
                </a:tc>
                <a:tc>
                  <a:txBody>
                    <a:bodyPr/>
                    <a:lstStyle/>
                    <a:p>
                      <a:r>
                        <a:rPr lang="en-US" dirty="0">
                          <a:solidFill>
                            <a:srgbClr val="FF0000"/>
                          </a:solidFill>
                        </a:rPr>
                        <a:t>33</a:t>
                      </a:r>
                    </a:p>
                  </a:txBody>
                  <a:tcPr/>
                </a:tc>
                <a:tc>
                  <a:txBody>
                    <a:bodyPr/>
                    <a:lstStyle/>
                    <a:p>
                      <a:r>
                        <a:rPr lang="en-US" dirty="0">
                          <a:solidFill>
                            <a:srgbClr val="FF0000"/>
                          </a:solidFill>
                        </a:rPr>
                        <a:t>15</a:t>
                      </a:r>
                    </a:p>
                  </a:txBody>
                  <a:tcPr/>
                </a:tc>
                <a:tc>
                  <a:txBody>
                    <a:bodyPr/>
                    <a:lstStyle/>
                    <a:p>
                      <a:r>
                        <a:rPr lang="en-US" dirty="0">
                          <a:solidFill>
                            <a:srgbClr val="FF0000"/>
                          </a:solidFill>
                        </a:rPr>
                        <a:t>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rowSpan="2">
                  <a:txBody>
                    <a:bodyPr/>
                    <a:lstStyle/>
                    <a:p>
                      <a:pPr algn="ctr"/>
                      <a:endParaRPr lang="en-US" sz="1100" dirty="0"/>
                    </a:p>
                    <a:p>
                      <a:pPr algn="ctr"/>
                      <a:r>
                        <a:rPr lang="en-US" dirty="0">
                          <a:solidFill>
                            <a:srgbClr val="FF0000"/>
                          </a:solidFill>
                        </a:rPr>
                        <a:t>Tue.</a:t>
                      </a:r>
                    </a:p>
                  </a:txBody>
                  <a:tcPr/>
                </a:tc>
                <a:extLst>
                  <a:ext uri="{0D108BD9-81ED-4DB2-BD59-A6C34878D82A}">
                    <a16:rowId xmlns:a16="http://schemas.microsoft.com/office/drawing/2014/main" val="2647308350"/>
                  </a:ext>
                </a:extLst>
              </a:tr>
              <a:tr h="370840">
                <a:tc>
                  <a:txBody>
                    <a:bodyPr/>
                    <a:lstStyle/>
                    <a:p>
                      <a:r>
                        <a:rPr lang="en-US" dirty="0">
                          <a:solidFill>
                            <a:srgbClr val="FF0000"/>
                          </a:solidFill>
                        </a:rPr>
                        <a:t>Wizards</a:t>
                      </a:r>
                    </a:p>
                  </a:txBody>
                  <a:tcPr/>
                </a:tc>
                <a:tc>
                  <a:txBody>
                    <a:bodyPr/>
                    <a:lstStyle/>
                    <a:p>
                      <a:r>
                        <a:rPr lang="en-US" dirty="0" smtClean="0"/>
                        <a:t>15</a:t>
                      </a:r>
                      <a:endParaRPr lang="en-US" dirty="0"/>
                    </a:p>
                  </a:txBody>
                  <a:tcPr/>
                </a:tc>
                <a:tc>
                  <a:txBody>
                    <a:bodyPr/>
                    <a:lstStyle/>
                    <a:p>
                      <a:r>
                        <a:rPr lang="en-US" dirty="0"/>
                        <a:t>17</a:t>
                      </a:r>
                    </a:p>
                  </a:txBody>
                  <a:tcPr/>
                </a:tc>
                <a:tc>
                  <a:txBody>
                    <a:bodyPr/>
                    <a:lstStyle/>
                    <a:p>
                      <a:r>
                        <a:rPr lang="en-US" dirty="0">
                          <a:solidFill>
                            <a:srgbClr val="FF0000"/>
                          </a:solidFill>
                        </a:rPr>
                        <a:t>116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t>
                      </a:r>
                    </a:p>
                  </a:txBody>
                  <a:tcPr/>
                </a:tc>
                <a:tc vMerge="1">
                  <a:txBody>
                    <a:bodyPr/>
                    <a:lstStyle/>
                    <a:p>
                      <a:endParaRPr lang="en-US" dirty="0"/>
                    </a:p>
                  </a:txBody>
                  <a:tcPr/>
                </a:tc>
                <a:extLst>
                  <a:ext uri="{0D108BD9-81ED-4DB2-BD59-A6C34878D82A}">
                    <a16:rowId xmlns:a16="http://schemas.microsoft.com/office/drawing/2014/main" val="2572117752"/>
                  </a:ext>
                </a:extLst>
              </a:tr>
            </a:tbl>
          </a:graphicData>
        </a:graphic>
      </p:graphicFrame>
      <p:sp>
        <p:nvSpPr>
          <p:cNvPr id="7" name="TextBox 6"/>
          <p:cNvSpPr txBox="1"/>
          <p:nvPr/>
        </p:nvSpPr>
        <p:spPr>
          <a:xfrm>
            <a:off x="1699490" y="4408251"/>
            <a:ext cx="8793018" cy="461665"/>
          </a:xfrm>
          <a:prstGeom prst="rect">
            <a:avLst/>
          </a:prstGeom>
          <a:noFill/>
        </p:spPr>
        <p:txBody>
          <a:bodyPr wrap="square" rtlCol="0">
            <a:spAutoFit/>
          </a:bodyPr>
          <a:lstStyle/>
          <a:p>
            <a:pPr algn="ctr"/>
            <a:r>
              <a:rPr lang="en-US" sz="2400" dirty="0"/>
              <a:t> The </a:t>
            </a:r>
            <a:r>
              <a:rPr lang="en-US" sz="2400" dirty="0">
                <a:solidFill>
                  <a:srgbClr val="FF0000"/>
                </a:solidFill>
              </a:rPr>
              <a:t>Raptors </a:t>
            </a:r>
            <a:r>
              <a:rPr lang="en-US" sz="2400" dirty="0"/>
              <a:t> (  </a:t>
            </a:r>
            <a:r>
              <a:rPr lang="en-US" sz="2400" dirty="0">
                <a:solidFill>
                  <a:srgbClr val="FF0000"/>
                </a:solidFill>
              </a:rPr>
              <a:t>33</a:t>
            </a:r>
            <a:r>
              <a:rPr lang="en-US" sz="2400" dirty="0"/>
              <a:t>  -  </a:t>
            </a:r>
            <a:r>
              <a:rPr lang="en-US" sz="2400" dirty="0">
                <a:solidFill>
                  <a:srgbClr val="FF0000"/>
                </a:solidFill>
              </a:rPr>
              <a:t>15</a:t>
            </a:r>
            <a:r>
              <a:rPr lang="en-US" sz="2400" dirty="0"/>
              <a:t>  )  </a:t>
            </a:r>
            <a:r>
              <a:rPr lang="en-US" sz="2400" dirty="0">
                <a:solidFill>
                  <a:srgbClr val="FF0000"/>
                </a:solidFill>
              </a:rPr>
              <a:t>edged out  </a:t>
            </a:r>
            <a:r>
              <a:rPr lang="en-US" sz="2400" dirty="0"/>
              <a:t>the  </a:t>
            </a:r>
            <a:r>
              <a:rPr lang="en-US" sz="2400" dirty="0">
                <a:solidFill>
                  <a:srgbClr val="FF0000"/>
                </a:solidFill>
              </a:rPr>
              <a:t>Wizards</a:t>
            </a:r>
            <a:r>
              <a:rPr lang="en-US" sz="2400" dirty="0"/>
              <a:t>  on  </a:t>
            </a:r>
            <a:r>
              <a:rPr lang="en-US" sz="2400" dirty="0">
                <a:solidFill>
                  <a:srgbClr val="FF0000"/>
                </a:solidFill>
              </a:rPr>
              <a:t>Tuesday</a:t>
            </a:r>
            <a:r>
              <a:rPr lang="en-US" sz="2400" dirty="0"/>
              <a:t>  …</a:t>
            </a:r>
          </a:p>
        </p:txBody>
      </p:sp>
      <p:cxnSp>
        <p:nvCxnSpPr>
          <p:cNvPr id="16" name="Straight Connector 15"/>
          <p:cNvCxnSpPr/>
          <p:nvPr/>
        </p:nvCxnSpPr>
        <p:spPr>
          <a:xfrm>
            <a:off x="4033521" y="2681051"/>
            <a:ext cx="91439" cy="17678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Straight Connector 17"/>
          <p:cNvCxnSpPr/>
          <p:nvPr/>
        </p:nvCxnSpPr>
        <p:spPr>
          <a:xfrm flipH="1">
            <a:off x="4785360" y="2681051"/>
            <a:ext cx="132081" cy="1687749"/>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Straight Connector 20"/>
          <p:cNvCxnSpPr/>
          <p:nvPr/>
        </p:nvCxnSpPr>
        <p:spPr>
          <a:xfrm>
            <a:off x="2865120" y="2681051"/>
            <a:ext cx="264160" cy="176784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Straight Connector 22"/>
          <p:cNvCxnSpPr/>
          <p:nvPr/>
        </p:nvCxnSpPr>
        <p:spPr>
          <a:xfrm>
            <a:off x="3312160" y="3111805"/>
            <a:ext cx="4394148" cy="1316818"/>
          </a:xfrm>
          <a:prstGeom prst="line">
            <a:avLst/>
          </a:prstGeom>
        </p:spPr>
        <p:style>
          <a:lnRef idx="3">
            <a:schemeClr val="accent2"/>
          </a:lnRef>
          <a:fillRef idx="0">
            <a:schemeClr val="accent2"/>
          </a:fillRef>
          <a:effectRef idx="2">
            <a:schemeClr val="accent2"/>
          </a:effectRef>
          <a:fontRef idx="minor">
            <a:schemeClr val="tx1"/>
          </a:fontRef>
        </p:style>
      </p:cxnSp>
      <p:sp>
        <p:nvSpPr>
          <p:cNvPr id="26" name="Rounded Rectangle 25"/>
          <p:cNvSpPr/>
          <p:nvPr/>
        </p:nvSpPr>
        <p:spPr>
          <a:xfrm>
            <a:off x="5254557" y="4438757"/>
            <a:ext cx="1336502" cy="421025"/>
          </a:xfrm>
          <a:prstGeom prst="roundRect">
            <a:avLst>
              <a:gd name="adj" fmla="val 1908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9" name="Oval 8"/>
          <p:cNvSpPr/>
          <p:nvPr/>
        </p:nvSpPr>
        <p:spPr>
          <a:xfrm>
            <a:off x="5605087" y="2326640"/>
            <a:ext cx="609600" cy="825805"/>
          </a:xfrm>
          <a:prstGeom prst="ellipse">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cxnSp>
        <p:nvCxnSpPr>
          <p:cNvPr id="17" name="Straight Connector 16"/>
          <p:cNvCxnSpPr>
            <a:stCxn id="9" idx="4"/>
            <a:endCxn id="26" idx="0"/>
          </p:cNvCxnSpPr>
          <p:nvPr/>
        </p:nvCxnSpPr>
        <p:spPr>
          <a:xfrm>
            <a:off x="5909887" y="3152445"/>
            <a:ext cx="12921" cy="1286312"/>
          </a:xfrm>
          <a:prstGeom prst="line">
            <a:avLst/>
          </a:prstGeom>
        </p:spPr>
        <p:style>
          <a:lnRef idx="3">
            <a:schemeClr val="accent2"/>
          </a:lnRef>
          <a:fillRef idx="0">
            <a:schemeClr val="accent2"/>
          </a:fillRef>
          <a:effectRef idx="2">
            <a:schemeClr val="accent2"/>
          </a:effectRef>
          <a:fontRef idx="minor">
            <a:schemeClr val="tx1"/>
          </a:fontRef>
        </p:style>
      </p:cxnSp>
      <p:sp>
        <p:nvSpPr>
          <p:cNvPr id="14" name="TextBox 13"/>
          <p:cNvSpPr txBox="1"/>
          <p:nvPr/>
        </p:nvSpPr>
        <p:spPr>
          <a:xfrm>
            <a:off x="1983902" y="3717073"/>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5" name="TextBox 14"/>
          <p:cNvSpPr txBox="1"/>
          <p:nvPr/>
        </p:nvSpPr>
        <p:spPr>
          <a:xfrm>
            <a:off x="3447622" y="314118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9" name="TextBox 18"/>
          <p:cNvSpPr txBox="1"/>
          <p:nvPr/>
        </p:nvSpPr>
        <p:spPr>
          <a:xfrm>
            <a:off x="4733713" y="372074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22" name="TextBox 21"/>
          <p:cNvSpPr txBox="1"/>
          <p:nvPr/>
        </p:nvSpPr>
        <p:spPr>
          <a:xfrm>
            <a:off x="6240549" y="3141183"/>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24" name="TextBox 23"/>
          <p:cNvSpPr txBox="1"/>
          <p:nvPr/>
        </p:nvSpPr>
        <p:spPr>
          <a:xfrm>
            <a:off x="7573002" y="3680108"/>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cxnSp>
        <p:nvCxnSpPr>
          <p:cNvPr id="5" name="Straight Connector 4"/>
          <p:cNvCxnSpPr>
            <a:endCxn id="14" idx="0"/>
          </p:cNvCxnSpPr>
          <p:nvPr/>
        </p:nvCxnSpPr>
        <p:spPr>
          <a:xfrm>
            <a:off x="2860841" y="1899920"/>
            <a:ext cx="0" cy="1817153"/>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Straight Connector 9"/>
          <p:cNvCxnSpPr>
            <a:stCxn id="14" idx="2"/>
          </p:cNvCxnSpPr>
          <p:nvPr/>
        </p:nvCxnSpPr>
        <p:spPr>
          <a:xfrm>
            <a:off x="2860841" y="4178738"/>
            <a:ext cx="429047" cy="1634140"/>
          </a:xfrm>
          <a:prstGeom prst="line">
            <a:avLst/>
          </a:prstGeom>
        </p:spPr>
        <p:style>
          <a:lnRef idx="3">
            <a:schemeClr val="accent2"/>
          </a:lnRef>
          <a:fillRef idx="0">
            <a:schemeClr val="accent2"/>
          </a:fillRef>
          <a:effectRef idx="2">
            <a:schemeClr val="accent2"/>
          </a:effectRef>
          <a:fontRef idx="minor">
            <a:schemeClr val="tx1"/>
          </a:fontRef>
        </p:style>
      </p:cxnSp>
      <p:cxnSp>
        <p:nvCxnSpPr>
          <p:cNvPr id="12" name="Straight Connector 11"/>
          <p:cNvCxnSpPr>
            <a:stCxn id="15" idx="0"/>
          </p:cNvCxnSpPr>
          <p:nvPr/>
        </p:nvCxnSpPr>
        <p:spPr>
          <a:xfrm flipH="1" flipV="1">
            <a:off x="4042580" y="1999285"/>
            <a:ext cx="222670" cy="1141898"/>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5" idx="2"/>
          </p:cNvCxnSpPr>
          <p:nvPr/>
        </p:nvCxnSpPr>
        <p:spPr>
          <a:xfrm flipH="1">
            <a:off x="4121726" y="3602848"/>
            <a:ext cx="143524" cy="2150705"/>
          </a:xfrm>
          <a:prstGeom prst="line">
            <a:avLst/>
          </a:prstGeom>
        </p:spPr>
        <p:style>
          <a:lnRef idx="3">
            <a:schemeClr val="accent2"/>
          </a:lnRef>
          <a:fillRef idx="0">
            <a:schemeClr val="accent2"/>
          </a:fillRef>
          <a:effectRef idx="2">
            <a:schemeClr val="accent2"/>
          </a:effectRef>
          <a:fontRef idx="minor">
            <a:schemeClr val="tx1"/>
          </a:fontRef>
        </p:style>
      </p:cxnSp>
      <p:cxnSp>
        <p:nvCxnSpPr>
          <p:cNvPr id="31" name="Straight Connector 30"/>
          <p:cNvCxnSpPr>
            <a:endCxn id="19" idx="0"/>
          </p:cNvCxnSpPr>
          <p:nvPr/>
        </p:nvCxnSpPr>
        <p:spPr>
          <a:xfrm>
            <a:off x="4917440" y="1999285"/>
            <a:ext cx="723669" cy="1721463"/>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p:cNvCxnSpPr>
            <a:stCxn id="19" idx="2"/>
          </p:cNvCxnSpPr>
          <p:nvPr/>
        </p:nvCxnSpPr>
        <p:spPr>
          <a:xfrm flipH="1">
            <a:off x="4804718" y="4182413"/>
            <a:ext cx="836391" cy="1630465"/>
          </a:xfrm>
          <a:prstGeom prst="line">
            <a:avLst/>
          </a:prstGeom>
        </p:spPr>
        <p:style>
          <a:lnRef idx="3">
            <a:schemeClr val="accent2"/>
          </a:lnRef>
          <a:fillRef idx="0">
            <a:schemeClr val="accent2"/>
          </a:fillRef>
          <a:effectRef idx="2">
            <a:schemeClr val="accent2"/>
          </a:effectRef>
          <a:fontRef idx="minor">
            <a:schemeClr val="tx1"/>
          </a:fontRef>
        </p:style>
      </p:cxnSp>
      <p:cxnSp>
        <p:nvCxnSpPr>
          <p:cNvPr id="36" name="Straight Connector 35"/>
          <p:cNvCxnSpPr>
            <a:endCxn id="22" idx="0"/>
          </p:cNvCxnSpPr>
          <p:nvPr/>
        </p:nvCxnSpPr>
        <p:spPr>
          <a:xfrm>
            <a:off x="6070138" y="2300666"/>
            <a:ext cx="1053025" cy="840517"/>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a:stCxn id="22" idx="2"/>
          </p:cNvCxnSpPr>
          <p:nvPr/>
        </p:nvCxnSpPr>
        <p:spPr>
          <a:xfrm flipH="1">
            <a:off x="6086693" y="3602848"/>
            <a:ext cx="1036470" cy="2150705"/>
          </a:xfrm>
          <a:prstGeom prst="line">
            <a:avLst/>
          </a:prstGeom>
        </p:spPr>
        <p:style>
          <a:lnRef idx="3">
            <a:schemeClr val="accent2"/>
          </a:lnRef>
          <a:fillRef idx="0">
            <a:schemeClr val="accent2"/>
          </a:fillRef>
          <a:effectRef idx="2">
            <a:schemeClr val="accent2"/>
          </a:effectRef>
          <a:fontRef idx="minor">
            <a:schemeClr val="tx1"/>
          </a:fontRef>
        </p:style>
      </p:cxnSp>
      <p:cxnSp>
        <p:nvCxnSpPr>
          <p:cNvPr id="40" name="Straight Connector 39"/>
          <p:cNvCxnSpPr>
            <a:endCxn id="24" idx="0"/>
          </p:cNvCxnSpPr>
          <p:nvPr/>
        </p:nvCxnSpPr>
        <p:spPr>
          <a:xfrm>
            <a:off x="3048000" y="2325515"/>
            <a:ext cx="5401941" cy="1354593"/>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p:cNvCxnSpPr>
            <a:stCxn id="24" idx="2"/>
          </p:cNvCxnSpPr>
          <p:nvPr/>
        </p:nvCxnSpPr>
        <p:spPr>
          <a:xfrm flipH="1">
            <a:off x="7794513" y="4141773"/>
            <a:ext cx="655428" cy="1611780"/>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8632822" y="3002811"/>
            <a:ext cx="469309" cy="1405440"/>
          </a:xfrm>
          <a:prstGeom prst="line">
            <a:avLst/>
          </a:prstGeom>
        </p:spPr>
        <p:style>
          <a:lnRef idx="3">
            <a:schemeClr val="accent2"/>
          </a:lnRef>
          <a:fillRef idx="0">
            <a:schemeClr val="accent2"/>
          </a:fillRef>
          <a:effectRef idx="2">
            <a:schemeClr val="accent2"/>
          </a:effectRef>
          <a:fontRef idx="minor">
            <a:schemeClr val="tx1"/>
          </a:fontRef>
        </p:style>
      </p:cxnSp>
      <p:sp>
        <p:nvSpPr>
          <p:cNvPr id="81" name="TextBox 80"/>
          <p:cNvSpPr txBox="1"/>
          <p:nvPr/>
        </p:nvSpPr>
        <p:spPr>
          <a:xfrm>
            <a:off x="9035840" y="3136387"/>
            <a:ext cx="771558" cy="461665"/>
          </a:xfrm>
          <a:prstGeom prst="rect">
            <a:avLst/>
          </a:prstGeom>
          <a:noFill/>
        </p:spPr>
        <p:txBody>
          <a:bodyPr wrap="none" rtlCol="0">
            <a:spAutoFit/>
          </a:bodyPr>
          <a:lstStyle/>
          <a:p>
            <a:r>
              <a:rPr lang="en-US" sz="2400" dirty="0">
                <a:solidFill>
                  <a:srgbClr val="00B0F0"/>
                </a:solidFill>
              </a:rPr>
              <a:t>Date</a:t>
            </a:r>
          </a:p>
        </p:txBody>
      </p:sp>
      <p:cxnSp>
        <p:nvCxnSpPr>
          <p:cNvPr id="83" name="Straight Connector 82"/>
          <p:cNvCxnSpPr>
            <a:stCxn id="81" idx="2"/>
          </p:cNvCxnSpPr>
          <p:nvPr/>
        </p:nvCxnSpPr>
        <p:spPr>
          <a:xfrm flipH="1">
            <a:off x="9193574" y="3598052"/>
            <a:ext cx="228045" cy="2120387"/>
          </a:xfrm>
          <a:prstGeom prst="line">
            <a:avLst/>
          </a:prstGeom>
        </p:spPr>
        <p:style>
          <a:lnRef idx="3">
            <a:schemeClr val="accent2"/>
          </a:lnRef>
          <a:fillRef idx="0">
            <a:schemeClr val="accent2"/>
          </a:fillRef>
          <a:effectRef idx="2">
            <a:schemeClr val="accent2"/>
          </a:effectRef>
          <a:fontRef idx="minor">
            <a:schemeClr val="tx1"/>
          </a:fontRef>
        </p:style>
      </p:cxnSp>
      <p:cxnSp>
        <p:nvCxnSpPr>
          <p:cNvPr id="89" name="Straight Connector 88"/>
          <p:cNvCxnSpPr>
            <a:endCxn id="81" idx="0"/>
          </p:cNvCxnSpPr>
          <p:nvPr/>
        </p:nvCxnSpPr>
        <p:spPr>
          <a:xfrm>
            <a:off x="8619608" y="2325515"/>
            <a:ext cx="802011" cy="810872"/>
          </a:xfrm>
          <a:prstGeom prst="line">
            <a:avLst/>
          </a:prstGeom>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490717" y="2434763"/>
            <a:ext cx="1029321" cy="461665"/>
          </a:xfrm>
          <a:prstGeom prst="rect">
            <a:avLst/>
          </a:prstGeom>
          <a:noFill/>
        </p:spPr>
        <p:txBody>
          <a:bodyPr wrap="none" rtlCol="0">
            <a:spAutoFit/>
          </a:bodyPr>
          <a:lstStyle/>
          <a:p>
            <a:r>
              <a:rPr lang="en-US" sz="2400" dirty="0"/>
              <a:t>World:</a:t>
            </a:r>
          </a:p>
        </p:txBody>
      </p:sp>
      <p:sp>
        <p:nvSpPr>
          <p:cNvPr id="34" name="TextBox 33"/>
          <p:cNvSpPr txBox="1"/>
          <p:nvPr/>
        </p:nvSpPr>
        <p:spPr>
          <a:xfrm>
            <a:off x="490717" y="4462726"/>
            <a:ext cx="775469" cy="461665"/>
          </a:xfrm>
          <a:prstGeom prst="rect">
            <a:avLst/>
          </a:prstGeom>
          <a:noFill/>
        </p:spPr>
        <p:txBody>
          <a:bodyPr wrap="none" rtlCol="0">
            <a:spAutoFit/>
          </a:bodyPr>
          <a:lstStyle/>
          <a:p>
            <a:r>
              <a:rPr lang="en-US" sz="2400" dirty="0"/>
              <a:t>Text:</a:t>
            </a:r>
          </a:p>
        </p:txBody>
      </p:sp>
      <p:sp>
        <p:nvSpPr>
          <p:cNvPr id="3" name="TextBox 2"/>
          <p:cNvSpPr txBox="1"/>
          <p:nvPr/>
        </p:nvSpPr>
        <p:spPr>
          <a:xfrm>
            <a:off x="495229" y="3539381"/>
            <a:ext cx="930063" cy="461665"/>
          </a:xfrm>
          <a:prstGeom prst="rect">
            <a:avLst/>
          </a:prstGeom>
          <a:noFill/>
        </p:spPr>
        <p:txBody>
          <a:bodyPr wrap="none" rtlCol="0">
            <a:spAutoFit/>
          </a:bodyPr>
          <a:lstStyle/>
          <a:p>
            <a:r>
              <a:rPr lang="en-US" sz="2400" dirty="0"/>
              <a:t>Label:</a:t>
            </a:r>
          </a:p>
        </p:txBody>
      </p:sp>
    </p:spTree>
    <p:custDataLst>
      <p:tags r:id="rId1"/>
    </p:custDataLst>
    <p:extLst>
      <p:ext uri="{BB962C8B-B14F-4D97-AF65-F5344CB8AC3E}">
        <p14:creationId xmlns:p14="http://schemas.microsoft.com/office/powerpoint/2010/main" val="3536474114"/>
      </p:ext>
    </p:extLst>
  </p:cSld>
  <p:clrMapOvr>
    <a:masterClrMapping/>
  </p:clrMapOvr>
  <mc:AlternateContent xmlns:mc="http://schemas.openxmlformats.org/markup-compatibility/2006" xmlns:p14="http://schemas.microsoft.com/office/powerpoint/2010/main">
    <mc:Choice Requires="p14">
      <p:transition spd="slow" p14:dur="2000" advTm="42424"/>
    </mc:Choice>
    <mc:Fallback xmlns="">
      <p:transition spd="slow" advTm="424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xit" presetSubtype="21" fill="hold" nodeType="withEffect">
                                  <p:stCondLst>
                                    <p:cond delay="0"/>
                                  </p:stCondLst>
                                  <p:childTnLst>
                                    <p:animEffect transition="out" filter="barn(inVertical)">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par>
                                <p:cTn id="8" presetID="16" presetClass="exit" presetSubtype="21" fill="hold" nodeType="withEffect">
                                  <p:stCondLst>
                                    <p:cond delay="0"/>
                                  </p:stCondLst>
                                  <p:childTnLst>
                                    <p:animEffect transition="out" filter="barn(inVertical)">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par>
                                <p:cTn id="11" presetID="16" presetClass="exit" presetSubtype="21" fill="hold" nodeType="withEffect">
                                  <p:stCondLst>
                                    <p:cond delay="0"/>
                                  </p:stCondLst>
                                  <p:childTnLst>
                                    <p:animEffect transition="out" filter="barn(inVertical)">
                                      <p:cBhvr>
                                        <p:cTn id="12" dur="500"/>
                                        <p:tgtEl>
                                          <p:spTgt spid="23"/>
                                        </p:tgtEl>
                                      </p:cBhvr>
                                    </p:animEffect>
                                    <p:set>
                                      <p:cBhvr>
                                        <p:cTn id="13" dur="1" fill="hold">
                                          <p:stCondLst>
                                            <p:cond delay="499"/>
                                          </p:stCondLst>
                                        </p:cTn>
                                        <p:tgtEl>
                                          <p:spTgt spid="23"/>
                                        </p:tgtEl>
                                        <p:attrNameLst>
                                          <p:attrName>style.visibility</p:attrName>
                                        </p:attrNameLst>
                                      </p:cBhvr>
                                      <p:to>
                                        <p:strVal val="hidden"/>
                                      </p:to>
                                    </p:set>
                                  </p:childTnLst>
                                </p:cTn>
                              </p:par>
                              <p:par>
                                <p:cTn id="14" presetID="16" presetClass="exit" presetSubtype="21" fill="hold" nodeType="withEffect">
                                  <p:stCondLst>
                                    <p:cond delay="0"/>
                                  </p:stCondLst>
                                  <p:childTnLst>
                                    <p:animEffect transition="out" filter="barn(inVertical)">
                                      <p:cBhvr>
                                        <p:cTn id="15" dur="500"/>
                                        <p:tgtEl>
                                          <p:spTgt spid="18"/>
                                        </p:tgtEl>
                                      </p:cBhvr>
                                    </p:animEffect>
                                    <p:set>
                                      <p:cBhvr>
                                        <p:cTn id="16" dur="1" fill="hold">
                                          <p:stCondLst>
                                            <p:cond delay="499"/>
                                          </p:stCondLst>
                                        </p:cTn>
                                        <p:tgtEl>
                                          <p:spTgt spid="18"/>
                                        </p:tgtEl>
                                        <p:attrNameLst>
                                          <p:attrName>style.visibility</p:attrName>
                                        </p:attrNameLst>
                                      </p:cBhvr>
                                      <p:to>
                                        <p:strVal val="hidden"/>
                                      </p:to>
                                    </p:set>
                                  </p:childTnLst>
                                </p:cTn>
                              </p:par>
                              <p:par>
                                <p:cTn id="17" presetID="16" presetClass="exit" presetSubtype="21" fill="hold" nodeType="withEffect">
                                  <p:stCondLst>
                                    <p:cond delay="0"/>
                                  </p:stCondLst>
                                  <p:childTnLst>
                                    <p:animEffect transition="out" filter="barn(inVertical)">
                                      <p:cBhvr>
                                        <p:cTn id="18" dur="500"/>
                                        <p:tgtEl>
                                          <p:spTgt spid="71"/>
                                        </p:tgtEl>
                                      </p:cBhvr>
                                    </p:animEffect>
                                    <p:set>
                                      <p:cBhvr>
                                        <p:cTn id="19" dur="1" fill="hold">
                                          <p:stCondLst>
                                            <p:cond delay="499"/>
                                          </p:stCondLst>
                                        </p:cTn>
                                        <p:tgtEl>
                                          <p:spTgt spid="71"/>
                                        </p:tgtEl>
                                        <p:attrNameLst>
                                          <p:attrName>style.visibility</p:attrName>
                                        </p:attrNameLst>
                                      </p:cBhvr>
                                      <p:to>
                                        <p:strVal val="hidden"/>
                                      </p:to>
                                    </p:set>
                                  </p:childTnLst>
                                </p:cTn>
                              </p:par>
                              <p:par>
                                <p:cTn id="20" presetID="16" presetClass="exit" presetSubtype="21" fill="hold" nodeType="withEffect">
                                  <p:stCondLst>
                                    <p:cond delay="0"/>
                                  </p:stCondLst>
                                  <p:childTnLst>
                                    <p:animEffect transition="out" filter="barn(inVertical)">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par>
                          <p:cTn id="23" fill="hold">
                            <p:stCondLst>
                              <p:cond delay="500"/>
                            </p:stCondLst>
                            <p:childTnLst>
                              <p:par>
                                <p:cTn id="24" presetID="64" presetClass="path" presetSubtype="0" accel="50000" decel="50000" fill="hold" nodeType="afterEffect">
                                  <p:stCondLst>
                                    <p:cond delay="0"/>
                                  </p:stCondLst>
                                  <p:childTnLst>
                                    <p:animMotion origin="layout" path="M 0 -3.7037E-6 L 0.00078 -0.10972 " pathEditMode="relative" rAng="0" ptsTypes="AA">
                                      <p:cBhvr>
                                        <p:cTn id="25" dur="2000" fill="hold"/>
                                        <p:tgtEl>
                                          <p:spTgt spid="6"/>
                                        </p:tgtEl>
                                        <p:attrNameLst>
                                          <p:attrName>ppt_x</p:attrName>
                                          <p:attrName>ppt_y</p:attrName>
                                        </p:attrNameLst>
                                      </p:cBhvr>
                                      <p:rCtr x="39" y="-5486"/>
                                    </p:animMotion>
                                  </p:childTnLst>
                                </p:cTn>
                              </p:par>
                              <p:par>
                                <p:cTn id="26" presetID="64" presetClass="path" presetSubtype="0" accel="50000" decel="50000" fill="hold" grpId="0" nodeType="withEffect">
                                  <p:stCondLst>
                                    <p:cond delay="0"/>
                                  </p:stCondLst>
                                  <p:childTnLst>
                                    <p:animMotion origin="layout" path="M 4.375E-6 2.96296E-6 L 4.375E-6 -0.1081 " pathEditMode="relative" rAng="0" ptsTypes="AA">
                                      <p:cBhvr>
                                        <p:cTn id="27" dur="2000" fill="hold"/>
                                        <p:tgtEl>
                                          <p:spTgt spid="9"/>
                                        </p:tgtEl>
                                        <p:attrNameLst>
                                          <p:attrName>ppt_x</p:attrName>
                                          <p:attrName>ppt_y</p:attrName>
                                        </p:attrNameLst>
                                      </p:cBhvr>
                                      <p:rCtr x="0" y="-5417"/>
                                    </p:animMotion>
                                  </p:childTnLst>
                                </p:cTn>
                              </p:par>
                              <p:par>
                                <p:cTn id="28" presetID="42" presetClass="path" presetSubtype="0" accel="50000" decel="50000" fill="hold" grpId="0" nodeType="withEffect">
                                  <p:stCondLst>
                                    <p:cond delay="0"/>
                                  </p:stCondLst>
                                  <p:childTnLst>
                                    <p:animMotion origin="layout" path="M 0 1.11111E-6 L 0 0.18889 " pathEditMode="relative" rAng="0" ptsTypes="AA">
                                      <p:cBhvr>
                                        <p:cTn id="29" dur="2000" fill="hold"/>
                                        <p:tgtEl>
                                          <p:spTgt spid="7"/>
                                        </p:tgtEl>
                                        <p:attrNameLst>
                                          <p:attrName>ppt_x</p:attrName>
                                          <p:attrName>ppt_y</p:attrName>
                                        </p:attrNameLst>
                                      </p:cBhvr>
                                      <p:rCtr x="0" y="9444"/>
                                    </p:animMotion>
                                  </p:childTnLst>
                                </p:cTn>
                              </p:par>
                              <p:par>
                                <p:cTn id="30" presetID="42" presetClass="path" presetSubtype="0" accel="50000" decel="50000" fill="hold" grpId="0" nodeType="withEffect">
                                  <p:stCondLst>
                                    <p:cond delay="0"/>
                                  </p:stCondLst>
                                  <p:childTnLst>
                                    <p:animMotion origin="layout" path="M 2.70833E-6 2.22222E-6 L 2.70833E-6 0.18727 " pathEditMode="relative" rAng="0" ptsTypes="AA">
                                      <p:cBhvr>
                                        <p:cTn id="31" dur="2000" fill="hold"/>
                                        <p:tgtEl>
                                          <p:spTgt spid="26"/>
                                        </p:tgtEl>
                                        <p:attrNameLst>
                                          <p:attrName>ppt_x</p:attrName>
                                          <p:attrName>ppt_y</p:attrName>
                                        </p:attrNameLst>
                                      </p:cBhvr>
                                      <p:rCtr x="0" y="9352"/>
                                    </p:animMotion>
                                  </p:childTnLst>
                                </p:cTn>
                              </p:par>
                              <p:par>
                                <p:cTn id="32" presetID="64" presetClass="path" presetSubtype="0" accel="50000" decel="50000" fill="hold" grpId="0" nodeType="withEffect">
                                  <p:stCondLst>
                                    <p:cond delay="0"/>
                                  </p:stCondLst>
                                  <p:childTnLst>
                                    <p:animMotion origin="layout" path="M -1.875E-6 2.59259E-6 L -1.875E-6 -0.13033 " pathEditMode="relative" rAng="0" ptsTypes="AA">
                                      <p:cBhvr>
                                        <p:cTn id="33" dur="2000" fill="hold"/>
                                        <p:tgtEl>
                                          <p:spTgt spid="32"/>
                                        </p:tgtEl>
                                        <p:attrNameLst>
                                          <p:attrName>ppt_x</p:attrName>
                                          <p:attrName>ppt_y</p:attrName>
                                        </p:attrNameLst>
                                      </p:cBhvr>
                                      <p:rCtr x="0" y="-6528"/>
                                    </p:animMotion>
                                  </p:childTnLst>
                                </p:cTn>
                              </p:par>
                              <p:par>
                                <p:cTn id="34" presetID="42" presetClass="path" presetSubtype="0" accel="50000" decel="50000" fill="hold" grpId="0" nodeType="withEffect">
                                  <p:stCondLst>
                                    <p:cond delay="0"/>
                                  </p:stCondLst>
                                  <p:childTnLst>
                                    <p:animMotion origin="layout" path="M 4.79167E-6 7.40741E-7 L 4.79167E-6 0.17662 " pathEditMode="relative" rAng="0" ptsTypes="AA">
                                      <p:cBhvr>
                                        <p:cTn id="35" dur="2000" fill="hold"/>
                                        <p:tgtEl>
                                          <p:spTgt spid="34"/>
                                        </p:tgtEl>
                                        <p:attrNameLst>
                                          <p:attrName>ppt_x</p:attrName>
                                          <p:attrName>ppt_y</p:attrName>
                                        </p:attrNameLst>
                                      </p:cBhvr>
                                      <p:rCtr x="0" y="8819"/>
                                    </p:animMotion>
                                  </p:childTnLst>
                                </p:cTn>
                              </p:par>
                            </p:childTnLst>
                          </p:cTn>
                        </p:par>
                        <p:par>
                          <p:cTn id="36" fill="hold">
                            <p:stCondLst>
                              <p:cond delay="2500"/>
                            </p:stCondLst>
                            <p:childTnLst>
                              <p:par>
                                <p:cTn id="37" presetID="10" presetClass="entr" presetSubtype="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fade">
                                      <p:cBhvr>
                                        <p:cTn id="45" dur="500"/>
                                        <p:tgtEl>
                                          <p:spTgt spid="2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fade">
                                      <p:cBhvr>
                                        <p:cTn id="48" dur="500"/>
                                        <p:tgtEl>
                                          <p:spTgt spid="24"/>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81"/>
                                        </p:tgtEl>
                                        <p:attrNameLst>
                                          <p:attrName>style.visibility</p:attrName>
                                        </p:attrNameLst>
                                      </p:cBhvr>
                                      <p:to>
                                        <p:strVal val="visible"/>
                                      </p:to>
                                    </p:set>
                                    <p:animEffect transition="in" filter="fade">
                                      <p:cBhvr>
                                        <p:cTn id="51" dur="500"/>
                                        <p:tgtEl>
                                          <p:spTgt spid="8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fade">
                                      <p:cBhvr>
                                        <p:cTn id="57" dur="500"/>
                                        <p:tgtEl>
                                          <p:spTgt spid="3"/>
                                        </p:tgtEl>
                                      </p:cBhvr>
                                    </p:animEffect>
                                  </p:childTnLst>
                                </p:cTn>
                              </p:par>
                            </p:childTnLst>
                          </p:cTn>
                        </p:par>
                        <p:par>
                          <p:cTn id="58" fill="hold">
                            <p:stCondLst>
                              <p:cond delay="3000"/>
                            </p:stCondLst>
                            <p:childTnLst>
                              <p:par>
                                <p:cTn id="59" presetID="16" presetClass="entr" presetSubtype="21" fill="hold" nodeType="afterEffect">
                                  <p:stCondLst>
                                    <p:cond delay="0"/>
                                  </p:stCondLst>
                                  <p:childTnLst>
                                    <p:set>
                                      <p:cBhvr>
                                        <p:cTn id="60" dur="1" fill="hold">
                                          <p:stCondLst>
                                            <p:cond delay="0"/>
                                          </p:stCondLst>
                                        </p:cTn>
                                        <p:tgtEl>
                                          <p:spTgt spid="5"/>
                                        </p:tgtEl>
                                        <p:attrNameLst>
                                          <p:attrName>style.visibility</p:attrName>
                                        </p:attrNameLst>
                                      </p:cBhvr>
                                      <p:to>
                                        <p:strVal val="visible"/>
                                      </p:to>
                                    </p:set>
                                    <p:animEffect transition="in" filter="barn(inVertical)">
                                      <p:cBhvr>
                                        <p:cTn id="61" dur="500"/>
                                        <p:tgtEl>
                                          <p:spTgt spid="5"/>
                                        </p:tgtEl>
                                      </p:cBhvr>
                                    </p:animEffect>
                                  </p:childTnLst>
                                </p:cTn>
                              </p:par>
                              <p:par>
                                <p:cTn id="62" presetID="16" presetClass="entr" presetSubtype="21" fill="hold"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barn(inVertical)">
                                      <p:cBhvr>
                                        <p:cTn id="64" dur="500"/>
                                        <p:tgtEl>
                                          <p:spTgt spid="10"/>
                                        </p:tgtEl>
                                      </p:cBhvr>
                                    </p:animEffect>
                                  </p:childTnLst>
                                </p:cTn>
                              </p:par>
                              <p:par>
                                <p:cTn id="65" presetID="16" presetClass="entr" presetSubtype="21" fill="hold"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barn(inVertical)">
                                      <p:cBhvr>
                                        <p:cTn id="67" dur="500"/>
                                        <p:tgtEl>
                                          <p:spTgt spid="12"/>
                                        </p:tgtEl>
                                      </p:cBhvr>
                                    </p:animEffect>
                                  </p:childTnLst>
                                </p:cTn>
                              </p:par>
                              <p:par>
                                <p:cTn id="68" presetID="16" presetClass="entr" presetSubtype="21" fill="hold" nodeType="withEffect">
                                  <p:stCondLst>
                                    <p:cond delay="0"/>
                                  </p:stCondLst>
                                  <p:childTnLst>
                                    <p:set>
                                      <p:cBhvr>
                                        <p:cTn id="69" dur="1" fill="hold">
                                          <p:stCondLst>
                                            <p:cond delay="0"/>
                                          </p:stCondLst>
                                        </p:cTn>
                                        <p:tgtEl>
                                          <p:spTgt spid="28"/>
                                        </p:tgtEl>
                                        <p:attrNameLst>
                                          <p:attrName>style.visibility</p:attrName>
                                        </p:attrNameLst>
                                      </p:cBhvr>
                                      <p:to>
                                        <p:strVal val="visible"/>
                                      </p:to>
                                    </p:set>
                                    <p:animEffect transition="in" filter="barn(inVertical)">
                                      <p:cBhvr>
                                        <p:cTn id="70" dur="500"/>
                                        <p:tgtEl>
                                          <p:spTgt spid="28"/>
                                        </p:tgtEl>
                                      </p:cBhvr>
                                    </p:animEffect>
                                  </p:childTnLst>
                                </p:cTn>
                              </p:par>
                              <p:par>
                                <p:cTn id="71" presetID="16" presetClass="entr" presetSubtype="21" fill="hold" nodeType="with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arn(inVertical)">
                                      <p:cBhvr>
                                        <p:cTn id="73" dur="500"/>
                                        <p:tgtEl>
                                          <p:spTgt spid="31"/>
                                        </p:tgtEl>
                                      </p:cBhvr>
                                    </p:animEffect>
                                  </p:childTnLst>
                                </p:cTn>
                              </p:par>
                              <p:par>
                                <p:cTn id="74" presetID="16" presetClass="entr" presetSubtype="21" fill="hold" nodeType="withEffect">
                                  <p:stCondLst>
                                    <p:cond delay="0"/>
                                  </p:stCondLst>
                                  <p:childTnLst>
                                    <p:set>
                                      <p:cBhvr>
                                        <p:cTn id="75" dur="1" fill="hold">
                                          <p:stCondLst>
                                            <p:cond delay="0"/>
                                          </p:stCondLst>
                                        </p:cTn>
                                        <p:tgtEl>
                                          <p:spTgt spid="33"/>
                                        </p:tgtEl>
                                        <p:attrNameLst>
                                          <p:attrName>style.visibility</p:attrName>
                                        </p:attrNameLst>
                                      </p:cBhvr>
                                      <p:to>
                                        <p:strVal val="visible"/>
                                      </p:to>
                                    </p:set>
                                    <p:animEffect transition="in" filter="barn(inVertical)">
                                      <p:cBhvr>
                                        <p:cTn id="76" dur="500"/>
                                        <p:tgtEl>
                                          <p:spTgt spid="33"/>
                                        </p:tgtEl>
                                      </p:cBhvr>
                                    </p:animEffect>
                                  </p:childTnLst>
                                </p:cTn>
                              </p:par>
                              <p:par>
                                <p:cTn id="77" presetID="16" presetClass="entr" presetSubtype="21" fill="hold" nodeType="with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barn(inVertical)">
                                      <p:cBhvr>
                                        <p:cTn id="79" dur="500"/>
                                        <p:tgtEl>
                                          <p:spTgt spid="40"/>
                                        </p:tgtEl>
                                      </p:cBhvr>
                                    </p:animEffect>
                                  </p:childTnLst>
                                </p:cTn>
                              </p:par>
                              <p:par>
                                <p:cTn id="80" presetID="16" presetClass="entr" presetSubtype="21" fill="hold" nodeType="withEffect">
                                  <p:stCondLst>
                                    <p:cond delay="0"/>
                                  </p:stCondLst>
                                  <p:childTnLst>
                                    <p:set>
                                      <p:cBhvr>
                                        <p:cTn id="81" dur="1" fill="hold">
                                          <p:stCondLst>
                                            <p:cond delay="0"/>
                                          </p:stCondLst>
                                        </p:cTn>
                                        <p:tgtEl>
                                          <p:spTgt spid="42"/>
                                        </p:tgtEl>
                                        <p:attrNameLst>
                                          <p:attrName>style.visibility</p:attrName>
                                        </p:attrNameLst>
                                      </p:cBhvr>
                                      <p:to>
                                        <p:strVal val="visible"/>
                                      </p:to>
                                    </p:set>
                                    <p:animEffect transition="in" filter="barn(inVertical)">
                                      <p:cBhvr>
                                        <p:cTn id="82" dur="500"/>
                                        <p:tgtEl>
                                          <p:spTgt spid="42"/>
                                        </p:tgtEl>
                                      </p:cBhvr>
                                    </p:animEffect>
                                  </p:childTnLst>
                                </p:cTn>
                              </p:par>
                              <p:par>
                                <p:cTn id="83" presetID="16" presetClass="entr" presetSubtype="21" fill="hold"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barn(inVertical)">
                                      <p:cBhvr>
                                        <p:cTn id="85" dur="500"/>
                                        <p:tgtEl>
                                          <p:spTgt spid="38"/>
                                        </p:tgtEl>
                                      </p:cBhvr>
                                    </p:animEffect>
                                  </p:childTnLst>
                                </p:cTn>
                              </p:par>
                              <p:par>
                                <p:cTn id="86" presetID="16" presetClass="entr" presetSubtype="21" fill="hold" nodeType="with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barn(inVertical)">
                                      <p:cBhvr>
                                        <p:cTn id="88" dur="500"/>
                                        <p:tgtEl>
                                          <p:spTgt spid="36"/>
                                        </p:tgtEl>
                                      </p:cBhvr>
                                    </p:animEffect>
                                  </p:childTnLst>
                                </p:cTn>
                              </p:par>
                              <p:par>
                                <p:cTn id="89" presetID="16" presetClass="entr" presetSubtype="21" fill="hold" nodeType="withEffect">
                                  <p:stCondLst>
                                    <p:cond delay="0"/>
                                  </p:stCondLst>
                                  <p:childTnLst>
                                    <p:set>
                                      <p:cBhvr>
                                        <p:cTn id="90" dur="1" fill="hold">
                                          <p:stCondLst>
                                            <p:cond delay="0"/>
                                          </p:stCondLst>
                                        </p:cTn>
                                        <p:tgtEl>
                                          <p:spTgt spid="83"/>
                                        </p:tgtEl>
                                        <p:attrNameLst>
                                          <p:attrName>style.visibility</p:attrName>
                                        </p:attrNameLst>
                                      </p:cBhvr>
                                      <p:to>
                                        <p:strVal val="visible"/>
                                      </p:to>
                                    </p:set>
                                    <p:animEffect transition="in" filter="barn(inVertical)">
                                      <p:cBhvr>
                                        <p:cTn id="91" dur="500"/>
                                        <p:tgtEl>
                                          <p:spTgt spid="83"/>
                                        </p:tgtEl>
                                      </p:cBhvr>
                                    </p:animEffect>
                                  </p:childTnLst>
                                </p:cTn>
                              </p:par>
                              <p:par>
                                <p:cTn id="92" presetID="16" presetClass="entr" presetSubtype="21" fill="hold" nodeType="withEffect">
                                  <p:stCondLst>
                                    <p:cond delay="0"/>
                                  </p:stCondLst>
                                  <p:childTnLst>
                                    <p:set>
                                      <p:cBhvr>
                                        <p:cTn id="93" dur="1" fill="hold">
                                          <p:stCondLst>
                                            <p:cond delay="0"/>
                                          </p:stCondLst>
                                        </p:cTn>
                                        <p:tgtEl>
                                          <p:spTgt spid="89"/>
                                        </p:tgtEl>
                                        <p:attrNameLst>
                                          <p:attrName>style.visibility</p:attrName>
                                        </p:attrNameLst>
                                      </p:cBhvr>
                                      <p:to>
                                        <p:strVal val="visible"/>
                                      </p:to>
                                    </p:set>
                                    <p:animEffect transition="in" filter="barn(inVertical)">
                                      <p:cBhvr>
                                        <p:cTn id="94"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animBg="1"/>
      <p:bldP spid="9" grpId="0" animBg="1"/>
      <p:bldP spid="14" grpId="0"/>
      <p:bldP spid="15" grpId="0"/>
      <p:bldP spid="19" grpId="0"/>
      <p:bldP spid="22" grpId="0"/>
      <p:bldP spid="24" grpId="0"/>
      <p:bldP spid="81" grpId="0"/>
      <p:bldP spid="32" grpId="0"/>
      <p:bldP spid="34"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Problem Setup</a:t>
            </a:r>
          </a:p>
        </p:txBody>
      </p:sp>
      <p:sp>
        <p:nvSpPr>
          <p:cNvPr id="7" name="TextBox 6"/>
          <p:cNvSpPr txBox="1"/>
          <p:nvPr/>
        </p:nvSpPr>
        <p:spPr>
          <a:xfrm>
            <a:off x="1699490" y="4408251"/>
            <a:ext cx="8793018" cy="461665"/>
          </a:xfrm>
          <a:prstGeom prst="rect">
            <a:avLst/>
          </a:prstGeom>
          <a:noFill/>
        </p:spPr>
        <p:txBody>
          <a:bodyPr wrap="square" rtlCol="0">
            <a:spAutoFit/>
          </a:bodyPr>
          <a:lstStyle/>
          <a:p>
            <a:pPr algn="ctr"/>
            <a:r>
              <a:rPr lang="en-US" sz="2400" dirty="0"/>
              <a:t> The </a:t>
            </a:r>
            <a:r>
              <a:rPr lang="en-US" sz="2400" dirty="0">
                <a:solidFill>
                  <a:srgbClr val="FF0000"/>
                </a:solidFill>
              </a:rPr>
              <a:t>Raptors </a:t>
            </a:r>
            <a:r>
              <a:rPr lang="en-US" sz="2400" dirty="0"/>
              <a:t> (  </a:t>
            </a:r>
            <a:r>
              <a:rPr lang="en-US" sz="2400" dirty="0">
                <a:solidFill>
                  <a:srgbClr val="FF0000"/>
                </a:solidFill>
              </a:rPr>
              <a:t>33</a:t>
            </a:r>
            <a:r>
              <a:rPr lang="en-US" sz="2400" dirty="0"/>
              <a:t>  -  </a:t>
            </a:r>
            <a:r>
              <a:rPr lang="en-US" sz="2400" dirty="0">
                <a:solidFill>
                  <a:srgbClr val="FF0000"/>
                </a:solidFill>
              </a:rPr>
              <a:t>15</a:t>
            </a:r>
            <a:r>
              <a:rPr lang="en-US" sz="2400" dirty="0"/>
              <a:t>  )  </a:t>
            </a:r>
            <a:r>
              <a:rPr lang="en-US" sz="2400" dirty="0">
                <a:solidFill>
                  <a:srgbClr val="FF0000"/>
                </a:solidFill>
              </a:rPr>
              <a:t>edged out  </a:t>
            </a:r>
            <a:r>
              <a:rPr lang="en-US" sz="2400" dirty="0"/>
              <a:t>the  </a:t>
            </a:r>
            <a:r>
              <a:rPr lang="en-US" sz="2400" dirty="0">
                <a:solidFill>
                  <a:srgbClr val="FF0000"/>
                </a:solidFill>
              </a:rPr>
              <a:t>Wizards</a:t>
            </a:r>
            <a:r>
              <a:rPr lang="en-US" sz="2400" dirty="0"/>
              <a:t>  on  </a:t>
            </a:r>
            <a:r>
              <a:rPr lang="en-US" sz="2400" dirty="0">
                <a:solidFill>
                  <a:srgbClr val="FF0000"/>
                </a:solidFill>
              </a:rPr>
              <a:t>Tuesday</a:t>
            </a:r>
            <a:r>
              <a:rPr lang="en-US" sz="2400" dirty="0"/>
              <a:t>  …</a:t>
            </a:r>
          </a:p>
        </p:txBody>
      </p:sp>
      <p:sp>
        <p:nvSpPr>
          <p:cNvPr id="26" name="Rounded Rectangle 25"/>
          <p:cNvSpPr/>
          <p:nvPr/>
        </p:nvSpPr>
        <p:spPr>
          <a:xfrm>
            <a:off x="5254557" y="4438757"/>
            <a:ext cx="1336502" cy="421025"/>
          </a:xfrm>
          <a:prstGeom prst="roundRect">
            <a:avLst>
              <a:gd name="adj" fmla="val 19080"/>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TextBox 13"/>
          <p:cNvSpPr txBox="1"/>
          <p:nvPr/>
        </p:nvSpPr>
        <p:spPr>
          <a:xfrm>
            <a:off x="1983902" y="3717073"/>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5" name="TextBox 14"/>
          <p:cNvSpPr txBox="1"/>
          <p:nvPr/>
        </p:nvSpPr>
        <p:spPr>
          <a:xfrm>
            <a:off x="3447622" y="3141183"/>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9" name="TextBox 18"/>
          <p:cNvSpPr txBox="1"/>
          <p:nvPr/>
        </p:nvSpPr>
        <p:spPr>
          <a:xfrm>
            <a:off x="4733713" y="3720748"/>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22" name="TextBox 21"/>
          <p:cNvSpPr txBox="1"/>
          <p:nvPr/>
        </p:nvSpPr>
        <p:spPr>
          <a:xfrm>
            <a:off x="6240549" y="3141183"/>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24" name="TextBox 23"/>
          <p:cNvSpPr txBox="1"/>
          <p:nvPr/>
        </p:nvSpPr>
        <p:spPr>
          <a:xfrm>
            <a:off x="7573002" y="3680108"/>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cxnSp>
        <p:nvCxnSpPr>
          <p:cNvPr id="10" name="Straight Connector 9"/>
          <p:cNvCxnSpPr>
            <a:stCxn id="14" idx="2"/>
          </p:cNvCxnSpPr>
          <p:nvPr/>
        </p:nvCxnSpPr>
        <p:spPr>
          <a:xfrm>
            <a:off x="2860841" y="4178738"/>
            <a:ext cx="429047" cy="1634140"/>
          </a:xfrm>
          <a:prstGeom prst="line">
            <a:avLst/>
          </a:prstGeom>
        </p:spPr>
        <p:style>
          <a:lnRef idx="3">
            <a:schemeClr val="accent2"/>
          </a:lnRef>
          <a:fillRef idx="0">
            <a:schemeClr val="accent2"/>
          </a:fillRef>
          <a:effectRef idx="2">
            <a:schemeClr val="accent2"/>
          </a:effectRef>
          <a:fontRef idx="minor">
            <a:schemeClr val="tx1"/>
          </a:fontRef>
        </p:style>
      </p:cxnSp>
      <p:cxnSp>
        <p:nvCxnSpPr>
          <p:cNvPr id="28" name="Straight Connector 27"/>
          <p:cNvCxnSpPr>
            <a:stCxn id="15" idx="2"/>
          </p:cNvCxnSpPr>
          <p:nvPr/>
        </p:nvCxnSpPr>
        <p:spPr>
          <a:xfrm flipH="1">
            <a:off x="4121726" y="3602848"/>
            <a:ext cx="143524" cy="2150705"/>
          </a:xfrm>
          <a:prstGeom prst="line">
            <a:avLst/>
          </a:prstGeom>
        </p:spPr>
        <p:style>
          <a:lnRef idx="3">
            <a:schemeClr val="accent2"/>
          </a:lnRef>
          <a:fillRef idx="0">
            <a:schemeClr val="accent2"/>
          </a:fillRef>
          <a:effectRef idx="2">
            <a:schemeClr val="accent2"/>
          </a:effectRef>
          <a:fontRef idx="minor">
            <a:schemeClr val="tx1"/>
          </a:fontRef>
        </p:style>
      </p:cxnSp>
      <p:cxnSp>
        <p:nvCxnSpPr>
          <p:cNvPr id="33" name="Straight Connector 32"/>
          <p:cNvCxnSpPr>
            <a:stCxn id="19" idx="2"/>
          </p:cNvCxnSpPr>
          <p:nvPr/>
        </p:nvCxnSpPr>
        <p:spPr>
          <a:xfrm flipH="1">
            <a:off x="4804718" y="4182413"/>
            <a:ext cx="836391" cy="1630465"/>
          </a:xfrm>
          <a:prstGeom prst="line">
            <a:avLst/>
          </a:prstGeom>
        </p:spPr>
        <p:style>
          <a:lnRef idx="3">
            <a:schemeClr val="accent2"/>
          </a:lnRef>
          <a:fillRef idx="0">
            <a:schemeClr val="accent2"/>
          </a:fillRef>
          <a:effectRef idx="2">
            <a:schemeClr val="accent2"/>
          </a:effectRef>
          <a:fontRef idx="minor">
            <a:schemeClr val="tx1"/>
          </a:fontRef>
        </p:style>
      </p:cxnSp>
      <p:cxnSp>
        <p:nvCxnSpPr>
          <p:cNvPr id="38" name="Straight Connector 37"/>
          <p:cNvCxnSpPr>
            <a:stCxn id="22" idx="2"/>
          </p:cNvCxnSpPr>
          <p:nvPr/>
        </p:nvCxnSpPr>
        <p:spPr>
          <a:xfrm flipH="1">
            <a:off x="6086693" y="3602848"/>
            <a:ext cx="1036470" cy="2150705"/>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Straight Connector 41"/>
          <p:cNvCxnSpPr>
            <a:stCxn id="24" idx="2"/>
          </p:cNvCxnSpPr>
          <p:nvPr/>
        </p:nvCxnSpPr>
        <p:spPr>
          <a:xfrm flipH="1">
            <a:off x="7794513" y="4141773"/>
            <a:ext cx="655428" cy="1611780"/>
          </a:xfrm>
          <a:prstGeom prst="line">
            <a:avLst/>
          </a:prstGeom>
        </p:spPr>
        <p:style>
          <a:lnRef idx="3">
            <a:schemeClr val="accent2"/>
          </a:lnRef>
          <a:fillRef idx="0">
            <a:schemeClr val="accent2"/>
          </a:fillRef>
          <a:effectRef idx="2">
            <a:schemeClr val="accent2"/>
          </a:effectRef>
          <a:fontRef idx="minor">
            <a:schemeClr val="tx1"/>
          </a:fontRef>
        </p:style>
      </p:cxnSp>
      <p:sp>
        <p:nvSpPr>
          <p:cNvPr id="81" name="TextBox 80"/>
          <p:cNvSpPr txBox="1"/>
          <p:nvPr/>
        </p:nvSpPr>
        <p:spPr>
          <a:xfrm>
            <a:off x="9035840" y="3136387"/>
            <a:ext cx="771558" cy="461665"/>
          </a:xfrm>
          <a:prstGeom prst="rect">
            <a:avLst/>
          </a:prstGeom>
          <a:noFill/>
        </p:spPr>
        <p:txBody>
          <a:bodyPr wrap="none" rtlCol="0">
            <a:spAutoFit/>
          </a:bodyPr>
          <a:lstStyle/>
          <a:p>
            <a:r>
              <a:rPr lang="en-US" sz="2400" dirty="0">
                <a:solidFill>
                  <a:srgbClr val="00B0F0"/>
                </a:solidFill>
              </a:rPr>
              <a:t>Date</a:t>
            </a:r>
          </a:p>
        </p:txBody>
      </p:sp>
      <p:cxnSp>
        <p:nvCxnSpPr>
          <p:cNvPr id="83" name="Straight Connector 82"/>
          <p:cNvCxnSpPr>
            <a:stCxn id="81" idx="2"/>
          </p:cNvCxnSpPr>
          <p:nvPr/>
        </p:nvCxnSpPr>
        <p:spPr>
          <a:xfrm flipH="1">
            <a:off x="9193574" y="3598052"/>
            <a:ext cx="228045" cy="2120387"/>
          </a:xfrm>
          <a:prstGeom prst="line">
            <a:avLst/>
          </a:prstGeom>
        </p:spPr>
        <p:style>
          <a:lnRef idx="3">
            <a:schemeClr val="accent2"/>
          </a:lnRef>
          <a:fillRef idx="0">
            <a:schemeClr val="accent2"/>
          </a:fillRef>
          <a:effectRef idx="2">
            <a:schemeClr val="accent2"/>
          </a:effectRef>
          <a:fontRef idx="minor">
            <a:schemeClr val="tx1"/>
          </a:fontRef>
        </p:style>
      </p:cxnSp>
      <p:sp>
        <p:nvSpPr>
          <p:cNvPr id="32" name="TextBox 31"/>
          <p:cNvSpPr txBox="1"/>
          <p:nvPr/>
        </p:nvSpPr>
        <p:spPr>
          <a:xfrm>
            <a:off x="5757605" y="5763713"/>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cxnSp>
        <p:nvCxnSpPr>
          <p:cNvPr id="4" name="Straight Connector 3"/>
          <p:cNvCxnSpPr>
            <a:stCxn id="32" idx="0"/>
          </p:cNvCxnSpPr>
          <p:nvPr/>
        </p:nvCxnSpPr>
        <p:spPr>
          <a:xfrm flipH="1" flipV="1">
            <a:off x="2387600" y="4511040"/>
            <a:ext cx="3790153" cy="1252673"/>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Straight Connector 10"/>
          <p:cNvCxnSpPr>
            <a:stCxn id="32" idx="0"/>
          </p:cNvCxnSpPr>
          <p:nvPr/>
        </p:nvCxnSpPr>
        <p:spPr>
          <a:xfrm flipH="1" flipV="1">
            <a:off x="3783662" y="4521200"/>
            <a:ext cx="2394091" cy="1242513"/>
          </a:xfrm>
          <a:prstGeom prst="line">
            <a:avLst/>
          </a:prstGeom>
        </p:spPr>
        <p:style>
          <a:lnRef idx="3">
            <a:schemeClr val="accent2"/>
          </a:lnRef>
          <a:fillRef idx="0">
            <a:schemeClr val="accent2"/>
          </a:fillRef>
          <a:effectRef idx="2">
            <a:schemeClr val="accent2"/>
          </a:effectRef>
          <a:fontRef idx="minor">
            <a:schemeClr val="tx1"/>
          </a:fontRef>
        </p:style>
      </p:cxnSp>
      <p:cxnSp>
        <p:nvCxnSpPr>
          <p:cNvPr id="20" name="Straight Connector 19"/>
          <p:cNvCxnSpPr>
            <a:stCxn id="32" idx="0"/>
          </p:cNvCxnSpPr>
          <p:nvPr/>
        </p:nvCxnSpPr>
        <p:spPr>
          <a:xfrm flipH="1" flipV="1">
            <a:off x="5111331" y="4511040"/>
            <a:ext cx="1066422" cy="1252673"/>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Straight Connector 26"/>
          <p:cNvCxnSpPr>
            <a:stCxn id="32" idx="0"/>
          </p:cNvCxnSpPr>
          <p:nvPr/>
        </p:nvCxnSpPr>
        <p:spPr>
          <a:xfrm flipV="1">
            <a:off x="6177753" y="4448891"/>
            <a:ext cx="605089" cy="1314822"/>
          </a:xfrm>
          <a:prstGeom prst="line">
            <a:avLst/>
          </a:prstGeom>
        </p:spPr>
        <p:style>
          <a:lnRef idx="3">
            <a:schemeClr val="accent2"/>
          </a:lnRef>
          <a:fillRef idx="0">
            <a:schemeClr val="accent2"/>
          </a:fillRef>
          <a:effectRef idx="2">
            <a:schemeClr val="accent2"/>
          </a:effectRef>
          <a:fontRef idx="minor">
            <a:schemeClr val="tx1"/>
          </a:fontRef>
        </p:style>
      </p:cxnSp>
      <p:cxnSp>
        <p:nvCxnSpPr>
          <p:cNvPr id="30" name="Straight Connector 29"/>
          <p:cNvCxnSpPr>
            <a:stCxn id="32" idx="0"/>
          </p:cNvCxnSpPr>
          <p:nvPr/>
        </p:nvCxnSpPr>
        <p:spPr>
          <a:xfrm flipV="1">
            <a:off x="6177753" y="4448891"/>
            <a:ext cx="2298390" cy="1314822"/>
          </a:xfrm>
          <a:prstGeom prst="line">
            <a:avLst/>
          </a:prstGeom>
        </p:spPr>
        <p:style>
          <a:lnRef idx="3">
            <a:schemeClr val="accent2"/>
          </a:lnRef>
          <a:fillRef idx="0">
            <a:schemeClr val="accent2"/>
          </a:fillRef>
          <a:effectRef idx="2">
            <a:schemeClr val="accent2"/>
          </a:effectRef>
          <a:fontRef idx="minor">
            <a:schemeClr val="tx1"/>
          </a:fontRef>
        </p:style>
      </p:cxnSp>
      <p:cxnSp>
        <p:nvCxnSpPr>
          <p:cNvPr id="5" name="Straight Connector 4"/>
          <p:cNvCxnSpPr>
            <a:stCxn id="32" idx="0"/>
          </p:cNvCxnSpPr>
          <p:nvPr/>
        </p:nvCxnSpPr>
        <p:spPr>
          <a:xfrm flipH="1" flipV="1">
            <a:off x="4490720" y="4521200"/>
            <a:ext cx="1687033" cy="1242513"/>
          </a:xfrm>
          <a:prstGeom prst="line">
            <a:avLst/>
          </a:prstGeom>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490717" y="4462726"/>
            <a:ext cx="775469" cy="461665"/>
          </a:xfrm>
          <a:prstGeom prst="rect">
            <a:avLst/>
          </a:prstGeom>
          <a:noFill/>
        </p:spPr>
        <p:txBody>
          <a:bodyPr wrap="none" rtlCol="0">
            <a:spAutoFit/>
          </a:bodyPr>
          <a:lstStyle/>
          <a:p>
            <a:r>
              <a:rPr lang="en-US" sz="2400" dirty="0"/>
              <a:t>Text:</a:t>
            </a:r>
          </a:p>
        </p:txBody>
      </p:sp>
      <p:sp>
        <p:nvSpPr>
          <p:cNvPr id="34" name="TextBox 33"/>
          <p:cNvSpPr txBox="1"/>
          <p:nvPr/>
        </p:nvSpPr>
        <p:spPr>
          <a:xfrm>
            <a:off x="236663" y="3539381"/>
            <a:ext cx="1050288" cy="461665"/>
          </a:xfrm>
          <a:prstGeom prst="rect">
            <a:avLst/>
          </a:prstGeom>
          <a:noFill/>
        </p:spPr>
        <p:txBody>
          <a:bodyPr wrap="none" rtlCol="0">
            <a:spAutoFit/>
          </a:bodyPr>
          <a:lstStyle/>
          <a:p>
            <a:r>
              <a:rPr lang="en-US" sz="2400" dirty="0"/>
              <a:t>Labels:</a:t>
            </a:r>
          </a:p>
        </p:txBody>
      </p:sp>
    </p:spTree>
    <p:extLst>
      <p:ext uri="{BB962C8B-B14F-4D97-AF65-F5344CB8AC3E}">
        <p14:creationId xmlns:p14="http://schemas.microsoft.com/office/powerpoint/2010/main" val="3491851064"/>
      </p:ext>
    </p:extLst>
  </p:cSld>
  <p:clrMapOvr>
    <a:masterClrMapping/>
  </p:clrMapOvr>
  <mc:AlternateContent xmlns:mc="http://schemas.openxmlformats.org/markup-compatibility/2006" xmlns:p14="http://schemas.microsoft.com/office/powerpoint/2010/main">
    <mc:Choice Requires="p14">
      <p:transition spd="slow" p14:dur="2000" advTm="21256"/>
    </mc:Choice>
    <mc:Fallback xmlns="">
      <p:transition spd="slow" advTm="212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0.00078 -0.04931 L 0 0.18889 " pathEditMode="relative" rAng="0" ptsTypes="AA">
                                      <p:cBhvr>
                                        <p:cTn id="6" dur="2000" spd="-100000" fill="hold"/>
                                        <p:tgtEl>
                                          <p:spTgt spid="7"/>
                                        </p:tgtEl>
                                        <p:attrNameLst>
                                          <p:attrName>ppt_x</p:attrName>
                                          <p:attrName>ppt_y</p:attrName>
                                        </p:attrNameLst>
                                      </p:cBhvr>
                                      <p:rCtr x="39" y="11898"/>
                                    </p:animMotion>
                                  </p:childTnLst>
                                </p:cTn>
                              </p:par>
                              <p:par>
                                <p:cTn id="7" presetID="42" presetClass="path" presetSubtype="0" accel="50000" decel="50000" fill="hold" grpId="0" nodeType="withEffect">
                                  <p:stCondLst>
                                    <p:cond delay="0"/>
                                  </p:stCondLst>
                                  <p:childTnLst>
                                    <p:animMotion origin="layout" path="M 2.70833E-6 -0.0507 L 2.70833E-6 0.18727 " pathEditMode="relative" rAng="0" ptsTypes="AA">
                                      <p:cBhvr>
                                        <p:cTn id="8" dur="2000" spd="-100000" fill="hold"/>
                                        <p:tgtEl>
                                          <p:spTgt spid="26"/>
                                        </p:tgtEl>
                                        <p:attrNameLst>
                                          <p:attrName>ppt_x</p:attrName>
                                          <p:attrName>ppt_y</p:attrName>
                                        </p:attrNameLst>
                                      </p:cBhvr>
                                      <p:rCtr x="0" y="11898"/>
                                    </p:animMotion>
                                  </p:childTnLst>
                                </p:cTn>
                              </p:par>
                              <p:par>
                                <p:cTn id="9" presetID="64" presetClass="path" presetSubtype="0" accel="50000" decel="50000" fill="hold" grpId="0" nodeType="withEffect">
                                  <p:stCondLst>
                                    <p:cond delay="0"/>
                                  </p:stCondLst>
                                  <p:childTnLst>
                                    <p:animMotion origin="layout" path="M 0 0 L 0 -0.25 E" pathEditMode="relative" ptsTypes="">
                                      <p:cBhvr>
                                        <p:cTn id="10" dur="2000" fill="hold"/>
                                        <p:tgtEl>
                                          <p:spTgt spid="14"/>
                                        </p:tgtEl>
                                        <p:attrNameLst>
                                          <p:attrName>ppt_x</p:attrName>
                                          <p:attrName>ppt_y</p:attrName>
                                        </p:attrNameLst>
                                      </p:cBhvr>
                                    </p:animMotion>
                                  </p:childTnLst>
                                </p:cTn>
                              </p:par>
                              <p:par>
                                <p:cTn id="11" presetID="64" presetClass="path" presetSubtype="0" accel="50000" decel="50000" fill="hold" grpId="0" nodeType="withEffect">
                                  <p:stCondLst>
                                    <p:cond delay="0"/>
                                  </p:stCondLst>
                                  <p:childTnLst>
                                    <p:animMotion origin="layout" path="M 0 0 L 0 -0.25 E" pathEditMode="relative" ptsTypes="">
                                      <p:cBhvr>
                                        <p:cTn id="12" dur="2000" fill="hold"/>
                                        <p:tgtEl>
                                          <p:spTgt spid="15"/>
                                        </p:tgtEl>
                                        <p:attrNameLst>
                                          <p:attrName>ppt_x</p:attrName>
                                          <p:attrName>ppt_y</p:attrName>
                                        </p:attrNameLst>
                                      </p:cBhvr>
                                    </p:animMotion>
                                  </p:childTnLst>
                                </p:cTn>
                              </p:par>
                              <p:par>
                                <p:cTn id="13" presetID="64" presetClass="path" presetSubtype="0" accel="50000" decel="50000" fill="hold" grpId="0" nodeType="withEffect">
                                  <p:stCondLst>
                                    <p:cond delay="0"/>
                                  </p:stCondLst>
                                  <p:childTnLst>
                                    <p:animMotion origin="layout" path="M 0 0 L 0 -0.25 E" pathEditMode="relative" ptsTypes="">
                                      <p:cBhvr>
                                        <p:cTn id="14" dur="2000" fill="hold"/>
                                        <p:tgtEl>
                                          <p:spTgt spid="19"/>
                                        </p:tgtEl>
                                        <p:attrNameLst>
                                          <p:attrName>ppt_x</p:attrName>
                                          <p:attrName>ppt_y</p:attrName>
                                        </p:attrNameLst>
                                      </p:cBhvr>
                                    </p:animMotion>
                                  </p:childTnLst>
                                </p:cTn>
                              </p:par>
                              <p:par>
                                <p:cTn id="15" presetID="64" presetClass="path" presetSubtype="0" accel="50000" decel="50000" fill="hold" grpId="0" nodeType="withEffect">
                                  <p:stCondLst>
                                    <p:cond delay="0"/>
                                  </p:stCondLst>
                                  <p:childTnLst>
                                    <p:animMotion origin="layout" path="M 0 0 L 0 -0.25 E" pathEditMode="relative" ptsTypes="">
                                      <p:cBhvr>
                                        <p:cTn id="16" dur="2000" fill="hold"/>
                                        <p:tgtEl>
                                          <p:spTgt spid="22"/>
                                        </p:tgtEl>
                                        <p:attrNameLst>
                                          <p:attrName>ppt_x</p:attrName>
                                          <p:attrName>ppt_y</p:attrName>
                                        </p:attrNameLst>
                                      </p:cBhvr>
                                    </p:animMotion>
                                  </p:childTnLst>
                                </p:cTn>
                              </p:par>
                              <p:par>
                                <p:cTn id="17" presetID="64" presetClass="path" presetSubtype="0" accel="50000" decel="50000" fill="hold" grpId="0" nodeType="withEffect">
                                  <p:stCondLst>
                                    <p:cond delay="0"/>
                                  </p:stCondLst>
                                  <p:childTnLst>
                                    <p:animMotion origin="layout" path="M 0 0 L 0 -0.25 E" pathEditMode="relative" ptsTypes="">
                                      <p:cBhvr>
                                        <p:cTn id="18" dur="2000" fill="hold"/>
                                        <p:tgtEl>
                                          <p:spTgt spid="24"/>
                                        </p:tgtEl>
                                        <p:attrNameLst>
                                          <p:attrName>ppt_x</p:attrName>
                                          <p:attrName>ppt_y</p:attrName>
                                        </p:attrNameLst>
                                      </p:cBhvr>
                                    </p:animMotion>
                                  </p:childTnLst>
                                </p:cTn>
                              </p:par>
                              <p:par>
                                <p:cTn id="19" presetID="64" presetClass="path" presetSubtype="0" accel="50000" decel="50000" fill="hold" nodeType="withEffect">
                                  <p:stCondLst>
                                    <p:cond delay="0"/>
                                  </p:stCondLst>
                                  <p:childTnLst>
                                    <p:animMotion origin="layout" path="M 0 0 L 0 -0.25 E" pathEditMode="relative" ptsTypes="">
                                      <p:cBhvr>
                                        <p:cTn id="20" dur="2000" fill="hold"/>
                                        <p:tgtEl>
                                          <p:spTgt spid="10"/>
                                        </p:tgtEl>
                                        <p:attrNameLst>
                                          <p:attrName>ppt_x</p:attrName>
                                          <p:attrName>ppt_y</p:attrName>
                                        </p:attrNameLst>
                                      </p:cBhvr>
                                    </p:animMotion>
                                  </p:childTnLst>
                                </p:cTn>
                              </p:par>
                              <p:par>
                                <p:cTn id="21" presetID="64" presetClass="path" presetSubtype="0" accel="50000" decel="50000" fill="hold" nodeType="withEffect">
                                  <p:stCondLst>
                                    <p:cond delay="0"/>
                                  </p:stCondLst>
                                  <p:childTnLst>
                                    <p:animMotion origin="layout" path="M 0 0 L 0 -0.25 E" pathEditMode="relative" ptsTypes="">
                                      <p:cBhvr>
                                        <p:cTn id="22" dur="2000" fill="hold"/>
                                        <p:tgtEl>
                                          <p:spTgt spid="28"/>
                                        </p:tgtEl>
                                        <p:attrNameLst>
                                          <p:attrName>ppt_x</p:attrName>
                                          <p:attrName>ppt_y</p:attrName>
                                        </p:attrNameLst>
                                      </p:cBhvr>
                                    </p:animMotion>
                                  </p:childTnLst>
                                </p:cTn>
                              </p:par>
                              <p:par>
                                <p:cTn id="23" presetID="64" presetClass="path" presetSubtype="0" accel="50000" decel="50000" fill="hold" nodeType="withEffect">
                                  <p:stCondLst>
                                    <p:cond delay="0"/>
                                  </p:stCondLst>
                                  <p:childTnLst>
                                    <p:animMotion origin="layout" path="M 0 0 L 0 -0.25 E" pathEditMode="relative" ptsTypes="">
                                      <p:cBhvr>
                                        <p:cTn id="24" dur="2000" fill="hold"/>
                                        <p:tgtEl>
                                          <p:spTgt spid="33"/>
                                        </p:tgtEl>
                                        <p:attrNameLst>
                                          <p:attrName>ppt_x</p:attrName>
                                          <p:attrName>ppt_y</p:attrName>
                                        </p:attrNameLst>
                                      </p:cBhvr>
                                    </p:animMotion>
                                  </p:childTnLst>
                                </p:cTn>
                              </p:par>
                              <p:par>
                                <p:cTn id="25" presetID="64" presetClass="path" presetSubtype="0" accel="50000" decel="50000" fill="hold" nodeType="withEffect">
                                  <p:stCondLst>
                                    <p:cond delay="0"/>
                                  </p:stCondLst>
                                  <p:childTnLst>
                                    <p:animMotion origin="layout" path="M 0 0 L 0 -0.25 E" pathEditMode="relative" ptsTypes="">
                                      <p:cBhvr>
                                        <p:cTn id="26" dur="2000" fill="hold"/>
                                        <p:tgtEl>
                                          <p:spTgt spid="38"/>
                                        </p:tgtEl>
                                        <p:attrNameLst>
                                          <p:attrName>ppt_x</p:attrName>
                                          <p:attrName>ppt_y</p:attrName>
                                        </p:attrNameLst>
                                      </p:cBhvr>
                                    </p:animMotion>
                                  </p:childTnLst>
                                </p:cTn>
                              </p:par>
                              <p:par>
                                <p:cTn id="27" presetID="64" presetClass="path" presetSubtype="0" accel="50000" decel="50000" fill="hold" nodeType="withEffect">
                                  <p:stCondLst>
                                    <p:cond delay="0"/>
                                  </p:stCondLst>
                                  <p:childTnLst>
                                    <p:animMotion origin="layout" path="M 0 0 L 0 -0.25 E" pathEditMode="relative" ptsTypes="">
                                      <p:cBhvr>
                                        <p:cTn id="28" dur="2000" fill="hold"/>
                                        <p:tgtEl>
                                          <p:spTgt spid="42"/>
                                        </p:tgtEl>
                                        <p:attrNameLst>
                                          <p:attrName>ppt_x</p:attrName>
                                          <p:attrName>ppt_y</p:attrName>
                                        </p:attrNameLst>
                                      </p:cBhvr>
                                    </p:animMotion>
                                  </p:childTnLst>
                                </p:cTn>
                              </p:par>
                              <p:par>
                                <p:cTn id="29" presetID="64" presetClass="path" presetSubtype="0" accel="50000" decel="50000" fill="hold" grpId="0" nodeType="withEffect">
                                  <p:stCondLst>
                                    <p:cond delay="0"/>
                                  </p:stCondLst>
                                  <p:childTnLst>
                                    <p:animMotion origin="layout" path="M 0 0 L 0 -0.25 E" pathEditMode="relative" ptsTypes="">
                                      <p:cBhvr>
                                        <p:cTn id="30" dur="2000" fill="hold"/>
                                        <p:tgtEl>
                                          <p:spTgt spid="81"/>
                                        </p:tgtEl>
                                        <p:attrNameLst>
                                          <p:attrName>ppt_x</p:attrName>
                                          <p:attrName>ppt_y</p:attrName>
                                        </p:attrNameLst>
                                      </p:cBhvr>
                                    </p:animMotion>
                                  </p:childTnLst>
                                </p:cTn>
                              </p:par>
                              <p:par>
                                <p:cTn id="31" presetID="64" presetClass="path" presetSubtype="0" accel="50000" decel="50000" fill="hold" nodeType="withEffect">
                                  <p:stCondLst>
                                    <p:cond delay="0"/>
                                  </p:stCondLst>
                                  <p:childTnLst>
                                    <p:animMotion origin="layout" path="M 0 0 L 0 -0.25 E" pathEditMode="relative" ptsTypes="">
                                      <p:cBhvr>
                                        <p:cTn id="32" dur="2000" fill="hold"/>
                                        <p:tgtEl>
                                          <p:spTgt spid="83"/>
                                        </p:tgtEl>
                                        <p:attrNameLst>
                                          <p:attrName>ppt_x</p:attrName>
                                          <p:attrName>ppt_y</p:attrName>
                                        </p:attrNameLst>
                                      </p:cBhvr>
                                    </p:animMotion>
                                  </p:childTnLst>
                                </p:cTn>
                              </p:par>
                              <p:par>
                                <p:cTn id="33" presetID="42" presetClass="path" presetSubtype="0" accel="50000" decel="50000" fill="hold" grpId="0" nodeType="withEffect">
                                  <p:stCondLst>
                                    <p:cond delay="0"/>
                                  </p:stCondLst>
                                  <p:childTnLst>
                                    <p:animMotion origin="layout" path="M 4.16667E-6 1.48148E-6 L 4.16667E-6 -0.26829 " pathEditMode="relative" rAng="0" ptsTypes="AA">
                                      <p:cBhvr>
                                        <p:cTn id="34" dur="2000" fill="hold"/>
                                        <p:tgtEl>
                                          <p:spTgt spid="34"/>
                                        </p:tgtEl>
                                        <p:attrNameLst>
                                          <p:attrName>ppt_x</p:attrName>
                                          <p:attrName>ppt_y</p:attrName>
                                        </p:attrNameLst>
                                      </p:cBhvr>
                                      <p:rCtr x="0" y="-13426"/>
                                    </p:animMotion>
                                  </p:childTnLst>
                                </p:cTn>
                              </p:par>
                              <p:par>
                                <p:cTn id="35" presetID="42" presetClass="path" presetSubtype="0" accel="50000" decel="50000" fill="hold" grpId="0" nodeType="withEffect">
                                  <p:stCondLst>
                                    <p:cond delay="0"/>
                                  </p:stCondLst>
                                  <p:childTnLst>
                                    <p:animMotion origin="layout" path="M 4.79167E-6 -0.05556 L 4.79167E-6 0.17662 " pathEditMode="relative" rAng="0" ptsTypes="AA">
                                      <p:cBhvr>
                                        <p:cTn id="36" dur="2000" spd="-100000" fill="hold"/>
                                        <p:tgtEl>
                                          <p:spTgt spid="31"/>
                                        </p:tgtEl>
                                        <p:attrNameLst>
                                          <p:attrName>ppt_x</p:attrName>
                                          <p:attrName>ppt_y</p:attrName>
                                        </p:attrNameLst>
                                      </p:cBhvr>
                                      <p:rCtr x="0" y="11597"/>
                                    </p:animMotion>
                                  </p:childTnLst>
                                </p:cTn>
                              </p:par>
                            </p:childTnLst>
                          </p:cTn>
                        </p:par>
                        <p:par>
                          <p:cTn id="37" fill="hold">
                            <p:stCondLst>
                              <p:cond delay="2000"/>
                            </p:stCondLst>
                            <p:childTnLst>
                              <p:par>
                                <p:cTn id="38" presetID="16" presetClass="entr" presetSubtype="21"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arn(inVertical)">
                                      <p:cBhvr>
                                        <p:cTn id="40" dur="500"/>
                                        <p:tgtEl>
                                          <p:spTgt spid="4"/>
                                        </p:tgtEl>
                                      </p:cBhvr>
                                    </p:animEffect>
                                  </p:childTnLst>
                                </p:cTn>
                              </p:par>
                              <p:par>
                                <p:cTn id="41" presetID="16" presetClass="entr" presetSubtype="21" fill="hold"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par>
                                <p:cTn id="47" presetID="16" presetClass="entr" presetSubtype="21"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barn(inVertical)">
                                      <p:cBhvr>
                                        <p:cTn id="49" dur="500"/>
                                        <p:tgtEl>
                                          <p:spTgt spid="27"/>
                                        </p:tgtEl>
                                      </p:cBhvr>
                                    </p:animEffect>
                                  </p:childTnLst>
                                </p:cTn>
                              </p:par>
                              <p:par>
                                <p:cTn id="50" presetID="16" presetClass="entr" presetSubtype="21"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inVertical)">
                                      <p:cBhvr>
                                        <p:cTn id="52" dur="500"/>
                                        <p:tgtEl>
                                          <p:spTgt spid="20"/>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barn(inVertical)">
                                      <p:cBhvr>
                                        <p:cTn id="55" dur="500"/>
                                        <p:tgtEl>
                                          <p:spTgt spid="32"/>
                                        </p:tgtEl>
                                      </p:cBhvr>
                                    </p:animEffect>
                                  </p:childTnLst>
                                </p:cTn>
                              </p:par>
                              <p:par>
                                <p:cTn id="56" presetID="16" presetClass="entr" presetSubtype="21" fill="hold" nodeType="withEffect">
                                  <p:stCondLst>
                                    <p:cond delay="0"/>
                                  </p:stCondLst>
                                  <p:childTnLst>
                                    <p:set>
                                      <p:cBhvr>
                                        <p:cTn id="57" dur="1" fill="hold">
                                          <p:stCondLst>
                                            <p:cond delay="0"/>
                                          </p:stCondLst>
                                        </p:cTn>
                                        <p:tgtEl>
                                          <p:spTgt spid="5"/>
                                        </p:tgtEl>
                                        <p:attrNameLst>
                                          <p:attrName>style.visibility</p:attrName>
                                        </p:attrNameLst>
                                      </p:cBhvr>
                                      <p:to>
                                        <p:strVal val="visible"/>
                                      </p:to>
                                    </p:set>
                                    <p:animEffect transition="in" filter="barn(inVertical)">
                                      <p:cBhvr>
                                        <p:cTn id="5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6" grpId="0" animBg="1"/>
      <p:bldP spid="14" grpId="0"/>
      <p:bldP spid="15" grpId="0"/>
      <p:bldP spid="19" grpId="0"/>
      <p:bldP spid="22" grpId="0"/>
      <p:bldP spid="24" grpId="0"/>
      <p:bldP spid="81" grpId="0"/>
      <p:bldP spid="32" grpId="0"/>
      <p:bldP spid="31"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Problem Setup</a:t>
            </a:r>
          </a:p>
        </p:txBody>
      </p:sp>
      <p:sp>
        <p:nvSpPr>
          <p:cNvPr id="6" name="TextBox 5"/>
          <p:cNvSpPr txBox="1"/>
          <p:nvPr/>
        </p:nvSpPr>
        <p:spPr>
          <a:xfrm>
            <a:off x="798125" y="1563646"/>
            <a:ext cx="2095317" cy="646331"/>
          </a:xfrm>
          <a:prstGeom prst="rect">
            <a:avLst/>
          </a:prstGeom>
          <a:noFill/>
        </p:spPr>
        <p:txBody>
          <a:bodyPr wrap="none" rtlCol="0">
            <a:spAutoFit/>
          </a:bodyPr>
          <a:lstStyle/>
          <a:p>
            <a:r>
              <a:rPr lang="en-US" sz="2800" dirty="0"/>
              <a:t>A world:</a:t>
            </a:r>
            <a:r>
              <a:rPr lang="en-US" sz="2800" i="1" dirty="0"/>
              <a:t> </a:t>
            </a:r>
            <a:r>
              <a:rPr lang="en-US" sz="3600" i="1" dirty="0"/>
              <a:t>s</a:t>
            </a:r>
            <a:r>
              <a:rPr lang="en-US" sz="2800" dirty="0"/>
              <a:t>  = </a:t>
            </a:r>
          </a:p>
        </p:txBody>
      </p:sp>
      <p:sp>
        <p:nvSpPr>
          <p:cNvPr id="10" name="TextBox 9"/>
          <p:cNvSpPr txBox="1"/>
          <p:nvPr/>
        </p:nvSpPr>
        <p:spPr>
          <a:xfrm>
            <a:off x="798125" y="3049486"/>
            <a:ext cx="3321422" cy="646331"/>
          </a:xfrm>
          <a:prstGeom prst="rect">
            <a:avLst/>
          </a:prstGeom>
          <a:noFill/>
        </p:spPr>
        <p:txBody>
          <a:bodyPr wrap="none" rtlCol="0">
            <a:spAutoFit/>
          </a:bodyPr>
          <a:lstStyle/>
          <a:p>
            <a:r>
              <a:rPr lang="en-US" sz="2800" dirty="0"/>
              <a:t>An </a:t>
            </a:r>
            <a:r>
              <a:rPr lang="en-US" sz="3600" dirty="0">
                <a:solidFill>
                  <a:srgbClr val="FF0000"/>
                </a:solidFill>
              </a:rPr>
              <a:t>executable</a:t>
            </a:r>
            <a:r>
              <a:rPr lang="en-US" sz="2800" dirty="0"/>
              <a:t> tag:</a:t>
            </a:r>
          </a:p>
        </p:txBody>
      </p:sp>
      <mc:AlternateContent xmlns:mc="http://schemas.openxmlformats.org/markup-compatibility/2006" xmlns:a14="http://schemas.microsoft.com/office/drawing/2010/main">
        <mc:Choice Requires="a14">
          <p:sp>
            <p:nvSpPr>
              <p:cNvPr id="11" name="TextBox 10"/>
              <p:cNvSpPr txBox="1"/>
              <p:nvPr/>
            </p:nvSpPr>
            <p:spPr>
              <a:xfrm>
                <a:off x="4132365" y="3049487"/>
                <a:ext cx="753610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dirty="0" smtClean="0">
                          <a:latin typeface="Cambria Math" panose="02040503050406030204" pitchFamily="18" charset="0"/>
                        </a:rPr>
                        <m:t>𝑇𝑎𝑔</m:t>
                      </m:r>
                      <m:r>
                        <a:rPr lang="en-US" sz="3600" b="0" i="1" dirty="0" smtClean="0">
                          <a:latin typeface="Cambria Math" panose="02040503050406030204" pitchFamily="18" charset="0"/>
                        </a:rPr>
                        <m:t> </m:t>
                      </m:r>
                      <m:d>
                        <m:dPr>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                                </m:t>
                          </m:r>
                        </m:e>
                      </m:d>
                      <m:r>
                        <a:rPr lang="en-US" sz="3600" b="0" i="1" dirty="0" smtClean="0">
                          <a:latin typeface="Cambria Math" panose="02040503050406030204" pitchFamily="18" charset="0"/>
                        </a:rPr>
                        <m:t>=</m:t>
                      </m:r>
                      <m:r>
                        <a:rPr lang="en-US" sz="3600" b="0" i="1" dirty="0" smtClean="0">
                          <a:latin typeface="Cambria Math" panose="02040503050406030204" pitchFamily="18" charset="0"/>
                        </a:rPr>
                        <m:t>𝑅𝑒𝑠𝑢𝑙𝑡</m:t>
                      </m:r>
                      <m:r>
                        <a:rPr lang="en-US" sz="3600" b="0" i="1" dirty="0" smtClean="0">
                          <a:latin typeface="Cambria Math" panose="02040503050406030204" pitchFamily="18" charset="0"/>
                        </a:rPr>
                        <m:t> </m:t>
                      </m:r>
                      <m:r>
                        <a:rPr lang="en-US" sz="3600" b="0" i="1" dirty="0" smtClean="0">
                          <a:latin typeface="Cambria Math" panose="02040503050406030204" pitchFamily="18" charset="0"/>
                        </a:rPr>
                        <m:t>𝑆𝑒𝑡</m:t>
                      </m:r>
                    </m:oMath>
                  </m:oMathPara>
                </a14:m>
                <a:endParaRPr lang="en-US"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4132365" y="3049487"/>
                <a:ext cx="7536102" cy="646331"/>
              </a:xfrm>
              <a:prstGeom prst="rect">
                <a:avLst/>
              </a:prstGeom>
              <a:blipFill>
                <a:blip r:embed="rId4"/>
                <a:stretch>
                  <a:fillRect/>
                </a:stretch>
              </a:blipFill>
            </p:spPr>
            <p:txBody>
              <a:bodyPr/>
              <a:lstStyle/>
              <a:p>
                <a:r>
                  <a:rPr lang="en-US">
                    <a:noFill/>
                  </a:rPr>
                  <a:t> </a:t>
                </a:r>
              </a:p>
            </p:txBody>
          </p:sp>
        </mc:Fallback>
      </mc:AlternateContent>
      <p:graphicFrame>
        <p:nvGraphicFramePr>
          <p:cNvPr id="13" name="Table 12"/>
          <p:cNvGraphicFramePr>
            <a:graphicFrameLocks noGrp="1"/>
          </p:cNvGraphicFramePr>
          <p:nvPr>
            <p:extLst>
              <p:ext uri="{D42A27DB-BD31-4B8C-83A1-F6EECF244321}">
                <p14:modId xmlns:p14="http://schemas.microsoft.com/office/powerpoint/2010/main" val="2807241669"/>
              </p:ext>
            </p:extLst>
          </p:nvPr>
        </p:nvGraphicFramePr>
        <p:xfrm>
          <a:off x="3226867" y="1389321"/>
          <a:ext cx="7176659" cy="1112520"/>
        </p:xfrm>
        <a:graphic>
          <a:graphicData uri="http://schemas.openxmlformats.org/drawingml/2006/table">
            <a:tbl>
              <a:tblPr firstRow="1" bandRow="1">
                <a:tableStyleId>{5940675A-B579-460E-94D1-54222C63F5DA}</a:tableStyleId>
              </a:tblPr>
              <a:tblGrid>
                <a:gridCol w="1282316">
                  <a:extLst>
                    <a:ext uri="{9D8B030D-6E8A-4147-A177-3AD203B41FA5}">
                      <a16:colId xmlns:a16="http://schemas.microsoft.com/office/drawing/2014/main" val="127385871"/>
                    </a:ext>
                  </a:extLst>
                </a:gridCol>
                <a:gridCol w="928181">
                  <a:extLst>
                    <a:ext uri="{9D8B030D-6E8A-4147-A177-3AD203B41FA5}">
                      <a16:colId xmlns:a16="http://schemas.microsoft.com/office/drawing/2014/main" val="4274223414"/>
                    </a:ext>
                  </a:extLst>
                </a:gridCol>
                <a:gridCol w="933891">
                  <a:extLst>
                    <a:ext uri="{9D8B030D-6E8A-4147-A177-3AD203B41FA5}">
                      <a16:colId xmlns:a16="http://schemas.microsoft.com/office/drawing/2014/main" val="1192110133"/>
                    </a:ext>
                  </a:extLst>
                </a:gridCol>
                <a:gridCol w="1516502">
                  <a:extLst>
                    <a:ext uri="{9D8B030D-6E8A-4147-A177-3AD203B41FA5}">
                      <a16:colId xmlns:a16="http://schemas.microsoft.com/office/drawing/2014/main" val="1250222000"/>
                    </a:ext>
                  </a:extLst>
                </a:gridCol>
                <a:gridCol w="445526">
                  <a:extLst>
                    <a:ext uri="{9D8B030D-6E8A-4147-A177-3AD203B41FA5}">
                      <a16:colId xmlns:a16="http://schemas.microsoft.com/office/drawing/2014/main" val="2779113454"/>
                    </a:ext>
                  </a:extLst>
                </a:gridCol>
                <a:gridCol w="2070243">
                  <a:extLst>
                    <a:ext uri="{9D8B030D-6E8A-4147-A177-3AD203B41FA5}">
                      <a16:colId xmlns:a16="http://schemas.microsoft.com/office/drawing/2014/main" val="2890316572"/>
                    </a:ext>
                  </a:extLst>
                </a:gridCol>
              </a:tblGrid>
              <a:tr h="370840">
                <a:tc>
                  <a:txBody>
                    <a:bodyPr/>
                    <a:lstStyle/>
                    <a:p>
                      <a:r>
                        <a:rPr lang="en-US" dirty="0"/>
                        <a:t>Team</a:t>
                      </a:r>
                    </a:p>
                  </a:txBody>
                  <a:tcPr/>
                </a:tc>
                <a:tc>
                  <a:txBody>
                    <a:bodyPr/>
                    <a:lstStyle/>
                    <a:p>
                      <a:r>
                        <a:rPr lang="en-US" dirty="0"/>
                        <a:t>Wins</a:t>
                      </a:r>
                    </a:p>
                  </a:txBody>
                  <a:tcPr/>
                </a:tc>
                <a:tc>
                  <a:txBody>
                    <a:bodyPr/>
                    <a:lstStyle/>
                    <a:p>
                      <a:r>
                        <a:rPr lang="en-US" dirty="0"/>
                        <a:t>Losses</a:t>
                      </a:r>
                    </a:p>
                  </a:txBody>
                  <a:tcPr/>
                </a:tc>
                <a:tc>
                  <a:txBody>
                    <a:bodyPr/>
                    <a:lstStyle/>
                    <a:p>
                      <a:r>
                        <a:rPr lang="en-US" dirty="0"/>
                        <a:t>Points in</a:t>
                      </a:r>
                      <a:r>
                        <a:rPr lang="en-US" baseline="0" dirty="0"/>
                        <a:t> Total</a:t>
                      </a:r>
                      <a:endParaRPr lang="en-US" dirty="0"/>
                    </a:p>
                  </a:txBody>
                  <a:tcPr/>
                </a:tc>
                <a:tc>
                  <a:txBody>
                    <a:bodyPr/>
                    <a:lstStyle/>
                    <a:p>
                      <a:r>
                        <a:rPr lang="en-US" dirty="0"/>
                        <a:t>…</a:t>
                      </a:r>
                    </a:p>
                  </a:txBody>
                  <a:tcPr/>
                </a:tc>
                <a:tc>
                  <a:txBody>
                    <a:bodyPr/>
                    <a:lstStyle/>
                    <a:p>
                      <a:r>
                        <a:rPr lang="en-US" dirty="0"/>
                        <a:t>The Day of Week</a:t>
                      </a:r>
                    </a:p>
                  </a:txBody>
                  <a:tcPr/>
                </a:tc>
                <a:extLst>
                  <a:ext uri="{0D108BD9-81ED-4DB2-BD59-A6C34878D82A}">
                    <a16:rowId xmlns:a16="http://schemas.microsoft.com/office/drawing/2014/main" val="2227959844"/>
                  </a:ext>
                </a:extLst>
              </a:tr>
              <a:tr h="370840">
                <a:tc>
                  <a:txBody>
                    <a:bodyPr/>
                    <a:lstStyle/>
                    <a:p>
                      <a:r>
                        <a:rPr lang="en-US" dirty="0">
                          <a:solidFill>
                            <a:schemeClr val="tx1"/>
                          </a:solidFill>
                        </a:rPr>
                        <a:t>Raptors</a:t>
                      </a:r>
                    </a:p>
                  </a:txBody>
                  <a:tcPr/>
                </a:tc>
                <a:tc>
                  <a:txBody>
                    <a:bodyPr/>
                    <a:lstStyle/>
                    <a:p>
                      <a:r>
                        <a:rPr lang="en-US" dirty="0">
                          <a:solidFill>
                            <a:schemeClr val="tx1"/>
                          </a:solidFill>
                        </a:rPr>
                        <a:t>33</a:t>
                      </a:r>
                    </a:p>
                  </a:txBody>
                  <a:tcPr/>
                </a:tc>
                <a:tc>
                  <a:txBody>
                    <a:bodyPr/>
                    <a:lstStyle/>
                    <a:p>
                      <a:r>
                        <a:rPr lang="en-US" dirty="0">
                          <a:solidFill>
                            <a:schemeClr val="tx1"/>
                          </a:solidFill>
                        </a:rPr>
                        <a:t>15</a:t>
                      </a:r>
                    </a:p>
                  </a:txBody>
                  <a:tcPr/>
                </a:tc>
                <a:tc>
                  <a:txBody>
                    <a:bodyPr/>
                    <a:lstStyle/>
                    <a:p>
                      <a:r>
                        <a:rPr lang="en-US" dirty="0">
                          <a:solidFill>
                            <a:schemeClr val="tx1"/>
                          </a:solidFill>
                        </a:rPr>
                        <a:t>120</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rowSpan="2">
                  <a:txBody>
                    <a:bodyPr/>
                    <a:lstStyle/>
                    <a:p>
                      <a:pPr algn="ctr"/>
                      <a:endParaRPr lang="en-US" sz="1100" dirty="0">
                        <a:solidFill>
                          <a:schemeClr val="tx1"/>
                        </a:solidFill>
                      </a:endParaRPr>
                    </a:p>
                    <a:p>
                      <a:pPr algn="ctr"/>
                      <a:r>
                        <a:rPr lang="en-US" dirty="0">
                          <a:solidFill>
                            <a:schemeClr val="tx1"/>
                          </a:solidFill>
                        </a:rPr>
                        <a:t>Tue.</a:t>
                      </a:r>
                    </a:p>
                  </a:txBody>
                  <a:tcPr/>
                </a:tc>
                <a:extLst>
                  <a:ext uri="{0D108BD9-81ED-4DB2-BD59-A6C34878D82A}">
                    <a16:rowId xmlns:a16="http://schemas.microsoft.com/office/drawing/2014/main" val="2647308350"/>
                  </a:ext>
                </a:extLst>
              </a:tr>
              <a:tr h="370840">
                <a:tc>
                  <a:txBody>
                    <a:bodyPr/>
                    <a:lstStyle/>
                    <a:p>
                      <a:r>
                        <a:rPr lang="en-US" dirty="0">
                          <a:solidFill>
                            <a:schemeClr val="tx1"/>
                          </a:solidFill>
                        </a:rPr>
                        <a:t>Wizards</a:t>
                      </a:r>
                    </a:p>
                  </a:txBody>
                  <a:tcPr/>
                </a:tc>
                <a:tc>
                  <a:txBody>
                    <a:bodyPr/>
                    <a:lstStyle/>
                    <a:p>
                      <a:r>
                        <a:rPr lang="en-US" dirty="0" smtClean="0">
                          <a:solidFill>
                            <a:schemeClr val="tx1"/>
                          </a:solidFill>
                        </a:rPr>
                        <a:t>15</a:t>
                      </a:r>
                      <a:endParaRPr lang="en-US" dirty="0">
                        <a:solidFill>
                          <a:schemeClr val="tx1"/>
                        </a:solidFill>
                      </a:endParaRPr>
                    </a:p>
                  </a:txBody>
                  <a:tcPr/>
                </a:tc>
                <a:tc>
                  <a:txBody>
                    <a:bodyPr/>
                    <a:lstStyle/>
                    <a:p>
                      <a:r>
                        <a:rPr lang="en-US" dirty="0">
                          <a:solidFill>
                            <a:schemeClr val="tx1"/>
                          </a:solidFill>
                        </a:rPr>
                        <a:t>17</a:t>
                      </a:r>
                    </a:p>
                  </a:txBody>
                  <a:tcPr/>
                </a:tc>
                <a:tc>
                  <a:txBody>
                    <a:bodyPr/>
                    <a:lstStyle/>
                    <a:p>
                      <a:r>
                        <a:rPr lang="en-US" dirty="0">
                          <a:solidFill>
                            <a:schemeClr val="tx1"/>
                          </a:solidFill>
                        </a:rPr>
                        <a:t>116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t>
                      </a:r>
                    </a:p>
                  </a:txBody>
                  <a:tcPr/>
                </a:tc>
                <a:tc vMerge="1">
                  <a:txBody>
                    <a:bodyPr/>
                    <a:lstStyle/>
                    <a:p>
                      <a:endParaRPr lang="en-US" dirty="0"/>
                    </a:p>
                  </a:txBody>
                  <a:tcPr/>
                </a:tc>
                <a:extLst>
                  <a:ext uri="{0D108BD9-81ED-4DB2-BD59-A6C34878D82A}">
                    <a16:rowId xmlns:a16="http://schemas.microsoft.com/office/drawing/2014/main" val="2572117752"/>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79666106"/>
              </p:ext>
            </p:extLst>
          </p:nvPr>
        </p:nvGraphicFramePr>
        <p:xfrm>
          <a:off x="5497133" y="3151532"/>
          <a:ext cx="3001212" cy="465246"/>
        </p:xfrm>
        <a:graphic>
          <a:graphicData uri="http://schemas.openxmlformats.org/drawingml/2006/table">
            <a:tbl>
              <a:tblPr firstRow="1" bandRow="1">
                <a:tableStyleId>{5940675A-B579-460E-94D1-54222C63F5DA}</a:tableStyleId>
              </a:tblPr>
              <a:tblGrid>
                <a:gridCol w="536252">
                  <a:extLst>
                    <a:ext uri="{9D8B030D-6E8A-4147-A177-3AD203B41FA5}">
                      <a16:colId xmlns:a16="http://schemas.microsoft.com/office/drawing/2014/main" val="127385871"/>
                    </a:ext>
                  </a:extLst>
                </a:gridCol>
                <a:gridCol w="388157">
                  <a:extLst>
                    <a:ext uri="{9D8B030D-6E8A-4147-A177-3AD203B41FA5}">
                      <a16:colId xmlns:a16="http://schemas.microsoft.com/office/drawing/2014/main" val="4274223414"/>
                    </a:ext>
                  </a:extLst>
                </a:gridCol>
                <a:gridCol w="390544">
                  <a:extLst>
                    <a:ext uri="{9D8B030D-6E8A-4147-A177-3AD203B41FA5}">
                      <a16:colId xmlns:a16="http://schemas.microsoft.com/office/drawing/2014/main" val="1192110133"/>
                    </a:ext>
                  </a:extLst>
                </a:gridCol>
                <a:gridCol w="634187">
                  <a:extLst>
                    <a:ext uri="{9D8B030D-6E8A-4147-A177-3AD203B41FA5}">
                      <a16:colId xmlns:a16="http://schemas.microsoft.com/office/drawing/2014/main" val="1250222000"/>
                    </a:ext>
                  </a:extLst>
                </a:gridCol>
                <a:gridCol w="186315">
                  <a:extLst>
                    <a:ext uri="{9D8B030D-6E8A-4147-A177-3AD203B41FA5}">
                      <a16:colId xmlns:a16="http://schemas.microsoft.com/office/drawing/2014/main" val="2779113454"/>
                    </a:ext>
                  </a:extLst>
                </a:gridCol>
                <a:gridCol w="865757">
                  <a:extLst>
                    <a:ext uri="{9D8B030D-6E8A-4147-A177-3AD203B41FA5}">
                      <a16:colId xmlns:a16="http://schemas.microsoft.com/office/drawing/2014/main" val="2890316572"/>
                    </a:ext>
                  </a:extLst>
                </a:gridCol>
              </a:tblGrid>
              <a:tr h="155082">
                <a:tc>
                  <a:txBody>
                    <a:bodyPr/>
                    <a:lstStyle/>
                    <a:p>
                      <a:r>
                        <a:rPr lang="en-US" sz="700" dirty="0">
                          <a:solidFill>
                            <a:schemeClr val="tx1"/>
                          </a:solidFill>
                        </a:rPr>
                        <a:t>Team</a:t>
                      </a:r>
                    </a:p>
                  </a:txBody>
                  <a:tcPr marL="38239" marR="38239" marT="19120" marB="19120"/>
                </a:tc>
                <a:tc>
                  <a:txBody>
                    <a:bodyPr/>
                    <a:lstStyle/>
                    <a:p>
                      <a:r>
                        <a:rPr lang="en-US" sz="700" dirty="0">
                          <a:solidFill>
                            <a:schemeClr val="tx1"/>
                          </a:solidFill>
                        </a:rPr>
                        <a:t>Wins</a:t>
                      </a:r>
                    </a:p>
                  </a:txBody>
                  <a:tcPr marL="38239" marR="38239" marT="19120" marB="19120"/>
                </a:tc>
                <a:tc>
                  <a:txBody>
                    <a:bodyPr/>
                    <a:lstStyle/>
                    <a:p>
                      <a:r>
                        <a:rPr lang="en-US" sz="700" dirty="0">
                          <a:solidFill>
                            <a:schemeClr val="tx1"/>
                          </a:solidFill>
                        </a:rPr>
                        <a:t>Losses</a:t>
                      </a:r>
                    </a:p>
                  </a:txBody>
                  <a:tcPr marL="38239" marR="38239" marT="19120" marB="19120"/>
                </a:tc>
                <a:tc>
                  <a:txBody>
                    <a:bodyPr/>
                    <a:lstStyle/>
                    <a:p>
                      <a:r>
                        <a:rPr lang="en-US" sz="700" dirty="0">
                          <a:solidFill>
                            <a:schemeClr val="tx1"/>
                          </a:solidFill>
                        </a:rPr>
                        <a:t>Points in</a:t>
                      </a:r>
                      <a:r>
                        <a:rPr lang="en-US" sz="700" baseline="0" dirty="0">
                          <a:solidFill>
                            <a:schemeClr val="tx1"/>
                          </a:solidFill>
                        </a:rPr>
                        <a:t> Total</a:t>
                      </a:r>
                      <a:endParaRPr lang="en-US" sz="700" dirty="0">
                        <a:solidFill>
                          <a:schemeClr val="tx1"/>
                        </a:solidFill>
                      </a:endParaRPr>
                    </a:p>
                  </a:txBody>
                  <a:tcPr marL="38239" marR="38239" marT="19120" marB="19120"/>
                </a:tc>
                <a:tc>
                  <a:txBody>
                    <a:bodyPr/>
                    <a:lstStyle/>
                    <a:p>
                      <a:r>
                        <a:rPr lang="en-US" sz="700" dirty="0">
                          <a:solidFill>
                            <a:schemeClr val="tx1"/>
                          </a:solidFill>
                        </a:rPr>
                        <a:t>…</a:t>
                      </a:r>
                    </a:p>
                  </a:txBody>
                  <a:tcPr marL="38239" marR="38239" marT="19120" marB="19120"/>
                </a:tc>
                <a:tc>
                  <a:txBody>
                    <a:bodyPr/>
                    <a:lstStyle/>
                    <a:p>
                      <a:r>
                        <a:rPr lang="en-US" sz="700" dirty="0">
                          <a:solidFill>
                            <a:schemeClr val="tx1"/>
                          </a:solidFill>
                        </a:rPr>
                        <a:t>The Day of Week</a:t>
                      </a:r>
                    </a:p>
                  </a:txBody>
                  <a:tcPr marL="38239" marR="38239" marT="19120" marB="19120"/>
                </a:tc>
                <a:extLst>
                  <a:ext uri="{0D108BD9-81ED-4DB2-BD59-A6C34878D82A}">
                    <a16:rowId xmlns:a16="http://schemas.microsoft.com/office/drawing/2014/main" val="2227959844"/>
                  </a:ext>
                </a:extLst>
              </a:tr>
              <a:tr h="155082">
                <a:tc>
                  <a:txBody>
                    <a:bodyPr/>
                    <a:lstStyle/>
                    <a:p>
                      <a:r>
                        <a:rPr lang="en-US" sz="700" dirty="0">
                          <a:solidFill>
                            <a:schemeClr val="tx1"/>
                          </a:solidFill>
                        </a:rPr>
                        <a:t>Raptors</a:t>
                      </a:r>
                    </a:p>
                  </a:txBody>
                  <a:tcPr marL="38239" marR="38239" marT="19120" marB="19120"/>
                </a:tc>
                <a:tc>
                  <a:txBody>
                    <a:bodyPr/>
                    <a:lstStyle/>
                    <a:p>
                      <a:r>
                        <a:rPr lang="en-US" sz="700" dirty="0">
                          <a:solidFill>
                            <a:schemeClr val="tx1"/>
                          </a:solidFill>
                        </a:rPr>
                        <a:t>33</a:t>
                      </a:r>
                    </a:p>
                  </a:txBody>
                  <a:tcPr marL="38239" marR="38239" marT="19120" marB="19120"/>
                </a:tc>
                <a:tc>
                  <a:txBody>
                    <a:bodyPr/>
                    <a:lstStyle/>
                    <a:p>
                      <a:r>
                        <a:rPr lang="en-US" sz="700" dirty="0">
                          <a:solidFill>
                            <a:schemeClr val="tx1"/>
                          </a:solidFill>
                        </a:rPr>
                        <a:t>15</a:t>
                      </a:r>
                    </a:p>
                  </a:txBody>
                  <a:tcPr marL="38239" marR="38239" marT="19120" marB="19120"/>
                </a:tc>
                <a:tc>
                  <a:txBody>
                    <a:bodyPr/>
                    <a:lstStyle/>
                    <a:p>
                      <a:r>
                        <a:rPr lang="en-US" sz="700" dirty="0">
                          <a:solidFill>
                            <a:schemeClr val="tx1"/>
                          </a:solidFill>
                        </a:rPr>
                        <a:t>120</a:t>
                      </a:r>
                    </a:p>
                  </a:txBody>
                  <a:tcPr marL="38239" marR="38239" marT="19120" marB="191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solidFill>
                            <a:schemeClr val="tx1"/>
                          </a:solidFill>
                        </a:rPr>
                        <a:t>…</a:t>
                      </a:r>
                    </a:p>
                  </a:txBody>
                  <a:tcPr marL="38239" marR="38239" marT="19120" marB="19120"/>
                </a:tc>
                <a:tc rowSpan="2">
                  <a:txBody>
                    <a:bodyPr/>
                    <a:lstStyle/>
                    <a:p>
                      <a:pPr algn="ctr"/>
                      <a:endParaRPr lang="en-US" sz="500" dirty="0">
                        <a:solidFill>
                          <a:schemeClr val="tx1"/>
                        </a:solidFill>
                      </a:endParaRPr>
                    </a:p>
                    <a:p>
                      <a:pPr algn="ctr"/>
                      <a:r>
                        <a:rPr lang="en-US" sz="700" dirty="0">
                          <a:solidFill>
                            <a:schemeClr val="tx1"/>
                          </a:solidFill>
                        </a:rPr>
                        <a:t>Tue.</a:t>
                      </a:r>
                    </a:p>
                  </a:txBody>
                  <a:tcPr marL="38239" marR="38239" marT="19120" marB="19120"/>
                </a:tc>
                <a:extLst>
                  <a:ext uri="{0D108BD9-81ED-4DB2-BD59-A6C34878D82A}">
                    <a16:rowId xmlns:a16="http://schemas.microsoft.com/office/drawing/2014/main" val="2647308350"/>
                  </a:ext>
                </a:extLst>
              </a:tr>
              <a:tr h="155082">
                <a:tc>
                  <a:txBody>
                    <a:bodyPr/>
                    <a:lstStyle/>
                    <a:p>
                      <a:r>
                        <a:rPr lang="en-US" sz="700" dirty="0">
                          <a:solidFill>
                            <a:schemeClr val="tx1"/>
                          </a:solidFill>
                        </a:rPr>
                        <a:t>Wizards</a:t>
                      </a:r>
                    </a:p>
                  </a:txBody>
                  <a:tcPr marL="38239" marR="38239" marT="19120" marB="19120"/>
                </a:tc>
                <a:tc>
                  <a:txBody>
                    <a:bodyPr/>
                    <a:lstStyle/>
                    <a:p>
                      <a:r>
                        <a:rPr lang="en-US" sz="700" dirty="0" smtClean="0">
                          <a:solidFill>
                            <a:schemeClr val="tx1"/>
                          </a:solidFill>
                        </a:rPr>
                        <a:t>15</a:t>
                      </a:r>
                      <a:endParaRPr lang="en-US" sz="700" dirty="0">
                        <a:solidFill>
                          <a:schemeClr val="tx1"/>
                        </a:solidFill>
                      </a:endParaRPr>
                    </a:p>
                  </a:txBody>
                  <a:tcPr marL="38239" marR="38239" marT="19120" marB="19120"/>
                </a:tc>
                <a:tc>
                  <a:txBody>
                    <a:bodyPr/>
                    <a:lstStyle/>
                    <a:p>
                      <a:r>
                        <a:rPr lang="en-US" sz="700" dirty="0">
                          <a:solidFill>
                            <a:schemeClr val="tx1"/>
                          </a:solidFill>
                        </a:rPr>
                        <a:t>17</a:t>
                      </a:r>
                    </a:p>
                  </a:txBody>
                  <a:tcPr marL="38239" marR="38239" marT="19120" marB="19120"/>
                </a:tc>
                <a:tc>
                  <a:txBody>
                    <a:bodyPr/>
                    <a:lstStyle/>
                    <a:p>
                      <a:r>
                        <a:rPr lang="en-US" sz="700" dirty="0">
                          <a:solidFill>
                            <a:schemeClr val="tx1"/>
                          </a:solidFill>
                        </a:rPr>
                        <a:t>116</a:t>
                      </a:r>
                    </a:p>
                  </a:txBody>
                  <a:tcPr marL="38239" marR="38239" marT="19120" marB="191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700" dirty="0">
                          <a:solidFill>
                            <a:schemeClr val="tx1"/>
                          </a:solidFill>
                        </a:rPr>
                        <a:t>…</a:t>
                      </a:r>
                    </a:p>
                  </a:txBody>
                  <a:tcPr marL="38239" marR="38239" marT="19120" marB="19120"/>
                </a:tc>
                <a:tc vMerge="1">
                  <a:txBody>
                    <a:bodyPr/>
                    <a:lstStyle/>
                    <a:p>
                      <a:endParaRPr lang="en-US" dirty="0"/>
                    </a:p>
                  </a:txBody>
                  <a:tcPr/>
                </a:tc>
                <a:extLst>
                  <a:ext uri="{0D108BD9-81ED-4DB2-BD59-A6C34878D82A}">
                    <a16:rowId xmlns:a16="http://schemas.microsoft.com/office/drawing/2014/main" val="2572117752"/>
                  </a:ext>
                </a:extLst>
              </a:tr>
            </a:tbl>
          </a:graphicData>
        </a:graphic>
      </p:graphicFrame>
      <p:sp>
        <p:nvSpPr>
          <p:cNvPr id="3" name="TextBox 2"/>
          <p:cNvSpPr txBox="1"/>
          <p:nvPr/>
        </p:nvSpPr>
        <p:spPr>
          <a:xfrm>
            <a:off x="838200" y="4243462"/>
            <a:ext cx="6227474" cy="2031325"/>
          </a:xfrm>
          <a:prstGeom prst="rect">
            <a:avLst/>
          </a:prstGeom>
          <a:noFill/>
        </p:spPr>
        <p:txBody>
          <a:bodyPr wrap="none" rtlCol="0">
            <a:spAutoFit/>
          </a:bodyPr>
          <a:lstStyle/>
          <a:p>
            <a:pPr>
              <a:lnSpc>
                <a:spcPct val="150000"/>
              </a:lnSpc>
            </a:pPr>
            <a:r>
              <a:rPr lang="en-US" sz="2800" dirty="0"/>
              <a:t>Examples:</a:t>
            </a:r>
          </a:p>
          <a:p>
            <a:pPr>
              <a:lnSpc>
                <a:spcPct val="150000"/>
              </a:lnSpc>
            </a:pPr>
            <a:r>
              <a:rPr lang="en-US" sz="2800" dirty="0" err="1">
                <a:solidFill>
                  <a:srgbClr val="7030A0"/>
                </a:solidFill>
              </a:rPr>
              <a:t>Team_Name</a:t>
            </a:r>
            <a:r>
              <a:rPr lang="en-US" sz="2800" dirty="0">
                <a:solidFill>
                  <a:srgbClr val="7030A0"/>
                </a:solidFill>
              </a:rPr>
              <a:t> </a:t>
            </a:r>
            <a:r>
              <a:rPr lang="en-US" sz="2800" dirty="0"/>
              <a:t>(</a:t>
            </a:r>
            <a:r>
              <a:rPr lang="en-US" sz="2800" dirty="0">
                <a:solidFill>
                  <a:srgbClr val="7030A0"/>
                </a:solidFill>
              </a:rPr>
              <a:t> </a:t>
            </a:r>
            <a:r>
              <a:rPr lang="en-US" sz="2800" dirty="0"/>
              <a:t>S )</a:t>
            </a:r>
            <a:r>
              <a:rPr lang="en-US" sz="2800" dirty="0">
                <a:solidFill>
                  <a:srgbClr val="7030A0"/>
                </a:solidFill>
              </a:rPr>
              <a:t> </a:t>
            </a:r>
            <a:r>
              <a:rPr lang="en-US" sz="2800" dirty="0"/>
              <a:t>= {“Raptors”, “Wizards”}</a:t>
            </a:r>
            <a:endParaRPr lang="en-US" sz="2800" dirty="0">
              <a:solidFill>
                <a:schemeClr val="accent6">
                  <a:lumMod val="75000"/>
                </a:schemeClr>
              </a:solidFill>
            </a:endParaRPr>
          </a:p>
          <a:p>
            <a:pPr>
              <a:lnSpc>
                <a:spcPct val="150000"/>
              </a:lnSpc>
            </a:pPr>
            <a:r>
              <a:rPr lang="en-US" sz="2800" dirty="0" err="1">
                <a:solidFill>
                  <a:schemeClr val="accent6">
                    <a:lumMod val="75000"/>
                  </a:schemeClr>
                </a:solidFill>
              </a:rPr>
              <a:t>Points_Delta</a:t>
            </a:r>
            <a:r>
              <a:rPr lang="en-US" sz="2800" dirty="0">
                <a:solidFill>
                  <a:schemeClr val="accent6">
                    <a:lumMod val="75000"/>
                  </a:schemeClr>
                </a:solidFill>
              </a:rPr>
              <a:t> </a:t>
            </a:r>
            <a:r>
              <a:rPr lang="en-US" sz="2800" dirty="0"/>
              <a:t>( S )</a:t>
            </a:r>
            <a:r>
              <a:rPr lang="en-US" sz="2800" dirty="0">
                <a:solidFill>
                  <a:srgbClr val="7030A0"/>
                </a:solidFill>
              </a:rPr>
              <a:t> </a:t>
            </a:r>
            <a:r>
              <a:rPr lang="en-US" sz="2800" dirty="0"/>
              <a:t>= { 4 } </a:t>
            </a:r>
          </a:p>
        </p:txBody>
      </p:sp>
    </p:spTree>
    <p:custDataLst>
      <p:tags r:id="rId1"/>
    </p:custDataLst>
    <p:extLst>
      <p:ext uri="{BB962C8B-B14F-4D97-AF65-F5344CB8AC3E}">
        <p14:creationId xmlns:p14="http://schemas.microsoft.com/office/powerpoint/2010/main" val="1033631519"/>
      </p:ext>
    </p:extLst>
  </p:cSld>
  <p:clrMapOvr>
    <a:masterClrMapping/>
  </p:clrMapOvr>
  <mc:AlternateContent xmlns:mc="http://schemas.openxmlformats.org/markup-compatibility/2006" xmlns:p14="http://schemas.microsoft.com/office/powerpoint/2010/main">
    <mc:Choice Requires="p14">
      <p:transition spd="slow" p14:dur="2000" advTm="43283"/>
    </mc:Choice>
    <mc:Fallback xmlns="">
      <p:transition spd="slow" advTm="4328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Hidden Semi-Markov Models</a:t>
            </a:r>
          </a:p>
        </p:txBody>
      </p:sp>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838200" y="1391514"/>
            <a:ext cx="9058660" cy="733133"/>
          </a:xfrm>
          <a:prstGeom prst="rect">
            <a:avLst/>
          </a:prstGeom>
        </p:spPr>
      </p:pic>
      <p:sp>
        <p:nvSpPr>
          <p:cNvPr id="7" name="TextBox 6"/>
          <p:cNvSpPr txBox="1"/>
          <p:nvPr/>
        </p:nvSpPr>
        <p:spPr>
          <a:xfrm>
            <a:off x="5239796" y="2866990"/>
            <a:ext cx="1447762" cy="523220"/>
          </a:xfrm>
          <a:prstGeom prst="rect">
            <a:avLst/>
          </a:prstGeom>
          <a:noFill/>
        </p:spPr>
        <p:txBody>
          <a:bodyPr wrap="square" rtlCol="0">
            <a:spAutoFit/>
          </a:bodyPr>
          <a:lstStyle/>
          <a:p>
            <a:r>
              <a:rPr lang="en-US" sz="2800" dirty="0">
                <a:solidFill>
                  <a:srgbClr val="FF0000"/>
                </a:solidFill>
              </a:rPr>
              <a:t>dataset</a:t>
            </a:r>
          </a:p>
        </p:txBody>
      </p:sp>
      <p:sp>
        <p:nvSpPr>
          <p:cNvPr id="8" name="TextBox 7"/>
          <p:cNvSpPr txBox="1"/>
          <p:nvPr/>
        </p:nvSpPr>
        <p:spPr>
          <a:xfrm>
            <a:off x="7914776" y="2795574"/>
            <a:ext cx="2660862" cy="523220"/>
          </a:xfrm>
          <a:prstGeom prst="rect">
            <a:avLst/>
          </a:prstGeom>
          <a:noFill/>
        </p:spPr>
        <p:txBody>
          <a:bodyPr wrap="square" rtlCol="0">
            <a:spAutoFit/>
          </a:bodyPr>
          <a:lstStyle/>
          <a:p>
            <a:r>
              <a:rPr lang="en-US" sz="2800" dirty="0">
                <a:solidFill>
                  <a:srgbClr val="FF0000"/>
                </a:solidFill>
              </a:rPr>
              <a:t>segmentations</a:t>
            </a:r>
          </a:p>
        </p:txBody>
      </p:sp>
      <p:sp>
        <p:nvSpPr>
          <p:cNvPr id="9" name="TextBox 8"/>
          <p:cNvSpPr txBox="1"/>
          <p:nvPr/>
        </p:nvSpPr>
        <p:spPr>
          <a:xfrm>
            <a:off x="6701989" y="2430709"/>
            <a:ext cx="893135" cy="523220"/>
          </a:xfrm>
          <a:prstGeom prst="rect">
            <a:avLst/>
          </a:prstGeom>
          <a:noFill/>
        </p:spPr>
        <p:txBody>
          <a:bodyPr wrap="square" rtlCol="0">
            <a:spAutoFit/>
          </a:bodyPr>
          <a:lstStyle/>
          <a:p>
            <a:r>
              <a:rPr lang="en-US" sz="2800" dirty="0">
                <a:solidFill>
                  <a:srgbClr val="FF0000"/>
                </a:solidFill>
              </a:rPr>
              <a:t>tags</a:t>
            </a:r>
          </a:p>
        </p:txBody>
      </p:sp>
      <p:sp>
        <p:nvSpPr>
          <p:cNvPr id="10" name="TextBox 9"/>
          <p:cNvSpPr txBox="1"/>
          <p:nvPr/>
        </p:nvSpPr>
        <p:spPr>
          <a:xfrm>
            <a:off x="490964" y="2890446"/>
            <a:ext cx="3286283" cy="523220"/>
          </a:xfrm>
          <a:prstGeom prst="rect">
            <a:avLst/>
          </a:prstGeom>
          <a:noFill/>
        </p:spPr>
        <p:txBody>
          <a:bodyPr wrap="square" rtlCol="0">
            <a:spAutoFit/>
          </a:bodyPr>
          <a:lstStyle/>
          <a:p>
            <a:r>
              <a:rPr lang="en-US" sz="2800" dirty="0">
                <a:solidFill>
                  <a:srgbClr val="FF0000"/>
                </a:solidFill>
              </a:rPr>
              <a:t>world s</a:t>
            </a:r>
            <a:r>
              <a:rPr lang="en-US" altLang="zh-CN" sz="2800" dirty="0">
                <a:solidFill>
                  <a:srgbClr val="FF0000"/>
                </a:solidFill>
              </a:rPr>
              <a:t>tate: tables</a:t>
            </a:r>
            <a:endParaRPr lang="en-US" sz="2800" dirty="0">
              <a:solidFill>
                <a:srgbClr val="FF0000"/>
              </a:solidFill>
            </a:endParaRPr>
          </a:p>
        </p:txBody>
      </p:sp>
      <p:sp>
        <p:nvSpPr>
          <p:cNvPr id="11" name="TextBox 10"/>
          <p:cNvSpPr txBox="1"/>
          <p:nvPr/>
        </p:nvSpPr>
        <p:spPr>
          <a:xfrm>
            <a:off x="2905091" y="2494470"/>
            <a:ext cx="2639924" cy="523220"/>
          </a:xfrm>
          <a:prstGeom prst="rect">
            <a:avLst/>
          </a:prstGeom>
          <a:noFill/>
        </p:spPr>
        <p:txBody>
          <a:bodyPr wrap="square" rtlCol="0">
            <a:spAutoFit/>
          </a:bodyPr>
          <a:lstStyle/>
          <a:p>
            <a:r>
              <a:rPr lang="en-US" sz="2800" dirty="0">
                <a:solidFill>
                  <a:srgbClr val="FF0000"/>
                </a:solidFill>
              </a:rPr>
              <a:t>observed words</a:t>
            </a:r>
          </a:p>
        </p:txBody>
      </p:sp>
      <p:cxnSp>
        <p:nvCxnSpPr>
          <p:cNvPr id="13" name="Straight Arrow Connector 12"/>
          <p:cNvCxnSpPr>
            <a:stCxn id="10" idx="0"/>
          </p:cNvCxnSpPr>
          <p:nvPr/>
        </p:nvCxnSpPr>
        <p:spPr>
          <a:xfrm flipV="1">
            <a:off x="2134106" y="2098494"/>
            <a:ext cx="1498359" cy="791952"/>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a:stCxn id="11" idx="0"/>
          </p:cNvCxnSpPr>
          <p:nvPr/>
        </p:nvCxnSpPr>
        <p:spPr>
          <a:xfrm flipH="1" flipV="1">
            <a:off x="4096899" y="2073180"/>
            <a:ext cx="128154" cy="421290"/>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a:stCxn id="7" idx="0"/>
          </p:cNvCxnSpPr>
          <p:nvPr/>
        </p:nvCxnSpPr>
        <p:spPr>
          <a:xfrm flipH="1" flipV="1">
            <a:off x="5172646" y="2098494"/>
            <a:ext cx="791031" cy="768496"/>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a:stCxn id="9" idx="0"/>
          </p:cNvCxnSpPr>
          <p:nvPr/>
        </p:nvCxnSpPr>
        <p:spPr>
          <a:xfrm flipV="1">
            <a:off x="7148557" y="1924705"/>
            <a:ext cx="513717" cy="506004"/>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cxnSp>
        <p:nvCxnSpPr>
          <p:cNvPr id="21" name="Straight Arrow Connector 20"/>
          <p:cNvCxnSpPr>
            <a:stCxn id="8" idx="0"/>
          </p:cNvCxnSpPr>
          <p:nvPr/>
        </p:nvCxnSpPr>
        <p:spPr>
          <a:xfrm flipH="1" flipV="1">
            <a:off x="8295597" y="1931384"/>
            <a:ext cx="949610" cy="864190"/>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pic>
        <p:nvPicPr>
          <p:cNvPr id="32" name="Picture 31"/>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840967" y="5349765"/>
            <a:ext cx="8754286" cy="716190"/>
          </a:xfrm>
          <a:prstGeom prst="rect">
            <a:avLst/>
          </a:prstGeom>
        </p:spPr>
      </p:pic>
      <p:sp>
        <p:nvSpPr>
          <p:cNvPr id="35" name="TextBox 34"/>
          <p:cNvSpPr txBox="1"/>
          <p:nvPr/>
        </p:nvSpPr>
        <p:spPr>
          <a:xfrm>
            <a:off x="5688701" y="4517272"/>
            <a:ext cx="1583960" cy="523220"/>
          </a:xfrm>
          <a:prstGeom prst="rect">
            <a:avLst/>
          </a:prstGeom>
          <a:noFill/>
        </p:spPr>
        <p:txBody>
          <a:bodyPr wrap="none" rtlCol="0">
            <a:spAutoFit/>
          </a:bodyPr>
          <a:lstStyle/>
          <a:p>
            <a:r>
              <a:rPr lang="en-US" sz="2800" dirty="0">
                <a:solidFill>
                  <a:srgbClr val="FF0000"/>
                </a:solidFill>
              </a:rPr>
              <a:t>segments</a:t>
            </a:r>
          </a:p>
        </p:txBody>
      </p:sp>
      <p:cxnSp>
        <p:nvCxnSpPr>
          <p:cNvPr id="37" name="Straight Arrow Connector 36"/>
          <p:cNvCxnSpPr>
            <a:stCxn id="35" idx="0"/>
          </p:cNvCxnSpPr>
          <p:nvPr/>
        </p:nvCxnSpPr>
        <p:spPr>
          <a:xfrm flipH="1" flipV="1">
            <a:off x="6365684" y="4205986"/>
            <a:ext cx="114997" cy="311286"/>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pic>
        <p:nvPicPr>
          <p:cNvPr id="12" name="Picture 11"/>
          <p:cNvPicPr>
            <a:picLocks noChangeAspect="1"/>
          </p:cNvPicPr>
          <p:nvPr>
            <p:custDataLst>
              <p:tags r:id="rId3"/>
            </p:custDataLst>
          </p:nvPr>
        </p:nvPicPr>
        <p:blipFill>
          <a:blip r:embed="rId8" cstate="print">
            <a:extLst>
              <a:ext uri="{28A0092B-C50C-407E-A947-70E740481C1C}">
                <a14:useLocalDpi xmlns:a14="http://schemas.microsoft.com/office/drawing/2010/main" val="0"/>
              </a:ext>
            </a:extLst>
          </a:blip>
          <a:stretch>
            <a:fillRect/>
          </a:stretch>
        </p:blipFill>
        <p:spPr>
          <a:xfrm>
            <a:off x="838200" y="3704440"/>
            <a:ext cx="6407619" cy="628572"/>
          </a:xfrm>
          <a:prstGeom prst="rect">
            <a:avLst/>
          </a:prstGeom>
        </p:spPr>
      </p:pic>
    </p:spTree>
    <p:extLst>
      <p:ext uri="{BB962C8B-B14F-4D97-AF65-F5344CB8AC3E}">
        <p14:creationId xmlns:p14="http://schemas.microsoft.com/office/powerpoint/2010/main" val="3666370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0875"/>
          </a:xfrm>
        </p:spPr>
        <p:txBody>
          <a:bodyPr>
            <a:normAutofit fontScale="90000"/>
          </a:bodyPr>
          <a:lstStyle/>
          <a:p>
            <a:r>
              <a:rPr lang="en-US" dirty="0">
                <a:solidFill>
                  <a:srgbClr val="0070C0"/>
                </a:solidFill>
              </a:rPr>
              <a:t>Hidden Semi-Markov Models</a:t>
            </a:r>
          </a:p>
        </p:txBody>
      </p:sp>
      <p:sp>
        <p:nvSpPr>
          <p:cNvPr id="71" name="TextBox 70"/>
          <p:cNvSpPr txBox="1"/>
          <p:nvPr/>
        </p:nvSpPr>
        <p:spPr>
          <a:xfrm>
            <a:off x="2695974" y="5937913"/>
            <a:ext cx="3609155" cy="461665"/>
          </a:xfrm>
          <a:prstGeom prst="rect">
            <a:avLst/>
          </a:prstGeom>
          <a:noFill/>
        </p:spPr>
        <p:txBody>
          <a:bodyPr wrap="square" rtlCol="0">
            <a:spAutoFit/>
          </a:bodyPr>
          <a:lstStyle/>
          <a:p>
            <a:r>
              <a:rPr lang="en-US" sz="2400" dirty="0">
                <a:solidFill>
                  <a:srgbClr val="FF0000"/>
                </a:solidFill>
              </a:rPr>
              <a:t>transition probabilities</a:t>
            </a:r>
          </a:p>
        </p:txBody>
      </p:sp>
      <p:cxnSp>
        <p:nvCxnSpPr>
          <p:cNvPr id="72" name="Straight Arrow Connector 71"/>
          <p:cNvCxnSpPr>
            <a:stCxn id="71" idx="0"/>
          </p:cNvCxnSpPr>
          <p:nvPr/>
        </p:nvCxnSpPr>
        <p:spPr>
          <a:xfrm flipV="1">
            <a:off x="4500552" y="5514835"/>
            <a:ext cx="334039" cy="423078"/>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sp>
        <p:nvSpPr>
          <p:cNvPr id="73" name="TextBox 72"/>
          <p:cNvSpPr txBox="1"/>
          <p:nvPr/>
        </p:nvSpPr>
        <p:spPr>
          <a:xfrm>
            <a:off x="6639169" y="5883739"/>
            <a:ext cx="3090732" cy="461665"/>
          </a:xfrm>
          <a:prstGeom prst="rect">
            <a:avLst/>
          </a:prstGeom>
          <a:noFill/>
        </p:spPr>
        <p:txBody>
          <a:bodyPr wrap="square" rtlCol="0">
            <a:spAutoFit/>
          </a:bodyPr>
          <a:lstStyle/>
          <a:p>
            <a:r>
              <a:rPr lang="en-US" sz="2400" dirty="0">
                <a:solidFill>
                  <a:srgbClr val="FF0000"/>
                </a:solidFill>
              </a:rPr>
              <a:t>emission probabilities</a:t>
            </a:r>
          </a:p>
        </p:txBody>
      </p:sp>
      <p:cxnSp>
        <p:nvCxnSpPr>
          <p:cNvPr id="75" name="Straight Arrow Connector 74"/>
          <p:cNvCxnSpPr>
            <a:stCxn id="73" idx="0"/>
          </p:cNvCxnSpPr>
          <p:nvPr/>
        </p:nvCxnSpPr>
        <p:spPr>
          <a:xfrm flipH="1" flipV="1">
            <a:off x="7695926" y="5596784"/>
            <a:ext cx="488609" cy="286955"/>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sp>
        <p:nvSpPr>
          <p:cNvPr id="83" name="TextBox 82"/>
          <p:cNvSpPr txBox="1"/>
          <p:nvPr/>
        </p:nvSpPr>
        <p:spPr>
          <a:xfrm>
            <a:off x="183493" y="5978589"/>
            <a:ext cx="1384033" cy="461665"/>
          </a:xfrm>
          <a:prstGeom prst="rect">
            <a:avLst/>
          </a:prstGeom>
          <a:noFill/>
        </p:spPr>
        <p:txBody>
          <a:bodyPr wrap="square" rtlCol="0">
            <a:spAutoFit/>
          </a:bodyPr>
          <a:lstStyle/>
          <a:p>
            <a:r>
              <a:rPr lang="en-US" sz="2400" dirty="0">
                <a:solidFill>
                  <a:srgbClr val="FF0000"/>
                </a:solidFill>
              </a:rPr>
              <a:t>segments</a:t>
            </a:r>
          </a:p>
        </p:txBody>
      </p:sp>
      <p:cxnSp>
        <p:nvCxnSpPr>
          <p:cNvPr id="86" name="Straight Arrow Connector 85"/>
          <p:cNvCxnSpPr>
            <a:stCxn id="83" idx="0"/>
          </p:cNvCxnSpPr>
          <p:nvPr/>
        </p:nvCxnSpPr>
        <p:spPr>
          <a:xfrm flipV="1">
            <a:off x="875510" y="5514835"/>
            <a:ext cx="961428" cy="463754"/>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sp>
        <p:nvSpPr>
          <p:cNvPr id="87" name="TextBox 86"/>
          <p:cNvSpPr txBox="1"/>
          <p:nvPr/>
        </p:nvSpPr>
        <p:spPr>
          <a:xfrm>
            <a:off x="1705103" y="6345404"/>
            <a:ext cx="695447" cy="461665"/>
          </a:xfrm>
          <a:prstGeom prst="rect">
            <a:avLst/>
          </a:prstGeom>
          <a:noFill/>
        </p:spPr>
        <p:txBody>
          <a:bodyPr wrap="none" rtlCol="0">
            <a:spAutoFit/>
          </a:bodyPr>
          <a:lstStyle/>
          <a:p>
            <a:r>
              <a:rPr lang="en-US" sz="2400" dirty="0">
                <a:solidFill>
                  <a:srgbClr val="FF0000"/>
                </a:solidFill>
              </a:rPr>
              <a:t>tags</a:t>
            </a:r>
          </a:p>
        </p:txBody>
      </p:sp>
      <p:cxnSp>
        <p:nvCxnSpPr>
          <p:cNvPr id="88" name="Straight Arrow Connector 87"/>
          <p:cNvCxnSpPr>
            <a:stCxn id="87" idx="0"/>
          </p:cNvCxnSpPr>
          <p:nvPr/>
        </p:nvCxnSpPr>
        <p:spPr>
          <a:xfrm flipV="1">
            <a:off x="2052827" y="5514835"/>
            <a:ext cx="425773" cy="830569"/>
          </a:xfrm>
          <a:prstGeom prst="straightConnector1">
            <a:avLst/>
          </a:prstGeom>
          <a:ln>
            <a:tailEnd type="arrow" w="lg" len="lg"/>
          </a:ln>
        </p:spPr>
        <p:style>
          <a:lnRef idx="3">
            <a:schemeClr val="accent2"/>
          </a:lnRef>
          <a:fillRef idx="0">
            <a:schemeClr val="accent2"/>
          </a:fillRef>
          <a:effectRef idx="2">
            <a:schemeClr val="accent2"/>
          </a:effectRef>
          <a:fontRef idx="minor">
            <a:schemeClr val="tx1"/>
          </a:fontRef>
        </p:style>
      </p:cxnSp>
      <p:pic>
        <p:nvPicPr>
          <p:cNvPr id="89" name="Picture 88"/>
          <p:cNvPicPr>
            <a:picLocks noChangeAspect="1"/>
          </p:cNvPicPr>
          <p:nvPr>
            <p:custDataLst>
              <p:tags r:id="rId1"/>
            </p:custDataLst>
          </p:nvPr>
        </p:nvPicPr>
        <p:blipFill>
          <a:blip r:embed="rId4" cstate="print">
            <a:extLst>
              <a:ext uri="{28A0092B-C50C-407E-A947-70E740481C1C}">
                <a14:useLocalDpi xmlns:a14="http://schemas.microsoft.com/office/drawing/2010/main" val="0"/>
              </a:ext>
            </a:extLst>
          </a:blip>
          <a:stretch>
            <a:fillRect/>
          </a:stretch>
        </p:blipFill>
        <p:spPr>
          <a:xfrm>
            <a:off x="840967" y="5349765"/>
            <a:ext cx="8754286" cy="716190"/>
          </a:xfrm>
          <a:prstGeom prst="rect">
            <a:avLst/>
          </a:prstGeom>
        </p:spPr>
      </p:pic>
      <p:sp>
        <p:nvSpPr>
          <p:cNvPr id="60" name="TextBox 59"/>
          <p:cNvSpPr txBox="1"/>
          <p:nvPr/>
        </p:nvSpPr>
        <p:spPr>
          <a:xfrm>
            <a:off x="452977" y="3752667"/>
            <a:ext cx="651140" cy="461665"/>
          </a:xfrm>
          <a:prstGeom prst="rect">
            <a:avLst/>
          </a:prstGeom>
          <a:noFill/>
        </p:spPr>
        <p:txBody>
          <a:bodyPr wrap="none" rtlCol="0">
            <a:spAutoFit/>
          </a:bodyPr>
          <a:lstStyle/>
          <a:p>
            <a:r>
              <a:rPr lang="en-US" sz="2400" dirty="0">
                <a:solidFill>
                  <a:srgbClr val="7030A0"/>
                </a:solidFill>
              </a:rPr>
              <a:t>The</a:t>
            </a:r>
          </a:p>
        </p:txBody>
      </p:sp>
      <p:sp>
        <p:nvSpPr>
          <p:cNvPr id="61" name="TextBox 60"/>
          <p:cNvSpPr txBox="1"/>
          <p:nvPr/>
        </p:nvSpPr>
        <p:spPr>
          <a:xfrm>
            <a:off x="1364573" y="3752667"/>
            <a:ext cx="1143262" cy="461665"/>
          </a:xfrm>
          <a:prstGeom prst="rect">
            <a:avLst/>
          </a:prstGeom>
          <a:noFill/>
        </p:spPr>
        <p:txBody>
          <a:bodyPr wrap="none" rtlCol="0">
            <a:spAutoFit/>
          </a:bodyPr>
          <a:lstStyle/>
          <a:p>
            <a:r>
              <a:rPr lang="en-US" sz="2400" dirty="0">
                <a:solidFill>
                  <a:srgbClr val="7030A0"/>
                </a:solidFill>
              </a:rPr>
              <a:t>Raptors</a:t>
            </a:r>
          </a:p>
        </p:txBody>
      </p:sp>
      <p:sp>
        <p:nvSpPr>
          <p:cNvPr id="62" name="TextBox 61"/>
          <p:cNvSpPr txBox="1"/>
          <p:nvPr/>
        </p:nvSpPr>
        <p:spPr>
          <a:xfrm>
            <a:off x="2768291" y="3752668"/>
            <a:ext cx="277640" cy="461665"/>
          </a:xfrm>
          <a:prstGeom prst="rect">
            <a:avLst/>
          </a:prstGeom>
          <a:noFill/>
        </p:spPr>
        <p:txBody>
          <a:bodyPr wrap="none" rtlCol="0">
            <a:spAutoFit/>
          </a:bodyPr>
          <a:lstStyle/>
          <a:p>
            <a:r>
              <a:rPr lang="en-US" sz="2400" dirty="0">
                <a:solidFill>
                  <a:srgbClr val="7030A0"/>
                </a:solidFill>
              </a:rPr>
              <a:t>(</a:t>
            </a:r>
          </a:p>
        </p:txBody>
      </p:sp>
      <p:sp>
        <p:nvSpPr>
          <p:cNvPr id="63" name="TextBox 62"/>
          <p:cNvSpPr txBox="1"/>
          <p:nvPr/>
        </p:nvSpPr>
        <p:spPr>
          <a:xfrm>
            <a:off x="3306387" y="3752668"/>
            <a:ext cx="495649" cy="461665"/>
          </a:xfrm>
          <a:prstGeom prst="rect">
            <a:avLst/>
          </a:prstGeom>
          <a:noFill/>
        </p:spPr>
        <p:txBody>
          <a:bodyPr wrap="none" rtlCol="0">
            <a:spAutoFit/>
          </a:bodyPr>
          <a:lstStyle/>
          <a:p>
            <a:r>
              <a:rPr lang="en-US" sz="2400" dirty="0">
                <a:solidFill>
                  <a:schemeClr val="accent6">
                    <a:lumMod val="75000"/>
                  </a:schemeClr>
                </a:solidFill>
              </a:rPr>
              <a:t>33</a:t>
            </a:r>
          </a:p>
        </p:txBody>
      </p:sp>
      <p:sp>
        <p:nvSpPr>
          <p:cNvPr id="64" name="TextBox 63"/>
          <p:cNvSpPr txBox="1"/>
          <p:nvPr/>
        </p:nvSpPr>
        <p:spPr>
          <a:xfrm>
            <a:off x="4062492" y="3752668"/>
            <a:ext cx="279244" cy="461665"/>
          </a:xfrm>
          <a:prstGeom prst="rect">
            <a:avLst/>
          </a:prstGeom>
          <a:noFill/>
        </p:spPr>
        <p:txBody>
          <a:bodyPr wrap="none" rtlCol="0">
            <a:spAutoFit/>
          </a:bodyPr>
          <a:lstStyle/>
          <a:p>
            <a:r>
              <a:rPr lang="en-US" sz="2400" dirty="0">
                <a:solidFill>
                  <a:srgbClr val="7030A0"/>
                </a:solidFill>
              </a:rPr>
              <a:t>-</a:t>
            </a:r>
          </a:p>
        </p:txBody>
      </p:sp>
      <p:sp>
        <p:nvSpPr>
          <p:cNvPr id="65" name="TextBox 64"/>
          <p:cNvSpPr txBox="1"/>
          <p:nvPr/>
        </p:nvSpPr>
        <p:spPr>
          <a:xfrm>
            <a:off x="4602192" y="3752668"/>
            <a:ext cx="495649" cy="461665"/>
          </a:xfrm>
          <a:prstGeom prst="rect">
            <a:avLst/>
          </a:prstGeom>
          <a:noFill/>
        </p:spPr>
        <p:txBody>
          <a:bodyPr wrap="none" rtlCol="0">
            <a:spAutoFit/>
          </a:bodyPr>
          <a:lstStyle/>
          <a:p>
            <a:r>
              <a:rPr lang="en-US" sz="2400" dirty="0">
                <a:solidFill>
                  <a:schemeClr val="accent6">
                    <a:lumMod val="75000"/>
                  </a:schemeClr>
                </a:solidFill>
              </a:rPr>
              <a:t>15</a:t>
            </a:r>
          </a:p>
        </p:txBody>
      </p:sp>
      <p:sp>
        <p:nvSpPr>
          <p:cNvPr id="66" name="TextBox 65"/>
          <p:cNvSpPr txBox="1"/>
          <p:nvPr/>
        </p:nvSpPr>
        <p:spPr>
          <a:xfrm>
            <a:off x="5358297" y="3752668"/>
            <a:ext cx="277640" cy="461665"/>
          </a:xfrm>
          <a:prstGeom prst="rect">
            <a:avLst/>
          </a:prstGeom>
          <a:noFill/>
        </p:spPr>
        <p:txBody>
          <a:bodyPr wrap="none" rtlCol="0">
            <a:spAutoFit/>
          </a:bodyPr>
          <a:lstStyle/>
          <a:p>
            <a:r>
              <a:rPr lang="en-US" sz="2400" dirty="0">
                <a:solidFill>
                  <a:srgbClr val="7030A0"/>
                </a:solidFill>
              </a:rPr>
              <a:t>)</a:t>
            </a:r>
          </a:p>
        </p:txBody>
      </p:sp>
      <p:sp>
        <p:nvSpPr>
          <p:cNvPr id="67" name="TextBox 66"/>
          <p:cNvSpPr txBox="1"/>
          <p:nvPr/>
        </p:nvSpPr>
        <p:spPr>
          <a:xfrm>
            <a:off x="5896393" y="3752668"/>
            <a:ext cx="1291379" cy="461665"/>
          </a:xfrm>
          <a:prstGeom prst="rect">
            <a:avLst/>
          </a:prstGeom>
          <a:noFill/>
        </p:spPr>
        <p:txBody>
          <a:bodyPr wrap="none" rtlCol="0">
            <a:spAutoFit/>
          </a:bodyPr>
          <a:lstStyle/>
          <a:p>
            <a:r>
              <a:rPr lang="en-US" sz="2400" u="sng" dirty="0">
                <a:solidFill>
                  <a:srgbClr val="7030A0"/>
                </a:solidFill>
              </a:rPr>
              <a:t>edge out</a:t>
            </a:r>
          </a:p>
        </p:txBody>
      </p:sp>
      <p:sp>
        <p:nvSpPr>
          <p:cNvPr id="68" name="TextBox 67"/>
          <p:cNvSpPr txBox="1"/>
          <p:nvPr/>
        </p:nvSpPr>
        <p:spPr>
          <a:xfrm>
            <a:off x="7448228" y="3752668"/>
            <a:ext cx="603050" cy="461665"/>
          </a:xfrm>
          <a:prstGeom prst="rect">
            <a:avLst/>
          </a:prstGeom>
          <a:noFill/>
        </p:spPr>
        <p:txBody>
          <a:bodyPr wrap="none" rtlCol="0">
            <a:spAutoFit/>
          </a:bodyPr>
          <a:lstStyle/>
          <a:p>
            <a:r>
              <a:rPr lang="en-US" sz="2400" dirty="0">
                <a:solidFill>
                  <a:srgbClr val="7030A0"/>
                </a:solidFill>
              </a:rPr>
              <a:t>the</a:t>
            </a:r>
          </a:p>
        </p:txBody>
      </p:sp>
      <p:sp>
        <p:nvSpPr>
          <p:cNvPr id="69" name="TextBox 68"/>
          <p:cNvSpPr txBox="1"/>
          <p:nvPr/>
        </p:nvSpPr>
        <p:spPr>
          <a:xfrm>
            <a:off x="8311734" y="3752668"/>
            <a:ext cx="1178784" cy="461665"/>
          </a:xfrm>
          <a:prstGeom prst="rect">
            <a:avLst/>
          </a:prstGeom>
          <a:noFill/>
        </p:spPr>
        <p:txBody>
          <a:bodyPr wrap="none" rtlCol="0">
            <a:spAutoFit/>
          </a:bodyPr>
          <a:lstStyle/>
          <a:p>
            <a:r>
              <a:rPr lang="en-US" sz="2400" dirty="0">
                <a:solidFill>
                  <a:srgbClr val="7030A0"/>
                </a:solidFill>
              </a:rPr>
              <a:t>Wizards</a:t>
            </a:r>
          </a:p>
        </p:txBody>
      </p:sp>
      <p:sp>
        <p:nvSpPr>
          <p:cNvPr id="90" name="TextBox 89"/>
          <p:cNvSpPr txBox="1"/>
          <p:nvPr/>
        </p:nvSpPr>
        <p:spPr>
          <a:xfrm>
            <a:off x="9750974" y="3752668"/>
            <a:ext cx="508473" cy="461665"/>
          </a:xfrm>
          <a:prstGeom prst="rect">
            <a:avLst/>
          </a:prstGeom>
          <a:noFill/>
        </p:spPr>
        <p:txBody>
          <a:bodyPr wrap="none" rtlCol="0">
            <a:spAutoFit/>
          </a:bodyPr>
          <a:lstStyle/>
          <a:p>
            <a:r>
              <a:rPr lang="en-US" sz="2400" dirty="0">
                <a:solidFill>
                  <a:srgbClr val="7030A0"/>
                </a:solidFill>
              </a:rPr>
              <a:t>on</a:t>
            </a:r>
          </a:p>
        </p:txBody>
      </p:sp>
      <p:sp>
        <p:nvSpPr>
          <p:cNvPr id="91" name="TextBox 90"/>
          <p:cNvSpPr txBox="1"/>
          <p:nvPr/>
        </p:nvSpPr>
        <p:spPr>
          <a:xfrm>
            <a:off x="10519905" y="3752667"/>
            <a:ext cx="1195392" cy="461665"/>
          </a:xfrm>
          <a:prstGeom prst="rect">
            <a:avLst/>
          </a:prstGeom>
          <a:noFill/>
        </p:spPr>
        <p:txBody>
          <a:bodyPr wrap="none" rtlCol="0">
            <a:spAutoFit/>
          </a:bodyPr>
          <a:lstStyle/>
          <a:p>
            <a:r>
              <a:rPr lang="en-US" sz="2400" dirty="0">
                <a:solidFill>
                  <a:srgbClr val="7030A0"/>
                </a:solidFill>
              </a:rPr>
              <a:t>Tuesday</a:t>
            </a:r>
          </a:p>
        </p:txBody>
      </p:sp>
      <p:sp>
        <p:nvSpPr>
          <p:cNvPr id="92" name="Oval 91"/>
          <p:cNvSpPr/>
          <p:nvPr/>
        </p:nvSpPr>
        <p:spPr>
          <a:xfrm>
            <a:off x="658913"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Arrow Connector 92"/>
          <p:cNvCxnSpPr>
            <a:stCxn id="92" idx="4"/>
          </p:cNvCxnSpPr>
          <p:nvPr/>
        </p:nvCxnSpPr>
        <p:spPr>
          <a:xfrm>
            <a:off x="769403"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4" name="Oval 93"/>
          <p:cNvSpPr/>
          <p:nvPr/>
        </p:nvSpPr>
        <p:spPr>
          <a:xfrm>
            <a:off x="1822266" y="2753360"/>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Arrow Connector 94"/>
          <p:cNvCxnSpPr>
            <a:stCxn id="94" idx="4"/>
          </p:cNvCxnSpPr>
          <p:nvPr/>
        </p:nvCxnSpPr>
        <p:spPr>
          <a:xfrm>
            <a:off x="1932756"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2792404"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Arrow Connector 96"/>
          <p:cNvCxnSpPr>
            <a:stCxn id="96" idx="4"/>
          </p:cNvCxnSpPr>
          <p:nvPr/>
        </p:nvCxnSpPr>
        <p:spPr>
          <a:xfrm>
            <a:off x="2902894"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98" name="Oval 97"/>
          <p:cNvSpPr/>
          <p:nvPr/>
        </p:nvSpPr>
        <p:spPr>
          <a:xfrm>
            <a:off x="3438554" y="2753360"/>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Arrow Connector 98"/>
          <p:cNvCxnSpPr>
            <a:stCxn id="98" idx="4"/>
          </p:cNvCxnSpPr>
          <p:nvPr/>
        </p:nvCxnSpPr>
        <p:spPr>
          <a:xfrm>
            <a:off x="3549044"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0" name="Oval 99"/>
          <p:cNvSpPr/>
          <p:nvPr/>
        </p:nvSpPr>
        <p:spPr>
          <a:xfrm>
            <a:off x="4075617"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Arrow Connector 100"/>
          <p:cNvCxnSpPr>
            <a:stCxn id="100" idx="4"/>
          </p:cNvCxnSpPr>
          <p:nvPr/>
        </p:nvCxnSpPr>
        <p:spPr>
          <a:xfrm>
            <a:off x="4186107"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4724950" y="2753360"/>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7" name="Straight Arrow Connector 126"/>
          <p:cNvCxnSpPr>
            <a:stCxn id="102" idx="4"/>
          </p:cNvCxnSpPr>
          <p:nvPr/>
        </p:nvCxnSpPr>
        <p:spPr>
          <a:xfrm>
            <a:off x="4835440"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28" name="Oval 127"/>
          <p:cNvSpPr/>
          <p:nvPr/>
        </p:nvSpPr>
        <p:spPr>
          <a:xfrm>
            <a:off x="5374282"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9" name="Straight Arrow Connector 128"/>
          <p:cNvCxnSpPr>
            <a:stCxn id="128" idx="4"/>
          </p:cNvCxnSpPr>
          <p:nvPr/>
        </p:nvCxnSpPr>
        <p:spPr>
          <a:xfrm>
            <a:off x="5484772"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6462755" y="2753360"/>
            <a:ext cx="220980" cy="220980"/>
          </a:xfrm>
          <a:prstGeom prst="ellipse">
            <a:avLst/>
          </a:prstGeom>
          <a:solidFill>
            <a:srgbClr val="5C883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1" name="Straight Arrow Connector 130"/>
          <p:cNvCxnSpPr>
            <a:stCxn id="130" idx="4"/>
          </p:cNvCxnSpPr>
          <p:nvPr/>
        </p:nvCxnSpPr>
        <p:spPr>
          <a:xfrm>
            <a:off x="6573245"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2" name="Oval 131"/>
          <p:cNvSpPr/>
          <p:nvPr/>
        </p:nvSpPr>
        <p:spPr>
          <a:xfrm>
            <a:off x="7636875"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3" name="Straight Arrow Connector 132"/>
          <p:cNvCxnSpPr>
            <a:stCxn id="132" idx="4"/>
          </p:cNvCxnSpPr>
          <p:nvPr/>
        </p:nvCxnSpPr>
        <p:spPr>
          <a:xfrm>
            <a:off x="7747365"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4" name="Oval 133"/>
          <p:cNvSpPr/>
          <p:nvPr/>
        </p:nvSpPr>
        <p:spPr>
          <a:xfrm>
            <a:off x="8802165" y="2753360"/>
            <a:ext cx="220980" cy="22098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Arrow Connector 134"/>
          <p:cNvCxnSpPr>
            <a:stCxn id="134" idx="4"/>
          </p:cNvCxnSpPr>
          <p:nvPr/>
        </p:nvCxnSpPr>
        <p:spPr>
          <a:xfrm>
            <a:off x="8912655"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6" name="Oval 135"/>
          <p:cNvSpPr/>
          <p:nvPr/>
        </p:nvSpPr>
        <p:spPr>
          <a:xfrm>
            <a:off x="9872654" y="2753360"/>
            <a:ext cx="220980" cy="220980"/>
          </a:xfrm>
          <a:prstGeom prst="ellipse">
            <a:avLst/>
          </a:prstGeom>
          <a:solidFill>
            <a:srgbClr val="7F6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7" name="Straight Arrow Connector 136"/>
          <p:cNvCxnSpPr>
            <a:stCxn id="136" idx="4"/>
          </p:cNvCxnSpPr>
          <p:nvPr/>
        </p:nvCxnSpPr>
        <p:spPr>
          <a:xfrm>
            <a:off x="9983144"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sp>
        <p:nvSpPr>
          <p:cNvPr id="138" name="Oval 137"/>
          <p:cNvSpPr/>
          <p:nvPr/>
        </p:nvSpPr>
        <p:spPr>
          <a:xfrm>
            <a:off x="11001793" y="2753360"/>
            <a:ext cx="220980" cy="22098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9" name="Straight Arrow Connector 138"/>
          <p:cNvCxnSpPr>
            <a:stCxn id="138" idx="4"/>
          </p:cNvCxnSpPr>
          <p:nvPr/>
        </p:nvCxnSpPr>
        <p:spPr>
          <a:xfrm>
            <a:off x="11112283" y="2974340"/>
            <a:ext cx="0" cy="817880"/>
          </a:xfrm>
          <a:prstGeom prst="straightConnector1">
            <a:avLst/>
          </a:prstGeom>
          <a:ln w="31750">
            <a:solidFill>
              <a:srgbClr val="0000FF"/>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92" idx="6"/>
            <a:endCxn id="94" idx="2"/>
          </p:cNvCxnSpPr>
          <p:nvPr/>
        </p:nvCxnSpPr>
        <p:spPr>
          <a:xfrm>
            <a:off x="879893" y="2863850"/>
            <a:ext cx="94237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a:stCxn id="94" idx="6"/>
            <a:endCxn id="96" idx="2"/>
          </p:cNvCxnSpPr>
          <p:nvPr/>
        </p:nvCxnSpPr>
        <p:spPr>
          <a:xfrm>
            <a:off x="2043246" y="2863850"/>
            <a:ext cx="749158"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2" name="Straight Arrow Connector 141"/>
          <p:cNvCxnSpPr>
            <a:stCxn id="96" idx="6"/>
            <a:endCxn id="98" idx="2"/>
          </p:cNvCxnSpPr>
          <p:nvPr/>
        </p:nvCxnSpPr>
        <p:spPr>
          <a:xfrm>
            <a:off x="3013384" y="2863850"/>
            <a:ext cx="42517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3" name="Straight Arrow Connector 142"/>
          <p:cNvCxnSpPr>
            <a:stCxn id="98" idx="6"/>
            <a:endCxn id="100" idx="2"/>
          </p:cNvCxnSpPr>
          <p:nvPr/>
        </p:nvCxnSpPr>
        <p:spPr>
          <a:xfrm>
            <a:off x="3659534" y="2863850"/>
            <a:ext cx="41608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4" name="Straight Arrow Connector 143"/>
          <p:cNvCxnSpPr>
            <a:stCxn id="100" idx="6"/>
            <a:endCxn id="102" idx="2"/>
          </p:cNvCxnSpPr>
          <p:nvPr/>
        </p:nvCxnSpPr>
        <p:spPr>
          <a:xfrm>
            <a:off x="4296597" y="2863850"/>
            <a:ext cx="42835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p:cNvCxnSpPr>
            <a:stCxn id="102" idx="6"/>
            <a:endCxn id="128" idx="2"/>
          </p:cNvCxnSpPr>
          <p:nvPr/>
        </p:nvCxnSpPr>
        <p:spPr>
          <a:xfrm>
            <a:off x="4945930" y="2863850"/>
            <a:ext cx="428352"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p:cNvCxnSpPr>
            <a:stCxn id="128" idx="6"/>
            <a:endCxn id="130" idx="2"/>
          </p:cNvCxnSpPr>
          <p:nvPr/>
        </p:nvCxnSpPr>
        <p:spPr>
          <a:xfrm>
            <a:off x="5595262" y="2863850"/>
            <a:ext cx="867493"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7" name="Straight Arrow Connector 146"/>
          <p:cNvCxnSpPr>
            <a:stCxn id="130" idx="6"/>
            <a:endCxn id="132" idx="2"/>
          </p:cNvCxnSpPr>
          <p:nvPr/>
        </p:nvCxnSpPr>
        <p:spPr>
          <a:xfrm>
            <a:off x="6683735" y="2863850"/>
            <a:ext cx="95314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8" name="Straight Arrow Connector 147"/>
          <p:cNvCxnSpPr>
            <a:stCxn id="132" idx="6"/>
            <a:endCxn id="134" idx="2"/>
          </p:cNvCxnSpPr>
          <p:nvPr/>
        </p:nvCxnSpPr>
        <p:spPr>
          <a:xfrm>
            <a:off x="7857855" y="2863850"/>
            <a:ext cx="944310"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a:stCxn id="134" idx="6"/>
            <a:endCxn id="136" idx="2"/>
          </p:cNvCxnSpPr>
          <p:nvPr/>
        </p:nvCxnSpPr>
        <p:spPr>
          <a:xfrm>
            <a:off x="9023145" y="2863850"/>
            <a:ext cx="84950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0" name="Straight Arrow Connector 149"/>
          <p:cNvCxnSpPr>
            <a:stCxn id="136" idx="6"/>
            <a:endCxn id="138" idx="2"/>
          </p:cNvCxnSpPr>
          <p:nvPr/>
        </p:nvCxnSpPr>
        <p:spPr>
          <a:xfrm>
            <a:off x="10093634" y="2863850"/>
            <a:ext cx="908159"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cxnSp>
        <p:nvCxnSpPr>
          <p:cNvPr id="151" name="Straight Arrow Connector 150"/>
          <p:cNvCxnSpPr>
            <a:stCxn id="92" idx="2"/>
          </p:cNvCxnSpPr>
          <p:nvPr/>
        </p:nvCxnSpPr>
        <p:spPr>
          <a:xfrm flipH="1">
            <a:off x="183493" y="2863850"/>
            <a:ext cx="475420" cy="0"/>
          </a:xfrm>
          <a:prstGeom prst="straightConnector1">
            <a:avLst/>
          </a:prstGeom>
          <a:ln w="31750">
            <a:solidFill>
              <a:srgbClr val="CB9764"/>
            </a:solidFill>
            <a:headEnd type="arrow" w="lg" len="lg"/>
            <a:tailEnd type="none" w="lg" len="lg"/>
          </a:ln>
        </p:spPr>
        <p:style>
          <a:lnRef idx="1">
            <a:schemeClr val="accent1"/>
          </a:lnRef>
          <a:fillRef idx="0">
            <a:schemeClr val="accent1"/>
          </a:fillRef>
          <a:effectRef idx="0">
            <a:schemeClr val="accent1"/>
          </a:effectRef>
          <a:fontRef idx="minor">
            <a:schemeClr val="tx1"/>
          </a:fontRef>
        </p:style>
      </p:cxnSp>
      <p:cxnSp>
        <p:nvCxnSpPr>
          <p:cNvPr id="152" name="Straight Arrow Connector 151"/>
          <p:cNvCxnSpPr>
            <a:stCxn id="138" idx="6"/>
          </p:cNvCxnSpPr>
          <p:nvPr/>
        </p:nvCxnSpPr>
        <p:spPr>
          <a:xfrm>
            <a:off x="11222773" y="2863850"/>
            <a:ext cx="492524" cy="0"/>
          </a:xfrm>
          <a:prstGeom prst="straightConnector1">
            <a:avLst/>
          </a:prstGeom>
          <a:ln w="31750">
            <a:solidFill>
              <a:srgbClr val="CB9764"/>
            </a:solidFill>
            <a:tailEnd type="arrow" w="lg" len="lg"/>
          </a:ln>
        </p:spPr>
        <p:style>
          <a:lnRef idx="1">
            <a:schemeClr val="accent1"/>
          </a:lnRef>
          <a:fillRef idx="0">
            <a:schemeClr val="accent1"/>
          </a:fillRef>
          <a:effectRef idx="0">
            <a:schemeClr val="accent1"/>
          </a:effectRef>
          <a:fontRef idx="minor">
            <a:schemeClr val="tx1"/>
          </a:fontRef>
        </p:style>
      </p:cxnSp>
      <p:sp>
        <p:nvSpPr>
          <p:cNvPr id="153" name="TextBox 152"/>
          <p:cNvSpPr txBox="1"/>
          <p:nvPr/>
        </p:nvSpPr>
        <p:spPr>
          <a:xfrm rot="2700000">
            <a:off x="223658" y="194156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54" name="TextBox 153"/>
          <p:cNvSpPr txBox="1"/>
          <p:nvPr/>
        </p:nvSpPr>
        <p:spPr>
          <a:xfrm rot="2700000">
            <a:off x="625100" y="1628725"/>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55" name="TextBox 154"/>
          <p:cNvSpPr txBox="1"/>
          <p:nvPr/>
        </p:nvSpPr>
        <p:spPr>
          <a:xfrm rot="2700000">
            <a:off x="2316602" y="195172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56" name="TextBox 155"/>
          <p:cNvSpPr txBox="1"/>
          <p:nvPr/>
        </p:nvSpPr>
        <p:spPr>
          <a:xfrm rot="2700000">
            <a:off x="3617082" y="195172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57" name="TextBox 156"/>
          <p:cNvSpPr txBox="1"/>
          <p:nvPr/>
        </p:nvSpPr>
        <p:spPr>
          <a:xfrm rot="2700000">
            <a:off x="4917562" y="195172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58" name="TextBox 157"/>
          <p:cNvSpPr txBox="1"/>
          <p:nvPr/>
        </p:nvSpPr>
        <p:spPr>
          <a:xfrm rot="2700000">
            <a:off x="7173083" y="195172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59" name="TextBox 158"/>
          <p:cNvSpPr txBox="1"/>
          <p:nvPr/>
        </p:nvSpPr>
        <p:spPr>
          <a:xfrm rot="2700000">
            <a:off x="9428602" y="1951726"/>
            <a:ext cx="840295" cy="461665"/>
          </a:xfrm>
          <a:prstGeom prst="rect">
            <a:avLst/>
          </a:prstGeom>
          <a:noFill/>
        </p:spPr>
        <p:txBody>
          <a:bodyPr wrap="none" rtlCol="0">
            <a:spAutoFit/>
          </a:bodyPr>
          <a:lstStyle/>
          <a:p>
            <a:r>
              <a:rPr lang="en-US" sz="2400" dirty="0">
                <a:solidFill>
                  <a:schemeClr val="accent4">
                    <a:lumMod val="50000"/>
                  </a:schemeClr>
                </a:solidFill>
              </a:rPr>
              <a:t>NULL</a:t>
            </a:r>
          </a:p>
        </p:txBody>
      </p:sp>
      <p:sp>
        <p:nvSpPr>
          <p:cNvPr id="160" name="TextBox 159"/>
          <p:cNvSpPr txBox="1"/>
          <p:nvPr/>
        </p:nvSpPr>
        <p:spPr>
          <a:xfrm rot="2700000">
            <a:off x="2333141" y="1670664"/>
            <a:ext cx="1635256" cy="461665"/>
          </a:xfrm>
          <a:prstGeom prst="rect">
            <a:avLst/>
          </a:prstGeom>
          <a:noFill/>
        </p:spPr>
        <p:txBody>
          <a:bodyPr wrap="none" rtlCol="0">
            <a:spAutoFit/>
          </a:bodyPr>
          <a:lstStyle/>
          <a:p>
            <a:r>
              <a:rPr lang="en-US" sz="2400" dirty="0" err="1">
                <a:solidFill>
                  <a:schemeClr val="accent6">
                    <a:lumMod val="75000"/>
                  </a:schemeClr>
                </a:solidFill>
              </a:rPr>
              <a:t>Team_Wins</a:t>
            </a:r>
            <a:endParaRPr lang="en-US" sz="2400" dirty="0">
              <a:solidFill>
                <a:schemeClr val="accent6">
                  <a:lumMod val="75000"/>
                </a:schemeClr>
              </a:solidFill>
            </a:endParaRPr>
          </a:p>
        </p:txBody>
      </p:sp>
      <p:sp>
        <p:nvSpPr>
          <p:cNvPr id="161" name="TextBox 160"/>
          <p:cNvSpPr txBox="1"/>
          <p:nvPr/>
        </p:nvSpPr>
        <p:spPr>
          <a:xfrm rot="2700000">
            <a:off x="3461508" y="1607189"/>
            <a:ext cx="1814792" cy="461665"/>
          </a:xfrm>
          <a:prstGeom prst="rect">
            <a:avLst/>
          </a:prstGeom>
          <a:noFill/>
        </p:spPr>
        <p:txBody>
          <a:bodyPr wrap="none" rtlCol="0">
            <a:spAutoFit/>
          </a:bodyPr>
          <a:lstStyle/>
          <a:p>
            <a:r>
              <a:rPr lang="en-US" sz="2400" dirty="0" err="1">
                <a:solidFill>
                  <a:schemeClr val="accent6">
                    <a:lumMod val="75000"/>
                  </a:schemeClr>
                </a:solidFill>
              </a:rPr>
              <a:t>Team_Losses</a:t>
            </a:r>
            <a:endParaRPr lang="en-US" sz="2400" dirty="0">
              <a:solidFill>
                <a:schemeClr val="accent6">
                  <a:lumMod val="75000"/>
                </a:schemeClr>
              </a:solidFill>
            </a:endParaRPr>
          </a:p>
        </p:txBody>
      </p:sp>
      <p:sp>
        <p:nvSpPr>
          <p:cNvPr id="162" name="TextBox 161"/>
          <p:cNvSpPr txBox="1"/>
          <p:nvPr/>
        </p:nvSpPr>
        <p:spPr>
          <a:xfrm rot="2700000">
            <a:off x="5242040" y="1624713"/>
            <a:ext cx="1765227" cy="461665"/>
          </a:xfrm>
          <a:prstGeom prst="rect">
            <a:avLst/>
          </a:prstGeom>
          <a:noFill/>
        </p:spPr>
        <p:txBody>
          <a:bodyPr wrap="none" rtlCol="0">
            <a:spAutoFit/>
          </a:bodyPr>
          <a:lstStyle/>
          <a:p>
            <a:r>
              <a:rPr lang="en-US" sz="2400" dirty="0" err="1">
                <a:solidFill>
                  <a:schemeClr val="accent6">
                    <a:lumMod val="75000"/>
                  </a:schemeClr>
                </a:solidFill>
              </a:rPr>
              <a:t>Points_Delta</a:t>
            </a:r>
            <a:endParaRPr lang="en-US" sz="2400" dirty="0">
              <a:solidFill>
                <a:schemeClr val="accent6">
                  <a:lumMod val="75000"/>
                </a:schemeClr>
              </a:solidFill>
            </a:endParaRPr>
          </a:p>
        </p:txBody>
      </p:sp>
      <p:sp>
        <p:nvSpPr>
          <p:cNvPr id="163" name="TextBox 162"/>
          <p:cNvSpPr txBox="1"/>
          <p:nvPr/>
        </p:nvSpPr>
        <p:spPr>
          <a:xfrm rot="2700000">
            <a:off x="7612370" y="1628725"/>
            <a:ext cx="1753878" cy="461665"/>
          </a:xfrm>
          <a:prstGeom prst="rect">
            <a:avLst/>
          </a:prstGeom>
          <a:noFill/>
        </p:spPr>
        <p:txBody>
          <a:bodyPr wrap="none" rtlCol="0">
            <a:spAutoFit/>
          </a:bodyPr>
          <a:lstStyle/>
          <a:p>
            <a:r>
              <a:rPr lang="en-US" sz="2400" dirty="0" err="1">
                <a:solidFill>
                  <a:srgbClr val="7030A0"/>
                </a:solidFill>
              </a:rPr>
              <a:t>Team_Name</a:t>
            </a:r>
            <a:endParaRPr lang="en-US" sz="2400" dirty="0">
              <a:solidFill>
                <a:srgbClr val="7030A0"/>
              </a:solidFill>
            </a:endParaRPr>
          </a:p>
        </p:txBody>
      </p:sp>
      <p:sp>
        <p:nvSpPr>
          <p:cNvPr id="164" name="TextBox 163"/>
          <p:cNvSpPr txBox="1"/>
          <p:nvPr/>
        </p:nvSpPr>
        <p:spPr>
          <a:xfrm rot="2700000">
            <a:off x="10650543" y="1976027"/>
            <a:ext cx="771558" cy="461665"/>
          </a:xfrm>
          <a:prstGeom prst="rect">
            <a:avLst/>
          </a:prstGeom>
          <a:noFill/>
        </p:spPr>
        <p:txBody>
          <a:bodyPr wrap="none" rtlCol="0">
            <a:spAutoFit/>
          </a:bodyPr>
          <a:lstStyle/>
          <a:p>
            <a:r>
              <a:rPr lang="en-US" sz="2400" dirty="0">
                <a:solidFill>
                  <a:srgbClr val="00B0F0"/>
                </a:solidFill>
              </a:rPr>
              <a:t>Date</a:t>
            </a:r>
          </a:p>
        </p:txBody>
      </p:sp>
    </p:spTree>
    <p:extLst>
      <p:ext uri="{BB962C8B-B14F-4D97-AF65-F5344CB8AC3E}">
        <p14:creationId xmlns:p14="http://schemas.microsoft.com/office/powerpoint/2010/main" val="379075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4.79167E-6 4.07407E-6 L 0.00287 -0.09537 " pathEditMode="relative" rAng="0" ptsTypes="AA">
                                      <p:cBhvr>
                                        <p:cTn id="6" dur="750" fill="hold"/>
                                        <p:tgtEl>
                                          <p:spTgt spid="89"/>
                                        </p:tgtEl>
                                        <p:attrNameLst>
                                          <p:attrName>ppt_x</p:attrName>
                                          <p:attrName>ppt_y</p:attrName>
                                        </p:attrNameLst>
                                      </p:cBhvr>
                                      <p:rCtr x="143" y="-4769"/>
                                    </p:animMotion>
                                  </p:childTnLst>
                                </p:cTn>
                              </p:par>
                            </p:childTnLst>
                          </p:cTn>
                        </p:par>
                        <p:par>
                          <p:cTn id="7" fill="hold">
                            <p:stCondLst>
                              <p:cond delay="750"/>
                            </p:stCondLst>
                            <p:childTnLst>
                              <p:par>
                                <p:cTn id="8" presetID="1" presetClass="entr" presetSubtype="0" fill="hold" grpId="0" nodeType="afterEffect">
                                  <p:stCondLst>
                                    <p:cond delay="0"/>
                                  </p:stCondLst>
                                  <p:childTnLst>
                                    <p:set>
                                      <p:cBhvr>
                                        <p:cTn id="9" dur="1" fill="hold">
                                          <p:stCondLst>
                                            <p:cond delay="0"/>
                                          </p:stCondLst>
                                        </p:cTn>
                                        <p:tgtEl>
                                          <p:spTgt spid="71"/>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72"/>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73"/>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83"/>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6"/>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8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88"/>
                                        </p:tgtEl>
                                        <p:attrNameLst>
                                          <p:attrName>style.visibility</p:attrName>
                                        </p:attrNameLst>
                                      </p:cBhvr>
                                      <p:to>
                                        <p:strVal val="visible"/>
                                      </p:to>
                                    </p:set>
                                  </p:childTnLst>
                                </p:cTn>
                              </p:par>
                            </p:childTnLst>
                          </p:cTn>
                        </p:par>
                        <p:par>
                          <p:cTn id="24" fill="hold">
                            <p:stCondLst>
                              <p:cond delay="750"/>
                            </p:stCondLst>
                            <p:childTnLst>
                              <p:par>
                                <p:cTn id="25" presetID="10" presetClass="entr" presetSubtype="0" fill="hold" grpId="0" nodeType="afterEffect">
                                  <p:stCondLst>
                                    <p:cond delay="0"/>
                                  </p:stCondLst>
                                  <p:childTnLst>
                                    <p:set>
                                      <p:cBhvr>
                                        <p:cTn id="26" dur="1" fill="hold">
                                          <p:stCondLst>
                                            <p:cond delay="0"/>
                                          </p:stCondLst>
                                        </p:cTn>
                                        <p:tgtEl>
                                          <p:spTgt spid="153"/>
                                        </p:tgtEl>
                                        <p:attrNameLst>
                                          <p:attrName>style.visibility</p:attrName>
                                        </p:attrNameLst>
                                      </p:cBhvr>
                                      <p:to>
                                        <p:strVal val="visible"/>
                                      </p:to>
                                    </p:set>
                                    <p:animEffect transition="in" filter="fade">
                                      <p:cBhvr>
                                        <p:cTn id="27" dur="500"/>
                                        <p:tgtEl>
                                          <p:spTgt spid="153"/>
                                        </p:tgtEl>
                                      </p:cBhvr>
                                    </p:animEffect>
                                  </p:childTnLst>
                                </p:cTn>
                              </p:par>
                              <p:par>
                                <p:cTn id="28" presetID="10" presetClass="entr" presetSubtype="0" fill="hold" nodeType="withEffect">
                                  <p:stCondLst>
                                    <p:cond delay="0"/>
                                  </p:stCondLst>
                                  <p:childTnLst>
                                    <p:set>
                                      <p:cBhvr>
                                        <p:cTn id="29" dur="1" fill="hold">
                                          <p:stCondLst>
                                            <p:cond delay="0"/>
                                          </p:stCondLst>
                                        </p:cTn>
                                        <p:tgtEl>
                                          <p:spTgt spid="151"/>
                                        </p:tgtEl>
                                        <p:attrNameLst>
                                          <p:attrName>style.visibility</p:attrName>
                                        </p:attrNameLst>
                                      </p:cBhvr>
                                      <p:to>
                                        <p:strVal val="visible"/>
                                      </p:to>
                                    </p:set>
                                    <p:animEffect transition="in" filter="fade">
                                      <p:cBhvr>
                                        <p:cTn id="30" dur="500"/>
                                        <p:tgtEl>
                                          <p:spTgt spid="15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2"/>
                                        </p:tgtEl>
                                        <p:attrNameLst>
                                          <p:attrName>style.visibility</p:attrName>
                                        </p:attrNameLst>
                                      </p:cBhvr>
                                      <p:to>
                                        <p:strVal val="visible"/>
                                      </p:to>
                                    </p:set>
                                    <p:animEffect transition="in" filter="fade">
                                      <p:cBhvr>
                                        <p:cTn id="33" dur="500"/>
                                        <p:tgtEl>
                                          <p:spTgt spid="92"/>
                                        </p:tgtEl>
                                      </p:cBhvr>
                                    </p:animEffect>
                                  </p:childTnLst>
                                </p:cTn>
                              </p:par>
                              <p:par>
                                <p:cTn id="34" presetID="10" presetClass="entr" presetSubtype="0" fill="hold" nodeType="withEffect">
                                  <p:stCondLst>
                                    <p:cond delay="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500"/>
                                        <p:tgtEl>
                                          <p:spTgt spid="9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60"/>
                                        </p:tgtEl>
                                        <p:attrNameLst>
                                          <p:attrName>style.visibility</p:attrName>
                                        </p:attrNameLst>
                                      </p:cBhvr>
                                      <p:to>
                                        <p:strVal val="visible"/>
                                      </p:to>
                                    </p:set>
                                    <p:animEffect transition="in" filter="fade">
                                      <p:cBhvr>
                                        <p:cTn id="39" dur="500"/>
                                        <p:tgtEl>
                                          <p:spTgt spid="60"/>
                                        </p:tgtEl>
                                      </p:cBhvr>
                                    </p:animEffect>
                                  </p:childTnLst>
                                </p:cTn>
                              </p:par>
                              <p:par>
                                <p:cTn id="40" presetID="10" presetClass="entr" presetSubtype="0" fill="hold" nodeType="withEffect">
                                  <p:stCondLst>
                                    <p:cond delay="0"/>
                                  </p:stCondLst>
                                  <p:childTnLst>
                                    <p:set>
                                      <p:cBhvr>
                                        <p:cTn id="41" dur="1" fill="hold">
                                          <p:stCondLst>
                                            <p:cond delay="0"/>
                                          </p:stCondLst>
                                        </p:cTn>
                                        <p:tgtEl>
                                          <p:spTgt spid="140"/>
                                        </p:tgtEl>
                                        <p:attrNameLst>
                                          <p:attrName>style.visibility</p:attrName>
                                        </p:attrNameLst>
                                      </p:cBhvr>
                                      <p:to>
                                        <p:strVal val="visible"/>
                                      </p:to>
                                    </p:set>
                                    <p:animEffect transition="in" filter="fade">
                                      <p:cBhvr>
                                        <p:cTn id="42" dur="500"/>
                                        <p:tgtEl>
                                          <p:spTgt spid="14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54"/>
                                        </p:tgtEl>
                                        <p:attrNameLst>
                                          <p:attrName>style.visibility</p:attrName>
                                        </p:attrNameLst>
                                      </p:cBhvr>
                                      <p:to>
                                        <p:strVal val="visible"/>
                                      </p:to>
                                    </p:set>
                                    <p:animEffect transition="in" filter="fade">
                                      <p:cBhvr>
                                        <p:cTn id="45" dur="500"/>
                                        <p:tgtEl>
                                          <p:spTgt spid="15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94"/>
                                        </p:tgtEl>
                                        <p:attrNameLst>
                                          <p:attrName>style.visibility</p:attrName>
                                        </p:attrNameLst>
                                      </p:cBhvr>
                                      <p:to>
                                        <p:strVal val="visible"/>
                                      </p:to>
                                    </p:set>
                                    <p:animEffect transition="in" filter="fade">
                                      <p:cBhvr>
                                        <p:cTn id="48" dur="500"/>
                                        <p:tgtEl>
                                          <p:spTgt spid="94"/>
                                        </p:tgtEl>
                                      </p:cBhvr>
                                    </p:animEffect>
                                  </p:childTnLst>
                                </p:cTn>
                              </p:par>
                              <p:par>
                                <p:cTn id="49" presetID="10" presetClass="entr" presetSubtype="0" fill="hold" nodeType="withEffect">
                                  <p:stCondLst>
                                    <p:cond delay="0"/>
                                  </p:stCondLst>
                                  <p:childTnLst>
                                    <p:set>
                                      <p:cBhvr>
                                        <p:cTn id="50" dur="1" fill="hold">
                                          <p:stCondLst>
                                            <p:cond delay="0"/>
                                          </p:stCondLst>
                                        </p:cTn>
                                        <p:tgtEl>
                                          <p:spTgt spid="95"/>
                                        </p:tgtEl>
                                        <p:attrNameLst>
                                          <p:attrName>style.visibility</p:attrName>
                                        </p:attrNameLst>
                                      </p:cBhvr>
                                      <p:to>
                                        <p:strVal val="visible"/>
                                      </p:to>
                                    </p:set>
                                    <p:animEffect transition="in" filter="fade">
                                      <p:cBhvr>
                                        <p:cTn id="51" dur="500"/>
                                        <p:tgtEl>
                                          <p:spTgt spid="9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1"/>
                                        </p:tgtEl>
                                        <p:attrNameLst>
                                          <p:attrName>style.visibility</p:attrName>
                                        </p:attrNameLst>
                                      </p:cBhvr>
                                      <p:to>
                                        <p:strVal val="visible"/>
                                      </p:to>
                                    </p:set>
                                    <p:animEffect transition="in" filter="fade">
                                      <p:cBhvr>
                                        <p:cTn id="54" dur="500"/>
                                        <p:tgtEl>
                                          <p:spTgt spid="61"/>
                                        </p:tgtEl>
                                      </p:cBhvr>
                                    </p:animEffect>
                                  </p:childTnLst>
                                </p:cTn>
                              </p:par>
                              <p:par>
                                <p:cTn id="55" presetID="10" presetClass="entr" presetSubtype="0" fill="hold" nodeType="withEffect">
                                  <p:stCondLst>
                                    <p:cond delay="0"/>
                                  </p:stCondLst>
                                  <p:childTnLst>
                                    <p:set>
                                      <p:cBhvr>
                                        <p:cTn id="56" dur="1" fill="hold">
                                          <p:stCondLst>
                                            <p:cond delay="0"/>
                                          </p:stCondLst>
                                        </p:cTn>
                                        <p:tgtEl>
                                          <p:spTgt spid="141"/>
                                        </p:tgtEl>
                                        <p:attrNameLst>
                                          <p:attrName>style.visibility</p:attrName>
                                        </p:attrNameLst>
                                      </p:cBhvr>
                                      <p:to>
                                        <p:strVal val="visible"/>
                                      </p:to>
                                    </p:set>
                                    <p:animEffect transition="in" filter="fade">
                                      <p:cBhvr>
                                        <p:cTn id="57" dur="500"/>
                                        <p:tgtEl>
                                          <p:spTgt spid="1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55"/>
                                        </p:tgtEl>
                                        <p:attrNameLst>
                                          <p:attrName>style.visibility</p:attrName>
                                        </p:attrNameLst>
                                      </p:cBhvr>
                                      <p:to>
                                        <p:strVal val="visible"/>
                                      </p:to>
                                    </p:set>
                                    <p:animEffect transition="in" filter="fade">
                                      <p:cBhvr>
                                        <p:cTn id="60" dur="500"/>
                                        <p:tgtEl>
                                          <p:spTgt spid="15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96"/>
                                        </p:tgtEl>
                                        <p:attrNameLst>
                                          <p:attrName>style.visibility</p:attrName>
                                        </p:attrNameLst>
                                      </p:cBhvr>
                                      <p:to>
                                        <p:strVal val="visible"/>
                                      </p:to>
                                    </p:set>
                                    <p:animEffect transition="in" filter="fade">
                                      <p:cBhvr>
                                        <p:cTn id="63" dur="500"/>
                                        <p:tgtEl>
                                          <p:spTgt spid="96"/>
                                        </p:tgtEl>
                                      </p:cBhvr>
                                    </p:animEffect>
                                  </p:childTnLst>
                                </p:cTn>
                              </p:par>
                              <p:par>
                                <p:cTn id="64" presetID="10" presetClass="entr" presetSubtype="0" fill="hold" nodeType="withEffect">
                                  <p:stCondLst>
                                    <p:cond delay="0"/>
                                  </p:stCondLst>
                                  <p:childTnLst>
                                    <p:set>
                                      <p:cBhvr>
                                        <p:cTn id="65" dur="1" fill="hold">
                                          <p:stCondLst>
                                            <p:cond delay="0"/>
                                          </p:stCondLst>
                                        </p:cTn>
                                        <p:tgtEl>
                                          <p:spTgt spid="97"/>
                                        </p:tgtEl>
                                        <p:attrNameLst>
                                          <p:attrName>style.visibility</p:attrName>
                                        </p:attrNameLst>
                                      </p:cBhvr>
                                      <p:to>
                                        <p:strVal val="visible"/>
                                      </p:to>
                                    </p:set>
                                    <p:animEffect transition="in" filter="fade">
                                      <p:cBhvr>
                                        <p:cTn id="66" dur="500"/>
                                        <p:tgtEl>
                                          <p:spTgt spid="97"/>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nodeType="withEffect">
                                  <p:stCondLst>
                                    <p:cond delay="0"/>
                                  </p:stCondLst>
                                  <p:childTnLst>
                                    <p:set>
                                      <p:cBhvr>
                                        <p:cTn id="71" dur="1" fill="hold">
                                          <p:stCondLst>
                                            <p:cond delay="0"/>
                                          </p:stCondLst>
                                        </p:cTn>
                                        <p:tgtEl>
                                          <p:spTgt spid="142"/>
                                        </p:tgtEl>
                                        <p:attrNameLst>
                                          <p:attrName>style.visibility</p:attrName>
                                        </p:attrNameLst>
                                      </p:cBhvr>
                                      <p:to>
                                        <p:strVal val="visible"/>
                                      </p:to>
                                    </p:set>
                                    <p:animEffect transition="in" filter="fade">
                                      <p:cBhvr>
                                        <p:cTn id="72" dur="500"/>
                                        <p:tgtEl>
                                          <p:spTgt spid="142"/>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160"/>
                                        </p:tgtEl>
                                        <p:attrNameLst>
                                          <p:attrName>style.visibility</p:attrName>
                                        </p:attrNameLst>
                                      </p:cBhvr>
                                      <p:to>
                                        <p:strVal val="visible"/>
                                      </p:to>
                                    </p:set>
                                    <p:animEffect transition="in" filter="fade">
                                      <p:cBhvr>
                                        <p:cTn id="75" dur="500"/>
                                        <p:tgtEl>
                                          <p:spTgt spid="160"/>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500"/>
                                        <p:tgtEl>
                                          <p:spTgt spid="98"/>
                                        </p:tgtEl>
                                      </p:cBhvr>
                                    </p:animEffect>
                                  </p:childTnLst>
                                </p:cTn>
                              </p:par>
                              <p:par>
                                <p:cTn id="79" presetID="10" presetClass="entr" presetSubtype="0" fill="hold" nodeType="withEffect">
                                  <p:stCondLst>
                                    <p:cond delay="0"/>
                                  </p:stCondLst>
                                  <p:childTnLst>
                                    <p:set>
                                      <p:cBhvr>
                                        <p:cTn id="80" dur="1" fill="hold">
                                          <p:stCondLst>
                                            <p:cond delay="0"/>
                                          </p:stCondLst>
                                        </p:cTn>
                                        <p:tgtEl>
                                          <p:spTgt spid="99"/>
                                        </p:tgtEl>
                                        <p:attrNameLst>
                                          <p:attrName>style.visibility</p:attrName>
                                        </p:attrNameLst>
                                      </p:cBhvr>
                                      <p:to>
                                        <p:strVal val="visible"/>
                                      </p:to>
                                    </p:set>
                                    <p:animEffect transition="in" filter="fade">
                                      <p:cBhvr>
                                        <p:cTn id="81" dur="500"/>
                                        <p:tgtEl>
                                          <p:spTgt spid="99"/>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Effect transition="in" filter="fade">
                                      <p:cBhvr>
                                        <p:cTn id="84" dur="500"/>
                                        <p:tgtEl>
                                          <p:spTgt spid="63"/>
                                        </p:tgtEl>
                                      </p:cBhvr>
                                    </p:animEffect>
                                  </p:childTnLst>
                                </p:cTn>
                              </p:par>
                              <p:par>
                                <p:cTn id="85" presetID="10" presetClass="entr" presetSubtype="0" fill="hold" nodeType="withEffect">
                                  <p:stCondLst>
                                    <p:cond delay="0"/>
                                  </p:stCondLst>
                                  <p:childTnLst>
                                    <p:set>
                                      <p:cBhvr>
                                        <p:cTn id="86" dur="1" fill="hold">
                                          <p:stCondLst>
                                            <p:cond delay="0"/>
                                          </p:stCondLst>
                                        </p:cTn>
                                        <p:tgtEl>
                                          <p:spTgt spid="143"/>
                                        </p:tgtEl>
                                        <p:attrNameLst>
                                          <p:attrName>style.visibility</p:attrName>
                                        </p:attrNameLst>
                                      </p:cBhvr>
                                      <p:to>
                                        <p:strVal val="visible"/>
                                      </p:to>
                                    </p:set>
                                    <p:animEffect transition="in" filter="fade">
                                      <p:cBhvr>
                                        <p:cTn id="87" dur="500"/>
                                        <p:tgtEl>
                                          <p:spTgt spid="1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156"/>
                                        </p:tgtEl>
                                        <p:attrNameLst>
                                          <p:attrName>style.visibility</p:attrName>
                                        </p:attrNameLst>
                                      </p:cBhvr>
                                      <p:to>
                                        <p:strVal val="visible"/>
                                      </p:to>
                                    </p:set>
                                    <p:animEffect transition="in" filter="fade">
                                      <p:cBhvr>
                                        <p:cTn id="90" dur="500"/>
                                        <p:tgtEl>
                                          <p:spTgt spid="156"/>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0"/>
                                        </p:tgtEl>
                                        <p:attrNameLst>
                                          <p:attrName>style.visibility</p:attrName>
                                        </p:attrNameLst>
                                      </p:cBhvr>
                                      <p:to>
                                        <p:strVal val="visible"/>
                                      </p:to>
                                    </p:set>
                                    <p:animEffect transition="in" filter="fade">
                                      <p:cBhvr>
                                        <p:cTn id="93" dur="500"/>
                                        <p:tgtEl>
                                          <p:spTgt spid="100"/>
                                        </p:tgtEl>
                                      </p:cBhvr>
                                    </p:animEffect>
                                  </p:childTnLst>
                                </p:cTn>
                              </p:par>
                              <p:par>
                                <p:cTn id="94" presetID="10" presetClass="entr" presetSubtype="0" fill="hold" nodeType="with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fade">
                                      <p:cBhvr>
                                        <p:cTn id="96" dur="500"/>
                                        <p:tgtEl>
                                          <p:spTgt spid="101"/>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fade">
                                      <p:cBhvr>
                                        <p:cTn id="99" dur="500"/>
                                        <p:tgtEl>
                                          <p:spTgt spid="64"/>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161"/>
                                        </p:tgtEl>
                                        <p:attrNameLst>
                                          <p:attrName>style.visibility</p:attrName>
                                        </p:attrNameLst>
                                      </p:cBhvr>
                                      <p:to>
                                        <p:strVal val="visible"/>
                                      </p:to>
                                    </p:set>
                                    <p:animEffect transition="in" filter="fade">
                                      <p:cBhvr>
                                        <p:cTn id="102" dur="500"/>
                                        <p:tgtEl>
                                          <p:spTgt spid="16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102"/>
                                        </p:tgtEl>
                                        <p:attrNameLst>
                                          <p:attrName>style.visibility</p:attrName>
                                        </p:attrNameLst>
                                      </p:cBhvr>
                                      <p:to>
                                        <p:strVal val="visible"/>
                                      </p:to>
                                    </p:set>
                                    <p:animEffect transition="in" filter="fade">
                                      <p:cBhvr>
                                        <p:cTn id="105" dur="500"/>
                                        <p:tgtEl>
                                          <p:spTgt spid="102"/>
                                        </p:tgtEl>
                                      </p:cBhvr>
                                    </p:animEffect>
                                  </p:childTnLst>
                                </p:cTn>
                              </p:par>
                              <p:par>
                                <p:cTn id="106" presetID="10" presetClass="entr" presetSubtype="0" fill="hold" nodeType="withEffect">
                                  <p:stCondLst>
                                    <p:cond delay="0"/>
                                  </p:stCondLst>
                                  <p:childTnLst>
                                    <p:set>
                                      <p:cBhvr>
                                        <p:cTn id="107" dur="1" fill="hold">
                                          <p:stCondLst>
                                            <p:cond delay="0"/>
                                          </p:stCondLst>
                                        </p:cTn>
                                        <p:tgtEl>
                                          <p:spTgt spid="144"/>
                                        </p:tgtEl>
                                        <p:attrNameLst>
                                          <p:attrName>style.visibility</p:attrName>
                                        </p:attrNameLst>
                                      </p:cBhvr>
                                      <p:to>
                                        <p:strVal val="visible"/>
                                      </p:to>
                                    </p:set>
                                    <p:animEffect transition="in" filter="fade">
                                      <p:cBhvr>
                                        <p:cTn id="108" dur="500"/>
                                        <p:tgtEl>
                                          <p:spTgt spid="144"/>
                                        </p:tgtEl>
                                      </p:cBhvr>
                                    </p:animEffect>
                                  </p:childTnLst>
                                </p:cTn>
                              </p:par>
                              <p:par>
                                <p:cTn id="109" presetID="10" presetClass="entr" presetSubtype="0" fill="hold" nodeType="withEffect">
                                  <p:stCondLst>
                                    <p:cond delay="0"/>
                                  </p:stCondLst>
                                  <p:childTnLst>
                                    <p:set>
                                      <p:cBhvr>
                                        <p:cTn id="110" dur="1" fill="hold">
                                          <p:stCondLst>
                                            <p:cond delay="0"/>
                                          </p:stCondLst>
                                        </p:cTn>
                                        <p:tgtEl>
                                          <p:spTgt spid="127"/>
                                        </p:tgtEl>
                                        <p:attrNameLst>
                                          <p:attrName>style.visibility</p:attrName>
                                        </p:attrNameLst>
                                      </p:cBhvr>
                                      <p:to>
                                        <p:strVal val="visible"/>
                                      </p:to>
                                    </p:set>
                                    <p:animEffect transition="in" filter="fade">
                                      <p:cBhvr>
                                        <p:cTn id="111" dur="500"/>
                                        <p:tgtEl>
                                          <p:spTgt spid="127"/>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65"/>
                                        </p:tgtEl>
                                        <p:attrNameLst>
                                          <p:attrName>style.visibility</p:attrName>
                                        </p:attrNameLst>
                                      </p:cBhvr>
                                      <p:to>
                                        <p:strVal val="visible"/>
                                      </p:to>
                                    </p:set>
                                    <p:animEffect transition="in" filter="fade">
                                      <p:cBhvr>
                                        <p:cTn id="114" dur="500"/>
                                        <p:tgtEl>
                                          <p:spTgt spid="65"/>
                                        </p:tgtEl>
                                      </p:cBhvr>
                                    </p:animEffect>
                                  </p:childTnLst>
                                </p:cTn>
                              </p:par>
                              <p:par>
                                <p:cTn id="115" presetID="10" presetClass="entr" presetSubtype="0" fill="hold" nodeType="withEffect">
                                  <p:stCondLst>
                                    <p:cond delay="0"/>
                                  </p:stCondLst>
                                  <p:childTnLst>
                                    <p:set>
                                      <p:cBhvr>
                                        <p:cTn id="116" dur="1" fill="hold">
                                          <p:stCondLst>
                                            <p:cond delay="0"/>
                                          </p:stCondLst>
                                        </p:cTn>
                                        <p:tgtEl>
                                          <p:spTgt spid="145"/>
                                        </p:tgtEl>
                                        <p:attrNameLst>
                                          <p:attrName>style.visibility</p:attrName>
                                        </p:attrNameLst>
                                      </p:cBhvr>
                                      <p:to>
                                        <p:strVal val="visible"/>
                                      </p:to>
                                    </p:set>
                                    <p:animEffect transition="in" filter="fade">
                                      <p:cBhvr>
                                        <p:cTn id="117" dur="500"/>
                                        <p:tgtEl>
                                          <p:spTgt spid="145"/>
                                        </p:tgtEl>
                                      </p:cBhvr>
                                    </p:animEffect>
                                  </p:childTnLst>
                                </p:cTn>
                              </p:par>
                              <p:par>
                                <p:cTn id="118" presetID="10" presetClass="entr" presetSubtype="0" fill="hold" grpId="0" nodeType="withEffect">
                                  <p:stCondLst>
                                    <p:cond delay="0"/>
                                  </p:stCondLst>
                                  <p:childTnLst>
                                    <p:set>
                                      <p:cBhvr>
                                        <p:cTn id="119" dur="1" fill="hold">
                                          <p:stCondLst>
                                            <p:cond delay="0"/>
                                          </p:stCondLst>
                                        </p:cTn>
                                        <p:tgtEl>
                                          <p:spTgt spid="157"/>
                                        </p:tgtEl>
                                        <p:attrNameLst>
                                          <p:attrName>style.visibility</p:attrName>
                                        </p:attrNameLst>
                                      </p:cBhvr>
                                      <p:to>
                                        <p:strVal val="visible"/>
                                      </p:to>
                                    </p:set>
                                    <p:animEffect transition="in" filter="fade">
                                      <p:cBhvr>
                                        <p:cTn id="120" dur="500"/>
                                        <p:tgtEl>
                                          <p:spTgt spid="157"/>
                                        </p:tgtEl>
                                      </p:cBhvr>
                                    </p:animEffect>
                                  </p:childTnLst>
                                </p:cTn>
                              </p:par>
                              <p:par>
                                <p:cTn id="121" presetID="10" presetClass="entr" presetSubtype="0" fill="hold" grpId="0" nodeType="withEffect">
                                  <p:stCondLst>
                                    <p:cond delay="0"/>
                                  </p:stCondLst>
                                  <p:childTnLst>
                                    <p:set>
                                      <p:cBhvr>
                                        <p:cTn id="122" dur="1" fill="hold">
                                          <p:stCondLst>
                                            <p:cond delay="0"/>
                                          </p:stCondLst>
                                        </p:cTn>
                                        <p:tgtEl>
                                          <p:spTgt spid="128"/>
                                        </p:tgtEl>
                                        <p:attrNameLst>
                                          <p:attrName>style.visibility</p:attrName>
                                        </p:attrNameLst>
                                      </p:cBhvr>
                                      <p:to>
                                        <p:strVal val="visible"/>
                                      </p:to>
                                    </p:set>
                                    <p:animEffect transition="in" filter="fade">
                                      <p:cBhvr>
                                        <p:cTn id="123" dur="500"/>
                                        <p:tgtEl>
                                          <p:spTgt spid="128"/>
                                        </p:tgtEl>
                                      </p:cBhvr>
                                    </p:animEffect>
                                  </p:childTnLst>
                                </p:cTn>
                              </p:par>
                              <p:par>
                                <p:cTn id="124" presetID="10" presetClass="entr" presetSubtype="0" fill="hold" nodeType="withEffect">
                                  <p:stCondLst>
                                    <p:cond delay="0"/>
                                  </p:stCondLst>
                                  <p:childTnLst>
                                    <p:set>
                                      <p:cBhvr>
                                        <p:cTn id="125" dur="1" fill="hold">
                                          <p:stCondLst>
                                            <p:cond delay="0"/>
                                          </p:stCondLst>
                                        </p:cTn>
                                        <p:tgtEl>
                                          <p:spTgt spid="129"/>
                                        </p:tgtEl>
                                        <p:attrNameLst>
                                          <p:attrName>style.visibility</p:attrName>
                                        </p:attrNameLst>
                                      </p:cBhvr>
                                      <p:to>
                                        <p:strVal val="visible"/>
                                      </p:to>
                                    </p:set>
                                    <p:animEffect transition="in" filter="fade">
                                      <p:cBhvr>
                                        <p:cTn id="126" dur="500"/>
                                        <p:tgtEl>
                                          <p:spTgt spid="129"/>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66"/>
                                        </p:tgtEl>
                                        <p:attrNameLst>
                                          <p:attrName>style.visibility</p:attrName>
                                        </p:attrNameLst>
                                      </p:cBhvr>
                                      <p:to>
                                        <p:strVal val="visible"/>
                                      </p:to>
                                    </p:set>
                                    <p:animEffect transition="in" filter="fade">
                                      <p:cBhvr>
                                        <p:cTn id="129" dur="500"/>
                                        <p:tgtEl>
                                          <p:spTgt spid="66"/>
                                        </p:tgtEl>
                                      </p:cBhvr>
                                    </p:animEffect>
                                  </p:childTnLst>
                                </p:cTn>
                              </p:par>
                              <p:par>
                                <p:cTn id="130" presetID="10" presetClass="entr" presetSubtype="0" fill="hold" nodeType="withEffect">
                                  <p:stCondLst>
                                    <p:cond delay="0"/>
                                  </p:stCondLst>
                                  <p:childTnLst>
                                    <p:set>
                                      <p:cBhvr>
                                        <p:cTn id="131" dur="1" fill="hold">
                                          <p:stCondLst>
                                            <p:cond delay="0"/>
                                          </p:stCondLst>
                                        </p:cTn>
                                        <p:tgtEl>
                                          <p:spTgt spid="146"/>
                                        </p:tgtEl>
                                        <p:attrNameLst>
                                          <p:attrName>style.visibility</p:attrName>
                                        </p:attrNameLst>
                                      </p:cBhvr>
                                      <p:to>
                                        <p:strVal val="visible"/>
                                      </p:to>
                                    </p:set>
                                    <p:animEffect transition="in" filter="fade">
                                      <p:cBhvr>
                                        <p:cTn id="132" dur="500"/>
                                        <p:tgtEl>
                                          <p:spTgt spid="146"/>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162"/>
                                        </p:tgtEl>
                                        <p:attrNameLst>
                                          <p:attrName>style.visibility</p:attrName>
                                        </p:attrNameLst>
                                      </p:cBhvr>
                                      <p:to>
                                        <p:strVal val="visible"/>
                                      </p:to>
                                    </p:set>
                                    <p:animEffect transition="in" filter="fade">
                                      <p:cBhvr>
                                        <p:cTn id="135" dur="500"/>
                                        <p:tgtEl>
                                          <p:spTgt spid="162"/>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130"/>
                                        </p:tgtEl>
                                        <p:attrNameLst>
                                          <p:attrName>style.visibility</p:attrName>
                                        </p:attrNameLst>
                                      </p:cBhvr>
                                      <p:to>
                                        <p:strVal val="visible"/>
                                      </p:to>
                                    </p:set>
                                    <p:animEffect transition="in" filter="fade">
                                      <p:cBhvr>
                                        <p:cTn id="138" dur="500"/>
                                        <p:tgtEl>
                                          <p:spTgt spid="130"/>
                                        </p:tgtEl>
                                      </p:cBhvr>
                                    </p:animEffect>
                                  </p:childTnLst>
                                </p:cTn>
                              </p:par>
                              <p:par>
                                <p:cTn id="139" presetID="10" presetClass="entr" presetSubtype="0" fill="hold" nodeType="withEffect">
                                  <p:stCondLst>
                                    <p:cond delay="0"/>
                                  </p:stCondLst>
                                  <p:childTnLst>
                                    <p:set>
                                      <p:cBhvr>
                                        <p:cTn id="140" dur="1" fill="hold">
                                          <p:stCondLst>
                                            <p:cond delay="0"/>
                                          </p:stCondLst>
                                        </p:cTn>
                                        <p:tgtEl>
                                          <p:spTgt spid="131"/>
                                        </p:tgtEl>
                                        <p:attrNameLst>
                                          <p:attrName>style.visibility</p:attrName>
                                        </p:attrNameLst>
                                      </p:cBhvr>
                                      <p:to>
                                        <p:strVal val="visible"/>
                                      </p:to>
                                    </p:set>
                                    <p:animEffect transition="in" filter="fade">
                                      <p:cBhvr>
                                        <p:cTn id="141" dur="500"/>
                                        <p:tgtEl>
                                          <p:spTgt spid="131"/>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67"/>
                                        </p:tgtEl>
                                        <p:attrNameLst>
                                          <p:attrName>style.visibility</p:attrName>
                                        </p:attrNameLst>
                                      </p:cBhvr>
                                      <p:to>
                                        <p:strVal val="visible"/>
                                      </p:to>
                                    </p:set>
                                    <p:animEffect transition="in" filter="fade">
                                      <p:cBhvr>
                                        <p:cTn id="144" dur="500"/>
                                        <p:tgtEl>
                                          <p:spTgt spid="67"/>
                                        </p:tgtEl>
                                      </p:cBhvr>
                                    </p:animEffect>
                                  </p:childTnLst>
                                </p:cTn>
                              </p:par>
                              <p:par>
                                <p:cTn id="145" presetID="10" presetClass="entr" presetSubtype="0" fill="hold" nodeType="withEffect">
                                  <p:stCondLst>
                                    <p:cond delay="0"/>
                                  </p:stCondLst>
                                  <p:childTnLst>
                                    <p:set>
                                      <p:cBhvr>
                                        <p:cTn id="146" dur="1" fill="hold">
                                          <p:stCondLst>
                                            <p:cond delay="0"/>
                                          </p:stCondLst>
                                        </p:cTn>
                                        <p:tgtEl>
                                          <p:spTgt spid="147"/>
                                        </p:tgtEl>
                                        <p:attrNameLst>
                                          <p:attrName>style.visibility</p:attrName>
                                        </p:attrNameLst>
                                      </p:cBhvr>
                                      <p:to>
                                        <p:strVal val="visible"/>
                                      </p:to>
                                    </p:set>
                                    <p:animEffect transition="in" filter="fade">
                                      <p:cBhvr>
                                        <p:cTn id="147" dur="500"/>
                                        <p:tgtEl>
                                          <p:spTgt spid="147"/>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158"/>
                                        </p:tgtEl>
                                        <p:attrNameLst>
                                          <p:attrName>style.visibility</p:attrName>
                                        </p:attrNameLst>
                                      </p:cBhvr>
                                      <p:to>
                                        <p:strVal val="visible"/>
                                      </p:to>
                                    </p:set>
                                    <p:animEffect transition="in" filter="fade">
                                      <p:cBhvr>
                                        <p:cTn id="150" dur="500"/>
                                        <p:tgtEl>
                                          <p:spTgt spid="158"/>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132"/>
                                        </p:tgtEl>
                                        <p:attrNameLst>
                                          <p:attrName>style.visibility</p:attrName>
                                        </p:attrNameLst>
                                      </p:cBhvr>
                                      <p:to>
                                        <p:strVal val="visible"/>
                                      </p:to>
                                    </p:set>
                                    <p:animEffect transition="in" filter="fade">
                                      <p:cBhvr>
                                        <p:cTn id="153" dur="500"/>
                                        <p:tgtEl>
                                          <p:spTgt spid="132"/>
                                        </p:tgtEl>
                                      </p:cBhvr>
                                    </p:animEffect>
                                  </p:childTnLst>
                                </p:cTn>
                              </p:par>
                              <p:par>
                                <p:cTn id="154" presetID="10" presetClass="entr" presetSubtype="0" fill="hold" nodeType="withEffect">
                                  <p:stCondLst>
                                    <p:cond delay="0"/>
                                  </p:stCondLst>
                                  <p:childTnLst>
                                    <p:set>
                                      <p:cBhvr>
                                        <p:cTn id="155" dur="1" fill="hold">
                                          <p:stCondLst>
                                            <p:cond delay="0"/>
                                          </p:stCondLst>
                                        </p:cTn>
                                        <p:tgtEl>
                                          <p:spTgt spid="133"/>
                                        </p:tgtEl>
                                        <p:attrNameLst>
                                          <p:attrName>style.visibility</p:attrName>
                                        </p:attrNameLst>
                                      </p:cBhvr>
                                      <p:to>
                                        <p:strVal val="visible"/>
                                      </p:to>
                                    </p:set>
                                    <p:animEffect transition="in" filter="fade">
                                      <p:cBhvr>
                                        <p:cTn id="156" dur="500"/>
                                        <p:tgtEl>
                                          <p:spTgt spid="133"/>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68"/>
                                        </p:tgtEl>
                                        <p:attrNameLst>
                                          <p:attrName>style.visibility</p:attrName>
                                        </p:attrNameLst>
                                      </p:cBhvr>
                                      <p:to>
                                        <p:strVal val="visible"/>
                                      </p:to>
                                    </p:set>
                                    <p:animEffect transition="in" filter="fade">
                                      <p:cBhvr>
                                        <p:cTn id="159" dur="500"/>
                                        <p:tgtEl>
                                          <p:spTgt spid="68"/>
                                        </p:tgtEl>
                                      </p:cBhvr>
                                    </p:animEffect>
                                  </p:childTnLst>
                                </p:cTn>
                              </p:par>
                              <p:par>
                                <p:cTn id="160" presetID="10" presetClass="entr" presetSubtype="0" fill="hold" nodeType="withEffect">
                                  <p:stCondLst>
                                    <p:cond delay="0"/>
                                  </p:stCondLst>
                                  <p:childTnLst>
                                    <p:set>
                                      <p:cBhvr>
                                        <p:cTn id="161" dur="1" fill="hold">
                                          <p:stCondLst>
                                            <p:cond delay="0"/>
                                          </p:stCondLst>
                                        </p:cTn>
                                        <p:tgtEl>
                                          <p:spTgt spid="148"/>
                                        </p:tgtEl>
                                        <p:attrNameLst>
                                          <p:attrName>style.visibility</p:attrName>
                                        </p:attrNameLst>
                                      </p:cBhvr>
                                      <p:to>
                                        <p:strVal val="visible"/>
                                      </p:to>
                                    </p:set>
                                    <p:animEffect transition="in" filter="fade">
                                      <p:cBhvr>
                                        <p:cTn id="162" dur="500"/>
                                        <p:tgtEl>
                                          <p:spTgt spid="148"/>
                                        </p:tgtEl>
                                      </p:cBhvr>
                                    </p:animEffect>
                                  </p:childTnLst>
                                </p:cTn>
                              </p:par>
                              <p:par>
                                <p:cTn id="163" presetID="10" presetClass="entr" presetSubtype="0" fill="hold" grpId="0" nodeType="withEffect">
                                  <p:stCondLst>
                                    <p:cond delay="0"/>
                                  </p:stCondLst>
                                  <p:childTnLst>
                                    <p:set>
                                      <p:cBhvr>
                                        <p:cTn id="164" dur="1" fill="hold">
                                          <p:stCondLst>
                                            <p:cond delay="0"/>
                                          </p:stCondLst>
                                        </p:cTn>
                                        <p:tgtEl>
                                          <p:spTgt spid="163"/>
                                        </p:tgtEl>
                                        <p:attrNameLst>
                                          <p:attrName>style.visibility</p:attrName>
                                        </p:attrNameLst>
                                      </p:cBhvr>
                                      <p:to>
                                        <p:strVal val="visible"/>
                                      </p:to>
                                    </p:set>
                                    <p:animEffect transition="in" filter="fade">
                                      <p:cBhvr>
                                        <p:cTn id="165" dur="500"/>
                                        <p:tgtEl>
                                          <p:spTgt spid="163"/>
                                        </p:tgtEl>
                                      </p:cBhvr>
                                    </p:animEffect>
                                  </p:childTnLst>
                                </p:cTn>
                              </p:par>
                              <p:par>
                                <p:cTn id="166" presetID="10" presetClass="entr" presetSubtype="0" fill="hold" grpId="0" nodeType="withEffect">
                                  <p:stCondLst>
                                    <p:cond delay="0"/>
                                  </p:stCondLst>
                                  <p:childTnLst>
                                    <p:set>
                                      <p:cBhvr>
                                        <p:cTn id="167" dur="1" fill="hold">
                                          <p:stCondLst>
                                            <p:cond delay="0"/>
                                          </p:stCondLst>
                                        </p:cTn>
                                        <p:tgtEl>
                                          <p:spTgt spid="134"/>
                                        </p:tgtEl>
                                        <p:attrNameLst>
                                          <p:attrName>style.visibility</p:attrName>
                                        </p:attrNameLst>
                                      </p:cBhvr>
                                      <p:to>
                                        <p:strVal val="visible"/>
                                      </p:to>
                                    </p:set>
                                    <p:animEffect transition="in" filter="fade">
                                      <p:cBhvr>
                                        <p:cTn id="168" dur="500"/>
                                        <p:tgtEl>
                                          <p:spTgt spid="134"/>
                                        </p:tgtEl>
                                      </p:cBhvr>
                                    </p:animEffect>
                                  </p:childTnLst>
                                </p:cTn>
                              </p:par>
                              <p:par>
                                <p:cTn id="169" presetID="10" presetClass="entr" presetSubtype="0" fill="hold" nodeType="with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fade">
                                      <p:cBhvr>
                                        <p:cTn id="171" dur="500"/>
                                        <p:tgtEl>
                                          <p:spTgt spid="135"/>
                                        </p:tgtEl>
                                      </p:cBhvr>
                                    </p:animEffect>
                                  </p:childTnLst>
                                </p:cTn>
                              </p:par>
                              <p:par>
                                <p:cTn id="172" presetID="10" presetClass="entr" presetSubtype="0" fill="hold" grpId="0" nodeType="withEffect">
                                  <p:stCondLst>
                                    <p:cond delay="0"/>
                                  </p:stCondLst>
                                  <p:childTnLst>
                                    <p:set>
                                      <p:cBhvr>
                                        <p:cTn id="173" dur="1" fill="hold">
                                          <p:stCondLst>
                                            <p:cond delay="0"/>
                                          </p:stCondLst>
                                        </p:cTn>
                                        <p:tgtEl>
                                          <p:spTgt spid="69"/>
                                        </p:tgtEl>
                                        <p:attrNameLst>
                                          <p:attrName>style.visibility</p:attrName>
                                        </p:attrNameLst>
                                      </p:cBhvr>
                                      <p:to>
                                        <p:strVal val="visible"/>
                                      </p:to>
                                    </p:set>
                                    <p:animEffect transition="in" filter="fade">
                                      <p:cBhvr>
                                        <p:cTn id="174" dur="500"/>
                                        <p:tgtEl>
                                          <p:spTgt spid="69"/>
                                        </p:tgtEl>
                                      </p:cBhvr>
                                    </p:animEffect>
                                  </p:childTnLst>
                                </p:cTn>
                              </p:par>
                              <p:par>
                                <p:cTn id="175" presetID="10" presetClass="entr" presetSubtype="0" fill="hold" nodeType="withEffect">
                                  <p:stCondLst>
                                    <p:cond delay="0"/>
                                  </p:stCondLst>
                                  <p:childTnLst>
                                    <p:set>
                                      <p:cBhvr>
                                        <p:cTn id="176" dur="1" fill="hold">
                                          <p:stCondLst>
                                            <p:cond delay="0"/>
                                          </p:stCondLst>
                                        </p:cTn>
                                        <p:tgtEl>
                                          <p:spTgt spid="149"/>
                                        </p:tgtEl>
                                        <p:attrNameLst>
                                          <p:attrName>style.visibility</p:attrName>
                                        </p:attrNameLst>
                                      </p:cBhvr>
                                      <p:to>
                                        <p:strVal val="visible"/>
                                      </p:to>
                                    </p:set>
                                    <p:animEffect transition="in" filter="fade">
                                      <p:cBhvr>
                                        <p:cTn id="177" dur="500"/>
                                        <p:tgtEl>
                                          <p:spTgt spid="149"/>
                                        </p:tgtEl>
                                      </p:cBhvr>
                                    </p:animEffect>
                                  </p:childTnLst>
                                </p:cTn>
                              </p:par>
                              <p:par>
                                <p:cTn id="178" presetID="10" presetClass="entr" presetSubtype="0" fill="hold" grpId="0" nodeType="withEffect">
                                  <p:stCondLst>
                                    <p:cond delay="0"/>
                                  </p:stCondLst>
                                  <p:childTnLst>
                                    <p:set>
                                      <p:cBhvr>
                                        <p:cTn id="179" dur="1" fill="hold">
                                          <p:stCondLst>
                                            <p:cond delay="0"/>
                                          </p:stCondLst>
                                        </p:cTn>
                                        <p:tgtEl>
                                          <p:spTgt spid="159"/>
                                        </p:tgtEl>
                                        <p:attrNameLst>
                                          <p:attrName>style.visibility</p:attrName>
                                        </p:attrNameLst>
                                      </p:cBhvr>
                                      <p:to>
                                        <p:strVal val="visible"/>
                                      </p:to>
                                    </p:set>
                                    <p:animEffect transition="in" filter="fade">
                                      <p:cBhvr>
                                        <p:cTn id="180" dur="500"/>
                                        <p:tgtEl>
                                          <p:spTgt spid="159"/>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36"/>
                                        </p:tgtEl>
                                        <p:attrNameLst>
                                          <p:attrName>style.visibility</p:attrName>
                                        </p:attrNameLst>
                                      </p:cBhvr>
                                      <p:to>
                                        <p:strVal val="visible"/>
                                      </p:to>
                                    </p:set>
                                    <p:animEffect transition="in" filter="fade">
                                      <p:cBhvr>
                                        <p:cTn id="183" dur="500"/>
                                        <p:tgtEl>
                                          <p:spTgt spid="136"/>
                                        </p:tgtEl>
                                      </p:cBhvr>
                                    </p:animEffect>
                                  </p:childTnLst>
                                </p:cTn>
                              </p:par>
                              <p:par>
                                <p:cTn id="184" presetID="10" presetClass="entr" presetSubtype="0" fill="hold" nodeType="withEffect">
                                  <p:stCondLst>
                                    <p:cond delay="0"/>
                                  </p:stCondLst>
                                  <p:childTnLst>
                                    <p:set>
                                      <p:cBhvr>
                                        <p:cTn id="185" dur="1" fill="hold">
                                          <p:stCondLst>
                                            <p:cond delay="0"/>
                                          </p:stCondLst>
                                        </p:cTn>
                                        <p:tgtEl>
                                          <p:spTgt spid="137"/>
                                        </p:tgtEl>
                                        <p:attrNameLst>
                                          <p:attrName>style.visibility</p:attrName>
                                        </p:attrNameLst>
                                      </p:cBhvr>
                                      <p:to>
                                        <p:strVal val="visible"/>
                                      </p:to>
                                    </p:set>
                                    <p:animEffect transition="in" filter="fade">
                                      <p:cBhvr>
                                        <p:cTn id="186" dur="500"/>
                                        <p:tgtEl>
                                          <p:spTgt spid="137"/>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90"/>
                                        </p:tgtEl>
                                        <p:attrNameLst>
                                          <p:attrName>style.visibility</p:attrName>
                                        </p:attrNameLst>
                                      </p:cBhvr>
                                      <p:to>
                                        <p:strVal val="visible"/>
                                      </p:to>
                                    </p:set>
                                    <p:animEffect transition="in" filter="fade">
                                      <p:cBhvr>
                                        <p:cTn id="189" dur="500"/>
                                        <p:tgtEl>
                                          <p:spTgt spid="90"/>
                                        </p:tgtEl>
                                      </p:cBhvr>
                                    </p:animEffect>
                                  </p:childTnLst>
                                </p:cTn>
                              </p:par>
                              <p:par>
                                <p:cTn id="190" presetID="10" presetClass="entr" presetSubtype="0" fill="hold" nodeType="withEffect">
                                  <p:stCondLst>
                                    <p:cond delay="0"/>
                                  </p:stCondLst>
                                  <p:childTnLst>
                                    <p:set>
                                      <p:cBhvr>
                                        <p:cTn id="191" dur="1" fill="hold">
                                          <p:stCondLst>
                                            <p:cond delay="0"/>
                                          </p:stCondLst>
                                        </p:cTn>
                                        <p:tgtEl>
                                          <p:spTgt spid="150"/>
                                        </p:tgtEl>
                                        <p:attrNameLst>
                                          <p:attrName>style.visibility</p:attrName>
                                        </p:attrNameLst>
                                      </p:cBhvr>
                                      <p:to>
                                        <p:strVal val="visible"/>
                                      </p:to>
                                    </p:set>
                                    <p:animEffect transition="in" filter="fade">
                                      <p:cBhvr>
                                        <p:cTn id="192" dur="500"/>
                                        <p:tgtEl>
                                          <p:spTgt spid="150"/>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64"/>
                                        </p:tgtEl>
                                        <p:attrNameLst>
                                          <p:attrName>style.visibility</p:attrName>
                                        </p:attrNameLst>
                                      </p:cBhvr>
                                      <p:to>
                                        <p:strVal val="visible"/>
                                      </p:to>
                                    </p:set>
                                    <p:animEffect transition="in" filter="fade">
                                      <p:cBhvr>
                                        <p:cTn id="195" dur="500"/>
                                        <p:tgtEl>
                                          <p:spTgt spid="164"/>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38"/>
                                        </p:tgtEl>
                                        <p:attrNameLst>
                                          <p:attrName>style.visibility</p:attrName>
                                        </p:attrNameLst>
                                      </p:cBhvr>
                                      <p:to>
                                        <p:strVal val="visible"/>
                                      </p:to>
                                    </p:set>
                                    <p:animEffect transition="in" filter="fade">
                                      <p:cBhvr>
                                        <p:cTn id="198" dur="500"/>
                                        <p:tgtEl>
                                          <p:spTgt spid="138"/>
                                        </p:tgtEl>
                                      </p:cBhvr>
                                    </p:animEffect>
                                  </p:childTnLst>
                                </p:cTn>
                              </p:par>
                              <p:par>
                                <p:cTn id="199" presetID="10" presetClass="entr" presetSubtype="0" fill="hold" nodeType="withEffect">
                                  <p:stCondLst>
                                    <p:cond delay="0"/>
                                  </p:stCondLst>
                                  <p:childTnLst>
                                    <p:set>
                                      <p:cBhvr>
                                        <p:cTn id="200" dur="1" fill="hold">
                                          <p:stCondLst>
                                            <p:cond delay="0"/>
                                          </p:stCondLst>
                                        </p:cTn>
                                        <p:tgtEl>
                                          <p:spTgt spid="139"/>
                                        </p:tgtEl>
                                        <p:attrNameLst>
                                          <p:attrName>style.visibility</p:attrName>
                                        </p:attrNameLst>
                                      </p:cBhvr>
                                      <p:to>
                                        <p:strVal val="visible"/>
                                      </p:to>
                                    </p:set>
                                    <p:animEffect transition="in" filter="fade">
                                      <p:cBhvr>
                                        <p:cTn id="201" dur="500"/>
                                        <p:tgtEl>
                                          <p:spTgt spid="139"/>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91"/>
                                        </p:tgtEl>
                                        <p:attrNameLst>
                                          <p:attrName>style.visibility</p:attrName>
                                        </p:attrNameLst>
                                      </p:cBhvr>
                                      <p:to>
                                        <p:strVal val="visible"/>
                                      </p:to>
                                    </p:set>
                                    <p:animEffect transition="in" filter="fade">
                                      <p:cBhvr>
                                        <p:cTn id="204" dur="500"/>
                                        <p:tgtEl>
                                          <p:spTgt spid="91"/>
                                        </p:tgtEl>
                                      </p:cBhvr>
                                    </p:animEffect>
                                  </p:childTnLst>
                                </p:cTn>
                              </p:par>
                              <p:par>
                                <p:cTn id="205" presetID="10" presetClass="entr" presetSubtype="0" fill="hold" nodeType="withEffect">
                                  <p:stCondLst>
                                    <p:cond delay="0"/>
                                  </p:stCondLst>
                                  <p:childTnLst>
                                    <p:set>
                                      <p:cBhvr>
                                        <p:cTn id="206" dur="1" fill="hold">
                                          <p:stCondLst>
                                            <p:cond delay="0"/>
                                          </p:stCondLst>
                                        </p:cTn>
                                        <p:tgtEl>
                                          <p:spTgt spid="152"/>
                                        </p:tgtEl>
                                        <p:attrNameLst>
                                          <p:attrName>style.visibility</p:attrName>
                                        </p:attrNameLst>
                                      </p:cBhvr>
                                      <p:to>
                                        <p:strVal val="visible"/>
                                      </p:to>
                                    </p:set>
                                    <p:animEffect transition="in" filter="fade">
                                      <p:cBhvr>
                                        <p:cTn id="207"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3" grpId="0"/>
      <p:bldP spid="83" grpId="0"/>
      <p:bldP spid="87" grpId="0"/>
      <p:bldP spid="60" grpId="0"/>
      <p:bldP spid="61" grpId="0"/>
      <p:bldP spid="62" grpId="0"/>
      <p:bldP spid="63" grpId="0"/>
      <p:bldP spid="64" grpId="0"/>
      <p:bldP spid="65" grpId="0"/>
      <p:bldP spid="66" grpId="0"/>
      <p:bldP spid="67" grpId="0"/>
      <p:bldP spid="68" grpId="0"/>
      <p:bldP spid="69" grpId="0"/>
      <p:bldP spid="90" grpId="0"/>
      <p:bldP spid="91" grpId="0"/>
      <p:bldP spid="92" grpId="0" animBg="1"/>
      <p:bldP spid="94" grpId="0" animBg="1"/>
      <p:bldP spid="96" grpId="0" animBg="1"/>
      <p:bldP spid="98" grpId="0" animBg="1"/>
      <p:bldP spid="100" grpId="0" animBg="1"/>
      <p:bldP spid="102" grpId="0" animBg="1"/>
      <p:bldP spid="128" grpId="0" animBg="1"/>
      <p:bldP spid="130" grpId="0" animBg="1"/>
      <p:bldP spid="132" grpId="0" animBg="1"/>
      <p:bldP spid="134" grpId="0" animBg="1"/>
      <p:bldP spid="136" grpId="0" animBg="1"/>
      <p:bldP spid="138" grpId="0" animBg="1"/>
      <p:bldP spid="153" grpId="0"/>
      <p:bldP spid="154" grpId="0"/>
      <p:bldP spid="155" grpId="0"/>
      <p:bldP spid="156" grpId="0"/>
      <p:bldP spid="157" grpId="0"/>
      <p:bldP spid="158" grpId="0"/>
      <p:bldP spid="159" grpId="0"/>
      <p:bldP spid="160" grpId="0"/>
      <p:bldP spid="161" grpId="0"/>
      <p:bldP spid="162" grpId="0"/>
      <p:bldP spid="163" grpId="0"/>
      <p:bldP spid="164"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2|4.1|12.2|17.9"/>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132.7334"/>
  <p:tag name="ORIGINALWIDTH" val="1543.307"/>
  <p:tag name="LATEXADDIN" val="\documentclass{article}&#10;\usepackage{amsmath}&#10;\pagestyle{empty}&#10;\begin{document}&#10;&#10;$P_s(c|l) = \nu_{c,v_l},\quad \sum_c \nu_{c,v} = 1$&#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10.1987"/>
  <p:tag name="LATEXADDIN" val="\documentclass{article}&#10;\usepackage{amsmath}&#10;\pagestyle{empty}&#10;\begin{document}&#10;&#10;$P_s(c\mid l)$&#10;&#10;&#10;\end{document}"/>
  <p:tag name="IGUANATEXSIZE" val="35"/>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657.6678"/>
  <p:tag name="LATEXADDIN" val="&#10;\documentclass{article}&#10;\usepackage{amsmath}&#10;\pagestyle{empty}&#10;\begin{document}&#10;&#10;$= P(c\mid l, v_l)$&#10;&#10;&#10;\end{document}"/>
  <p:tag name="IGUANATEXSIZE" val="35"/>
  <p:tag name="IGUANATEXCURSOR" val="118"/>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1138.358"/>
  <p:tag name="LATEXADDIN" val="\documentclass{article}&#10;\usepackage{amsmath}&#10;\pagestyle{empty}&#10;\begin{document}&#10;&#10;$\propto P(v_l\mid l, c)\cdot P(c\mid l)$&#10;&#10;&#10;\end{document}"/>
  <p:tag name="IGUANATEXSIZE" val="35"/>
  <p:tag name="IGUANATEXCURSOR" val="139"/>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3264.342"/>
  <p:tag name="LATEXADDIN" val="\documentclass{article}&#10;\usepackage{amsmath}&#10;\pagestyle{empty}&#10;\begin{document}&#10;&#10;$P(30\mid \mathit{routed}, \texttt{Points\_Delta}) &gt; P(3\mid \mathit{routed}, \texttt{Points\_Delta})$&#10;&#10;&#10;\end{document}"/>
  <p:tag name="IGUANATEXSIZE" val="35"/>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34.9832"/>
  <p:tag name="ORIGINALWIDTH" val="2356.205"/>
  <p:tag name="LATEXADDIN" val="\documentclass{article}&#10;\usepackage{amsmath}&#10;\pagestyle{empty}&#10;\begin{document}&#10;&#10;&#10;$P_s(c|l) \propto \mathcal{N}(v_l;\mu_{c, l}, \sigma_{c,l})\cdot \eta_{c,l},\quad\sum_c \eta_{c,l} = 1$&#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1658.043"/>
  <p:tag name="LATEXADDIN" val="\documentclass{article}&#10;\usepackage{amsmath}&#10;\pagestyle{empty}&#10;\begin{document}&#10;&#10;$$P\,(\,\text{NULL}\mid\text{Team\_Wins}\,)$$&#10;$$P\,(\,\text{Team\_Losses}\mid\text{Team\_Wins}\,)$$&#10;&#10;&#10;\end{document}"/>
  <p:tag name="IGUANATEXSIZE" val="50"/>
  <p:tag name="IGUANATEXCURSOR" val="197"/>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348.7064"/>
  <p:tag name="ORIGINALWIDTH" val="1373.828"/>
  <p:tag name="LATEXADDIN" val="\documentclass{article}&#10;\usepackage{amsmath}&#10;\pagestyle{empty}&#10;\begin{document}&#10;&#10;$$P\,(\,\text{NULL}\mid\text{Team\_Wins}\,)$$&#10;$$P\,(\,\text{Team\_Losses}\mid\text{NULL}\,)$$&#10;&#10;&#10;\end{document}"/>
  <p:tag name="IGUANATEXSIZE" val="50"/>
  <p:tag name="IGUANATEXCURSOR" val="191"/>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32.7334"/>
  <p:tag name="ORIGINALWIDTH" val="1532.059"/>
  <p:tag name="LATEXADDIN" val="\documentclass{article}&#10;\usepackage{amsmath}&#10;\usepackage{amssymb}&#10;\pagestyle{empty}&#10;\usepackage{bbold}&#10;\begin{document}&#10;&#10;$\sum_i \mathbb{E}[\mathbb{1}(l_i = \texttt{NULL})] \geq r_0\cdot|\mathbf{w}|$&#10;&#10;&#10;\end{document}"/>
  <p:tag name="IGUANATEXSIZE" val="50"/>
  <p:tag name="IGUANATEXCURSOR" val="216"/>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122.2347"/>
  <p:tag name="ORIGINALWIDTH" val="110.2362"/>
  <p:tag name="LATEXADDIN" val="\documentclass{article}&#10;\usepackage{amsmath}&#10;\usepackage{bbding}&#10;\usepackage{pifont}&#10;\usepackage{wasysym}&#10;\pagestyle{empty}&#10;\begin{document}&#10;&#10;\Checkmark&#10;&#10;\end{document}"/>
  <p:tag name="IGUANATEXSIZE" val="50"/>
  <p:tag name="IGUANATEXCURSOR" val="0"/>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TIMING" val="|35.5"/>
</p:tagLst>
</file>

<file path=ppt/tags/tag20.xml><?xml version="1.0" encoding="utf-8"?>
<p:tagLst xmlns:a="http://schemas.openxmlformats.org/drawingml/2006/main" xmlns:r="http://schemas.openxmlformats.org/officeDocument/2006/relationships" xmlns:p="http://schemas.openxmlformats.org/presentationml/2006/main">
  <p:tag name="TIMING" val="|1.6|41.7|0.3|13.1"/>
</p:tagLst>
</file>

<file path=ppt/tags/tag3.xml><?xml version="1.0" encoding="utf-8"?>
<p:tagLst xmlns:a="http://schemas.openxmlformats.org/drawingml/2006/main" xmlns:r="http://schemas.openxmlformats.org/officeDocument/2006/relationships" xmlns:p="http://schemas.openxmlformats.org/presentationml/2006/main">
  <p:tag name="TIMING" val="|27.4|0.6"/>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53.7308"/>
  <p:tag name="ORIGINALWIDTH" val="1899.512"/>
  <p:tag name="LATEXADDIN" val="\documentclass{article}&#10;\usepackage{amsmath}&#10;\pagestyle{empty}&#10;\begin{document}&#10;&#10;&#10;$\mathcal{L}(\theta)=\prod_{(s, \mathbf{w})\in\,\mathcal{D}}\sum_{\mathbf{l},\pi}P_s(\mathbf{l},\pi,\mathbf{w};\theta)$&#10;&#10;\end{document}"/>
  <p:tag name="IGUANATEXSIZE" val="20"/>
  <p:tag name="IGUANATEXCURSOR" val="200"/>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23.285"/>
  <p:tag name="LATEXADDIN" val="\documentclass{article}&#10;\usepackage{amsmath}&#10;\usepackage{xcolor}&#10;\pagestyle{empty}&#10;\begin{document}&#10;&#10;$P_s(\mathbf{c},\mathbf{l}) = \prod_t \color{brown}{P(l^{t}|l^{t-1})} \color{black}{ \cdot}  \color{blue}{P_s(c^{t}|l^{t})}$&#10;&#10;\end{document}"/>
  <p:tag name="IGUANATEXSIZE" val="50"/>
  <p:tag name="IGUANATEXCURSOR" val="241"/>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1261.342"/>
  <p:tag name="LATEXADDIN" val="\documentclass{article}&#10;\usepackage{amsmath}&#10;\pagestyle{empty}&#10;\begin{document}&#10;&#10;$P(\mathbf{l},\pi,\mathbf{w};\theta) = P(\mathbf{l},\mathbf{c};\theta)$&#10;&#10;&#10;\end{document}"/>
  <p:tag name="IGUANATEXSIZE" val="50"/>
  <p:tag name="IGUANATEXCURSOR" val="0"/>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723.285"/>
  <p:tag name="LATEXADDIN" val="\documentclass{article}&#10;\usepackage{amsmath}&#10;\usepackage{xcolor}&#10;\pagestyle{empty}&#10;\begin{document}&#10;&#10;$P_s(\mathbf{c},\mathbf{l}) = \prod_t \color{brown}{P(l^{t}|l^{t-1})} \color{black}{ \cdot}  \color{blue}{P_s(c^{t}|l^{t})}$&#10;&#10;\end{document}"/>
  <p:tag name="IGUANATEXSIZE" val="50"/>
  <p:tag name="IGUANATEXCURSOR" val="241"/>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27.4841"/>
  <p:tag name="ORIGINALWIDTH" val="1256.843"/>
  <p:tag name="LATEXADDIN" val="\documentclass{article}&#10;\usepackage{amsmath}&#10;\pagestyle{empty}&#10;\begin{document}&#10;&#10;$P_s(c|l) = \mathcal{N}(c-v_l|0,\sigm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134.9832"/>
  <p:tag name="ORIGINALWIDTH" val="2356.205"/>
  <p:tag name="LATEXADDIN" val="\documentclass{article}&#10;\usepackage{amsmath}&#10;\pagestyle{empty}&#10;\begin{document}&#10;&#10;&#10;$P_s(c|l) \propto \mathcal{N}(v_l;\mu_{c, l}, \sigma_{c,l})\cdot \eta_{c,l},\quad\sum_c \eta_{c,l} = 1$&#10;&#10;\end{document}"/>
  <p:tag name="IGUANATEXSIZE" val="20"/>
  <p:tag name="IGUANATEXCURSOR" val="16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5579</TotalTime>
  <Words>3365</Words>
  <Application>Microsoft Office PowerPoint</Application>
  <PresentationFormat>Widescreen</PresentationFormat>
  <Paragraphs>651</Paragraphs>
  <Slides>32</Slides>
  <Notes>28</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等线</vt:lpstr>
      <vt:lpstr>Arial</vt:lpstr>
      <vt:lpstr>Calibri</vt:lpstr>
      <vt:lpstr>Calibri Light</vt:lpstr>
      <vt:lpstr>Cambria Math</vt:lpstr>
      <vt:lpstr>Office Theme</vt:lpstr>
      <vt:lpstr>Learning Latent Semantic Annotations for Grounding Natural Language to Structured Data</vt:lpstr>
      <vt:lpstr>Grounded Language Acquisition</vt:lpstr>
      <vt:lpstr>From Language to Tables</vt:lpstr>
      <vt:lpstr>From Language to Tables</vt:lpstr>
      <vt:lpstr>Problem Setup</vt:lpstr>
      <vt:lpstr>Problem Setup</vt:lpstr>
      <vt:lpstr>Problem Setup</vt:lpstr>
      <vt:lpstr>Hidden Semi-Markov Models</vt:lpstr>
      <vt:lpstr>Hidden Semi-Markov Models</vt:lpstr>
      <vt:lpstr>Hidden Semi-Markov Models</vt:lpstr>
      <vt:lpstr>Hidden Semi-Markov Models</vt:lpstr>
      <vt:lpstr>Hidden Semi-Markov Models</vt:lpstr>
      <vt:lpstr>Skipping NULL Tags</vt:lpstr>
      <vt:lpstr>The Issue of “Garbage Collection”</vt:lpstr>
      <vt:lpstr>Solution: Injecting Statistical Constraints</vt:lpstr>
      <vt:lpstr>Solution: Injecting Statistical Constraints</vt:lpstr>
      <vt:lpstr>Results</vt:lpstr>
      <vt:lpstr>Ablation Studies</vt:lpstr>
      <vt:lpstr>Ablation Studies</vt:lpstr>
      <vt:lpstr>Ablation Studies</vt:lpstr>
      <vt:lpstr>Ablation Studies</vt:lpstr>
      <vt:lpstr>Examples of Tags Assignment</vt:lpstr>
      <vt:lpstr>Inducing lexical choices</vt:lpstr>
      <vt:lpstr>Application: Template Induction</vt:lpstr>
      <vt:lpstr>Summary</vt:lpstr>
      <vt:lpstr>Thanks !</vt:lpstr>
      <vt:lpstr>PowerPoint Presentation</vt:lpstr>
      <vt:lpstr>PowerPoint Presentation</vt:lpstr>
      <vt:lpstr>PowerPoint Presentation</vt:lpstr>
      <vt:lpstr>PowerPoint Presentation</vt:lpstr>
      <vt:lpstr>Related Work</vt:lpstr>
      <vt:lpstr>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Latent Semantic Annotations for Grounding Natural Language to Structured Data</dc:title>
  <dc:creator>Qin Guanghui</dc:creator>
  <cp:lastModifiedBy>Qin Guanghui</cp:lastModifiedBy>
  <cp:revision>265</cp:revision>
  <dcterms:created xsi:type="dcterms:W3CDTF">2018-10-21T04:51:56Z</dcterms:created>
  <dcterms:modified xsi:type="dcterms:W3CDTF">2018-11-05T19:00:03Z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jinya@microsoft.com</vt:lpwstr>
  </property>
  <property fmtid="{D5CDD505-2E9C-101B-9397-08002B2CF9AE}" pid="5" name="MSIP_Label_f42aa342-8706-4288-bd11-ebb85995028c_SetDate">
    <vt:lpwstr>2018-11-02T07:37:13.4586936Z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ies>
</file>