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79" r:id="rId3"/>
    <p:sldId id="278" r:id="rId4"/>
    <p:sldId id="297" r:id="rId5"/>
    <p:sldId id="282" r:id="rId6"/>
    <p:sldId id="283" r:id="rId7"/>
    <p:sldId id="284" r:id="rId8"/>
    <p:sldId id="286" r:id="rId9"/>
    <p:sldId id="285" r:id="rId10"/>
    <p:sldId id="287" r:id="rId11"/>
    <p:sldId id="288" r:id="rId12"/>
    <p:sldId id="289" r:id="rId13"/>
    <p:sldId id="296" r:id="rId14"/>
    <p:sldId id="292" r:id="rId15"/>
    <p:sldId id="295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D883FF"/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45"/>
    <p:restoredTop sz="59454"/>
  </p:normalViewPr>
  <p:slideViewPr>
    <p:cSldViewPr snapToGrid="0" snapToObjects="1">
      <p:cViewPr varScale="1">
        <p:scale>
          <a:sx n="92" d="100"/>
          <a:sy n="92" d="100"/>
        </p:scale>
        <p:origin x="376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1" d="100"/>
          <a:sy n="121" d="100"/>
        </p:scale>
        <p:origin x="386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6F9DB-8965-5B49-ADA2-85FE83F04F0A}" type="datetimeFigureOut">
              <a:rPr lang="en-US" smtClean="0"/>
              <a:t>6/17/20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9F712F-8530-F94C-A802-45162B0BE8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34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hi, welcome to my talk, neural </a:t>
            </a:r>
            <a:r>
              <a:rPr lang="en-US" dirty="0" err="1"/>
              <a:t>datalog</a:t>
            </a:r>
            <a:r>
              <a:rPr lang="en-US" dirty="0"/>
              <a:t> through time.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F712F-8530-F94C-A802-45162B0BE8B3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27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know how it works, let’s next see how well it works</a:t>
            </a:r>
          </a:p>
          <a:p>
            <a:r>
              <a:rPr lang="en-US" dirty="0"/>
              <a:t>we evaluate our method in 2 domains</a:t>
            </a:r>
          </a:p>
          <a:p>
            <a:r>
              <a:rPr lang="en-US" dirty="0"/>
              <a:t>the 1st is where users watch TV programs: this is like a collaborative filtering problem with timing---who watches what and when? </a:t>
            </a:r>
          </a:p>
          <a:p>
            <a:r>
              <a:rPr lang="en-US" dirty="0"/>
              <a:t>here are 1000 users, and 49 tv programs to be released </a:t>
            </a:r>
          </a:p>
          <a:p>
            <a:r>
              <a:rPr lang="en-US" dirty="0"/>
              <a:t>there are 49000 possible watch events, but a program can’t be watched until it is released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F712F-8530-F94C-A802-45162B0BE8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37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domain is where robot soccer teams compete</a:t>
            </a:r>
          </a:p>
          <a:p>
            <a:r>
              <a:rPr lang="en-US" dirty="0"/>
              <a:t>the </a:t>
            </a:r>
            <a:r>
              <a:rPr lang="en-US" dirty="0" err="1"/>
              <a:t>dtabase</a:t>
            </a:r>
            <a:r>
              <a:rPr lang="en-US" dirty="0"/>
              <a:t> has 22 facts of this form declaring robot soccer players who play for team A or team B</a:t>
            </a:r>
          </a:p>
          <a:p>
            <a:r>
              <a:rPr lang="en-US" dirty="0"/>
              <a:t>the sequence of events is a soccer game</a:t>
            </a:r>
          </a:p>
          <a:p>
            <a:r>
              <a:rPr lang="en-US" dirty="0"/>
              <a:t>they may kick the ball, only if they have the ball; or pass the ball, only to a teammate; or steal the ball, only from opponent</a:t>
            </a:r>
          </a:p>
          <a:p>
            <a:endParaRPr lang="en-US" dirty="0"/>
          </a:p>
          <a:p>
            <a:r>
              <a:rPr lang="en-US" dirty="0"/>
              <a:t>such constraints make this database highly dynamic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F712F-8530-F94C-A802-45162B0BE8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7396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model did pretty well in both domains, on several metrics, compared to strong competitors that also leverage both logic and neural networks</a:t>
            </a:r>
          </a:p>
          <a:p>
            <a:r>
              <a:rPr lang="en-US" dirty="0"/>
              <a:t>if you are interested in more details, please read our paper: we discuss many extensions of the model and more experimental results there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F712F-8530-F94C-A802-45162B0BE8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195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thanks to the rule structure, we can learn generalization from much less data. here are learning curves in some synthetic data experiments, show the figure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F712F-8530-F94C-A802-45162B0BE8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63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the end, what do we get out of this work? well, if you want to model temporal data, you can use deep recurrent net. </a:t>
            </a:r>
          </a:p>
          <a:p>
            <a:endParaRPr lang="en-US" dirty="0"/>
          </a:p>
          <a:p>
            <a:r>
              <a:rPr lang="en-US" dirty="0"/>
              <a:t>you may or may not know RNN and LSTM, they are good for discrete-time case </a:t>
            </a:r>
          </a:p>
          <a:p>
            <a:r>
              <a:rPr lang="en-US" dirty="0"/>
              <a:t>you may or may not know neural Hawkes process, they are for continuous-time case </a:t>
            </a:r>
          </a:p>
          <a:p>
            <a:endParaRPr lang="en-US" dirty="0"/>
          </a:p>
          <a:p>
            <a:r>
              <a:rPr lang="en-US" dirty="0"/>
              <a:t>their architecture is basically a hidden state which you can use to evaluate the probabilities of events </a:t>
            </a:r>
          </a:p>
          <a:p>
            <a:endParaRPr lang="en-US" dirty="0"/>
          </a:p>
          <a:p>
            <a:r>
              <a:rPr lang="en-US" dirty="0"/>
              <a:t>when one of them randomly happens, it will update the hidden state </a:t>
            </a:r>
          </a:p>
          <a:p>
            <a:r>
              <a:rPr lang="en-US" dirty="0"/>
              <a:t>the hidden state may be large because you have many events to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F712F-8530-F94C-A802-45162B0BE8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31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our work, instead of a large hidden state, we have a distributed database of logical facts and their embeddings </a:t>
            </a:r>
          </a:p>
          <a:p>
            <a:r>
              <a:rPr lang="en-US" dirty="0"/>
              <a:t>the probability of an event may only depend on parts of the database</a:t>
            </a:r>
          </a:p>
          <a:p>
            <a:r>
              <a:rPr lang="en-US" dirty="0"/>
              <a:t>when an event happens, it would only update parts of the database </a:t>
            </a:r>
          </a:p>
          <a:p>
            <a:r>
              <a:rPr lang="en-US" dirty="0"/>
              <a:t>and the effect will propagate across parts of the database</a:t>
            </a:r>
          </a:p>
          <a:p>
            <a:endParaRPr lang="en-US" dirty="0"/>
          </a:p>
          <a:p>
            <a:r>
              <a:rPr lang="en-US" dirty="0"/>
              <a:t>the update is derived from a small set of rules plus their learned low-dimensional parameter matrices </a:t>
            </a:r>
          </a:p>
          <a:p>
            <a:r>
              <a:rPr lang="en-US" dirty="0"/>
              <a:t>this works well in the domains we have tried, maybe you want to try our code in your domain?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F712F-8530-F94C-A802-45162B0BE8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2943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the end of the talk, I’d like to thank many people and organizations for help with this work. and I also thank the people who come to this talk.</a:t>
            </a:r>
          </a:p>
          <a:p>
            <a:r>
              <a:rPr lang="en-US" dirty="0"/>
              <a:t>I'm especially grateful to Bloomberg for enabling this work through a Data Science Ph.D. Fellowship and an internship in their AI group.</a:t>
            </a:r>
          </a:p>
          <a:p>
            <a:r>
              <a:rPr lang="en-US" dirty="0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F712F-8530-F94C-A802-45162B0BE8B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67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start with some dots: they are neural embeddings of facts in a large database </a:t>
            </a:r>
          </a:p>
          <a:p>
            <a:r>
              <a:rPr lang="en-US" dirty="0"/>
              <a:t>orange dots are special: they represent possible events and their brightness represents their current probabilities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suppose you want to model events, in some domain where you are an expert. 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our little language, you can easily specify a generative probabilistic model of event sequences (including their timing). 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sometimes an event happens, that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 trigger database updates, according to rules you can write in our language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may delete facts, derive new facts, the new facts may derive even newer facts and also update the neural embeddings (and probabilities) of other facts (in a learned way)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support continuous time. that means: even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between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events, as time goes, the embeddings and probabilities can drift (in a learned way)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F712F-8530-F94C-A802-45162B0BE8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045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what’s your job? your job is to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</a:t>
            </a:r>
            <a:r>
              <a:rPr lang="en-US" sz="6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60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Datalog</a:t>
            </a:r>
            <a:r>
              <a:rPr lang="en-US" sz="6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rules that say what can affect what.  </a:t>
            </a:r>
          </a:p>
          <a:p>
            <a:r>
              <a:rPr lang="en-US" sz="6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it's sort of like writing down the dependencies in a graphical model.</a:t>
            </a:r>
          </a:p>
          <a:p>
            <a:endParaRPr lang="en-US" sz="6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6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rules are logic: they only control which facts are in the database </a:t>
            </a:r>
          </a:p>
          <a:p>
            <a:r>
              <a:rPr lang="en-US" sz="6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use them to define a trainable neural architecture </a:t>
            </a:r>
          </a:p>
          <a:p>
            <a:r>
              <a:rPr lang="en-US" sz="6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computes embeddings of the facts and, as we will see, probabilities of the events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60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this architecture, the embedding of a fact is a learned function of its provenance, which means, all the ways that fact has been derived. 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60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it depends recursively on the embeddings of other facts.</a:t>
            </a:r>
            <a:br>
              <a:rPr lang="en-US" sz="6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60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F712F-8530-F94C-A802-45162B0BE8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12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6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 can see that: a rule can have capitalized variables.  that allows it to pattern-match against many facts.  </a:t>
            </a:r>
          </a:p>
          <a:p>
            <a:r>
              <a:rPr lang="en-US" sz="6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even if you have hundreds of thousands of facts, you may only need to write down a few rules to describe your domain.  </a:t>
            </a:r>
          </a:p>
          <a:p>
            <a:r>
              <a:rPr lang="en-US" sz="60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a rule uses the same parameters across all the facts it applies to</a:t>
            </a:r>
            <a:endParaRPr lang="en-US" sz="6000" dirty="0"/>
          </a:p>
          <a:p>
            <a:endParaRPr lang="en-US" sz="18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F712F-8530-F94C-A802-45162B0BE8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71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see how we use rules to specify a neural architecture </a:t>
            </a:r>
          </a:p>
          <a:p>
            <a:r>
              <a:rPr lang="en-US" dirty="0"/>
              <a:t>here is the format of a deductive rule: it is a normal </a:t>
            </a:r>
            <a:r>
              <a:rPr lang="en-US" dirty="0" err="1"/>
              <a:t>Datalog</a:t>
            </a:r>
            <a:r>
              <a:rPr lang="en-US" dirty="0"/>
              <a:t> rule and it means, the new fact is added to the database, if, these old facts are in database</a:t>
            </a:r>
          </a:p>
          <a:p>
            <a:endParaRPr lang="en-US" dirty="0"/>
          </a:p>
          <a:p>
            <a:r>
              <a:rPr lang="en-US" dirty="0"/>
              <a:t>here is an example: when X like some U, and Y like the same U, we deduce that X and Y are compatible, and we will draw this deduction as a hyperedge</a:t>
            </a:r>
          </a:p>
          <a:p>
            <a:r>
              <a:rPr lang="en-US" dirty="0"/>
              <a:t>in our neural </a:t>
            </a:r>
            <a:r>
              <a:rPr lang="en-US" dirty="0" err="1"/>
              <a:t>datalog</a:t>
            </a:r>
            <a:r>
              <a:rPr lang="en-US" dirty="0"/>
              <a:t>, we also have an embedding for each fact in the database, and the embedding of the new fact is computed using the embeddings of old facts</a:t>
            </a:r>
          </a:p>
          <a:p>
            <a:endParaRPr lang="en-US" dirty="0"/>
          </a:p>
          <a:p>
            <a:r>
              <a:rPr lang="en-US" dirty="0"/>
              <a:t>the neural embedding can represent richer information than just ``whether they like this or not’’</a:t>
            </a:r>
          </a:p>
          <a:p>
            <a:r>
              <a:rPr lang="en-US" dirty="0"/>
              <a:t>now it represents their complex </a:t>
            </a:r>
            <a:r>
              <a:rPr lang="en-US" dirty="0" err="1"/>
              <a:t>mult</a:t>
            </a:r>
            <a:r>
              <a:rPr lang="en-US" dirty="0"/>
              <a:t>-dimensional opinions on apples so let’s rename it to opinion</a:t>
            </a:r>
          </a:p>
          <a:p>
            <a:r>
              <a:rPr lang="en-US" dirty="0"/>
              <a:t>and now they have multi-dimensional relationship so we rename it to relation</a:t>
            </a:r>
          </a:p>
          <a:p>
            <a:endParaRPr lang="en-US" dirty="0"/>
          </a:p>
          <a:p>
            <a:r>
              <a:rPr lang="en-US" dirty="0"/>
              <a:t>now let’s see the format of a triggering rule: it is a new kind of rule we add to </a:t>
            </a:r>
            <a:r>
              <a:rPr lang="en-US" dirty="0" err="1"/>
              <a:t>Datalog</a:t>
            </a:r>
            <a:r>
              <a:rPr lang="en-US" dirty="0"/>
              <a:t>, which means: when this event happens, while these are in database, add this new fact into database</a:t>
            </a:r>
          </a:p>
          <a:p>
            <a:endParaRPr lang="en-US" dirty="0"/>
          </a:p>
          <a:p>
            <a:r>
              <a:rPr lang="en-US" dirty="0"/>
              <a:t>here is another kind of triggering rule, which means: when this event happens, while these are in database, delete this old fact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F712F-8530-F94C-A802-45162B0BE8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106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see how the neural embedding is computed according to deductive rules </a:t>
            </a:r>
          </a:p>
          <a:p>
            <a:r>
              <a:rPr lang="en-US" dirty="0"/>
              <a:t>let’s use the example of the relation between eve and </a:t>
            </a:r>
            <a:r>
              <a:rPr lang="en-US" dirty="0" err="1"/>
              <a:t>adam</a:t>
            </a:r>
            <a:r>
              <a:rPr lang="en-US" dirty="0"/>
              <a:t>. as I said,  it depends 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all the ways that fact is derived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let’s start with this way: this rule says their relation depends on their opinions on the same thing. here is the parameters of this rule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the database, we have their opinions on apples, let’s compute their contribution to the neural embedding that we want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remember that the variable U can be grounded to more than one thing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e.g., eve and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adam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also have opinions on politics and these embeddings also contribute to their relation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 that, when computing the contributions of opinions on different things, the params we use are all the same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they are tied to the rule, this parameter sharing makes it possible to generalize to rare or novel events (e.g., not seen in training data)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might be also rules about how marriage status contribute to the relation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these contributions are pooled, plus the LSTM cell of this relation, and then passed through non-linearity to get embedding of this relation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LSTM cell summarizes all the past EVENTS [pause] that are relevant to this fact --- we’ll show how it works on later slides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F712F-8530-F94C-A802-45162B0BE8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55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in the same way, we can compute relations between eve and any other person 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chicago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according to this rule, X is possible to travel to P if X has relationship with someone who is already at 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we can use these facts, together with facts that they are at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chicago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to compute the embedding of eve travel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chicago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we have contributions of these hyperedges: we pool them, add the LSTM cell, and pass it through nonlinearity to get the embedding of eve travel to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chicago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good? wait a minute! travel is orange, it is an event, so we still need the probability of its happening: that is just an extra dimension of the embedding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that means we also need to compute an extra dimension for all these contributions, by augmenting each parameter matrix with an extra row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F712F-8530-F94C-A802-45162B0BE8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15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 let’s at the full picture of computing the neural embedding for a database fact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compute the contribution of the deductive rules, plus the LSTM cell of this fact, and then pass non-linearity to get the embedding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LSTM cell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summarizes all the past EVENTS [pause] that are relevant to this fact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according to triggering rules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its overall architecture is a little like a stacked LSTM: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deductive rules make the neural network deep at a single time step </a:t>
            </a: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while the triggering rules make it temporally recurrent across time steps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topology is defined by the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deductive rules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triggering rules and the events that have happened.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F712F-8530-F94C-A802-45162B0BE8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425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let’s look at the life story of a fact, </a:t>
            </a:r>
            <a:r>
              <a:rPr lang="en-US" dirty="0" err="1"/>
              <a:t>i</a:t>
            </a:r>
            <a:r>
              <a:rPr lang="en-US" dirty="0"/>
              <a:t> mean, how its LSTM cell tracks events. we start off nothing</a:t>
            </a:r>
          </a:p>
          <a:p>
            <a:r>
              <a:rPr lang="en-US" dirty="0"/>
              <a:t>at some point, an event happens: according to this triggering rule, a fact is added and its cell is created at this time</a:t>
            </a:r>
          </a:p>
          <a:p>
            <a:r>
              <a:rPr lang="en-US" dirty="0"/>
              <a:t>the life of this fact continues and its value drifts with time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 cell contributes to the embedding computation, the embedding and probability changes over time, as in our neural Hawkes process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neural </a:t>
            </a:r>
            <a:r>
              <a:rPr lang="en-US" dirty="0" err="1"/>
              <a:t>hawkes</a:t>
            </a:r>
            <a:r>
              <a:rPr lang="en-US" dirty="0"/>
              <a:t> process, the LSTM cell will be affected by every event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but in our neural </a:t>
            </a:r>
            <a:r>
              <a:rPr lang="en-US" dirty="0" err="1"/>
              <a:t>Datalog</a:t>
            </a:r>
            <a:r>
              <a:rPr lang="en-US" dirty="0"/>
              <a:t> through time, the cell continues to drift until a relevant event happens and triggers a change according to the rule </a:t>
            </a:r>
          </a:p>
          <a:p>
            <a:endParaRPr lang="en-US" dirty="0"/>
          </a:p>
          <a:p>
            <a:r>
              <a:rPr lang="en-US" dirty="0"/>
              <a:t>at some point, a relevant event happens: according to triggering rule, it will update the cell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cell may change gradually over time, so when we add or update a fact, we choose a whole trajectory through embedding space.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embedding will automatically follow that trajectory until another relevant event changes it. </a:t>
            </a:r>
          </a:p>
          <a:p>
            <a:endParaRPr lang="en-US" dirty="0"/>
          </a:p>
          <a:p>
            <a:r>
              <a:rPr lang="en-US" dirty="0"/>
              <a:t>now, another event happens: according to this rule, the fact will be deleted and the cell is destroyed </a:t>
            </a:r>
          </a:p>
          <a:p>
            <a:endParaRPr lang="en-US" dirty="0"/>
          </a:p>
          <a:p>
            <a:r>
              <a:rPr lang="en-US" dirty="0"/>
              <a:t>is its life over yet?</a:t>
            </a:r>
          </a:p>
          <a:p>
            <a:r>
              <a:rPr lang="en-US" dirty="0"/>
              <a:t>maybe sometime in the future, the fact will be added again by some other event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9F712F-8530-F94C-A802-45162B0BE8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18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9C5052-8DF3-1D42-A1F5-55BE826BEE41}" type="datetime1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3113-EE91-7342-A67C-8F40BDBBE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83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0C57A-D703-0F4A-BAB8-A6371BA36749}" type="datetime1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3113-EE91-7342-A67C-8F40BDBBE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61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DFCA8-B7BE-954B-BA6B-56AAC90AB546}" type="datetime1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3113-EE91-7342-A67C-8F40BDBBE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41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08832-5559-7E4F-A7C0-D6C37FB1F672}" type="datetime1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3113-EE91-7342-A67C-8F40BDBBE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62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A7D48-1131-3446-AD25-95A73B7419CE}" type="datetime1">
              <a:rPr lang="en-US" smtClean="0"/>
              <a:t>6/17/20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3113-EE91-7342-A67C-8F40BDBBE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94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BA817-911D-2C4B-BFDC-1E26FE7E5F63}" type="datetime1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3113-EE91-7342-A67C-8F40BDBBE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620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84AB6-F47B-4B41-B944-FCF856D0B134}" type="datetime1">
              <a:rPr lang="en-US" smtClean="0"/>
              <a:t>6/17/20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3113-EE91-7342-A67C-8F40BDBBE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66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" y="365126"/>
            <a:ext cx="8961120" cy="9144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0B5C-41A4-C041-95B6-CC647872311A}" type="datetime1">
              <a:rPr lang="en-US" smtClean="0"/>
              <a:t>6/17/20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3113-EE91-7342-A67C-8F40BDBBE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09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FED1A-2289-DF4E-9211-63A77F3872AE}" type="datetime1">
              <a:rPr lang="en-US" smtClean="0"/>
              <a:t>6/17/20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3113-EE91-7342-A67C-8F40BDBBE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912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2BD9D-9D1B-5946-BDA4-1EE945C4D0FD}" type="datetime1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3113-EE91-7342-A67C-8F40BDBBE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911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F28EB-569A-7149-A55D-2CBE7C9C2288}" type="datetime1">
              <a:rPr lang="en-US" smtClean="0"/>
              <a:t>6/17/20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3113-EE91-7342-A67C-8F40BDBBEE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11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E1096-07E7-8F45-974B-CBFC36C89F78}" type="datetime1">
              <a:rPr lang="en-US" smtClean="0"/>
              <a:t>6/17/20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B3113-EE91-7342-A67C-8F40BDBBEE5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68F89CC9-A967-8F48-B0C3-A23299397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3BD647-4343-0B4F-8461-6187192B6D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72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BC2B9-EBBE-AD46-8ABD-83EB829A59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Neural</a:t>
            </a: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Datalog</a:t>
            </a: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Through</a:t>
            </a: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12461-DCD5-4E46-B4DE-BA3703C08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4079875"/>
            <a:ext cx="6858000" cy="1655762"/>
          </a:xfrm>
        </p:spPr>
        <p:txBody>
          <a:bodyPr>
            <a:normAutofit/>
          </a:bodyPr>
          <a:lstStyle/>
          <a:p>
            <a:pPr algn="r"/>
            <a:r>
              <a:rPr lang="en-US" sz="1600" dirty="0"/>
              <a:t>Hongyuan Mei</a:t>
            </a:r>
            <a:r>
              <a:rPr lang="en-US" sz="1600" baseline="30000" dirty="0"/>
              <a:t>1</a:t>
            </a:r>
            <a:r>
              <a:rPr lang="en-US" sz="1600" dirty="0"/>
              <a:t>, </a:t>
            </a:r>
            <a:r>
              <a:rPr lang="en-US" sz="1600" dirty="0" err="1"/>
              <a:t>Guanghui</a:t>
            </a:r>
            <a:r>
              <a:rPr lang="en-US" sz="1600" dirty="0"/>
              <a:t> Qin</a:t>
            </a:r>
            <a:r>
              <a:rPr lang="en-US" sz="1600" baseline="30000" dirty="0"/>
              <a:t>1</a:t>
            </a:r>
            <a:r>
              <a:rPr lang="en-US" sz="1600" dirty="0"/>
              <a:t>, </a:t>
            </a:r>
            <a:r>
              <a:rPr lang="en-US" sz="1600" dirty="0" err="1"/>
              <a:t>Minjie</a:t>
            </a:r>
            <a:r>
              <a:rPr lang="en-US" sz="1600" dirty="0"/>
              <a:t> Xu</a:t>
            </a:r>
            <a:r>
              <a:rPr lang="en-US" sz="1600" baseline="30000" dirty="0"/>
              <a:t>2</a:t>
            </a:r>
            <a:r>
              <a:rPr lang="en-US" sz="1600" dirty="0"/>
              <a:t>, Jason Eisner</a:t>
            </a:r>
            <a:r>
              <a:rPr lang="en-US" sz="1600" baseline="30000" dirty="0"/>
              <a:t>1</a:t>
            </a:r>
            <a:endParaRPr lang="en-US" sz="1600" dirty="0"/>
          </a:p>
          <a:p>
            <a:pPr algn="r"/>
            <a:r>
              <a:rPr lang="en-US" sz="1600" baseline="30000" dirty="0"/>
              <a:t>1</a:t>
            </a:r>
            <a:r>
              <a:rPr lang="en-US" sz="1600" dirty="0"/>
              <a:t>Johns Hopkins University</a:t>
            </a:r>
          </a:p>
          <a:p>
            <a:pPr algn="r"/>
            <a:r>
              <a:rPr lang="en-US" sz="1600" baseline="30000" dirty="0"/>
              <a:t>2</a:t>
            </a:r>
            <a:r>
              <a:rPr lang="en-US" sz="1600" dirty="0"/>
              <a:t>Bloomberg</a:t>
            </a:r>
          </a:p>
        </p:txBody>
      </p:sp>
    </p:spTree>
    <p:extLst>
      <p:ext uri="{BB962C8B-B14F-4D97-AF65-F5344CB8AC3E}">
        <p14:creationId xmlns:p14="http://schemas.microsoft.com/office/powerpoint/2010/main" val="2324029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BEFEB-82FF-644D-9E07-925997E05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</a:t>
            </a:r>
            <a:r>
              <a:rPr lang="en-US" dirty="0">
                <a:solidFill>
                  <a:schemeClr val="accent1"/>
                </a:solidFill>
              </a:rPr>
              <a:t>Users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watch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TV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programs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78F48F-FD4D-7F47-89EA-EF27D05C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3113-EE91-7342-A67C-8F40BDBBEE5B}" type="slidenum">
              <a:rPr lang="en-US" smtClean="0"/>
              <a:t>9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9440E9B-82D9-F045-84E9-CA197C1D41FC}"/>
              </a:ext>
            </a:extLst>
          </p:cNvPr>
          <p:cNvSpPr>
            <a:spLocks noChangeAspect="1"/>
          </p:cNvSpPr>
          <p:nvPr/>
        </p:nvSpPr>
        <p:spPr>
          <a:xfrm>
            <a:off x="2004445" y="4076421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94C9B8-6679-9940-9DCF-22C4B712E9CF}"/>
              </a:ext>
            </a:extLst>
          </p:cNvPr>
          <p:cNvSpPr>
            <a:spLocks noChangeAspect="1"/>
          </p:cNvSpPr>
          <p:nvPr/>
        </p:nvSpPr>
        <p:spPr>
          <a:xfrm>
            <a:off x="3309712" y="2927916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D1974D-D5A3-4244-956E-8299AE6091C5}"/>
              </a:ext>
            </a:extLst>
          </p:cNvPr>
          <p:cNvSpPr>
            <a:spLocks noChangeAspect="1"/>
          </p:cNvSpPr>
          <p:nvPr/>
        </p:nvSpPr>
        <p:spPr>
          <a:xfrm>
            <a:off x="1681853" y="5426654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61FA5D-7F24-D74C-8FBB-95B478185216}"/>
              </a:ext>
            </a:extLst>
          </p:cNvPr>
          <p:cNvSpPr>
            <a:spLocks noChangeAspect="1"/>
          </p:cNvSpPr>
          <p:nvPr/>
        </p:nvSpPr>
        <p:spPr>
          <a:xfrm>
            <a:off x="2596036" y="5408339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58D294-ED73-1E46-BFBE-4B71FCA004F3}"/>
              </a:ext>
            </a:extLst>
          </p:cNvPr>
          <p:cNvSpPr txBox="1"/>
          <p:nvPr/>
        </p:nvSpPr>
        <p:spPr>
          <a:xfrm>
            <a:off x="226725" y="386308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user</a:t>
            </a:r>
            <a:r>
              <a:rPr lang="en-US" sz="1200" dirty="0"/>
              <a:t>(627)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1ADDD4-54C2-0B44-9AEF-F4FB1EA88381}"/>
              </a:ext>
            </a:extLst>
          </p:cNvPr>
          <p:cNvSpPr txBox="1"/>
          <p:nvPr/>
        </p:nvSpPr>
        <p:spPr>
          <a:xfrm>
            <a:off x="1377270" y="4299645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prog</a:t>
            </a:r>
            <a:r>
              <a:rPr lang="en-US" sz="1200" dirty="0"/>
              <a:t>(23)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D5DC29-81B6-5E46-B4CC-DDA471AED295}"/>
              </a:ext>
            </a:extLst>
          </p:cNvPr>
          <p:cNvSpPr txBox="1"/>
          <p:nvPr/>
        </p:nvSpPr>
        <p:spPr>
          <a:xfrm>
            <a:off x="4414711" y="4867292"/>
            <a:ext cx="872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prog</a:t>
            </a:r>
            <a:r>
              <a:rPr lang="en-US" sz="1200" dirty="0"/>
              <a:t>(36)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417B4E-3065-A043-BBC6-10FE2A9E486E}"/>
              </a:ext>
            </a:extLst>
          </p:cNvPr>
          <p:cNvSpPr txBox="1"/>
          <p:nvPr/>
        </p:nvSpPr>
        <p:spPr>
          <a:xfrm>
            <a:off x="2553685" y="3197531"/>
            <a:ext cx="13822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watch</a:t>
            </a:r>
            <a:r>
              <a:rPr lang="en-US" sz="1200" dirty="0"/>
              <a:t>(627, 23)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5BE75C-DFD2-2E43-95B5-52DF266F0442}"/>
              </a:ext>
            </a:extLst>
          </p:cNvPr>
          <p:cNvSpPr txBox="1"/>
          <p:nvPr/>
        </p:nvSpPr>
        <p:spPr>
          <a:xfrm>
            <a:off x="4332959" y="3830236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user</a:t>
            </a:r>
            <a:r>
              <a:rPr lang="en-US" sz="1200" dirty="0"/>
              <a:t>(136)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3B541A-8F79-044B-B812-DDBD591B8C2D}"/>
              </a:ext>
            </a:extLst>
          </p:cNvPr>
          <p:cNvSpPr>
            <a:spLocks noChangeAspect="1"/>
          </p:cNvSpPr>
          <p:nvPr/>
        </p:nvSpPr>
        <p:spPr>
          <a:xfrm>
            <a:off x="6259485" y="3216204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2427DE4-037E-264B-95FB-106BB7DE23D2}"/>
              </a:ext>
            </a:extLst>
          </p:cNvPr>
          <p:cNvSpPr>
            <a:spLocks noChangeAspect="1"/>
          </p:cNvSpPr>
          <p:nvPr/>
        </p:nvSpPr>
        <p:spPr>
          <a:xfrm>
            <a:off x="4696973" y="3550129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857C10A-49BA-DE4E-8A15-09C0798DAFFF}"/>
              </a:ext>
            </a:extLst>
          </p:cNvPr>
          <p:cNvSpPr>
            <a:spLocks noChangeAspect="1"/>
          </p:cNvSpPr>
          <p:nvPr/>
        </p:nvSpPr>
        <p:spPr>
          <a:xfrm>
            <a:off x="4696973" y="460322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61288D-C3B8-F746-9666-811CA43587AA}"/>
              </a:ext>
            </a:extLst>
          </p:cNvPr>
          <p:cNvSpPr>
            <a:spLocks noChangeAspect="1"/>
          </p:cNvSpPr>
          <p:nvPr/>
        </p:nvSpPr>
        <p:spPr>
          <a:xfrm>
            <a:off x="909802" y="3562421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B9F9072-2503-0344-83AF-720D536DB8CC}"/>
              </a:ext>
            </a:extLst>
          </p:cNvPr>
          <p:cNvSpPr>
            <a:spLocks noChangeAspect="1"/>
          </p:cNvSpPr>
          <p:nvPr/>
        </p:nvSpPr>
        <p:spPr>
          <a:xfrm>
            <a:off x="3418569" y="5969996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E54D7B-C6E1-D743-ADA4-BBFBD20C1C82}"/>
              </a:ext>
            </a:extLst>
          </p:cNvPr>
          <p:cNvSpPr>
            <a:spLocks noChangeAspect="1"/>
          </p:cNvSpPr>
          <p:nvPr/>
        </p:nvSpPr>
        <p:spPr>
          <a:xfrm>
            <a:off x="5678435" y="555049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ED5A44-E5D4-2F4A-87BE-E08558D514C5}"/>
              </a:ext>
            </a:extLst>
          </p:cNvPr>
          <p:cNvSpPr>
            <a:spLocks noChangeAspect="1"/>
          </p:cNvSpPr>
          <p:nvPr/>
        </p:nvSpPr>
        <p:spPr>
          <a:xfrm>
            <a:off x="5977607" y="4386236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D869C7A-CC76-E743-9548-AD1F4F464CBF}"/>
              </a:ext>
            </a:extLst>
          </p:cNvPr>
          <p:cNvSpPr>
            <a:spLocks noChangeAspect="1"/>
          </p:cNvSpPr>
          <p:nvPr/>
        </p:nvSpPr>
        <p:spPr>
          <a:xfrm>
            <a:off x="7636311" y="503142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2DDEAB4-967D-AE43-8091-A2DAB8D22BC1}"/>
              </a:ext>
            </a:extLst>
          </p:cNvPr>
          <p:cNvSpPr>
            <a:spLocks noChangeAspect="1"/>
          </p:cNvSpPr>
          <p:nvPr/>
        </p:nvSpPr>
        <p:spPr>
          <a:xfrm>
            <a:off x="2878692" y="3863844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D94928-EF9B-2E49-9598-C726618A60AD}"/>
              </a:ext>
            </a:extLst>
          </p:cNvPr>
          <p:cNvSpPr>
            <a:spLocks noChangeAspect="1"/>
          </p:cNvSpPr>
          <p:nvPr/>
        </p:nvSpPr>
        <p:spPr>
          <a:xfrm>
            <a:off x="6482616" y="5261191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1D39C39-7D34-E143-9D20-9F1457C8DBA4}"/>
              </a:ext>
            </a:extLst>
          </p:cNvPr>
          <p:cNvSpPr>
            <a:spLocks noChangeAspect="1"/>
          </p:cNvSpPr>
          <p:nvPr/>
        </p:nvSpPr>
        <p:spPr>
          <a:xfrm>
            <a:off x="3675563" y="4717130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07C7628-818E-6148-A32F-B7E381731C7B}"/>
              </a:ext>
            </a:extLst>
          </p:cNvPr>
          <p:cNvSpPr>
            <a:spLocks noChangeAspect="1"/>
          </p:cNvSpPr>
          <p:nvPr/>
        </p:nvSpPr>
        <p:spPr>
          <a:xfrm>
            <a:off x="4834133" y="275060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275FD4-F3B8-514A-9003-01253342BEFA}"/>
              </a:ext>
            </a:extLst>
          </p:cNvPr>
          <p:cNvSpPr txBox="1"/>
          <p:nvPr/>
        </p:nvSpPr>
        <p:spPr>
          <a:xfrm>
            <a:off x="4591134" y="301206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user</a:t>
            </a:r>
            <a:r>
              <a:rPr lang="en-US" sz="1200" dirty="0"/>
              <a:t>(888)</a:t>
            </a: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5A159320-95CC-3B41-AEEA-7D11EA8BF509}"/>
              </a:ext>
            </a:extLst>
          </p:cNvPr>
          <p:cNvSpPr/>
          <p:nvPr/>
        </p:nvSpPr>
        <p:spPr>
          <a:xfrm rot="17261109">
            <a:off x="5543517" y="4163115"/>
            <a:ext cx="349732" cy="1736616"/>
          </a:xfrm>
          <a:prstGeom prst="arc">
            <a:avLst>
              <a:gd name="adj1" fmla="val 16506787"/>
              <a:gd name="adj2" fmla="val 5256706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48390ECF-2911-1843-83BD-BE7E44E8727C}"/>
              </a:ext>
            </a:extLst>
          </p:cNvPr>
          <p:cNvSpPr/>
          <p:nvPr/>
        </p:nvSpPr>
        <p:spPr>
          <a:xfrm rot="14962417">
            <a:off x="2433547" y="3563148"/>
            <a:ext cx="267663" cy="778395"/>
          </a:xfrm>
          <a:prstGeom prst="arc">
            <a:avLst>
              <a:gd name="adj1" fmla="val 16506787"/>
              <a:gd name="adj2" fmla="val 5256706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E2D0397-2DB1-2542-8DE7-577A5FFD79D6}"/>
              </a:ext>
            </a:extLst>
          </p:cNvPr>
          <p:cNvSpPr>
            <a:spLocks noChangeAspect="1"/>
          </p:cNvSpPr>
          <p:nvPr/>
        </p:nvSpPr>
        <p:spPr>
          <a:xfrm>
            <a:off x="896512" y="291559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92E4B757-4D17-5F4E-8952-9035D6DF4196}"/>
              </a:ext>
            </a:extLst>
          </p:cNvPr>
          <p:cNvSpPr/>
          <p:nvPr/>
        </p:nvSpPr>
        <p:spPr>
          <a:xfrm rot="4339688">
            <a:off x="1668921" y="2910024"/>
            <a:ext cx="276998" cy="1269276"/>
          </a:xfrm>
          <a:prstGeom prst="arc">
            <a:avLst>
              <a:gd name="adj1" fmla="val 16522801"/>
              <a:gd name="adj2" fmla="val 5289402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16AB031-C290-F94A-A501-E9FC999DA708}"/>
              </a:ext>
            </a:extLst>
          </p:cNvPr>
          <p:cNvSpPr/>
          <p:nvPr/>
        </p:nvSpPr>
        <p:spPr>
          <a:xfrm rot="20086643" flipH="1">
            <a:off x="5703499" y="3596055"/>
            <a:ext cx="349987" cy="855280"/>
          </a:xfrm>
          <a:prstGeom prst="arc">
            <a:avLst>
              <a:gd name="adj1" fmla="val 16286150"/>
              <a:gd name="adj2" fmla="val 4835479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D6CC2B43-5DC7-A94F-9F7D-D66F0959C32C}"/>
              </a:ext>
            </a:extLst>
          </p:cNvPr>
          <p:cNvSpPr/>
          <p:nvPr/>
        </p:nvSpPr>
        <p:spPr>
          <a:xfrm rot="2731513" flipH="1">
            <a:off x="5359756" y="3152691"/>
            <a:ext cx="529129" cy="1775568"/>
          </a:xfrm>
          <a:prstGeom prst="arc">
            <a:avLst>
              <a:gd name="adj1" fmla="val 16286150"/>
              <a:gd name="adj2" fmla="val 5289402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22165189-3210-EA4D-A4C4-D1263B296D6B}"/>
              </a:ext>
            </a:extLst>
          </p:cNvPr>
          <p:cNvSpPr/>
          <p:nvPr/>
        </p:nvSpPr>
        <p:spPr>
          <a:xfrm rot="2705655" flipH="1">
            <a:off x="2398570" y="2811283"/>
            <a:ext cx="641519" cy="1421674"/>
          </a:xfrm>
          <a:prstGeom prst="arc">
            <a:avLst>
              <a:gd name="adj1" fmla="val 16286150"/>
              <a:gd name="adj2" fmla="val 5289402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1B6A07-B4FD-0C4F-A114-D8231329A655}"/>
              </a:ext>
            </a:extLst>
          </p:cNvPr>
          <p:cNvSpPr txBox="1"/>
          <p:nvPr/>
        </p:nvSpPr>
        <p:spPr>
          <a:xfrm rot="1211998">
            <a:off x="6443601" y="2576229"/>
            <a:ext cx="22589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 not watch it</a:t>
            </a:r>
          </a:p>
          <a:p>
            <a:r>
              <a:rPr lang="en-US" dirty="0">
                <a:solidFill>
                  <a:srgbClr val="FF0000"/>
                </a:solidFill>
              </a:rPr>
              <a:t>until it is released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1FBD678-DB94-1042-A77E-875497EFAADA}"/>
              </a:ext>
            </a:extLst>
          </p:cNvPr>
          <p:cNvSpPr txBox="1"/>
          <p:nvPr/>
        </p:nvSpPr>
        <p:spPr>
          <a:xfrm rot="21204762">
            <a:off x="845899" y="1978513"/>
            <a:ext cx="1560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1000 </a:t>
            </a:r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0BEA38-3760-DF4B-AB42-50C8F33CA8EC}"/>
              </a:ext>
            </a:extLst>
          </p:cNvPr>
          <p:cNvSpPr txBox="1"/>
          <p:nvPr/>
        </p:nvSpPr>
        <p:spPr>
          <a:xfrm rot="21272522">
            <a:off x="2370418" y="1766051"/>
            <a:ext cx="386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49 </a:t>
            </a:r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TV programs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be released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3CBFF8-AB30-BC49-BE68-0059F2571704}"/>
              </a:ext>
            </a:extLst>
          </p:cNvPr>
          <p:cNvSpPr txBox="1"/>
          <p:nvPr/>
        </p:nvSpPr>
        <p:spPr>
          <a:xfrm rot="21325107">
            <a:off x="2003648" y="2252130"/>
            <a:ext cx="355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49000 possible </a:t>
            </a:r>
            <a:r>
              <a:rPr lang="en-US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watch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events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2193032-4A03-734D-AD1F-74989AE1066B}"/>
              </a:ext>
            </a:extLst>
          </p:cNvPr>
          <p:cNvSpPr txBox="1"/>
          <p:nvPr/>
        </p:nvSpPr>
        <p:spPr>
          <a:xfrm>
            <a:off x="2546924" y="4147847"/>
            <a:ext cx="10759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release</a:t>
            </a:r>
            <a:r>
              <a:rPr lang="en-US" sz="1200" dirty="0"/>
              <a:t>(23)</a:t>
            </a:r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BDB22CFA-2DAF-7343-B72A-4860E738AA14}"/>
              </a:ext>
            </a:extLst>
          </p:cNvPr>
          <p:cNvSpPr/>
          <p:nvPr/>
        </p:nvSpPr>
        <p:spPr>
          <a:xfrm rot="6834963">
            <a:off x="2810829" y="3849024"/>
            <a:ext cx="289120" cy="1526751"/>
          </a:xfrm>
          <a:prstGeom prst="arc">
            <a:avLst>
              <a:gd name="adj1" fmla="val 16286150"/>
              <a:gd name="adj2" fmla="val 5289402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7FE76454-C4CE-BD47-A949-3B931A9620B0}"/>
              </a:ext>
            </a:extLst>
          </p:cNvPr>
          <p:cNvSpPr/>
          <p:nvPr/>
        </p:nvSpPr>
        <p:spPr>
          <a:xfrm rot="2133820" flipH="1">
            <a:off x="2623603" y="4752387"/>
            <a:ext cx="459292" cy="737419"/>
          </a:xfrm>
          <a:prstGeom prst="arc">
            <a:avLst>
              <a:gd name="adj1" fmla="val 16286150"/>
              <a:gd name="adj2" fmla="val 5289402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687611-C4DA-C943-B50E-9BDA5F490D7E}"/>
              </a:ext>
            </a:extLst>
          </p:cNvPr>
          <p:cNvSpPr txBox="1"/>
          <p:nvPr/>
        </p:nvSpPr>
        <p:spPr>
          <a:xfrm rot="21341836">
            <a:off x="1057734" y="1217789"/>
            <a:ext cx="5130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collaborative filtering problem with timing </a:t>
            </a:r>
          </a:p>
          <a:p>
            <a:r>
              <a:rPr lang="en-US" dirty="0">
                <a:solidFill>
                  <a:srgbClr val="FF0000"/>
                </a:solidFill>
              </a:rPr>
              <a:t>who watches what and when?</a:t>
            </a:r>
          </a:p>
        </p:txBody>
      </p:sp>
    </p:spTree>
    <p:extLst>
      <p:ext uri="{BB962C8B-B14F-4D97-AF65-F5344CB8AC3E}">
        <p14:creationId xmlns:p14="http://schemas.microsoft.com/office/powerpoint/2010/main" val="2447944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4" grpId="0" animBg="1"/>
      <p:bldP spid="25" grpId="0"/>
      <p:bldP spid="26" grpId="0" animBg="1"/>
      <p:bldP spid="26" grpId="1" animBg="1"/>
      <p:bldP spid="27" grpId="0" animBg="1"/>
      <p:bldP spid="27" grpId="1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5" grpId="0"/>
      <p:bldP spid="36" grpId="0"/>
      <p:bldP spid="37" grpId="0"/>
      <p:bldP spid="37" grpId="1"/>
      <p:bldP spid="38" grpId="0" animBg="1"/>
      <p:bldP spid="3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1B0F5-B733-FC42-ACA1-02E6503B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</a:t>
            </a:r>
            <a:r>
              <a:rPr lang="en-US" dirty="0">
                <a:solidFill>
                  <a:schemeClr val="accent1"/>
                </a:solidFill>
              </a:rPr>
              <a:t>Robots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Kick/Pass/Steal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67DE40-ECAB-0B4E-94D4-0CDE0D15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3113-EE91-7342-A67C-8F40BDBBEE5B}" type="slidenum">
              <a:rPr lang="en-US" smtClean="0"/>
              <a:t>10</a:t>
            </a:fld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FED964-D498-2943-8331-68E7CE50EA79}"/>
              </a:ext>
            </a:extLst>
          </p:cNvPr>
          <p:cNvSpPr>
            <a:spLocks noChangeAspect="1"/>
          </p:cNvSpPr>
          <p:nvPr/>
        </p:nvSpPr>
        <p:spPr>
          <a:xfrm>
            <a:off x="2004445" y="4282089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83BED2B-5CD4-A344-AE0E-683035253FA3}"/>
              </a:ext>
            </a:extLst>
          </p:cNvPr>
          <p:cNvSpPr>
            <a:spLocks noChangeAspect="1"/>
          </p:cNvSpPr>
          <p:nvPr/>
        </p:nvSpPr>
        <p:spPr>
          <a:xfrm>
            <a:off x="3309712" y="3133584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E1A5A10-2353-CA4E-801E-3B1543F1B54F}"/>
              </a:ext>
            </a:extLst>
          </p:cNvPr>
          <p:cNvSpPr>
            <a:spLocks noChangeAspect="1"/>
          </p:cNvSpPr>
          <p:nvPr/>
        </p:nvSpPr>
        <p:spPr>
          <a:xfrm>
            <a:off x="3001877" y="496277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AC0BD8-9A0F-3C48-9731-16E511B3AB1B}"/>
              </a:ext>
            </a:extLst>
          </p:cNvPr>
          <p:cNvSpPr>
            <a:spLocks noChangeAspect="1"/>
          </p:cNvSpPr>
          <p:nvPr/>
        </p:nvSpPr>
        <p:spPr>
          <a:xfrm>
            <a:off x="2596036" y="5614007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CDCD4F-8D5B-C541-B9DA-BB69308BCB9C}"/>
              </a:ext>
            </a:extLst>
          </p:cNvPr>
          <p:cNvSpPr txBox="1"/>
          <p:nvPr/>
        </p:nvSpPr>
        <p:spPr>
          <a:xfrm>
            <a:off x="2575277" y="5234411"/>
            <a:ext cx="1103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player</a:t>
            </a:r>
            <a:r>
              <a:rPr lang="en-US" sz="1200" dirty="0"/>
              <a:t>(6, 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0A229-F3FD-6A44-9981-AB5C12E7FDDA}"/>
              </a:ext>
            </a:extLst>
          </p:cNvPr>
          <p:cNvSpPr txBox="1"/>
          <p:nvPr/>
        </p:nvSpPr>
        <p:spPr>
          <a:xfrm>
            <a:off x="1504228" y="4029378"/>
            <a:ext cx="1103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player</a:t>
            </a:r>
            <a:r>
              <a:rPr lang="en-US" sz="1200" dirty="0"/>
              <a:t>(5, 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09D6D2-48B9-CE4E-9AB2-F6B2DA91A68C}"/>
              </a:ext>
            </a:extLst>
          </p:cNvPr>
          <p:cNvSpPr txBox="1"/>
          <p:nvPr/>
        </p:nvSpPr>
        <p:spPr>
          <a:xfrm>
            <a:off x="3853695" y="5465519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</a:rPr>
              <a:t>has_ball</a:t>
            </a:r>
            <a:r>
              <a:rPr lang="en-US" sz="1200" dirty="0"/>
              <a:t>(17)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ED45D-8677-874B-971D-80E444C6ED69}"/>
              </a:ext>
            </a:extLst>
          </p:cNvPr>
          <p:cNvSpPr txBox="1"/>
          <p:nvPr/>
        </p:nvSpPr>
        <p:spPr>
          <a:xfrm>
            <a:off x="2801918" y="3384917"/>
            <a:ext cx="11769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pass</a:t>
            </a:r>
            <a:r>
              <a:rPr lang="en-US" sz="1200" dirty="0"/>
              <a:t>(17, 13)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02B39FC-B7FF-3E48-98F8-1FDFED89E68A}"/>
              </a:ext>
            </a:extLst>
          </p:cNvPr>
          <p:cNvSpPr>
            <a:spLocks noChangeAspect="1"/>
          </p:cNvSpPr>
          <p:nvPr/>
        </p:nvSpPr>
        <p:spPr>
          <a:xfrm>
            <a:off x="6785565" y="3308700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D78D35C-3938-324A-AF4E-3EDBABCCA34F}"/>
              </a:ext>
            </a:extLst>
          </p:cNvPr>
          <p:cNvSpPr>
            <a:spLocks noChangeAspect="1"/>
          </p:cNvSpPr>
          <p:nvPr/>
        </p:nvSpPr>
        <p:spPr>
          <a:xfrm>
            <a:off x="4696973" y="3755797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3BA9E05-3226-EB4D-8CDE-2DD1A71098F6}"/>
              </a:ext>
            </a:extLst>
          </p:cNvPr>
          <p:cNvSpPr>
            <a:spLocks noChangeAspect="1"/>
          </p:cNvSpPr>
          <p:nvPr/>
        </p:nvSpPr>
        <p:spPr>
          <a:xfrm>
            <a:off x="4110931" y="5192539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B58BFAF-1F04-6647-8A5A-ACD1AD9F0C9F}"/>
              </a:ext>
            </a:extLst>
          </p:cNvPr>
          <p:cNvSpPr>
            <a:spLocks noChangeAspect="1"/>
          </p:cNvSpPr>
          <p:nvPr/>
        </p:nvSpPr>
        <p:spPr>
          <a:xfrm>
            <a:off x="950623" y="3983133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A23A67A-9E2A-9F47-9BC2-37FD72EDBB31}"/>
              </a:ext>
            </a:extLst>
          </p:cNvPr>
          <p:cNvSpPr>
            <a:spLocks noChangeAspect="1"/>
          </p:cNvSpPr>
          <p:nvPr/>
        </p:nvSpPr>
        <p:spPr>
          <a:xfrm>
            <a:off x="1381000" y="545418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DF3E5FA-95A9-E343-856C-34C9091BE21A}"/>
              </a:ext>
            </a:extLst>
          </p:cNvPr>
          <p:cNvSpPr>
            <a:spLocks noChangeAspect="1"/>
          </p:cNvSpPr>
          <p:nvPr/>
        </p:nvSpPr>
        <p:spPr>
          <a:xfrm>
            <a:off x="5678435" y="5756163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9D881D-11A1-9943-937C-662ED301C1D7}"/>
              </a:ext>
            </a:extLst>
          </p:cNvPr>
          <p:cNvSpPr>
            <a:spLocks noChangeAspect="1"/>
          </p:cNvSpPr>
          <p:nvPr/>
        </p:nvSpPr>
        <p:spPr>
          <a:xfrm>
            <a:off x="6143035" y="447497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7099132-70AC-294B-B971-FE3ABC80B2BB}"/>
              </a:ext>
            </a:extLst>
          </p:cNvPr>
          <p:cNvSpPr>
            <a:spLocks noChangeAspect="1"/>
          </p:cNvSpPr>
          <p:nvPr/>
        </p:nvSpPr>
        <p:spPr>
          <a:xfrm>
            <a:off x="7636311" y="523709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DFD8C85-D434-1E42-9675-611AB97BEEEB}"/>
              </a:ext>
            </a:extLst>
          </p:cNvPr>
          <p:cNvSpPr>
            <a:spLocks noChangeAspect="1"/>
          </p:cNvSpPr>
          <p:nvPr/>
        </p:nvSpPr>
        <p:spPr>
          <a:xfrm>
            <a:off x="3116126" y="4079195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7C8B07E-2F1A-0C4D-B7E8-F6E05A274388}"/>
              </a:ext>
            </a:extLst>
          </p:cNvPr>
          <p:cNvSpPr>
            <a:spLocks noChangeAspect="1"/>
          </p:cNvSpPr>
          <p:nvPr/>
        </p:nvSpPr>
        <p:spPr>
          <a:xfrm>
            <a:off x="4809348" y="4800464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F3D35A7-7DF9-DB4A-BB4D-DA04005CF03E}"/>
              </a:ext>
            </a:extLst>
          </p:cNvPr>
          <p:cNvSpPr>
            <a:spLocks noChangeAspect="1"/>
          </p:cNvSpPr>
          <p:nvPr/>
        </p:nvSpPr>
        <p:spPr>
          <a:xfrm>
            <a:off x="4834133" y="295627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F53204E-05FB-C443-B3D2-87A493AA2787}"/>
              </a:ext>
            </a:extLst>
          </p:cNvPr>
          <p:cNvSpPr>
            <a:spLocks noChangeAspect="1"/>
          </p:cNvSpPr>
          <p:nvPr/>
        </p:nvSpPr>
        <p:spPr>
          <a:xfrm>
            <a:off x="896512" y="3121260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CE9C2B34-2C98-C841-B36A-F1DDDD27B28E}"/>
              </a:ext>
            </a:extLst>
          </p:cNvPr>
          <p:cNvSpPr/>
          <p:nvPr/>
        </p:nvSpPr>
        <p:spPr>
          <a:xfrm rot="3442768">
            <a:off x="3464938" y="4475194"/>
            <a:ext cx="332750" cy="739477"/>
          </a:xfrm>
          <a:prstGeom prst="arc">
            <a:avLst>
              <a:gd name="adj1" fmla="val 16286150"/>
              <a:gd name="adj2" fmla="val 5289402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B8B2E121-861D-C44C-9025-D4F0FD78CE1D}"/>
              </a:ext>
            </a:extLst>
          </p:cNvPr>
          <p:cNvSpPr/>
          <p:nvPr/>
        </p:nvSpPr>
        <p:spPr>
          <a:xfrm rot="6626547">
            <a:off x="5574337" y="2562624"/>
            <a:ext cx="385630" cy="1666498"/>
          </a:xfrm>
          <a:prstGeom prst="arc">
            <a:avLst>
              <a:gd name="adj1" fmla="val 16286150"/>
              <a:gd name="adj2" fmla="val 4955011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F64BAA-918E-A246-AE1D-77B472DD2B9A}"/>
              </a:ext>
            </a:extLst>
          </p:cNvPr>
          <p:cNvSpPr txBox="1"/>
          <p:nvPr/>
        </p:nvSpPr>
        <p:spPr>
          <a:xfrm>
            <a:off x="4877092" y="2246607"/>
            <a:ext cx="2465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from opponent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64B7C7E-0B30-C949-83F8-A0060FB6E5E5}"/>
              </a:ext>
            </a:extLst>
          </p:cNvPr>
          <p:cNvSpPr txBox="1"/>
          <p:nvPr/>
        </p:nvSpPr>
        <p:spPr>
          <a:xfrm>
            <a:off x="864415" y="1711557"/>
            <a:ext cx="2989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22 </a:t>
            </a:r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robot soccer players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1211F69-36F1-AD4E-8BA8-DEB65B7A24E7}"/>
              </a:ext>
            </a:extLst>
          </p:cNvPr>
          <p:cNvSpPr txBox="1"/>
          <p:nvPr/>
        </p:nvSpPr>
        <p:spPr>
          <a:xfrm>
            <a:off x="4034011" y="1463416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kick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AE8338-3807-6F49-ADAD-7E9B75B561EC}"/>
              </a:ext>
            </a:extLst>
          </p:cNvPr>
          <p:cNvSpPr txBox="1"/>
          <p:nvPr/>
        </p:nvSpPr>
        <p:spPr>
          <a:xfrm>
            <a:off x="2578631" y="4359692"/>
            <a:ext cx="109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steal</a:t>
            </a:r>
            <a:r>
              <a:rPr lang="en-US" sz="1200" dirty="0"/>
              <a:t>(6, 17)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8DF0A3D-742A-A446-A66C-6ED8BEBB7238}"/>
              </a:ext>
            </a:extLst>
          </p:cNvPr>
          <p:cNvSpPr txBox="1"/>
          <p:nvPr/>
        </p:nvSpPr>
        <p:spPr>
          <a:xfrm>
            <a:off x="3992426" y="1841420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pass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7151203-5C0B-354F-89AE-77A8F1B30E76}"/>
              </a:ext>
            </a:extLst>
          </p:cNvPr>
          <p:cNvSpPr txBox="1"/>
          <p:nvPr/>
        </p:nvSpPr>
        <p:spPr>
          <a:xfrm>
            <a:off x="3938544" y="225173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steal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8032CBF-3C21-E943-8135-48D155E25445}"/>
              </a:ext>
            </a:extLst>
          </p:cNvPr>
          <p:cNvSpPr txBox="1"/>
          <p:nvPr/>
        </p:nvSpPr>
        <p:spPr>
          <a:xfrm>
            <a:off x="4954995" y="1845464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to a teammate</a:t>
            </a:r>
            <a:endParaRPr lang="en-US" sz="800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9898F6A-9CD1-C446-AC6C-B4D86184E2F3}"/>
              </a:ext>
            </a:extLst>
          </p:cNvPr>
          <p:cNvSpPr txBox="1"/>
          <p:nvPr/>
        </p:nvSpPr>
        <p:spPr>
          <a:xfrm>
            <a:off x="5043422" y="1461232"/>
            <a:ext cx="1875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only if has ball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D1930E5E-C43D-694F-B650-93D0092DD67F}"/>
              </a:ext>
            </a:extLst>
          </p:cNvPr>
          <p:cNvSpPr/>
          <p:nvPr/>
        </p:nvSpPr>
        <p:spPr>
          <a:xfrm rot="19270915">
            <a:off x="3668490" y="4127513"/>
            <a:ext cx="286852" cy="1183417"/>
          </a:xfrm>
          <a:prstGeom prst="arc">
            <a:avLst>
              <a:gd name="adj1" fmla="val 16286150"/>
              <a:gd name="adj2" fmla="val 5289402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AD7047A1-3D76-8A4C-83D4-E869084AC24F}"/>
              </a:ext>
            </a:extLst>
          </p:cNvPr>
          <p:cNvSpPr/>
          <p:nvPr/>
        </p:nvSpPr>
        <p:spPr>
          <a:xfrm rot="3750922">
            <a:off x="4175060" y="3789138"/>
            <a:ext cx="373951" cy="1075537"/>
          </a:xfrm>
          <a:prstGeom prst="arc">
            <a:avLst>
              <a:gd name="adj1" fmla="val 17176840"/>
              <a:gd name="adj2" fmla="val 5289402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A8CEB4E5-49DD-7F40-9FC0-96F12CE1A1AE}"/>
              </a:ext>
            </a:extLst>
          </p:cNvPr>
          <p:cNvSpPr/>
          <p:nvPr/>
        </p:nvSpPr>
        <p:spPr>
          <a:xfrm rot="17767396">
            <a:off x="4021249" y="2934914"/>
            <a:ext cx="286852" cy="1183417"/>
          </a:xfrm>
          <a:prstGeom prst="arc">
            <a:avLst>
              <a:gd name="adj1" fmla="val 16286150"/>
              <a:gd name="adj2" fmla="val 5289402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5CE4DE5D-719E-834F-88DF-A284557D09FB}"/>
              </a:ext>
            </a:extLst>
          </p:cNvPr>
          <p:cNvSpPr/>
          <p:nvPr/>
        </p:nvSpPr>
        <p:spPr>
          <a:xfrm rot="10399800" flipH="1">
            <a:off x="3977064" y="3351351"/>
            <a:ext cx="475319" cy="1861475"/>
          </a:xfrm>
          <a:prstGeom prst="arc">
            <a:avLst>
              <a:gd name="adj1" fmla="val 16286150"/>
              <a:gd name="adj2" fmla="val 5289402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Arc 47">
            <a:extLst>
              <a:ext uri="{FF2B5EF4-FFF2-40B4-BE49-F238E27FC236}">
                <a16:creationId xmlns:a16="http://schemas.microsoft.com/office/drawing/2014/main" id="{1C18F159-556C-544B-B196-9E2FC2395CDE}"/>
              </a:ext>
            </a:extLst>
          </p:cNvPr>
          <p:cNvSpPr/>
          <p:nvPr/>
        </p:nvSpPr>
        <p:spPr>
          <a:xfrm rot="4594634">
            <a:off x="4392161" y="2842692"/>
            <a:ext cx="136803" cy="775796"/>
          </a:xfrm>
          <a:prstGeom prst="arc">
            <a:avLst>
              <a:gd name="adj1" fmla="val 16286150"/>
              <a:gd name="adj2" fmla="val 5289402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3C2F37CE-9B71-1E48-BD7B-CFF13B571EC9}"/>
              </a:ext>
            </a:extLst>
          </p:cNvPr>
          <p:cNvSpPr/>
          <p:nvPr/>
        </p:nvSpPr>
        <p:spPr>
          <a:xfrm rot="9448209">
            <a:off x="3692016" y="3563870"/>
            <a:ext cx="349732" cy="1736616"/>
          </a:xfrm>
          <a:prstGeom prst="arc">
            <a:avLst>
              <a:gd name="adj1" fmla="val 16506787"/>
              <a:gd name="adj2" fmla="val 5256706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36358798-A33B-4948-917F-2A94D4498CA4}"/>
              </a:ext>
            </a:extLst>
          </p:cNvPr>
          <p:cNvSpPr/>
          <p:nvPr/>
        </p:nvSpPr>
        <p:spPr>
          <a:xfrm rot="6174294" flipH="1">
            <a:off x="4471252" y="2534458"/>
            <a:ext cx="256245" cy="2114080"/>
          </a:xfrm>
          <a:prstGeom prst="arc">
            <a:avLst>
              <a:gd name="adj1" fmla="val 16373706"/>
              <a:gd name="adj2" fmla="val 5256706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E2DFDB7-077F-CF4C-8D98-5CE37BF9F45C}"/>
              </a:ext>
            </a:extLst>
          </p:cNvPr>
          <p:cNvSpPr>
            <a:spLocks noChangeAspect="1"/>
          </p:cNvSpPr>
          <p:nvPr/>
        </p:nvSpPr>
        <p:spPr>
          <a:xfrm>
            <a:off x="5595032" y="3677074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4A079DFA-207B-3143-8281-AE040F7ACF41}"/>
              </a:ext>
            </a:extLst>
          </p:cNvPr>
          <p:cNvSpPr/>
          <p:nvPr/>
        </p:nvSpPr>
        <p:spPr>
          <a:xfrm rot="4135202">
            <a:off x="6246557" y="3179110"/>
            <a:ext cx="174872" cy="1035326"/>
          </a:xfrm>
          <a:prstGeom prst="arc">
            <a:avLst>
              <a:gd name="adj1" fmla="val 16286150"/>
              <a:gd name="adj2" fmla="val 5289402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2FF824F0-3BAC-E441-B18A-D8C2E5C4205A}"/>
              </a:ext>
            </a:extLst>
          </p:cNvPr>
          <p:cNvSpPr/>
          <p:nvPr/>
        </p:nvSpPr>
        <p:spPr>
          <a:xfrm rot="11000713">
            <a:off x="6031070" y="3845115"/>
            <a:ext cx="274786" cy="667434"/>
          </a:xfrm>
          <a:prstGeom prst="arc">
            <a:avLst>
              <a:gd name="adj1" fmla="val 16286150"/>
              <a:gd name="adj2" fmla="val 5289402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1C4CA-C698-E649-9C87-C4CAF410609C}"/>
              </a:ext>
            </a:extLst>
          </p:cNvPr>
          <p:cNvSpPr txBox="1"/>
          <p:nvPr/>
        </p:nvSpPr>
        <p:spPr>
          <a:xfrm>
            <a:off x="4396430" y="3985255"/>
            <a:ext cx="1204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player</a:t>
            </a:r>
            <a:r>
              <a:rPr lang="en-US" sz="1200" dirty="0"/>
              <a:t>(17, b)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1B1232C-C50F-FA44-9779-E8666FF81BFF}"/>
              </a:ext>
            </a:extLst>
          </p:cNvPr>
          <p:cNvSpPr txBox="1"/>
          <p:nvPr/>
        </p:nvSpPr>
        <p:spPr>
          <a:xfrm>
            <a:off x="4558612" y="2699870"/>
            <a:ext cx="12048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player</a:t>
            </a:r>
            <a:r>
              <a:rPr lang="en-US" sz="1200" dirty="0"/>
              <a:t>(13, b)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527A420-B18E-DA4F-8D4C-D299B1A4873F}"/>
              </a:ext>
            </a:extLst>
          </p:cNvPr>
          <p:cNvSpPr txBox="1"/>
          <p:nvPr/>
        </p:nvSpPr>
        <p:spPr>
          <a:xfrm>
            <a:off x="5492617" y="392641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accent1"/>
                </a:solidFill>
              </a:rPr>
              <a:t>has_ball</a:t>
            </a:r>
            <a:r>
              <a:rPr lang="en-US" sz="1200" dirty="0"/>
              <a:t>(13)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9D9379-0F66-ED4B-A5AE-853AB4664184}"/>
              </a:ext>
            </a:extLst>
          </p:cNvPr>
          <p:cNvSpPr txBox="1"/>
          <p:nvPr/>
        </p:nvSpPr>
        <p:spPr>
          <a:xfrm>
            <a:off x="725036" y="2190550"/>
            <a:ext cx="2781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player</a:t>
            </a:r>
            <a:r>
              <a:rPr lang="en-US" dirty="0"/>
              <a:t>(Number, Team)</a:t>
            </a:r>
          </a:p>
        </p:txBody>
      </p:sp>
    </p:spTree>
    <p:extLst>
      <p:ext uri="{BB962C8B-B14F-4D97-AF65-F5344CB8AC3E}">
        <p14:creationId xmlns:p14="http://schemas.microsoft.com/office/powerpoint/2010/main" val="278342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5" grpId="2" animBg="1"/>
      <p:bldP spid="6" grpId="0" animBg="1"/>
      <p:bldP spid="7" grpId="0" animBg="1"/>
      <p:bldP spid="8" grpId="0"/>
      <p:bldP spid="9" grpId="0"/>
      <p:bldP spid="10" grpId="0"/>
      <p:bldP spid="10" grpId="1"/>
      <p:bldP spid="11" grpId="0"/>
      <p:bldP spid="11" grpId="1"/>
      <p:bldP spid="13" grpId="0" animBg="1"/>
      <p:bldP spid="14" grpId="0" animBg="1"/>
      <p:bldP spid="15" grpId="0" animBg="1"/>
      <p:bldP spid="15" grpId="1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1" grpId="1" animBg="1"/>
      <p:bldP spid="23" grpId="0" animBg="1"/>
      <p:bldP spid="24" grpId="0" animBg="1"/>
      <p:bldP spid="28" grpId="0" animBg="1"/>
      <p:bldP spid="30" grpId="0" animBg="1"/>
      <p:bldP spid="30" grpId="1" animBg="1"/>
      <p:bldP spid="31" grpId="0" animBg="1"/>
      <p:bldP spid="33" grpId="0"/>
      <p:bldP spid="34" grpId="0"/>
      <p:bldP spid="36" grpId="0"/>
      <p:bldP spid="37" grpId="0"/>
      <p:bldP spid="37" grpId="1"/>
      <p:bldP spid="40" grpId="0"/>
      <p:bldP spid="41" grpId="0"/>
      <p:bldP spid="42" grpId="0"/>
      <p:bldP spid="43" grpId="0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3" grpId="0" animBg="1"/>
      <p:bldP spid="54" grpId="0" animBg="1"/>
      <p:bldP spid="12" grpId="0"/>
      <p:bldP spid="25" grpId="0"/>
      <p:bldP spid="52" grpId="0"/>
      <p:bldP spid="2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D255-BD38-D74B-8A28-60393A89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</a:t>
            </a:r>
            <a:r>
              <a:rPr lang="en-US" dirty="0">
                <a:solidFill>
                  <a:schemeClr val="accent1"/>
                </a:solidFill>
              </a:rPr>
              <a:t>N</a:t>
            </a:r>
            <a:r>
              <a:rPr lang="en-US" dirty="0"/>
              <a:t>D</a:t>
            </a:r>
            <a:r>
              <a:rPr lang="en-US" dirty="0">
                <a:solidFill>
                  <a:schemeClr val="accent2"/>
                </a:solidFill>
              </a:rPr>
              <a:t>TT</a:t>
            </a:r>
            <a:r>
              <a:rPr lang="en-US" dirty="0"/>
              <a:t> &gt; Competitors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F4A6E8-0DBE-B74D-9964-4734BF26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3113-EE91-7342-A67C-8F40BDBBEE5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66D22-CC11-8F46-9FF5-D6DFB8F83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494" y="4120573"/>
            <a:ext cx="2743200" cy="1642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651DC-9EB7-A740-BEE2-8BA2EC828D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159" y="4148612"/>
            <a:ext cx="2743200" cy="1642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F5B9C1-B62E-2744-904A-E1413D5F6B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4824" y="4120573"/>
            <a:ext cx="2743200" cy="1642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F3F3A37-216A-5F48-8A66-849AAB9176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494" y="2007366"/>
            <a:ext cx="2743200" cy="16423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726AC74-6BBA-0642-9E39-71C12E4EF1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9159" y="2000464"/>
            <a:ext cx="2743200" cy="16423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D6A7C2-193C-194B-9E87-BACF4D9DC0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04824" y="2007366"/>
            <a:ext cx="2743200" cy="16423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E23CE3B-4D4E-034D-A67E-B1F3BB4D6A36}"/>
              </a:ext>
            </a:extLst>
          </p:cNvPr>
          <p:cNvSpPr txBox="1"/>
          <p:nvPr/>
        </p:nvSpPr>
        <p:spPr>
          <a:xfrm>
            <a:off x="2548048" y="5738412"/>
            <a:ext cx="404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robots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kick/pass/steal </a:t>
            </a:r>
            <a:r>
              <a:rPr lang="en-US" dirty="0">
                <a:solidFill>
                  <a:schemeClr val="accent1"/>
                </a:solidFill>
              </a:rPr>
              <a:t>soccer ball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B5B063-D18C-C945-BD30-0B1E52C1638E}"/>
              </a:ext>
            </a:extLst>
          </p:cNvPr>
          <p:cNvSpPr txBox="1"/>
          <p:nvPr/>
        </p:nvSpPr>
        <p:spPr>
          <a:xfrm>
            <a:off x="2911160" y="3591737"/>
            <a:ext cx="325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users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watch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TV programs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D0B981-2D50-6C4C-875C-BCE057ACC1F7}"/>
              </a:ext>
            </a:extLst>
          </p:cNvPr>
          <p:cNvSpPr txBox="1"/>
          <p:nvPr/>
        </p:nvSpPr>
        <p:spPr>
          <a:xfrm>
            <a:off x="504006" y="1450666"/>
            <a:ext cx="5774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 error metrics (in 3 columns): smaller is better</a:t>
            </a:r>
          </a:p>
        </p:txBody>
      </p:sp>
    </p:spTree>
    <p:extLst>
      <p:ext uri="{BB962C8B-B14F-4D97-AF65-F5344CB8AC3E}">
        <p14:creationId xmlns:p14="http://schemas.microsoft.com/office/powerpoint/2010/main" val="2331118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D255-BD38-D74B-8A28-60393A898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Good Generalization with Less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F4A6E8-0DBE-B74D-9964-4734BF26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3113-EE91-7342-A67C-8F40BDBBEE5B}" type="slidenum">
              <a:rPr lang="en-US" smtClean="0"/>
              <a:t>12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A450B8-14A0-BA45-A47C-011163D62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248" y="2394526"/>
            <a:ext cx="3657600" cy="274518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8D4BDE8-5107-5644-8554-B65C2452B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045" y="2394526"/>
            <a:ext cx="3657600" cy="2745184"/>
          </a:xfrm>
          <a:prstGeom prst="rect">
            <a:avLst/>
          </a:prstGeom>
        </p:spPr>
      </p:pic>
      <p:sp>
        <p:nvSpPr>
          <p:cNvPr id="21" name="Arc 20">
            <a:extLst>
              <a:ext uri="{FF2B5EF4-FFF2-40B4-BE49-F238E27FC236}">
                <a16:creationId xmlns:a16="http://schemas.microsoft.com/office/drawing/2014/main" id="{F9B1EFC7-4028-1B49-8639-11CB3710013B}"/>
              </a:ext>
            </a:extLst>
          </p:cNvPr>
          <p:cNvSpPr/>
          <p:nvPr/>
        </p:nvSpPr>
        <p:spPr>
          <a:xfrm rot="13236748">
            <a:off x="2178586" y="1847740"/>
            <a:ext cx="357804" cy="1834248"/>
          </a:xfrm>
          <a:prstGeom prst="arc">
            <a:avLst>
              <a:gd name="adj1" fmla="val 16286150"/>
              <a:gd name="adj2" fmla="val 5289402"/>
            </a:avLst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7ED293-8CCB-8141-AAD6-C6CBB945432B}"/>
              </a:ext>
            </a:extLst>
          </p:cNvPr>
          <p:cNvSpPr txBox="1"/>
          <p:nvPr/>
        </p:nvSpPr>
        <p:spPr>
          <a:xfrm rot="21272065">
            <a:off x="2070204" y="1612984"/>
            <a:ext cx="3606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Neural</a:t>
            </a:r>
            <a:r>
              <a:rPr lang="en-US" dirty="0"/>
              <a:t> </a:t>
            </a:r>
            <a:r>
              <a:rPr lang="en-US" dirty="0" err="1"/>
              <a:t>Datalog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Through Time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67641126-0735-5C4C-8B40-89A6D942C4A5}"/>
              </a:ext>
            </a:extLst>
          </p:cNvPr>
          <p:cNvSpPr/>
          <p:nvPr/>
        </p:nvSpPr>
        <p:spPr>
          <a:xfrm rot="2370204">
            <a:off x="5939297" y="3809357"/>
            <a:ext cx="507178" cy="1548541"/>
          </a:xfrm>
          <a:prstGeom prst="arc">
            <a:avLst>
              <a:gd name="adj1" fmla="val 16286150"/>
              <a:gd name="adj2" fmla="val 5107864"/>
            </a:avLst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075FAFEE-4FA2-7648-95EE-B765691D8362}"/>
              </a:ext>
            </a:extLst>
          </p:cNvPr>
          <p:cNvSpPr/>
          <p:nvPr/>
        </p:nvSpPr>
        <p:spPr>
          <a:xfrm rot="19105051" flipH="1">
            <a:off x="3210655" y="3829456"/>
            <a:ext cx="497232" cy="1334619"/>
          </a:xfrm>
          <a:prstGeom prst="arc">
            <a:avLst>
              <a:gd name="adj1" fmla="val 16286150"/>
              <a:gd name="adj2" fmla="val 4825720"/>
            </a:avLst>
          </a:prstGeom>
          <a:noFill/>
          <a:ln w="25400">
            <a:solidFill>
              <a:schemeClr val="accent6">
                <a:lumMod val="40000"/>
                <a:lumOff val="60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B72ADBB-193A-D747-A27A-A8EBE7AE6270}"/>
              </a:ext>
            </a:extLst>
          </p:cNvPr>
          <p:cNvSpPr txBox="1"/>
          <p:nvPr/>
        </p:nvSpPr>
        <p:spPr>
          <a:xfrm>
            <a:off x="2955105" y="5010466"/>
            <a:ext cx="2871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Neural Hawkes process</a:t>
            </a:r>
          </a:p>
        </p:txBody>
      </p:sp>
      <p:sp>
        <p:nvSpPr>
          <p:cNvPr id="27" name="Up Arrow 26">
            <a:extLst>
              <a:ext uri="{FF2B5EF4-FFF2-40B4-BE49-F238E27FC236}">
                <a16:creationId xmlns:a16="http://schemas.microsoft.com/office/drawing/2014/main" id="{B048AFA0-D444-6E4B-BD71-A92CB61D39A1}"/>
              </a:ext>
            </a:extLst>
          </p:cNvPr>
          <p:cNvSpPr/>
          <p:nvPr/>
        </p:nvSpPr>
        <p:spPr>
          <a:xfrm>
            <a:off x="392698" y="1763219"/>
            <a:ext cx="837249" cy="3896917"/>
          </a:xfrm>
          <a:prstGeom prst="upArrow">
            <a:avLst>
              <a:gd name="adj1" fmla="val 17236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561AB602-CE29-FA44-8E4E-5AB144F243DA}"/>
              </a:ext>
            </a:extLst>
          </p:cNvPr>
          <p:cNvSpPr/>
          <p:nvPr/>
        </p:nvSpPr>
        <p:spPr>
          <a:xfrm rot="5400000">
            <a:off x="4344178" y="1609334"/>
            <a:ext cx="837249" cy="7958710"/>
          </a:xfrm>
          <a:prstGeom prst="upArrow">
            <a:avLst>
              <a:gd name="adj1" fmla="val 17236"/>
              <a:gd name="adj2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81A36D-5B24-A14F-882A-61A7C16B407D}"/>
              </a:ext>
            </a:extLst>
          </p:cNvPr>
          <p:cNvSpPr txBox="1"/>
          <p:nvPr/>
        </p:nvSpPr>
        <p:spPr>
          <a:xfrm>
            <a:off x="195983" y="1400862"/>
            <a:ext cx="1734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log-likelihood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400791E-CBC5-574E-8955-CD9308E96000}"/>
              </a:ext>
            </a:extLst>
          </p:cNvPr>
          <p:cNvSpPr txBox="1"/>
          <p:nvPr/>
        </p:nvSpPr>
        <p:spPr>
          <a:xfrm>
            <a:off x="5359853" y="5681248"/>
            <a:ext cx="2937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training sequences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B360E2BB-BCED-F044-A3D6-74F8C422A2B1}"/>
              </a:ext>
            </a:extLst>
          </p:cNvPr>
          <p:cNvSpPr/>
          <p:nvPr/>
        </p:nvSpPr>
        <p:spPr>
          <a:xfrm rot="15307289">
            <a:off x="4883076" y="784767"/>
            <a:ext cx="498675" cy="2913749"/>
          </a:xfrm>
          <a:prstGeom prst="arc">
            <a:avLst>
              <a:gd name="adj1" fmla="val 16286150"/>
              <a:gd name="adj2" fmla="val 4871607"/>
            </a:avLst>
          </a:prstGeom>
          <a:noFill/>
          <a:ln w="25400">
            <a:solidFill>
              <a:srgbClr val="FF7E79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80196020-2C56-9546-9516-47C290900554}"/>
              </a:ext>
            </a:extLst>
          </p:cNvPr>
          <p:cNvSpPr/>
          <p:nvPr/>
        </p:nvSpPr>
        <p:spPr>
          <a:xfrm rot="7372414" flipH="1">
            <a:off x="7154061" y="1701202"/>
            <a:ext cx="351022" cy="1153364"/>
          </a:xfrm>
          <a:prstGeom prst="arc">
            <a:avLst>
              <a:gd name="adj1" fmla="val 16286150"/>
              <a:gd name="adj2" fmla="val 4876063"/>
            </a:avLst>
          </a:prstGeom>
          <a:noFill/>
          <a:ln w="25400">
            <a:solidFill>
              <a:srgbClr val="FF7E79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9E8A35-93CE-4C4E-98DA-31E48E70CC80}"/>
              </a:ext>
            </a:extLst>
          </p:cNvPr>
          <p:cNvSpPr txBox="1"/>
          <p:nvPr/>
        </p:nvSpPr>
        <p:spPr>
          <a:xfrm rot="583597">
            <a:off x="6100579" y="1632797"/>
            <a:ext cx="919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Oracle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C812391-F1E1-764F-908D-B476900224B9}"/>
              </a:ext>
            </a:extLst>
          </p:cNvPr>
          <p:cNvSpPr/>
          <p:nvPr/>
        </p:nvSpPr>
        <p:spPr>
          <a:xfrm rot="8129137" flipH="1">
            <a:off x="5906746" y="1434136"/>
            <a:ext cx="452181" cy="1834248"/>
          </a:xfrm>
          <a:prstGeom prst="arc">
            <a:avLst>
              <a:gd name="adj1" fmla="val 16286150"/>
              <a:gd name="adj2" fmla="val 5048624"/>
            </a:avLst>
          </a:prstGeom>
          <a:noFill/>
          <a:ln w="25400">
            <a:solidFill>
              <a:schemeClr val="accent1">
                <a:lumMod val="40000"/>
                <a:lumOff val="60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898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194C-3247-9E45-B4D9-BC9694E6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</a:t>
            </a:r>
            <a:r>
              <a:rPr lang="en-US" dirty="0">
                <a:solidFill>
                  <a:schemeClr val="bg1"/>
                </a:solidFill>
              </a:rPr>
              <a:t>Logic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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Deep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Recurrent</a:t>
            </a:r>
            <a:r>
              <a:rPr lang="en-US" dirty="0">
                <a:sym typeface="Wingdings" pitchFamily="2" charset="2"/>
              </a:rPr>
              <a:t> Net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AA2D90-45FD-0B4B-9909-398A4A19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3113-EE91-7342-A67C-8F40BDBBEE5B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844785CE-5C42-6541-B87B-AEBEEBC3390F}"/>
                  </a:ext>
                </a:extLst>
              </p:cNvPr>
              <p:cNvSpPr/>
              <p:nvPr/>
            </p:nvSpPr>
            <p:spPr>
              <a:xfrm>
                <a:off x="1832376" y="1825063"/>
                <a:ext cx="2799545" cy="1741908"/>
              </a:xfrm>
              <a:prstGeom prst="roundRect">
                <a:avLst/>
              </a:pr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accent1"/>
                    </a:solidFill>
                  </a:rPr>
                  <a:t>h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6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600" baseline="30000" dirty="0">
                    <a:solidFill>
                      <a:schemeClr val="accent1"/>
                    </a:solidFill>
                  </a:rPr>
                  <a:t>300</a:t>
                </a:r>
                <a:endParaRPr lang="en-US" sz="3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844785CE-5C42-6541-B87B-AEBEEBC339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2376" y="1825063"/>
                <a:ext cx="2799545" cy="174190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c 7">
            <a:extLst>
              <a:ext uri="{FF2B5EF4-FFF2-40B4-BE49-F238E27FC236}">
                <a16:creationId xmlns:a16="http://schemas.microsoft.com/office/drawing/2014/main" id="{FC56687F-91E6-D94C-9CC4-277D76458477}"/>
              </a:ext>
            </a:extLst>
          </p:cNvPr>
          <p:cNvSpPr/>
          <p:nvPr/>
        </p:nvSpPr>
        <p:spPr>
          <a:xfrm rot="9613891" flipH="1">
            <a:off x="4425854" y="1943834"/>
            <a:ext cx="3070674" cy="1345271"/>
          </a:xfrm>
          <a:prstGeom prst="arc">
            <a:avLst>
              <a:gd name="adj1" fmla="val 11302323"/>
              <a:gd name="adj2" fmla="val 1501510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5C3573BB-E1ED-284F-96A6-376271347B00}"/>
              </a:ext>
            </a:extLst>
          </p:cNvPr>
          <p:cNvSpPr/>
          <p:nvPr/>
        </p:nvSpPr>
        <p:spPr>
          <a:xfrm rot="3825098" flipH="1">
            <a:off x="5141260" y="1449461"/>
            <a:ext cx="159074" cy="1329825"/>
          </a:xfrm>
          <a:prstGeom prst="arc">
            <a:avLst>
              <a:gd name="adj1" fmla="val 16373706"/>
              <a:gd name="adj2" fmla="val 5256706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FBC71040-CBC0-B848-8B49-760E9EB1D7F0}"/>
              </a:ext>
            </a:extLst>
          </p:cNvPr>
          <p:cNvSpPr/>
          <p:nvPr/>
        </p:nvSpPr>
        <p:spPr>
          <a:xfrm rot="4612697" flipH="1">
            <a:off x="4068444" y="1245570"/>
            <a:ext cx="139872" cy="951242"/>
          </a:xfrm>
          <a:prstGeom prst="arc">
            <a:avLst>
              <a:gd name="adj1" fmla="val 16373706"/>
              <a:gd name="adj2" fmla="val 5256706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DCD959E4-8778-8749-959B-ABA40746484D}"/>
              </a:ext>
            </a:extLst>
          </p:cNvPr>
          <p:cNvSpPr/>
          <p:nvPr/>
        </p:nvSpPr>
        <p:spPr>
          <a:xfrm rot="17373363">
            <a:off x="2257688" y="1201733"/>
            <a:ext cx="198124" cy="951242"/>
          </a:xfrm>
          <a:prstGeom prst="arc">
            <a:avLst>
              <a:gd name="adj1" fmla="val 16373706"/>
              <a:gd name="adj2" fmla="val 5256706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73A36F-3B26-C04A-8CB3-53658907FF52}"/>
              </a:ext>
            </a:extLst>
          </p:cNvPr>
          <p:cNvSpPr txBox="1"/>
          <p:nvPr/>
        </p:nvSpPr>
        <p:spPr>
          <a:xfrm>
            <a:off x="485097" y="2095853"/>
            <a:ext cx="1292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hidden</a:t>
            </a:r>
          </a:p>
          <a:p>
            <a:r>
              <a:rPr lang="en-US" sz="2400" dirty="0"/>
              <a:t>system</a:t>
            </a:r>
          </a:p>
          <a:p>
            <a:r>
              <a:rPr lang="en-US" sz="2400" dirty="0"/>
              <a:t>state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E93D42-4B63-AE45-8444-EB6F8BEED7C1}"/>
              </a:ext>
            </a:extLst>
          </p:cNvPr>
          <p:cNvSpPr txBox="1"/>
          <p:nvPr/>
        </p:nvSpPr>
        <p:spPr>
          <a:xfrm>
            <a:off x="2407160" y="127952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0.5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A60481-AB64-AF49-8432-A838E240303C}"/>
              </a:ext>
            </a:extLst>
          </p:cNvPr>
          <p:cNvSpPr txBox="1"/>
          <p:nvPr/>
        </p:nvSpPr>
        <p:spPr>
          <a:xfrm>
            <a:off x="3722979" y="132294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0.2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B83B46-6CB6-C146-B3CC-286338E0F3FF}"/>
              </a:ext>
            </a:extLst>
          </p:cNvPr>
          <p:cNvSpPr txBox="1"/>
          <p:nvPr/>
        </p:nvSpPr>
        <p:spPr>
          <a:xfrm>
            <a:off x="4890152" y="162987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0.3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FE45DA-DB3B-B141-8ED4-AB0F006537C5}"/>
              </a:ext>
            </a:extLst>
          </p:cNvPr>
          <p:cNvSpPr txBox="1"/>
          <p:nvPr/>
        </p:nvSpPr>
        <p:spPr>
          <a:xfrm>
            <a:off x="5711358" y="1583704"/>
            <a:ext cx="11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event!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7B39C8-CF72-014A-9925-AF73D24C6ABC}"/>
              </a:ext>
            </a:extLst>
          </p:cNvPr>
          <p:cNvSpPr txBox="1"/>
          <p:nvPr/>
        </p:nvSpPr>
        <p:spPr>
          <a:xfrm>
            <a:off x="6620617" y="2214519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recurrent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EF5666-2784-4642-8607-BFB11EE5AC36}"/>
              </a:ext>
            </a:extLst>
          </p:cNvPr>
          <p:cNvSpPr txBox="1"/>
          <p:nvPr/>
        </p:nvSpPr>
        <p:spPr>
          <a:xfrm>
            <a:off x="4963575" y="2871128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update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FBD34E-B9D9-C648-BC17-13CD3E0489CC}"/>
              </a:ext>
            </a:extLst>
          </p:cNvPr>
          <p:cNvSpPr txBox="1"/>
          <p:nvPr/>
        </p:nvSpPr>
        <p:spPr>
          <a:xfrm>
            <a:off x="3341720" y="4159244"/>
            <a:ext cx="22300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discrete-time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EC1D040-F9E2-B741-B780-AEAD9D9C0751}"/>
              </a:ext>
            </a:extLst>
          </p:cNvPr>
          <p:cNvSpPr txBox="1"/>
          <p:nvPr/>
        </p:nvSpPr>
        <p:spPr>
          <a:xfrm>
            <a:off x="1506233" y="4097141"/>
            <a:ext cx="17780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e.g., RNN</a:t>
            </a:r>
          </a:p>
          <a:p>
            <a:r>
              <a:rPr lang="en-US" sz="2400" dirty="0"/>
              <a:t>       LSTM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8FE96B-4906-1844-B2DE-DD3E04BE649E}"/>
              </a:ext>
            </a:extLst>
          </p:cNvPr>
          <p:cNvSpPr txBox="1"/>
          <p:nvPr/>
        </p:nvSpPr>
        <p:spPr>
          <a:xfrm>
            <a:off x="1941948" y="4842019"/>
            <a:ext cx="3735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neural Hawkes process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84DF1D-DC18-864F-A598-C0329CCF3694}"/>
              </a:ext>
            </a:extLst>
          </p:cNvPr>
          <p:cNvSpPr txBox="1"/>
          <p:nvPr/>
        </p:nvSpPr>
        <p:spPr>
          <a:xfrm>
            <a:off x="5839888" y="4842019"/>
            <a:ext cx="2698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continuous-time</a:t>
            </a:r>
          </a:p>
        </p:txBody>
      </p:sp>
    </p:spTree>
    <p:extLst>
      <p:ext uri="{BB962C8B-B14F-4D97-AF65-F5344CB8AC3E}">
        <p14:creationId xmlns:p14="http://schemas.microsoft.com/office/powerpoint/2010/main" val="221004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194C-3247-9E45-B4D9-BC9694E6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Logic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Deep</a:t>
            </a:r>
            <a:r>
              <a:rPr lang="en-US" dirty="0">
                <a:sym typeface="Wingdings" pitchFamily="2" charset="2"/>
              </a:rPr>
              <a:t> 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Recurrent</a:t>
            </a:r>
            <a:r>
              <a:rPr lang="en-US" dirty="0">
                <a:sym typeface="Wingdings" pitchFamily="2" charset="2"/>
              </a:rPr>
              <a:t> Net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AA2D90-45FD-0B4B-9909-398A4A194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3113-EE91-7342-A67C-8F40BDBBEE5B}" type="slidenum">
              <a:rPr lang="en-US" smtClean="0"/>
              <a:t>14</a:t>
            </a:fld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44785CE-5C42-6541-B87B-AEBEEBC3390F}"/>
              </a:ext>
            </a:extLst>
          </p:cNvPr>
          <p:cNvSpPr/>
          <p:nvPr/>
        </p:nvSpPr>
        <p:spPr>
          <a:xfrm>
            <a:off x="1832376" y="1825063"/>
            <a:ext cx="2799545" cy="1741908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C56687F-91E6-D94C-9CC4-277D76458477}"/>
              </a:ext>
            </a:extLst>
          </p:cNvPr>
          <p:cNvSpPr/>
          <p:nvPr/>
        </p:nvSpPr>
        <p:spPr>
          <a:xfrm rot="9513697" flipH="1">
            <a:off x="4008962" y="1759713"/>
            <a:ext cx="2521713" cy="1055324"/>
          </a:xfrm>
          <a:prstGeom prst="arc">
            <a:avLst>
              <a:gd name="adj1" fmla="val 11158579"/>
              <a:gd name="adj2" fmla="val 598860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5C3573BB-E1ED-284F-96A6-376271347B00}"/>
              </a:ext>
            </a:extLst>
          </p:cNvPr>
          <p:cNvSpPr/>
          <p:nvPr/>
        </p:nvSpPr>
        <p:spPr>
          <a:xfrm rot="4341157" flipH="1">
            <a:off x="4034542" y="903789"/>
            <a:ext cx="313946" cy="2196280"/>
          </a:xfrm>
          <a:prstGeom prst="arc">
            <a:avLst>
              <a:gd name="adj1" fmla="val 16373706"/>
              <a:gd name="adj2" fmla="val 5256706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73A36F-3B26-C04A-8CB3-53658907FF52}"/>
              </a:ext>
            </a:extLst>
          </p:cNvPr>
          <p:cNvSpPr txBox="1"/>
          <p:nvPr/>
        </p:nvSpPr>
        <p:spPr>
          <a:xfrm>
            <a:off x="485097" y="2095853"/>
            <a:ext cx="12923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hidden</a:t>
            </a:r>
          </a:p>
          <a:p>
            <a:r>
              <a:rPr lang="en-US" sz="2400" dirty="0"/>
              <a:t>system</a:t>
            </a:r>
          </a:p>
          <a:p>
            <a:r>
              <a:rPr lang="en-US" sz="2400" dirty="0"/>
              <a:t>state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B83B46-6CB6-C146-B3CC-286338E0F3FF}"/>
              </a:ext>
            </a:extLst>
          </p:cNvPr>
          <p:cNvSpPr txBox="1"/>
          <p:nvPr/>
        </p:nvSpPr>
        <p:spPr>
          <a:xfrm>
            <a:off x="3790498" y="235853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FE45DA-DB3B-B141-8ED4-AB0F006537C5}"/>
              </a:ext>
            </a:extLst>
          </p:cNvPr>
          <p:cNvSpPr txBox="1"/>
          <p:nvPr/>
        </p:nvSpPr>
        <p:spPr>
          <a:xfrm>
            <a:off x="5207239" y="1367062"/>
            <a:ext cx="11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event!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B7B39C8-CF72-014A-9925-AF73D24C6ABC}"/>
              </a:ext>
            </a:extLst>
          </p:cNvPr>
          <p:cNvSpPr txBox="1"/>
          <p:nvPr/>
        </p:nvSpPr>
        <p:spPr>
          <a:xfrm>
            <a:off x="5972379" y="1845479"/>
            <a:ext cx="161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recurrent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EF5666-2784-4642-8607-BFB11EE5AC36}"/>
              </a:ext>
            </a:extLst>
          </p:cNvPr>
          <p:cNvSpPr txBox="1"/>
          <p:nvPr/>
        </p:nvSpPr>
        <p:spPr>
          <a:xfrm>
            <a:off x="4638391" y="2424142"/>
            <a:ext cx="1253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update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E84DF1D-DC18-864F-A598-C0329CCF3694}"/>
              </a:ext>
            </a:extLst>
          </p:cNvPr>
          <p:cNvSpPr txBox="1"/>
          <p:nvPr/>
        </p:nvSpPr>
        <p:spPr>
          <a:xfrm rot="490978">
            <a:off x="4960795" y="2976492"/>
            <a:ext cx="4120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rgbClr val="FF0000"/>
                </a:solidFill>
              </a:rPr>
              <a:t>update derived from </a:t>
            </a:r>
          </a:p>
          <a:p>
            <a:pPr algn="r"/>
            <a:r>
              <a:rPr lang="en-US" sz="2400" dirty="0">
                <a:solidFill>
                  <a:srgbClr val="FF0000"/>
                </a:solidFill>
              </a:rPr>
              <a:t>small rule set + </a:t>
            </a:r>
          </a:p>
          <a:p>
            <a:pPr algn="r"/>
            <a:r>
              <a:rPr lang="en-US" sz="2400" dirty="0">
                <a:solidFill>
                  <a:srgbClr val="FF0000"/>
                </a:solidFill>
              </a:rPr>
              <a:t>learned low-dim matrices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3CE49E-585F-5C49-80DC-44B26F48D221}"/>
              </a:ext>
            </a:extLst>
          </p:cNvPr>
          <p:cNvSpPr txBox="1"/>
          <p:nvPr/>
        </p:nvSpPr>
        <p:spPr>
          <a:xfrm rot="20369307">
            <a:off x="34203" y="1556186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distributed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D97800-BFD4-4540-8ED6-C19D9E926F55}"/>
              </a:ext>
            </a:extLst>
          </p:cNvPr>
          <p:cNvSpPr>
            <a:spLocks noChangeAspect="1"/>
          </p:cNvSpPr>
          <p:nvPr/>
        </p:nvSpPr>
        <p:spPr>
          <a:xfrm>
            <a:off x="4166670" y="2095853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B1B9DCD-D921-6C4F-B7C4-A93A2751BA89}"/>
              </a:ext>
            </a:extLst>
          </p:cNvPr>
          <p:cNvSpPr>
            <a:spLocks noChangeAspect="1"/>
          </p:cNvSpPr>
          <p:nvPr/>
        </p:nvSpPr>
        <p:spPr>
          <a:xfrm>
            <a:off x="3497709" y="2257028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2DB733D-F604-6042-B09C-6CCCC6FA84D1}"/>
              </a:ext>
            </a:extLst>
          </p:cNvPr>
          <p:cNvSpPr>
            <a:spLocks noChangeAspect="1"/>
          </p:cNvSpPr>
          <p:nvPr/>
        </p:nvSpPr>
        <p:spPr>
          <a:xfrm>
            <a:off x="2294246" y="2086496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774BE9A-DA7E-574C-A679-A09FC6306F62}"/>
              </a:ext>
            </a:extLst>
          </p:cNvPr>
          <p:cNvSpPr>
            <a:spLocks noChangeAspect="1"/>
          </p:cNvSpPr>
          <p:nvPr/>
        </p:nvSpPr>
        <p:spPr>
          <a:xfrm>
            <a:off x="2358611" y="3091976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889E3B6-B870-EF49-A9A4-4B652992785C}"/>
              </a:ext>
            </a:extLst>
          </p:cNvPr>
          <p:cNvSpPr>
            <a:spLocks noChangeAspect="1"/>
          </p:cNvSpPr>
          <p:nvPr/>
        </p:nvSpPr>
        <p:spPr>
          <a:xfrm>
            <a:off x="2865194" y="2696017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EAF61F7-4BDB-0F49-B47C-07C6A6F8CE99}"/>
              </a:ext>
            </a:extLst>
          </p:cNvPr>
          <p:cNvSpPr>
            <a:spLocks noChangeAspect="1"/>
          </p:cNvSpPr>
          <p:nvPr/>
        </p:nvSpPr>
        <p:spPr>
          <a:xfrm>
            <a:off x="3456034" y="3204742"/>
            <a:ext cx="182880" cy="1828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AAAA9CD-FC46-9846-9FF3-AB37A6F359DD}"/>
              </a:ext>
            </a:extLst>
          </p:cNvPr>
          <p:cNvSpPr>
            <a:spLocks noChangeAspect="1"/>
          </p:cNvSpPr>
          <p:nvPr/>
        </p:nvSpPr>
        <p:spPr>
          <a:xfrm>
            <a:off x="3972943" y="2696017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A1C4824-43CD-E844-A930-397CE16A93D9}"/>
              </a:ext>
            </a:extLst>
          </p:cNvPr>
          <p:cNvSpPr>
            <a:spLocks noChangeAspect="1"/>
          </p:cNvSpPr>
          <p:nvPr/>
        </p:nvSpPr>
        <p:spPr>
          <a:xfrm>
            <a:off x="2202806" y="2508617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DD9CA2-9879-1E48-A098-72A3169A132B}"/>
              </a:ext>
            </a:extLst>
          </p:cNvPr>
          <p:cNvSpPr txBox="1"/>
          <p:nvPr/>
        </p:nvSpPr>
        <p:spPr>
          <a:xfrm>
            <a:off x="1794415" y="2177936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B07CDE-3890-FC4B-A82E-8D0ECF039356}"/>
              </a:ext>
            </a:extLst>
          </p:cNvPr>
          <p:cNvSpPr txBox="1"/>
          <p:nvPr/>
        </p:nvSpPr>
        <p:spPr>
          <a:xfrm>
            <a:off x="2744945" y="1909182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0.3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1DB2735-BEA7-5744-A6B0-540396320BB5}"/>
              </a:ext>
            </a:extLst>
          </p:cNvPr>
          <p:cNvSpPr>
            <a:spLocks noChangeAspect="1"/>
          </p:cNvSpPr>
          <p:nvPr/>
        </p:nvSpPr>
        <p:spPr>
          <a:xfrm>
            <a:off x="2982504" y="2241262"/>
            <a:ext cx="182880" cy="1828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3BA8812-3AFB-754A-8FAE-197319705670}"/>
              </a:ext>
            </a:extLst>
          </p:cNvPr>
          <p:cNvSpPr txBox="1"/>
          <p:nvPr/>
        </p:nvSpPr>
        <p:spPr>
          <a:xfrm rot="4726555">
            <a:off x="847726" y="3240698"/>
            <a:ext cx="452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=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68A6E7-3870-8343-A766-0021E8363ACB}"/>
              </a:ext>
            </a:extLst>
          </p:cNvPr>
          <p:cNvSpPr txBox="1"/>
          <p:nvPr/>
        </p:nvSpPr>
        <p:spPr>
          <a:xfrm rot="21100888">
            <a:off x="146242" y="3446959"/>
            <a:ext cx="48413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database of </a:t>
            </a:r>
          </a:p>
          <a:p>
            <a:r>
              <a:rPr lang="en-US" sz="2400" b="1" dirty="0"/>
              <a:t>logical facts + embeddings</a:t>
            </a: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9714AD83-3B6D-1B41-B02F-50D300B44EE8}"/>
              </a:ext>
            </a:extLst>
          </p:cNvPr>
          <p:cNvSpPr/>
          <p:nvPr/>
        </p:nvSpPr>
        <p:spPr>
          <a:xfrm rot="15097342" flipH="1">
            <a:off x="4096375" y="2437718"/>
            <a:ext cx="337807" cy="1368091"/>
          </a:xfrm>
          <a:prstGeom prst="arc">
            <a:avLst>
              <a:gd name="adj1" fmla="val 16373706"/>
              <a:gd name="adj2" fmla="val 5256706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340F72B-A0DB-E749-ABE9-EFAFCF408B7B}"/>
              </a:ext>
            </a:extLst>
          </p:cNvPr>
          <p:cNvSpPr txBox="1"/>
          <p:nvPr/>
        </p:nvSpPr>
        <p:spPr>
          <a:xfrm>
            <a:off x="3932504" y="4213864"/>
            <a:ext cx="39693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fact :- old fact </a:t>
            </a:r>
            <a:r>
              <a:rPr lang="en-US" sz="2400" baseline="-250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2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…</a:t>
            </a:r>
          </a:p>
        </p:txBody>
      </p:sp>
      <p:sp>
        <p:nvSpPr>
          <p:cNvPr id="40" name="TextBox 4">
            <a:extLst>
              <a:ext uri="{FF2B5EF4-FFF2-40B4-BE49-F238E27FC236}">
                <a16:creationId xmlns:a16="http://schemas.microsoft.com/office/drawing/2014/main" id="{4B60E75D-E7C6-EA48-85E3-046C69CA970E}"/>
              </a:ext>
            </a:extLst>
          </p:cNvPr>
          <p:cNvSpPr txBox="1"/>
          <p:nvPr/>
        </p:nvSpPr>
        <p:spPr>
          <a:xfrm>
            <a:off x="3972943" y="5169369"/>
            <a:ext cx="3354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fact </a:t>
            </a:r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 event,</a:t>
            </a:r>
            <a:r>
              <a:rPr lang="en-US" sz="2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…</a:t>
            </a:r>
          </a:p>
        </p:txBody>
      </p:sp>
      <p:sp>
        <p:nvSpPr>
          <p:cNvPr id="41" name="TextBox 4">
            <a:extLst>
              <a:ext uri="{FF2B5EF4-FFF2-40B4-BE49-F238E27FC236}">
                <a16:creationId xmlns:a16="http://schemas.microsoft.com/office/drawing/2014/main" id="{15A719E7-ADFA-1446-BDD7-92D149032724}"/>
              </a:ext>
            </a:extLst>
          </p:cNvPr>
          <p:cNvSpPr txBox="1"/>
          <p:nvPr/>
        </p:nvSpPr>
        <p:spPr>
          <a:xfrm>
            <a:off x="3799033" y="5650020"/>
            <a:ext cx="36412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r>
              <a:rPr lang="en-US" sz="2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old fact </a:t>
            </a:r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 event,</a:t>
            </a:r>
            <a:r>
              <a:rPr lang="en-US" sz="2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…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AEA46BB-8D66-DA48-981E-677B582E392F}"/>
              </a:ext>
            </a:extLst>
          </p:cNvPr>
          <p:cNvGrpSpPr/>
          <p:nvPr/>
        </p:nvGrpSpPr>
        <p:grpSpPr>
          <a:xfrm rot="16200000">
            <a:off x="6110620" y="4517188"/>
            <a:ext cx="532084" cy="768096"/>
            <a:chOff x="2685396" y="2126141"/>
            <a:chExt cx="532084" cy="768096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36A20ADD-9C3F-5C44-9A1F-5550CA7B973E}"/>
                </a:ext>
              </a:extLst>
            </p:cNvPr>
            <p:cNvSpPr/>
            <p:nvPr/>
          </p:nvSpPr>
          <p:spPr>
            <a:xfrm>
              <a:off x="2685396" y="2126141"/>
              <a:ext cx="532084" cy="768096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13401C0-5D4E-9A40-A799-5AE4100E3AB7}"/>
                </a:ext>
              </a:extLst>
            </p:cNvPr>
            <p:cNvSpPr/>
            <p:nvPr/>
          </p:nvSpPr>
          <p:spPr>
            <a:xfrm>
              <a:off x="2750577" y="2195596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ABD4D11-7B71-5949-A5AF-E47519E6791B}"/>
                </a:ext>
              </a:extLst>
            </p:cNvPr>
            <p:cNvSpPr/>
            <p:nvPr/>
          </p:nvSpPr>
          <p:spPr>
            <a:xfrm>
              <a:off x="2750577" y="2428864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BF474AF-0183-CC49-998B-34A239017A8B}"/>
                </a:ext>
              </a:extLst>
            </p:cNvPr>
            <p:cNvSpPr/>
            <p:nvPr/>
          </p:nvSpPr>
          <p:spPr>
            <a:xfrm>
              <a:off x="2974937" y="2195596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4FA45E5-0290-664C-A108-D4960360C079}"/>
                </a:ext>
              </a:extLst>
            </p:cNvPr>
            <p:cNvSpPr/>
            <p:nvPr/>
          </p:nvSpPr>
          <p:spPr>
            <a:xfrm>
              <a:off x="2974937" y="2428864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790E51E-9C9E-4C4F-812D-E2CDF0773D81}"/>
                </a:ext>
              </a:extLst>
            </p:cNvPr>
            <p:cNvSpPr/>
            <p:nvPr/>
          </p:nvSpPr>
          <p:spPr>
            <a:xfrm>
              <a:off x="2750577" y="2662131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41453B86-A70D-F94A-8E51-7F2CC0F724A5}"/>
                </a:ext>
              </a:extLst>
            </p:cNvPr>
            <p:cNvSpPr/>
            <p:nvPr/>
          </p:nvSpPr>
          <p:spPr>
            <a:xfrm>
              <a:off x="2974937" y="2662131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7F2B6834-A183-CB45-9168-B98BF7EF4DAC}"/>
              </a:ext>
            </a:extLst>
          </p:cNvPr>
          <p:cNvSpPr txBox="1"/>
          <p:nvPr/>
        </p:nvSpPr>
        <p:spPr>
          <a:xfrm rot="21275274">
            <a:off x="1003108" y="4953548"/>
            <a:ext cx="26441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try our code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</a:rPr>
              <a:t>in your domain!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0F2A5D0-940D-B84F-AD07-CCD98790C20A}"/>
              </a:ext>
            </a:extLst>
          </p:cNvPr>
          <p:cNvSpPr txBox="1"/>
          <p:nvPr/>
        </p:nvSpPr>
        <p:spPr>
          <a:xfrm>
            <a:off x="2209346" y="270565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deep</a:t>
            </a:r>
          </a:p>
        </p:txBody>
      </p:sp>
      <p:sp>
        <p:nvSpPr>
          <p:cNvPr id="52" name="Arc 51">
            <a:extLst>
              <a:ext uri="{FF2B5EF4-FFF2-40B4-BE49-F238E27FC236}">
                <a16:creationId xmlns:a16="http://schemas.microsoft.com/office/drawing/2014/main" id="{23818698-256E-064C-A9C9-767E6FC96AD8}"/>
              </a:ext>
            </a:extLst>
          </p:cNvPr>
          <p:cNvSpPr/>
          <p:nvPr/>
        </p:nvSpPr>
        <p:spPr>
          <a:xfrm rot="2919853">
            <a:off x="2601857" y="2808494"/>
            <a:ext cx="334069" cy="520857"/>
          </a:xfrm>
          <a:prstGeom prst="arc">
            <a:avLst>
              <a:gd name="adj1" fmla="val 16373706"/>
              <a:gd name="adj2" fmla="val 5256706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88C93C87-5FF5-FC41-8A5A-721AB6F15386}"/>
              </a:ext>
            </a:extLst>
          </p:cNvPr>
          <p:cNvSpPr/>
          <p:nvPr/>
        </p:nvSpPr>
        <p:spPr>
          <a:xfrm rot="17572164" flipH="1">
            <a:off x="3024961" y="2955695"/>
            <a:ext cx="345075" cy="592985"/>
          </a:xfrm>
          <a:prstGeom prst="arc">
            <a:avLst>
              <a:gd name="adj1" fmla="val 16373706"/>
              <a:gd name="adj2" fmla="val 5256706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B0B95B4B-CDF9-CA49-A588-CC4BECACFECB}"/>
              </a:ext>
            </a:extLst>
          </p:cNvPr>
          <p:cNvSpPr/>
          <p:nvPr/>
        </p:nvSpPr>
        <p:spPr>
          <a:xfrm rot="18884527">
            <a:off x="2630689" y="2154741"/>
            <a:ext cx="105874" cy="614846"/>
          </a:xfrm>
          <a:prstGeom prst="arc">
            <a:avLst>
              <a:gd name="adj1" fmla="val 16373706"/>
              <a:gd name="adj2" fmla="val 5256706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0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5" grpId="0"/>
      <p:bldP spid="15" grpId="1"/>
      <p:bldP spid="16" grpId="0"/>
      <p:bldP spid="17" grpId="0"/>
      <p:bldP spid="18" grpId="0"/>
      <p:bldP spid="22" grpId="0"/>
      <p:bldP spid="23" grpId="0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0" grpId="1" animBg="1"/>
      <p:bldP spid="31" grpId="0" animBg="1"/>
      <p:bldP spid="32" grpId="0"/>
      <p:bldP spid="33" grpId="0"/>
      <p:bldP spid="34" grpId="0" animBg="1"/>
      <p:bldP spid="35" grpId="0"/>
      <p:bldP spid="36" grpId="0"/>
      <p:bldP spid="37" grpId="0" animBg="1"/>
      <p:bldP spid="39" grpId="0"/>
      <p:bldP spid="40" grpId="0"/>
      <p:bldP spid="41" grpId="0"/>
      <p:bldP spid="50" grpId="0"/>
      <p:bldP spid="51" grpId="0"/>
      <p:bldP spid="52" grpId="0" animBg="1"/>
      <p:bldP spid="53" grpId="0" animBg="1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852D-7F38-C747-9660-0BF182F3B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Neural</a:t>
            </a: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Datalog</a:t>
            </a:r>
            <a:r>
              <a:rPr lang="en-US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3600" b="1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Through Time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99028B-37D1-1B41-B48D-1D1B6254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3113-EE91-7342-A67C-8F40BDBBEE5B}" type="slidenum">
              <a:rPr lang="en-US" smtClean="0"/>
              <a:t>15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B23B63-7A64-4147-B056-3EC69FF76543}"/>
              </a:ext>
            </a:extLst>
          </p:cNvPr>
          <p:cNvSpPr txBox="1"/>
          <p:nvPr/>
        </p:nvSpPr>
        <p:spPr>
          <a:xfrm>
            <a:off x="3113908" y="3105834"/>
            <a:ext cx="29161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/>
                </a:solidFill>
              </a:rPr>
              <a:t>Thank</a:t>
            </a:r>
            <a:r>
              <a:rPr lang="en-US" sz="3600" b="1" dirty="0"/>
              <a:t> </a:t>
            </a:r>
            <a:r>
              <a:rPr lang="en-US" sz="3600" b="1" dirty="0">
                <a:solidFill>
                  <a:schemeClr val="accent2"/>
                </a:solidFill>
              </a:rPr>
              <a:t>You</a:t>
            </a:r>
            <a:endParaRPr 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4C7CA7-D416-674F-8B2A-4377FBCD2B3B}"/>
              </a:ext>
            </a:extLst>
          </p:cNvPr>
          <p:cNvSpPr txBox="1"/>
          <p:nvPr/>
        </p:nvSpPr>
        <p:spPr>
          <a:xfrm rot="20902545">
            <a:off x="808395" y="2125802"/>
            <a:ext cx="3258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Bloomberg PhD Fellowship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F3AF57-BE2C-5F48-8C73-CE4499EE333B}"/>
              </a:ext>
            </a:extLst>
          </p:cNvPr>
          <p:cNvSpPr txBox="1"/>
          <p:nvPr/>
        </p:nvSpPr>
        <p:spPr>
          <a:xfrm rot="19227288">
            <a:off x="1485667" y="2805752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NSF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92543A-4C4C-A746-AF3E-675DBD70431C}"/>
              </a:ext>
            </a:extLst>
          </p:cNvPr>
          <p:cNvSpPr txBox="1"/>
          <p:nvPr/>
        </p:nvSpPr>
        <p:spPr>
          <a:xfrm rot="1993752">
            <a:off x="6418813" y="2634952"/>
            <a:ext cx="1594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Karan Uppal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51423D-936F-C24A-BD77-9586DFAA0568}"/>
              </a:ext>
            </a:extLst>
          </p:cNvPr>
          <p:cNvSpPr txBox="1"/>
          <p:nvPr/>
        </p:nvSpPr>
        <p:spPr>
          <a:xfrm rot="392678">
            <a:off x="4255605" y="1904340"/>
            <a:ext cx="18886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Songyun</a:t>
            </a:r>
            <a:r>
              <a:rPr lang="en-US" dirty="0"/>
              <a:t> </a:t>
            </a:r>
            <a:r>
              <a:rPr lang="en-US" dirty="0" err="1"/>
              <a:t>Duan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FCC296-D4DD-B748-ABFB-902B5B62A778}"/>
              </a:ext>
            </a:extLst>
          </p:cNvPr>
          <p:cNvSpPr txBox="1"/>
          <p:nvPr/>
        </p:nvSpPr>
        <p:spPr>
          <a:xfrm rot="670736">
            <a:off x="6266075" y="2043665"/>
            <a:ext cx="126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Yujie</a:t>
            </a:r>
            <a:r>
              <a:rPr lang="en-US" dirty="0"/>
              <a:t> </a:t>
            </a:r>
            <a:r>
              <a:rPr lang="en-US" dirty="0" err="1"/>
              <a:t>Zha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7B50E2-F464-0649-ADF9-70A5AA1EBCA5}"/>
              </a:ext>
            </a:extLst>
          </p:cNvPr>
          <p:cNvSpPr txBox="1"/>
          <p:nvPr/>
        </p:nvSpPr>
        <p:spPr>
          <a:xfrm rot="3170795">
            <a:off x="645266" y="3492424"/>
            <a:ext cx="1933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ICLR reviewers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CA6A28-802B-8C43-8952-5B3CD3154719}"/>
              </a:ext>
            </a:extLst>
          </p:cNvPr>
          <p:cNvSpPr txBox="1"/>
          <p:nvPr/>
        </p:nvSpPr>
        <p:spPr>
          <a:xfrm rot="1500580">
            <a:off x="790445" y="4397105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ICML reviewers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9A4D1D-691A-C746-9F18-289D2AD19A24}"/>
              </a:ext>
            </a:extLst>
          </p:cNvPr>
          <p:cNvSpPr txBox="1"/>
          <p:nvPr/>
        </p:nvSpPr>
        <p:spPr>
          <a:xfrm rot="21168520">
            <a:off x="4694342" y="4482662"/>
            <a:ext cx="1689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Hongteng</a:t>
            </a:r>
            <a:r>
              <a:rPr lang="en-US" dirty="0"/>
              <a:t> Xu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CED132-C461-0E47-814B-42C0C37962E5}"/>
              </a:ext>
            </a:extLst>
          </p:cNvPr>
          <p:cNvSpPr txBox="1"/>
          <p:nvPr/>
        </p:nvSpPr>
        <p:spPr>
          <a:xfrm rot="18676785">
            <a:off x="6616805" y="3723815"/>
            <a:ext cx="188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Rakshit</a:t>
            </a:r>
            <a:r>
              <a:rPr lang="en-US" dirty="0"/>
              <a:t> Trivedi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3E87E9-B920-2440-A573-7286B8441195}"/>
              </a:ext>
            </a:extLst>
          </p:cNvPr>
          <p:cNvSpPr txBox="1"/>
          <p:nvPr/>
        </p:nvSpPr>
        <p:spPr>
          <a:xfrm rot="20165195">
            <a:off x="6070448" y="4863932"/>
            <a:ext cx="1321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JHU-CLSP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0BB8FB-FE5B-A34A-950C-0BFD32917289}"/>
              </a:ext>
            </a:extLst>
          </p:cNvPr>
          <p:cNvSpPr txBox="1"/>
          <p:nvPr/>
        </p:nvSpPr>
        <p:spPr>
          <a:xfrm>
            <a:off x="4065080" y="5123230"/>
            <a:ext cx="1215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Argo Lab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386670-C0AE-AB4A-8F65-22A38B37C57C}"/>
              </a:ext>
            </a:extLst>
          </p:cNvPr>
          <p:cNvSpPr txBox="1"/>
          <p:nvPr/>
        </p:nvSpPr>
        <p:spPr>
          <a:xfrm>
            <a:off x="2591168" y="5307896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NVIDIA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1D16BB-8E1E-5348-95AB-AE21B5252856}"/>
              </a:ext>
            </a:extLst>
          </p:cNvPr>
          <p:cNvSpPr txBox="1"/>
          <p:nvPr/>
        </p:nvSpPr>
        <p:spPr>
          <a:xfrm rot="434342">
            <a:off x="2591168" y="4650545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MARCC</a:t>
            </a:r>
          </a:p>
        </p:txBody>
      </p:sp>
    </p:spTree>
    <p:extLst>
      <p:ext uri="{BB962C8B-B14F-4D97-AF65-F5344CB8AC3E}">
        <p14:creationId xmlns:p14="http://schemas.microsoft.com/office/powerpoint/2010/main" val="3737365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EEFFC-1361-BE45-9D22-BFDF3F880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How a </a:t>
            </a:r>
            <a:r>
              <a:rPr lang="en-US" dirty="0">
                <a:solidFill>
                  <a:schemeClr val="accent1"/>
                </a:solidFill>
              </a:rPr>
              <a:t>Database</a:t>
            </a:r>
            <a:r>
              <a:rPr lang="en-US" dirty="0">
                <a:solidFill>
                  <a:schemeClr val="accent2"/>
                </a:solidFill>
              </a:rPr>
              <a:t> Changes Over Time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BCD7AF-FB89-DB48-B799-BB1F9B556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3113-EE91-7342-A67C-8F40BDBBEE5B}" type="slidenum">
              <a:rPr lang="en-US" smtClean="0"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CD55CD-AC32-DF4C-905C-42D298808FDC}"/>
              </a:ext>
            </a:extLst>
          </p:cNvPr>
          <p:cNvSpPr txBox="1"/>
          <p:nvPr/>
        </p:nvSpPr>
        <p:spPr>
          <a:xfrm>
            <a:off x="628650" y="1548506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200,000 facts right now</a:t>
            </a: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9788356-5948-7440-8883-888482F286AB}"/>
              </a:ext>
            </a:extLst>
          </p:cNvPr>
          <p:cNvSpPr>
            <a:spLocks noChangeAspect="1"/>
          </p:cNvSpPr>
          <p:nvPr/>
        </p:nvSpPr>
        <p:spPr>
          <a:xfrm>
            <a:off x="2004445" y="4063014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8F7B99C-D8F1-0B47-AA0D-2EFD37E4C58B}"/>
              </a:ext>
            </a:extLst>
          </p:cNvPr>
          <p:cNvSpPr>
            <a:spLocks noChangeAspect="1"/>
          </p:cNvSpPr>
          <p:nvPr/>
        </p:nvSpPr>
        <p:spPr>
          <a:xfrm>
            <a:off x="3309712" y="2914509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C8F643-6F4C-2E4A-BBED-C9B7A029EB4D}"/>
              </a:ext>
            </a:extLst>
          </p:cNvPr>
          <p:cNvSpPr>
            <a:spLocks noChangeAspect="1"/>
          </p:cNvSpPr>
          <p:nvPr/>
        </p:nvSpPr>
        <p:spPr>
          <a:xfrm>
            <a:off x="1681853" y="5413247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085D5A-9238-0F4D-97B4-B7365B892FDD}"/>
              </a:ext>
            </a:extLst>
          </p:cNvPr>
          <p:cNvSpPr>
            <a:spLocks noChangeAspect="1"/>
          </p:cNvSpPr>
          <p:nvPr/>
        </p:nvSpPr>
        <p:spPr>
          <a:xfrm>
            <a:off x="3026664" y="5129784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F382CD-6CD0-0F41-9CE2-5558BA4F32D4}"/>
              </a:ext>
            </a:extLst>
          </p:cNvPr>
          <p:cNvSpPr txBox="1"/>
          <p:nvPr/>
        </p:nvSpPr>
        <p:spPr>
          <a:xfrm>
            <a:off x="827347" y="5695188"/>
            <a:ext cx="1768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opinion</a:t>
            </a:r>
            <a:r>
              <a:rPr lang="en-US" sz="1200" dirty="0"/>
              <a:t>(eve, apples)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6F16F0-EBFC-5B42-914C-773A8442FDB3}"/>
              </a:ext>
            </a:extLst>
          </p:cNvPr>
          <p:cNvSpPr txBox="1"/>
          <p:nvPr/>
        </p:nvSpPr>
        <p:spPr>
          <a:xfrm>
            <a:off x="2450592" y="6062472"/>
            <a:ext cx="1927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opinion</a:t>
            </a:r>
            <a:r>
              <a:rPr lang="en-US" sz="1200" dirty="0"/>
              <a:t>(</a:t>
            </a:r>
            <a:r>
              <a:rPr lang="en-US" sz="1200" dirty="0" err="1"/>
              <a:t>adam</a:t>
            </a:r>
            <a:r>
              <a:rPr lang="en-US" sz="1200" dirty="0"/>
              <a:t>, apples)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00284F-9B3C-244C-9AD2-5D852735F0ED}"/>
              </a:ext>
            </a:extLst>
          </p:cNvPr>
          <p:cNvSpPr txBox="1"/>
          <p:nvPr/>
        </p:nvSpPr>
        <p:spPr>
          <a:xfrm>
            <a:off x="950863" y="4335778"/>
            <a:ext cx="1725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relation</a:t>
            </a:r>
            <a:r>
              <a:rPr lang="en-US" sz="1200" dirty="0"/>
              <a:t>(eve, </a:t>
            </a:r>
            <a:r>
              <a:rPr lang="en-US" sz="1200" dirty="0" err="1"/>
              <a:t>adam</a:t>
            </a:r>
            <a:r>
              <a:rPr lang="en-US" sz="12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566D46-AC86-FE4A-8E44-A18FB0D479DF}"/>
              </a:ext>
            </a:extLst>
          </p:cNvPr>
          <p:cNvSpPr txBox="1"/>
          <p:nvPr/>
        </p:nvSpPr>
        <p:spPr>
          <a:xfrm>
            <a:off x="4229265" y="4838420"/>
            <a:ext cx="1603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at</a:t>
            </a:r>
            <a:r>
              <a:rPr lang="en-US" sz="1200" dirty="0"/>
              <a:t>(</a:t>
            </a:r>
            <a:r>
              <a:rPr lang="en-US" sz="1200" dirty="0" err="1"/>
              <a:t>adam</a:t>
            </a:r>
            <a:r>
              <a:rPr lang="en-US" sz="1200" dirty="0"/>
              <a:t>, </a:t>
            </a:r>
            <a:r>
              <a:rPr lang="en-US" sz="1200" dirty="0" err="1"/>
              <a:t>chicago</a:t>
            </a:r>
            <a:r>
              <a:rPr lang="en-US" sz="1200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9BF5E2-C474-D44C-B6FE-0769B00CE0D2}"/>
              </a:ext>
            </a:extLst>
          </p:cNvPr>
          <p:cNvSpPr txBox="1"/>
          <p:nvPr/>
        </p:nvSpPr>
        <p:spPr>
          <a:xfrm>
            <a:off x="2553685" y="3184124"/>
            <a:ext cx="172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travel</a:t>
            </a:r>
            <a:r>
              <a:rPr lang="en-US" sz="1200" dirty="0"/>
              <a:t>(eve, </a:t>
            </a:r>
            <a:r>
              <a:rPr lang="en-US" sz="1200" dirty="0" err="1"/>
              <a:t>chicago</a:t>
            </a:r>
            <a:r>
              <a:rPr lang="en-US" sz="12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7420CC6-58FE-4544-B5A4-EC73091AE6E8}"/>
              </a:ext>
            </a:extLst>
          </p:cNvPr>
          <p:cNvSpPr txBox="1"/>
          <p:nvPr/>
        </p:nvSpPr>
        <p:spPr>
          <a:xfrm>
            <a:off x="3999379" y="3815333"/>
            <a:ext cx="1444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at</a:t>
            </a:r>
            <a:r>
              <a:rPr lang="en-US" sz="1200" dirty="0"/>
              <a:t>(eve, </a:t>
            </a:r>
            <a:r>
              <a:rPr lang="en-US" sz="1200" dirty="0" err="1"/>
              <a:t>chicago</a:t>
            </a:r>
            <a:r>
              <a:rPr lang="en-US" sz="12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D3821B-4B60-5341-A908-4079F801D3A7}"/>
              </a:ext>
            </a:extLst>
          </p:cNvPr>
          <p:cNvSpPr txBox="1"/>
          <p:nvPr/>
        </p:nvSpPr>
        <p:spPr>
          <a:xfrm>
            <a:off x="5941520" y="3558447"/>
            <a:ext cx="1630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dinner</a:t>
            </a:r>
            <a:r>
              <a:rPr lang="en-US" sz="1200" dirty="0"/>
              <a:t>(eve, </a:t>
            </a:r>
            <a:r>
              <a:rPr lang="en-US" sz="1200" dirty="0" err="1"/>
              <a:t>adam</a:t>
            </a:r>
            <a:r>
              <a:rPr lang="en-US" sz="1200" dirty="0"/>
              <a:t>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83031E1-8024-6844-B63A-C7F7F36CBF53}"/>
              </a:ext>
            </a:extLst>
          </p:cNvPr>
          <p:cNvSpPr>
            <a:spLocks noChangeAspect="1"/>
          </p:cNvSpPr>
          <p:nvPr/>
        </p:nvSpPr>
        <p:spPr>
          <a:xfrm>
            <a:off x="6259485" y="3202797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0CA20E-521C-5946-9A6F-FB7723AC4A43}"/>
              </a:ext>
            </a:extLst>
          </p:cNvPr>
          <p:cNvSpPr>
            <a:spLocks noChangeAspect="1"/>
          </p:cNvSpPr>
          <p:nvPr/>
        </p:nvSpPr>
        <p:spPr>
          <a:xfrm>
            <a:off x="4696973" y="353672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D4D566-DA26-EB44-A100-ABF0B2F9DD25}"/>
              </a:ext>
            </a:extLst>
          </p:cNvPr>
          <p:cNvSpPr>
            <a:spLocks noChangeAspect="1"/>
          </p:cNvSpPr>
          <p:nvPr/>
        </p:nvSpPr>
        <p:spPr>
          <a:xfrm>
            <a:off x="4696973" y="458981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6E12D93-F740-584D-A400-2E23D773FF76}"/>
              </a:ext>
            </a:extLst>
          </p:cNvPr>
          <p:cNvSpPr>
            <a:spLocks noChangeAspect="1"/>
          </p:cNvSpPr>
          <p:nvPr/>
        </p:nvSpPr>
        <p:spPr>
          <a:xfrm>
            <a:off x="950623" y="3764058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62715C-8C40-3F4D-908A-D6344ECBF184}"/>
              </a:ext>
            </a:extLst>
          </p:cNvPr>
          <p:cNvSpPr>
            <a:spLocks noChangeAspect="1"/>
          </p:cNvSpPr>
          <p:nvPr/>
        </p:nvSpPr>
        <p:spPr>
          <a:xfrm>
            <a:off x="3621024" y="5815584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AC74850-1064-0349-A9CE-13AF51EA3F0C}"/>
              </a:ext>
            </a:extLst>
          </p:cNvPr>
          <p:cNvSpPr>
            <a:spLocks noChangeAspect="1"/>
          </p:cNvSpPr>
          <p:nvPr/>
        </p:nvSpPr>
        <p:spPr>
          <a:xfrm>
            <a:off x="5678435" y="5537088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AF611FD-B6B6-0B44-B102-D13BE5AAD2DD}"/>
              </a:ext>
            </a:extLst>
          </p:cNvPr>
          <p:cNvSpPr>
            <a:spLocks noChangeAspect="1"/>
          </p:cNvSpPr>
          <p:nvPr/>
        </p:nvSpPr>
        <p:spPr>
          <a:xfrm>
            <a:off x="5977607" y="4372829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95B01D-A223-C846-B6EF-236A9F45A174}"/>
              </a:ext>
            </a:extLst>
          </p:cNvPr>
          <p:cNvSpPr>
            <a:spLocks noChangeAspect="1"/>
          </p:cNvSpPr>
          <p:nvPr/>
        </p:nvSpPr>
        <p:spPr>
          <a:xfrm>
            <a:off x="7636311" y="501801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1E86120-3EFA-3D42-BE22-042B2DDE220F}"/>
              </a:ext>
            </a:extLst>
          </p:cNvPr>
          <p:cNvSpPr>
            <a:spLocks noChangeAspect="1"/>
          </p:cNvSpPr>
          <p:nvPr/>
        </p:nvSpPr>
        <p:spPr>
          <a:xfrm>
            <a:off x="2761499" y="4338457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115D13A-19BD-F943-AE7F-8B86F339736B}"/>
              </a:ext>
            </a:extLst>
          </p:cNvPr>
          <p:cNvSpPr>
            <a:spLocks noChangeAspect="1"/>
          </p:cNvSpPr>
          <p:nvPr/>
        </p:nvSpPr>
        <p:spPr>
          <a:xfrm>
            <a:off x="6482616" y="5247784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CB12D64-5B45-3749-BCDC-D15BCDF53ECB}"/>
              </a:ext>
            </a:extLst>
          </p:cNvPr>
          <p:cNvSpPr>
            <a:spLocks noChangeAspect="1"/>
          </p:cNvSpPr>
          <p:nvPr/>
        </p:nvSpPr>
        <p:spPr>
          <a:xfrm>
            <a:off x="3675563" y="4703723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743012-0602-2C4A-89E2-50D6F2EF6887}"/>
              </a:ext>
            </a:extLst>
          </p:cNvPr>
          <p:cNvSpPr txBox="1"/>
          <p:nvPr/>
        </p:nvSpPr>
        <p:spPr>
          <a:xfrm>
            <a:off x="628650" y="1969949"/>
            <a:ext cx="405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50,000 possible events right now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A382735-45B0-7A45-916E-49BE35CB3798}"/>
              </a:ext>
            </a:extLst>
          </p:cNvPr>
          <p:cNvSpPr>
            <a:spLocks noChangeAspect="1"/>
          </p:cNvSpPr>
          <p:nvPr/>
        </p:nvSpPr>
        <p:spPr>
          <a:xfrm>
            <a:off x="4834133" y="273719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26E9E06-3888-9245-9CF7-4915BEFE3A37}"/>
              </a:ext>
            </a:extLst>
          </p:cNvPr>
          <p:cNvSpPr txBox="1"/>
          <p:nvPr/>
        </p:nvSpPr>
        <p:spPr>
          <a:xfrm>
            <a:off x="4359677" y="3002561"/>
            <a:ext cx="1129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at</a:t>
            </a:r>
            <a:r>
              <a:rPr lang="en-US" sz="1200" dirty="0"/>
              <a:t>(eve, </a:t>
            </a:r>
            <a:r>
              <a:rPr lang="en-US" sz="1200" dirty="0" err="1"/>
              <a:t>nyc</a:t>
            </a:r>
            <a:r>
              <a:rPr lang="en-US" sz="1200" dirty="0"/>
              <a:t>)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8E7485F7-30DC-4149-A848-09435EFB38B6}"/>
              </a:ext>
            </a:extLst>
          </p:cNvPr>
          <p:cNvSpPr/>
          <p:nvPr/>
        </p:nvSpPr>
        <p:spPr>
          <a:xfrm rot="6256094">
            <a:off x="3756493" y="2927522"/>
            <a:ext cx="325449" cy="1319581"/>
          </a:xfrm>
          <a:prstGeom prst="arc">
            <a:avLst>
              <a:gd name="adj1" fmla="val 16506787"/>
              <a:gd name="adj2" fmla="val 5256706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23B8ACFB-AACD-5548-9E4F-8D1239240D9A}"/>
              </a:ext>
            </a:extLst>
          </p:cNvPr>
          <p:cNvSpPr/>
          <p:nvPr/>
        </p:nvSpPr>
        <p:spPr>
          <a:xfrm rot="5400000" flipH="1">
            <a:off x="4224700" y="2184553"/>
            <a:ext cx="170335" cy="1179285"/>
          </a:xfrm>
          <a:prstGeom prst="arc">
            <a:avLst>
              <a:gd name="adj1" fmla="val 16506787"/>
              <a:gd name="adj2" fmla="val 5256706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5EED52BF-D6E7-A64A-850E-019F33FCE4F0}"/>
              </a:ext>
            </a:extLst>
          </p:cNvPr>
          <p:cNvSpPr/>
          <p:nvPr/>
        </p:nvSpPr>
        <p:spPr>
          <a:xfrm rot="14684774">
            <a:off x="1916905" y="2341322"/>
            <a:ext cx="389055" cy="2142852"/>
          </a:xfrm>
          <a:prstGeom prst="arc">
            <a:avLst>
              <a:gd name="adj1" fmla="val 16506787"/>
              <a:gd name="adj2" fmla="val 5289695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F5A83C0-7D51-E947-AD27-24207835CB49}"/>
              </a:ext>
            </a:extLst>
          </p:cNvPr>
          <p:cNvSpPr>
            <a:spLocks noChangeAspect="1"/>
          </p:cNvSpPr>
          <p:nvPr/>
        </p:nvSpPr>
        <p:spPr>
          <a:xfrm>
            <a:off x="896512" y="290218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A9AF21E1-60D3-984D-8263-5C7DC3A8B89A}"/>
              </a:ext>
            </a:extLst>
          </p:cNvPr>
          <p:cNvSpPr/>
          <p:nvPr/>
        </p:nvSpPr>
        <p:spPr>
          <a:xfrm rot="15906645">
            <a:off x="1954062" y="1861310"/>
            <a:ext cx="603250" cy="2097551"/>
          </a:xfrm>
          <a:prstGeom prst="arc">
            <a:avLst>
              <a:gd name="adj1" fmla="val 16506787"/>
              <a:gd name="adj2" fmla="val 5289695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A69D8570-38FB-644E-ACF3-475B2F1387C8}"/>
              </a:ext>
            </a:extLst>
          </p:cNvPr>
          <p:cNvSpPr/>
          <p:nvPr/>
        </p:nvSpPr>
        <p:spPr>
          <a:xfrm rot="4947863" flipH="1">
            <a:off x="3723972" y="1949253"/>
            <a:ext cx="494687" cy="3444651"/>
          </a:xfrm>
          <a:custGeom>
            <a:avLst/>
            <a:gdLst>
              <a:gd name="connsiteX0" fmla="*/ 529840 w 975840"/>
              <a:gd name="connsiteY0" fmla="*/ 6207 h 3357247"/>
              <a:gd name="connsiteX1" fmla="*/ 975840 w 975840"/>
              <a:gd name="connsiteY1" fmla="*/ 1676889 h 3357247"/>
              <a:gd name="connsiteX2" fmla="*/ 541615 w 975840"/>
              <a:gd name="connsiteY2" fmla="*/ 3347052 h 3357247"/>
              <a:gd name="connsiteX3" fmla="*/ 487920 w 975840"/>
              <a:gd name="connsiteY3" fmla="*/ 1678624 h 3357247"/>
              <a:gd name="connsiteX4" fmla="*/ 529840 w 975840"/>
              <a:gd name="connsiteY4" fmla="*/ 6207 h 3357247"/>
              <a:gd name="connsiteX0" fmla="*/ 529840 w 975840"/>
              <a:gd name="connsiteY0" fmla="*/ 6207 h 3357247"/>
              <a:gd name="connsiteX1" fmla="*/ 975840 w 975840"/>
              <a:gd name="connsiteY1" fmla="*/ 1676889 h 3357247"/>
              <a:gd name="connsiteX2" fmla="*/ 541615 w 975840"/>
              <a:gd name="connsiteY2" fmla="*/ 3347052 h 3357247"/>
              <a:gd name="connsiteX0" fmla="*/ 41920 w 493919"/>
              <a:gd name="connsiteY0" fmla="*/ 0 h 3340845"/>
              <a:gd name="connsiteX1" fmla="*/ 487920 w 493919"/>
              <a:gd name="connsiteY1" fmla="*/ 1670682 h 3340845"/>
              <a:gd name="connsiteX2" fmla="*/ 53695 w 493919"/>
              <a:gd name="connsiteY2" fmla="*/ 3340845 h 3340845"/>
              <a:gd name="connsiteX3" fmla="*/ 0 w 493919"/>
              <a:gd name="connsiteY3" fmla="*/ 1672417 h 3340845"/>
              <a:gd name="connsiteX4" fmla="*/ 41920 w 493919"/>
              <a:gd name="connsiteY4" fmla="*/ 0 h 3340845"/>
              <a:gd name="connsiteX0" fmla="*/ 41920 w 493919"/>
              <a:gd name="connsiteY0" fmla="*/ 0 h 3340845"/>
              <a:gd name="connsiteX1" fmla="*/ 232341 w 493919"/>
              <a:gd name="connsiteY1" fmla="*/ 419905 h 3340845"/>
              <a:gd name="connsiteX2" fmla="*/ 487920 w 493919"/>
              <a:gd name="connsiteY2" fmla="*/ 1670682 h 3340845"/>
              <a:gd name="connsiteX3" fmla="*/ 53695 w 493919"/>
              <a:gd name="connsiteY3" fmla="*/ 3340845 h 3340845"/>
              <a:gd name="connsiteX0" fmla="*/ 41920 w 497098"/>
              <a:gd name="connsiteY0" fmla="*/ 0 h 3340845"/>
              <a:gd name="connsiteX1" fmla="*/ 487920 w 497098"/>
              <a:gd name="connsiteY1" fmla="*/ 1670682 h 3340845"/>
              <a:gd name="connsiteX2" fmla="*/ 53695 w 497098"/>
              <a:gd name="connsiteY2" fmla="*/ 3340845 h 3340845"/>
              <a:gd name="connsiteX3" fmla="*/ 0 w 497098"/>
              <a:gd name="connsiteY3" fmla="*/ 1672417 h 3340845"/>
              <a:gd name="connsiteX4" fmla="*/ 41920 w 497098"/>
              <a:gd name="connsiteY4" fmla="*/ 0 h 3340845"/>
              <a:gd name="connsiteX0" fmla="*/ 41920 w 497098"/>
              <a:gd name="connsiteY0" fmla="*/ 0 h 3340845"/>
              <a:gd name="connsiteX1" fmla="*/ 232341 w 497098"/>
              <a:gd name="connsiteY1" fmla="*/ 419905 h 3340845"/>
              <a:gd name="connsiteX2" fmla="*/ 487920 w 497098"/>
              <a:gd name="connsiteY2" fmla="*/ 1670682 h 3340845"/>
              <a:gd name="connsiteX3" fmla="*/ 53695 w 497098"/>
              <a:gd name="connsiteY3" fmla="*/ 3340845 h 3340845"/>
              <a:gd name="connsiteX0" fmla="*/ 41920 w 497098"/>
              <a:gd name="connsiteY0" fmla="*/ 0 h 3340845"/>
              <a:gd name="connsiteX1" fmla="*/ 487920 w 497098"/>
              <a:gd name="connsiteY1" fmla="*/ 1670682 h 3340845"/>
              <a:gd name="connsiteX2" fmla="*/ 53695 w 497098"/>
              <a:gd name="connsiteY2" fmla="*/ 3340845 h 3340845"/>
              <a:gd name="connsiteX3" fmla="*/ 0 w 497098"/>
              <a:gd name="connsiteY3" fmla="*/ 1672417 h 3340845"/>
              <a:gd name="connsiteX4" fmla="*/ 41920 w 497098"/>
              <a:gd name="connsiteY4" fmla="*/ 0 h 3340845"/>
              <a:gd name="connsiteX0" fmla="*/ 41920 w 497098"/>
              <a:gd name="connsiteY0" fmla="*/ 0 h 3340845"/>
              <a:gd name="connsiteX1" fmla="*/ 232341 w 497098"/>
              <a:gd name="connsiteY1" fmla="*/ 419905 h 3340845"/>
              <a:gd name="connsiteX2" fmla="*/ 487920 w 497098"/>
              <a:gd name="connsiteY2" fmla="*/ 1670682 h 3340845"/>
              <a:gd name="connsiteX3" fmla="*/ 53695 w 497098"/>
              <a:gd name="connsiteY3" fmla="*/ 3340845 h 3340845"/>
              <a:gd name="connsiteX0" fmla="*/ 41920 w 494687"/>
              <a:gd name="connsiteY0" fmla="*/ 0 h 3340845"/>
              <a:gd name="connsiteX1" fmla="*/ 487920 w 494687"/>
              <a:gd name="connsiteY1" fmla="*/ 1670682 h 3340845"/>
              <a:gd name="connsiteX2" fmla="*/ 53695 w 494687"/>
              <a:gd name="connsiteY2" fmla="*/ 3340845 h 3340845"/>
              <a:gd name="connsiteX3" fmla="*/ 0 w 494687"/>
              <a:gd name="connsiteY3" fmla="*/ 1672417 h 3340845"/>
              <a:gd name="connsiteX4" fmla="*/ 41920 w 494687"/>
              <a:gd name="connsiteY4" fmla="*/ 0 h 3340845"/>
              <a:gd name="connsiteX0" fmla="*/ 41920 w 494687"/>
              <a:gd name="connsiteY0" fmla="*/ 0 h 3340845"/>
              <a:gd name="connsiteX1" fmla="*/ 169252 w 494687"/>
              <a:gd name="connsiteY1" fmla="*/ 432295 h 3340845"/>
              <a:gd name="connsiteX2" fmla="*/ 487920 w 494687"/>
              <a:gd name="connsiteY2" fmla="*/ 1670682 h 3340845"/>
              <a:gd name="connsiteX3" fmla="*/ 53695 w 494687"/>
              <a:gd name="connsiteY3" fmla="*/ 3340845 h 3340845"/>
              <a:gd name="connsiteX0" fmla="*/ 41920 w 494687"/>
              <a:gd name="connsiteY0" fmla="*/ 0 h 3340845"/>
              <a:gd name="connsiteX1" fmla="*/ 487920 w 494687"/>
              <a:gd name="connsiteY1" fmla="*/ 1670682 h 3340845"/>
              <a:gd name="connsiteX2" fmla="*/ 53695 w 494687"/>
              <a:gd name="connsiteY2" fmla="*/ 3340845 h 3340845"/>
              <a:gd name="connsiteX3" fmla="*/ 0 w 494687"/>
              <a:gd name="connsiteY3" fmla="*/ 1672417 h 3340845"/>
              <a:gd name="connsiteX4" fmla="*/ 41920 w 494687"/>
              <a:gd name="connsiteY4" fmla="*/ 0 h 3340845"/>
              <a:gd name="connsiteX0" fmla="*/ 41920 w 494687"/>
              <a:gd name="connsiteY0" fmla="*/ 0 h 3340845"/>
              <a:gd name="connsiteX1" fmla="*/ 169252 w 494687"/>
              <a:gd name="connsiteY1" fmla="*/ 432295 h 3340845"/>
              <a:gd name="connsiteX2" fmla="*/ 487920 w 494687"/>
              <a:gd name="connsiteY2" fmla="*/ 1670682 h 3340845"/>
              <a:gd name="connsiteX3" fmla="*/ 53695 w 494687"/>
              <a:gd name="connsiteY3" fmla="*/ 3340845 h 3340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4687" h="3340845" stroke="0" extrusionOk="0">
                <a:moveTo>
                  <a:pt x="41920" y="0"/>
                </a:moveTo>
                <a:cubicBezTo>
                  <a:pt x="294013" y="74790"/>
                  <a:pt x="487659" y="800171"/>
                  <a:pt x="487920" y="1670682"/>
                </a:cubicBezTo>
                <a:cubicBezTo>
                  <a:pt x="488177" y="2526933"/>
                  <a:pt x="301067" y="3246617"/>
                  <a:pt x="53695" y="3340845"/>
                </a:cubicBezTo>
                <a:lnTo>
                  <a:pt x="0" y="1672417"/>
                </a:lnTo>
                <a:lnTo>
                  <a:pt x="41920" y="0"/>
                </a:lnTo>
                <a:close/>
              </a:path>
              <a:path w="494687" h="3340845" fill="none">
                <a:moveTo>
                  <a:pt x="41920" y="0"/>
                </a:moveTo>
                <a:cubicBezTo>
                  <a:pt x="89473" y="67218"/>
                  <a:pt x="-20152" y="201434"/>
                  <a:pt x="169252" y="432295"/>
                </a:cubicBezTo>
                <a:cubicBezTo>
                  <a:pt x="340058" y="706071"/>
                  <a:pt x="533510" y="1181092"/>
                  <a:pt x="487920" y="1670682"/>
                </a:cubicBezTo>
                <a:cubicBezTo>
                  <a:pt x="488177" y="2526933"/>
                  <a:pt x="301067" y="3246617"/>
                  <a:pt x="53695" y="3340845"/>
                </a:cubicBezTo>
              </a:path>
            </a:pathLst>
          </a:cu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5EAAA743-7AAD-3941-B294-BF7B7A7B9BC4}"/>
              </a:ext>
            </a:extLst>
          </p:cNvPr>
          <p:cNvSpPr/>
          <p:nvPr/>
        </p:nvSpPr>
        <p:spPr>
          <a:xfrm rot="2281494" flipH="1">
            <a:off x="5305269" y="3462944"/>
            <a:ext cx="157527" cy="1325754"/>
          </a:xfrm>
          <a:prstGeom prst="arc">
            <a:avLst>
              <a:gd name="adj1" fmla="val 16286150"/>
              <a:gd name="adj2" fmla="val 5289402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803DCD4D-3CA2-034B-ABFA-F452B99814FE}"/>
              </a:ext>
            </a:extLst>
          </p:cNvPr>
          <p:cNvSpPr/>
          <p:nvPr/>
        </p:nvSpPr>
        <p:spPr>
          <a:xfrm rot="4470433">
            <a:off x="5489981" y="3037024"/>
            <a:ext cx="136152" cy="1115564"/>
          </a:xfrm>
          <a:prstGeom prst="arc">
            <a:avLst>
              <a:gd name="adj1" fmla="val 16286150"/>
              <a:gd name="adj2" fmla="val 5289402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F3E724F3-05D7-2944-907A-77D0C436C5BA}"/>
              </a:ext>
            </a:extLst>
          </p:cNvPr>
          <p:cNvSpPr/>
          <p:nvPr/>
        </p:nvSpPr>
        <p:spPr>
          <a:xfrm rot="15812885" flipH="1">
            <a:off x="3137948" y="3135334"/>
            <a:ext cx="241990" cy="1961579"/>
          </a:xfrm>
          <a:prstGeom prst="arc">
            <a:avLst>
              <a:gd name="adj1" fmla="val 16286150"/>
              <a:gd name="adj2" fmla="val 5289402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BD1617A-63A2-A04A-829D-7B9381493658}"/>
              </a:ext>
            </a:extLst>
          </p:cNvPr>
          <p:cNvSpPr txBox="1"/>
          <p:nvPr/>
        </p:nvSpPr>
        <p:spPr>
          <a:xfrm rot="21439255">
            <a:off x="2149601" y="2562197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triggering rules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7848027-7224-7B48-B0A9-FE831720BC96}"/>
              </a:ext>
            </a:extLst>
          </p:cNvPr>
          <p:cNvSpPr txBox="1"/>
          <p:nvPr/>
        </p:nvSpPr>
        <p:spPr>
          <a:xfrm rot="21439255">
            <a:off x="2716724" y="3385022"/>
            <a:ext cx="1952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deductive rules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FAD8966-F988-FA4A-B683-E7CDECF8512D}"/>
              </a:ext>
            </a:extLst>
          </p:cNvPr>
          <p:cNvSpPr txBox="1"/>
          <p:nvPr/>
        </p:nvSpPr>
        <p:spPr>
          <a:xfrm rot="480736">
            <a:off x="4874376" y="1734571"/>
            <a:ext cx="36190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little language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to specify a generative model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of event sequences </a:t>
            </a:r>
          </a:p>
        </p:txBody>
      </p:sp>
    </p:spTree>
    <p:extLst>
      <p:ext uri="{BB962C8B-B14F-4D97-AF65-F5344CB8AC3E}">
        <p14:creationId xmlns:p14="http://schemas.microsoft.com/office/powerpoint/2010/main" val="3539172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44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" presetClass="emph" presetSubtype="0" repeatCount="indefinite" autoRev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8" dur="500" fill="hold"/>
                                        <p:tgtEl>
                                          <p:spTgt spid="6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708 0.08565 " pathEditMode="relative" ptsTypes="AA">
                                      <p:cBhvr>
                                        <p:cTn id="13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3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-0.07708 0.08565 " pathEditMode="relative" ptsTypes="AA">
                                      <p:cBhvr>
                                        <p:cTn id="1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0" presetClass="path" presetSubtype="0" repeatCount="indefinite" accel="50000" decel="5000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1753 0.00578 -0.04635 0.06064 -0.04236 0.07963 C -0.03836 0.09884 0.00625 0.12013 0.02379 0.11435 C 0.0415 0.10856 0.06632 0.06365 0.06302 0.0449 C 0.05973 0.02638 0.01754 -0.00579 0 0 Z " pathEditMode="relative" ptsTypes="AAAAA">
                                      <p:cBhvr>
                                        <p:cTn id="142" dur="5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3" presetID="0" presetClass="path" presetSubtype="0" repeatCount="indefinite" accel="50000" decel="5000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643 -0.02407 0.02396 -0.07847 0.03368 -0.08102 C 0.04341 -0.08356 0.06493 -0.04004 0.05868 -0.01574 C 0.05226 0.00834 0.00539 0.06088 -0.00434 0.06389 C -0.01406 0.06667 -0.00625 0.02431 0 0 Z " pathEditMode="relative" ptsTypes="AAAAA">
                                      <p:cBhvr>
                                        <p:cTn id="144" dur="5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5" presetID="0" presetClass="path" presetSubtype="0" repeatCount="indefinite" accel="50000" decel="5000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216 -0.01088 0.03073 -0.02894 0.0349 -0.02037 C 0.03907 -0.01158 0.03716 0.0412 0.025 0.05208 C 0.01285 0.06296 -0.03368 0.05301 -0.03802 0.0449 C -0.04236 0.03657 -0.01215 0.01088 0 0 Z " pathEditMode="relative" ptsTypes="AAAAA">
                                      <p:cBhvr>
                                        <p:cTn id="146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47" presetID="0" presetClass="path" presetSubtype="0" repeatCount="indefinite" accel="50000" decel="5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7.069E-17 C -0.00296 -0.00625 0.1243 0.04444 0.16093 0.06366 C 0.19809 0.08287 0.2177 0.1081 0.22118 0.11458 C 0.22413 0.12083 0.21736 0.12014 0.18038 0.10139 C 0.14392 0.0831 0.00347 0.00648 3.88889E-6 7.069E-17 Z " pathEditMode="relative" rAng="1260000" ptsTypes="AAAAA">
                                      <p:cBhvr>
                                        <p:cTn id="14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50" y="5255"/>
                                    </p:animMotion>
                                  </p:childTnLst>
                                </p:cTn>
                              </p:par>
                              <p:par>
                                <p:cTn id="149" presetID="0" presetClass="path" presetSubtype="0" repeatCount="indefinite" accel="50000" decel="5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0955 0.00764 -0.05399 -0.01528 -0.05312 -0.02755 C -0.05243 -0.04005 -0.00469 -0.07871 0.00434 -0.07408 C 0.01337 -0.06945 0.00955 -0.00787 0 0 Z " pathEditMode="relative" ptsTypes="AAAA">
                                      <p:cBhvr>
                                        <p:cTn id="150" dur="5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1" presetID="0" presetClass="path" presetSubtype="0" repeatCount="indefinite" accel="50000" decel="5000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2465 -0.00162 -0.08906 -0.02893 -0.0868 -0.05509 C -0.08472 -0.08125 -0.01163 -0.15833 0.01303 -0.15648 C 0.03785 -0.15486 0.06355 -0.07152 0.06198 -0.0449 C 0.06042 -0.01828 0.02483 0.00162 0 0 Z " pathEditMode="relative" ptsTypes="AAAAA">
                                      <p:cBhvr>
                                        <p:cTn id="152" dur="5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3" presetID="30" presetClass="emph" presetSubtype="0" repeatCount="indefinite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4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5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56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57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30" presetClass="emph" presetSubtype="0" repeatCount="indefinite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59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0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61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62" dur="5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6" grpId="1" animBg="1"/>
      <p:bldP spid="6" grpId="2" animBg="1"/>
      <p:bldP spid="8" grpId="0" animBg="1"/>
      <p:bldP spid="9" grpId="0"/>
      <p:bldP spid="10" grpId="0"/>
      <p:bldP spid="11" grpId="0"/>
      <p:bldP spid="11" grpId="1"/>
      <p:bldP spid="12" grpId="0"/>
      <p:bldP spid="13" grpId="0"/>
      <p:bldP spid="13" grpId="1"/>
      <p:bldP spid="14" grpId="0"/>
      <p:bldP spid="15" grpId="0"/>
      <p:bldP spid="16" grpId="0" animBg="1"/>
      <p:bldP spid="17" grpId="0" animBg="1"/>
      <p:bldP spid="19" grpId="0" animBg="1"/>
      <p:bldP spid="21" grpId="0" animBg="1"/>
      <p:bldP spid="23" grpId="0" animBg="1"/>
      <p:bldP spid="24" grpId="0" animBg="1"/>
      <p:bldP spid="24" grpId="1" animBg="1"/>
      <p:bldP spid="24" grpId="2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  <p:bldP spid="26" grpId="3" animBg="1"/>
      <p:bldP spid="27" grpId="0"/>
      <p:bldP spid="28" grpId="0" animBg="1"/>
      <p:bldP spid="29" grpId="0"/>
      <p:bldP spid="29" grpId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39" grpId="0"/>
      <p:bldP spid="39" grpId="1"/>
      <p:bldP spid="40" grpId="0"/>
      <p:bldP spid="40" grpId="1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CD364447-5A8A-A44F-90EB-5D7D6A7AF1CA}"/>
              </a:ext>
            </a:extLst>
          </p:cNvPr>
          <p:cNvGrpSpPr/>
          <p:nvPr/>
        </p:nvGrpSpPr>
        <p:grpSpPr>
          <a:xfrm>
            <a:off x="723058" y="2817687"/>
            <a:ext cx="3939855" cy="3236896"/>
            <a:chOff x="723058" y="2817687"/>
            <a:chExt cx="3939855" cy="3236896"/>
          </a:xfrm>
        </p:grpSpPr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A4DAE7EE-93FF-694B-8F94-E3AAB2C16BB4}"/>
                </a:ext>
              </a:extLst>
            </p:cNvPr>
            <p:cNvSpPr/>
            <p:nvPr/>
          </p:nvSpPr>
          <p:spPr>
            <a:xfrm rot="1187878">
              <a:off x="2648792" y="5551149"/>
              <a:ext cx="1373425" cy="503434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EC843670-3363-D44A-AE98-888974E685CD}"/>
                </a:ext>
              </a:extLst>
            </p:cNvPr>
            <p:cNvSpPr/>
            <p:nvPr/>
          </p:nvSpPr>
          <p:spPr>
            <a:xfrm rot="1964482">
              <a:off x="1848077" y="5094195"/>
              <a:ext cx="1078410" cy="472105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D7EC8890-5D3A-2448-B754-4DEABBD3B7C5}"/>
                </a:ext>
              </a:extLst>
            </p:cNvPr>
            <p:cNvSpPr/>
            <p:nvPr/>
          </p:nvSpPr>
          <p:spPr>
            <a:xfrm rot="5979295">
              <a:off x="1131313" y="4765133"/>
              <a:ext cx="1587054" cy="40440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DF4BD1A9-0339-2641-95E3-CEACEAD938C9}"/>
                </a:ext>
              </a:extLst>
            </p:cNvPr>
            <p:cNvSpPr/>
            <p:nvPr/>
          </p:nvSpPr>
          <p:spPr>
            <a:xfrm rot="2072699">
              <a:off x="3075859" y="4045639"/>
              <a:ext cx="1587054" cy="40440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736E022E-6DBB-F747-8388-763F37CC5B2B}"/>
                </a:ext>
              </a:extLst>
            </p:cNvPr>
            <p:cNvSpPr/>
            <p:nvPr/>
          </p:nvSpPr>
          <p:spPr>
            <a:xfrm rot="18834322">
              <a:off x="2816990" y="3205219"/>
              <a:ext cx="1169975" cy="40440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3A59A3FF-AC1C-F643-B339-DB1A2D75D72E}"/>
                </a:ext>
              </a:extLst>
            </p:cNvPr>
            <p:cNvSpPr/>
            <p:nvPr/>
          </p:nvSpPr>
          <p:spPr>
            <a:xfrm rot="21242134">
              <a:off x="880904" y="3588290"/>
              <a:ext cx="2346681" cy="416115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C11BF3FE-9E87-3144-8CFD-E64206D821A3}"/>
                </a:ext>
              </a:extLst>
            </p:cNvPr>
            <p:cNvSpPr/>
            <p:nvPr/>
          </p:nvSpPr>
          <p:spPr>
            <a:xfrm rot="20055463">
              <a:off x="1856169" y="3803083"/>
              <a:ext cx="1478574" cy="404408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5EC51555-C873-1044-9559-3CB0EB7C145D}"/>
                </a:ext>
              </a:extLst>
            </p:cNvPr>
            <p:cNvSpPr/>
            <p:nvPr/>
          </p:nvSpPr>
          <p:spPr>
            <a:xfrm>
              <a:off x="723058" y="2817687"/>
              <a:ext cx="2969831" cy="440825"/>
            </a:xfrm>
            <a:prstGeom prst="round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1C960EA-7E39-C04A-B121-6954C4AD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Deductive Rules,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Triggering Rules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945B1-87EB-0F4D-9009-C830BBBF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3113-EE91-7342-A67C-8F40BDBBEE5B}" type="slidenum">
              <a:rPr lang="en-US" smtClean="0"/>
              <a:t>2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A08226-5219-AF4B-939B-EF330A1D76D6}"/>
              </a:ext>
            </a:extLst>
          </p:cNvPr>
          <p:cNvSpPr>
            <a:spLocks noChangeAspect="1"/>
          </p:cNvSpPr>
          <p:nvPr/>
        </p:nvSpPr>
        <p:spPr>
          <a:xfrm>
            <a:off x="2004445" y="4063014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9770EB-BD6D-B449-AC49-5227164740CF}"/>
              </a:ext>
            </a:extLst>
          </p:cNvPr>
          <p:cNvSpPr>
            <a:spLocks noChangeAspect="1"/>
          </p:cNvSpPr>
          <p:nvPr/>
        </p:nvSpPr>
        <p:spPr>
          <a:xfrm>
            <a:off x="3309712" y="2914509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86B66A-721A-CC4E-BCFB-A60628C951BA}"/>
              </a:ext>
            </a:extLst>
          </p:cNvPr>
          <p:cNvSpPr>
            <a:spLocks noChangeAspect="1"/>
          </p:cNvSpPr>
          <p:nvPr/>
        </p:nvSpPr>
        <p:spPr>
          <a:xfrm>
            <a:off x="1681853" y="5413247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A8F00B-119B-5E49-B211-E8275873E7F4}"/>
              </a:ext>
            </a:extLst>
          </p:cNvPr>
          <p:cNvSpPr>
            <a:spLocks noChangeAspect="1"/>
          </p:cNvSpPr>
          <p:nvPr/>
        </p:nvSpPr>
        <p:spPr>
          <a:xfrm>
            <a:off x="3028100" y="5132466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156C5-6EA5-8E4F-863E-8A90F964AEF0}"/>
              </a:ext>
            </a:extLst>
          </p:cNvPr>
          <p:cNvSpPr txBox="1"/>
          <p:nvPr/>
        </p:nvSpPr>
        <p:spPr>
          <a:xfrm>
            <a:off x="827347" y="5695188"/>
            <a:ext cx="1768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opinion</a:t>
            </a:r>
            <a:r>
              <a:rPr lang="en-US" sz="1200" dirty="0"/>
              <a:t>(eve, apples)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E88FEA-4C69-B441-A6FC-F96D078D71B6}"/>
              </a:ext>
            </a:extLst>
          </p:cNvPr>
          <p:cNvSpPr txBox="1"/>
          <p:nvPr/>
        </p:nvSpPr>
        <p:spPr>
          <a:xfrm>
            <a:off x="2452888" y="6061927"/>
            <a:ext cx="1927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opinion</a:t>
            </a:r>
            <a:r>
              <a:rPr lang="en-US" sz="1200" dirty="0"/>
              <a:t>(</a:t>
            </a:r>
            <a:r>
              <a:rPr lang="en-US" sz="1200" dirty="0" err="1"/>
              <a:t>adam</a:t>
            </a:r>
            <a:r>
              <a:rPr lang="en-US" sz="1200" dirty="0"/>
              <a:t>, apples)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FDE1E-634C-EB4F-9CAE-DC60D10C158A}"/>
              </a:ext>
            </a:extLst>
          </p:cNvPr>
          <p:cNvSpPr txBox="1"/>
          <p:nvPr/>
        </p:nvSpPr>
        <p:spPr>
          <a:xfrm>
            <a:off x="950863" y="4335778"/>
            <a:ext cx="1725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relation</a:t>
            </a:r>
            <a:r>
              <a:rPr lang="en-US" sz="1200" dirty="0"/>
              <a:t>(eve, </a:t>
            </a:r>
            <a:r>
              <a:rPr lang="en-US" sz="1200" dirty="0" err="1"/>
              <a:t>adam</a:t>
            </a:r>
            <a:r>
              <a:rPr lang="en-US" sz="12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C62055-7923-9840-9417-C21793C497AE}"/>
              </a:ext>
            </a:extLst>
          </p:cNvPr>
          <p:cNvSpPr txBox="1"/>
          <p:nvPr/>
        </p:nvSpPr>
        <p:spPr>
          <a:xfrm>
            <a:off x="4229265" y="4838420"/>
            <a:ext cx="1603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at</a:t>
            </a:r>
            <a:r>
              <a:rPr lang="en-US" sz="1200" dirty="0"/>
              <a:t>(</a:t>
            </a:r>
            <a:r>
              <a:rPr lang="en-US" sz="1200" dirty="0" err="1"/>
              <a:t>adam</a:t>
            </a:r>
            <a:r>
              <a:rPr lang="en-US" sz="1200" dirty="0"/>
              <a:t>, </a:t>
            </a:r>
            <a:r>
              <a:rPr lang="en-US" sz="1200" dirty="0" err="1"/>
              <a:t>chicago</a:t>
            </a:r>
            <a:r>
              <a:rPr lang="en-US" sz="12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7B7A02-7F4F-7B4D-8397-AB5C02F4D880}"/>
              </a:ext>
            </a:extLst>
          </p:cNvPr>
          <p:cNvSpPr txBox="1"/>
          <p:nvPr/>
        </p:nvSpPr>
        <p:spPr>
          <a:xfrm>
            <a:off x="2553685" y="3184124"/>
            <a:ext cx="172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travel</a:t>
            </a:r>
            <a:r>
              <a:rPr lang="en-US" sz="1200" dirty="0"/>
              <a:t>(eve, </a:t>
            </a:r>
            <a:r>
              <a:rPr lang="en-US" sz="1200" dirty="0" err="1"/>
              <a:t>chicago</a:t>
            </a:r>
            <a:r>
              <a:rPr lang="en-US" sz="12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FA4626-BED8-C54B-B9FE-B4A480603249}"/>
              </a:ext>
            </a:extLst>
          </p:cNvPr>
          <p:cNvSpPr txBox="1"/>
          <p:nvPr/>
        </p:nvSpPr>
        <p:spPr>
          <a:xfrm>
            <a:off x="4111691" y="3825083"/>
            <a:ext cx="1444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at</a:t>
            </a:r>
            <a:r>
              <a:rPr lang="en-US" sz="1200" dirty="0"/>
              <a:t>(eve, </a:t>
            </a:r>
            <a:r>
              <a:rPr lang="en-US" sz="1200" dirty="0" err="1"/>
              <a:t>chicago</a:t>
            </a:r>
            <a:r>
              <a:rPr lang="en-US" sz="12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624687-F449-5447-8986-FD4AD77044B2}"/>
              </a:ext>
            </a:extLst>
          </p:cNvPr>
          <p:cNvSpPr txBox="1"/>
          <p:nvPr/>
        </p:nvSpPr>
        <p:spPr>
          <a:xfrm>
            <a:off x="5941520" y="3558447"/>
            <a:ext cx="1630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dinner</a:t>
            </a:r>
            <a:r>
              <a:rPr lang="en-US" sz="1200" dirty="0"/>
              <a:t>(eve, </a:t>
            </a:r>
            <a:r>
              <a:rPr lang="en-US" sz="1200" dirty="0" err="1"/>
              <a:t>adam</a:t>
            </a:r>
            <a:r>
              <a:rPr lang="en-US" sz="1200" dirty="0"/>
              <a:t>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8B2323-D6AA-7741-8833-CF1CD48736BF}"/>
              </a:ext>
            </a:extLst>
          </p:cNvPr>
          <p:cNvSpPr>
            <a:spLocks noChangeAspect="1"/>
          </p:cNvSpPr>
          <p:nvPr/>
        </p:nvSpPr>
        <p:spPr>
          <a:xfrm>
            <a:off x="6259485" y="3202797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0E9081-3B7D-7340-9D2A-D0170373E972}"/>
              </a:ext>
            </a:extLst>
          </p:cNvPr>
          <p:cNvSpPr>
            <a:spLocks noChangeAspect="1"/>
          </p:cNvSpPr>
          <p:nvPr/>
        </p:nvSpPr>
        <p:spPr>
          <a:xfrm>
            <a:off x="4696973" y="353672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627F20-878F-FD41-B0A4-C62DA591E105}"/>
              </a:ext>
            </a:extLst>
          </p:cNvPr>
          <p:cNvSpPr>
            <a:spLocks noChangeAspect="1"/>
          </p:cNvSpPr>
          <p:nvPr/>
        </p:nvSpPr>
        <p:spPr>
          <a:xfrm>
            <a:off x="4696973" y="458981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4728F9-228D-454D-8004-193C75B0FE04}"/>
              </a:ext>
            </a:extLst>
          </p:cNvPr>
          <p:cNvSpPr>
            <a:spLocks noChangeAspect="1"/>
          </p:cNvSpPr>
          <p:nvPr/>
        </p:nvSpPr>
        <p:spPr>
          <a:xfrm>
            <a:off x="950623" y="3764058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C5A11F-AFCE-3D45-89AE-2E6AAB5005AA}"/>
              </a:ext>
            </a:extLst>
          </p:cNvPr>
          <p:cNvSpPr>
            <a:spLocks noChangeAspect="1"/>
          </p:cNvSpPr>
          <p:nvPr/>
        </p:nvSpPr>
        <p:spPr>
          <a:xfrm>
            <a:off x="3622090" y="5819016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7A1DABA-63E9-EB4E-9951-DEAA5904C0EC}"/>
              </a:ext>
            </a:extLst>
          </p:cNvPr>
          <p:cNvSpPr>
            <a:spLocks noChangeAspect="1"/>
          </p:cNvSpPr>
          <p:nvPr/>
        </p:nvSpPr>
        <p:spPr>
          <a:xfrm>
            <a:off x="5678435" y="5537088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4BB1AD3-46E6-C643-946E-B51A4CF5EC3E}"/>
              </a:ext>
            </a:extLst>
          </p:cNvPr>
          <p:cNvSpPr>
            <a:spLocks noChangeAspect="1"/>
          </p:cNvSpPr>
          <p:nvPr/>
        </p:nvSpPr>
        <p:spPr>
          <a:xfrm>
            <a:off x="5977607" y="4372829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F35CC9-4E2D-A949-9694-CA39CB85D1DB}"/>
              </a:ext>
            </a:extLst>
          </p:cNvPr>
          <p:cNvSpPr>
            <a:spLocks noChangeAspect="1"/>
          </p:cNvSpPr>
          <p:nvPr/>
        </p:nvSpPr>
        <p:spPr>
          <a:xfrm>
            <a:off x="7636311" y="501801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E837E7-BA0A-F74C-9235-B67502E41C3C}"/>
              </a:ext>
            </a:extLst>
          </p:cNvPr>
          <p:cNvSpPr>
            <a:spLocks noChangeAspect="1"/>
          </p:cNvSpPr>
          <p:nvPr/>
        </p:nvSpPr>
        <p:spPr>
          <a:xfrm>
            <a:off x="2761499" y="4338457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EC5092-C9F1-664B-9991-70A3A957A149}"/>
              </a:ext>
            </a:extLst>
          </p:cNvPr>
          <p:cNvSpPr>
            <a:spLocks noChangeAspect="1"/>
          </p:cNvSpPr>
          <p:nvPr/>
        </p:nvSpPr>
        <p:spPr>
          <a:xfrm>
            <a:off x="6482616" y="5247784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689832-097A-5D4A-B135-B7C39BFC46C1}"/>
              </a:ext>
            </a:extLst>
          </p:cNvPr>
          <p:cNvSpPr>
            <a:spLocks noChangeAspect="1"/>
          </p:cNvSpPr>
          <p:nvPr/>
        </p:nvSpPr>
        <p:spPr>
          <a:xfrm>
            <a:off x="3675563" y="4703723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DD67293-1405-CE43-A059-05F86D358251}"/>
              </a:ext>
            </a:extLst>
          </p:cNvPr>
          <p:cNvSpPr>
            <a:spLocks noChangeAspect="1"/>
          </p:cNvSpPr>
          <p:nvPr/>
        </p:nvSpPr>
        <p:spPr>
          <a:xfrm>
            <a:off x="4834133" y="273719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9CFBE3-542A-E64D-8593-277F0307D296}"/>
              </a:ext>
            </a:extLst>
          </p:cNvPr>
          <p:cNvSpPr txBox="1"/>
          <p:nvPr/>
        </p:nvSpPr>
        <p:spPr>
          <a:xfrm>
            <a:off x="4359677" y="3002561"/>
            <a:ext cx="1129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at</a:t>
            </a:r>
            <a:r>
              <a:rPr lang="en-US" sz="1200" dirty="0"/>
              <a:t>(eve, </a:t>
            </a:r>
            <a:r>
              <a:rPr lang="en-US" sz="1200" dirty="0" err="1"/>
              <a:t>nyc</a:t>
            </a:r>
            <a:r>
              <a:rPr lang="en-US" sz="1200" dirty="0"/>
              <a:t>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AFDE3D-4C3D-E145-B1F6-0F6DF5BABC73}"/>
              </a:ext>
            </a:extLst>
          </p:cNvPr>
          <p:cNvSpPr>
            <a:spLocks noChangeAspect="1"/>
          </p:cNvSpPr>
          <p:nvPr/>
        </p:nvSpPr>
        <p:spPr>
          <a:xfrm>
            <a:off x="896512" y="290218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029D2E4-3F4F-2540-98D1-F9920F4248B5}"/>
              </a:ext>
            </a:extLst>
          </p:cNvPr>
          <p:cNvSpPr/>
          <p:nvPr/>
        </p:nvSpPr>
        <p:spPr>
          <a:xfrm rot="608949" flipH="1">
            <a:off x="1910253" y="4555469"/>
            <a:ext cx="91500" cy="876554"/>
          </a:xfrm>
          <a:prstGeom prst="arc">
            <a:avLst>
              <a:gd name="adj1" fmla="val 16286150"/>
              <a:gd name="adj2" fmla="val 5289402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CF0241AF-2F6D-5E47-92E4-BDB43B227A4F}"/>
              </a:ext>
            </a:extLst>
          </p:cNvPr>
          <p:cNvSpPr/>
          <p:nvPr/>
        </p:nvSpPr>
        <p:spPr>
          <a:xfrm rot="4892219">
            <a:off x="2100414" y="2696752"/>
            <a:ext cx="269279" cy="2075397"/>
          </a:xfrm>
          <a:prstGeom prst="arc">
            <a:avLst>
              <a:gd name="adj1" fmla="val 16286150"/>
              <a:gd name="adj2" fmla="val 5289402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FAF9FD22-65C4-DB40-8EB2-C5EEC5A863D0}"/>
              </a:ext>
            </a:extLst>
          </p:cNvPr>
          <p:cNvSpPr/>
          <p:nvPr/>
        </p:nvSpPr>
        <p:spPr>
          <a:xfrm rot="3222848">
            <a:off x="2770750" y="3153732"/>
            <a:ext cx="185702" cy="1311339"/>
          </a:xfrm>
          <a:prstGeom prst="arc">
            <a:avLst>
              <a:gd name="adj1" fmla="val 16286150"/>
              <a:gd name="adj2" fmla="val 5289402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57390E6A-FDC2-A741-9D9D-AEEEF93ABE82}"/>
              </a:ext>
            </a:extLst>
          </p:cNvPr>
          <p:cNvSpPr/>
          <p:nvPr/>
        </p:nvSpPr>
        <p:spPr>
          <a:xfrm rot="18417087" flipH="1">
            <a:off x="3800792" y="3254133"/>
            <a:ext cx="315210" cy="1862355"/>
          </a:xfrm>
          <a:prstGeom prst="arc">
            <a:avLst>
              <a:gd name="adj1" fmla="val 16286150"/>
              <a:gd name="adj2" fmla="val 5289402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6C2797-3C81-E345-B8CD-12714235F882}"/>
              </a:ext>
            </a:extLst>
          </p:cNvPr>
          <p:cNvSpPr txBox="1"/>
          <p:nvPr/>
        </p:nvSpPr>
        <p:spPr>
          <a:xfrm>
            <a:off x="4319423" y="1984182"/>
            <a:ext cx="4668846" cy="4278094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r>
              <a:rPr lang="en-US" dirty="0">
                <a:solidFill>
                  <a:schemeClr val="accent1"/>
                </a:solidFill>
              </a:rPr>
              <a:t>relation</a:t>
            </a:r>
            <a:r>
              <a:rPr lang="en-US" dirty="0"/>
              <a:t>(X, Y)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:-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opinion</a:t>
            </a:r>
            <a:r>
              <a:rPr lang="en-US" dirty="0"/>
              <a:t>(X, U), </a:t>
            </a:r>
            <a:r>
              <a:rPr lang="en-US" dirty="0">
                <a:solidFill>
                  <a:schemeClr val="accent1"/>
                </a:solidFill>
              </a:rPr>
              <a:t>opinion</a:t>
            </a:r>
            <a:r>
              <a:rPr lang="en-US" dirty="0"/>
              <a:t>(Y, U).</a:t>
            </a:r>
            <a:endParaRPr lang="en-US" dirty="0">
              <a:solidFill>
                <a:schemeClr val="accent2"/>
              </a:solidFill>
            </a:endParaRPr>
          </a:p>
          <a:p>
            <a:endParaRPr lang="en-US" sz="800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travel</a:t>
            </a:r>
            <a:r>
              <a:rPr lang="en-US" dirty="0"/>
              <a:t>(X, P)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:-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relation</a:t>
            </a:r>
            <a:r>
              <a:rPr lang="en-US" dirty="0"/>
              <a:t>(X, Y), </a:t>
            </a:r>
            <a:r>
              <a:rPr lang="en-US" dirty="0">
                <a:solidFill>
                  <a:schemeClr val="accent1"/>
                </a:solidFill>
              </a:rPr>
              <a:t>at</a:t>
            </a:r>
            <a:r>
              <a:rPr lang="en-US" dirty="0"/>
              <a:t>(Y, P).</a:t>
            </a:r>
            <a:endParaRPr lang="en-US" dirty="0">
              <a:solidFill>
                <a:schemeClr val="accent2"/>
              </a:solidFill>
            </a:endParaRPr>
          </a:p>
          <a:p>
            <a:endParaRPr lang="en-US" sz="800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!</a:t>
            </a:r>
            <a:r>
              <a:rPr lang="en-US" dirty="0">
                <a:solidFill>
                  <a:schemeClr val="accent1"/>
                </a:solidFill>
              </a:rPr>
              <a:t>at</a:t>
            </a:r>
            <a:r>
              <a:rPr lang="en-US" dirty="0"/>
              <a:t>(X, Q)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 </a:t>
            </a:r>
            <a:r>
              <a:rPr lang="en-US" dirty="0">
                <a:solidFill>
                  <a:schemeClr val="accent2"/>
                </a:solidFill>
              </a:rPr>
              <a:t>travel</a:t>
            </a:r>
            <a:r>
              <a:rPr lang="en-US" dirty="0"/>
              <a:t>(X, P), </a:t>
            </a:r>
            <a:r>
              <a:rPr lang="en-US" dirty="0">
                <a:solidFill>
                  <a:schemeClr val="accent1"/>
                </a:solidFill>
              </a:rPr>
              <a:t>at</a:t>
            </a:r>
            <a:r>
              <a:rPr lang="en-US" dirty="0"/>
              <a:t>(X, Q), P != Q.</a:t>
            </a:r>
            <a:endParaRPr lang="en-US" dirty="0">
              <a:solidFill>
                <a:schemeClr val="accent1"/>
              </a:solidFill>
            </a:endParaRPr>
          </a:p>
          <a:p>
            <a:endParaRPr lang="en-US" sz="800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at</a:t>
            </a:r>
            <a:r>
              <a:rPr lang="en-US" dirty="0"/>
              <a:t>(X, P)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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travel</a:t>
            </a:r>
            <a:r>
              <a:rPr lang="en-US" dirty="0"/>
              <a:t>(X, P). </a:t>
            </a:r>
            <a:endParaRPr lang="en-US" dirty="0">
              <a:solidFill>
                <a:schemeClr val="accent2"/>
              </a:solidFill>
            </a:endParaRPr>
          </a:p>
          <a:p>
            <a:endParaRPr lang="en-US" sz="800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dinner</a:t>
            </a:r>
            <a:r>
              <a:rPr lang="en-US" dirty="0"/>
              <a:t>(X, Y)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:-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relation</a:t>
            </a:r>
            <a:r>
              <a:rPr lang="en-US" dirty="0"/>
              <a:t>(X, Y), </a:t>
            </a:r>
            <a:r>
              <a:rPr lang="en-US" dirty="0">
                <a:solidFill>
                  <a:schemeClr val="accent1"/>
                </a:solidFill>
              </a:rPr>
              <a:t>at</a:t>
            </a:r>
            <a:r>
              <a:rPr lang="en-US" dirty="0"/>
              <a:t>(X, P), </a:t>
            </a:r>
            <a:r>
              <a:rPr lang="en-US" dirty="0">
                <a:solidFill>
                  <a:schemeClr val="accent1"/>
                </a:solidFill>
              </a:rPr>
              <a:t>at</a:t>
            </a:r>
            <a:r>
              <a:rPr lang="en-US" dirty="0"/>
              <a:t>(Y, P). </a:t>
            </a:r>
            <a:endParaRPr lang="en-US" dirty="0">
              <a:solidFill>
                <a:schemeClr val="accent1"/>
              </a:solidFill>
            </a:endParaRPr>
          </a:p>
          <a:p>
            <a:endParaRPr lang="en-US" sz="800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relation</a:t>
            </a:r>
            <a:r>
              <a:rPr lang="en-US" dirty="0"/>
              <a:t>(X, Y)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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dinner</a:t>
            </a:r>
            <a:r>
              <a:rPr lang="en-US" dirty="0"/>
              <a:t>(X, Y). </a:t>
            </a:r>
          </a:p>
          <a:p>
            <a:endParaRPr lang="en-US" sz="800" dirty="0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78E38BE4-45D2-0E45-B42F-F334394F73B1}"/>
              </a:ext>
            </a:extLst>
          </p:cNvPr>
          <p:cNvSpPr/>
          <p:nvPr/>
        </p:nvSpPr>
        <p:spPr>
          <a:xfrm rot="17973011" flipH="1">
            <a:off x="2571796" y="4476102"/>
            <a:ext cx="394376" cy="1932869"/>
          </a:xfrm>
          <a:prstGeom prst="arc">
            <a:avLst>
              <a:gd name="adj1" fmla="val 16286150"/>
              <a:gd name="adj2" fmla="val 5289402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EFA20335-E64D-B84E-87A4-0C9F8CB26AE5}"/>
              </a:ext>
            </a:extLst>
          </p:cNvPr>
          <p:cNvSpPr/>
          <p:nvPr/>
        </p:nvSpPr>
        <p:spPr>
          <a:xfrm rot="5400000" flipH="1">
            <a:off x="2140047" y="2009957"/>
            <a:ext cx="207324" cy="2096664"/>
          </a:xfrm>
          <a:prstGeom prst="arc">
            <a:avLst>
              <a:gd name="adj1" fmla="val 16286150"/>
              <a:gd name="adj2" fmla="val 5289402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D158D4-650D-B542-A3F0-161F15812184}"/>
              </a:ext>
            </a:extLst>
          </p:cNvPr>
          <p:cNvSpPr txBox="1"/>
          <p:nvPr/>
        </p:nvSpPr>
        <p:spPr>
          <a:xfrm rot="20880000">
            <a:off x="152385" y="1440913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which facts are in the database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0FD703-30BF-454A-BE79-B180E42A6503}"/>
              </a:ext>
            </a:extLst>
          </p:cNvPr>
          <p:cNvSpPr txBox="1"/>
          <p:nvPr/>
        </p:nvSpPr>
        <p:spPr>
          <a:xfrm rot="313752">
            <a:off x="5833029" y="1253619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logic!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593809-C303-E843-8349-A075142DC105}"/>
              </a:ext>
            </a:extLst>
          </p:cNvPr>
          <p:cNvSpPr txBox="1"/>
          <p:nvPr/>
        </p:nvSpPr>
        <p:spPr>
          <a:xfrm rot="20880000">
            <a:off x="70268" y="1980812"/>
            <a:ext cx="473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that computes embeddings of the facts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F4C74B-7B75-B843-B59A-9941F53165B0}"/>
              </a:ext>
            </a:extLst>
          </p:cNvPr>
          <p:cNvSpPr txBox="1"/>
          <p:nvPr/>
        </p:nvSpPr>
        <p:spPr>
          <a:xfrm rot="20880000">
            <a:off x="32830" y="1710863"/>
            <a:ext cx="449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define a trainable neural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0339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51" grpId="0"/>
      <p:bldP spid="52" grpId="0"/>
      <p:bldP spid="53" grpId="0"/>
      <p:bldP spid="5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960EA-7E39-C04A-B121-6954C4AD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Deductive Rules,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Triggering Rules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D945B1-87EB-0F4D-9009-C830BBBF4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3113-EE91-7342-A67C-8F40BDBBEE5B}" type="slidenum">
              <a:rPr lang="en-US" smtClean="0"/>
              <a:t>3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A08226-5219-AF4B-939B-EF330A1D76D6}"/>
              </a:ext>
            </a:extLst>
          </p:cNvPr>
          <p:cNvSpPr>
            <a:spLocks noChangeAspect="1"/>
          </p:cNvSpPr>
          <p:nvPr/>
        </p:nvSpPr>
        <p:spPr>
          <a:xfrm>
            <a:off x="2004445" y="4063014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9770EB-BD6D-B449-AC49-5227164740CF}"/>
              </a:ext>
            </a:extLst>
          </p:cNvPr>
          <p:cNvSpPr>
            <a:spLocks noChangeAspect="1"/>
          </p:cNvSpPr>
          <p:nvPr/>
        </p:nvSpPr>
        <p:spPr>
          <a:xfrm>
            <a:off x="3309712" y="2914509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386B66A-721A-CC4E-BCFB-A60628C951BA}"/>
              </a:ext>
            </a:extLst>
          </p:cNvPr>
          <p:cNvSpPr>
            <a:spLocks noChangeAspect="1"/>
          </p:cNvSpPr>
          <p:nvPr/>
        </p:nvSpPr>
        <p:spPr>
          <a:xfrm>
            <a:off x="1681853" y="5413247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DA8F00B-119B-5E49-B211-E8275873E7F4}"/>
              </a:ext>
            </a:extLst>
          </p:cNvPr>
          <p:cNvSpPr>
            <a:spLocks noChangeAspect="1"/>
          </p:cNvSpPr>
          <p:nvPr/>
        </p:nvSpPr>
        <p:spPr>
          <a:xfrm>
            <a:off x="3028100" y="5132466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156C5-6EA5-8E4F-863E-8A90F964AEF0}"/>
              </a:ext>
            </a:extLst>
          </p:cNvPr>
          <p:cNvSpPr txBox="1"/>
          <p:nvPr/>
        </p:nvSpPr>
        <p:spPr>
          <a:xfrm>
            <a:off x="827347" y="5695188"/>
            <a:ext cx="1768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opinion</a:t>
            </a:r>
            <a:r>
              <a:rPr lang="en-US" sz="1200" dirty="0"/>
              <a:t>(</a:t>
            </a:r>
            <a:r>
              <a:rPr lang="en-US" sz="1200" dirty="0">
                <a:highlight>
                  <a:srgbClr val="FFFF00"/>
                </a:highlight>
              </a:rPr>
              <a:t>eve</a:t>
            </a:r>
            <a:r>
              <a:rPr lang="en-US" sz="1200" dirty="0"/>
              <a:t>, </a:t>
            </a:r>
            <a:r>
              <a:rPr lang="en-US" sz="1200" dirty="0">
                <a:highlight>
                  <a:srgbClr val="FFFF00"/>
                </a:highlight>
              </a:rPr>
              <a:t>apples</a:t>
            </a:r>
            <a:r>
              <a:rPr lang="en-US" sz="1200" dirty="0"/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E88FEA-4C69-B441-A6FC-F96D078D71B6}"/>
              </a:ext>
            </a:extLst>
          </p:cNvPr>
          <p:cNvSpPr txBox="1"/>
          <p:nvPr/>
        </p:nvSpPr>
        <p:spPr>
          <a:xfrm>
            <a:off x="2452888" y="6061927"/>
            <a:ext cx="19271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opinion</a:t>
            </a:r>
            <a:r>
              <a:rPr lang="en-US" sz="1200" dirty="0"/>
              <a:t>(</a:t>
            </a:r>
            <a:r>
              <a:rPr lang="en-US" sz="1200" dirty="0" err="1">
                <a:highlight>
                  <a:srgbClr val="FFFF00"/>
                </a:highlight>
              </a:rPr>
              <a:t>adam</a:t>
            </a:r>
            <a:r>
              <a:rPr lang="en-US" sz="1200" dirty="0"/>
              <a:t>, </a:t>
            </a:r>
            <a:r>
              <a:rPr lang="en-US" sz="1200" dirty="0">
                <a:highlight>
                  <a:srgbClr val="FFFF00"/>
                </a:highlight>
              </a:rPr>
              <a:t>apples</a:t>
            </a:r>
            <a:r>
              <a:rPr lang="en-US" sz="12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3FDE1E-634C-EB4F-9CAE-DC60D10C158A}"/>
              </a:ext>
            </a:extLst>
          </p:cNvPr>
          <p:cNvSpPr txBox="1"/>
          <p:nvPr/>
        </p:nvSpPr>
        <p:spPr>
          <a:xfrm>
            <a:off x="950863" y="4335778"/>
            <a:ext cx="17254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relation</a:t>
            </a:r>
            <a:r>
              <a:rPr lang="en-US" sz="1200" dirty="0"/>
              <a:t>(</a:t>
            </a:r>
            <a:r>
              <a:rPr lang="en-US" sz="1200" dirty="0">
                <a:highlight>
                  <a:srgbClr val="FFFF00"/>
                </a:highlight>
              </a:rPr>
              <a:t>eve</a:t>
            </a:r>
            <a:r>
              <a:rPr lang="en-US" sz="1200" dirty="0"/>
              <a:t>, </a:t>
            </a:r>
            <a:r>
              <a:rPr lang="en-US" sz="1200" dirty="0" err="1">
                <a:highlight>
                  <a:srgbClr val="FFFF00"/>
                </a:highlight>
              </a:rPr>
              <a:t>adam</a:t>
            </a:r>
            <a:r>
              <a:rPr lang="en-US" sz="12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C62055-7923-9840-9417-C21793C497AE}"/>
              </a:ext>
            </a:extLst>
          </p:cNvPr>
          <p:cNvSpPr txBox="1"/>
          <p:nvPr/>
        </p:nvSpPr>
        <p:spPr>
          <a:xfrm>
            <a:off x="4229265" y="4838420"/>
            <a:ext cx="1603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at</a:t>
            </a:r>
            <a:r>
              <a:rPr lang="en-US" sz="1200" dirty="0"/>
              <a:t>(</a:t>
            </a:r>
            <a:r>
              <a:rPr lang="en-US" sz="1200" dirty="0" err="1"/>
              <a:t>adam</a:t>
            </a:r>
            <a:r>
              <a:rPr lang="en-US" sz="1200" dirty="0"/>
              <a:t>, </a:t>
            </a:r>
            <a:r>
              <a:rPr lang="en-US" sz="1200" dirty="0" err="1"/>
              <a:t>chicago</a:t>
            </a:r>
            <a:r>
              <a:rPr lang="en-US" sz="1200" dirty="0"/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7B7A02-7F4F-7B4D-8397-AB5C02F4D880}"/>
              </a:ext>
            </a:extLst>
          </p:cNvPr>
          <p:cNvSpPr txBox="1"/>
          <p:nvPr/>
        </p:nvSpPr>
        <p:spPr>
          <a:xfrm>
            <a:off x="2553685" y="3184124"/>
            <a:ext cx="17297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travel</a:t>
            </a:r>
            <a:r>
              <a:rPr lang="en-US" sz="1200" dirty="0"/>
              <a:t>(eve, </a:t>
            </a:r>
            <a:r>
              <a:rPr lang="en-US" sz="1200" dirty="0" err="1"/>
              <a:t>chicago</a:t>
            </a:r>
            <a:r>
              <a:rPr lang="en-US" sz="1200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FA4626-BED8-C54B-B9FE-B4A480603249}"/>
              </a:ext>
            </a:extLst>
          </p:cNvPr>
          <p:cNvSpPr txBox="1"/>
          <p:nvPr/>
        </p:nvSpPr>
        <p:spPr>
          <a:xfrm>
            <a:off x="4111691" y="3825083"/>
            <a:ext cx="14448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at</a:t>
            </a:r>
            <a:r>
              <a:rPr lang="en-US" sz="1200" dirty="0"/>
              <a:t>(eve, </a:t>
            </a:r>
            <a:r>
              <a:rPr lang="en-US" sz="1200" dirty="0" err="1"/>
              <a:t>chicago</a:t>
            </a:r>
            <a:r>
              <a:rPr lang="en-US" sz="12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624687-F449-5447-8986-FD4AD77044B2}"/>
              </a:ext>
            </a:extLst>
          </p:cNvPr>
          <p:cNvSpPr txBox="1"/>
          <p:nvPr/>
        </p:nvSpPr>
        <p:spPr>
          <a:xfrm>
            <a:off x="5941520" y="3558447"/>
            <a:ext cx="1630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dinner</a:t>
            </a:r>
            <a:r>
              <a:rPr lang="en-US" sz="1200" dirty="0"/>
              <a:t>(eve, </a:t>
            </a:r>
            <a:r>
              <a:rPr lang="en-US" sz="1200" dirty="0" err="1"/>
              <a:t>adam</a:t>
            </a:r>
            <a:r>
              <a:rPr lang="en-US" sz="1200" dirty="0"/>
              <a:t>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18B2323-D6AA-7741-8833-CF1CD48736BF}"/>
              </a:ext>
            </a:extLst>
          </p:cNvPr>
          <p:cNvSpPr>
            <a:spLocks noChangeAspect="1"/>
          </p:cNvSpPr>
          <p:nvPr/>
        </p:nvSpPr>
        <p:spPr>
          <a:xfrm>
            <a:off x="6259485" y="3202797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40E9081-3B7D-7340-9D2A-D0170373E972}"/>
              </a:ext>
            </a:extLst>
          </p:cNvPr>
          <p:cNvSpPr>
            <a:spLocks noChangeAspect="1"/>
          </p:cNvSpPr>
          <p:nvPr/>
        </p:nvSpPr>
        <p:spPr>
          <a:xfrm>
            <a:off x="4696973" y="3536722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5627F20-878F-FD41-B0A4-C62DA591E105}"/>
              </a:ext>
            </a:extLst>
          </p:cNvPr>
          <p:cNvSpPr>
            <a:spLocks noChangeAspect="1"/>
          </p:cNvSpPr>
          <p:nvPr/>
        </p:nvSpPr>
        <p:spPr>
          <a:xfrm>
            <a:off x="4696973" y="458981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4728F9-228D-454D-8004-193C75B0FE04}"/>
              </a:ext>
            </a:extLst>
          </p:cNvPr>
          <p:cNvSpPr>
            <a:spLocks noChangeAspect="1"/>
          </p:cNvSpPr>
          <p:nvPr/>
        </p:nvSpPr>
        <p:spPr>
          <a:xfrm>
            <a:off x="950623" y="3764058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C5A11F-AFCE-3D45-89AE-2E6AAB5005AA}"/>
              </a:ext>
            </a:extLst>
          </p:cNvPr>
          <p:cNvSpPr>
            <a:spLocks noChangeAspect="1"/>
          </p:cNvSpPr>
          <p:nvPr/>
        </p:nvSpPr>
        <p:spPr>
          <a:xfrm>
            <a:off x="3622090" y="5819016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7A1DABA-63E9-EB4E-9951-DEAA5904C0EC}"/>
              </a:ext>
            </a:extLst>
          </p:cNvPr>
          <p:cNvSpPr>
            <a:spLocks noChangeAspect="1"/>
          </p:cNvSpPr>
          <p:nvPr/>
        </p:nvSpPr>
        <p:spPr>
          <a:xfrm>
            <a:off x="5678435" y="5537088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4BB1AD3-46E6-C643-946E-B51A4CF5EC3E}"/>
              </a:ext>
            </a:extLst>
          </p:cNvPr>
          <p:cNvSpPr>
            <a:spLocks noChangeAspect="1"/>
          </p:cNvSpPr>
          <p:nvPr/>
        </p:nvSpPr>
        <p:spPr>
          <a:xfrm>
            <a:off x="5977607" y="4372829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BF35CC9-4E2D-A949-9694-CA39CB85D1DB}"/>
              </a:ext>
            </a:extLst>
          </p:cNvPr>
          <p:cNvSpPr>
            <a:spLocks noChangeAspect="1"/>
          </p:cNvSpPr>
          <p:nvPr/>
        </p:nvSpPr>
        <p:spPr>
          <a:xfrm>
            <a:off x="7636311" y="501801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CE837E7-BA0A-F74C-9235-B67502E41C3C}"/>
              </a:ext>
            </a:extLst>
          </p:cNvPr>
          <p:cNvSpPr>
            <a:spLocks noChangeAspect="1"/>
          </p:cNvSpPr>
          <p:nvPr/>
        </p:nvSpPr>
        <p:spPr>
          <a:xfrm>
            <a:off x="2761499" y="4338457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EEC5092-C9F1-664B-9991-70A3A957A149}"/>
              </a:ext>
            </a:extLst>
          </p:cNvPr>
          <p:cNvSpPr>
            <a:spLocks noChangeAspect="1"/>
          </p:cNvSpPr>
          <p:nvPr/>
        </p:nvSpPr>
        <p:spPr>
          <a:xfrm>
            <a:off x="6482616" y="5247784"/>
            <a:ext cx="274320" cy="27432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689832-097A-5D4A-B135-B7C39BFC46C1}"/>
              </a:ext>
            </a:extLst>
          </p:cNvPr>
          <p:cNvSpPr>
            <a:spLocks noChangeAspect="1"/>
          </p:cNvSpPr>
          <p:nvPr/>
        </p:nvSpPr>
        <p:spPr>
          <a:xfrm>
            <a:off x="3675563" y="4703723"/>
            <a:ext cx="274320" cy="274320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DD67293-1405-CE43-A059-05F86D358251}"/>
              </a:ext>
            </a:extLst>
          </p:cNvPr>
          <p:cNvSpPr>
            <a:spLocks noChangeAspect="1"/>
          </p:cNvSpPr>
          <p:nvPr/>
        </p:nvSpPr>
        <p:spPr>
          <a:xfrm>
            <a:off x="4834133" y="273719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99CFBE3-542A-E64D-8593-277F0307D296}"/>
              </a:ext>
            </a:extLst>
          </p:cNvPr>
          <p:cNvSpPr txBox="1"/>
          <p:nvPr/>
        </p:nvSpPr>
        <p:spPr>
          <a:xfrm>
            <a:off x="4359677" y="3002561"/>
            <a:ext cx="1129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at</a:t>
            </a:r>
            <a:r>
              <a:rPr lang="en-US" sz="1200" dirty="0"/>
              <a:t>(eve, </a:t>
            </a:r>
            <a:r>
              <a:rPr lang="en-US" sz="1200" dirty="0" err="1"/>
              <a:t>nyc</a:t>
            </a:r>
            <a:r>
              <a:rPr lang="en-US" sz="1200" dirty="0"/>
              <a:t>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5AFDE3D-4C3D-E145-B1F6-0F6DF5BABC73}"/>
              </a:ext>
            </a:extLst>
          </p:cNvPr>
          <p:cNvSpPr>
            <a:spLocks noChangeAspect="1"/>
          </p:cNvSpPr>
          <p:nvPr/>
        </p:nvSpPr>
        <p:spPr>
          <a:xfrm>
            <a:off x="896512" y="2902185"/>
            <a:ext cx="274320" cy="27432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029D2E4-3F4F-2540-98D1-F9920F4248B5}"/>
              </a:ext>
            </a:extLst>
          </p:cNvPr>
          <p:cNvSpPr/>
          <p:nvPr/>
        </p:nvSpPr>
        <p:spPr>
          <a:xfrm rot="608949" flipH="1">
            <a:off x="1910253" y="4555469"/>
            <a:ext cx="91500" cy="876554"/>
          </a:xfrm>
          <a:prstGeom prst="arc">
            <a:avLst>
              <a:gd name="adj1" fmla="val 16286150"/>
              <a:gd name="adj2" fmla="val 5289402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CF0241AF-2F6D-5E47-92E4-BDB43B227A4F}"/>
              </a:ext>
            </a:extLst>
          </p:cNvPr>
          <p:cNvSpPr/>
          <p:nvPr/>
        </p:nvSpPr>
        <p:spPr>
          <a:xfrm rot="4892219">
            <a:off x="2100414" y="2696752"/>
            <a:ext cx="269279" cy="2075397"/>
          </a:xfrm>
          <a:prstGeom prst="arc">
            <a:avLst>
              <a:gd name="adj1" fmla="val 16286150"/>
              <a:gd name="adj2" fmla="val 5289402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FAF9FD22-65C4-DB40-8EB2-C5EEC5A863D0}"/>
              </a:ext>
            </a:extLst>
          </p:cNvPr>
          <p:cNvSpPr/>
          <p:nvPr/>
        </p:nvSpPr>
        <p:spPr>
          <a:xfrm rot="3222848">
            <a:off x="2770750" y="3153732"/>
            <a:ext cx="185702" cy="1311339"/>
          </a:xfrm>
          <a:prstGeom prst="arc">
            <a:avLst>
              <a:gd name="adj1" fmla="val 16286150"/>
              <a:gd name="adj2" fmla="val 5289402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57390E6A-FDC2-A741-9D9D-AEEEF93ABE82}"/>
              </a:ext>
            </a:extLst>
          </p:cNvPr>
          <p:cNvSpPr/>
          <p:nvPr/>
        </p:nvSpPr>
        <p:spPr>
          <a:xfrm rot="18417087" flipH="1">
            <a:off x="3800792" y="3254133"/>
            <a:ext cx="315210" cy="1862355"/>
          </a:xfrm>
          <a:prstGeom prst="arc">
            <a:avLst>
              <a:gd name="adj1" fmla="val 16286150"/>
              <a:gd name="adj2" fmla="val 5289402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26C2797-3C81-E345-B8CD-12714235F882}"/>
              </a:ext>
            </a:extLst>
          </p:cNvPr>
          <p:cNvSpPr txBox="1"/>
          <p:nvPr/>
        </p:nvSpPr>
        <p:spPr>
          <a:xfrm>
            <a:off x="4319423" y="1984182"/>
            <a:ext cx="4668846" cy="4278094"/>
          </a:xfrm>
          <a:prstGeom prst="rect">
            <a:avLst/>
          </a:prstGeom>
          <a:solidFill>
            <a:schemeClr val="bg1">
              <a:lumMod val="95000"/>
              <a:alpha val="95000"/>
            </a:schemeClr>
          </a:solidFill>
        </p:spPr>
        <p:txBody>
          <a:bodyPr wrap="square" rtlCol="0">
            <a:spAutoFit/>
          </a:bodyPr>
          <a:lstStyle/>
          <a:p>
            <a:endParaRPr lang="en-US" sz="800" dirty="0"/>
          </a:p>
          <a:p>
            <a:r>
              <a:rPr lang="en-US" dirty="0">
                <a:solidFill>
                  <a:schemeClr val="accent1"/>
                </a:solidFill>
              </a:rPr>
              <a:t>relation</a:t>
            </a:r>
            <a:r>
              <a:rPr lang="en-US" dirty="0"/>
              <a:t>(</a:t>
            </a:r>
            <a:r>
              <a:rPr lang="en-US" dirty="0">
                <a:highlight>
                  <a:srgbClr val="FFFF00"/>
                </a:highlight>
              </a:rPr>
              <a:t>X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)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:-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opinion</a:t>
            </a:r>
            <a:r>
              <a:rPr lang="en-US" dirty="0"/>
              <a:t>(</a:t>
            </a:r>
            <a:r>
              <a:rPr lang="en-US" dirty="0">
                <a:highlight>
                  <a:srgbClr val="FFFF00"/>
                </a:highlight>
              </a:rPr>
              <a:t>X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), </a:t>
            </a:r>
            <a:r>
              <a:rPr lang="en-US" dirty="0">
                <a:solidFill>
                  <a:schemeClr val="accent1"/>
                </a:solidFill>
              </a:rPr>
              <a:t>opinion</a:t>
            </a:r>
            <a:r>
              <a:rPr lang="en-US" dirty="0"/>
              <a:t>(</a:t>
            </a:r>
            <a:r>
              <a:rPr lang="en-US" dirty="0">
                <a:highlight>
                  <a:srgbClr val="FFFF00"/>
                </a:highlight>
              </a:rPr>
              <a:t>Y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</a:rPr>
              <a:t>U</a:t>
            </a:r>
            <a:r>
              <a:rPr lang="en-US" dirty="0"/>
              <a:t>).</a:t>
            </a:r>
            <a:endParaRPr lang="en-US" dirty="0">
              <a:solidFill>
                <a:schemeClr val="accent2"/>
              </a:solidFill>
            </a:endParaRPr>
          </a:p>
          <a:p>
            <a:endParaRPr lang="en-US" sz="800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travel</a:t>
            </a:r>
            <a:r>
              <a:rPr lang="en-US" dirty="0"/>
              <a:t>(X, P)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:-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relation</a:t>
            </a:r>
            <a:r>
              <a:rPr lang="en-US" dirty="0"/>
              <a:t>(X, Y), </a:t>
            </a:r>
            <a:r>
              <a:rPr lang="en-US" dirty="0">
                <a:solidFill>
                  <a:schemeClr val="accent1"/>
                </a:solidFill>
              </a:rPr>
              <a:t>at</a:t>
            </a:r>
            <a:r>
              <a:rPr lang="en-US" dirty="0"/>
              <a:t>(Y, P).</a:t>
            </a:r>
            <a:endParaRPr lang="en-US" dirty="0">
              <a:solidFill>
                <a:schemeClr val="accent2"/>
              </a:solidFill>
            </a:endParaRPr>
          </a:p>
          <a:p>
            <a:endParaRPr lang="en-US" sz="800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!</a:t>
            </a:r>
            <a:r>
              <a:rPr lang="en-US" dirty="0">
                <a:solidFill>
                  <a:schemeClr val="accent1"/>
                </a:solidFill>
              </a:rPr>
              <a:t>at</a:t>
            </a:r>
            <a:r>
              <a:rPr lang="en-US" dirty="0"/>
              <a:t>(X, Q)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 </a:t>
            </a:r>
            <a:r>
              <a:rPr lang="en-US" dirty="0">
                <a:solidFill>
                  <a:schemeClr val="accent2"/>
                </a:solidFill>
              </a:rPr>
              <a:t>travel</a:t>
            </a:r>
            <a:r>
              <a:rPr lang="en-US" dirty="0"/>
              <a:t>(X, P), </a:t>
            </a:r>
            <a:r>
              <a:rPr lang="en-US" dirty="0">
                <a:solidFill>
                  <a:schemeClr val="accent1"/>
                </a:solidFill>
              </a:rPr>
              <a:t>at</a:t>
            </a:r>
            <a:r>
              <a:rPr lang="en-US" dirty="0"/>
              <a:t>(X, Q), P != Q.</a:t>
            </a:r>
            <a:endParaRPr lang="en-US" dirty="0">
              <a:solidFill>
                <a:schemeClr val="accent1"/>
              </a:solidFill>
            </a:endParaRPr>
          </a:p>
          <a:p>
            <a:endParaRPr lang="en-US" sz="800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at</a:t>
            </a:r>
            <a:r>
              <a:rPr lang="en-US" dirty="0"/>
              <a:t>(X, P)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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travel</a:t>
            </a:r>
            <a:r>
              <a:rPr lang="en-US" dirty="0"/>
              <a:t>(X, P). </a:t>
            </a:r>
            <a:endParaRPr lang="en-US" dirty="0">
              <a:solidFill>
                <a:schemeClr val="accent2"/>
              </a:solidFill>
            </a:endParaRPr>
          </a:p>
          <a:p>
            <a:endParaRPr lang="en-US" sz="800" dirty="0">
              <a:solidFill>
                <a:schemeClr val="accent2"/>
              </a:solidFill>
            </a:endParaRPr>
          </a:p>
          <a:p>
            <a:r>
              <a:rPr lang="en-US" dirty="0">
                <a:solidFill>
                  <a:schemeClr val="accent2"/>
                </a:solidFill>
              </a:rPr>
              <a:t>dinner</a:t>
            </a:r>
            <a:r>
              <a:rPr lang="en-US" dirty="0"/>
              <a:t>(X, Y) 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1"/>
                </a:solidFill>
              </a:rPr>
              <a:t>:-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relation</a:t>
            </a:r>
            <a:r>
              <a:rPr lang="en-US" dirty="0"/>
              <a:t>(X, Y), </a:t>
            </a:r>
            <a:r>
              <a:rPr lang="en-US" dirty="0">
                <a:solidFill>
                  <a:schemeClr val="accent1"/>
                </a:solidFill>
              </a:rPr>
              <a:t>at</a:t>
            </a:r>
            <a:r>
              <a:rPr lang="en-US" dirty="0"/>
              <a:t>(X, P), </a:t>
            </a:r>
            <a:r>
              <a:rPr lang="en-US" dirty="0">
                <a:solidFill>
                  <a:schemeClr val="accent1"/>
                </a:solidFill>
              </a:rPr>
              <a:t>at</a:t>
            </a:r>
            <a:r>
              <a:rPr lang="en-US" dirty="0"/>
              <a:t>(Y, P). </a:t>
            </a:r>
            <a:endParaRPr lang="en-US" dirty="0">
              <a:solidFill>
                <a:schemeClr val="accent1"/>
              </a:solidFill>
            </a:endParaRPr>
          </a:p>
          <a:p>
            <a:endParaRPr lang="en-US" sz="800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relation</a:t>
            </a:r>
            <a:r>
              <a:rPr lang="en-US" dirty="0"/>
              <a:t>(X, Y)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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dinner</a:t>
            </a:r>
            <a:r>
              <a:rPr lang="en-US" dirty="0"/>
              <a:t>(X, Y). </a:t>
            </a:r>
          </a:p>
          <a:p>
            <a:endParaRPr lang="en-US" sz="800" dirty="0"/>
          </a:p>
        </p:txBody>
      </p:sp>
      <p:sp>
        <p:nvSpPr>
          <p:cNvPr id="38" name="Arc 37">
            <a:extLst>
              <a:ext uri="{FF2B5EF4-FFF2-40B4-BE49-F238E27FC236}">
                <a16:creationId xmlns:a16="http://schemas.microsoft.com/office/drawing/2014/main" id="{78E38BE4-45D2-0E45-B42F-F334394F73B1}"/>
              </a:ext>
            </a:extLst>
          </p:cNvPr>
          <p:cNvSpPr/>
          <p:nvPr/>
        </p:nvSpPr>
        <p:spPr>
          <a:xfrm rot="17973011" flipH="1">
            <a:off x="2571796" y="4476102"/>
            <a:ext cx="394376" cy="1932869"/>
          </a:xfrm>
          <a:prstGeom prst="arc">
            <a:avLst>
              <a:gd name="adj1" fmla="val 16286150"/>
              <a:gd name="adj2" fmla="val 5289402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EFA20335-E64D-B84E-87A4-0C9F8CB26AE5}"/>
              </a:ext>
            </a:extLst>
          </p:cNvPr>
          <p:cNvSpPr/>
          <p:nvPr/>
        </p:nvSpPr>
        <p:spPr>
          <a:xfrm rot="5400000" flipH="1">
            <a:off x="2140047" y="2009957"/>
            <a:ext cx="207324" cy="2096664"/>
          </a:xfrm>
          <a:prstGeom prst="arc">
            <a:avLst>
              <a:gd name="adj1" fmla="val 16286150"/>
              <a:gd name="adj2" fmla="val 5289402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1D158D4-650D-B542-A3F0-161F15812184}"/>
              </a:ext>
            </a:extLst>
          </p:cNvPr>
          <p:cNvSpPr txBox="1"/>
          <p:nvPr/>
        </p:nvSpPr>
        <p:spPr>
          <a:xfrm rot="20880000">
            <a:off x="152385" y="1440913"/>
            <a:ext cx="382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which facts are in the database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70FD703-30BF-454A-BE79-B180E42A6503}"/>
              </a:ext>
            </a:extLst>
          </p:cNvPr>
          <p:cNvSpPr txBox="1"/>
          <p:nvPr/>
        </p:nvSpPr>
        <p:spPr>
          <a:xfrm rot="313752">
            <a:off x="5833029" y="1253619"/>
            <a:ext cx="1127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logic!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7593809-C303-E843-8349-A075142DC105}"/>
              </a:ext>
            </a:extLst>
          </p:cNvPr>
          <p:cNvSpPr txBox="1"/>
          <p:nvPr/>
        </p:nvSpPr>
        <p:spPr>
          <a:xfrm rot="20880000">
            <a:off x="70268" y="1980812"/>
            <a:ext cx="4738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that computes embeddings of the facts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F4C74B-7B75-B843-B59A-9941F53165B0}"/>
              </a:ext>
            </a:extLst>
          </p:cNvPr>
          <p:cNvSpPr txBox="1"/>
          <p:nvPr/>
        </p:nvSpPr>
        <p:spPr>
          <a:xfrm rot="20880000">
            <a:off x="32830" y="1710863"/>
            <a:ext cx="4491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define a trainable neural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872910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749F9-F7A2-8340-941B-11F414AE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Datalog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 </a:t>
            </a:r>
            <a:r>
              <a:rPr lang="en-US" dirty="0">
                <a:solidFill>
                  <a:schemeClr val="accent1"/>
                </a:solidFill>
              </a:rPr>
              <a:t>Neural </a:t>
            </a:r>
            <a:r>
              <a:rPr lang="en-US" dirty="0" err="1"/>
              <a:t>Datalog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Through Time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01F849-09B2-BC45-87A3-7B54B4799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3113-EE91-7342-A67C-8F40BDBBEE5B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3D417-23FD-334D-A145-EF60A3B92D5F}"/>
              </a:ext>
            </a:extLst>
          </p:cNvPr>
          <p:cNvSpPr txBox="1"/>
          <p:nvPr/>
        </p:nvSpPr>
        <p:spPr>
          <a:xfrm rot="20815082">
            <a:off x="95454" y="1567675"/>
            <a:ext cx="183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deductive rule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C7118-40F7-9D40-A80E-1D027375F22A}"/>
              </a:ext>
            </a:extLst>
          </p:cNvPr>
          <p:cNvSpPr txBox="1"/>
          <p:nvPr/>
        </p:nvSpPr>
        <p:spPr>
          <a:xfrm>
            <a:off x="2325389" y="2134329"/>
            <a:ext cx="5466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fact :- old fact </a:t>
            </a:r>
            <a:r>
              <a:rPr lang="en-US" sz="2400" baseline="-250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2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old fact </a:t>
            </a:r>
            <a:r>
              <a:rPr lang="en-US" sz="2400" baseline="-250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2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FFB21-E073-1144-BD5E-24CC7A3FC509}"/>
              </a:ext>
            </a:extLst>
          </p:cNvPr>
          <p:cNvSpPr txBox="1"/>
          <p:nvPr/>
        </p:nvSpPr>
        <p:spPr>
          <a:xfrm>
            <a:off x="1647843" y="1726659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add to database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960280-103E-5D4F-B618-E792FDCA95E0}"/>
              </a:ext>
            </a:extLst>
          </p:cNvPr>
          <p:cNvSpPr txBox="1"/>
          <p:nvPr/>
        </p:nvSpPr>
        <p:spPr>
          <a:xfrm>
            <a:off x="3759148" y="172665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656F4C-5EFB-304A-9ED7-AA398FA0D756}"/>
              </a:ext>
            </a:extLst>
          </p:cNvPr>
          <p:cNvSpPr txBox="1"/>
          <p:nvPr/>
        </p:nvSpPr>
        <p:spPr>
          <a:xfrm>
            <a:off x="4337373" y="1726659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these are in 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5916A-A9B3-2746-B33D-A55EE529230D}"/>
              </a:ext>
            </a:extLst>
          </p:cNvPr>
          <p:cNvSpPr txBox="1"/>
          <p:nvPr/>
        </p:nvSpPr>
        <p:spPr>
          <a:xfrm>
            <a:off x="1784103" y="2686880"/>
            <a:ext cx="5106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compatible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(X, Y) </a:t>
            </a:r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:-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likes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(X, U), </a:t>
            </a:r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likes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(Y, U)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55D55CB-70EC-C347-B7B4-EEDC131F3F6F}"/>
              </a:ext>
            </a:extLst>
          </p:cNvPr>
          <p:cNvGrpSpPr/>
          <p:nvPr/>
        </p:nvGrpSpPr>
        <p:grpSpPr>
          <a:xfrm>
            <a:off x="5554488" y="5612877"/>
            <a:ext cx="263951" cy="511722"/>
            <a:chOff x="6366331" y="3164785"/>
            <a:chExt cx="263951" cy="511722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472DD232-CF07-C343-BB43-5214B0430823}"/>
                </a:ext>
              </a:extLst>
            </p:cNvPr>
            <p:cNvSpPr/>
            <p:nvPr/>
          </p:nvSpPr>
          <p:spPr>
            <a:xfrm>
              <a:off x="6366331" y="3164785"/>
              <a:ext cx="263951" cy="511722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E1C1BAE-4D21-8C41-944F-0AE7A3CCE4FA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30ECAAA-3CE4-A84C-8F51-D9CB0A403B25}"/>
                </a:ext>
              </a:extLst>
            </p:cNvPr>
            <p:cNvSpPr/>
            <p:nvPr/>
          </p:nvSpPr>
          <p:spPr>
            <a:xfrm>
              <a:off x="6415573" y="3446318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0DE1FCA-01FA-A040-995D-33355DA46412}"/>
              </a:ext>
            </a:extLst>
          </p:cNvPr>
          <p:cNvGrpSpPr/>
          <p:nvPr/>
        </p:nvGrpSpPr>
        <p:grpSpPr>
          <a:xfrm>
            <a:off x="2303937" y="5612384"/>
            <a:ext cx="263951" cy="511722"/>
            <a:chOff x="6366331" y="3164785"/>
            <a:chExt cx="263951" cy="511722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906D95F7-CE14-374E-9F6F-C6230CD3DD45}"/>
                </a:ext>
              </a:extLst>
            </p:cNvPr>
            <p:cNvSpPr/>
            <p:nvPr/>
          </p:nvSpPr>
          <p:spPr>
            <a:xfrm>
              <a:off x="6366331" y="3164785"/>
              <a:ext cx="263951" cy="511722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CF88F37-296B-754D-ADE5-DE4A0A701F5A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A82800-8A70-684A-82A2-A44171D32885}"/>
                </a:ext>
              </a:extLst>
            </p:cNvPr>
            <p:cNvSpPr/>
            <p:nvPr/>
          </p:nvSpPr>
          <p:spPr>
            <a:xfrm>
              <a:off x="6415573" y="3446318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FABB94-F7D2-1C49-A6AE-187AB8876597}"/>
              </a:ext>
            </a:extLst>
          </p:cNvPr>
          <p:cNvGrpSpPr/>
          <p:nvPr/>
        </p:nvGrpSpPr>
        <p:grpSpPr>
          <a:xfrm>
            <a:off x="3260250" y="3625932"/>
            <a:ext cx="263951" cy="768096"/>
            <a:chOff x="6366331" y="3164785"/>
            <a:chExt cx="263951" cy="767583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FBFB7459-B0A7-1445-B91A-554873EA7A5A}"/>
                </a:ext>
              </a:extLst>
            </p:cNvPr>
            <p:cNvSpPr/>
            <p:nvPr/>
          </p:nvSpPr>
          <p:spPr>
            <a:xfrm>
              <a:off x="6366331" y="3164785"/>
              <a:ext cx="263951" cy="767583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1F10F60-B343-9641-A522-1DBEC5C77E67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AAE336B-1102-814A-8A2D-C3647AA05224}"/>
                </a:ext>
              </a:extLst>
            </p:cNvPr>
            <p:cNvSpPr/>
            <p:nvPr/>
          </p:nvSpPr>
          <p:spPr>
            <a:xfrm>
              <a:off x="6415573" y="347227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939F4AB-09BA-1544-9E1C-333BC8575DE1}"/>
                </a:ext>
              </a:extLst>
            </p:cNvPr>
            <p:cNvSpPr/>
            <p:nvPr/>
          </p:nvSpPr>
          <p:spPr>
            <a:xfrm>
              <a:off x="6415572" y="371503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862F1C4-7B2D-0349-BFF9-0E4AEAAF70E4}"/>
              </a:ext>
            </a:extLst>
          </p:cNvPr>
          <p:cNvSpPr txBox="1"/>
          <p:nvPr/>
        </p:nvSpPr>
        <p:spPr>
          <a:xfrm>
            <a:off x="1523120" y="5256201"/>
            <a:ext cx="20083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likes</a:t>
            </a:r>
            <a:r>
              <a:rPr lang="en-US" sz="1600" dirty="0"/>
              <a:t>(eve, apples)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886B44-9D7B-CF45-8952-6B6F88DCFBF1}"/>
              </a:ext>
            </a:extLst>
          </p:cNvPr>
          <p:cNvSpPr txBox="1"/>
          <p:nvPr/>
        </p:nvSpPr>
        <p:spPr>
          <a:xfrm>
            <a:off x="4659145" y="5227484"/>
            <a:ext cx="2220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likes</a:t>
            </a:r>
            <a:r>
              <a:rPr lang="en-US" sz="1600" dirty="0"/>
              <a:t>(</a:t>
            </a:r>
            <a:r>
              <a:rPr lang="en-US" sz="1600" dirty="0" err="1"/>
              <a:t>adam</a:t>
            </a:r>
            <a:r>
              <a:rPr lang="en-US" sz="1600" dirty="0"/>
              <a:t>, apples)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CE1FF473-DF14-D047-AA01-97F3879154FF}"/>
              </a:ext>
            </a:extLst>
          </p:cNvPr>
          <p:cNvSpPr/>
          <p:nvPr/>
        </p:nvSpPr>
        <p:spPr>
          <a:xfrm rot="2772180">
            <a:off x="2983819" y="3183181"/>
            <a:ext cx="606342" cy="2475382"/>
          </a:xfrm>
          <a:prstGeom prst="arc">
            <a:avLst>
              <a:gd name="adj1" fmla="val 16374492"/>
              <a:gd name="adj2" fmla="val 4977337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3D6A426-1731-344A-B44D-2D423BE43831}"/>
              </a:ext>
            </a:extLst>
          </p:cNvPr>
          <p:cNvSpPr/>
          <p:nvPr/>
        </p:nvSpPr>
        <p:spPr>
          <a:xfrm rot="18083664" flipH="1">
            <a:off x="4307826" y="3924457"/>
            <a:ext cx="451950" cy="1768305"/>
          </a:xfrm>
          <a:prstGeom prst="arc">
            <a:avLst>
              <a:gd name="adj1" fmla="val 16225975"/>
              <a:gd name="adj2" fmla="val 4886029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4387C2-A35C-C541-8986-38507A3920BD}"/>
              </a:ext>
            </a:extLst>
          </p:cNvPr>
          <p:cNvSpPr txBox="1"/>
          <p:nvPr/>
        </p:nvSpPr>
        <p:spPr>
          <a:xfrm>
            <a:off x="2970319" y="3269958"/>
            <a:ext cx="25841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compatible</a:t>
            </a:r>
            <a:r>
              <a:rPr lang="en-US" sz="1600" dirty="0"/>
              <a:t>(eve, </a:t>
            </a:r>
            <a:r>
              <a:rPr lang="en-US" sz="1600" dirty="0" err="1"/>
              <a:t>adam</a:t>
            </a:r>
            <a:r>
              <a:rPr lang="en-US" sz="1600" dirty="0"/>
              <a:t>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5F2298-201F-AA46-B2FF-77D76B4150B0}"/>
              </a:ext>
            </a:extLst>
          </p:cNvPr>
          <p:cNvSpPr/>
          <p:nvPr/>
        </p:nvSpPr>
        <p:spPr>
          <a:xfrm>
            <a:off x="5486400" y="2686880"/>
            <a:ext cx="1392840" cy="44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B8A9F7F-B420-6245-8CEA-118EC4C9C344}"/>
              </a:ext>
            </a:extLst>
          </p:cNvPr>
          <p:cNvSpPr/>
          <p:nvPr/>
        </p:nvSpPr>
        <p:spPr>
          <a:xfrm>
            <a:off x="4182769" y="2669460"/>
            <a:ext cx="1292562" cy="44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EABF1D9-4176-5A43-8A68-76A33FC470B2}"/>
              </a:ext>
            </a:extLst>
          </p:cNvPr>
          <p:cNvSpPr/>
          <p:nvPr/>
        </p:nvSpPr>
        <p:spPr>
          <a:xfrm>
            <a:off x="3840480" y="2652040"/>
            <a:ext cx="249208" cy="44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4C9338-472C-1846-8821-A0B71EF06364}"/>
              </a:ext>
            </a:extLst>
          </p:cNvPr>
          <p:cNvSpPr/>
          <p:nvPr/>
        </p:nvSpPr>
        <p:spPr>
          <a:xfrm>
            <a:off x="1784103" y="2652040"/>
            <a:ext cx="2011773" cy="4413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C442BF-B588-9244-BC63-53F792C0C3ED}"/>
              </a:ext>
            </a:extLst>
          </p:cNvPr>
          <p:cNvSpPr txBox="1"/>
          <p:nvPr/>
        </p:nvSpPr>
        <p:spPr>
          <a:xfrm>
            <a:off x="4370220" y="5227484"/>
            <a:ext cx="250902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opinion</a:t>
            </a:r>
            <a:r>
              <a:rPr lang="en-US" sz="1600" dirty="0"/>
              <a:t>(</a:t>
            </a:r>
            <a:r>
              <a:rPr lang="en-US" sz="1600" dirty="0" err="1"/>
              <a:t>adam</a:t>
            </a:r>
            <a:r>
              <a:rPr lang="en-US" sz="1600" dirty="0"/>
              <a:t>, apples)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24B152-179F-D649-A83A-BA7074302CA3}"/>
              </a:ext>
            </a:extLst>
          </p:cNvPr>
          <p:cNvSpPr txBox="1"/>
          <p:nvPr/>
        </p:nvSpPr>
        <p:spPr>
          <a:xfrm>
            <a:off x="1234195" y="5264911"/>
            <a:ext cx="229723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opinion</a:t>
            </a:r>
            <a:r>
              <a:rPr lang="en-US" sz="1600" dirty="0"/>
              <a:t>(eve, apples)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DF9B9F-6686-F74D-9799-D136BCC1BABD}"/>
              </a:ext>
            </a:extLst>
          </p:cNvPr>
          <p:cNvSpPr txBox="1"/>
          <p:nvPr/>
        </p:nvSpPr>
        <p:spPr>
          <a:xfrm>
            <a:off x="2739487" y="3269958"/>
            <a:ext cx="281500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        relation</a:t>
            </a:r>
            <a:r>
              <a:rPr lang="en-US" sz="1600" dirty="0"/>
              <a:t>(eve, </a:t>
            </a:r>
            <a:r>
              <a:rPr lang="en-US" sz="1600" dirty="0" err="1"/>
              <a:t>adam</a:t>
            </a:r>
            <a:r>
              <a:rPr lang="en-US" sz="1600" dirty="0"/>
              <a:t>)</a:t>
            </a: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31C3D417-23FD-334D-A145-EF60A3B92D5F}"/>
              </a:ext>
            </a:extLst>
          </p:cNvPr>
          <p:cNvSpPr txBox="1"/>
          <p:nvPr/>
        </p:nvSpPr>
        <p:spPr>
          <a:xfrm rot="20815082">
            <a:off x="142425" y="2905306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/>
              <a:t>triggering rule</a:t>
            </a:r>
          </a:p>
        </p:txBody>
      </p:sp>
      <p:sp>
        <p:nvSpPr>
          <p:cNvPr id="39" name="TextBox 4">
            <a:extLst>
              <a:ext uri="{FF2B5EF4-FFF2-40B4-BE49-F238E27FC236}">
                <a16:creationId xmlns:a16="http://schemas.microsoft.com/office/drawing/2014/main" id="{2BEC7118-40F7-9D40-A80E-1D027375F22A}"/>
              </a:ext>
            </a:extLst>
          </p:cNvPr>
          <p:cNvSpPr txBox="1"/>
          <p:nvPr/>
        </p:nvSpPr>
        <p:spPr>
          <a:xfrm>
            <a:off x="2281944" y="3471960"/>
            <a:ext cx="6573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fact </a:t>
            </a:r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 event,</a:t>
            </a:r>
            <a:r>
              <a:rPr lang="en-US" sz="2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old fact </a:t>
            </a:r>
            <a:r>
              <a:rPr lang="en-US" sz="2400" baseline="-250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2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old fact </a:t>
            </a:r>
            <a:r>
              <a:rPr lang="en-US" sz="2400" baseline="-250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2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…</a:t>
            </a:r>
          </a:p>
        </p:txBody>
      </p:sp>
      <p:sp>
        <p:nvSpPr>
          <p:cNvPr id="40" name="TextBox 5">
            <a:extLst>
              <a:ext uri="{FF2B5EF4-FFF2-40B4-BE49-F238E27FC236}">
                <a16:creationId xmlns:a16="http://schemas.microsoft.com/office/drawing/2014/main" id="{688FFB21-E073-1144-BD5E-24CC7A3FC509}"/>
              </a:ext>
            </a:extLst>
          </p:cNvPr>
          <p:cNvSpPr txBox="1"/>
          <p:nvPr/>
        </p:nvSpPr>
        <p:spPr>
          <a:xfrm>
            <a:off x="1604398" y="3068440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add to database</a:t>
            </a:r>
          </a:p>
        </p:txBody>
      </p:sp>
      <p:sp>
        <p:nvSpPr>
          <p:cNvPr id="41" name="TextBox 6">
            <a:extLst>
              <a:ext uri="{FF2B5EF4-FFF2-40B4-BE49-F238E27FC236}">
                <a16:creationId xmlns:a16="http://schemas.microsoft.com/office/drawing/2014/main" id="{17960280-103E-5D4F-B618-E792FDCA95E0}"/>
              </a:ext>
            </a:extLst>
          </p:cNvPr>
          <p:cNvSpPr txBox="1"/>
          <p:nvPr/>
        </p:nvSpPr>
        <p:spPr>
          <a:xfrm rot="21000000">
            <a:off x="3571328" y="306844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when</a:t>
            </a:r>
          </a:p>
        </p:txBody>
      </p:sp>
      <p:sp>
        <p:nvSpPr>
          <p:cNvPr id="42" name="TextBox 7">
            <a:extLst>
              <a:ext uri="{FF2B5EF4-FFF2-40B4-BE49-F238E27FC236}">
                <a16:creationId xmlns:a16="http://schemas.microsoft.com/office/drawing/2014/main" id="{7B656F4C-5EFB-304A-9ED7-AA398FA0D756}"/>
              </a:ext>
            </a:extLst>
          </p:cNvPr>
          <p:cNvSpPr txBox="1"/>
          <p:nvPr/>
        </p:nvSpPr>
        <p:spPr>
          <a:xfrm>
            <a:off x="5416257" y="3056408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while these are in database</a:t>
            </a:r>
          </a:p>
        </p:txBody>
      </p:sp>
      <p:sp>
        <p:nvSpPr>
          <p:cNvPr id="43" name="TextBox 6">
            <a:extLst>
              <a:ext uri="{FF2B5EF4-FFF2-40B4-BE49-F238E27FC236}">
                <a16:creationId xmlns:a16="http://schemas.microsoft.com/office/drawing/2014/main" id="{6D55B505-6841-B642-A392-01588D5BB993}"/>
              </a:ext>
            </a:extLst>
          </p:cNvPr>
          <p:cNvSpPr txBox="1"/>
          <p:nvPr/>
        </p:nvSpPr>
        <p:spPr>
          <a:xfrm rot="21000000">
            <a:off x="4205917" y="2817898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this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happens</a:t>
            </a:r>
          </a:p>
        </p:txBody>
      </p:sp>
      <p:sp>
        <p:nvSpPr>
          <p:cNvPr id="44" name="TextBox 4">
            <a:extLst>
              <a:ext uri="{FF2B5EF4-FFF2-40B4-BE49-F238E27FC236}">
                <a16:creationId xmlns:a16="http://schemas.microsoft.com/office/drawing/2014/main" id="{2BEC7118-40F7-9D40-A80E-1D027375F22A}"/>
              </a:ext>
            </a:extLst>
          </p:cNvPr>
          <p:cNvSpPr txBox="1"/>
          <p:nvPr/>
        </p:nvSpPr>
        <p:spPr>
          <a:xfrm>
            <a:off x="2107217" y="4746148"/>
            <a:ext cx="67478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r>
              <a:rPr lang="en-US" sz="2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old fact </a:t>
            </a:r>
            <a:r>
              <a:rPr lang="en-US" sz="2400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 event,</a:t>
            </a:r>
            <a:r>
              <a:rPr lang="en-US" sz="2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old fact </a:t>
            </a:r>
            <a:r>
              <a:rPr lang="en-US" sz="2400" baseline="-250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US" sz="2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old fact </a:t>
            </a:r>
            <a:r>
              <a:rPr lang="en-US" sz="2400" baseline="-250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US" sz="2400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…</a:t>
            </a:r>
          </a:p>
        </p:txBody>
      </p:sp>
      <p:sp>
        <p:nvSpPr>
          <p:cNvPr id="45" name="TextBox 5">
            <a:extLst>
              <a:ext uri="{FF2B5EF4-FFF2-40B4-BE49-F238E27FC236}">
                <a16:creationId xmlns:a16="http://schemas.microsoft.com/office/drawing/2014/main" id="{688FFB21-E073-1144-BD5E-24CC7A3FC509}"/>
              </a:ext>
            </a:extLst>
          </p:cNvPr>
          <p:cNvSpPr txBox="1"/>
          <p:nvPr/>
        </p:nvSpPr>
        <p:spPr>
          <a:xfrm>
            <a:off x="2634281" y="431856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delete</a:t>
            </a:r>
          </a:p>
        </p:txBody>
      </p:sp>
      <p:sp>
        <p:nvSpPr>
          <p:cNvPr id="46" name="TextBox 6">
            <a:extLst>
              <a:ext uri="{FF2B5EF4-FFF2-40B4-BE49-F238E27FC236}">
                <a16:creationId xmlns:a16="http://schemas.microsoft.com/office/drawing/2014/main" id="{17960280-103E-5D4F-B618-E792FDCA95E0}"/>
              </a:ext>
            </a:extLst>
          </p:cNvPr>
          <p:cNvSpPr txBox="1"/>
          <p:nvPr/>
        </p:nvSpPr>
        <p:spPr>
          <a:xfrm rot="21000000">
            <a:off x="3571327" y="4318564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when</a:t>
            </a:r>
          </a:p>
        </p:txBody>
      </p:sp>
      <p:sp>
        <p:nvSpPr>
          <p:cNvPr id="47" name="TextBox 7">
            <a:extLst>
              <a:ext uri="{FF2B5EF4-FFF2-40B4-BE49-F238E27FC236}">
                <a16:creationId xmlns:a16="http://schemas.microsoft.com/office/drawing/2014/main" id="{7B656F4C-5EFB-304A-9ED7-AA398FA0D756}"/>
              </a:ext>
            </a:extLst>
          </p:cNvPr>
          <p:cNvSpPr txBox="1"/>
          <p:nvPr/>
        </p:nvSpPr>
        <p:spPr>
          <a:xfrm>
            <a:off x="5416256" y="4318564"/>
            <a:ext cx="3381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while these are in database</a:t>
            </a:r>
          </a:p>
        </p:txBody>
      </p:sp>
      <p:sp>
        <p:nvSpPr>
          <p:cNvPr id="48" name="TextBox 6">
            <a:extLst>
              <a:ext uri="{FF2B5EF4-FFF2-40B4-BE49-F238E27FC236}">
                <a16:creationId xmlns:a16="http://schemas.microsoft.com/office/drawing/2014/main" id="{6D55B505-6841-B642-A392-01588D5BB993}"/>
              </a:ext>
            </a:extLst>
          </p:cNvPr>
          <p:cNvSpPr txBox="1"/>
          <p:nvPr/>
        </p:nvSpPr>
        <p:spPr>
          <a:xfrm rot="21000000">
            <a:off x="4205916" y="4097296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rgbClr val="FF0000"/>
                </a:solidFill>
              </a:rPr>
              <a:t>this 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happens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600A85EB-FE33-0143-AAF4-3FCFB981396D}"/>
              </a:ext>
            </a:extLst>
          </p:cNvPr>
          <p:cNvSpPr/>
          <p:nvPr/>
        </p:nvSpPr>
        <p:spPr>
          <a:xfrm rot="5400000">
            <a:off x="2974537" y="1503638"/>
            <a:ext cx="183524" cy="127703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5ECFA95A-74F4-B240-9A45-1F332323AF69}"/>
              </a:ext>
            </a:extLst>
          </p:cNvPr>
          <p:cNvSpPr/>
          <p:nvPr/>
        </p:nvSpPr>
        <p:spPr>
          <a:xfrm rot="5400000">
            <a:off x="5744434" y="562008"/>
            <a:ext cx="143467" cy="3154543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e 49">
            <a:extLst>
              <a:ext uri="{FF2B5EF4-FFF2-40B4-BE49-F238E27FC236}">
                <a16:creationId xmlns:a16="http://schemas.microsoft.com/office/drawing/2014/main" id="{056964D8-6E69-9E49-B3D1-A642C0EBD1A5}"/>
              </a:ext>
            </a:extLst>
          </p:cNvPr>
          <p:cNvSpPr/>
          <p:nvPr/>
        </p:nvSpPr>
        <p:spPr>
          <a:xfrm rot="5400000">
            <a:off x="3846070" y="2041866"/>
            <a:ext cx="173843" cy="274231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Left Brace 50">
            <a:extLst>
              <a:ext uri="{FF2B5EF4-FFF2-40B4-BE49-F238E27FC236}">
                <a16:creationId xmlns:a16="http://schemas.microsoft.com/office/drawing/2014/main" id="{EA98BD69-2AE4-8C40-B6F7-166EA67A8584}"/>
              </a:ext>
            </a:extLst>
          </p:cNvPr>
          <p:cNvSpPr/>
          <p:nvPr/>
        </p:nvSpPr>
        <p:spPr>
          <a:xfrm rot="5400000">
            <a:off x="2913052" y="2870938"/>
            <a:ext cx="219801" cy="1315914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Left Brace 51">
            <a:extLst>
              <a:ext uri="{FF2B5EF4-FFF2-40B4-BE49-F238E27FC236}">
                <a16:creationId xmlns:a16="http://schemas.microsoft.com/office/drawing/2014/main" id="{49E55EE7-5A41-7A47-B2D5-9BA160726C0E}"/>
              </a:ext>
            </a:extLst>
          </p:cNvPr>
          <p:cNvSpPr/>
          <p:nvPr/>
        </p:nvSpPr>
        <p:spPr>
          <a:xfrm rot="5400000">
            <a:off x="6788404" y="1852669"/>
            <a:ext cx="195608" cy="325828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8A4CBB40-8C07-E64D-A6F9-8569C3413875}"/>
              </a:ext>
            </a:extLst>
          </p:cNvPr>
          <p:cNvSpPr/>
          <p:nvPr/>
        </p:nvSpPr>
        <p:spPr>
          <a:xfrm rot="5400000">
            <a:off x="3855978" y="3386776"/>
            <a:ext cx="173843" cy="274231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9CA3EC2D-3A8D-C140-BF9E-C84957D577AF}"/>
              </a:ext>
            </a:extLst>
          </p:cNvPr>
          <p:cNvSpPr/>
          <p:nvPr/>
        </p:nvSpPr>
        <p:spPr>
          <a:xfrm rot="5400000">
            <a:off x="4532746" y="3058318"/>
            <a:ext cx="195608" cy="904784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C0E326CC-298C-2A47-824B-BE8E8B6AD71F}"/>
              </a:ext>
            </a:extLst>
          </p:cNvPr>
          <p:cNvSpPr/>
          <p:nvPr/>
        </p:nvSpPr>
        <p:spPr>
          <a:xfrm rot="5400000">
            <a:off x="2993049" y="4193475"/>
            <a:ext cx="193916" cy="1142729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Brace 55">
            <a:extLst>
              <a:ext uri="{FF2B5EF4-FFF2-40B4-BE49-F238E27FC236}">
                <a16:creationId xmlns:a16="http://schemas.microsoft.com/office/drawing/2014/main" id="{721D71F9-CD05-2A48-A9B5-9950B826494D}"/>
              </a:ext>
            </a:extLst>
          </p:cNvPr>
          <p:cNvSpPr/>
          <p:nvPr/>
        </p:nvSpPr>
        <p:spPr>
          <a:xfrm rot="5400000">
            <a:off x="6781436" y="3144160"/>
            <a:ext cx="195608" cy="3258282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Left Brace 56">
            <a:extLst>
              <a:ext uri="{FF2B5EF4-FFF2-40B4-BE49-F238E27FC236}">
                <a16:creationId xmlns:a16="http://schemas.microsoft.com/office/drawing/2014/main" id="{573D18D7-95BB-5140-AEEA-8326A4F890E0}"/>
              </a:ext>
            </a:extLst>
          </p:cNvPr>
          <p:cNvSpPr/>
          <p:nvPr/>
        </p:nvSpPr>
        <p:spPr>
          <a:xfrm rot="5400000">
            <a:off x="3849010" y="4640559"/>
            <a:ext cx="173843" cy="274231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Left Brace 57">
            <a:extLst>
              <a:ext uri="{FF2B5EF4-FFF2-40B4-BE49-F238E27FC236}">
                <a16:creationId xmlns:a16="http://schemas.microsoft.com/office/drawing/2014/main" id="{EB3BC9EB-431A-A54E-B5C5-B5AA6D99C1D1}"/>
              </a:ext>
            </a:extLst>
          </p:cNvPr>
          <p:cNvSpPr/>
          <p:nvPr/>
        </p:nvSpPr>
        <p:spPr>
          <a:xfrm rot="5400000">
            <a:off x="4525778" y="4340382"/>
            <a:ext cx="195608" cy="904784"/>
          </a:xfrm>
          <a:prstGeom prst="lef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0" grpId="1"/>
      <p:bldP spid="11" grpId="0"/>
      <p:bldP spid="11" grpId="1"/>
      <p:bldP spid="12" grpId="0" animBg="1"/>
      <p:bldP spid="12" grpId="1" animBg="1"/>
      <p:bldP spid="13" grpId="0" animBg="1"/>
      <p:bldP spid="13" grpId="1" animBg="1"/>
      <p:bldP spid="27" grpId="0"/>
      <p:bldP spid="27" grpId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4" grpId="0" animBg="1"/>
      <p:bldP spid="34" grpId="1" animBg="1"/>
      <p:bldP spid="35" grpId="0" animBg="1"/>
      <p:bldP spid="35" grpId="1" animBg="1"/>
      <p:bldP spid="36" grpId="0" animBg="1"/>
      <p:bldP spid="36" grpId="1" animBg="1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33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60A6-5150-E942-97F1-C29C3121D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</a:t>
            </a:r>
            <a:r>
              <a:rPr lang="en-US" dirty="0">
                <a:solidFill>
                  <a:schemeClr val="accent1"/>
                </a:solidFill>
              </a:rPr>
              <a:t>Embeddings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F48F73-2A08-D149-96AF-95F32272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3113-EE91-7342-A67C-8F40BDBBEE5B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BECB6-D040-4140-8F4F-1EB655933FED}"/>
              </a:ext>
            </a:extLst>
          </p:cNvPr>
          <p:cNvSpPr txBox="1"/>
          <p:nvPr/>
        </p:nvSpPr>
        <p:spPr>
          <a:xfrm>
            <a:off x="3573986" y="1413755"/>
            <a:ext cx="531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relation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(X, Y) :- </a:t>
            </a:r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opinion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(X, U), </a:t>
            </a:r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opinion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(Y, U)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F83AB05-F257-ED4D-BA7B-13769D0F191A}"/>
              </a:ext>
            </a:extLst>
          </p:cNvPr>
          <p:cNvGrpSpPr/>
          <p:nvPr/>
        </p:nvGrpSpPr>
        <p:grpSpPr>
          <a:xfrm>
            <a:off x="107588" y="3833361"/>
            <a:ext cx="4026993" cy="2142474"/>
            <a:chOff x="30588" y="4025862"/>
            <a:chExt cx="4026993" cy="21424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E49DD1-BAD2-4C45-A8E2-2F828C00D497}"/>
                </a:ext>
              </a:extLst>
            </p:cNvPr>
            <p:cNvSpPr txBox="1"/>
            <p:nvPr/>
          </p:nvSpPr>
          <p:spPr>
            <a:xfrm>
              <a:off x="30588" y="5567183"/>
              <a:ext cx="22972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opinion</a:t>
              </a:r>
              <a:r>
                <a:rPr lang="en-US" sz="1600" dirty="0"/>
                <a:t>(eve, apples)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5861A3-D058-F548-A6E1-7BFBC9F1FF30}"/>
                </a:ext>
              </a:extLst>
            </p:cNvPr>
            <p:cNvSpPr txBox="1"/>
            <p:nvPr/>
          </p:nvSpPr>
          <p:spPr>
            <a:xfrm>
              <a:off x="1548561" y="5283881"/>
              <a:ext cx="250902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accent1"/>
                  </a:solidFill>
                </a:rPr>
                <a:t>opinion</a:t>
              </a:r>
              <a:r>
                <a:rPr lang="en-US" sz="1600" dirty="0"/>
                <a:t>(</a:t>
              </a:r>
              <a:r>
                <a:rPr lang="en-US" sz="1600" dirty="0" err="1"/>
                <a:t>adam</a:t>
              </a:r>
              <a:r>
                <a:rPr lang="en-US" sz="1600" dirty="0"/>
                <a:t>, apples)</a:t>
              </a:r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7989851E-F479-484D-954B-F6E846B627CE}"/>
                </a:ext>
              </a:extLst>
            </p:cNvPr>
            <p:cNvSpPr/>
            <p:nvPr/>
          </p:nvSpPr>
          <p:spPr>
            <a:xfrm rot="2277329" flipH="1">
              <a:off x="1225659" y="4025862"/>
              <a:ext cx="107880" cy="2142474"/>
            </a:xfrm>
            <a:prstGeom prst="arc">
              <a:avLst>
                <a:gd name="adj1" fmla="val 16187013"/>
                <a:gd name="adj2" fmla="val 5231264"/>
              </a:avLst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94329DEE-44E0-E94D-A65C-F3B08A97D4A9}"/>
                </a:ext>
              </a:extLst>
            </p:cNvPr>
            <p:cNvSpPr/>
            <p:nvPr/>
          </p:nvSpPr>
          <p:spPr>
            <a:xfrm rot="19412594" flipH="1">
              <a:off x="1894885" y="4283993"/>
              <a:ext cx="513499" cy="1350275"/>
            </a:xfrm>
            <a:prstGeom prst="arc">
              <a:avLst>
                <a:gd name="adj1" fmla="val 16540625"/>
                <a:gd name="adj2" fmla="val 3320234"/>
              </a:avLst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5FE124-A7F4-DC4B-8F50-26D0BBE92431}"/>
              </a:ext>
            </a:extLst>
          </p:cNvPr>
          <p:cNvGrpSpPr/>
          <p:nvPr/>
        </p:nvGrpSpPr>
        <p:grpSpPr>
          <a:xfrm>
            <a:off x="2567330" y="5461846"/>
            <a:ext cx="263951" cy="511722"/>
            <a:chOff x="6366331" y="3164785"/>
            <a:chExt cx="263951" cy="511722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0A67000-7E68-D344-B2E4-71A2F4E20205}"/>
                </a:ext>
              </a:extLst>
            </p:cNvPr>
            <p:cNvSpPr/>
            <p:nvPr/>
          </p:nvSpPr>
          <p:spPr>
            <a:xfrm>
              <a:off x="6366331" y="3164785"/>
              <a:ext cx="263951" cy="511722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F8911DD-AD84-A045-B4AF-BF877B373142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97D1900-2FB0-CA4E-8497-4FFF202EA7CB}"/>
                </a:ext>
              </a:extLst>
            </p:cNvPr>
            <p:cNvSpPr/>
            <p:nvPr/>
          </p:nvSpPr>
          <p:spPr>
            <a:xfrm>
              <a:off x="6415573" y="3446318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15451A7-49CA-DA4F-BEDA-50A6DAD93014}"/>
              </a:ext>
            </a:extLst>
          </p:cNvPr>
          <p:cNvGrpSpPr/>
          <p:nvPr/>
        </p:nvGrpSpPr>
        <p:grpSpPr>
          <a:xfrm>
            <a:off x="615290" y="5756761"/>
            <a:ext cx="263951" cy="511722"/>
            <a:chOff x="6366331" y="3164785"/>
            <a:chExt cx="263951" cy="511722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9238D10F-2371-784A-9E00-62DAB7491513}"/>
                </a:ext>
              </a:extLst>
            </p:cNvPr>
            <p:cNvSpPr/>
            <p:nvPr/>
          </p:nvSpPr>
          <p:spPr>
            <a:xfrm>
              <a:off x="6366331" y="3164785"/>
              <a:ext cx="263951" cy="511722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F911C5-FE01-4E43-9620-C743124F0B10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43B6AF-DE8D-B14B-B9B0-7BA1A9E9CCD6}"/>
                </a:ext>
              </a:extLst>
            </p:cNvPr>
            <p:cNvSpPr/>
            <p:nvPr/>
          </p:nvSpPr>
          <p:spPr>
            <a:xfrm>
              <a:off x="6415573" y="3446318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BAE3DD-06AD-2B40-B0C4-CCCCABB9FC98}"/>
              </a:ext>
            </a:extLst>
          </p:cNvPr>
          <p:cNvGrpSpPr/>
          <p:nvPr/>
        </p:nvGrpSpPr>
        <p:grpSpPr>
          <a:xfrm>
            <a:off x="7456272" y="1788141"/>
            <a:ext cx="532084" cy="768096"/>
            <a:chOff x="2685396" y="2126141"/>
            <a:chExt cx="532084" cy="768096"/>
          </a:xfrm>
        </p:grpSpPr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A578F249-F7FC-A448-A93E-29EF8F74111E}"/>
                </a:ext>
              </a:extLst>
            </p:cNvPr>
            <p:cNvSpPr/>
            <p:nvPr/>
          </p:nvSpPr>
          <p:spPr>
            <a:xfrm>
              <a:off x="2685396" y="2126141"/>
              <a:ext cx="532084" cy="768096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A5E5940-0A66-684B-B65A-8CC2164308BF}"/>
                </a:ext>
              </a:extLst>
            </p:cNvPr>
            <p:cNvSpPr/>
            <p:nvPr/>
          </p:nvSpPr>
          <p:spPr>
            <a:xfrm>
              <a:off x="2750577" y="2195596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2801D01-EE9D-014E-9ACD-361CB153D36E}"/>
                </a:ext>
              </a:extLst>
            </p:cNvPr>
            <p:cNvSpPr/>
            <p:nvPr/>
          </p:nvSpPr>
          <p:spPr>
            <a:xfrm>
              <a:off x="2750577" y="2428864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DA21DCB-57BB-D641-85AD-705C58F7D633}"/>
                </a:ext>
              </a:extLst>
            </p:cNvPr>
            <p:cNvSpPr/>
            <p:nvPr/>
          </p:nvSpPr>
          <p:spPr>
            <a:xfrm>
              <a:off x="2974937" y="2195596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852FE57-FA32-8449-BF24-3D326C1455B3}"/>
                </a:ext>
              </a:extLst>
            </p:cNvPr>
            <p:cNvSpPr/>
            <p:nvPr/>
          </p:nvSpPr>
          <p:spPr>
            <a:xfrm>
              <a:off x="2974937" y="2428864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EFBEF88-82FE-9D49-9583-6744A004892D}"/>
                </a:ext>
              </a:extLst>
            </p:cNvPr>
            <p:cNvSpPr/>
            <p:nvPr/>
          </p:nvSpPr>
          <p:spPr>
            <a:xfrm>
              <a:off x="2750577" y="2662131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9DA8D17-167C-474D-9291-AF6911A9019A}"/>
                </a:ext>
              </a:extLst>
            </p:cNvPr>
            <p:cNvSpPr/>
            <p:nvPr/>
          </p:nvSpPr>
          <p:spPr>
            <a:xfrm>
              <a:off x="2974937" y="2662131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0355D7A-07A8-DB48-BF52-97A91D95CA23}"/>
              </a:ext>
            </a:extLst>
          </p:cNvPr>
          <p:cNvSpPr txBox="1"/>
          <p:nvPr/>
        </p:nvSpPr>
        <p:spPr>
          <a:xfrm>
            <a:off x="5196774" y="194624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5228E8C-4119-3B4F-AC35-2CE09D1EC0F8}"/>
              </a:ext>
            </a:extLst>
          </p:cNvPr>
          <p:cNvSpPr txBox="1"/>
          <p:nvPr/>
        </p:nvSpPr>
        <p:spPr>
          <a:xfrm>
            <a:off x="6325087" y="1977150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3DBC4E-77F6-094E-9281-B251B014CE4B}"/>
              </a:ext>
            </a:extLst>
          </p:cNvPr>
          <p:cNvSpPr txBox="1"/>
          <p:nvPr/>
        </p:nvSpPr>
        <p:spPr>
          <a:xfrm>
            <a:off x="7981740" y="1979718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0B58DC-0391-4444-91A1-20A69C2100FF}"/>
              </a:ext>
            </a:extLst>
          </p:cNvPr>
          <p:cNvSpPr txBox="1"/>
          <p:nvPr/>
        </p:nvSpPr>
        <p:spPr>
          <a:xfrm>
            <a:off x="6959595" y="1942988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7BD29A6-64FA-2147-8626-E14361C7772A}"/>
              </a:ext>
            </a:extLst>
          </p:cNvPr>
          <p:cNvSpPr txBox="1"/>
          <p:nvPr/>
        </p:nvSpPr>
        <p:spPr>
          <a:xfrm>
            <a:off x="3748469" y="5449213"/>
            <a:ext cx="23485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opinion</a:t>
            </a:r>
            <a:r>
              <a:rPr lang="en-US" sz="1600" dirty="0"/>
              <a:t>(eve, politics)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E01B0B-9878-EC45-B60A-686B37AD21AD}"/>
              </a:ext>
            </a:extLst>
          </p:cNvPr>
          <p:cNvSpPr txBox="1"/>
          <p:nvPr/>
        </p:nvSpPr>
        <p:spPr>
          <a:xfrm>
            <a:off x="5502111" y="5174168"/>
            <a:ext cx="25603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opinion</a:t>
            </a:r>
            <a:r>
              <a:rPr lang="en-US" sz="1600" dirty="0"/>
              <a:t>(</a:t>
            </a:r>
            <a:r>
              <a:rPr lang="en-US" sz="1600" dirty="0" err="1"/>
              <a:t>adam</a:t>
            </a:r>
            <a:r>
              <a:rPr lang="en-US" sz="1600" dirty="0"/>
              <a:t>, politics)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9A500A-45DD-EE40-9B4E-412447264B59}"/>
              </a:ext>
            </a:extLst>
          </p:cNvPr>
          <p:cNvGrpSpPr/>
          <p:nvPr/>
        </p:nvGrpSpPr>
        <p:grpSpPr>
          <a:xfrm>
            <a:off x="2648566" y="4454278"/>
            <a:ext cx="3492289" cy="640980"/>
            <a:chOff x="2571566" y="4646779"/>
            <a:chExt cx="3492289" cy="640980"/>
          </a:xfrm>
        </p:grpSpPr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FE566449-7CB9-334E-AB7E-C2EF7A338132}"/>
                </a:ext>
              </a:extLst>
            </p:cNvPr>
            <p:cNvSpPr/>
            <p:nvPr/>
          </p:nvSpPr>
          <p:spPr>
            <a:xfrm rot="18222618" flipH="1">
              <a:off x="3530839" y="3687506"/>
              <a:ext cx="556836" cy="2475382"/>
            </a:xfrm>
            <a:prstGeom prst="arc">
              <a:avLst>
                <a:gd name="adj1" fmla="val 16374492"/>
                <a:gd name="adj2" fmla="val 4977337"/>
              </a:avLst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B6A940FC-329D-3A48-B948-B1668AD007DF}"/>
                </a:ext>
              </a:extLst>
            </p:cNvPr>
            <p:cNvSpPr/>
            <p:nvPr/>
          </p:nvSpPr>
          <p:spPr>
            <a:xfrm rot="16968094" flipH="1">
              <a:off x="4331462" y="3555366"/>
              <a:ext cx="451678" cy="3013108"/>
            </a:xfrm>
            <a:prstGeom prst="arc">
              <a:avLst>
                <a:gd name="adj1" fmla="val 16544453"/>
                <a:gd name="adj2" fmla="val 4865866"/>
              </a:avLst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8467E80-CD3D-5045-926A-E70C876C3F56}"/>
              </a:ext>
            </a:extLst>
          </p:cNvPr>
          <p:cNvGrpSpPr/>
          <p:nvPr/>
        </p:nvGrpSpPr>
        <p:grpSpPr>
          <a:xfrm>
            <a:off x="6769984" y="5558949"/>
            <a:ext cx="263951" cy="511722"/>
            <a:chOff x="6366331" y="3164785"/>
            <a:chExt cx="263951" cy="511722"/>
          </a:xfrm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253EFAB7-C88A-6A44-9F86-CE0859D2CC10}"/>
                </a:ext>
              </a:extLst>
            </p:cNvPr>
            <p:cNvSpPr/>
            <p:nvPr/>
          </p:nvSpPr>
          <p:spPr>
            <a:xfrm>
              <a:off x="6366331" y="3164785"/>
              <a:ext cx="263951" cy="511722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E20988A-B708-324D-86DB-FAE5EBC33869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56C900E2-04D7-424E-9210-191C062C0692}"/>
                </a:ext>
              </a:extLst>
            </p:cNvPr>
            <p:cNvSpPr/>
            <p:nvPr/>
          </p:nvSpPr>
          <p:spPr>
            <a:xfrm>
              <a:off x="6415573" y="3446318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3E5E0E9-8D55-D246-8A70-D1BB95B417B2}"/>
              </a:ext>
            </a:extLst>
          </p:cNvPr>
          <p:cNvGrpSpPr/>
          <p:nvPr/>
        </p:nvGrpSpPr>
        <p:grpSpPr>
          <a:xfrm>
            <a:off x="4639273" y="5782433"/>
            <a:ext cx="263951" cy="511722"/>
            <a:chOff x="6366331" y="3164785"/>
            <a:chExt cx="263951" cy="511722"/>
          </a:xfrm>
        </p:grpSpPr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D21120AD-D05F-D04B-B41E-0DDF0D05849F}"/>
                </a:ext>
              </a:extLst>
            </p:cNvPr>
            <p:cNvSpPr/>
            <p:nvPr/>
          </p:nvSpPr>
          <p:spPr>
            <a:xfrm>
              <a:off x="6366331" y="3164785"/>
              <a:ext cx="263951" cy="511722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A6C71B5-288C-7F48-ABA4-B306A7BD9551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77A62D5-2182-BB42-AFE7-795DF47F1F4C}"/>
                </a:ext>
              </a:extLst>
            </p:cNvPr>
            <p:cNvSpPr/>
            <p:nvPr/>
          </p:nvSpPr>
          <p:spPr>
            <a:xfrm>
              <a:off x="6415573" y="3446318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2F8C870B-7580-1342-A06F-6C064251A91A}"/>
              </a:ext>
            </a:extLst>
          </p:cNvPr>
          <p:cNvSpPr txBox="1"/>
          <p:nvPr/>
        </p:nvSpPr>
        <p:spPr>
          <a:xfrm rot="21109111">
            <a:off x="6180549" y="2755785"/>
            <a:ext cx="19607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different inputs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same params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F04048-4B5B-6B43-805C-8B9C7EF7C6EB}"/>
              </a:ext>
            </a:extLst>
          </p:cNvPr>
          <p:cNvSpPr txBox="1"/>
          <p:nvPr/>
        </p:nvSpPr>
        <p:spPr>
          <a:xfrm>
            <a:off x="5687442" y="4210061"/>
            <a:ext cx="22635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married</a:t>
            </a:r>
            <a:r>
              <a:rPr lang="en-US" sz="1600" dirty="0"/>
              <a:t>(eve, </a:t>
            </a:r>
            <a:r>
              <a:rPr lang="en-US" sz="1600" dirty="0" err="1"/>
              <a:t>adam</a:t>
            </a:r>
            <a:r>
              <a:rPr lang="en-US" sz="1600" dirty="0"/>
              <a:t>)</a:t>
            </a:r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05083DF2-B190-5743-95A9-3D17784B9BB4}"/>
              </a:ext>
            </a:extLst>
          </p:cNvPr>
          <p:cNvSpPr/>
          <p:nvPr/>
        </p:nvSpPr>
        <p:spPr>
          <a:xfrm rot="16662951">
            <a:off x="5096439" y="2719684"/>
            <a:ext cx="347608" cy="2837022"/>
          </a:xfrm>
          <a:prstGeom prst="arc">
            <a:avLst>
              <a:gd name="adj1" fmla="val 16374492"/>
              <a:gd name="adj2" fmla="val 5247869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7A582D2-6CEA-AA45-A6DD-B032C0F46998}"/>
              </a:ext>
            </a:extLst>
          </p:cNvPr>
          <p:cNvGrpSpPr/>
          <p:nvPr/>
        </p:nvGrpSpPr>
        <p:grpSpPr>
          <a:xfrm>
            <a:off x="718706" y="3214736"/>
            <a:ext cx="3228119" cy="775339"/>
            <a:chOff x="1098215" y="3386455"/>
            <a:chExt cx="3228119" cy="775339"/>
          </a:xfrm>
        </p:grpSpPr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8BD39C56-5C1D-C245-A534-0B831A6787EC}"/>
                </a:ext>
              </a:extLst>
            </p:cNvPr>
            <p:cNvSpPr/>
            <p:nvPr/>
          </p:nvSpPr>
          <p:spPr>
            <a:xfrm>
              <a:off x="1098215" y="3386455"/>
              <a:ext cx="3228119" cy="775339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F0E3226-9374-1947-B3B4-6DBEF59F0875}"/>
                </a:ext>
              </a:extLst>
            </p:cNvPr>
            <p:cNvSpPr txBox="1"/>
            <p:nvPr/>
          </p:nvSpPr>
          <p:spPr>
            <a:xfrm>
              <a:off x="1566768" y="3589458"/>
              <a:ext cx="2291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non-linear pooling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6EE25C0-0790-1B49-B895-31F630AD2102}"/>
                  </a:ext>
                </a:extLst>
              </p:cNvPr>
              <p:cNvSpPr txBox="1"/>
              <p:nvPr/>
            </p:nvSpPr>
            <p:spPr>
              <a:xfrm>
                <a:off x="1304586" y="2761479"/>
                <a:ext cx="1539973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(              )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6EE25C0-0790-1B49-B895-31F630AD2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586" y="2761479"/>
                <a:ext cx="1539973" cy="360804"/>
              </a:xfrm>
              <a:prstGeom prst="rect">
                <a:avLst/>
              </a:prstGeom>
              <a:blipFill>
                <a:blip r:embed="rId3"/>
                <a:stretch>
                  <a:fillRect l="-4918" r="-8197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47DD7615-638E-AF47-804D-F70BA1E819E3}"/>
              </a:ext>
            </a:extLst>
          </p:cNvPr>
          <p:cNvGrpSpPr/>
          <p:nvPr/>
        </p:nvGrpSpPr>
        <p:grpSpPr>
          <a:xfrm>
            <a:off x="4650277" y="1780996"/>
            <a:ext cx="263951" cy="768096"/>
            <a:chOff x="6366331" y="3164785"/>
            <a:chExt cx="263951" cy="767583"/>
          </a:xfrm>
        </p:grpSpPr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7381993B-F5AE-F645-B73E-343F55F2D26F}"/>
                </a:ext>
              </a:extLst>
            </p:cNvPr>
            <p:cNvSpPr/>
            <p:nvPr/>
          </p:nvSpPr>
          <p:spPr>
            <a:xfrm>
              <a:off x="6366331" y="3164785"/>
              <a:ext cx="263951" cy="767583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5743F26-CA29-7942-9A62-F23E8A44CAF1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A5506B6-BFCF-9E4D-AB15-D1B3C3407AFE}"/>
                </a:ext>
              </a:extLst>
            </p:cNvPr>
            <p:cNvSpPr/>
            <p:nvPr/>
          </p:nvSpPr>
          <p:spPr>
            <a:xfrm>
              <a:off x="6415573" y="347227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D4A5AB7-FFD1-954D-B853-FC99BEF7A367}"/>
                </a:ext>
              </a:extLst>
            </p:cNvPr>
            <p:cNvSpPr/>
            <p:nvPr/>
          </p:nvSpPr>
          <p:spPr>
            <a:xfrm>
              <a:off x="6415572" y="371503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4E3BC45-9FD2-5648-9DAF-D1AF9D2DD5C2}"/>
              </a:ext>
            </a:extLst>
          </p:cNvPr>
          <p:cNvGrpSpPr/>
          <p:nvPr/>
        </p:nvGrpSpPr>
        <p:grpSpPr>
          <a:xfrm>
            <a:off x="7888920" y="4053734"/>
            <a:ext cx="263951" cy="768096"/>
            <a:chOff x="6366331" y="3164785"/>
            <a:chExt cx="263951" cy="767583"/>
          </a:xfrm>
        </p:grpSpPr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5A25A977-109E-6D48-B2C5-4C65642AD260}"/>
                </a:ext>
              </a:extLst>
            </p:cNvPr>
            <p:cNvSpPr/>
            <p:nvPr/>
          </p:nvSpPr>
          <p:spPr>
            <a:xfrm>
              <a:off x="6366331" y="3164785"/>
              <a:ext cx="263951" cy="767583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B5CF6C36-F519-4341-8D26-7B13585218A3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167097A-37FB-C14F-B329-4122888E6185}"/>
                </a:ext>
              </a:extLst>
            </p:cNvPr>
            <p:cNvSpPr/>
            <p:nvPr/>
          </p:nvSpPr>
          <p:spPr>
            <a:xfrm>
              <a:off x="6415573" y="347227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D3E1340-D7EA-E74C-889E-7AB683346E4A}"/>
                </a:ext>
              </a:extLst>
            </p:cNvPr>
            <p:cNvSpPr/>
            <p:nvPr/>
          </p:nvSpPr>
          <p:spPr>
            <a:xfrm>
              <a:off x="6415572" y="371503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0F1CEB-F810-E44F-8B9C-3CDF4E2B8A0E}"/>
              </a:ext>
            </a:extLst>
          </p:cNvPr>
          <p:cNvGrpSpPr/>
          <p:nvPr/>
        </p:nvGrpSpPr>
        <p:grpSpPr>
          <a:xfrm>
            <a:off x="5170375" y="3563414"/>
            <a:ext cx="263951" cy="768096"/>
            <a:chOff x="6366331" y="3164785"/>
            <a:chExt cx="263951" cy="767583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A01CE00C-C067-FB43-BF5C-36EACA5248E1}"/>
                </a:ext>
              </a:extLst>
            </p:cNvPr>
            <p:cNvSpPr/>
            <p:nvPr/>
          </p:nvSpPr>
          <p:spPr>
            <a:xfrm>
              <a:off x="6366331" y="3164785"/>
              <a:ext cx="263951" cy="767583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B258199-B4BB-4549-A6A4-716947E28210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F72914AE-1B5F-B343-98F0-83EC1518F338}"/>
                </a:ext>
              </a:extLst>
            </p:cNvPr>
            <p:cNvSpPr/>
            <p:nvPr/>
          </p:nvSpPr>
          <p:spPr>
            <a:xfrm>
              <a:off x="6415573" y="347227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8EF8F37-726A-E346-8255-FC0B593012CE}"/>
                </a:ext>
              </a:extLst>
            </p:cNvPr>
            <p:cNvSpPr/>
            <p:nvPr/>
          </p:nvSpPr>
          <p:spPr>
            <a:xfrm>
              <a:off x="6415572" y="371503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52892A8-463E-E648-8E3B-C2F6006CC0C0}"/>
              </a:ext>
            </a:extLst>
          </p:cNvPr>
          <p:cNvGrpSpPr/>
          <p:nvPr/>
        </p:nvGrpSpPr>
        <p:grpSpPr>
          <a:xfrm>
            <a:off x="5793302" y="1778905"/>
            <a:ext cx="532084" cy="768096"/>
            <a:chOff x="2685396" y="2126141"/>
            <a:chExt cx="532084" cy="768096"/>
          </a:xfrm>
        </p:grpSpPr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28A5586F-889F-2F40-A000-42941DCAE3C2}"/>
                </a:ext>
              </a:extLst>
            </p:cNvPr>
            <p:cNvSpPr/>
            <p:nvPr/>
          </p:nvSpPr>
          <p:spPr>
            <a:xfrm>
              <a:off x="2685396" y="2126141"/>
              <a:ext cx="532084" cy="768096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3B507CF-B079-564F-86E7-92AFF7D5A056}"/>
                </a:ext>
              </a:extLst>
            </p:cNvPr>
            <p:cNvSpPr/>
            <p:nvPr/>
          </p:nvSpPr>
          <p:spPr>
            <a:xfrm>
              <a:off x="2750577" y="2195596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8F3CE54-4C1F-384E-8768-41D060BADFF5}"/>
                </a:ext>
              </a:extLst>
            </p:cNvPr>
            <p:cNvSpPr/>
            <p:nvPr/>
          </p:nvSpPr>
          <p:spPr>
            <a:xfrm>
              <a:off x="2750577" y="2428864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87C9499-19C1-544B-A965-E419A9FF8A23}"/>
                </a:ext>
              </a:extLst>
            </p:cNvPr>
            <p:cNvSpPr/>
            <p:nvPr/>
          </p:nvSpPr>
          <p:spPr>
            <a:xfrm>
              <a:off x="2974937" y="2195596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3AD92F46-D9BA-FA40-AD0A-B6E2F8BF9119}"/>
                </a:ext>
              </a:extLst>
            </p:cNvPr>
            <p:cNvSpPr/>
            <p:nvPr/>
          </p:nvSpPr>
          <p:spPr>
            <a:xfrm>
              <a:off x="2974937" y="2428864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069C886-4B4E-F745-AD0D-6F9D20CD02A7}"/>
                </a:ext>
              </a:extLst>
            </p:cNvPr>
            <p:cNvSpPr/>
            <p:nvPr/>
          </p:nvSpPr>
          <p:spPr>
            <a:xfrm>
              <a:off x="2750577" y="2662131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C206A999-25A9-044E-B241-A75DE24766AA}"/>
                </a:ext>
              </a:extLst>
            </p:cNvPr>
            <p:cNvSpPr/>
            <p:nvPr/>
          </p:nvSpPr>
          <p:spPr>
            <a:xfrm>
              <a:off x="2974937" y="2662131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C6ABD77-97C4-324C-B46A-467F57E71A68}"/>
              </a:ext>
            </a:extLst>
          </p:cNvPr>
          <p:cNvGrpSpPr/>
          <p:nvPr/>
        </p:nvGrpSpPr>
        <p:grpSpPr>
          <a:xfrm>
            <a:off x="610283" y="1825208"/>
            <a:ext cx="263951" cy="768096"/>
            <a:chOff x="6366331" y="3164785"/>
            <a:chExt cx="263951" cy="767583"/>
          </a:xfrm>
        </p:grpSpPr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A6B860F9-69F3-0746-AC4A-187C5BF9E4FF}"/>
                </a:ext>
              </a:extLst>
            </p:cNvPr>
            <p:cNvSpPr/>
            <p:nvPr/>
          </p:nvSpPr>
          <p:spPr>
            <a:xfrm>
              <a:off x="6366331" y="3164785"/>
              <a:ext cx="263951" cy="767583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BB2C9F7-8611-6F49-B768-2340B67DAFF7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0B31CCA-667F-0C43-89D4-BFC4FCFB031A}"/>
                </a:ext>
              </a:extLst>
            </p:cNvPr>
            <p:cNvSpPr/>
            <p:nvPr/>
          </p:nvSpPr>
          <p:spPr>
            <a:xfrm>
              <a:off x="6415573" y="347227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538D212-00E3-4847-BDA4-7ADB83B14B3C}"/>
                </a:ext>
              </a:extLst>
            </p:cNvPr>
            <p:cNvSpPr/>
            <p:nvPr/>
          </p:nvSpPr>
          <p:spPr>
            <a:xfrm>
              <a:off x="6415572" y="371503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8" name="Arc 77">
            <a:extLst>
              <a:ext uri="{FF2B5EF4-FFF2-40B4-BE49-F238E27FC236}">
                <a16:creationId xmlns:a16="http://schemas.microsoft.com/office/drawing/2014/main" id="{44A08AE3-6487-4040-8F9D-2DB8E27DEAC1}"/>
              </a:ext>
            </a:extLst>
          </p:cNvPr>
          <p:cNvSpPr/>
          <p:nvPr/>
        </p:nvSpPr>
        <p:spPr>
          <a:xfrm rot="18385648" flipH="1">
            <a:off x="1099930" y="2475825"/>
            <a:ext cx="82912" cy="415606"/>
          </a:xfrm>
          <a:prstGeom prst="arc">
            <a:avLst>
              <a:gd name="adj1" fmla="val 16374492"/>
              <a:gd name="adj2" fmla="val 5247869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650658C-FED9-FC48-8179-9F8035E834F2}"/>
              </a:ext>
            </a:extLst>
          </p:cNvPr>
          <p:cNvGrpSpPr/>
          <p:nvPr/>
        </p:nvGrpSpPr>
        <p:grpSpPr>
          <a:xfrm>
            <a:off x="4650273" y="1782858"/>
            <a:ext cx="263951" cy="768096"/>
            <a:chOff x="6366331" y="3164785"/>
            <a:chExt cx="263951" cy="767583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801216C2-3B01-5A42-8961-9BFC20F4D426}"/>
                </a:ext>
              </a:extLst>
            </p:cNvPr>
            <p:cNvSpPr/>
            <p:nvPr/>
          </p:nvSpPr>
          <p:spPr>
            <a:xfrm>
              <a:off x="6366331" y="3164785"/>
              <a:ext cx="263951" cy="767583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752EAA6D-1D12-1544-BBB1-0ED64FCADB05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5D563E04-D171-0146-BA4E-F04FAFAE8181}"/>
                </a:ext>
              </a:extLst>
            </p:cNvPr>
            <p:cNvSpPr/>
            <p:nvPr/>
          </p:nvSpPr>
          <p:spPr>
            <a:xfrm>
              <a:off x="6415573" y="347227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64DD095-AA04-E045-970E-0129B9984387}"/>
                </a:ext>
              </a:extLst>
            </p:cNvPr>
            <p:cNvSpPr/>
            <p:nvPr/>
          </p:nvSpPr>
          <p:spPr>
            <a:xfrm>
              <a:off x="6415572" y="371503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DAE39575-2041-1A4D-9C5C-40ECAC1A1FE5}"/>
              </a:ext>
            </a:extLst>
          </p:cNvPr>
          <p:cNvGrpSpPr/>
          <p:nvPr/>
        </p:nvGrpSpPr>
        <p:grpSpPr>
          <a:xfrm>
            <a:off x="1659727" y="2366341"/>
            <a:ext cx="263951" cy="768096"/>
            <a:chOff x="6366331" y="3164785"/>
            <a:chExt cx="263951" cy="767583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5F81AC1B-0BC0-534B-9157-1765FA7E6C21}"/>
                </a:ext>
              </a:extLst>
            </p:cNvPr>
            <p:cNvSpPr/>
            <p:nvPr/>
          </p:nvSpPr>
          <p:spPr>
            <a:xfrm>
              <a:off x="6366331" y="3164785"/>
              <a:ext cx="263951" cy="767583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ABE3568-A0C3-D742-86E5-5F408F1B0EC7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58413CF-0AA8-CC49-ABFF-9440B10F1174}"/>
                </a:ext>
              </a:extLst>
            </p:cNvPr>
            <p:cNvSpPr/>
            <p:nvPr/>
          </p:nvSpPr>
          <p:spPr>
            <a:xfrm>
              <a:off x="6415573" y="347227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18A20C7F-E9A3-6045-B828-25682C0C40DA}"/>
                </a:ext>
              </a:extLst>
            </p:cNvPr>
            <p:cNvSpPr/>
            <p:nvPr/>
          </p:nvSpPr>
          <p:spPr>
            <a:xfrm>
              <a:off x="6415572" y="371503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6F7294F-EF18-8241-B533-39729096034F}"/>
              </a:ext>
            </a:extLst>
          </p:cNvPr>
          <p:cNvGrpSpPr/>
          <p:nvPr/>
        </p:nvGrpSpPr>
        <p:grpSpPr>
          <a:xfrm>
            <a:off x="2397752" y="2358152"/>
            <a:ext cx="263951" cy="768096"/>
            <a:chOff x="6366331" y="3164785"/>
            <a:chExt cx="263951" cy="767583"/>
          </a:xfrm>
        </p:grpSpPr>
        <p:sp>
          <p:nvSpPr>
            <p:cNvPr id="90" name="Rounded Rectangle 89">
              <a:extLst>
                <a:ext uri="{FF2B5EF4-FFF2-40B4-BE49-F238E27FC236}">
                  <a16:creationId xmlns:a16="http://schemas.microsoft.com/office/drawing/2014/main" id="{4BFF679F-A4EC-F943-B353-7F1BA5DE8586}"/>
                </a:ext>
              </a:extLst>
            </p:cNvPr>
            <p:cNvSpPr/>
            <p:nvPr/>
          </p:nvSpPr>
          <p:spPr>
            <a:xfrm>
              <a:off x="6366331" y="3164785"/>
              <a:ext cx="263951" cy="767583"/>
            </a:xfrm>
            <a:prstGeom prst="roundRect">
              <a:avLst/>
            </a:prstGeom>
            <a:noFill/>
            <a:ln>
              <a:solidFill>
                <a:srgbClr val="D88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89870BD-EDF2-3641-91D0-7808471F98C2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D88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B5C4948-238E-0D4D-A7C1-600CB9939FAD}"/>
                </a:ext>
              </a:extLst>
            </p:cNvPr>
            <p:cNvSpPr/>
            <p:nvPr/>
          </p:nvSpPr>
          <p:spPr>
            <a:xfrm>
              <a:off x="6415573" y="3472272"/>
              <a:ext cx="165463" cy="165463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D88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A9756B6-A6FF-4C44-9E4D-A26314F86540}"/>
                </a:ext>
              </a:extLst>
            </p:cNvPr>
            <p:cNvSpPr/>
            <p:nvPr/>
          </p:nvSpPr>
          <p:spPr>
            <a:xfrm>
              <a:off x="6415572" y="3715032"/>
              <a:ext cx="165463" cy="165463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D88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B05F5063-74B9-D443-929F-06F97D512EA2}"/>
              </a:ext>
            </a:extLst>
          </p:cNvPr>
          <p:cNvSpPr txBox="1"/>
          <p:nvPr/>
        </p:nvSpPr>
        <p:spPr>
          <a:xfrm>
            <a:off x="1974695" y="2586436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62FF917-35D1-4D49-9CCA-B9A6C1C939BD}"/>
              </a:ext>
            </a:extLst>
          </p:cNvPr>
          <p:cNvSpPr txBox="1"/>
          <p:nvPr/>
        </p:nvSpPr>
        <p:spPr>
          <a:xfrm>
            <a:off x="1900663" y="2004985"/>
            <a:ext cx="4466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83FF"/>
                </a:solidFill>
              </a:rPr>
              <a:t>LSTM cells: </a:t>
            </a:r>
          </a:p>
          <a:p>
            <a:r>
              <a:rPr lang="en-US" dirty="0">
                <a:solidFill>
                  <a:srgbClr val="D883FF"/>
                </a:solidFill>
              </a:rPr>
              <a:t>		summarize past events</a:t>
            </a:r>
          </a:p>
          <a:p>
            <a:r>
              <a:rPr lang="en-US" dirty="0">
                <a:solidFill>
                  <a:srgbClr val="D883FF"/>
                </a:solidFill>
              </a:rPr>
              <a:t>		that are relevant to this fact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B8490B6-A0FC-4845-B7E8-CAD0A70814CF}"/>
              </a:ext>
            </a:extLst>
          </p:cNvPr>
          <p:cNvSpPr txBox="1"/>
          <p:nvPr/>
        </p:nvSpPr>
        <p:spPr>
          <a:xfrm>
            <a:off x="1560527" y="3638310"/>
            <a:ext cx="2237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relation</a:t>
            </a:r>
            <a:r>
              <a:rPr lang="en-US" sz="1600" dirty="0"/>
              <a:t>(eve, </a:t>
            </a:r>
            <a:r>
              <a:rPr lang="en-US" sz="1600" dirty="0" err="1"/>
              <a:t>adam</a:t>
            </a:r>
            <a:r>
              <a:rPr lang="en-US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164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7 L 0.65729 -0.5650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65" y="-2826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3.7037E-6 L 0.62587 -0.5176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85" y="-2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417 L -0.34011 0.36389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62" y="17986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5729 -0.56505 L -8.33333E-7 -3.7037E-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865" y="28241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2587 -0.5176 L 1.11111E-6 3.7037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02" y="25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4.07407E-6 L 0.21146 -0.56435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73" y="-28218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3.33333E-6 L 0.16632 -0.53172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16" y="-26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417 L -0.10313 0.37917 " pathEditMode="relative" rAng="0" ptsTypes="AA">
                                      <p:cBhvr>
                                        <p:cTn id="86" dur="2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22" y="18750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719 -0.56875 L -1.38889E-6 -4.07407E-6 " pathEditMode="relative" rAng="0" ptsTypes="AA">
                                      <p:cBhvr>
                                        <p:cTn id="8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68" y="28426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632 -0.53172 L -1.11111E-6 3.33333E-6 " pathEditMode="relative" rAng="0" ptsTypes="AA">
                                      <p:cBhvr>
                                        <p:cTn id="9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16" y="26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59259E-6 L 0.07413 -0.14097 " pathEditMode="relative" rAng="0" ptsTypes="AA">
                                      <p:cBhvr>
                                        <p:cTn id="106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8" y="-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413 -0.14097 L -0.13907 -0.3125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660" y="-85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2000"/>
                            </p:stCondLst>
                            <p:childTnLst>
                              <p:par>
                                <p:cTn id="1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6" grpId="0"/>
      <p:bldP spid="27" grpId="0"/>
      <p:bldP spid="28" grpId="0"/>
      <p:bldP spid="29" grpId="0"/>
      <p:bldP spid="30" grpId="0"/>
      <p:bldP spid="31" grpId="0"/>
      <p:bldP spid="43" grpId="0"/>
      <p:bldP spid="44" grpId="0"/>
      <p:bldP spid="45" grpId="0" animBg="1"/>
      <p:bldP spid="49" grpId="0"/>
      <p:bldP spid="78" grpId="0" animBg="1"/>
      <p:bldP spid="94" grpId="0"/>
      <p:bldP spid="95" grpId="0"/>
      <p:bldP spid="96" grpId="0"/>
      <p:bldP spid="96" grpId="1"/>
      <p:bldP spid="96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9B5BA-4109-4248-BAA1-AC8BC7421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</a:t>
            </a:r>
            <a:r>
              <a:rPr lang="en-US" dirty="0">
                <a:solidFill>
                  <a:schemeClr val="accent1"/>
                </a:solidFill>
              </a:rPr>
              <a:t>Embeddings </a:t>
            </a:r>
            <a:r>
              <a:rPr lang="en-US" dirty="0"/>
              <a:t>&amp;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Probabilities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8CD623-E251-6843-96B6-9AF45F6F1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3113-EE91-7342-A67C-8F40BDBBEE5B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78902-518E-1147-AF83-B7DF077A696D}"/>
              </a:ext>
            </a:extLst>
          </p:cNvPr>
          <p:cNvSpPr txBox="1"/>
          <p:nvPr/>
        </p:nvSpPr>
        <p:spPr>
          <a:xfrm>
            <a:off x="4347378" y="1404745"/>
            <a:ext cx="4539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travel</a:t>
            </a:r>
            <a:r>
              <a:rPr lang="en-US" dirty="0"/>
              <a:t>(X, P) </a:t>
            </a:r>
            <a:r>
              <a:rPr lang="en-US" dirty="0">
                <a:solidFill>
                  <a:schemeClr val="accent1"/>
                </a:solidFill>
              </a:rPr>
              <a:t>:-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relation</a:t>
            </a:r>
            <a:r>
              <a:rPr lang="en-US" dirty="0"/>
              <a:t>(X, Y), </a:t>
            </a:r>
            <a:r>
              <a:rPr lang="en-US" dirty="0">
                <a:solidFill>
                  <a:schemeClr val="accent1"/>
                </a:solidFill>
              </a:rPr>
              <a:t>at</a:t>
            </a:r>
            <a:r>
              <a:rPr lang="en-US" dirty="0"/>
              <a:t>(Y, P).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9FA8EF-910D-B440-9E27-467A21103283}"/>
              </a:ext>
            </a:extLst>
          </p:cNvPr>
          <p:cNvSpPr txBox="1"/>
          <p:nvPr/>
        </p:nvSpPr>
        <p:spPr>
          <a:xfrm>
            <a:off x="1635979" y="5525536"/>
            <a:ext cx="2074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at</a:t>
            </a:r>
            <a:r>
              <a:rPr lang="en-US" sz="1600" dirty="0"/>
              <a:t>(</a:t>
            </a:r>
            <a:r>
              <a:rPr lang="en-US" sz="1600" dirty="0" err="1"/>
              <a:t>adam</a:t>
            </a:r>
            <a:r>
              <a:rPr lang="en-US" sz="1600" dirty="0"/>
              <a:t>, </a:t>
            </a:r>
            <a:r>
              <a:rPr lang="en-US" sz="1600" dirty="0" err="1"/>
              <a:t>chicago</a:t>
            </a:r>
            <a:r>
              <a:rPr lang="en-US" sz="16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583A32-08AF-2244-A830-6AA3FE1E7B2D}"/>
              </a:ext>
            </a:extLst>
          </p:cNvPr>
          <p:cNvSpPr txBox="1"/>
          <p:nvPr/>
        </p:nvSpPr>
        <p:spPr>
          <a:xfrm>
            <a:off x="136122" y="5156194"/>
            <a:ext cx="22379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relation</a:t>
            </a:r>
            <a:r>
              <a:rPr lang="en-US" sz="1600" dirty="0"/>
              <a:t>(eve, </a:t>
            </a:r>
            <a:r>
              <a:rPr lang="en-US" sz="1600" dirty="0" err="1"/>
              <a:t>adam</a:t>
            </a:r>
            <a:r>
              <a:rPr lang="en-US" sz="1600" dirty="0"/>
              <a:t>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9DBD7AC-F37B-B941-AC43-72EB75E506FD}"/>
              </a:ext>
            </a:extLst>
          </p:cNvPr>
          <p:cNvGrpSpPr/>
          <p:nvPr/>
        </p:nvGrpSpPr>
        <p:grpSpPr>
          <a:xfrm>
            <a:off x="5089527" y="1812740"/>
            <a:ext cx="263951" cy="511722"/>
            <a:chOff x="6366331" y="3164785"/>
            <a:chExt cx="263951" cy="511722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7E712A1C-05B3-9D41-A4F6-54BAAAEBC1F0}"/>
                </a:ext>
              </a:extLst>
            </p:cNvPr>
            <p:cNvSpPr/>
            <p:nvPr/>
          </p:nvSpPr>
          <p:spPr>
            <a:xfrm>
              <a:off x="6366331" y="3164785"/>
              <a:ext cx="263951" cy="511722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DEA6A5E-5920-874E-BBE1-DB5C3F05C463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19ECF73-9882-584E-BBE4-3A17B1457170}"/>
                </a:ext>
              </a:extLst>
            </p:cNvPr>
            <p:cNvSpPr/>
            <p:nvPr/>
          </p:nvSpPr>
          <p:spPr>
            <a:xfrm>
              <a:off x="6415573" y="3446318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58706C8-26F0-0545-A5E4-6E348DCEF592}"/>
              </a:ext>
            </a:extLst>
          </p:cNvPr>
          <p:cNvSpPr txBox="1"/>
          <p:nvPr/>
        </p:nvSpPr>
        <p:spPr>
          <a:xfrm>
            <a:off x="5563270" y="187259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=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5F1D61-F550-7741-9FAF-372B54A637A8}"/>
              </a:ext>
            </a:extLst>
          </p:cNvPr>
          <p:cNvSpPr txBox="1"/>
          <p:nvPr/>
        </p:nvSpPr>
        <p:spPr>
          <a:xfrm>
            <a:off x="6941481" y="185409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0A8301-0ADE-AF48-AF08-448A12A574FC}"/>
              </a:ext>
            </a:extLst>
          </p:cNvPr>
          <p:cNvSpPr txBox="1"/>
          <p:nvPr/>
        </p:nvSpPr>
        <p:spPr>
          <a:xfrm>
            <a:off x="8216184" y="185409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375BBC-FBF9-064B-9303-C9D4B379A775}"/>
              </a:ext>
            </a:extLst>
          </p:cNvPr>
          <p:cNvSpPr txBox="1"/>
          <p:nvPr/>
        </p:nvSpPr>
        <p:spPr>
          <a:xfrm>
            <a:off x="7539774" y="184037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DE076E8-3603-5B45-86A3-E168C74C8B4B}"/>
              </a:ext>
            </a:extLst>
          </p:cNvPr>
          <p:cNvSpPr txBox="1"/>
          <p:nvPr/>
        </p:nvSpPr>
        <p:spPr>
          <a:xfrm>
            <a:off x="5129292" y="5521038"/>
            <a:ext cx="19159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at</a:t>
            </a:r>
            <a:r>
              <a:rPr lang="en-US" sz="1600" dirty="0"/>
              <a:t>(</a:t>
            </a:r>
            <a:r>
              <a:rPr lang="en-US" sz="1600" dirty="0" err="1"/>
              <a:t>cain</a:t>
            </a:r>
            <a:r>
              <a:rPr lang="en-US" sz="1600" dirty="0"/>
              <a:t>, </a:t>
            </a:r>
            <a:r>
              <a:rPr lang="en-US" sz="1600" dirty="0" err="1"/>
              <a:t>chicago</a:t>
            </a:r>
            <a:r>
              <a:rPr lang="en-US" sz="1600" dirty="0"/>
              <a:t>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C0E433-DA89-7A4B-AC4D-D47F4F9F5F94}"/>
              </a:ext>
            </a:extLst>
          </p:cNvPr>
          <p:cNvGrpSpPr/>
          <p:nvPr/>
        </p:nvGrpSpPr>
        <p:grpSpPr>
          <a:xfrm>
            <a:off x="689831" y="3253237"/>
            <a:ext cx="3228119" cy="775339"/>
            <a:chOff x="1098215" y="3386455"/>
            <a:chExt cx="3228119" cy="775339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293AD6E-819D-2B41-9691-3DA24DD3059B}"/>
                </a:ext>
              </a:extLst>
            </p:cNvPr>
            <p:cNvSpPr/>
            <p:nvPr/>
          </p:nvSpPr>
          <p:spPr>
            <a:xfrm>
              <a:off x="1098215" y="3386455"/>
              <a:ext cx="3228119" cy="775339"/>
            </a:xfrm>
            <a:prstGeom prst="roundRect">
              <a:avLst/>
            </a:prstGeom>
            <a:solidFill>
              <a:schemeClr val="bg1">
                <a:alpha val="8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BD85B42-6D68-C643-97DC-A695D967901E}"/>
                </a:ext>
              </a:extLst>
            </p:cNvPr>
            <p:cNvSpPr txBox="1"/>
            <p:nvPr/>
          </p:nvSpPr>
          <p:spPr>
            <a:xfrm>
              <a:off x="1566768" y="3589458"/>
              <a:ext cx="22910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non-linear pooling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B6735FD-F945-9845-A310-92EB03EBC552}"/>
                  </a:ext>
                </a:extLst>
              </p:cNvPr>
              <p:cNvSpPr txBox="1"/>
              <p:nvPr/>
            </p:nvSpPr>
            <p:spPr>
              <a:xfrm>
                <a:off x="1684591" y="2460474"/>
                <a:ext cx="1458220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(             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B6735FD-F945-9845-A310-92EB03EBC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591" y="2460474"/>
                <a:ext cx="1458220" cy="360804"/>
              </a:xfrm>
              <a:prstGeom prst="rect">
                <a:avLst/>
              </a:prstGeom>
              <a:blipFill>
                <a:blip r:embed="rId3"/>
                <a:stretch>
                  <a:fillRect l="-5217" t="-3448" r="-8696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B8ED81E5-759F-644F-95DA-DC46BABED098}"/>
              </a:ext>
            </a:extLst>
          </p:cNvPr>
          <p:cNvGrpSpPr/>
          <p:nvPr/>
        </p:nvGrpSpPr>
        <p:grpSpPr>
          <a:xfrm rot="16200000">
            <a:off x="6285970" y="1687010"/>
            <a:ext cx="532084" cy="768096"/>
            <a:chOff x="2685396" y="2126141"/>
            <a:chExt cx="532084" cy="768096"/>
          </a:xfrm>
        </p:grpSpPr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32A8AD21-C7CF-B84B-9C72-8FADED53C7E2}"/>
                </a:ext>
              </a:extLst>
            </p:cNvPr>
            <p:cNvSpPr/>
            <p:nvPr/>
          </p:nvSpPr>
          <p:spPr>
            <a:xfrm>
              <a:off x="2685396" y="2126141"/>
              <a:ext cx="532084" cy="768096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D38D4C1-E1E9-EC41-80CC-6DAEF254F80F}"/>
                </a:ext>
              </a:extLst>
            </p:cNvPr>
            <p:cNvSpPr/>
            <p:nvPr/>
          </p:nvSpPr>
          <p:spPr>
            <a:xfrm>
              <a:off x="2750577" y="2195596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428DCB7-3D77-7B41-8DE0-704A6ED8E17D}"/>
                </a:ext>
              </a:extLst>
            </p:cNvPr>
            <p:cNvSpPr/>
            <p:nvPr/>
          </p:nvSpPr>
          <p:spPr>
            <a:xfrm>
              <a:off x="2750577" y="2428864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021FC7D-1114-1641-AD63-92B4E75F6F5E}"/>
                </a:ext>
              </a:extLst>
            </p:cNvPr>
            <p:cNvSpPr/>
            <p:nvPr/>
          </p:nvSpPr>
          <p:spPr>
            <a:xfrm>
              <a:off x="2974937" y="2195596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C14C044-5891-064F-9139-39F924E05D00}"/>
                </a:ext>
              </a:extLst>
            </p:cNvPr>
            <p:cNvSpPr/>
            <p:nvPr/>
          </p:nvSpPr>
          <p:spPr>
            <a:xfrm>
              <a:off x="2974937" y="2428864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E9A6399-B3A8-6E4B-A298-D670C254968B}"/>
                </a:ext>
              </a:extLst>
            </p:cNvPr>
            <p:cNvSpPr/>
            <p:nvPr/>
          </p:nvSpPr>
          <p:spPr>
            <a:xfrm>
              <a:off x="2750577" y="2662131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D6A60A8-1BCA-E34A-9000-9DA9B304433C}"/>
                </a:ext>
              </a:extLst>
            </p:cNvPr>
            <p:cNvSpPr/>
            <p:nvPr/>
          </p:nvSpPr>
          <p:spPr>
            <a:xfrm>
              <a:off x="2974937" y="2662131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0D63950-A5CF-E94B-BAF3-7B83A6D57898}"/>
              </a:ext>
            </a:extLst>
          </p:cNvPr>
          <p:cNvGrpSpPr/>
          <p:nvPr/>
        </p:nvGrpSpPr>
        <p:grpSpPr>
          <a:xfrm>
            <a:off x="841679" y="5545940"/>
            <a:ext cx="263951" cy="768096"/>
            <a:chOff x="6366331" y="3164785"/>
            <a:chExt cx="263951" cy="767583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4A73DD06-B0C8-3245-9639-2B3BECD00585}"/>
                </a:ext>
              </a:extLst>
            </p:cNvPr>
            <p:cNvSpPr/>
            <p:nvPr/>
          </p:nvSpPr>
          <p:spPr>
            <a:xfrm>
              <a:off x="6366331" y="3164785"/>
              <a:ext cx="263951" cy="767583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5700E131-3C6C-7348-8461-002B3F866E9D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7C2F6F9-0E1F-014D-A437-6DAAD6344829}"/>
                </a:ext>
              </a:extLst>
            </p:cNvPr>
            <p:cNvSpPr/>
            <p:nvPr/>
          </p:nvSpPr>
          <p:spPr>
            <a:xfrm>
              <a:off x="6415573" y="347227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177CF21-4F1F-3B4F-95AB-C7CCA4C6396E}"/>
                </a:ext>
              </a:extLst>
            </p:cNvPr>
            <p:cNvSpPr/>
            <p:nvPr/>
          </p:nvSpPr>
          <p:spPr>
            <a:xfrm>
              <a:off x="6415572" y="371503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Arc 37">
            <a:extLst>
              <a:ext uri="{FF2B5EF4-FFF2-40B4-BE49-F238E27FC236}">
                <a16:creationId xmlns:a16="http://schemas.microsoft.com/office/drawing/2014/main" id="{F597A807-AF8E-B648-88CE-86C00816EDC4}"/>
              </a:ext>
            </a:extLst>
          </p:cNvPr>
          <p:cNvSpPr/>
          <p:nvPr/>
        </p:nvSpPr>
        <p:spPr>
          <a:xfrm rot="18401235">
            <a:off x="1559301" y="2023034"/>
            <a:ext cx="144620" cy="595529"/>
          </a:xfrm>
          <a:prstGeom prst="arc">
            <a:avLst>
              <a:gd name="adj1" fmla="val 16374492"/>
              <a:gd name="adj2" fmla="val 5247869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B73B3A-809A-D841-BF47-9742643B43FB}"/>
              </a:ext>
            </a:extLst>
          </p:cNvPr>
          <p:cNvSpPr txBox="1"/>
          <p:nvPr/>
        </p:nvSpPr>
        <p:spPr>
          <a:xfrm>
            <a:off x="2740387" y="5190904"/>
            <a:ext cx="20792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relation</a:t>
            </a:r>
            <a:r>
              <a:rPr lang="en-US" sz="1600" dirty="0"/>
              <a:t>(eve, </a:t>
            </a:r>
            <a:r>
              <a:rPr lang="en-US" sz="1600" dirty="0" err="1"/>
              <a:t>cain</a:t>
            </a:r>
            <a:r>
              <a:rPr lang="en-US" sz="1600" dirty="0"/>
              <a:t>)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4E695FE-7820-0A42-BD0A-BE087808AD96}"/>
              </a:ext>
            </a:extLst>
          </p:cNvPr>
          <p:cNvGrpSpPr/>
          <p:nvPr/>
        </p:nvGrpSpPr>
        <p:grpSpPr>
          <a:xfrm>
            <a:off x="4111726" y="5575946"/>
            <a:ext cx="263951" cy="768096"/>
            <a:chOff x="6366331" y="3164785"/>
            <a:chExt cx="263951" cy="767583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95E6AACD-B69D-8741-A6EC-D4F702C50F98}"/>
                </a:ext>
              </a:extLst>
            </p:cNvPr>
            <p:cNvSpPr/>
            <p:nvPr/>
          </p:nvSpPr>
          <p:spPr>
            <a:xfrm>
              <a:off x="6366331" y="3164785"/>
              <a:ext cx="263951" cy="767583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350C8E2-8E33-004A-B438-A281CBAB1CB1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B8F419D-5708-F243-B61F-E595F5FBFFDB}"/>
                </a:ext>
              </a:extLst>
            </p:cNvPr>
            <p:cNvSpPr/>
            <p:nvPr/>
          </p:nvSpPr>
          <p:spPr>
            <a:xfrm>
              <a:off x="6415573" y="347227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8896D8A-F583-5748-8C90-D924F19B7F83}"/>
                </a:ext>
              </a:extLst>
            </p:cNvPr>
            <p:cNvSpPr/>
            <p:nvPr/>
          </p:nvSpPr>
          <p:spPr>
            <a:xfrm>
              <a:off x="6415572" y="371503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C21880A7-26F6-D043-95F0-29E2A9194487}"/>
              </a:ext>
            </a:extLst>
          </p:cNvPr>
          <p:cNvGrpSpPr/>
          <p:nvPr/>
        </p:nvGrpSpPr>
        <p:grpSpPr>
          <a:xfrm>
            <a:off x="1484206" y="3937890"/>
            <a:ext cx="5775007" cy="1813491"/>
            <a:chOff x="1484206" y="3937890"/>
            <a:chExt cx="5775007" cy="1813491"/>
          </a:xfrm>
        </p:grpSpPr>
        <p:sp>
          <p:nvSpPr>
            <p:cNvPr id="7" name="Arc 6">
              <a:extLst>
                <a:ext uri="{FF2B5EF4-FFF2-40B4-BE49-F238E27FC236}">
                  <a16:creationId xmlns:a16="http://schemas.microsoft.com/office/drawing/2014/main" id="{319B2834-E529-BF47-9353-A4DBB1709BBD}"/>
                </a:ext>
              </a:extLst>
            </p:cNvPr>
            <p:cNvSpPr/>
            <p:nvPr/>
          </p:nvSpPr>
          <p:spPr>
            <a:xfrm rot="2277329" flipH="1">
              <a:off x="1484206" y="3961378"/>
              <a:ext cx="157224" cy="1442621"/>
            </a:xfrm>
            <a:prstGeom prst="arc">
              <a:avLst>
                <a:gd name="adj1" fmla="val 16187013"/>
                <a:gd name="adj2" fmla="val 5231264"/>
              </a:avLst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Arc 7">
              <a:extLst>
                <a:ext uri="{FF2B5EF4-FFF2-40B4-BE49-F238E27FC236}">
                  <a16:creationId xmlns:a16="http://schemas.microsoft.com/office/drawing/2014/main" id="{24145D09-CDF3-C042-80D8-9F6974597055}"/>
                </a:ext>
              </a:extLst>
            </p:cNvPr>
            <p:cNvSpPr/>
            <p:nvPr/>
          </p:nvSpPr>
          <p:spPr>
            <a:xfrm rot="19142504" flipH="1">
              <a:off x="2019893" y="4086611"/>
              <a:ext cx="626743" cy="1664770"/>
            </a:xfrm>
            <a:prstGeom prst="arc">
              <a:avLst>
                <a:gd name="adj1" fmla="val 16356413"/>
                <a:gd name="adj2" fmla="val 4656797"/>
              </a:avLst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369201B1-483C-F04B-8CCF-D2BB2603F135}"/>
                </a:ext>
              </a:extLst>
            </p:cNvPr>
            <p:cNvSpPr/>
            <p:nvPr/>
          </p:nvSpPr>
          <p:spPr>
            <a:xfrm rot="19907599" flipH="1">
              <a:off x="3517961" y="3937890"/>
              <a:ext cx="286120" cy="1424105"/>
            </a:xfrm>
            <a:prstGeom prst="arc">
              <a:avLst>
                <a:gd name="adj1" fmla="val 16374492"/>
                <a:gd name="adj2" fmla="val 5044944"/>
              </a:avLst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BCBEEB19-D6B9-AE4B-A6D6-0CD0C594F068}"/>
                </a:ext>
              </a:extLst>
            </p:cNvPr>
            <p:cNvSpPr/>
            <p:nvPr/>
          </p:nvSpPr>
          <p:spPr>
            <a:xfrm rot="17492800" flipH="1">
              <a:off x="4612587" y="3149709"/>
              <a:ext cx="773827" cy="3596675"/>
            </a:xfrm>
            <a:prstGeom prst="arc">
              <a:avLst>
                <a:gd name="adj1" fmla="val 16544453"/>
                <a:gd name="adj2" fmla="val 4017779"/>
              </a:avLst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F2082BCE-EFCF-5847-9194-1B945F52F92B}"/>
                </a:ext>
              </a:extLst>
            </p:cNvPr>
            <p:cNvSpPr/>
            <p:nvPr/>
          </p:nvSpPr>
          <p:spPr>
            <a:xfrm rot="16927534" flipH="1">
              <a:off x="5298313" y="2557733"/>
              <a:ext cx="321188" cy="3600612"/>
            </a:xfrm>
            <a:prstGeom prst="arc">
              <a:avLst>
                <a:gd name="adj1" fmla="val 16374492"/>
                <a:gd name="adj2" fmla="val 5247869"/>
              </a:avLst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26964570-4EDC-1D4F-9AB0-B27E14DBF46B}"/>
                </a:ext>
              </a:extLst>
            </p:cNvPr>
            <p:cNvSpPr/>
            <p:nvPr/>
          </p:nvSpPr>
          <p:spPr>
            <a:xfrm rot="17895797">
              <a:off x="5883979" y="4088979"/>
              <a:ext cx="158083" cy="1548924"/>
            </a:xfrm>
            <a:prstGeom prst="arc">
              <a:avLst>
                <a:gd name="adj1" fmla="val 16185629"/>
                <a:gd name="adj2" fmla="val 5257778"/>
              </a:avLst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FDE7F055-E833-164D-8333-B311F9F3B0D4}"/>
              </a:ext>
            </a:extLst>
          </p:cNvPr>
          <p:cNvSpPr txBox="1"/>
          <p:nvPr/>
        </p:nvSpPr>
        <p:spPr>
          <a:xfrm>
            <a:off x="1744008" y="3731153"/>
            <a:ext cx="22437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travel</a:t>
            </a:r>
            <a:r>
              <a:rPr lang="en-US" sz="1600" dirty="0"/>
              <a:t>(eve, </a:t>
            </a:r>
            <a:r>
              <a:rPr lang="en-US" sz="1600" dirty="0" err="1"/>
              <a:t>chicago</a:t>
            </a:r>
            <a:r>
              <a:rPr lang="en-US" sz="1600" dirty="0"/>
              <a:t>)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DBCAF27-142D-CA4C-80D0-4E4AC8A9FA96}"/>
              </a:ext>
            </a:extLst>
          </p:cNvPr>
          <p:cNvGrpSpPr/>
          <p:nvPr/>
        </p:nvGrpSpPr>
        <p:grpSpPr>
          <a:xfrm>
            <a:off x="7252781" y="1820025"/>
            <a:ext cx="263951" cy="768096"/>
            <a:chOff x="6366331" y="3164785"/>
            <a:chExt cx="263951" cy="767583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DEA02496-185C-6046-85DC-4D7B83108D7A}"/>
                </a:ext>
              </a:extLst>
            </p:cNvPr>
            <p:cNvSpPr/>
            <p:nvPr/>
          </p:nvSpPr>
          <p:spPr>
            <a:xfrm>
              <a:off x="6366331" y="3164785"/>
              <a:ext cx="263951" cy="767583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AD7988B-F7F8-B94A-ADA1-DBE556F38611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99B01A1-072E-1D4C-848C-2D34D2D77CAE}"/>
                </a:ext>
              </a:extLst>
            </p:cNvPr>
            <p:cNvSpPr/>
            <p:nvPr/>
          </p:nvSpPr>
          <p:spPr>
            <a:xfrm>
              <a:off x="6415573" y="347227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EB25348-86B9-E544-BD0F-D37787F2CA06}"/>
                </a:ext>
              </a:extLst>
            </p:cNvPr>
            <p:cNvSpPr/>
            <p:nvPr/>
          </p:nvSpPr>
          <p:spPr>
            <a:xfrm>
              <a:off x="6415572" y="371503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6E241B1-13CD-C342-B79C-236E6DBD7677}"/>
              </a:ext>
            </a:extLst>
          </p:cNvPr>
          <p:cNvGrpSpPr/>
          <p:nvPr/>
        </p:nvGrpSpPr>
        <p:grpSpPr>
          <a:xfrm>
            <a:off x="1437307" y="4176382"/>
            <a:ext cx="263951" cy="511722"/>
            <a:chOff x="6366331" y="3164785"/>
            <a:chExt cx="263951" cy="511722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B832A9AF-AC99-FB46-8433-06719CF31327}"/>
                </a:ext>
              </a:extLst>
            </p:cNvPr>
            <p:cNvSpPr/>
            <p:nvPr/>
          </p:nvSpPr>
          <p:spPr>
            <a:xfrm>
              <a:off x="6366331" y="3164785"/>
              <a:ext cx="263951" cy="511722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3F63ADD-9934-CF44-A263-BF566F78CA61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8F93551-A311-9149-AEF8-0C4A8AB41EEC}"/>
                </a:ext>
              </a:extLst>
            </p:cNvPr>
            <p:cNvSpPr/>
            <p:nvPr/>
          </p:nvSpPr>
          <p:spPr>
            <a:xfrm>
              <a:off x="6415573" y="3446318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7254CF4-A81B-FD4F-870B-4E06042BE181}"/>
              </a:ext>
            </a:extLst>
          </p:cNvPr>
          <p:cNvGrpSpPr/>
          <p:nvPr/>
        </p:nvGrpSpPr>
        <p:grpSpPr>
          <a:xfrm>
            <a:off x="3318241" y="4225138"/>
            <a:ext cx="263951" cy="511722"/>
            <a:chOff x="6366331" y="3164785"/>
            <a:chExt cx="263951" cy="511722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B99F70DD-242C-2A4E-893C-711F282D9157}"/>
                </a:ext>
              </a:extLst>
            </p:cNvPr>
            <p:cNvSpPr/>
            <p:nvPr/>
          </p:nvSpPr>
          <p:spPr>
            <a:xfrm>
              <a:off x="6366331" y="3164785"/>
              <a:ext cx="263951" cy="511722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C6005FD-1F7A-4240-9E03-0A53406002E9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997A5167-825D-5C49-9ADB-DD24ADCD1CEF}"/>
                </a:ext>
              </a:extLst>
            </p:cNvPr>
            <p:cNvSpPr/>
            <p:nvPr/>
          </p:nvSpPr>
          <p:spPr>
            <a:xfrm>
              <a:off x="6415573" y="3446318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DE9837A-72B5-A645-BF78-702218D51221}"/>
              </a:ext>
            </a:extLst>
          </p:cNvPr>
          <p:cNvGrpSpPr/>
          <p:nvPr/>
        </p:nvGrpSpPr>
        <p:grpSpPr>
          <a:xfrm>
            <a:off x="4986140" y="4049430"/>
            <a:ext cx="263951" cy="511722"/>
            <a:chOff x="6366331" y="3164785"/>
            <a:chExt cx="263951" cy="511722"/>
          </a:xfrm>
        </p:grpSpPr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58D02DE9-322A-2944-B6FA-98B6F28D8CD1}"/>
                </a:ext>
              </a:extLst>
            </p:cNvPr>
            <p:cNvSpPr/>
            <p:nvPr/>
          </p:nvSpPr>
          <p:spPr>
            <a:xfrm>
              <a:off x="6366331" y="3164785"/>
              <a:ext cx="263951" cy="511722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D4434FF-FC65-9047-95BE-775A95577F28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8FAB3FAB-CBEF-9B46-8D72-1D7B831CD750}"/>
                </a:ext>
              </a:extLst>
            </p:cNvPr>
            <p:cNvSpPr/>
            <p:nvPr/>
          </p:nvSpPr>
          <p:spPr>
            <a:xfrm>
              <a:off x="6415573" y="3446318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25310D8-55F2-8946-8536-3DD176868239}"/>
              </a:ext>
            </a:extLst>
          </p:cNvPr>
          <p:cNvGrpSpPr/>
          <p:nvPr/>
        </p:nvGrpSpPr>
        <p:grpSpPr>
          <a:xfrm>
            <a:off x="1100104" y="1874576"/>
            <a:ext cx="263951" cy="511722"/>
            <a:chOff x="6366331" y="3164785"/>
            <a:chExt cx="263951" cy="511722"/>
          </a:xfrm>
        </p:grpSpPr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DD6070EE-4D4A-8446-ABD0-9AACE89D4C98}"/>
                </a:ext>
              </a:extLst>
            </p:cNvPr>
            <p:cNvSpPr/>
            <p:nvPr/>
          </p:nvSpPr>
          <p:spPr>
            <a:xfrm>
              <a:off x="6366331" y="3164785"/>
              <a:ext cx="263951" cy="511722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E33818C-68C3-CB41-BA77-CA6EA77F2F66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64DFF582-4CD6-6F46-A986-D2FA1ECC78E4}"/>
                </a:ext>
              </a:extLst>
            </p:cNvPr>
            <p:cNvSpPr/>
            <p:nvPr/>
          </p:nvSpPr>
          <p:spPr>
            <a:xfrm>
              <a:off x="6415573" y="3446318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867A5AC-B2F8-1B4C-93C5-9595E30F2B38}"/>
              </a:ext>
            </a:extLst>
          </p:cNvPr>
          <p:cNvGrpSpPr/>
          <p:nvPr/>
        </p:nvGrpSpPr>
        <p:grpSpPr>
          <a:xfrm>
            <a:off x="1095293" y="2384228"/>
            <a:ext cx="263951" cy="273913"/>
            <a:chOff x="6366331" y="3164785"/>
            <a:chExt cx="263951" cy="273913"/>
          </a:xfrm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F379D1D3-C3A7-504E-A872-C0EB5EE09B41}"/>
                </a:ext>
              </a:extLst>
            </p:cNvPr>
            <p:cNvSpPr/>
            <p:nvPr/>
          </p:nvSpPr>
          <p:spPr>
            <a:xfrm>
              <a:off x="6366331" y="3164785"/>
              <a:ext cx="263951" cy="273913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589D826A-EC67-9F4C-AD0A-250F3ACC1971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720C6CD-9F9E-A146-B9A3-CEA0E048CE52}"/>
              </a:ext>
            </a:extLst>
          </p:cNvPr>
          <p:cNvGrpSpPr/>
          <p:nvPr/>
        </p:nvGrpSpPr>
        <p:grpSpPr>
          <a:xfrm>
            <a:off x="1439258" y="4698891"/>
            <a:ext cx="263951" cy="273913"/>
            <a:chOff x="6366331" y="3164785"/>
            <a:chExt cx="263951" cy="273913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767D0838-61F9-2C43-99B4-268FB0FFAA2C}"/>
                </a:ext>
              </a:extLst>
            </p:cNvPr>
            <p:cNvSpPr/>
            <p:nvPr/>
          </p:nvSpPr>
          <p:spPr>
            <a:xfrm>
              <a:off x="6366331" y="3164785"/>
              <a:ext cx="263951" cy="273913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D2052-5F79-244F-8EFA-7C649A7A60CA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619C3F8-7F6D-A74A-8978-AD5944BEBC67}"/>
              </a:ext>
            </a:extLst>
          </p:cNvPr>
          <p:cNvGrpSpPr/>
          <p:nvPr/>
        </p:nvGrpSpPr>
        <p:grpSpPr>
          <a:xfrm>
            <a:off x="3318238" y="4738649"/>
            <a:ext cx="263951" cy="273913"/>
            <a:chOff x="6366331" y="3164785"/>
            <a:chExt cx="263951" cy="273913"/>
          </a:xfrm>
        </p:grpSpPr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8508A439-D957-0742-A8ED-DE5251EEF6E5}"/>
                </a:ext>
              </a:extLst>
            </p:cNvPr>
            <p:cNvSpPr/>
            <p:nvPr/>
          </p:nvSpPr>
          <p:spPr>
            <a:xfrm>
              <a:off x="6366331" y="3164785"/>
              <a:ext cx="263951" cy="273913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44CBE01-5582-4741-BAF4-8635891E9EE8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3D57356-9E22-5648-B67E-23EC9E3C82EC}"/>
              </a:ext>
            </a:extLst>
          </p:cNvPr>
          <p:cNvGrpSpPr/>
          <p:nvPr/>
        </p:nvGrpSpPr>
        <p:grpSpPr>
          <a:xfrm>
            <a:off x="4987691" y="4567397"/>
            <a:ext cx="263951" cy="273913"/>
            <a:chOff x="6366331" y="3164785"/>
            <a:chExt cx="263951" cy="273913"/>
          </a:xfrm>
        </p:grpSpPr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98B0E2F8-21E6-434F-80DC-06655479582E}"/>
                </a:ext>
              </a:extLst>
            </p:cNvPr>
            <p:cNvSpPr/>
            <p:nvPr/>
          </p:nvSpPr>
          <p:spPr>
            <a:xfrm>
              <a:off x="6366331" y="3164785"/>
              <a:ext cx="263951" cy="273913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9D75020-851F-0043-90AC-78851E990110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078D7EB-0FEC-2F4D-BD6F-AC1A6FD8E6F6}"/>
              </a:ext>
            </a:extLst>
          </p:cNvPr>
          <p:cNvGrpSpPr/>
          <p:nvPr/>
        </p:nvGrpSpPr>
        <p:grpSpPr>
          <a:xfrm>
            <a:off x="5089527" y="2326035"/>
            <a:ext cx="263951" cy="273913"/>
            <a:chOff x="6366331" y="3164785"/>
            <a:chExt cx="263951" cy="273913"/>
          </a:xfrm>
        </p:grpSpPr>
        <p:sp>
          <p:nvSpPr>
            <p:cNvPr id="81" name="Rounded Rectangle 80">
              <a:extLst>
                <a:ext uri="{FF2B5EF4-FFF2-40B4-BE49-F238E27FC236}">
                  <a16:creationId xmlns:a16="http://schemas.microsoft.com/office/drawing/2014/main" id="{A061FB55-42CC-E846-8A7E-820A47ABC40A}"/>
                </a:ext>
              </a:extLst>
            </p:cNvPr>
            <p:cNvSpPr/>
            <p:nvPr/>
          </p:nvSpPr>
          <p:spPr>
            <a:xfrm>
              <a:off x="6366331" y="3164785"/>
              <a:ext cx="263951" cy="273913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08E043C9-1336-3443-9A9A-745EA1814508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80B7E1C-C558-004A-8121-3F716D273345}"/>
              </a:ext>
            </a:extLst>
          </p:cNvPr>
          <p:cNvGrpSpPr/>
          <p:nvPr/>
        </p:nvGrpSpPr>
        <p:grpSpPr>
          <a:xfrm rot="16200000">
            <a:off x="6399019" y="2115467"/>
            <a:ext cx="305987" cy="768096"/>
            <a:chOff x="2911493" y="2126140"/>
            <a:chExt cx="305987" cy="768096"/>
          </a:xfrm>
        </p:grpSpPr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3167B1B7-CA98-1846-8EA1-1743B107B752}"/>
                </a:ext>
              </a:extLst>
            </p:cNvPr>
            <p:cNvSpPr/>
            <p:nvPr/>
          </p:nvSpPr>
          <p:spPr>
            <a:xfrm>
              <a:off x="2911493" y="2126140"/>
              <a:ext cx="305987" cy="768096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BD527A2A-00ED-7A4A-AD99-FC3F869E2487}"/>
                </a:ext>
              </a:extLst>
            </p:cNvPr>
            <p:cNvSpPr/>
            <p:nvPr/>
          </p:nvSpPr>
          <p:spPr>
            <a:xfrm>
              <a:off x="2974937" y="2195596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53AAA9DC-8A09-8E43-A1F0-4FF82E9A0EDD}"/>
                </a:ext>
              </a:extLst>
            </p:cNvPr>
            <p:cNvSpPr/>
            <p:nvPr/>
          </p:nvSpPr>
          <p:spPr>
            <a:xfrm>
              <a:off x="2974938" y="2428864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40C7CF1-4A12-C644-92D2-344FA8CF413D}"/>
                </a:ext>
              </a:extLst>
            </p:cNvPr>
            <p:cNvSpPr/>
            <p:nvPr/>
          </p:nvSpPr>
          <p:spPr>
            <a:xfrm>
              <a:off x="2974937" y="2662131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21FCFF07-EA0A-7746-9A6B-EB95DB32C4C7}"/>
              </a:ext>
            </a:extLst>
          </p:cNvPr>
          <p:cNvGrpSpPr/>
          <p:nvPr/>
        </p:nvGrpSpPr>
        <p:grpSpPr>
          <a:xfrm>
            <a:off x="2581796" y="5885898"/>
            <a:ext cx="263951" cy="273913"/>
            <a:chOff x="6366331" y="3164785"/>
            <a:chExt cx="263951" cy="273913"/>
          </a:xfrm>
        </p:grpSpPr>
        <p:sp>
          <p:nvSpPr>
            <p:cNvPr id="89" name="Rounded Rectangle 88">
              <a:extLst>
                <a:ext uri="{FF2B5EF4-FFF2-40B4-BE49-F238E27FC236}">
                  <a16:creationId xmlns:a16="http://schemas.microsoft.com/office/drawing/2014/main" id="{15C1F504-7A1E-7647-9491-F9E71DD099BC}"/>
                </a:ext>
              </a:extLst>
            </p:cNvPr>
            <p:cNvSpPr/>
            <p:nvPr/>
          </p:nvSpPr>
          <p:spPr>
            <a:xfrm>
              <a:off x="6366331" y="3164785"/>
              <a:ext cx="263951" cy="273913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55FEE75F-FD75-4C49-AB94-BE2E961E9B19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678D708-9693-C744-9036-6CA7DFEE0E27}"/>
              </a:ext>
            </a:extLst>
          </p:cNvPr>
          <p:cNvGrpSpPr/>
          <p:nvPr/>
        </p:nvGrpSpPr>
        <p:grpSpPr>
          <a:xfrm>
            <a:off x="5860783" y="5878557"/>
            <a:ext cx="263951" cy="273913"/>
            <a:chOff x="6366331" y="3164785"/>
            <a:chExt cx="263951" cy="273913"/>
          </a:xfrm>
        </p:grpSpPr>
        <p:sp>
          <p:nvSpPr>
            <p:cNvPr id="92" name="Rounded Rectangle 91">
              <a:extLst>
                <a:ext uri="{FF2B5EF4-FFF2-40B4-BE49-F238E27FC236}">
                  <a16:creationId xmlns:a16="http://schemas.microsoft.com/office/drawing/2014/main" id="{984BD786-1CEE-F447-AE93-177665623265}"/>
                </a:ext>
              </a:extLst>
            </p:cNvPr>
            <p:cNvSpPr/>
            <p:nvPr/>
          </p:nvSpPr>
          <p:spPr>
            <a:xfrm>
              <a:off x="6366331" y="3164785"/>
              <a:ext cx="263951" cy="273913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656E9FF2-D021-D64F-B51C-4AB36F27CAAA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91AC6852-7090-7849-89DF-4E710C983D99}"/>
              </a:ext>
            </a:extLst>
          </p:cNvPr>
          <p:cNvGrpSpPr/>
          <p:nvPr/>
        </p:nvGrpSpPr>
        <p:grpSpPr>
          <a:xfrm>
            <a:off x="8514219" y="1925240"/>
            <a:ext cx="263951" cy="273913"/>
            <a:chOff x="6366331" y="3164785"/>
            <a:chExt cx="263951" cy="273913"/>
          </a:xfrm>
        </p:grpSpPr>
        <p:sp>
          <p:nvSpPr>
            <p:cNvPr id="95" name="Rounded Rectangle 94">
              <a:extLst>
                <a:ext uri="{FF2B5EF4-FFF2-40B4-BE49-F238E27FC236}">
                  <a16:creationId xmlns:a16="http://schemas.microsoft.com/office/drawing/2014/main" id="{71CDF7BB-C50A-5142-8566-CE5685E7E825}"/>
                </a:ext>
              </a:extLst>
            </p:cNvPr>
            <p:cNvSpPr/>
            <p:nvPr/>
          </p:nvSpPr>
          <p:spPr>
            <a:xfrm>
              <a:off x="6366331" y="3164785"/>
              <a:ext cx="263951" cy="273913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88D0A94-1C3C-4645-BE75-1F9412B978B3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6B7C8B3-3F12-484C-8DF8-22E735ACABB7}"/>
              </a:ext>
            </a:extLst>
          </p:cNvPr>
          <p:cNvGrpSpPr/>
          <p:nvPr/>
        </p:nvGrpSpPr>
        <p:grpSpPr>
          <a:xfrm rot="16200000">
            <a:off x="7794666" y="1909251"/>
            <a:ext cx="532084" cy="310952"/>
            <a:chOff x="2685397" y="2126145"/>
            <a:chExt cx="532084" cy="310952"/>
          </a:xfrm>
        </p:grpSpPr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3912DB56-0120-9A44-96B6-C7CAAE10CAFB}"/>
                </a:ext>
              </a:extLst>
            </p:cNvPr>
            <p:cNvSpPr/>
            <p:nvPr/>
          </p:nvSpPr>
          <p:spPr>
            <a:xfrm>
              <a:off x="2685397" y="2126145"/>
              <a:ext cx="532084" cy="310952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EACC74C1-0D45-D245-8CB6-A340D9343F35}"/>
                </a:ext>
              </a:extLst>
            </p:cNvPr>
            <p:cNvSpPr/>
            <p:nvPr/>
          </p:nvSpPr>
          <p:spPr>
            <a:xfrm>
              <a:off x="2750577" y="2195596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2B3B8C09-F7E8-8B43-8571-5AC5EDF89F06}"/>
                </a:ext>
              </a:extLst>
            </p:cNvPr>
            <p:cNvSpPr/>
            <p:nvPr/>
          </p:nvSpPr>
          <p:spPr>
            <a:xfrm>
              <a:off x="2974937" y="2195596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CD46666-C41F-734C-92D0-8B1F6B94B700}"/>
              </a:ext>
            </a:extLst>
          </p:cNvPr>
          <p:cNvGrpSpPr/>
          <p:nvPr/>
        </p:nvGrpSpPr>
        <p:grpSpPr>
          <a:xfrm>
            <a:off x="7913594" y="2337100"/>
            <a:ext cx="302590" cy="273913"/>
            <a:chOff x="6366331" y="3164785"/>
            <a:chExt cx="302590" cy="273913"/>
          </a:xfrm>
        </p:grpSpPr>
        <p:sp>
          <p:nvSpPr>
            <p:cNvPr id="102" name="Rounded Rectangle 101">
              <a:extLst>
                <a:ext uri="{FF2B5EF4-FFF2-40B4-BE49-F238E27FC236}">
                  <a16:creationId xmlns:a16="http://schemas.microsoft.com/office/drawing/2014/main" id="{0507D47C-470A-4343-8A8C-AC5ADC26DE23}"/>
                </a:ext>
              </a:extLst>
            </p:cNvPr>
            <p:cNvSpPr/>
            <p:nvPr/>
          </p:nvSpPr>
          <p:spPr>
            <a:xfrm>
              <a:off x="6366331" y="3164785"/>
              <a:ext cx="302590" cy="273913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185B9E55-6750-7745-981F-FFC0EC741671}"/>
                </a:ext>
              </a:extLst>
            </p:cNvPr>
            <p:cNvSpPr/>
            <p:nvPr/>
          </p:nvSpPr>
          <p:spPr>
            <a:xfrm>
              <a:off x="6427420" y="3229512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C262A965-C0FF-DA46-92C7-C0CE31C7F503}"/>
              </a:ext>
            </a:extLst>
          </p:cNvPr>
          <p:cNvSpPr txBox="1"/>
          <p:nvPr/>
        </p:nvSpPr>
        <p:spPr>
          <a:xfrm rot="246266">
            <a:off x="4686794" y="3026918"/>
            <a:ext cx="375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extra dimension for probability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115E83E-D2C9-404F-8B50-C3F56C9B9467}"/>
              </a:ext>
            </a:extLst>
          </p:cNvPr>
          <p:cNvGrpSpPr/>
          <p:nvPr/>
        </p:nvGrpSpPr>
        <p:grpSpPr>
          <a:xfrm>
            <a:off x="2038853" y="2326302"/>
            <a:ext cx="263951" cy="511722"/>
            <a:chOff x="6366331" y="3164785"/>
            <a:chExt cx="263951" cy="511722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F56C390A-9869-E047-83B9-A48F7514FC94}"/>
                </a:ext>
              </a:extLst>
            </p:cNvPr>
            <p:cNvSpPr/>
            <p:nvPr/>
          </p:nvSpPr>
          <p:spPr>
            <a:xfrm>
              <a:off x="6366331" y="3164785"/>
              <a:ext cx="263951" cy="511722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4AA26D00-C193-2F42-A917-8DF011FF0FBE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F076F13C-AFBF-0845-B8AE-926121CD8F3E}"/>
                </a:ext>
              </a:extLst>
            </p:cNvPr>
            <p:cNvSpPr/>
            <p:nvPr/>
          </p:nvSpPr>
          <p:spPr>
            <a:xfrm>
              <a:off x="6415573" y="3446318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38DD3798-6D2E-E643-BD9A-8265F12EF1C6}"/>
              </a:ext>
            </a:extLst>
          </p:cNvPr>
          <p:cNvGrpSpPr/>
          <p:nvPr/>
        </p:nvGrpSpPr>
        <p:grpSpPr>
          <a:xfrm>
            <a:off x="2683542" y="2315760"/>
            <a:ext cx="263951" cy="511722"/>
            <a:chOff x="6366331" y="3164785"/>
            <a:chExt cx="263951" cy="511722"/>
          </a:xfrm>
        </p:grpSpPr>
        <p:sp>
          <p:nvSpPr>
            <p:cNvPr id="110" name="Rounded Rectangle 109">
              <a:extLst>
                <a:ext uri="{FF2B5EF4-FFF2-40B4-BE49-F238E27FC236}">
                  <a16:creationId xmlns:a16="http://schemas.microsoft.com/office/drawing/2014/main" id="{D43329DA-2AC3-D046-B4DE-B5850077B163}"/>
                </a:ext>
              </a:extLst>
            </p:cNvPr>
            <p:cNvSpPr/>
            <p:nvPr/>
          </p:nvSpPr>
          <p:spPr>
            <a:xfrm>
              <a:off x="6366331" y="3164785"/>
              <a:ext cx="263951" cy="511722"/>
            </a:xfrm>
            <a:prstGeom prst="roundRect">
              <a:avLst/>
            </a:prstGeom>
            <a:noFill/>
            <a:ln>
              <a:solidFill>
                <a:srgbClr val="D88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E263A4E3-9AB5-AC4A-A285-39EFA8365DFC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D88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41920631-0CC4-EB4E-8D1A-964E84036B1F}"/>
                </a:ext>
              </a:extLst>
            </p:cNvPr>
            <p:cNvSpPr/>
            <p:nvPr/>
          </p:nvSpPr>
          <p:spPr>
            <a:xfrm>
              <a:off x="6415573" y="3446318"/>
              <a:ext cx="165463" cy="165463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D88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0DF252E4-8850-6E45-84B0-2231D029825A}"/>
              </a:ext>
            </a:extLst>
          </p:cNvPr>
          <p:cNvSpPr txBox="1"/>
          <p:nvPr/>
        </p:nvSpPr>
        <p:spPr>
          <a:xfrm>
            <a:off x="2312509" y="2416770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CBAFEEF6-52E1-714B-8B5E-989EF87D03E9}"/>
              </a:ext>
            </a:extLst>
          </p:cNvPr>
          <p:cNvGrpSpPr/>
          <p:nvPr/>
        </p:nvGrpSpPr>
        <p:grpSpPr>
          <a:xfrm>
            <a:off x="2038853" y="2835239"/>
            <a:ext cx="263951" cy="273913"/>
            <a:chOff x="6366331" y="3164785"/>
            <a:chExt cx="263951" cy="273913"/>
          </a:xfrm>
        </p:grpSpPr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BBEE899D-698A-DE44-BE2B-1E37E11DBEA8}"/>
                </a:ext>
              </a:extLst>
            </p:cNvPr>
            <p:cNvSpPr/>
            <p:nvPr/>
          </p:nvSpPr>
          <p:spPr>
            <a:xfrm>
              <a:off x="6366331" y="3164785"/>
              <a:ext cx="263951" cy="273913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4AA1CF4-524F-5C45-83CF-6C24CF1920B3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CAB39C56-36B9-2447-B655-D8A67EF84761}"/>
              </a:ext>
            </a:extLst>
          </p:cNvPr>
          <p:cNvGrpSpPr/>
          <p:nvPr/>
        </p:nvGrpSpPr>
        <p:grpSpPr>
          <a:xfrm>
            <a:off x="2683539" y="2834735"/>
            <a:ext cx="263951" cy="273913"/>
            <a:chOff x="6366331" y="3164785"/>
            <a:chExt cx="263951" cy="273913"/>
          </a:xfrm>
        </p:grpSpPr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83FC10EE-14EA-1F4B-BD7F-23C12AAC775F}"/>
                </a:ext>
              </a:extLst>
            </p:cNvPr>
            <p:cNvSpPr/>
            <p:nvPr/>
          </p:nvSpPr>
          <p:spPr>
            <a:xfrm>
              <a:off x="6366331" y="3164785"/>
              <a:ext cx="263951" cy="273913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8BD1CC3-B132-8B4A-9D9A-6F3E848723AC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DCEFD38E-D943-DC48-AECE-5AD4C56693B6}"/>
              </a:ext>
            </a:extLst>
          </p:cNvPr>
          <p:cNvSpPr txBox="1"/>
          <p:nvPr/>
        </p:nvSpPr>
        <p:spPr>
          <a:xfrm>
            <a:off x="6599391" y="4993873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...</a:t>
            </a:r>
            <a:endParaRPr lang="en-US" sz="16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2399353-26F4-764C-A5DD-F270D1E9EF99}"/>
              </a:ext>
            </a:extLst>
          </p:cNvPr>
          <p:cNvSpPr txBox="1"/>
          <p:nvPr/>
        </p:nvSpPr>
        <p:spPr>
          <a:xfrm>
            <a:off x="7114540" y="4557542"/>
            <a:ext cx="4106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...</a:t>
            </a:r>
            <a:endParaRPr lang="en-US" sz="1600" dirty="0"/>
          </a:p>
        </p:txBody>
      </p:sp>
      <p:sp>
        <p:nvSpPr>
          <p:cNvPr id="123" name="Arc 122">
            <a:extLst>
              <a:ext uri="{FF2B5EF4-FFF2-40B4-BE49-F238E27FC236}">
                <a16:creationId xmlns:a16="http://schemas.microsoft.com/office/drawing/2014/main" id="{EF6DFCA1-5B0A-0643-B156-38A168AE10CD}"/>
              </a:ext>
            </a:extLst>
          </p:cNvPr>
          <p:cNvSpPr/>
          <p:nvPr/>
        </p:nvSpPr>
        <p:spPr>
          <a:xfrm rot="20271442">
            <a:off x="6940064" y="2508115"/>
            <a:ext cx="281343" cy="668714"/>
          </a:xfrm>
          <a:prstGeom prst="arc">
            <a:avLst>
              <a:gd name="adj1" fmla="val 16374492"/>
              <a:gd name="adj2" fmla="val 5247869"/>
            </a:avLst>
          </a:prstGeom>
          <a:noFill/>
          <a:ln w="25400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c 124">
            <a:extLst>
              <a:ext uri="{FF2B5EF4-FFF2-40B4-BE49-F238E27FC236}">
                <a16:creationId xmlns:a16="http://schemas.microsoft.com/office/drawing/2014/main" id="{B820F80A-FEB9-1644-8CF2-2446E3D48876}"/>
              </a:ext>
            </a:extLst>
          </p:cNvPr>
          <p:cNvSpPr/>
          <p:nvPr/>
        </p:nvSpPr>
        <p:spPr>
          <a:xfrm rot="791382" flipH="1">
            <a:off x="7668852" y="2507055"/>
            <a:ext cx="267591" cy="700056"/>
          </a:xfrm>
          <a:prstGeom prst="arc">
            <a:avLst>
              <a:gd name="adj1" fmla="val 16374492"/>
              <a:gd name="adj2" fmla="val 5247869"/>
            </a:avLst>
          </a:prstGeom>
          <a:noFill/>
          <a:ln w="25400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Arc 125">
            <a:extLst>
              <a:ext uri="{FF2B5EF4-FFF2-40B4-BE49-F238E27FC236}">
                <a16:creationId xmlns:a16="http://schemas.microsoft.com/office/drawing/2014/main" id="{E685B3F5-F9EF-0342-970E-CF9BA29A5FC5}"/>
              </a:ext>
            </a:extLst>
          </p:cNvPr>
          <p:cNvSpPr/>
          <p:nvPr/>
        </p:nvSpPr>
        <p:spPr>
          <a:xfrm rot="18805839">
            <a:off x="5511643" y="2376421"/>
            <a:ext cx="330759" cy="838735"/>
          </a:xfrm>
          <a:prstGeom prst="arc">
            <a:avLst>
              <a:gd name="adj1" fmla="val 16374492"/>
              <a:gd name="adj2" fmla="val 5247869"/>
            </a:avLst>
          </a:prstGeom>
          <a:noFill/>
          <a:ln w="25400">
            <a:solidFill>
              <a:srgbClr val="FF0000"/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87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1.11022E-16 L 0.05764 -0.19144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2" y="-9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764 -0.19144 L -0.13108 -0.32153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444" y="-65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500"/>
                            </p:stCondLst>
                            <p:childTnLst>
                              <p:par>
                                <p:cTn id="9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3" grpId="0"/>
      <p:bldP spid="14" grpId="0"/>
      <p:bldP spid="15" grpId="0"/>
      <p:bldP spid="15" grpId="1"/>
      <p:bldP spid="16" grpId="0"/>
      <p:bldP spid="17" grpId="0"/>
      <p:bldP spid="24" grpId="0"/>
      <p:bldP spid="38" grpId="0" animBg="1"/>
      <p:bldP spid="39" grpId="0"/>
      <p:bldP spid="46" grpId="0"/>
      <p:bldP spid="46" grpId="1"/>
      <p:bldP spid="46" grpId="2"/>
      <p:bldP spid="104" grpId="0"/>
      <p:bldP spid="113" grpId="0"/>
      <p:bldP spid="120" grpId="0"/>
      <p:bldP spid="121" grpId="0"/>
      <p:bldP spid="123" grpId="1" animBg="1"/>
      <p:bldP spid="125" grpId="1" animBg="1"/>
      <p:bldP spid="1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AC382-0327-4F4A-8060-8FA4BE5E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 </a:t>
            </a:r>
            <a:r>
              <a:rPr lang="en-US" dirty="0">
                <a:solidFill>
                  <a:schemeClr val="accent1"/>
                </a:solidFill>
                <a:sym typeface="Wingdings" pitchFamily="2" charset="2"/>
              </a:rPr>
              <a:t>Deep</a:t>
            </a:r>
            <a:r>
              <a:rPr lang="en-US" dirty="0">
                <a:solidFill>
                  <a:schemeClr val="accent2"/>
                </a:solidFill>
                <a:sym typeface="Wingdings" pitchFamily="2" charset="2"/>
              </a:rPr>
              <a:t> Recurrent </a:t>
            </a:r>
            <a:r>
              <a:rPr lang="en-US" dirty="0">
                <a:sym typeface="Wingdings" pitchFamily="2" charset="2"/>
              </a:rPr>
              <a:t>Neural Net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31B6DF-33B2-2F4C-95CE-BEDB429C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3113-EE91-7342-A67C-8F40BDBBEE5B}" type="slidenum">
              <a:rPr lang="en-US" smtClean="0"/>
              <a:t>7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B08373-0C1B-F944-BDA6-1D9E8A017F84}"/>
              </a:ext>
            </a:extLst>
          </p:cNvPr>
          <p:cNvGrpSpPr/>
          <p:nvPr/>
        </p:nvGrpSpPr>
        <p:grpSpPr>
          <a:xfrm>
            <a:off x="802241" y="2017709"/>
            <a:ext cx="263951" cy="768096"/>
            <a:chOff x="6366331" y="3164785"/>
            <a:chExt cx="263951" cy="76758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0A7541E4-1C45-634C-B97D-832FC3FDF3C9}"/>
                </a:ext>
              </a:extLst>
            </p:cNvPr>
            <p:cNvSpPr/>
            <p:nvPr/>
          </p:nvSpPr>
          <p:spPr>
            <a:xfrm>
              <a:off x="6366331" y="3164785"/>
              <a:ext cx="263951" cy="767583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3550D0B-7C3C-6C4F-BFC8-1D5834C3BFDA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36DBDF9-A215-4A48-A937-A99F5E160168}"/>
                </a:ext>
              </a:extLst>
            </p:cNvPr>
            <p:cNvSpPr/>
            <p:nvPr/>
          </p:nvSpPr>
          <p:spPr>
            <a:xfrm>
              <a:off x="6415573" y="347227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E272703-BC39-C549-A05A-6F1AEC6E5BB6}"/>
                </a:ext>
              </a:extLst>
            </p:cNvPr>
            <p:cNvSpPr/>
            <p:nvPr/>
          </p:nvSpPr>
          <p:spPr>
            <a:xfrm>
              <a:off x="6415572" y="371503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Arc 8">
            <a:extLst>
              <a:ext uri="{FF2B5EF4-FFF2-40B4-BE49-F238E27FC236}">
                <a16:creationId xmlns:a16="http://schemas.microsoft.com/office/drawing/2014/main" id="{C48480DE-CD47-1B4C-B850-B1233720137A}"/>
              </a:ext>
            </a:extLst>
          </p:cNvPr>
          <p:cNvSpPr/>
          <p:nvPr/>
        </p:nvSpPr>
        <p:spPr>
          <a:xfrm rot="18385648" flipH="1">
            <a:off x="1281122" y="2668326"/>
            <a:ext cx="82912" cy="415606"/>
          </a:xfrm>
          <a:prstGeom prst="arc">
            <a:avLst>
              <a:gd name="adj1" fmla="val 16374492"/>
              <a:gd name="adj2" fmla="val 5247869"/>
            </a:avLst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1E997D2-BB95-334A-BA22-94CB3481C62D}"/>
              </a:ext>
            </a:extLst>
          </p:cNvPr>
          <p:cNvGrpSpPr/>
          <p:nvPr/>
        </p:nvGrpSpPr>
        <p:grpSpPr>
          <a:xfrm>
            <a:off x="1840919" y="2558842"/>
            <a:ext cx="263951" cy="768096"/>
            <a:chOff x="6366331" y="3164785"/>
            <a:chExt cx="263951" cy="767583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AB580AA6-61A1-0845-A9DE-DCFD35733DB9}"/>
                </a:ext>
              </a:extLst>
            </p:cNvPr>
            <p:cNvSpPr/>
            <p:nvPr/>
          </p:nvSpPr>
          <p:spPr>
            <a:xfrm>
              <a:off x="6366331" y="3164785"/>
              <a:ext cx="263951" cy="767583"/>
            </a:xfrm>
            <a:prstGeom prst="roundRect">
              <a:avLst/>
            </a:prstGeom>
            <a:noFill/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8C07BE-E6BC-5F4D-8AA9-0BFF67C334A1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FAEA77-0765-0848-892A-86B166DFFC23}"/>
                </a:ext>
              </a:extLst>
            </p:cNvPr>
            <p:cNvSpPr/>
            <p:nvPr/>
          </p:nvSpPr>
          <p:spPr>
            <a:xfrm>
              <a:off x="6415573" y="347227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E6990B2-0C15-7446-90BE-FA7FBE73D7C0}"/>
                </a:ext>
              </a:extLst>
            </p:cNvPr>
            <p:cNvSpPr/>
            <p:nvPr/>
          </p:nvSpPr>
          <p:spPr>
            <a:xfrm>
              <a:off x="6415572" y="3715032"/>
              <a:ext cx="165463" cy="1654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6CDFC3-5EDD-9545-A456-5BE6DC0245C8}"/>
              </a:ext>
            </a:extLst>
          </p:cNvPr>
          <p:cNvGrpSpPr/>
          <p:nvPr/>
        </p:nvGrpSpPr>
        <p:grpSpPr>
          <a:xfrm>
            <a:off x="2578944" y="2550653"/>
            <a:ext cx="263951" cy="768096"/>
            <a:chOff x="6366331" y="3164785"/>
            <a:chExt cx="263951" cy="767583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87669D9B-F739-134B-A21E-067879D5823B}"/>
                </a:ext>
              </a:extLst>
            </p:cNvPr>
            <p:cNvSpPr/>
            <p:nvPr/>
          </p:nvSpPr>
          <p:spPr>
            <a:xfrm>
              <a:off x="6366331" y="3164785"/>
              <a:ext cx="263951" cy="767583"/>
            </a:xfrm>
            <a:prstGeom prst="roundRect">
              <a:avLst/>
            </a:prstGeom>
            <a:noFill/>
            <a:ln>
              <a:solidFill>
                <a:srgbClr val="D88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8733E3-9496-3240-AD95-452140C96EDB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D88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A7FC091-58E4-964E-B5CE-A7417FB865D1}"/>
                </a:ext>
              </a:extLst>
            </p:cNvPr>
            <p:cNvSpPr/>
            <p:nvPr/>
          </p:nvSpPr>
          <p:spPr>
            <a:xfrm>
              <a:off x="6415573" y="3472272"/>
              <a:ext cx="165463" cy="165463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D88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22744A-F6D0-B94F-A46F-BB24D3A54C6D}"/>
                </a:ext>
              </a:extLst>
            </p:cNvPr>
            <p:cNvSpPr/>
            <p:nvPr/>
          </p:nvSpPr>
          <p:spPr>
            <a:xfrm>
              <a:off x="6415572" y="3715032"/>
              <a:ext cx="165463" cy="165463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D88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F864D83-2850-AA49-B6ED-49B10EF96652}"/>
              </a:ext>
            </a:extLst>
          </p:cNvPr>
          <p:cNvSpPr txBox="1"/>
          <p:nvPr/>
        </p:nvSpPr>
        <p:spPr>
          <a:xfrm>
            <a:off x="2155887" y="2778937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77226B3-D4B4-F942-820D-29113CBE6168}"/>
                  </a:ext>
                </a:extLst>
              </p:cNvPr>
              <p:cNvSpPr txBox="1"/>
              <p:nvPr/>
            </p:nvSpPr>
            <p:spPr>
              <a:xfrm>
                <a:off x="1485778" y="2953980"/>
                <a:ext cx="1539973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>
                    <a:solidFill>
                      <a:schemeClr val="accent6"/>
                    </a:solidFill>
                  </a:rPr>
                  <a:t>(              )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77226B3-D4B4-F942-820D-29113CBE6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778" y="2953980"/>
                <a:ext cx="1539973" cy="360804"/>
              </a:xfrm>
              <a:prstGeom prst="rect">
                <a:avLst/>
              </a:prstGeom>
              <a:blipFill>
                <a:blip r:embed="rId3"/>
                <a:stretch>
                  <a:fillRect l="-4098" t="-3448" r="-8197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66C0C43C-78DB-C849-B2A6-54E342B7B431}"/>
              </a:ext>
            </a:extLst>
          </p:cNvPr>
          <p:cNvGrpSpPr/>
          <p:nvPr/>
        </p:nvGrpSpPr>
        <p:grpSpPr>
          <a:xfrm>
            <a:off x="1218834" y="3198848"/>
            <a:ext cx="2796177" cy="2150269"/>
            <a:chOff x="1218834" y="3198848"/>
            <a:chExt cx="2796177" cy="2150269"/>
          </a:xfrm>
        </p:grpSpPr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D384AC38-1053-BC48-AA01-90B62F7D1932}"/>
                </a:ext>
              </a:extLst>
            </p:cNvPr>
            <p:cNvSpPr/>
            <p:nvPr/>
          </p:nvSpPr>
          <p:spPr>
            <a:xfrm rot="2277329" flipH="1">
              <a:off x="1218834" y="3206643"/>
              <a:ext cx="107880" cy="2142474"/>
            </a:xfrm>
            <a:prstGeom prst="arc">
              <a:avLst>
                <a:gd name="adj1" fmla="val 16187013"/>
                <a:gd name="adj2" fmla="val 5231264"/>
              </a:avLst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>
              <a:extLst>
                <a:ext uri="{FF2B5EF4-FFF2-40B4-BE49-F238E27FC236}">
                  <a16:creationId xmlns:a16="http://schemas.microsoft.com/office/drawing/2014/main" id="{3A701030-89AD-A348-A4A6-9C069F48CE5B}"/>
                </a:ext>
              </a:extLst>
            </p:cNvPr>
            <p:cNvSpPr/>
            <p:nvPr/>
          </p:nvSpPr>
          <p:spPr>
            <a:xfrm rot="19974185" flipH="1">
              <a:off x="1561000" y="3888269"/>
              <a:ext cx="257867" cy="1088361"/>
            </a:xfrm>
            <a:prstGeom prst="arc">
              <a:avLst>
                <a:gd name="adj1" fmla="val 16540625"/>
                <a:gd name="adj2" fmla="val 5262986"/>
              </a:avLst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Arc 24">
              <a:extLst>
                <a:ext uri="{FF2B5EF4-FFF2-40B4-BE49-F238E27FC236}">
                  <a16:creationId xmlns:a16="http://schemas.microsoft.com/office/drawing/2014/main" id="{CDBB2242-BF58-C347-891B-FFA7C2D516A6}"/>
                </a:ext>
              </a:extLst>
            </p:cNvPr>
            <p:cNvSpPr/>
            <p:nvPr/>
          </p:nvSpPr>
          <p:spPr>
            <a:xfrm rot="19466207" flipH="1">
              <a:off x="2357321" y="3198848"/>
              <a:ext cx="438737" cy="1916507"/>
            </a:xfrm>
            <a:prstGeom prst="arc">
              <a:avLst>
                <a:gd name="adj1" fmla="val 16374492"/>
                <a:gd name="adj2" fmla="val 4999166"/>
              </a:avLst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DF1D5F1F-3315-CD45-BC54-61B321D50E18}"/>
                </a:ext>
              </a:extLst>
            </p:cNvPr>
            <p:cNvSpPr/>
            <p:nvPr/>
          </p:nvSpPr>
          <p:spPr>
            <a:xfrm rot="17449360" flipH="1">
              <a:off x="2836634" y="3719825"/>
              <a:ext cx="187883" cy="1397594"/>
            </a:xfrm>
            <a:prstGeom prst="arc">
              <a:avLst>
                <a:gd name="adj1" fmla="val 16544453"/>
                <a:gd name="adj2" fmla="val 5144702"/>
              </a:avLst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c 26">
              <a:extLst>
                <a:ext uri="{FF2B5EF4-FFF2-40B4-BE49-F238E27FC236}">
                  <a16:creationId xmlns:a16="http://schemas.microsoft.com/office/drawing/2014/main" id="{AACC58C2-925A-344A-91C3-F86AF2D41818}"/>
                </a:ext>
              </a:extLst>
            </p:cNvPr>
            <p:cNvSpPr/>
            <p:nvPr/>
          </p:nvSpPr>
          <p:spPr>
            <a:xfrm rot="18150488">
              <a:off x="2764540" y="2895720"/>
              <a:ext cx="295933" cy="2205008"/>
            </a:xfrm>
            <a:prstGeom prst="arc">
              <a:avLst>
                <a:gd name="adj1" fmla="val 16374492"/>
                <a:gd name="adj2" fmla="val 5247869"/>
              </a:avLst>
            </a:prstGeom>
            <a:noFill/>
            <a:ln w="38100">
              <a:solidFill>
                <a:schemeClr val="accent1">
                  <a:lumMod val="40000"/>
                  <a:lumOff val="60000"/>
                </a:schemeClr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4FD494E-B642-A241-99E8-04ABFD1D6086}"/>
              </a:ext>
            </a:extLst>
          </p:cNvPr>
          <p:cNvSpPr txBox="1"/>
          <p:nvPr/>
        </p:nvSpPr>
        <p:spPr>
          <a:xfrm rot="21235799">
            <a:off x="1922737" y="1545117"/>
            <a:ext cx="4030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 little like stacked LSTM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D433FC-717D-AD46-9ED2-BA22C7E630C7}"/>
              </a:ext>
            </a:extLst>
          </p:cNvPr>
          <p:cNvSpPr txBox="1"/>
          <p:nvPr/>
        </p:nvSpPr>
        <p:spPr>
          <a:xfrm>
            <a:off x="1243422" y="4823412"/>
            <a:ext cx="303852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deductive :- rules 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B9F821CE-B755-EC4F-B313-2CA639B2FE33}"/>
              </a:ext>
            </a:extLst>
          </p:cNvPr>
          <p:cNvSpPr/>
          <p:nvPr/>
        </p:nvSpPr>
        <p:spPr>
          <a:xfrm rot="15159555">
            <a:off x="3338592" y="2182847"/>
            <a:ext cx="149331" cy="1133961"/>
          </a:xfrm>
          <a:prstGeom prst="arc">
            <a:avLst>
              <a:gd name="adj1" fmla="val 16187013"/>
              <a:gd name="adj2" fmla="val 5231264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A368B63E-17CC-F341-A20C-515FCEEE89AC}"/>
              </a:ext>
            </a:extLst>
          </p:cNvPr>
          <p:cNvSpPr/>
          <p:nvPr/>
        </p:nvSpPr>
        <p:spPr>
          <a:xfrm rot="16389819" flipH="1">
            <a:off x="3402884" y="2309039"/>
            <a:ext cx="244003" cy="1319377"/>
          </a:xfrm>
          <a:prstGeom prst="arc">
            <a:avLst>
              <a:gd name="adj1" fmla="val 16374492"/>
              <a:gd name="adj2" fmla="val 4999166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6D000C-CBED-C24E-8C65-D9A0DACAD3DE}"/>
              </a:ext>
            </a:extLst>
          </p:cNvPr>
          <p:cNvSpPr txBox="1"/>
          <p:nvPr/>
        </p:nvSpPr>
        <p:spPr>
          <a:xfrm rot="21111606">
            <a:off x="4051111" y="2305194"/>
            <a:ext cx="3078087" cy="4616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triggering </a:t>
            </a:r>
            <a:r>
              <a:rPr lang="en-US" sz="2400" dirty="0">
                <a:solidFill>
                  <a:schemeClr val="accent2"/>
                </a:solidFill>
                <a:sym typeface="Wingdings" pitchFamily="2" charset="2"/>
              </a:rPr>
              <a:t></a:t>
            </a:r>
            <a:r>
              <a:rPr lang="en-US" sz="2400" dirty="0">
                <a:solidFill>
                  <a:schemeClr val="accent2"/>
                </a:solidFill>
              </a:rPr>
              <a:t> rules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88BE26-8CE3-E643-B651-CAC9659E424D}"/>
              </a:ext>
            </a:extLst>
          </p:cNvPr>
          <p:cNvSpPr txBox="1"/>
          <p:nvPr/>
        </p:nvSpPr>
        <p:spPr>
          <a:xfrm>
            <a:off x="571379" y="5317289"/>
            <a:ext cx="4217821" cy="46166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deep at a single time step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609F63-D546-0841-9DD0-51D58C05DC79}"/>
              </a:ext>
            </a:extLst>
          </p:cNvPr>
          <p:cNvSpPr txBox="1"/>
          <p:nvPr/>
        </p:nvSpPr>
        <p:spPr>
          <a:xfrm rot="21024062">
            <a:off x="2977495" y="2892521"/>
            <a:ext cx="619214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</a:rPr>
              <a:t>temporally recurrent across time steps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2D82DA2-37C9-1047-9D5E-AAA0291A98F6}"/>
              </a:ext>
            </a:extLst>
          </p:cNvPr>
          <p:cNvSpPr txBox="1"/>
          <p:nvPr/>
        </p:nvSpPr>
        <p:spPr>
          <a:xfrm>
            <a:off x="2104870" y="210368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83FF"/>
                </a:solidFill>
              </a:rPr>
              <a:t>LSTM cells</a:t>
            </a:r>
          </a:p>
        </p:txBody>
      </p:sp>
    </p:spTree>
    <p:extLst>
      <p:ext uri="{BB962C8B-B14F-4D97-AF65-F5344CB8AC3E}">
        <p14:creationId xmlns:p14="http://schemas.microsoft.com/office/powerpoint/2010/main" val="213376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" grpId="0"/>
      <p:bldP spid="21" grpId="0"/>
      <p:bldP spid="28" grpId="0"/>
      <p:bldP spid="29" grpId="0"/>
      <p:bldP spid="30" grpId="0" animBg="1"/>
      <p:bldP spid="31" grpId="0" animBg="1"/>
      <p:bldP spid="32" grpId="0" animBg="1"/>
      <p:bldP spid="33" grpId="0" animBg="1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06DA-8A33-FE4E-A8B2-D66EC31C7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 Story of a </a:t>
            </a:r>
            <a:r>
              <a:rPr lang="en-US" dirty="0">
                <a:solidFill>
                  <a:schemeClr val="accent1"/>
                </a:solidFill>
              </a:rPr>
              <a:t>Fact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9DC2B5-15BC-B540-B73A-749FCE75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7B3113-EE91-7342-A67C-8F40BDBBEE5B}" type="slidenum">
              <a:rPr lang="en-US" smtClean="0"/>
              <a:t>8</a:t>
            </a:fld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599EA2B-3EF3-8D4C-96A2-534DED454EE8}"/>
              </a:ext>
            </a:extLst>
          </p:cNvPr>
          <p:cNvCxnSpPr>
            <a:cxnSpLocks/>
          </p:cNvCxnSpPr>
          <p:nvPr/>
        </p:nvCxnSpPr>
        <p:spPr>
          <a:xfrm>
            <a:off x="870898" y="3868183"/>
            <a:ext cx="7957949" cy="0"/>
          </a:xfrm>
          <a:prstGeom prst="straightConnector1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4F9626-5D91-2C4B-8191-2B2953F05592}"/>
              </a:ext>
            </a:extLst>
          </p:cNvPr>
          <p:cNvSpPr txBox="1"/>
          <p:nvPr/>
        </p:nvSpPr>
        <p:spPr>
          <a:xfrm>
            <a:off x="569948" y="394682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time=0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26C123-7D3B-774E-B12D-AF0391003986}"/>
              </a:ext>
            </a:extLst>
          </p:cNvPr>
          <p:cNvCxnSpPr/>
          <p:nvPr/>
        </p:nvCxnSpPr>
        <p:spPr>
          <a:xfrm>
            <a:off x="868018" y="3731023"/>
            <a:ext cx="0" cy="27432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F2B14B-C35D-1542-9122-D4620A8FBAAA}"/>
              </a:ext>
            </a:extLst>
          </p:cNvPr>
          <p:cNvGrpSpPr/>
          <p:nvPr/>
        </p:nvGrpSpPr>
        <p:grpSpPr>
          <a:xfrm>
            <a:off x="306003" y="4043366"/>
            <a:ext cx="263951" cy="1847991"/>
            <a:chOff x="6366331" y="3164784"/>
            <a:chExt cx="263951" cy="1846757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DF6164E6-4B50-1F41-B044-E60134777874}"/>
                </a:ext>
              </a:extLst>
            </p:cNvPr>
            <p:cNvSpPr/>
            <p:nvPr/>
          </p:nvSpPr>
          <p:spPr>
            <a:xfrm>
              <a:off x="6366331" y="3164784"/>
              <a:ext cx="263951" cy="1846757"/>
            </a:xfrm>
            <a:prstGeom prst="roundRect">
              <a:avLst/>
            </a:prstGeom>
            <a:noFill/>
            <a:ln>
              <a:solidFill>
                <a:srgbClr val="D88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12A149-12A9-2D4D-9E93-409B24861C54}"/>
                </a:ext>
              </a:extLst>
            </p:cNvPr>
            <p:cNvSpPr/>
            <p:nvPr/>
          </p:nvSpPr>
          <p:spPr>
            <a:xfrm>
              <a:off x="6415572" y="3413424"/>
              <a:ext cx="165463" cy="165463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D88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D957297-C19C-4B47-B202-83AC284BC425}"/>
                </a:ext>
              </a:extLst>
            </p:cNvPr>
            <p:cNvSpPr/>
            <p:nvPr/>
          </p:nvSpPr>
          <p:spPr>
            <a:xfrm>
              <a:off x="6415572" y="4569960"/>
              <a:ext cx="165463" cy="165463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D88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04D899B-9901-2D44-9FDA-C3E8A7F9E52D}"/>
                </a:ext>
              </a:extLst>
            </p:cNvPr>
            <p:cNvSpPr/>
            <p:nvPr/>
          </p:nvSpPr>
          <p:spPr>
            <a:xfrm>
              <a:off x="6416019" y="3991691"/>
              <a:ext cx="165463" cy="165463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D88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extBox 4">
            <a:extLst>
              <a:ext uri="{FF2B5EF4-FFF2-40B4-BE49-F238E27FC236}">
                <a16:creationId xmlns:a16="http://schemas.microsoft.com/office/drawing/2014/main" id="{01F93678-08E6-B24D-923E-D89373E7A9C4}"/>
              </a:ext>
            </a:extLst>
          </p:cNvPr>
          <p:cNvSpPr txBox="1"/>
          <p:nvPr/>
        </p:nvSpPr>
        <p:spPr>
          <a:xfrm>
            <a:off x="4860234" y="1425396"/>
            <a:ext cx="3781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fact </a:t>
            </a:r>
            <a:r>
              <a:rPr lang="en-US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 event,</a:t>
            </a:r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other facts</a:t>
            </a:r>
          </a:p>
          <a:p>
            <a:endParaRPr lang="en-US" dirty="0">
              <a:solidFill>
                <a:schemeClr val="accent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TextBox 4">
            <a:extLst>
              <a:ext uri="{FF2B5EF4-FFF2-40B4-BE49-F238E27FC236}">
                <a16:creationId xmlns:a16="http://schemas.microsoft.com/office/drawing/2014/main" id="{A44D0468-93DC-324A-97C8-DDF9264AC62A}"/>
              </a:ext>
            </a:extLst>
          </p:cNvPr>
          <p:cNvSpPr txBox="1"/>
          <p:nvPr/>
        </p:nvSpPr>
        <p:spPr>
          <a:xfrm>
            <a:off x="4730391" y="1904590"/>
            <a:ext cx="391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!</a:t>
            </a:r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old fact </a:t>
            </a:r>
            <a:r>
              <a:rPr lang="en-US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Wingdings" pitchFamily="2" charset="2"/>
              </a:rPr>
              <a:t> event,</a:t>
            </a:r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other facts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B76265B-D4F5-3041-AE8B-38D7526D553E}"/>
              </a:ext>
            </a:extLst>
          </p:cNvPr>
          <p:cNvCxnSpPr>
            <a:cxnSpLocks/>
          </p:cNvCxnSpPr>
          <p:nvPr/>
        </p:nvCxnSpPr>
        <p:spPr>
          <a:xfrm flipH="1">
            <a:off x="1727621" y="3868183"/>
            <a:ext cx="2320504" cy="0"/>
          </a:xfrm>
          <a:prstGeom prst="line">
            <a:avLst/>
          </a:prstGeom>
          <a:ln w="127000" cap="flat">
            <a:solidFill>
              <a:srgbClr val="D883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">
            <a:extLst>
              <a:ext uri="{FF2B5EF4-FFF2-40B4-BE49-F238E27FC236}">
                <a16:creationId xmlns:a16="http://schemas.microsoft.com/office/drawing/2014/main" id="{650FC2C7-560E-574C-81FC-2F75DF7A4ADD}"/>
              </a:ext>
            </a:extLst>
          </p:cNvPr>
          <p:cNvSpPr txBox="1"/>
          <p:nvPr/>
        </p:nvSpPr>
        <p:spPr>
          <a:xfrm rot="20361217">
            <a:off x="1154486" y="3097021"/>
            <a:ext cx="14061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2"/>
                </a:solidFill>
              </a:rPr>
              <a:t>fact added</a:t>
            </a:r>
          </a:p>
          <a:p>
            <a:pPr algn="r"/>
            <a:r>
              <a:rPr lang="en-US" dirty="0">
                <a:solidFill>
                  <a:schemeClr val="accent2"/>
                </a:solidFill>
              </a:rPr>
              <a:t>by event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8E20D287-3FF1-9946-AAC3-C8327140A5FC}"/>
              </a:ext>
            </a:extLst>
          </p:cNvPr>
          <p:cNvSpPr/>
          <p:nvPr/>
        </p:nvSpPr>
        <p:spPr>
          <a:xfrm flipV="1">
            <a:off x="1752166" y="4151829"/>
            <a:ext cx="2286434" cy="172249"/>
          </a:xfrm>
          <a:custGeom>
            <a:avLst/>
            <a:gdLst>
              <a:gd name="connsiteX0" fmla="*/ 0 w 2219325"/>
              <a:gd name="connsiteY0" fmla="*/ 1028700 h 1028700"/>
              <a:gd name="connsiteX1" fmla="*/ 1009650 w 2219325"/>
              <a:gd name="connsiteY1" fmla="*/ 247650 h 1028700"/>
              <a:gd name="connsiteX2" fmla="*/ 2219325 w 2219325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9325" h="1028700">
                <a:moveTo>
                  <a:pt x="0" y="1028700"/>
                </a:moveTo>
                <a:cubicBezTo>
                  <a:pt x="319881" y="723900"/>
                  <a:pt x="639763" y="419100"/>
                  <a:pt x="1009650" y="247650"/>
                </a:cubicBezTo>
                <a:cubicBezTo>
                  <a:pt x="1379537" y="76200"/>
                  <a:pt x="1799431" y="38100"/>
                  <a:pt x="2219325" y="0"/>
                </a:cubicBezTo>
              </a:path>
            </a:pathLst>
          </a:custGeom>
          <a:noFill/>
          <a:ln w="25400">
            <a:solidFill>
              <a:srgbClr val="D88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A41360F-B1A7-8B47-809B-174C36421ABB}"/>
              </a:ext>
            </a:extLst>
          </p:cNvPr>
          <p:cNvCxnSpPr>
            <a:cxnSpLocks/>
          </p:cNvCxnSpPr>
          <p:nvPr/>
        </p:nvCxnSpPr>
        <p:spPr>
          <a:xfrm>
            <a:off x="868018" y="4629441"/>
            <a:ext cx="7809257" cy="0"/>
          </a:xfrm>
          <a:prstGeom prst="line">
            <a:avLst/>
          </a:prstGeom>
          <a:ln>
            <a:solidFill>
              <a:srgbClr val="D883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EF11507-94E4-8341-9349-205AD94F875F}"/>
              </a:ext>
            </a:extLst>
          </p:cNvPr>
          <p:cNvCxnSpPr>
            <a:cxnSpLocks/>
          </p:cNvCxnSpPr>
          <p:nvPr/>
        </p:nvCxnSpPr>
        <p:spPr>
          <a:xfrm flipH="1">
            <a:off x="4038600" y="3868183"/>
            <a:ext cx="1571625" cy="0"/>
          </a:xfrm>
          <a:prstGeom prst="line">
            <a:avLst/>
          </a:prstGeom>
          <a:ln w="127000" cap="flat">
            <a:solidFill>
              <a:srgbClr val="D883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4958F9D-7863-384B-9BFA-FFBA577AE032}"/>
              </a:ext>
            </a:extLst>
          </p:cNvPr>
          <p:cNvCxnSpPr>
            <a:cxnSpLocks/>
          </p:cNvCxnSpPr>
          <p:nvPr/>
        </p:nvCxnSpPr>
        <p:spPr>
          <a:xfrm flipH="1">
            <a:off x="7000252" y="3868183"/>
            <a:ext cx="1571625" cy="0"/>
          </a:xfrm>
          <a:prstGeom prst="line">
            <a:avLst/>
          </a:prstGeom>
          <a:ln w="127000" cap="flat">
            <a:solidFill>
              <a:srgbClr val="D883FF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reeform 40">
            <a:extLst>
              <a:ext uri="{FF2B5EF4-FFF2-40B4-BE49-F238E27FC236}">
                <a16:creationId xmlns:a16="http://schemas.microsoft.com/office/drawing/2014/main" id="{2E890720-416F-0F48-AE85-21287487FA52}"/>
              </a:ext>
            </a:extLst>
          </p:cNvPr>
          <p:cNvSpPr/>
          <p:nvPr/>
        </p:nvSpPr>
        <p:spPr>
          <a:xfrm>
            <a:off x="1752165" y="4858599"/>
            <a:ext cx="2286435" cy="321037"/>
          </a:xfrm>
          <a:custGeom>
            <a:avLst/>
            <a:gdLst>
              <a:gd name="connsiteX0" fmla="*/ 0 w 2219325"/>
              <a:gd name="connsiteY0" fmla="*/ 1028700 h 1028700"/>
              <a:gd name="connsiteX1" fmla="*/ 1009650 w 2219325"/>
              <a:gd name="connsiteY1" fmla="*/ 247650 h 1028700"/>
              <a:gd name="connsiteX2" fmla="*/ 2219325 w 2219325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9325" h="1028700">
                <a:moveTo>
                  <a:pt x="0" y="1028700"/>
                </a:moveTo>
                <a:cubicBezTo>
                  <a:pt x="319881" y="723900"/>
                  <a:pt x="639763" y="419100"/>
                  <a:pt x="1009650" y="247650"/>
                </a:cubicBezTo>
                <a:cubicBezTo>
                  <a:pt x="1379537" y="76200"/>
                  <a:pt x="1799431" y="38100"/>
                  <a:pt x="2219325" y="0"/>
                </a:cubicBezTo>
              </a:path>
            </a:pathLst>
          </a:custGeom>
          <a:noFill/>
          <a:ln w="25400">
            <a:solidFill>
              <a:srgbClr val="D88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CE09F0C1-BD77-5C45-8662-99BDFCABD774}"/>
              </a:ext>
            </a:extLst>
          </p:cNvPr>
          <p:cNvSpPr/>
          <p:nvPr/>
        </p:nvSpPr>
        <p:spPr>
          <a:xfrm rot="21265816">
            <a:off x="1733629" y="5408121"/>
            <a:ext cx="2319614" cy="269155"/>
          </a:xfrm>
          <a:custGeom>
            <a:avLst/>
            <a:gdLst>
              <a:gd name="connsiteX0" fmla="*/ 0 w 2219325"/>
              <a:gd name="connsiteY0" fmla="*/ 1028700 h 1028700"/>
              <a:gd name="connsiteX1" fmla="*/ 1009650 w 2219325"/>
              <a:gd name="connsiteY1" fmla="*/ 247650 h 1028700"/>
              <a:gd name="connsiteX2" fmla="*/ 2219325 w 2219325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9325" h="1028700">
                <a:moveTo>
                  <a:pt x="0" y="1028700"/>
                </a:moveTo>
                <a:cubicBezTo>
                  <a:pt x="319881" y="723900"/>
                  <a:pt x="639763" y="419100"/>
                  <a:pt x="1009650" y="247650"/>
                </a:cubicBezTo>
                <a:cubicBezTo>
                  <a:pt x="1379537" y="76200"/>
                  <a:pt x="1799431" y="38100"/>
                  <a:pt x="2219325" y="0"/>
                </a:cubicBezTo>
              </a:path>
            </a:pathLst>
          </a:custGeom>
          <a:noFill/>
          <a:ln w="25400">
            <a:solidFill>
              <a:srgbClr val="D88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C5FA3E6-E33C-9A44-ABE8-65B4C057B6A2}"/>
              </a:ext>
            </a:extLst>
          </p:cNvPr>
          <p:cNvCxnSpPr>
            <a:cxnSpLocks/>
          </p:cNvCxnSpPr>
          <p:nvPr/>
        </p:nvCxnSpPr>
        <p:spPr>
          <a:xfrm>
            <a:off x="4029075" y="4311606"/>
            <a:ext cx="0" cy="274320"/>
          </a:xfrm>
          <a:prstGeom prst="line">
            <a:avLst/>
          </a:prstGeom>
          <a:ln w="25400">
            <a:solidFill>
              <a:srgbClr val="D883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2417AC9-FFC3-4743-83F7-3953AC3C6075}"/>
              </a:ext>
            </a:extLst>
          </p:cNvPr>
          <p:cNvCxnSpPr>
            <a:cxnSpLocks/>
          </p:cNvCxnSpPr>
          <p:nvPr/>
        </p:nvCxnSpPr>
        <p:spPr>
          <a:xfrm>
            <a:off x="4029075" y="4705641"/>
            <a:ext cx="0" cy="175657"/>
          </a:xfrm>
          <a:prstGeom prst="line">
            <a:avLst/>
          </a:prstGeom>
          <a:ln w="25400">
            <a:solidFill>
              <a:srgbClr val="D883FF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reeform 50">
            <a:extLst>
              <a:ext uri="{FF2B5EF4-FFF2-40B4-BE49-F238E27FC236}">
                <a16:creationId xmlns:a16="http://schemas.microsoft.com/office/drawing/2014/main" id="{12B645EA-1CC6-7744-82E1-7683624EF2D8}"/>
              </a:ext>
            </a:extLst>
          </p:cNvPr>
          <p:cNvSpPr/>
          <p:nvPr/>
        </p:nvSpPr>
        <p:spPr>
          <a:xfrm>
            <a:off x="4018804" y="4128896"/>
            <a:ext cx="1591422" cy="442098"/>
          </a:xfrm>
          <a:custGeom>
            <a:avLst/>
            <a:gdLst>
              <a:gd name="connsiteX0" fmla="*/ 0 w 2219325"/>
              <a:gd name="connsiteY0" fmla="*/ 1028700 h 1028700"/>
              <a:gd name="connsiteX1" fmla="*/ 1009650 w 2219325"/>
              <a:gd name="connsiteY1" fmla="*/ 247650 h 1028700"/>
              <a:gd name="connsiteX2" fmla="*/ 2219325 w 2219325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9325" h="1028700">
                <a:moveTo>
                  <a:pt x="0" y="1028700"/>
                </a:moveTo>
                <a:cubicBezTo>
                  <a:pt x="319881" y="723900"/>
                  <a:pt x="639763" y="419100"/>
                  <a:pt x="1009650" y="247650"/>
                </a:cubicBezTo>
                <a:cubicBezTo>
                  <a:pt x="1379537" y="76200"/>
                  <a:pt x="1799431" y="38100"/>
                  <a:pt x="2219325" y="0"/>
                </a:cubicBezTo>
              </a:path>
            </a:pathLst>
          </a:custGeom>
          <a:noFill/>
          <a:ln w="25400">
            <a:solidFill>
              <a:srgbClr val="D88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6350FF07-8342-4E48-8966-9AF9769771C5}"/>
              </a:ext>
            </a:extLst>
          </p:cNvPr>
          <p:cNvSpPr/>
          <p:nvPr/>
        </p:nvSpPr>
        <p:spPr>
          <a:xfrm rot="21306510" flipV="1">
            <a:off x="4045173" y="4659281"/>
            <a:ext cx="1548956" cy="443707"/>
          </a:xfrm>
          <a:custGeom>
            <a:avLst/>
            <a:gdLst>
              <a:gd name="connsiteX0" fmla="*/ 0 w 2219325"/>
              <a:gd name="connsiteY0" fmla="*/ 1028700 h 1028700"/>
              <a:gd name="connsiteX1" fmla="*/ 1009650 w 2219325"/>
              <a:gd name="connsiteY1" fmla="*/ 247650 h 1028700"/>
              <a:gd name="connsiteX2" fmla="*/ 2219325 w 2219325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9325" h="1028700">
                <a:moveTo>
                  <a:pt x="0" y="1028700"/>
                </a:moveTo>
                <a:cubicBezTo>
                  <a:pt x="319881" y="723900"/>
                  <a:pt x="639763" y="419100"/>
                  <a:pt x="1009650" y="247650"/>
                </a:cubicBezTo>
                <a:cubicBezTo>
                  <a:pt x="1379537" y="76200"/>
                  <a:pt x="1799431" y="38100"/>
                  <a:pt x="2219325" y="0"/>
                </a:cubicBezTo>
              </a:path>
            </a:pathLst>
          </a:custGeom>
          <a:noFill/>
          <a:ln w="25400">
            <a:solidFill>
              <a:srgbClr val="D88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80F9C58A-D32C-894A-BFCB-C79368C8AB1A}"/>
              </a:ext>
            </a:extLst>
          </p:cNvPr>
          <p:cNvSpPr/>
          <p:nvPr/>
        </p:nvSpPr>
        <p:spPr>
          <a:xfrm flipH="1">
            <a:off x="4029075" y="5292457"/>
            <a:ext cx="1581150" cy="442098"/>
          </a:xfrm>
          <a:custGeom>
            <a:avLst/>
            <a:gdLst>
              <a:gd name="connsiteX0" fmla="*/ 0 w 2219325"/>
              <a:gd name="connsiteY0" fmla="*/ 1028700 h 1028700"/>
              <a:gd name="connsiteX1" fmla="*/ 1009650 w 2219325"/>
              <a:gd name="connsiteY1" fmla="*/ 247650 h 1028700"/>
              <a:gd name="connsiteX2" fmla="*/ 2219325 w 2219325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9325" h="1028700">
                <a:moveTo>
                  <a:pt x="0" y="1028700"/>
                </a:moveTo>
                <a:cubicBezTo>
                  <a:pt x="319881" y="723900"/>
                  <a:pt x="639763" y="419100"/>
                  <a:pt x="1009650" y="247650"/>
                </a:cubicBezTo>
                <a:cubicBezTo>
                  <a:pt x="1379537" y="76200"/>
                  <a:pt x="1799431" y="38100"/>
                  <a:pt x="2219325" y="0"/>
                </a:cubicBezTo>
              </a:path>
            </a:pathLst>
          </a:custGeom>
          <a:noFill/>
          <a:ln w="25400">
            <a:solidFill>
              <a:srgbClr val="D88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6">
            <a:extLst>
              <a:ext uri="{FF2B5EF4-FFF2-40B4-BE49-F238E27FC236}">
                <a16:creationId xmlns:a16="http://schemas.microsoft.com/office/drawing/2014/main" id="{4036D57A-0AA5-6346-9A93-BB56E21F6AE1}"/>
              </a:ext>
            </a:extLst>
          </p:cNvPr>
          <p:cNvSpPr txBox="1"/>
          <p:nvPr/>
        </p:nvSpPr>
        <p:spPr>
          <a:xfrm rot="20361217">
            <a:off x="3376251" y="3321002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2"/>
                </a:solidFill>
              </a:rPr>
              <a:t>updated</a:t>
            </a:r>
          </a:p>
        </p:txBody>
      </p:sp>
      <p:sp>
        <p:nvSpPr>
          <p:cNvPr id="58" name="TextBox 6">
            <a:extLst>
              <a:ext uri="{FF2B5EF4-FFF2-40B4-BE49-F238E27FC236}">
                <a16:creationId xmlns:a16="http://schemas.microsoft.com/office/drawing/2014/main" id="{6F8D872A-65A4-8E4F-ADC5-F7888E773B55}"/>
              </a:ext>
            </a:extLst>
          </p:cNvPr>
          <p:cNvSpPr txBox="1"/>
          <p:nvPr/>
        </p:nvSpPr>
        <p:spPr>
          <a:xfrm rot="20361217">
            <a:off x="5089089" y="3343519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2"/>
                </a:solidFill>
              </a:rPr>
              <a:t>deleted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2C4ACA-8737-7E41-B325-1F0FBB46ACEB}"/>
              </a:ext>
            </a:extLst>
          </p:cNvPr>
          <p:cNvCxnSpPr>
            <a:cxnSpLocks/>
          </p:cNvCxnSpPr>
          <p:nvPr/>
        </p:nvCxnSpPr>
        <p:spPr>
          <a:xfrm>
            <a:off x="868018" y="5239041"/>
            <a:ext cx="7809257" cy="0"/>
          </a:xfrm>
          <a:prstGeom prst="line">
            <a:avLst/>
          </a:prstGeom>
          <a:ln>
            <a:solidFill>
              <a:srgbClr val="D883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 64">
            <a:extLst>
              <a:ext uri="{FF2B5EF4-FFF2-40B4-BE49-F238E27FC236}">
                <a16:creationId xmlns:a16="http://schemas.microsoft.com/office/drawing/2014/main" id="{AC2C1433-2D42-6847-96E5-3DCBF1260B29}"/>
              </a:ext>
            </a:extLst>
          </p:cNvPr>
          <p:cNvSpPr/>
          <p:nvPr/>
        </p:nvSpPr>
        <p:spPr>
          <a:xfrm flipV="1">
            <a:off x="7000252" y="4161912"/>
            <a:ext cx="1591422" cy="328031"/>
          </a:xfrm>
          <a:custGeom>
            <a:avLst/>
            <a:gdLst>
              <a:gd name="connsiteX0" fmla="*/ 0 w 2219325"/>
              <a:gd name="connsiteY0" fmla="*/ 1028700 h 1028700"/>
              <a:gd name="connsiteX1" fmla="*/ 1009650 w 2219325"/>
              <a:gd name="connsiteY1" fmla="*/ 247650 h 1028700"/>
              <a:gd name="connsiteX2" fmla="*/ 2219325 w 2219325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9325" h="1028700">
                <a:moveTo>
                  <a:pt x="0" y="1028700"/>
                </a:moveTo>
                <a:cubicBezTo>
                  <a:pt x="319881" y="723900"/>
                  <a:pt x="639763" y="419100"/>
                  <a:pt x="1009650" y="247650"/>
                </a:cubicBezTo>
                <a:cubicBezTo>
                  <a:pt x="1379537" y="76200"/>
                  <a:pt x="1799431" y="38100"/>
                  <a:pt x="2219325" y="0"/>
                </a:cubicBezTo>
              </a:path>
            </a:pathLst>
          </a:custGeom>
          <a:noFill/>
          <a:ln w="25400">
            <a:solidFill>
              <a:srgbClr val="D88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36CEB5FA-0875-1345-A5D0-608EA38A6DE6}"/>
              </a:ext>
            </a:extLst>
          </p:cNvPr>
          <p:cNvSpPr/>
          <p:nvPr/>
        </p:nvSpPr>
        <p:spPr>
          <a:xfrm flipV="1">
            <a:off x="6980455" y="4830676"/>
            <a:ext cx="1591422" cy="348960"/>
          </a:xfrm>
          <a:custGeom>
            <a:avLst/>
            <a:gdLst>
              <a:gd name="connsiteX0" fmla="*/ 0 w 2219325"/>
              <a:gd name="connsiteY0" fmla="*/ 1028700 h 1028700"/>
              <a:gd name="connsiteX1" fmla="*/ 1009650 w 2219325"/>
              <a:gd name="connsiteY1" fmla="*/ 247650 h 1028700"/>
              <a:gd name="connsiteX2" fmla="*/ 2219325 w 2219325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9325" h="1028700">
                <a:moveTo>
                  <a:pt x="0" y="1028700"/>
                </a:moveTo>
                <a:cubicBezTo>
                  <a:pt x="319881" y="723900"/>
                  <a:pt x="639763" y="419100"/>
                  <a:pt x="1009650" y="247650"/>
                </a:cubicBezTo>
                <a:cubicBezTo>
                  <a:pt x="1379537" y="76200"/>
                  <a:pt x="1799431" y="38100"/>
                  <a:pt x="2219325" y="0"/>
                </a:cubicBezTo>
              </a:path>
            </a:pathLst>
          </a:custGeom>
          <a:noFill/>
          <a:ln w="25400">
            <a:solidFill>
              <a:srgbClr val="D88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55991194-4E84-E943-ADDA-27A46054047D}"/>
              </a:ext>
            </a:extLst>
          </p:cNvPr>
          <p:cNvSpPr/>
          <p:nvPr/>
        </p:nvSpPr>
        <p:spPr>
          <a:xfrm>
            <a:off x="6990353" y="5309036"/>
            <a:ext cx="1591422" cy="365125"/>
          </a:xfrm>
          <a:custGeom>
            <a:avLst/>
            <a:gdLst>
              <a:gd name="connsiteX0" fmla="*/ 0 w 2219325"/>
              <a:gd name="connsiteY0" fmla="*/ 1028700 h 1028700"/>
              <a:gd name="connsiteX1" fmla="*/ 1009650 w 2219325"/>
              <a:gd name="connsiteY1" fmla="*/ 247650 h 1028700"/>
              <a:gd name="connsiteX2" fmla="*/ 2219325 w 2219325"/>
              <a:gd name="connsiteY2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19325" h="1028700">
                <a:moveTo>
                  <a:pt x="0" y="1028700"/>
                </a:moveTo>
                <a:cubicBezTo>
                  <a:pt x="319881" y="723900"/>
                  <a:pt x="639763" y="419100"/>
                  <a:pt x="1009650" y="247650"/>
                </a:cubicBezTo>
                <a:cubicBezTo>
                  <a:pt x="1379537" y="76200"/>
                  <a:pt x="1799431" y="38100"/>
                  <a:pt x="2219325" y="0"/>
                </a:cubicBezTo>
              </a:path>
            </a:pathLst>
          </a:custGeom>
          <a:noFill/>
          <a:ln w="25400">
            <a:solidFill>
              <a:srgbClr val="D883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">
            <a:extLst>
              <a:ext uri="{FF2B5EF4-FFF2-40B4-BE49-F238E27FC236}">
                <a16:creationId xmlns:a16="http://schemas.microsoft.com/office/drawing/2014/main" id="{228950DD-8404-9B4F-8998-60C8ED890C12}"/>
              </a:ext>
            </a:extLst>
          </p:cNvPr>
          <p:cNvSpPr txBox="1"/>
          <p:nvPr/>
        </p:nvSpPr>
        <p:spPr>
          <a:xfrm rot="20361217">
            <a:off x="6314959" y="3308498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>
                <a:solidFill>
                  <a:schemeClr val="accent2"/>
                </a:solidFill>
              </a:rPr>
              <a:t>added again</a:t>
            </a:r>
          </a:p>
        </p:txBody>
      </p:sp>
      <p:sp>
        <p:nvSpPr>
          <p:cNvPr id="69" name="TextBox 4">
            <a:extLst>
              <a:ext uri="{FF2B5EF4-FFF2-40B4-BE49-F238E27FC236}">
                <a16:creationId xmlns:a16="http://schemas.microsoft.com/office/drawing/2014/main" id="{84D62461-2588-ED41-935C-B5007EC14C95}"/>
              </a:ext>
            </a:extLst>
          </p:cNvPr>
          <p:cNvSpPr txBox="1"/>
          <p:nvPr/>
        </p:nvSpPr>
        <p:spPr>
          <a:xfrm rot="21128860">
            <a:off x="277308" y="5878814"/>
            <a:ext cx="37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embedding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changes over time</a:t>
            </a:r>
          </a:p>
        </p:txBody>
      </p:sp>
      <p:sp>
        <p:nvSpPr>
          <p:cNvPr id="70" name="TextBox 4">
            <a:extLst>
              <a:ext uri="{FF2B5EF4-FFF2-40B4-BE49-F238E27FC236}">
                <a16:creationId xmlns:a16="http://schemas.microsoft.com/office/drawing/2014/main" id="{4A807B15-3EE3-3A48-A7B6-EC7BDCA1A738}"/>
              </a:ext>
            </a:extLst>
          </p:cNvPr>
          <p:cNvSpPr txBox="1"/>
          <p:nvPr/>
        </p:nvSpPr>
        <p:spPr>
          <a:xfrm rot="21149841">
            <a:off x="1687617" y="5988333"/>
            <a:ext cx="371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probability</a:t>
            </a:r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changes over time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A431D544-A0CE-A547-904F-98A136BD954C}"/>
              </a:ext>
            </a:extLst>
          </p:cNvPr>
          <p:cNvGrpSpPr/>
          <p:nvPr/>
        </p:nvGrpSpPr>
        <p:grpSpPr>
          <a:xfrm>
            <a:off x="6348603" y="1802258"/>
            <a:ext cx="532084" cy="768096"/>
            <a:chOff x="2685396" y="2126141"/>
            <a:chExt cx="532084" cy="768096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2833E3AD-DF15-9F47-B01A-EE9BE77B8F9A}"/>
                </a:ext>
              </a:extLst>
            </p:cNvPr>
            <p:cNvSpPr/>
            <p:nvPr/>
          </p:nvSpPr>
          <p:spPr>
            <a:xfrm>
              <a:off x="2685396" y="2126141"/>
              <a:ext cx="532084" cy="768096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3273BC91-F507-3E4E-9034-5EFC15B88342}"/>
                </a:ext>
              </a:extLst>
            </p:cNvPr>
            <p:cNvSpPr/>
            <p:nvPr/>
          </p:nvSpPr>
          <p:spPr>
            <a:xfrm>
              <a:off x="2750577" y="2195596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904C4B9-078C-404E-89D5-E56D541B65B8}"/>
                </a:ext>
              </a:extLst>
            </p:cNvPr>
            <p:cNvSpPr/>
            <p:nvPr/>
          </p:nvSpPr>
          <p:spPr>
            <a:xfrm>
              <a:off x="2750577" y="2428864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BCA37838-82B9-4945-B18B-2C58D1FFB4A4}"/>
                </a:ext>
              </a:extLst>
            </p:cNvPr>
            <p:cNvSpPr/>
            <p:nvPr/>
          </p:nvSpPr>
          <p:spPr>
            <a:xfrm>
              <a:off x="2974937" y="2195596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4BE45D23-4395-0D4B-831C-566A38666D2C}"/>
                </a:ext>
              </a:extLst>
            </p:cNvPr>
            <p:cNvSpPr/>
            <p:nvPr/>
          </p:nvSpPr>
          <p:spPr>
            <a:xfrm>
              <a:off x="2974937" y="2428864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D8F01021-401C-C74C-8932-173F905FB0BE}"/>
                </a:ext>
              </a:extLst>
            </p:cNvPr>
            <p:cNvSpPr/>
            <p:nvPr/>
          </p:nvSpPr>
          <p:spPr>
            <a:xfrm>
              <a:off x="2750577" y="2662131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F678014-F242-9B45-9CC0-6D72578870BB}"/>
                </a:ext>
              </a:extLst>
            </p:cNvPr>
            <p:cNvSpPr/>
            <p:nvPr/>
          </p:nvSpPr>
          <p:spPr>
            <a:xfrm>
              <a:off x="2974937" y="2662131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CEAD9E4E-F2F6-C844-A1C4-28EBB1004030}"/>
              </a:ext>
            </a:extLst>
          </p:cNvPr>
          <p:cNvGrpSpPr/>
          <p:nvPr/>
        </p:nvGrpSpPr>
        <p:grpSpPr>
          <a:xfrm>
            <a:off x="7592887" y="1791474"/>
            <a:ext cx="750830" cy="768096"/>
            <a:chOff x="2685395" y="2126141"/>
            <a:chExt cx="750830" cy="768096"/>
          </a:xfrm>
        </p:grpSpPr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DF3FD38F-6011-184C-B89D-EDF1BC51C968}"/>
                </a:ext>
              </a:extLst>
            </p:cNvPr>
            <p:cNvSpPr/>
            <p:nvPr/>
          </p:nvSpPr>
          <p:spPr>
            <a:xfrm>
              <a:off x="2685395" y="2126141"/>
              <a:ext cx="750830" cy="768096"/>
            </a:xfrm>
            <a:prstGeom prst="roundRect">
              <a:avLst/>
            </a:prstGeom>
            <a:noFill/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11D38F64-5999-054A-80ED-976A488D99D3}"/>
                </a:ext>
              </a:extLst>
            </p:cNvPr>
            <p:cNvSpPr/>
            <p:nvPr/>
          </p:nvSpPr>
          <p:spPr>
            <a:xfrm>
              <a:off x="2750577" y="2195596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2D3F68C-B4A6-1F41-8DA3-F1BF301BA1D1}"/>
                </a:ext>
              </a:extLst>
            </p:cNvPr>
            <p:cNvSpPr/>
            <p:nvPr/>
          </p:nvSpPr>
          <p:spPr>
            <a:xfrm>
              <a:off x="2750577" y="2428864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8F9F5A8A-5FD3-5941-BA5A-E4076ABD901C}"/>
                </a:ext>
              </a:extLst>
            </p:cNvPr>
            <p:cNvSpPr/>
            <p:nvPr/>
          </p:nvSpPr>
          <p:spPr>
            <a:xfrm>
              <a:off x="2974937" y="2195596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3BF272A-6AC1-BB44-9229-35889DB25D53}"/>
                </a:ext>
              </a:extLst>
            </p:cNvPr>
            <p:cNvSpPr/>
            <p:nvPr/>
          </p:nvSpPr>
          <p:spPr>
            <a:xfrm>
              <a:off x="2974937" y="2428864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E2E1791-A06E-E946-8607-EE1474E7B62D}"/>
                </a:ext>
              </a:extLst>
            </p:cNvPr>
            <p:cNvSpPr/>
            <p:nvPr/>
          </p:nvSpPr>
          <p:spPr>
            <a:xfrm>
              <a:off x="2750577" y="2662131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31CEB934-FF63-C645-8DCB-1BAE8B62969B}"/>
                </a:ext>
              </a:extLst>
            </p:cNvPr>
            <p:cNvSpPr/>
            <p:nvPr/>
          </p:nvSpPr>
          <p:spPr>
            <a:xfrm>
              <a:off x="2974937" y="2662131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43A25270-7E49-B24A-8462-C6E3042D3B17}"/>
                </a:ext>
              </a:extLst>
            </p:cNvPr>
            <p:cNvSpPr/>
            <p:nvPr/>
          </p:nvSpPr>
          <p:spPr>
            <a:xfrm>
              <a:off x="3199297" y="2196086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0D85848-C8EA-FC40-B2A0-B2C3CE2FD41F}"/>
                </a:ext>
              </a:extLst>
            </p:cNvPr>
            <p:cNvSpPr/>
            <p:nvPr/>
          </p:nvSpPr>
          <p:spPr>
            <a:xfrm>
              <a:off x="3199297" y="2429354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F71F51CF-C735-5541-80E3-EDAEB19C0D19}"/>
                </a:ext>
              </a:extLst>
            </p:cNvPr>
            <p:cNvSpPr/>
            <p:nvPr/>
          </p:nvSpPr>
          <p:spPr>
            <a:xfrm>
              <a:off x="3199297" y="2662621"/>
              <a:ext cx="165463" cy="165463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2A3BB8C-F1C5-4944-AB2E-02871CE98D92}"/>
              </a:ext>
            </a:extLst>
          </p:cNvPr>
          <p:cNvGrpSpPr/>
          <p:nvPr/>
        </p:nvGrpSpPr>
        <p:grpSpPr>
          <a:xfrm>
            <a:off x="5305865" y="1812195"/>
            <a:ext cx="263951" cy="768096"/>
            <a:chOff x="6366331" y="3164785"/>
            <a:chExt cx="263951" cy="767583"/>
          </a:xfrm>
        </p:grpSpPr>
        <p:sp>
          <p:nvSpPr>
            <p:cNvPr id="91" name="Rounded Rectangle 90">
              <a:extLst>
                <a:ext uri="{FF2B5EF4-FFF2-40B4-BE49-F238E27FC236}">
                  <a16:creationId xmlns:a16="http://schemas.microsoft.com/office/drawing/2014/main" id="{F67C22E2-1436-6C4A-9274-914DD9D0E011}"/>
                </a:ext>
              </a:extLst>
            </p:cNvPr>
            <p:cNvSpPr/>
            <p:nvPr/>
          </p:nvSpPr>
          <p:spPr>
            <a:xfrm>
              <a:off x="6366331" y="3164785"/>
              <a:ext cx="263951" cy="767583"/>
            </a:xfrm>
            <a:prstGeom prst="roundRect">
              <a:avLst/>
            </a:prstGeom>
            <a:noFill/>
            <a:ln>
              <a:solidFill>
                <a:srgbClr val="D88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8D02E437-C93A-1F42-988B-9DF496818248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D88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41DA051-09E2-B540-9871-1738DE4F958E}"/>
                </a:ext>
              </a:extLst>
            </p:cNvPr>
            <p:cNvSpPr/>
            <p:nvPr/>
          </p:nvSpPr>
          <p:spPr>
            <a:xfrm>
              <a:off x="6415573" y="3472272"/>
              <a:ext cx="165463" cy="165463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D88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9855CDCF-1DA0-D748-8EAA-A85837F36B92}"/>
                </a:ext>
              </a:extLst>
            </p:cNvPr>
            <p:cNvSpPr/>
            <p:nvPr/>
          </p:nvSpPr>
          <p:spPr>
            <a:xfrm>
              <a:off x="6415572" y="3715032"/>
              <a:ext cx="165463" cy="165463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D88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338445D9-FAAB-434E-A6B3-8014173BA246}"/>
              </a:ext>
            </a:extLst>
          </p:cNvPr>
          <p:cNvSpPr/>
          <p:nvPr/>
        </p:nvSpPr>
        <p:spPr>
          <a:xfrm>
            <a:off x="3726637" y="4004380"/>
            <a:ext cx="604876" cy="1681664"/>
          </a:xfrm>
          <a:prstGeom prst="ellipse">
            <a:avLst/>
          </a:prstGeom>
          <a:noFill/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9B24E68-E49D-B14C-87B2-9D30E9DDED6F}"/>
              </a:ext>
            </a:extLst>
          </p:cNvPr>
          <p:cNvGrpSpPr/>
          <p:nvPr/>
        </p:nvGrpSpPr>
        <p:grpSpPr>
          <a:xfrm>
            <a:off x="6998647" y="1817467"/>
            <a:ext cx="263951" cy="768096"/>
            <a:chOff x="6366331" y="3164785"/>
            <a:chExt cx="263951" cy="767583"/>
          </a:xfrm>
        </p:grpSpPr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6BD75414-B79B-9041-AE04-7B552BBBE30F}"/>
                </a:ext>
              </a:extLst>
            </p:cNvPr>
            <p:cNvSpPr/>
            <p:nvPr/>
          </p:nvSpPr>
          <p:spPr>
            <a:xfrm>
              <a:off x="6366331" y="3164785"/>
              <a:ext cx="263951" cy="767583"/>
            </a:xfrm>
            <a:prstGeom prst="roundRect">
              <a:avLst/>
            </a:prstGeom>
            <a:noFill/>
            <a:ln>
              <a:solidFill>
                <a:srgbClr val="D88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1117CA21-C88D-154F-A935-9E95DEAA9A71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D88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58005F8-7BE2-9F49-8006-E370A2C05BE0}"/>
                </a:ext>
              </a:extLst>
            </p:cNvPr>
            <p:cNvSpPr/>
            <p:nvPr/>
          </p:nvSpPr>
          <p:spPr>
            <a:xfrm>
              <a:off x="6415573" y="3472272"/>
              <a:ext cx="165463" cy="165463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D88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CD1B32F-9D44-F94B-8E08-C7CB8C9135A4}"/>
                </a:ext>
              </a:extLst>
            </p:cNvPr>
            <p:cNvSpPr/>
            <p:nvPr/>
          </p:nvSpPr>
          <p:spPr>
            <a:xfrm>
              <a:off x="6415572" y="3715032"/>
              <a:ext cx="165463" cy="165463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D88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2B11EE83-EDAF-0948-8EA6-2A757DC85E92}"/>
              </a:ext>
            </a:extLst>
          </p:cNvPr>
          <p:cNvGrpSpPr/>
          <p:nvPr/>
        </p:nvGrpSpPr>
        <p:grpSpPr>
          <a:xfrm>
            <a:off x="8459698" y="1792880"/>
            <a:ext cx="263951" cy="768096"/>
            <a:chOff x="6366331" y="3164785"/>
            <a:chExt cx="263951" cy="767583"/>
          </a:xfrm>
        </p:grpSpPr>
        <p:sp>
          <p:nvSpPr>
            <p:cNvPr id="103" name="Rounded Rectangle 102">
              <a:extLst>
                <a:ext uri="{FF2B5EF4-FFF2-40B4-BE49-F238E27FC236}">
                  <a16:creationId xmlns:a16="http://schemas.microsoft.com/office/drawing/2014/main" id="{854FAA7D-6919-9948-AD7A-3225F7BC2A56}"/>
                </a:ext>
              </a:extLst>
            </p:cNvPr>
            <p:cNvSpPr/>
            <p:nvPr/>
          </p:nvSpPr>
          <p:spPr>
            <a:xfrm>
              <a:off x="6366331" y="3164785"/>
              <a:ext cx="263951" cy="767583"/>
            </a:xfrm>
            <a:prstGeom prst="roundRect">
              <a:avLst/>
            </a:prstGeom>
            <a:noFill/>
            <a:ln>
              <a:solidFill>
                <a:srgbClr val="D88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164E1DD9-1B64-4440-A361-9A55BFF5D7B8}"/>
                </a:ext>
              </a:extLst>
            </p:cNvPr>
            <p:cNvSpPr/>
            <p:nvPr/>
          </p:nvSpPr>
          <p:spPr>
            <a:xfrm>
              <a:off x="6415573" y="3229512"/>
              <a:ext cx="165463" cy="165463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D88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CD099000-177D-1F46-B3AB-073F0AF28BF9}"/>
                </a:ext>
              </a:extLst>
            </p:cNvPr>
            <p:cNvSpPr/>
            <p:nvPr/>
          </p:nvSpPr>
          <p:spPr>
            <a:xfrm>
              <a:off x="6415573" y="3472272"/>
              <a:ext cx="165463" cy="165463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D88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FED87C3-0A4A-7E49-899D-FE89CAB20529}"/>
                </a:ext>
              </a:extLst>
            </p:cNvPr>
            <p:cNvSpPr/>
            <p:nvPr/>
          </p:nvSpPr>
          <p:spPr>
            <a:xfrm>
              <a:off x="6415572" y="3715032"/>
              <a:ext cx="165463" cy="165463"/>
            </a:xfrm>
            <a:prstGeom prst="ellipse">
              <a:avLst/>
            </a:prstGeom>
            <a:solidFill>
              <a:srgbClr val="D883FF"/>
            </a:solidFill>
            <a:ln>
              <a:solidFill>
                <a:srgbClr val="D883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2AC25B-5F63-D744-8775-BBF0434B3727}"/>
                  </a:ext>
                </a:extLst>
              </p:cNvPr>
              <p:cNvSpPr txBox="1"/>
              <p:nvPr/>
            </p:nvSpPr>
            <p:spPr>
              <a:xfrm rot="21112533">
                <a:off x="3128584" y="6034683"/>
                <a:ext cx="50221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sz="1600" dirty="0"/>
                  <a:t> neural Hawkes process (Mei &amp; Eisner, 2017)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22AC25B-5F63-D744-8775-BBF0434B3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1112533">
                <a:off x="3128584" y="6034683"/>
                <a:ext cx="5022144" cy="338554"/>
              </a:xfrm>
              <a:prstGeom prst="rect">
                <a:avLst/>
              </a:prstGeom>
              <a:blipFill>
                <a:blip r:embed="rId3"/>
                <a:stretch>
                  <a:fillRect t="-1220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Arc 106">
            <a:extLst>
              <a:ext uri="{FF2B5EF4-FFF2-40B4-BE49-F238E27FC236}">
                <a16:creationId xmlns:a16="http://schemas.microsoft.com/office/drawing/2014/main" id="{9DD31DF9-A64C-364B-A976-4E42AACC6AD4}"/>
              </a:ext>
            </a:extLst>
          </p:cNvPr>
          <p:cNvSpPr/>
          <p:nvPr/>
        </p:nvSpPr>
        <p:spPr>
          <a:xfrm rot="14935156">
            <a:off x="2703625" y="734177"/>
            <a:ext cx="1589418" cy="3727600"/>
          </a:xfrm>
          <a:prstGeom prst="arc">
            <a:avLst>
              <a:gd name="adj1" fmla="val 16374492"/>
              <a:gd name="adj2" fmla="val 4527628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c 107">
            <a:extLst>
              <a:ext uri="{FF2B5EF4-FFF2-40B4-BE49-F238E27FC236}">
                <a16:creationId xmlns:a16="http://schemas.microsoft.com/office/drawing/2014/main" id="{618DDEF6-A3AC-144A-A34E-329F0BC0825D}"/>
              </a:ext>
            </a:extLst>
          </p:cNvPr>
          <p:cNvSpPr/>
          <p:nvPr/>
        </p:nvSpPr>
        <p:spPr>
          <a:xfrm rot="12987862">
            <a:off x="3707445" y="1528330"/>
            <a:ext cx="1484721" cy="2071069"/>
          </a:xfrm>
          <a:prstGeom prst="arc">
            <a:avLst>
              <a:gd name="adj1" fmla="val 16374492"/>
              <a:gd name="adj2" fmla="val 4527628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4">
                <a:extLst>
                  <a:ext uri="{FF2B5EF4-FFF2-40B4-BE49-F238E27FC236}">
                    <a16:creationId xmlns:a16="http://schemas.microsoft.com/office/drawing/2014/main" id="{C7F368EA-6267-5F48-9A84-2ED51F75B8CB}"/>
                  </a:ext>
                </a:extLst>
              </p:cNvPr>
              <p:cNvSpPr txBox="1"/>
              <p:nvPr/>
            </p:nvSpPr>
            <p:spPr>
              <a:xfrm rot="680618">
                <a:off x="3904454" y="2463176"/>
                <a:ext cx="21865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rgbClr val="D883FF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“update vector’’ </a:t>
                </a:r>
                <a:endParaRPr lang="en-US" i="1" dirty="0">
                  <a:solidFill>
                    <a:srgbClr val="D883FF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Verdana" panose="020B060403050404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D88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Verdana" panose="020B0604030504040204" pitchFamily="34" charset="0"/>
                      </a:rPr>
                      <m:t>≈</m:t>
                    </m:r>
                  </m:oMath>
                </a14:m>
                <a:r>
                  <a:rPr lang="en-US" dirty="0">
                    <a:solidFill>
                      <a:srgbClr val="D883FF"/>
                    </a:solidFill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 LSTM update</a:t>
                </a:r>
              </a:p>
            </p:txBody>
          </p:sp>
        </mc:Choice>
        <mc:Fallback xmlns="">
          <p:sp>
            <p:nvSpPr>
              <p:cNvPr id="95" name="TextBox 4">
                <a:extLst>
                  <a:ext uri="{FF2B5EF4-FFF2-40B4-BE49-F238E27FC236}">
                    <a16:creationId xmlns:a16="http://schemas.microsoft.com/office/drawing/2014/main" id="{C7F368EA-6267-5F48-9A84-2ED51F75B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680618">
                <a:off x="3904454" y="2463176"/>
                <a:ext cx="2186561" cy="646331"/>
              </a:xfrm>
              <a:prstGeom prst="rect">
                <a:avLst/>
              </a:prstGeom>
              <a:blipFill>
                <a:blip r:embed="rId4"/>
                <a:stretch>
                  <a:fillRect t="-3571" r="-1111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Arc 108">
            <a:extLst>
              <a:ext uri="{FF2B5EF4-FFF2-40B4-BE49-F238E27FC236}">
                <a16:creationId xmlns:a16="http://schemas.microsoft.com/office/drawing/2014/main" id="{B121BA2C-12A3-0641-8274-E72B859A2E78}"/>
              </a:ext>
            </a:extLst>
          </p:cNvPr>
          <p:cNvSpPr/>
          <p:nvPr/>
        </p:nvSpPr>
        <p:spPr>
          <a:xfrm rot="10486529">
            <a:off x="4530638" y="2072647"/>
            <a:ext cx="1160531" cy="1560976"/>
          </a:xfrm>
          <a:prstGeom prst="arc">
            <a:avLst>
              <a:gd name="adj1" fmla="val 16374492"/>
              <a:gd name="adj2" fmla="val 4527628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1152B1E-0146-9143-8F6E-BCA2023EE5CC}"/>
              </a:ext>
            </a:extLst>
          </p:cNvPr>
          <p:cNvSpPr txBox="1"/>
          <p:nvPr/>
        </p:nvSpPr>
        <p:spPr>
          <a:xfrm>
            <a:off x="82572" y="3373369"/>
            <a:ext cx="888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883FF"/>
                </a:solidFill>
              </a:rPr>
              <a:t>LSTM </a:t>
            </a:r>
          </a:p>
          <a:p>
            <a:r>
              <a:rPr lang="en-US" dirty="0">
                <a:solidFill>
                  <a:srgbClr val="D883FF"/>
                </a:solidFill>
              </a:rPr>
              <a:t>cells</a:t>
            </a:r>
          </a:p>
        </p:txBody>
      </p:sp>
      <p:sp>
        <p:nvSpPr>
          <p:cNvPr id="111" name="Arc 110">
            <a:extLst>
              <a:ext uri="{FF2B5EF4-FFF2-40B4-BE49-F238E27FC236}">
                <a16:creationId xmlns:a16="http://schemas.microsoft.com/office/drawing/2014/main" id="{C548EEC4-29D1-CF44-B301-E62CBB0D2955}"/>
              </a:ext>
            </a:extLst>
          </p:cNvPr>
          <p:cNvSpPr/>
          <p:nvPr/>
        </p:nvSpPr>
        <p:spPr>
          <a:xfrm rot="12506349" flipH="1">
            <a:off x="7661820" y="1601065"/>
            <a:ext cx="1234813" cy="1763638"/>
          </a:xfrm>
          <a:prstGeom prst="arc">
            <a:avLst>
              <a:gd name="adj1" fmla="val 16377500"/>
              <a:gd name="adj2" fmla="val 6051044"/>
            </a:avLst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head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59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repeatCount="5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3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8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3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8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3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8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3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3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3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3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/>
      <p:bldP spid="17" grpId="0"/>
      <p:bldP spid="31" grpId="0"/>
      <p:bldP spid="32" grpId="0" animBg="1"/>
      <p:bldP spid="41" grpId="0" animBg="1"/>
      <p:bldP spid="42" grpId="0" animBg="1"/>
      <p:bldP spid="51" grpId="0" animBg="1"/>
      <p:bldP spid="52" grpId="0" animBg="1"/>
      <p:bldP spid="53" grpId="0" animBg="1"/>
      <p:bldP spid="57" grpId="0"/>
      <p:bldP spid="58" grpId="0"/>
      <p:bldP spid="65" grpId="0" animBg="1"/>
      <p:bldP spid="66" grpId="0" animBg="1"/>
      <p:bldP spid="67" grpId="0" animBg="1"/>
      <p:bldP spid="68" grpId="0"/>
      <p:bldP spid="69" grpId="0"/>
      <p:bldP spid="70" grpId="0"/>
      <p:bldP spid="98" grpId="0" animBg="1"/>
      <p:bldP spid="8" grpId="0"/>
      <p:bldP spid="107" grpId="0" animBg="1"/>
      <p:bldP spid="108" grpId="0" animBg="1"/>
      <p:bldP spid="95" grpId="0"/>
      <p:bldP spid="95" grpId="1"/>
      <p:bldP spid="109" grpId="0" animBg="1"/>
      <p:bldP spid="110" grpId="0"/>
      <p:bldP spid="11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6646</TotalTime>
  <Words>2251</Words>
  <Application>Microsoft Macintosh PowerPoint</Application>
  <PresentationFormat>On-screen Show (4:3)</PresentationFormat>
  <Paragraphs>416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Cambria Math</vt:lpstr>
      <vt:lpstr>Consolas</vt:lpstr>
      <vt:lpstr>Verdana</vt:lpstr>
      <vt:lpstr>Office Theme</vt:lpstr>
      <vt:lpstr>Neural Datalog Through Time</vt:lpstr>
      <vt:lpstr>Model How a Database Changes Over Time</vt:lpstr>
      <vt:lpstr>Deductive Rules, Triggering Rules</vt:lpstr>
      <vt:lpstr>Deductive Rules, Triggering Rules</vt:lpstr>
      <vt:lpstr>Datalog  Neural Datalog Through Time</vt:lpstr>
      <vt:lpstr>Computing the Embeddings</vt:lpstr>
      <vt:lpstr>Computing Embeddings &amp; Probabilities</vt:lpstr>
      <vt:lpstr>Rules  Deep Recurrent Neural Net</vt:lpstr>
      <vt:lpstr>Life Story of a Fact</vt:lpstr>
      <vt:lpstr>Experiment: Users watch TV programs</vt:lpstr>
      <vt:lpstr>Experiment: Robots Kick/Pass/Steal </vt:lpstr>
      <vt:lpstr>Results: NDTT &gt; Competitors</vt:lpstr>
      <vt:lpstr>Good Generalization with Less Data</vt:lpstr>
      <vt:lpstr>Summary: Logic  Deep Recurrent Net</vt:lpstr>
      <vt:lpstr>Summary: Logic  Deep Recurrent Net</vt:lpstr>
      <vt:lpstr>Neural Datalog Through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Hongyuan Mei</dc:creator>
  <cp:lastModifiedBy>Hongyuan Mei</cp:lastModifiedBy>
  <cp:revision>345</cp:revision>
  <dcterms:created xsi:type="dcterms:W3CDTF">2020-06-12T08:14:13Z</dcterms:created>
  <dcterms:modified xsi:type="dcterms:W3CDTF">2020-06-17T09:53:03Z</dcterms:modified>
</cp:coreProperties>
</file>