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70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8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3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4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6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B07F5-04FB-4D5C-B8F6-A7551EC201A8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71E25-1035-4737-B60D-3A00DA2C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D585-781E-436A-97A0-1157D6EBE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NLP Task Effectiveness of Long-Range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D1905-ACF6-46E3-B170-B1329DAEA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Guanghui Qin</a:t>
            </a:r>
            <a:r>
              <a:rPr lang="en-US" dirty="0"/>
              <a:t>, </a:t>
            </a:r>
            <a:r>
              <a:rPr lang="en-US" dirty="0" err="1"/>
              <a:t>Yukun</a:t>
            </a:r>
            <a:r>
              <a:rPr lang="en-US" dirty="0"/>
              <a:t> Feng, Benjamin Van </a:t>
            </a:r>
            <a:r>
              <a:rPr lang="en-US" dirty="0" err="1"/>
              <a:t>Durme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5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313B-5627-4551-ADF9-550674C3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accumulation of kernel approximation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A4972-4BA9-4606-B785-508750705E0F}"/>
              </a:ext>
            </a:extLst>
          </p:cNvPr>
          <p:cNvSpPr txBox="1"/>
          <p:nvPr/>
        </p:nvSpPr>
        <p:spPr>
          <a:xfrm>
            <a:off x="838200" y="1765486"/>
            <a:ext cx="881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Kernel methods failed. Can’t we trust the approximation?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D548868-F01E-424E-B730-FD2D1C4AE4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03245"/>
              </p:ext>
            </p:extLst>
          </p:nvPr>
        </p:nvGraphicFramePr>
        <p:xfrm>
          <a:off x="5400675" y="3431057"/>
          <a:ext cx="5405437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3" imgW="5405400" imgH="2548080" progId="Paint.Picture">
                  <p:embed/>
                </p:oleObj>
              </mc:Choice>
              <mc:Fallback>
                <p:oleObj name="Bitmap Image" r:id="rId3" imgW="5405400" imgH="2548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0675" y="3431057"/>
                        <a:ext cx="5405437" cy="254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3DB251C-F6E2-48F9-9D20-B612AAEDACDC}"/>
              </a:ext>
            </a:extLst>
          </p:cNvPr>
          <p:cNvSpPr txBox="1"/>
          <p:nvPr/>
        </p:nvSpPr>
        <p:spPr>
          <a:xfrm>
            <a:off x="5400675" y="2560637"/>
            <a:ext cx="350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Kernelize </a:t>
            </a:r>
            <a:r>
              <a:rPr lang="en-US" sz="2400" i="1" dirty="0"/>
              <a:t>n</a:t>
            </a:r>
            <a:r>
              <a:rPr lang="en-US" sz="2400" dirty="0"/>
              <a:t> BERT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i="1" dirty="0"/>
              <a:t>f </a:t>
            </a:r>
            <a:r>
              <a:rPr lang="en-US" sz="2400" dirty="0"/>
              <a:t>random features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56DAB05E-56C3-4274-8663-77FD778498DE}"/>
              </a:ext>
            </a:extLst>
          </p:cNvPr>
          <p:cNvSpPr/>
          <p:nvPr/>
        </p:nvSpPr>
        <p:spPr>
          <a:xfrm flipH="1">
            <a:off x="1257300" y="3743325"/>
            <a:ext cx="2986088" cy="342900"/>
          </a:xfrm>
          <a:prstGeom prst="borderCallout1">
            <a:avLst>
              <a:gd name="adj1" fmla="val 18750"/>
              <a:gd name="adj2" fmla="val -8333"/>
              <a:gd name="adj3" fmla="val 225286"/>
              <a:gd name="adj4" fmla="val -63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Fewer features work as well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F11E900-AB8E-4D83-88A7-39E821098C38}"/>
              </a:ext>
            </a:extLst>
          </p:cNvPr>
          <p:cNvSpPr/>
          <p:nvPr/>
        </p:nvSpPr>
        <p:spPr>
          <a:xfrm flipH="1">
            <a:off x="1195388" y="5738813"/>
            <a:ext cx="3262312" cy="571500"/>
          </a:xfrm>
          <a:prstGeom prst="borderCallout1">
            <a:avLst>
              <a:gd name="adj1" fmla="val 18750"/>
              <a:gd name="adj2" fmla="val -8333"/>
              <a:gd name="adj3" fmla="val -34992"/>
              <a:gd name="adj4" fmla="val -54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kernel layers cause catastrophic error accumulation</a:t>
            </a:r>
          </a:p>
        </p:txBody>
      </p:sp>
    </p:spTree>
    <p:extLst>
      <p:ext uri="{BB962C8B-B14F-4D97-AF65-F5344CB8AC3E}">
        <p14:creationId xmlns:p14="http://schemas.microsoft.com/office/powerpoint/2010/main" val="41446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03CB-FBD0-4974-A6DE-3397323B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3737" y="2503487"/>
            <a:ext cx="5724525" cy="18510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3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47645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454B8F2-CC3E-40E8-8235-FBB1652EDB2A}"/>
              </a:ext>
            </a:extLst>
          </p:cNvPr>
          <p:cNvGrpSpPr/>
          <p:nvPr/>
        </p:nvGrpSpPr>
        <p:grpSpPr>
          <a:xfrm>
            <a:off x="3493675" y="3396156"/>
            <a:ext cx="5721591" cy="2386079"/>
            <a:chOff x="3493675" y="3396156"/>
            <a:chExt cx="5721591" cy="238607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E3C846-5243-4E53-BAAF-B00B6CE84DE7}"/>
                </a:ext>
              </a:extLst>
            </p:cNvPr>
            <p:cNvSpPr/>
            <p:nvPr/>
          </p:nvSpPr>
          <p:spPr>
            <a:xfrm>
              <a:off x="3493675" y="5468470"/>
              <a:ext cx="313765" cy="31376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0D3FA20-E4E2-4DDD-8C44-AD6E0F4C6AF2}"/>
                </a:ext>
              </a:extLst>
            </p:cNvPr>
            <p:cNvSpPr/>
            <p:nvPr/>
          </p:nvSpPr>
          <p:spPr>
            <a:xfrm>
              <a:off x="4683419" y="5468470"/>
              <a:ext cx="313765" cy="31376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50EE149-D86F-4186-B719-59E64F04091E}"/>
                </a:ext>
              </a:extLst>
            </p:cNvPr>
            <p:cNvSpPr/>
            <p:nvPr/>
          </p:nvSpPr>
          <p:spPr>
            <a:xfrm>
              <a:off x="5873163" y="5468470"/>
              <a:ext cx="313765" cy="31376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994F9D8-B829-4AC3-B271-53D1CF0A8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7184" y="3396157"/>
              <a:ext cx="1931451" cy="202675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08CA76-2915-469D-9554-48256A6D7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5764" y="3396157"/>
              <a:ext cx="1931451" cy="202675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C34324-DD4A-4C26-97A4-3AED206EF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9948" y="3396156"/>
              <a:ext cx="2985069" cy="205123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888F58A-D483-42A1-8E88-3A84ED9F5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8510" y="3396156"/>
              <a:ext cx="2985069" cy="205123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1AB44D2-4CE9-4FF3-A594-78696E4CC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97" y="3396156"/>
              <a:ext cx="2985069" cy="205123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5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C9C0F-D0BF-45F8-A67F-7E134D36BA11}"/>
              </a:ext>
            </a:extLst>
          </p:cNvPr>
          <p:cNvSpPr/>
          <p:nvPr/>
        </p:nvSpPr>
        <p:spPr>
          <a:xfrm>
            <a:off x="6544237" y="2927816"/>
            <a:ext cx="4661646" cy="302110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9C4636-C97A-4E69-A900-10CD62E58D16}"/>
              </a:ext>
            </a:extLst>
          </p:cNvPr>
          <p:cNvSpPr/>
          <p:nvPr/>
        </p:nvSpPr>
        <p:spPr>
          <a:xfrm>
            <a:off x="6965577" y="3112433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E917C-81D3-4135-8B3C-9CF52102A816}"/>
              </a:ext>
            </a:extLst>
          </p:cNvPr>
          <p:cNvSpPr/>
          <p:nvPr/>
        </p:nvSpPr>
        <p:spPr>
          <a:xfrm>
            <a:off x="8155321" y="3112433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D7D0C1-791E-4F7C-B2FD-423976663EBA}"/>
              </a:ext>
            </a:extLst>
          </p:cNvPr>
          <p:cNvSpPr/>
          <p:nvPr/>
        </p:nvSpPr>
        <p:spPr>
          <a:xfrm>
            <a:off x="9345065" y="3112433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3B0A00-9A0D-4A11-AC25-35B71A77E41F}"/>
              </a:ext>
            </a:extLst>
          </p:cNvPr>
          <p:cNvSpPr/>
          <p:nvPr/>
        </p:nvSpPr>
        <p:spPr>
          <a:xfrm>
            <a:off x="10534809" y="3112433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7A36D9-3B3B-475B-8E52-8B6582E7AE74}"/>
              </a:ext>
            </a:extLst>
          </p:cNvPr>
          <p:cNvSpPr/>
          <p:nvPr/>
        </p:nvSpPr>
        <p:spPr>
          <a:xfrm>
            <a:off x="6965577" y="54684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467BDB-0949-4437-B025-B02F64926BEF}"/>
              </a:ext>
            </a:extLst>
          </p:cNvPr>
          <p:cNvSpPr/>
          <p:nvPr/>
        </p:nvSpPr>
        <p:spPr>
          <a:xfrm>
            <a:off x="8155321" y="54684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9093BD-232F-42F6-9E87-77A7ED27D819}"/>
              </a:ext>
            </a:extLst>
          </p:cNvPr>
          <p:cNvSpPr/>
          <p:nvPr/>
        </p:nvSpPr>
        <p:spPr>
          <a:xfrm>
            <a:off x="9345065" y="54684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AEC6A9-017D-450B-9D54-63BA08312DB3}"/>
              </a:ext>
            </a:extLst>
          </p:cNvPr>
          <p:cNvSpPr/>
          <p:nvPr/>
        </p:nvSpPr>
        <p:spPr>
          <a:xfrm>
            <a:off x="10534809" y="54684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A1AF6-C90B-41DD-85F0-D47F92CE1F5F}"/>
              </a:ext>
            </a:extLst>
          </p:cNvPr>
          <p:cNvSpPr txBox="1"/>
          <p:nvPr/>
        </p:nvSpPr>
        <p:spPr>
          <a:xfrm>
            <a:off x="7155786" y="2360971"/>
            <a:ext cx="344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Self-attention block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02F3C-EAB2-46C1-A813-A3B350ED24A1}"/>
              </a:ext>
            </a:extLst>
          </p:cNvPr>
          <p:cNvGrpSpPr/>
          <p:nvPr/>
        </p:nvGrpSpPr>
        <p:grpSpPr>
          <a:xfrm>
            <a:off x="7125858" y="3493763"/>
            <a:ext cx="3471704" cy="1937665"/>
            <a:chOff x="7125858" y="3493763"/>
            <a:chExt cx="3471704" cy="193766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4ACF6F0-E7D0-4401-86A8-62F6658F6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0968" y="4103242"/>
              <a:ext cx="688183" cy="688183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97D352-66A7-4AEE-9E7E-E0EB1F7A3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5858" y="4625788"/>
              <a:ext cx="1343228" cy="675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A8CB09-4706-4724-A9CC-B6E7E84CA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05" y="4791425"/>
              <a:ext cx="386566" cy="591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563D6-9CBE-4633-AB77-959EF6D7D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5926" y="3493763"/>
              <a:ext cx="386566" cy="591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DF5037-57F0-466C-A130-307C270F2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4334" y="3512591"/>
              <a:ext cx="1343228" cy="675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5120B44-8FAA-4562-9BAC-E50FA1677470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33" y="3494009"/>
              <a:ext cx="1343228" cy="675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F7EDA8-6F47-4B0F-8DF7-8F0444504561}"/>
                </a:ext>
              </a:extLst>
            </p:cNvPr>
            <p:cNvCxnSpPr>
              <a:cxnSpLocks/>
            </p:cNvCxnSpPr>
            <p:nvPr/>
          </p:nvCxnSpPr>
          <p:spPr>
            <a:xfrm>
              <a:off x="9155858" y="4755432"/>
              <a:ext cx="1343228" cy="675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3F85DC-7645-42E8-BAF5-C3AED32E6C95}"/>
                </a:ext>
              </a:extLst>
            </p:cNvPr>
            <p:cNvCxnSpPr>
              <a:cxnSpLocks/>
            </p:cNvCxnSpPr>
            <p:nvPr/>
          </p:nvCxnSpPr>
          <p:spPr>
            <a:xfrm>
              <a:off x="8357506" y="3511335"/>
              <a:ext cx="386566" cy="591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A790162-C887-47EF-A053-108088F5EAAE}"/>
                </a:ext>
              </a:extLst>
            </p:cNvPr>
            <p:cNvCxnSpPr>
              <a:cxnSpLocks/>
            </p:cNvCxnSpPr>
            <p:nvPr/>
          </p:nvCxnSpPr>
          <p:spPr>
            <a:xfrm>
              <a:off x="9047275" y="4823528"/>
              <a:ext cx="386566" cy="591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59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EF9F-6F7C-4AFE-89EA-502AE61E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of long documents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1D10F-2141-499C-A580-56B80E79B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41" y="1323540"/>
            <a:ext cx="7369110" cy="42109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7A8C378-8770-4F1B-9D7A-D6FD6B1CFD30}"/>
              </a:ext>
            </a:extLst>
          </p:cNvPr>
          <p:cNvGrpSpPr/>
          <p:nvPr/>
        </p:nvGrpSpPr>
        <p:grpSpPr>
          <a:xfrm>
            <a:off x="2947965" y="2067080"/>
            <a:ext cx="5599544" cy="2872369"/>
            <a:chOff x="1415001" y="1790424"/>
            <a:chExt cx="5599544" cy="28723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C722AB-EA73-42FE-BB4C-42DC5ADA79AA}"/>
                </a:ext>
              </a:extLst>
            </p:cNvPr>
            <p:cNvSpPr/>
            <p:nvPr/>
          </p:nvSpPr>
          <p:spPr>
            <a:xfrm>
              <a:off x="4011915" y="1790424"/>
              <a:ext cx="2547468" cy="279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05FC29-E187-4572-BBC8-D88EBCFEF5CE}"/>
                </a:ext>
              </a:extLst>
            </p:cNvPr>
            <p:cNvSpPr/>
            <p:nvPr/>
          </p:nvSpPr>
          <p:spPr>
            <a:xfrm rot="20653441">
              <a:off x="2489840" y="3702496"/>
              <a:ext cx="4524705" cy="2551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783C45-BF91-4A67-9527-6BB50E3F39BB}"/>
                </a:ext>
              </a:extLst>
            </p:cNvPr>
            <p:cNvSpPr/>
            <p:nvPr/>
          </p:nvSpPr>
          <p:spPr>
            <a:xfrm flipV="1">
              <a:off x="2164058" y="4412541"/>
              <a:ext cx="749057" cy="1876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23D13C-604E-4883-B3B8-7EBC6227C0EC}"/>
                </a:ext>
              </a:extLst>
            </p:cNvPr>
            <p:cNvSpPr/>
            <p:nvPr/>
          </p:nvSpPr>
          <p:spPr>
            <a:xfrm flipV="1">
              <a:off x="1415001" y="4537667"/>
              <a:ext cx="749057" cy="125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D59D205-A932-4EE4-BC92-230DB5A6AFFD}"/>
              </a:ext>
            </a:extLst>
          </p:cNvPr>
          <p:cNvSpPr/>
          <p:nvPr/>
        </p:nvSpPr>
        <p:spPr>
          <a:xfrm>
            <a:off x="1862975" y="5524303"/>
            <a:ext cx="2592298" cy="476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Short doc: SOTA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70F14-C1D6-47ED-B29F-FFE6E0BF278E}"/>
              </a:ext>
            </a:extLst>
          </p:cNvPr>
          <p:cNvCxnSpPr>
            <a:cxnSpLocks/>
          </p:cNvCxnSpPr>
          <p:nvPr/>
        </p:nvCxnSpPr>
        <p:spPr>
          <a:xfrm flipV="1">
            <a:off x="3226145" y="4994860"/>
            <a:ext cx="119360" cy="474032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B35E2-2632-463B-92D0-6D9D16AF2C4D}"/>
              </a:ext>
            </a:extLst>
          </p:cNvPr>
          <p:cNvSpPr/>
          <p:nvPr/>
        </p:nvSpPr>
        <p:spPr>
          <a:xfrm>
            <a:off x="5390875" y="2689115"/>
            <a:ext cx="2855476" cy="476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Long doc: Explode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647F8B-62CC-44C2-8CF8-B19CD818E72D}"/>
              </a:ext>
            </a:extLst>
          </p:cNvPr>
          <p:cNvCxnSpPr>
            <a:cxnSpLocks/>
          </p:cNvCxnSpPr>
          <p:nvPr/>
        </p:nvCxnSpPr>
        <p:spPr>
          <a:xfrm flipH="1" flipV="1">
            <a:off x="5043007" y="2661406"/>
            <a:ext cx="384813" cy="217619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4920A8E-C2F8-4E87-9622-BC9C2EC766EC}"/>
              </a:ext>
            </a:extLst>
          </p:cNvPr>
          <p:cNvSpPr/>
          <p:nvPr/>
        </p:nvSpPr>
        <p:spPr>
          <a:xfrm>
            <a:off x="8092347" y="3995146"/>
            <a:ext cx="2546426" cy="679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Long range transformers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67DFDC-4618-44DD-872D-F737739279B1}"/>
              </a:ext>
            </a:extLst>
          </p:cNvPr>
          <p:cNvCxnSpPr>
            <a:cxnSpLocks/>
          </p:cNvCxnSpPr>
          <p:nvPr/>
        </p:nvCxnSpPr>
        <p:spPr>
          <a:xfrm flipH="1" flipV="1">
            <a:off x="7744479" y="3967437"/>
            <a:ext cx="384813" cy="217619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528B6E-E3DB-40B3-AD5E-4EBB5A7E9145}"/>
              </a:ext>
            </a:extLst>
          </p:cNvPr>
          <p:cNvSpPr/>
          <p:nvPr/>
        </p:nvSpPr>
        <p:spPr>
          <a:xfrm>
            <a:off x="6544237" y="2927816"/>
            <a:ext cx="4661646" cy="302110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2EF9F-6F7C-4AFE-89EA-502AE61E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Long-Range Transformers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2779C0-0ECF-46AA-8021-36ED828ED96A}"/>
              </a:ext>
            </a:extLst>
          </p:cNvPr>
          <p:cNvSpPr/>
          <p:nvPr/>
        </p:nvSpPr>
        <p:spPr>
          <a:xfrm>
            <a:off x="6965577" y="3112433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B9E6FC-A904-4E90-A267-50B89E974A69}"/>
              </a:ext>
            </a:extLst>
          </p:cNvPr>
          <p:cNvSpPr/>
          <p:nvPr/>
        </p:nvSpPr>
        <p:spPr>
          <a:xfrm>
            <a:off x="8155321" y="3112433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094C50-2562-41EF-B0B4-9818BF54B250}"/>
              </a:ext>
            </a:extLst>
          </p:cNvPr>
          <p:cNvSpPr/>
          <p:nvPr/>
        </p:nvSpPr>
        <p:spPr>
          <a:xfrm>
            <a:off x="9345065" y="3112433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41598-7572-4E14-844F-6CF0F4C58360}"/>
              </a:ext>
            </a:extLst>
          </p:cNvPr>
          <p:cNvSpPr/>
          <p:nvPr/>
        </p:nvSpPr>
        <p:spPr>
          <a:xfrm>
            <a:off x="10534809" y="3112433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6C2E21-91CD-4B7B-B2FB-36F85506490E}"/>
              </a:ext>
            </a:extLst>
          </p:cNvPr>
          <p:cNvSpPr/>
          <p:nvPr/>
        </p:nvSpPr>
        <p:spPr>
          <a:xfrm>
            <a:off x="6965577" y="54684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9D2C8E-9295-4BEF-9CF7-AB0A31E11C9F}"/>
              </a:ext>
            </a:extLst>
          </p:cNvPr>
          <p:cNvSpPr/>
          <p:nvPr/>
        </p:nvSpPr>
        <p:spPr>
          <a:xfrm>
            <a:off x="8155321" y="54684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F44F06-FD08-4209-80FB-48605C32F263}"/>
              </a:ext>
            </a:extLst>
          </p:cNvPr>
          <p:cNvSpPr/>
          <p:nvPr/>
        </p:nvSpPr>
        <p:spPr>
          <a:xfrm>
            <a:off x="9345065" y="54684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A9BDC81-B6B5-448D-B71F-D35EF5F1CE23}"/>
              </a:ext>
            </a:extLst>
          </p:cNvPr>
          <p:cNvSpPr/>
          <p:nvPr/>
        </p:nvSpPr>
        <p:spPr>
          <a:xfrm>
            <a:off x="10534809" y="54684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7A378-71F4-4401-A630-C64365A636AA}"/>
              </a:ext>
            </a:extLst>
          </p:cNvPr>
          <p:cNvSpPr txBox="1"/>
          <p:nvPr/>
        </p:nvSpPr>
        <p:spPr>
          <a:xfrm>
            <a:off x="261447" y="2253539"/>
            <a:ext cx="49659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Recurrence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Attention to previous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Sparse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Possibly with a global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Kernel Approximation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E980C-2340-4CDA-9C26-25AB6CA63BC9}"/>
              </a:ext>
            </a:extLst>
          </p:cNvPr>
          <p:cNvSpPr txBox="1"/>
          <p:nvPr/>
        </p:nvSpPr>
        <p:spPr>
          <a:xfrm>
            <a:off x="7155786" y="2360971"/>
            <a:ext cx="344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Self-attention block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B260015-27D7-4D4E-886E-E6440BFB664D}"/>
              </a:ext>
            </a:extLst>
          </p:cNvPr>
          <p:cNvCxnSpPr/>
          <p:nvPr/>
        </p:nvCxnSpPr>
        <p:spPr>
          <a:xfrm flipV="1">
            <a:off x="7171490" y="3450678"/>
            <a:ext cx="1100708" cy="1972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2B3C61-F8D8-4A4C-8D83-1FCCD8D9DF3B}"/>
              </a:ext>
            </a:extLst>
          </p:cNvPr>
          <p:cNvCxnSpPr/>
          <p:nvPr/>
        </p:nvCxnSpPr>
        <p:spPr>
          <a:xfrm flipV="1">
            <a:off x="8324706" y="3450678"/>
            <a:ext cx="1100708" cy="1972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518CF62-D9B0-4BA8-A224-E140AEB8F568}"/>
              </a:ext>
            </a:extLst>
          </p:cNvPr>
          <p:cNvCxnSpPr/>
          <p:nvPr/>
        </p:nvCxnSpPr>
        <p:spPr>
          <a:xfrm flipV="1">
            <a:off x="9581075" y="3450678"/>
            <a:ext cx="1100708" cy="19722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8CAFFC-B945-45E6-89FE-BB9DB0C4214F}"/>
              </a:ext>
            </a:extLst>
          </p:cNvPr>
          <p:cNvCxnSpPr>
            <a:cxnSpLocks/>
          </p:cNvCxnSpPr>
          <p:nvPr/>
        </p:nvCxnSpPr>
        <p:spPr>
          <a:xfrm flipH="1" flipV="1">
            <a:off x="7229396" y="3471756"/>
            <a:ext cx="936034" cy="1951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1D7C639-A3AE-4E15-934B-B2DEADCA127E}"/>
              </a:ext>
            </a:extLst>
          </p:cNvPr>
          <p:cNvCxnSpPr>
            <a:cxnSpLocks/>
          </p:cNvCxnSpPr>
          <p:nvPr/>
        </p:nvCxnSpPr>
        <p:spPr>
          <a:xfrm flipH="1" flipV="1">
            <a:off x="8427859" y="3471756"/>
            <a:ext cx="936034" cy="1951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6492E74-E2CA-4760-9E9F-62D56885424B}"/>
              </a:ext>
            </a:extLst>
          </p:cNvPr>
          <p:cNvCxnSpPr>
            <a:cxnSpLocks/>
          </p:cNvCxnSpPr>
          <p:nvPr/>
        </p:nvCxnSpPr>
        <p:spPr>
          <a:xfrm flipH="1" flipV="1">
            <a:off x="9595240" y="3471756"/>
            <a:ext cx="936034" cy="19511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172B6-498B-4D0D-99F6-4ED65D5AE492}"/>
              </a:ext>
            </a:extLst>
          </p:cNvPr>
          <p:cNvCxnSpPr>
            <a:cxnSpLocks/>
          </p:cNvCxnSpPr>
          <p:nvPr/>
        </p:nvCxnSpPr>
        <p:spPr>
          <a:xfrm flipV="1">
            <a:off x="7260514" y="3396156"/>
            <a:ext cx="2040003" cy="2072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810C571-D522-435D-8946-3B7F4C7145BD}"/>
              </a:ext>
            </a:extLst>
          </p:cNvPr>
          <p:cNvCxnSpPr>
            <a:cxnSpLocks/>
          </p:cNvCxnSpPr>
          <p:nvPr/>
        </p:nvCxnSpPr>
        <p:spPr>
          <a:xfrm flipV="1">
            <a:off x="8521594" y="3396156"/>
            <a:ext cx="2040003" cy="2072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354F6-C1BA-414B-BFDF-E5039ABCBB79}"/>
              </a:ext>
            </a:extLst>
          </p:cNvPr>
          <p:cNvCxnSpPr>
            <a:cxnSpLocks/>
          </p:cNvCxnSpPr>
          <p:nvPr/>
        </p:nvCxnSpPr>
        <p:spPr>
          <a:xfrm flipH="1" flipV="1">
            <a:off x="7282958" y="3447276"/>
            <a:ext cx="1988332" cy="2000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C16853E-DBDF-48E9-926C-4AF257860409}"/>
              </a:ext>
            </a:extLst>
          </p:cNvPr>
          <p:cNvCxnSpPr>
            <a:cxnSpLocks/>
          </p:cNvCxnSpPr>
          <p:nvPr/>
        </p:nvCxnSpPr>
        <p:spPr>
          <a:xfrm flipH="1" flipV="1">
            <a:off x="8550821" y="3447276"/>
            <a:ext cx="1988332" cy="2000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6449E7-BF16-47E0-864A-E96719FE4CEE}"/>
              </a:ext>
            </a:extLst>
          </p:cNvPr>
          <p:cNvCxnSpPr>
            <a:cxnSpLocks/>
          </p:cNvCxnSpPr>
          <p:nvPr/>
        </p:nvCxnSpPr>
        <p:spPr>
          <a:xfrm flipV="1">
            <a:off x="7125858" y="3512592"/>
            <a:ext cx="0" cy="1789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A5F610-DF24-4952-B037-484D2ED3DEFD}"/>
              </a:ext>
            </a:extLst>
          </p:cNvPr>
          <p:cNvCxnSpPr>
            <a:cxnSpLocks/>
          </p:cNvCxnSpPr>
          <p:nvPr/>
        </p:nvCxnSpPr>
        <p:spPr>
          <a:xfrm flipV="1">
            <a:off x="8319773" y="3512592"/>
            <a:ext cx="0" cy="1789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B13384-C84F-4FFB-B200-07CCCD310F1B}"/>
              </a:ext>
            </a:extLst>
          </p:cNvPr>
          <p:cNvCxnSpPr>
            <a:cxnSpLocks/>
          </p:cNvCxnSpPr>
          <p:nvPr/>
        </p:nvCxnSpPr>
        <p:spPr>
          <a:xfrm flipV="1">
            <a:off x="9554020" y="3512592"/>
            <a:ext cx="0" cy="1789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09291C-4A79-4932-A5A5-DA55683392D4}"/>
              </a:ext>
            </a:extLst>
          </p:cNvPr>
          <p:cNvCxnSpPr>
            <a:cxnSpLocks/>
          </p:cNvCxnSpPr>
          <p:nvPr/>
        </p:nvCxnSpPr>
        <p:spPr>
          <a:xfrm flipV="1">
            <a:off x="10692136" y="3512592"/>
            <a:ext cx="0" cy="17891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45FF733-BA2B-4EC9-8E55-4F04AD61463F}"/>
              </a:ext>
            </a:extLst>
          </p:cNvPr>
          <p:cNvGrpSpPr/>
          <p:nvPr/>
        </p:nvGrpSpPr>
        <p:grpSpPr>
          <a:xfrm>
            <a:off x="3493675" y="3396156"/>
            <a:ext cx="5721591" cy="2386079"/>
            <a:chOff x="3493675" y="3396156"/>
            <a:chExt cx="5721591" cy="238607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A485C31-B5D4-4D7B-9519-99F07947FF07}"/>
                </a:ext>
              </a:extLst>
            </p:cNvPr>
            <p:cNvSpPr/>
            <p:nvPr/>
          </p:nvSpPr>
          <p:spPr>
            <a:xfrm>
              <a:off x="3493675" y="5468470"/>
              <a:ext cx="313765" cy="31376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028CDB5-959F-4B47-BAEA-76A3B222ED08}"/>
                </a:ext>
              </a:extLst>
            </p:cNvPr>
            <p:cNvSpPr/>
            <p:nvPr/>
          </p:nvSpPr>
          <p:spPr>
            <a:xfrm>
              <a:off x="4683419" y="5468470"/>
              <a:ext cx="313765" cy="31376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CE120DF-24CD-4043-B84A-4DC58221FCC5}"/>
                </a:ext>
              </a:extLst>
            </p:cNvPr>
            <p:cNvSpPr/>
            <p:nvPr/>
          </p:nvSpPr>
          <p:spPr>
            <a:xfrm>
              <a:off x="5873163" y="5468470"/>
              <a:ext cx="313765" cy="31376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8234D01-76BD-40C7-9983-BEDB3045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7184" y="3396157"/>
              <a:ext cx="1931451" cy="202675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CB5CAF9-08BB-4C35-A374-E9F5F9E26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5764" y="3396157"/>
              <a:ext cx="1931451" cy="202675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875218-8D2A-4914-B2AF-77D394D32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9948" y="3396156"/>
              <a:ext cx="2985069" cy="205123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776396D-6DF5-4C02-BBA3-5867913D8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8510" y="3396156"/>
              <a:ext cx="2985069" cy="205123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9DFF016-35A8-4798-8880-9DF1336EC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0197" y="3396156"/>
              <a:ext cx="2985069" cy="205123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BB61E12-60B4-4626-8A1A-C32038002E27}"/>
              </a:ext>
            </a:extLst>
          </p:cNvPr>
          <p:cNvGrpSpPr/>
          <p:nvPr/>
        </p:nvGrpSpPr>
        <p:grpSpPr>
          <a:xfrm>
            <a:off x="7125858" y="3493763"/>
            <a:ext cx="3471704" cy="1937665"/>
            <a:chOff x="7125858" y="3493763"/>
            <a:chExt cx="3471704" cy="19376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95E638E-EA72-49C8-87D3-9AF052DB3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0968" y="4103242"/>
              <a:ext cx="688183" cy="688183"/>
            </a:xfrm>
            <a:prstGeom prst="rect">
              <a:avLst/>
            </a:prstGeom>
          </p:spPr>
        </p:pic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7932736-525C-4367-A318-C62CF5A8D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5858" y="4625788"/>
              <a:ext cx="1343228" cy="675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9A00D2-9F18-4804-9FDC-5118A4F64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305" y="4791425"/>
              <a:ext cx="386566" cy="591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04DB7A5-0050-4CCB-9745-EC6CBFD48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5926" y="3493763"/>
              <a:ext cx="386566" cy="591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EE20E8A-3F22-4A20-9638-481D84733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4334" y="3512591"/>
              <a:ext cx="1343228" cy="675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CB9D333-CEE6-42A5-A79B-F6D945BC3176}"/>
                </a:ext>
              </a:extLst>
            </p:cNvPr>
            <p:cNvCxnSpPr>
              <a:cxnSpLocks/>
            </p:cNvCxnSpPr>
            <p:nvPr/>
          </p:nvCxnSpPr>
          <p:spPr>
            <a:xfrm>
              <a:off x="7251033" y="3494009"/>
              <a:ext cx="1343228" cy="675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1853B6D-CBDC-4E31-8429-85A7710D56FA}"/>
                </a:ext>
              </a:extLst>
            </p:cNvPr>
            <p:cNvCxnSpPr>
              <a:cxnSpLocks/>
            </p:cNvCxnSpPr>
            <p:nvPr/>
          </p:nvCxnSpPr>
          <p:spPr>
            <a:xfrm>
              <a:off x="9155858" y="4755432"/>
              <a:ext cx="1343228" cy="6759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58D503F-D5CD-4DD6-9236-6CC4D85243CD}"/>
                </a:ext>
              </a:extLst>
            </p:cNvPr>
            <p:cNvCxnSpPr>
              <a:cxnSpLocks/>
            </p:cNvCxnSpPr>
            <p:nvPr/>
          </p:nvCxnSpPr>
          <p:spPr>
            <a:xfrm>
              <a:off x="8357506" y="3511335"/>
              <a:ext cx="386566" cy="591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194CF1-28DC-4EBF-90F0-16097E65A194}"/>
                </a:ext>
              </a:extLst>
            </p:cNvPr>
            <p:cNvCxnSpPr>
              <a:cxnSpLocks/>
            </p:cNvCxnSpPr>
            <p:nvPr/>
          </p:nvCxnSpPr>
          <p:spPr>
            <a:xfrm>
              <a:off x="9047275" y="4823528"/>
              <a:ext cx="386566" cy="5910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58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0B91-0959-40C0-B848-E234A374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Effectiveness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45E66-53BA-4A93-A933-41A0BBA70CE6}"/>
              </a:ext>
            </a:extLst>
          </p:cNvPr>
          <p:cNvSpPr txBox="1"/>
          <p:nvPr/>
        </p:nvSpPr>
        <p:spPr>
          <a:xfrm>
            <a:off x="838200" y="5378823"/>
            <a:ext cx="470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Previous: Non-NLP benchmark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098680-3F47-4624-BA87-16D9E2C96C4F}"/>
              </a:ext>
            </a:extLst>
          </p:cNvPr>
          <p:cNvSpPr/>
          <p:nvPr/>
        </p:nvSpPr>
        <p:spPr>
          <a:xfrm>
            <a:off x="950258" y="1740833"/>
            <a:ext cx="2088776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Efficiency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6097B2-F943-4551-8859-A25B318EE1AE}"/>
              </a:ext>
            </a:extLst>
          </p:cNvPr>
          <p:cNvSpPr/>
          <p:nvPr/>
        </p:nvSpPr>
        <p:spPr>
          <a:xfrm>
            <a:off x="950257" y="2407863"/>
            <a:ext cx="2088777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Effectiveness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8F74E72D-E1FB-4722-8AEF-87D787833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937" y="1640541"/>
            <a:ext cx="607920" cy="607920"/>
          </a:xfrm>
          <a:prstGeom prst="rect">
            <a:avLst/>
          </a:prstGeom>
        </p:spPr>
      </p:pic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EFFB72EE-D371-4DE7-9F53-194396F66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991" y="2269751"/>
            <a:ext cx="794216" cy="794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C205CD-EB4B-45A5-BD82-3344C8D7855F}"/>
              </a:ext>
            </a:extLst>
          </p:cNvPr>
          <p:cNvSpPr txBox="1"/>
          <p:nvPr/>
        </p:nvSpPr>
        <p:spPr>
          <a:xfrm>
            <a:off x="1377233" y="3523877"/>
            <a:ext cx="33236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Long Range Arena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Language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Protein Sequence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2A40D9-E98F-47FD-85C8-9A852C442242}"/>
              </a:ext>
            </a:extLst>
          </p:cNvPr>
          <p:cNvCxnSpPr/>
          <p:nvPr/>
        </p:nvCxnSpPr>
        <p:spPr>
          <a:xfrm>
            <a:off x="6096000" y="1725407"/>
            <a:ext cx="0" cy="39965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A85A4-17BF-47C1-8DBE-0E8A6E8F7C27}"/>
              </a:ext>
            </a:extLst>
          </p:cNvPr>
          <p:cNvSpPr txBox="1"/>
          <p:nvPr/>
        </p:nvSpPr>
        <p:spPr>
          <a:xfrm>
            <a:off x="6538913" y="5378823"/>
            <a:ext cx="52768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Our work: Extensive NLP experiments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88DB004-72C4-489F-B25E-CDD7CF16A078}"/>
              </a:ext>
            </a:extLst>
          </p:cNvPr>
          <p:cNvSpPr/>
          <p:nvPr/>
        </p:nvSpPr>
        <p:spPr>
          <a:xfrm>
            <a:off x="7951498" y="949006"/>
            <a:ext cx="398510" cy="1296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3EFFCE-FFF5-4A65-85E3-1771E8ACAC1B}"/>
              </a:ext>
            </a:extLst>
          </p:cNvPr>
          <p:cNvSpPr txBox="1"/>
          <p:nvPr/>
        </p:nvSpPr>
        <p:spPr>
          <a:xfrm>
            <a:off x="8304760" y="904629"/>
            <a:ext cx="18359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Recurrence</a:t>
            </a:r>
          </a:p>
          <a:p>
            <a:r>
              <a:rPr lang="en-US" sz="2800" dirty="0"/>
              <a:t>Pattern</a:t>
            </a:r>
          </a:p>
          <a:p>
            <a:r>
              <a:rPr lang="en-US" sz="2800" dirty="0"/>
              <a:t>Kernel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46A68BF-7E74-4316-B99D-A2EEE31FCB46}"/>
              </a:ext>
            </a:extLst>
          </p:cNvPr>
          <p:cNvSpPr/>
          <p:nvPr/>
        </p:nvSpPr>
        <p:spPr>
          <a:xfrm>
            <a:off x="7906250" y="3324383"/>
            <a:ext cx="398510" cy="14859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2E2583-B981-48C2-8164-A45F676450B6}"/>
              </a:ext>
            </a:extLst>
          </p:cNvPr>
          <p:cNvSpPr txBox="1"/>
          <p:nvPr/>
        </p:nvSpPr>
        <p:spPr>
          <a:xfrm>
            <a:off x="8304760" y="3251733"/>
            <a:ext cx="30490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Coreference Resolution</a:t>
            </a:r>
          </a:p>
          <a:p>
            <a:r>
              <a:rPr lang="en-US" sz="2000" dirty="0"/>
              <a:t>Natural Language Inference</a:t>
            </a:r>
          </a:p>
          <a:p>
            <a:r>
              <a:rPr lang="en-US" sz="2000" dirty="0"/>
              <a:t>Extractive QA</a:t>
            </a:r>
          </a:p>
          <a:p>
            <a:r>
              <a:rPr lang="en-US" sz="2000" dirty="0"/>
              <a:t>Abstractive QA</a:t>
            </a:r>
          </a:p>
          <a:p>
            <a:r>
              <a:rPr lang="en-US" sz="2000" dirty="0"/>
              <a:t>Summarization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C8D3B-B757-4AFD-8C5E-AD9A91F81D64}"/>
              </a:ext>
            </a:extLst>
          </p:cNvPr>
          <p:cNvSpPr txBox="1"/>
          <p:nvPr/>
        </p:nvSpPr>
        <p:spPr>
          <a:xfrm>
            <a:off x="6660776" y="1396655"/>
            <a:ext cx="1219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Variants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BC733E-8819-419F-83AB-1B869842F0B0}"/>
              </a:ext>
            </a:extLst>
          </p:cNvPr>
          <p:cNvSpPr txBox="1"/>
          <p:nvPr/>
        </p:nvSpPr>
        <p:spPr>
          <a:xfrm>
            <a:off x="6665676" y="3760206"/>
            <a:ext cx="1272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 Tasks</a:t>
            </a:r>
          </a:p>
          <a:p>
            <a:r>
              <a:rPr lang="en-US" sz="2000" dirty="0"/>
              <a:t>7 Datasets</a:t>
            </a:r>
          </a:p>
        </p:txBody>
      </p:sp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23D78004-431E-49A1-B0BF-96BB944A1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6144" y="2344742"/>
            <a:ext cx="822233" cy="82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0B91-0959-40C0-B848-E234A374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E03EE-442E-4E18-A82B-40C7273ADFF4}"/>
              </a:ext>
            </a:extLst>
          </p:cNvPr>
          <p:cNvSpPr txBox="1"/>
          <p:nvPr/>
        </p:nvSpPr>
        <p:spPr>
          <a:xfrm>
            <a:off x="838200" y="2779059"/>
            <a:ext cx="4307541" cy="108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Confounders: </a:t>
            </a:r>
          </a:p>
          <a:p>
            <a:r>
              <a:rPr lang="en-US" sz="3200" dirty="0"/>
              <a:t>model size /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6E382-6234-46D1-94DC-3873FF80B2EC}"/>
              </a:ext>
            </a:extLst>
          </p:cNvPr>
          <p:cNvSpPr txBox="1"/>
          <p:nvPr/>
        </p:nvSpPr>
        <p:spPr>
          <a:xfrm>
            <a:off x="914400" y="1783976"/>
            <a:ext cx="372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Cross-model benchmark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D3862-227A-4B52-BC3E-759B927953CD}"/>
              </a:ext>
            </a:extLst>
          </p:cNvPr>
          <p:cNvSpPr txBox="1"/>
          <p:nvPr/>
        </p:nvSpPr>
        <p:spPr>
          <a:xfrm>
            <a:off x="6734175" y="1783975"/>
            <a:ext cx="522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focus on long-range attention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64A88-F8E6-43FD-A73E-ECCC2C9D8E3D}"/>
              </a:ext>
            </a:extLst>
          </p:cNvPr>
          <p:cNvSpPr txBox="1"/>
          <p:nvPr/>
        </p:nvSpPr>
        <p:spPr>
          <a:xfrm>
            <a:off x="6929719" y="3031277"/>
            <a:ext cx="479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Ablate long-range attention</a:t>
            </a:r>
          </a:p>
        </p:txBody>
      </p: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79796047-9C73-47AE-A346-3A4BDD24A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66" y="2985536"/>
            <a:ext cx="644884" cy="644884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4876F07A-6DF9-434F-B926-6CD4047B3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4200" y="3089558"/>
            <a:ext cx="607920" cy="6079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813ACC7-143D-43B6-B141-DBA4FBA6C893}"/>
              </a:ext>
            </a:extLst>
          </p:cNvPr>
          <p:cNvSpPr txBox="1"/>
          <p:nvPr/>
        </p:nvSpPr>
        <p:spPr>
          <a:xfrm>
            <a:off x="838200" y="4412036"/>
            <a:ext cx="4307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Model lacks pretraining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21C05-E1A0-4CE6-A3BD-126166C07B08}"/>
              </a:ext>
            </a:extLst>
          </p:cNvPr>
          <p:cNvSpPr txBox="1"/>
          <p:nvPr/>
        </p:nvSpPr>
        <p:spPr>
          <a:xfrm>
            <a:off x="7046259" y="4412036"/>
            <a:ext cx="405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Migrate parameters</a:t>
            </a:r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DC0C70F4-169B-4C63-9FE7-1161A109D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66" y="4351927"/>
            <a:ext cx="644884" cy="644884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50B4E7AD-E364-4A2C-9A01-849C48133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4200" y="4370409"/>
            <a:ext cx="607920" cy="6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313B-5627-4551-ADF9-550674C3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Performance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D06D4-397D-4744-B609-1AFD69B94C83}"/>
              </a:ext>
            </a:extLst>
          </p:cNvPr>
          <p:cNvCxnSpPr/>
          <p:nvPr/>
        </p:nvCxnSpPr>
        <p:spPr>
          <a:xfrm>
            <a:off x="6096000" y="1740833"/>
            <a:ext cx="0" cy="39965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EEFD0F9-C3C4-4572-A1FD-CE530B250CC8}"/>
              </a:ext>
            </a:extLst>
          </p:cNvPr>
          <p:cNvSpPr txBox="1"/>
          <p:nvPr/>
        </p:nvSpPr>
        <p:spPr>
          <a:xfrm>
            <a:off x="6651812" y="2993708"/>
            <a:ext cx="470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They </a:t>
            </a:r>
            <a:r>
              <a:rPr lang="en-US" sz="2800" dirty="0">
                <a:solidFill>
                  <a:srgbClr val="FF0000"/>
                </a:solidFill>
              </a:rPr>
              <a:t>hurt</a:t>
            </a:r>
            <a:r>
              <a:rPr lang="en-US" sz="2800" dirty="0"/>
              <a:t> performance for…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00376-722C-47DD-8269-4236227FCD4A}"/>
              </a:ext>
            </a:extLst>
          </p:cNvPr>
          <p:cNvSpPr txBox="1"/>
          <p:nvPr/>
        </p:nvSpPr>
        <p:spPr>
          <a:xfrm>
            <a:off x="425823" y="2993708"/>
            <a:ext cx="470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LR Transformers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help</a:t>
            </a:r>
            <a:r>
              <a:rPr lang="en-US" sz="2800" dirty="0"/>
              <a:t> when…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65619-BA85-4E78-9AB5-3CC8FBB1C2FC}"/>
              </a:ext>
            </a:extLst>
          </p:cNvPr>
          <p:cNvSpPr txBox="1"/>
          <p:nvPr/>
        </p:nvSpPr>
        <p:spPr>
          <a:xfrm>
            <a:off x="425823" y="3648579"/>
            <a:ext cx="48420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Historical states </a:t>
            </a:r>
            <a:r>
              <a:rPr lang="en-US" sz="2800" dirty="0"/>
              <a:t>are present.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Explicit </a:t>
            </a:r>
            <a:r>
              <a:rPr lang="en-US" sz="2800" b="1" dirty="0"/>
              <a:t>query</a:t>
            </a:r>
            <a:r>
              <a:rPr lang="en-US" sz="2800" dirty="0"/>
              <a:t>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Task formulated as </a:t>
            </a:r>
            <a:r>
              <a:rPr lang="en-US" sz="2800" b="1" dirty="0"/>
              <a:t>seq2seq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29188-F1A0-4B74-9DF1-3B92465DFF47}"/>
              </a:ext>
            </a:extLst>
          </p:cNvPr>
          <p:cNvSpPr txBox="1"/>
          <p:nvPr/>
        </p:nvSpPr>
        <p:spPr>
          <a:xfrm>
            <a:off x="6362683" y="3648579"/>
            <a:ext cx="5613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Common</a:t>
            </a:r>
            <a:r>
              <a:rPr lang="en-US" sz="2800" b="1" dirty="0"/>
              <a:t> Token-/span-level </a:t>
            </a:r>
            <a:r>
              <a:rPr lang="en-US" sz="2800" dirty="0"/>
              <a:t>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Sequence </a:t>
            </a:r>
            <a:r>
              <a:rPr lang="en-US" sz="2800" b="1" dirty="0"/>
              <a:t>classification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Kernel</a:t>
            </a:r>
            <a:r>
              <a:rPr lang="en-US" sz="2800" dirty="0"/>
              <a:t> methods.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F109B8C0-C1EA-4202-BC0A-528633468AC6}"/>
              </a:ext>
            </a:extLst>
          </p:cNvPr>
          <p:cNvSpPr/>
          <p:nvPr/>
        </p:nvSpPr>
        <p:spPr>
          <a:xfrm>
            <a:off x="3421156" y="1491409"/>
            <a:ext cx="2190749" cy="1171575"/>
          </a:xfrm>
          <a:prstGeom prst="cloudCallout">
            <a:avLst>
              <a:gd name="adj1" fmla="val -53442"/>
              <a:gd name="adj2" fmla="val 84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How?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4337A98B-2D23-49DB-9A44-B01626E23345}"/>
              </a:ext>
            </a:extLst>
          </p:cNvPr>
          <p:cNvSpPr/>
          <p:nvPr/>
        </p:nvSpPr>
        <p:spPr>
          <a:xfrm>
            <a:off x="8272455" y="1491408"/>
            <a:ext cx="2190749" cy="1171575"/>
          </a:xfrm>
          <a:prstGeom prst="cloudCallout">
            <a:avLst>
              <a:gd name="adj1" fmla="val -62137"/>
              <a:gd name="adj2" fmla="val 70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1259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313B-5627-4551-ADF9-550674C3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helps, but can do better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337075-E4A4-48A7-AE6A-F53A20929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687034"/>
              </p:ext>
            </p:extLst>
          </p:nvPr>
        </p:nvGraphicFramePr>
        <p:xfrm>
          <a:off x="2420939" y="2234396"/>
          <a:ext cx="4549346" cy="107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Bitmap Image" r:id="rId3" imgW="6062760" imgH="1433520" progId="Paint.Picture">
                  <p:embed/>
                </p:oleObj>
              </mc:Choice>
              <mc:Fallback>
                <p:oleObj name="Bitmap Image" r:id="rId3" imgW="6062760" imgH="1433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0939" y="2234396"/>
                        <a:ext cx="4549346" cy="107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llout: Line 7">
            <a:extLst>
              <a:ext uri="{FF2B5EF4-FFF2-40B4-BE49-F238E27FC236}">
                <a16:creationId xmlns:a16="http://schemas.microsoft.com/office/drawing/2014/main" id="{18F307A0-506A-4C9E-8519-99E283CB41A1}"/>
              </a:ext>
            </a:extLst>
          </p:cNvPr>
          <p:cNvSpPr/>
          <p:nvPr/>
        </p:nvSpPr>
        <p:spPr>
          <a:xfrm flipH="1">
            <a:off x="95250" y="3012906"/>
            <a:ext cx="1832610" cy="297180"/>
          </a:xfrm>
          <a:prstGeom prst="borderCallout1">
            <a:avLst>
              <a:gd name="adj1" fmla="val 18750"/>
              <a:gd name="adj2" fmla="val -8333"/>
              <a:gd name="adj3" fmla="val 32051"/>
              <a:gd name="adj4" fmla="val -325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With Recurrence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EB017-5627-4B90-9895-9EB62806E03E}"/>
              </a:ext>
            </a:extLst>
          </p:cNvPr>
          <p:cNvSpPr txBox="1"/>
          <p:nvPr/>
        </p:nvSpPr>
        <p:spPr>
          <a:xfrm>
            <a:off x="838200" y="3451205"/>
            <a:ext cx="4565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Does it exploit past hidden states?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880B11F-EE2C-4365-92B9-426784F3E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29410"/>
              </p:ext>
            </p:extLst>
          </p:nvPr>
        </p:nvGraphicFramePr>
        <p:xfrm>
          <a:off x="3759200" y="4163202"/>
          <a:ext cx="4359280" cy="212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Bitmap Image" r:id="rId5" imgW="9396360" imgH="4576680" progId="Paint.Picture">
                  <p:embed/>
                </p:oleObj>
              </mc:Choice>
              <mc:Fallback>
                <p:oleObj name="Bitmap Image" r:id="rId5" imgW="9396360" imgH="4576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9200" y="4163202"/>
                        <a:ext cx="4359280" cy="2123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FE4877-B54A-4CA5-9CB7-25EE30473D8E}"/>
              </a:ext>
            </a:extLst>
          </p:cNvPr>
          <p:cNvSpPr txBox="1"/>
          <p:nvPr/>
        </p:nvSpPr>
        <p:spPr>
          <a:xfrm>
            <a:off x="838200" y="1731709"/>
            <a:ext cx="1934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Does it work?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A6A06824-ABA8-40C6-BAD5-5C41A66A2AFC}"/>
              </a:ext>
            </a:extLst>
          </p:cNvPr>
          <p:cNvSpPr/>
          <p:nvPr/>
        </p:nvSpPr>
        <p:spPr>
          <a:xfrm>
            <a:off x="8118479" y="3714750"/>
            <a:ext cx="3144834" cy="342603"/>
          </a:xfrm>
          <a:prstGeom prst="borderCallout1">
            <a:avLst>
              <a:gd name="adj1" fmla="val 18750"/>
              <a:gd name="adj2" fmla="val -8333"/>
              <a:gd name="adj3" fmla="val 136132"/>
              <a:gd name="adj4" fmla="val -350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Contribution of each segment</a:t>
            </a:r>
          </a:p>
        </p:txBody>
      </p:sp>
    </p:spTree>
    <p:extLst>
      <p:ext uri="{BB962C8B-B14F-4D97-AF65-F5344CB8AC3E}">
        <p14:creationId xmlns:p14="http://schemas.microsoft.com/office/powerpoint/2010/main" val="215571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313B-5627-4551-ADF9-550674C3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Selectivity improved for summarization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2873F-C936-4812-9F3A-B57832CBC88D}"/>
              </a:ext>
            </a:extLst>
          </p:cNvPr>
          <p:cNvSpPr txBox="1"/>
          <p:nvPr/>
        </p:nvSpPr>
        <p:spPr>
          <a:xfrm>
            <a:off x="838200" y="1731709"/>
            <a:ext cx="8671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Intuitively, a summarizer should </a:t>
            </a:r>
            <a:r>
              <a:rPr lang="en-US" sz="2400" i="1" dirty="0"/>
              <a:t>skim over</a:t>
            </a:r>
            <a:r>
              <a:rPr lang="en-US" sz="2400" dirty="0"/>
              <a:t> the document </a:t>
            </a:r>
            <a:r>
              <a:rPr lang="en-US" sz="2400" i="1" dirty="0"/>
              <a:t>selectively</a:t>
            </a:r>
            <a:r>
              <a:rPr lang="en-US" sz="2400" dirty="0"/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371EB92-751D-4B6B-A2D5-9308C6C7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0273"/>
              </p:ext>
            </p:extLst>
          </p:nvPr>
        </p:nvGraphicFramePr>
        <p:xfrm>
          <a:off x="3995421" y="2565399"/>
          <a:ext cx="4201158" cy="194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Bitmap Image" r:id="rId3" imgW="4862520" imgH="2252520" progId="Paint.Picture">
                  <p:embed/>
                </p:oleObj>
              </mc:Choice>
              <mc:Fallback>
                <p:oleObj name="Bitmap Image" r:id="rId3" imgW="4862520" imgH="225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421" y="2565399"/>
                        <a:ext cx="4201158" cy="1946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llout: Line 5">
            <a:extLst>
              <a:ext uri="{FF2B5EF4-FFF2-40B4-BE49-F238E27FC236}">
                <a16:creationId xmlns:a16="http://schemas.microsoft.com/office/drawing/2014/main" id="{99A78CB2-02E5-4DC0-865C-335129438331}"/>
              </a:ext>
            </a:extLst>
          </p:cNvPr>
          <p:cNvSpPr/>
          <p:nvPr/>
        </p:nvSpPr>
        <p:spPr>
          <a:xfrm>
            <a:off x="8672510" y="3686175"/>
            <a:ext cx="1585915" cy="528638"/>
          </a:xfrm>
          <a:prstGeom prst="borderCallout1">
            <a:avLst>
              <a:gd name="adj1" fmla="val 18750"/>
              <a:gd name="adj2" fmla="val -8333"/>
              <a:gd name="adj3" fmla="val -81621"/>
              <a:gd name="adj4" fmla="val -57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Consistently low entropy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3530D-C843-4C46-9204-CD0A2307B3E5}"/>
              </a:ext>
            </a:extLst>
          </p:cNvPr>
          <p:cNvSpPr/>
          <p:nvPr/>
        </p:nvSpPr>
        <p:spPr>
          <a:xfrm>
            <a:off x="1676399" y="5469489"/>
            <a:ext cx="2009775" cy="347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E73F5-C711-44F8-9DC5-12636EA9ECF8}"/>
              </a:ext>
            </a:extLst>
          </p:cNvPr>
          <p:cNvSpPr/>
          <p:nvPr/>
        </p:nvSpPr>
        <p:spPr>
          <a:xfrm>
            <a:off x="5357811" y="5469489"/>
            <a:ext cx="1704976" cy="347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Entropy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70C8E2-468B-435D-AB73-EDDA3392A139}"/>
              </a:ext>
            </a:extLst>
          </p:cNvPr>
          <p:cNvSpPr/>
          <p:nvPr/>
        </p:nvSpPr>
        <p:spPr>
          <a:xfrm>
            <a:off x="8734424" y="5469489"/>
            <a:ext cx="1947863" cy="3476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 Selectivity</a:t>
            </a:r>
          </a:p>
        </p:txBody>
      </p:sp>
      <p:pic>
        <p:nvPicPr>
          <p:cNvPr id="12" name="Graphic 11" descr="Line arrow: Straight with solid fill">
            <a:extLst>
              <a:ext uri="{FF2B5EF4-FFF2-40B4-BE49-F238E27FC236}">
                <a16:creationId xmlns:a16="http://schemas.microsoft.com/office/drawing/2014/main" id="{7F0CCBA8-E4BE-4A32-B05D-74F721F28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064792" y="5186120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3148EDA2-B35B-4C87-A822-053949EFB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7505383" y="518612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4CC27B-789F-4FE3-B6FD-2D9760779020}"/>
              </a:ext>
            </a:extLst>
          </p:cNvPr>
          <p:cNvSpPr txBox="1"/>
          <p:nvPr/>
        </p:nvSpPr>
        <p:spPr>
          <a:xfrm>
            <a:off x="838200" y="4735970"/>
            <a:ext cx="17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suppose:</a:t>
            </a:r>
          </a:p>
        </p:txBody>
      </p:sp>
    </p:spTree>
    <p:extLst>
      <p:ext uri="{BB962C8B-B14F-4D97-AF65-F5344CB8AC3E}">
        <p14:creationId xmlns:p14="http://schemas.microsoft.com/office/powerpoint/2010/main" val="41946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313B-5627-4551-ADF9-550674C3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tokens make query more attended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73D97B9-78C3-472E-BDE6-492E7FA74BDB}"/>
              </a:ext>
            </a:extLst>
          </p:cNvPr>
          <p:cNvSpPr/>
          <p:nvPr/>
        </p:nvSpPr>
        <p:spPr>
          <a:xfrm>
            <a:off x="6998914" y="23823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AFCAF2-F11E-48F6-84EC-6FA34E1CCDE1}"/>
              </a:ext>
            </a:extLst>
          </p:cNvPr>
          <p:cNvSpPr/>
          <p:nvPr/>
        </p:nvSpPr>
        <p:spPr>
          <a:xfrm>
            <a:off x="8188658" y="23823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61D10A-C775-4939-AEBD-502FD18FE46F}"/>
              </a:ext>
            </a:extLst>
          </p:cNvPr>
          <p:cNvSpPr/>
          <p:nvPr/>
        </p:nvSpPr>
        <p:spPr>
          <a:xfrm>
            <a:off x="9378402" y="23823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D9DE24-6127-444F-8E4D-AF511721F20A}"/>
              </a:ext>
            </a:extLst>
          </p:cNvPr>
          <p:cNvSpPr/>
          <p:nvPr/>
        </p:nvSpPr>
        <p:spPr>
          <a:xfrm>
            <a:off x="10568146" y="2382370"/>
            <a:ext cx="313765" cy="31376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EE17D-299A-4D86-AE08-4FB537EC9661}"/>
              </a:ext>
            </a:extLst>
          </p:cNvPr>
          <p:cNvSpPr/>
          <p:nvPr/>
        </p:nvSpPr>
        <p:spPr>
          <a:xfrm>
            <a:off x="5809170" y="2382370"/>
            <a:ext cx="313765" cy="31376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EC1D199-164F-48B7-BD57-048953BC2FFB}"/>
              </a:ext>
            </a:extLst>
          </p:cNvPr>
          <p:cNvCxnSpPr>
            <a:stCxn id="3" idx="0"/>
            <a:endCxn id="7" idx="0"/>
          </p:cNvCxnSpPr>
          <p:nvPr/>
        </p:nvCxnSpPr>
        <p:spPr>
          <a:xfrm rot="16200000" flipV="1">
            <a:off x="6560925" y="1787498"/>
            <a:ext cx="12700" cy="1189744"/>
          </a:xfrm>
          <a:prstGeom prst="curvedConnector3">
            <a:avLst>
              <a:gd name="adj1" fmla="val 787496"/>
            </a:avLst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1CCC718-F0D3-46CF-AEA9-4894F66756A2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16200000" flipV="1">
            <a:off x="7155797" y="1192626"/>
            <a:ext cx="12700" cy="2379488"/>
          </a:xfrm>
          <a:prstGeom prst="curvedConnector3">
            <a:avLst>
              <a:gd name="adj1" fmla="val 1800000"/>
            </a:avLst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7A73615-1DF9-4C7F-BC76-5D930F228EC4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16200000" flipV="1">
            <a:off x="7750669" y="597754"/>
            <a:ext cx="12700" cy="3569232"/>
          </a:xfrm>
          <a:prstGeom prst="curvedConnector3">
            <a:avLst>
              <a:gd name="adj1" fmla="val 2700000"/>
            </a:avLst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E7533F-3901-467C-B04F-3B7CCE45638A}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8345541" y="2882"/>
            <a:ext cx="12700" cy="4758976"/>
          </a:xfrm>
          <a:prstGeom prst="curvedConnector3">
            <a:avLst>
              <a:gd name="adj1" fmla="val 3787504"/>
            </a:avLst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9423BD8-6488-4BD3-8719-414C76D3CBB3}"/>
              </a:ext>
            </a:extLst>
          </p:cNvPr>
          <p:cNvCxnSpPr>
            <a:cxnSpLocks/>
          </p:cNvCxnSpPr>
          <p:nvPr/>
        </p:nvCxnSpPr>
        <p:spPr>
          <a:xfrm rot="5400000">
            <a:off x="6554575" y="2107613"/>
            <a:ext cx="12700" cy="1189744"/>
          </a:xfrm>
          <a:prstGeom prst="curvedConnector3">
            <a:avLst>
              <a:gd name="adj1" fmla="val 787496"/>
            </a:avLst>
          </a:prstGeom>
          <a:ln w="15875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22110C-4DC2-4E8E-BFDB-8EDFC6D5CD41}"/>
              </a:ext>
            </a:extLst>
          </p:cNvPr>
          <p:cNvCxnSpPr>
            <a:cxnSpLocks/>
          </p:cNvCxnSpPr>
          <p:nvPr/>
        </p:nvCxnSpPr>
        <p:spPr>
          <a:xfrm rot="5400000">
            <a:off x="7149447" y="1512741"/>
            <a:ext cx="12700" cy="2379488"/>
          </a:xfrm>
          <a:prstGeom prst="curvedConnector3">
            <a:avLst>
              <a:gd name="adj1" fmla="val 1800000"/>
            </a:avLst>
          </a:prstGeom>
          <a:ln w="15875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6F3825E-DF36-4C5C-A6AB-7515B2F24547}"/>
              </a:ext>
            </a:extLst>
          </p:cNvPr>
          <p:cNvCxnSpPr>
            <a:cxnSpLocks/>
          </p:cNvCxnSpPr>
          <p:nvPr/>
        </p:nvCxnSpPr>
        <p:spPr>
          <a:xfrm rot="5400000">
            <a:off x="7744319" y="917869"/>
            <a:ext cx="12700" cy="3569232"/>
          </a:xfrm>
          <a:prstGeom prst="curvedConnector3">
            <a:avLst>
              <a:gd name="adj1" fmla="val 2700000"/>
            </a:avLst>
          </a:prstGeom>
          <a:ln w="15875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FCCF97F-AF6C-4467-BC0C-6AD0CA4490F0}"/>
              </a:ext>
            </a:extLst>
          </p:cNvPr>
          <p:cNvCxnSpPr>
            <a:cxnSpLocks/>
          </p:cNvCxnSpPr>
          <p:nvPr/>
        </p:nvCxnSpPr>
        <p:spPr>
          <a:xfrm rot="5400000">
            <a:off x="8339191" y="322997"/>
            <a:ext cx="12700" cy="4758976"/>
          </a:xfrm>
          <a:prstGeom prst="curvedConnector3">
            <a:avLst>
              <a:gd name="adj1" fmla="val 3787504"/>
            </a:avLst>
          </a:prstGeom>
          <a:ln w="15875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3459F9-90B6-4ED1-818A-AC225752C0BB}"/>
              </a:ext>
            </a:extLst>
          </p:cNvPr>
          <p:cNvSpPr txBox="1"/>
          <p:nvPr/>
        </p:nvSpPr>
        <p:spPr>
          <a:xfrm>
            <a:off x="1495426" y="3315260"/>
            <a:ext cx="3495675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Setting as global tokens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064C10-A258-492B-84FC-6555ABAA6C60}"/>
              </a:ext>
            </a:extLst>
          </p:cNvPr>
          <p:cNvSpPr txBox="1"/>
          <p:nvPr/>
        </p:nvSpPr>
        <p:spPr>
          <a:xfrm>
            <a:off x="1495426" y="4194557"/>
            <a:ext cx="3495675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Being globally visible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7306D9-0ADE-4722-9474-11A6BBEE449B}"/>
              </a:ext>
            </a:extLst>
          </p:cNvPr>
          <p:cNvSpPr txBox="1"/>
          <p:nvPr/>
        </p:nvSpPr>
        <p:spPr>
          <a:xfrm>
            <a:off x="1495426" y="5073854"/>
            <a:ext cx="3495675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More attended</a:t>
            </a:r>
          </a:p>
        </p:txBody>
      </p:sp>
      <p:pic>
        <p:nvPicPr>
          <p:cNvPr id="35" name="Graphic 34" descr="Line arrow: Straight with solid fill">
            <a:extLst>
              <a:ext uri="{FF2B5EF4-FFF2-40B4-BE49-F238E27FC236}">
                <a16:creationId xmlns:a16="http://schemas.microsoft.com/office/drawing/2014/main" id="{7D04A404-7D8F-4C7D-9704-41C688FFD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018631" y="3776925"/>
            <a:ext cx="449263" cy="449263"/>
          </a:xfrm>
          <a:prstGeom prst="rect">
            <a:avLst/>
          </a:prstGeom>
        </p:spPr>
      </p:pic>
      <p:pic>
        <p:nvPicPr>
          <p:cNvPr id="36" name="Graphic 35" descr="Line arrow: Straight with solid fill">
            <a:extLst>
              <a:ext uri="{FF2B5EF4-FFF2-40B4-BE49-F238E27FC236}">
                <a16:creationId xmlns:a16="http://schemas.microsoft.com/office/drawing/2014/main" id="{41F0C922-223A-4E9F-94F0-5EA5CFC69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018631" y="4656222"/>
            <a:ext cx="449263" cy="4492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D211D93-CFE9-4E59-B761-87116101939D}"/>
              </a:ext>
            </a:extLst>
          </p:cNvPr>
          <p:cNvSpPr txBox="1"/>
          <p:nvPr/>
        </p:nvSpPr>
        <p:spPr>
          <a:xfrm>
            <a:off x="838200" y="2046475"/>
            <a:ext cx="3907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care queries for QA: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3A46E9A2-F80A-479D-BBD7-2998183DF7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171870"/>
              </p:ext>
            </p:extLst>
          </p:nvPr>
        </p:nvGraphicFramePr>
        <p:xfrm>
          <a:off x="6411912" y="4038009"/>
          <a:ext cx="4881563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5" imgW="4881600" imgH="2252520" progId="Paint.Picture">
                  <p:embed/>
                </p:oleObj>
              </mc:Choice>
              <mc:Fallback>
                <p:oleObj name="Bitmap Image" r:id="rId5" imgW="4881600" imgH="2252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1912" y="4038009"/>
                        <a:ext cx="4881563" cy="225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Callout: Line 38">
            <a:extLst>
              <a:ext uri="{FF2B5EF4-FFF2-40B4-BE49-F238E27FC236}">
                <a16:creationId xmlns:a16="http://schemas.microsoft.com/office/drawing/2014/main" id="{2AB299DE-2E41-4C65-B9CD-4BE59D885A71}"/>
              </a:ext>
            </a:extLst>
          </p:cNvPr>
          <p:cNvSpPr/>
          <p:nvPr/>
        </p:nvSpPr>
        <p:spPr>
          <a:xfrm flipH="1">
            <a:off x="7096125" y="3505200"/>
            <a:ext cx="2405062" cy="526721"/>
          </a:xfrm>
          <a:prstGeom prst="borderCallout1">
            <a:avLst>
              <a:gd name="adj1" fmla="val 18750"/>
              <a:gd name="adj2" fmla="val -8333"/>
              <a:gd name="adj3" fmla="val 110285"/>
              <a:gd name="adj4" fmla="val -251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Queries make more contribution with GTs</a:t>
            </a:r>
          </a:p>
        </p:txBody>
      </p:sp>
    </p:spTree>
    <p:extLst>
      <p:ext uri="{BB962C8B-B14F-4D97-AF65-F5344CB8AC3E}">
        <p14:creationId xmlns:p14="http://schemas.microsoft.com/office/powerpoint/2010/main" val="325215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7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274</Words>
  <Application>Microsoft Office PowerPoint</Application>
  <PresentationFormat>Widescreen</PresentationFormat>
  <Paragraphs>78</Paragraphs>
  <Slides>13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Paintbrush Picture</vt:lpstr>
      <vt:lpstr>The NLP Task Effectiveness of Long-Range Transformers</vt:lpstr>
      <vt:lpstr>Challenge of long documents</vt:lpstr>
      <vt:lpstr>Variants of Long-Range Transformers</vt:lpstr>
      <vt:lpstr>NLP Effectiveness</vt:lpstr>
      <vt:lpstr>Methodology</vt:lpstr>
      <vt:lpstr>Overall Performance</vt:lpstr>
      <vt:lpstr>Recurrence helps, but can do better</vt:lpstr>
      <vt:lpstr>Selectivity improved for summarization</vt:lpstr>
      <vt:lpstr>Global tokens make query more attended</vt:lpstr>
      <vt:lpstr>Error accumulation of kernel approximation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NLP Task Effectiveness of Long-Range Transformers</dc:title>
  <dc:creator>Qin Guanghui</dc:creator>
  <cp:lastModifiedBy>Qin Guanghui</cp:lastModifiedBy>
  <cp:revision>30</cp:revision>
  <dcterms:created xsi:type="dcterms:W3CDTF">2022-03-18T14:09:27Z</dcterms:created>
  <dcterms:modified xsi:type="dcterms:W3CDTF">2022-03-29T03:13:40Z</dcterms:modified>
</cp:coreProperties>
</file>