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71" r:id="rId3"/>
    <p:sldId id="270" r:id="rId4"/>
    <p:sldId id="274" r:id="rId5"/>
    <p:sldId id="272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040"/>
    <a:srgbClr val="0066FF"/>
    <a:srgbClr val="217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11871-C92D-418A-AC6A-537362743CE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78BC4-253A-4A18-A7A8-63DFC77D5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xfrm>
            <a:off x="214184" y="3459480"/>
            <a:ext cx="8678296" cy="1553696"/>
          </a:xfrm>
          <a:prstGeom prst="rect">
            <a:avLst/>
          </a:prstGeom>
        </p:spPr>
        <p:txBody>
          <a:bodyPr anchor="t"/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입력하시오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8/21/2019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10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7" name="layout10_shape5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10_shape6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2_shape2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2_shape3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layout2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8/21/2019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3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3_shape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3_shape6"/>
          <p:cNvCxnSpPr/>
          <p:nvPr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3_shape7"/>
          <p:cNvCxnSpPr/>
          <p:nvPr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3_shape8"/>
          <p:cNvCxnSpPr/>
          <p:nvPr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3_shape9"/>
          <p:cNvCxnSpPr/>
          <p:nvPr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3_shape10"/>
          <p:cNvCxnSpPr/>
          <p:nvPr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3_shape11"/>
          <p:cNvCxnSpPr/>
          <p:nvPr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ayout3_shape12"/>
          <p:cNvCxnSpPr/>
          <p:nvPr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layout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8/21/2019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4_shape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4_shape5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4_shape6"/>
          <p:cNvCxnSpPr/>
          <p:nvPr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8/21/2019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5_shape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5_shape5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8/21/2019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8" name="layout6_shape6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  <a:prstGeom prst="rect">
            <a:avLst/>
          </a:prstGeo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8/21/2019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cxnSp>
        <p:nvCxnSpPr>
          <p:cNvPr id="8" name="layout7_shape6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ayout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  <p:cxnSp>
        <p:nvCxnSpPr>
          <p:cNvPr id="10" name="layout7_shape7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7_shape8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8/21/2019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8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6" name="layout8_shape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8_shape5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8_shape6"/>
          <p:cNvCxnSpPr/>
          <p:nvPr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8_shape7"/>
          <p:cNvCxnSpPr/>
          <p:nvPr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8_shape8"/>
          <p:cNvCxnSpPr/>
          <p:nvPr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8_shape9"/>
          <p:cNvCxnSpPr/>
          <p:nvPr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8_shape10"/>
          <p:cNvCxnSpPr/>
          <p:nvPr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8_shape11"/>
          <p:cNvCxnSpPr/>
          <p:nvPr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ayout8_shape12"/>
          <p:cNvCxnSpPr/>
          <p:nvPr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layout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6" name="layout8_shape13"/>
          <p:cNvSpPr>
            <a:spLocks noGrp="1"/>
          </p:cNvSpPr>
          <p:nvPr>
            <p:ph type="body" idx="1"/>
          </p:nvPr>
        </p:nvSpPr>
        <p:spPr>
          <a:xfrm>
            <a:off x="204912" y="3452168"/>
            <a:ext cx="4318322" cy="35173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목차를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</a:p>
        </p:txBody>
      </p:sp>
      <p:sp>
        <p:nvSpPr>
          <p:cNvPr id="17" name="layout8_shape14"/>
          <p:cNvSpPr>
            <a:spLocks noGrp="1"/>
          </p:cNvSpPr>
          <p:nvPr>
            <p:ph type="body" sz="half" idx="2"/>
          </p:nvPr>
        </p:nvSpPr>
        <p:spPr>
          <a:xfrm>
            <a:off x="198562" y="4182989"/>
            <a:ext cx="1728192" cy="1872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꼭지</a:t>
            </a:r>
            <a:r>
              <a:rPr lang="en-US" altLang="en-US"/>
              <a:t> </a:t>
            </a:r>
            <a:r>
              <a:rPr lang="ko-KR" altLang="en-US"/>
              <a:t>제목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39700" y="260648"/>
            <a:ext cx="8752780" cy="7969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fld id="{FB30EDBD-1C2D-4C1E-B459-B60219FAB484}" type="datetimeFigureOut">
              <a:rPr lang="en-US" sz="1200">
                <a:solidFill>
                  <a:schemeClr val="tx2"/>
                </a:solidFill>
              </a:rPr>
              <a:t>8/21/2019</a:t>
            </a:fld>
            <a:endParaRPr sz="1200">
              <a:solidFill>
                <a:schemeClr val="tx2"/>
              </a:solidFill>
            </a:endParaRPr>
          </a:p>
        </p:txBody>
      </p:sp>
      <p:sp>
        <p:nvSpPr>
          <p:cNvPr id="5" name="layout9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latinLnBrk="1"/>
            <a:endParaRPr sz="1200">
              <a:solidFill>
                <a:schemeClr val="tx2"/>
              </a:solidFill>
            </a:endParaRPr>
          </a:p>
        </p:txBody>
      </p:sp>
      <p:sp>
        <p:nvSpPr>
          <p:cNvPr id="6" name="layout9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r" latinLnBrk="1"/>
            <a:fld id="{4BEDD84E-25D4-4983-8AA1-2863C96F08D9}" type="slidenum">
              <a:rPr lang="ko-KR" sz="1200">
                <a:solidFill>
                  <a:schemeClr val="tx2"/>
                </a:solidFill>
              </a:rPr>
              <a:t>‹#›</a:t>
            </a:fld>
            <a:endParaRPr sz="1200">
              <a:solidFill>
                <a:schemeClr val="tx2"/>
              </a:solidFill>
            </a:endParaRPr>
          </a:p>
        </p:txBody>
      </p:sp>
      <p:cxnSp>
        <p:nvCxnSpPr>
          <p:cNvPr id="7" name="layout9_shape5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ayout9_shape6"/>
          <p:cNvCxnSpPr/>
          <p:nvPr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ayout9_shape7"/>
          <p:cNvSpPr>
            <a:spLocks noGrp="1"/>
          </p:cNvSpPr>
          <p:nvPr>
            <p:ph type="body" idx="1"/>
          </p:nvPr>
        </p:nvSpPr>
        <p:spPr>
          <a:xfrm>
            <a:off x="160462" y="2204864"/>
            <a:ext cx="873201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내용</a:t>
            </a:r>
            <a:r>
              <a:rPr lang="en-US" altLang="en-US"/>
              <a:t> </a:t>
            </a:r>
            <a:r>
              <a:rPr lang="ko-KR" altLang="en-US"/>
              <a:t>입력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2"/>
                </a:solidFill>
                <a:latin typeface="나눔고딕"/>
                <a:ea typeface="나눔고딕"/>
              </a:rPr>
              <a:t>8/21/2019</a:t>
            </a:fld>
            <a:endParaRPr sz="1200">
              <a:solidFill>
                <a:schemeClr val="tx2"/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2"/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2"/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2"/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latinLnBrk="1">
        <a:spcBef>
          <a:spcPct val="0"/>
        </a:spcBef>
        <a:buNone/>
        <a:defRPr sz="3600" b="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8fc58d2c1ffc420dac44eafee7b28cea/" TargetMode="External"/><Relationship Id="rId2" Type="http://schemas.openxmlformats.org/officeDocument/2006/relationships/hyperlink" Target="https://andrewkruger.github.io/projects/2017-08-05-keras-convolutional-neural-network-for-cifar-10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8fc58d2c1ffc420dac44eafee7b28cea/" TargetMode="External"/><Relationship Id="rId2" Type="http://schemas.openxmlformats.org/officeDocument/2006/relationships/hyperlink" Target="https://andrewkruger.github.io/projects/2017-08-05-keras-convolutional-neural-network-for-cifar-10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1_shape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217A8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_shape2"/>
          <p:cNvSpPr/>
          <p:nvPr/>
        </p:nvSpPr>
        <p:spPr>
          <a:xfrm>
            <a:off x="179512" y="3573016"/>
            <a:ext cx="8136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빅데이터를 활용한 스마트데이터 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전문가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양성과정</a:t>
            </a:r>
          </a:p>
        </p:txBody>
      </p:sp>
      <p:sp>
        <p:nvSpPr>
          <p:cNvPr id="10" name="slide1_shape4"/>
          <p:cNvSpPr/>
          <p:nvPr/>
        </p:nvSpPr>
        <p:spPr>
          <a:xfrm>
            <a:off x="7236296" y="3573016"/>
            <a:ext cx="1872208" cy="19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latinLnBrk="1">
              <a:lnSpc>
                <a:spcPct val="80000"/>
              </a:lnSpc>
            </a:pPr>
            <a:r>
              <a:rPr lang="en-US" altLang="ko-KR" sz="800" b="1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19.08.21</a:t>
            </a:r>
            <a:endParaRPr sz="800" b="1" kern="12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1_shape2"/>
          <p:cNvSpPr/>
          <p:nvPr/>
        </p:nvSpPr>
        <p:spPr>
          <a:xfrm>
            <a:off x="7392614" y="6127016"/>
            <a:ext cx="182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오진영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lide1_shape2"/>
          <p:cNvSpPr/>
          <p:nvPr/>
        </p:nvSpPr>
        <p:spPr>
          <a:xfrm>
            <a:off x="4540613" y="4853646"/>
            <a:ext cx="593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미니프로젝트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CIFAR10, 100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2116689" y="2412620"/>
            <a:ext cx="1296144" cy="622322"/>
            <a:chOff x="2125896" y="1064213"/>
            <a:chExt cx="1296144" cy="622322"/>
          </a:xfrm>
        </p:grpSpPr>
        <p:sp>
          <p:nvSpPr>
            <p:cNvPr id="112" name="직사각형 111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3936227" y="2412620"/>
            <a:ext cx="1296144" cy="622322"/>
            <a:chOff x="2125896" y="1064213"/>
            <a:chExt cx="1296144" cy="622322"/>
          </a:xfrm>
        </p:grpSpPr>
        <p:sp>
          <p:nvSpPr>
            <p:cNvPr id="115" name="직사각형 114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116687" y="3768698"/>
            <a:ext cx="1296144" cy="622322"/>
            <a:chOff x="2125896" y="1064213"/>
            <a:chExt cx="1296144" cy="622322"/>
          </a:xfrm>
        </p:grpSpPr>
        <p:sp>
          <p:nvSpPr>
            <p:cNvPr id="118" name="직사각형 117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36227" y="3768698"/>
            <a:ext cx="1296144" cy="622322"/>
            <a:chOff x="2125896" y="1064213"/>
            <a:chExt cx="1296144" cy="622322"/>
          </a:xfrm>
        </p:grpSpPr>
        <p:sp>
          <p:nvSpPr>
            <p:cNvPr id="121" name="직사각형 120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936227" y="1064213"/>
            <a:ext cx="1296144" cy="622322"/>
            <a:chOff x="2125896" y="1064213"/>
            <a:chExt cx="1296144" cy="622322"/>
          </a:xfrm>
        </p:grpSpPr>
        <p:sp>
          <p:nvSpPr>
            <p:cNvPr id="79" name="직사각형 78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125896" y="1064213"/>
            <a:ext cx="1296144" cy="622322"/>
            <a:chOff x="2125896" y="1064213"/>
            <a:chExt cx="1296144" cy="622322"/>
          </a:xfrm>
        </p:grpSpPr>
        <p:sp>
          <p:nvSpPr>
            <p:cNvPr id="11" name="직사각형 10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" name="slide8_shape1"/>
          <p:cNvCxnSpPr/>
          <p:nvPr/>
        </p:nvCxnSpPr>
        <p:spPr>
          <a:xfrm>
            <a:off x="251520" y="11663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8_shape2"/>
          <p:cNvCxnSpPr/>
          <p:nvPr/>
        </p:nvCxnSpPr>
        <p:spPr>
          <a:xfrm>
            <a:off x="251520" y="520684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/>
          <p:nvPr/>
        </p:nvSpPr>
        <p:spPr>
          <a:xfrm>
            <a:off x="179512" y="1137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b="1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CIFAR10 </a:t>
            </a:r>
            <a:endParaRPr sz="2000" b="1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1520" y="1340768"/>
            <a:ext cx="1368747" cy="864096"/>
            <a:chOff x="539552" y="1387026"/>
            <a:chExt cx="1656184" cy="864096"/>
          </a:xfrm>
          <a:solidFill>
            <a:srgbClr val="B4C040"/>
          </a:solidFill>
        </p:grpSpPr>
        <p:sp>
          <p:nvSpPr>
            <p:cNvPr id="2" name="모서리가 둥근 직사각형 1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211" y="1402449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-----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05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학습데이터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50,000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32 x 32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이등변 삼각형 11"/>
          <p:cNvSpPr/>
          <p:nvPr/>
        </p:nvSpPr>
        <p:spPr>
          <a:xfrm rot="5400000">
            <a:off x="1695871" y="1674583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075723" y="1340768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19" name="모서리가 둥근 직사각형 18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Convolution1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128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" name="이등변 삼각형 20"/>
          <p:cNvSpPr/>
          <p:nvPr/>
        </p:nvSpPr>
        <p:spPr>
          <a:xfrm rot="5400000">
            <a:off x="3520074" y="1674583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899926" y="1340768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Convolution2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128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이등변 삼각형 24"/>
          <p:cNvSpPr/>
          <p:nvPr/>
        </p:nvSpPr>
        <p:spPr>
          <a:xfrm rot="5400000">
            <a:off x="5344277" y="1674583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724128" y="1340768"/>
            <a:ext cx="1368747" cy="864096"/>
            <a:chOff x="539552" y="1387026"/>
            <a:chExt cx="1656184" cy="86409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211" y="1670392"/>
              <a:ext cx="140415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Max_pooling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3" name="이등변 삼각형 32"/>
          <p:cNvSpPr/>
          <p:nvPr/>
        </p:nvSpPr>
        <p:spPr>
          <a:xfrm rot="5400000">
            <a:off x="7201427" y="1674583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595741" y="1340768"/>
            <a:ext cx="1368747" cy="864096"/>
            <a:chOff x="539552" y="1387026"/>
            <a:chExt cx="1656184" cy="864096"/>
          </a:xfrm>
          <a:solidFill>
            <a:srgbClr val="0070C0"/>
          </a:solidFill>
        </p:grpSpPr>
        <p:sp>
          <p:nvSpPr>
            <p:cNvPr id="35" name="모서리가 둥근 직사각형 34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1211" y="1585670"/>
              <a:ext cx="14041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Drop Out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10%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075722" y="2662662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62" name="모서리가 둥근 직사각형 61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Convolution3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256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이등변 삼각형 63"/>
          <p:cNvSpPr/>
          <p:nvPr/>
        </p:nvSpPr>
        <p:spPr>
          <a:xfrm rot="5400000">
            <a:off x="3520073" y="2996477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99925" y="2662662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66" name="모서리가 둥근 직사각형 65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Convolution4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256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이등변 삼각형 67"/>
          <p:cNvSpPr/>
          <p:nvPr/>
        </p:nvSpPr>
        <p:spPr>
          <a:xfrm rot="5400000">
            <a:off x="5344276" y="2996477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5724127" y="2662662"/>
            <a:ext cx="1368747" cy="864096"/>
            <a:chOff x="539552" y="1387026"/>
            <a:chExt cx="1656184" cy="86409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0" name="모서리가 둥근 직사각형 69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1211" y="1670392"/>
              <a:ext cx="140415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Max_pooling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2" name="이등변 삼각형 71"/>
          <p:cNvSpPr/>
          <p:nvPr/>
        </p:nvSpPr>
        <p:spPr>
          <a:xfrm rot="5400000">
            <a:off x="7201426" y="2996477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7595740" y="2662662"/>
            <a:ext cx="1368747" cy="864096"/>
            <a:chOff x="539552" y="1387026"/>
            <a:chExt cx="1656184" cy="864096"/>
          </a:xfrm>
          <a:solidFill>
            <a:srgbClr val="0070C0"/>
          </a:solidFill>
        </p:grpSpPr>
        <p:sp>
          <p:nvSpPr>
            <p:cNvPr id="74" name="모서리가 둥근 직사각형 73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1211" y="1603050"/>
              <a:ext cx="14041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Drop Out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25%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075721" y="4005064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Convolution5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512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3" name="이등변 삼각형 82"/>
          <p:cNvSpPr/>
          <p:nvPr/>
        </p:nvSpPr>
        <p:spPr>
          <a:xfrm rot="5400000">
            <a:off x="3520072" y="4338879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899924" y="4005064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85" name="모서리가 둥근 직사각형 84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Convolution6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512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이등변 삼각형 86"/>
          <p:cNvSpPr/>
          <p:nvPr/>
        </p:nvSpPr>
        <p:spPr>
          <a:xfrm rot="5400000">
            <a:off x="5344275" y="4338879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5724126" y="4005064"/>
            <a:ext cx="1368747" cy="864096"/>
            <a:chOff x="539552" y="1387026"/>
            <a:chExt cx="1656184" cy="86409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9" name="모서리가 둥근 직사각형 88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1211" y="1670392"/>
              <a:ext cx="140415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Max_pooling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1" name="이등변 삼각형 90"/>
          <p:cNvSpPr/>
          <p:nvPr/>
        </p:nvSpPr>
        <p:spPr>
          <a:xfrm rot="5400000">
            <a:off x="7201425" y="4338879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7595739" y="4005064"/>
            <a:ext cx="1368747" cy="864096"/>
            <a:chOff x="539552" y="1387026"/>
            <a:chExt cx="1656184" cy="864096"/>
          </a:xfrm>
          <a:solidFill>
            <a:srgbClr val="0070C0"/>
          </a:solidFill>
        </p:grpSpPr>
        <p:sp>
          <p:nvSpPr>
            <p:cNvPr id="93" name="모서리가 둥근 직사각형 92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1211" y="1573433"/>
              <a:ext cx="14041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Drop Out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50%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070545" y="5347466"/>
            <a:ext cx="1368747" cy="864096"/>
            <a:chOff x="539552" y="1387026"/>
            <a:chExt cx="1656184" cy="864096"/>
          </a:xfrm>
          <a:solidFill>
            <a:srgbClr val="92D050"/>
          </a:solidFill>
        </p:grpSpPr>
        <p:sp>
          <p:nvSpPr>
            <p:cNvPr id="96" name="모서리가 둥근 직사각형 95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1211" y="1665711"/>
              <a:ext cx="140415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Flatten</a:t>
              </a:r>
            </a:p>
          </p:txBody>
        </p:sp>
      </p:grpSp>
      <p:sp>
        <p:nvSpPr>
          <p:cNvPr id="98" name="이등변 삼각형 97"/>
          <p:cNvSpPr/>
          <p:nvPr/>
        </p:nvSpPr>
        <p:spPr>
          <a:xfrm rot="5400000">
            <a:off x="3514896" y="5681281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3894748" y="5347466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100" name="모서리가 둥근 직사각형 99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1211" y="1674337"/>
              <a:ext cx="140415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Dense 128</a:t>
              </a:r>
            </a:p>
          </p:txBody>
        </p:sp>
      </p:grpSp>
      <p:sp>
        <p:nvSpPr>
          <p:cNvPr id="102" name="이등변 삼각형 101"/>
          <p:cNvSpPr/>
          <p:nvPr/>
        </p:nvSpPr>
        <p:spPr>
          <a:xfrm rot="5400000">
            <a:off x="5339099" y="5681281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5718950" y="5347466"/>
            <a:ext cx="1368747" cy="864096"/>
            <a:chOff x="539552" y="1387026"/>
            <a:chExt cx="1656184" cy="864096"/>
          </a:xfrm>
          <a:solidFill>
            <a:srgbClr val="0070C0"/>
          </a:solidFill>
        </p:grpSpPr>
        <p:sp>
          <p:nvSpPr>
            <p:cNvPr id="104" name="모서리가 둥근 직사각형 103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71211" y="1670392"/>
              <a:ext cx="14041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Drop Out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50%</a:t>
              </a:r>
            </a:p>
          </p:txBody>
        </p:sp>
      </p:grpSp>
      <p:sp>
        <p:nvSpPr>
          <p:cNvPr id="106" name="이등변 삼각형 105"/>
          <p:cNvSpPr/>
          <p:nvPr/>
        </p:nvSpPr>
        <p:spPr>
          <a:xfrm rot="5400000">
            <a:off x="7196249" y="5681281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7590563" y="5347466"/>
            <a:ext cx="1368747" cy="864096"/>
            <a:chOff x="539552" y="1387026"/>
            <a:chExt cx="1656184" cy="864096"/>
          </a:xfrm>
          <a:solidFill>
            <a:srgbClr val="00B050"/>
          </a:solidFill>
        </p:grpSpPr>
        <p:sp>
          <p:nvSpPr>
            <p:cNvPr id="108" name="모서리가 둥근 직사각형 107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1211" y="1573433"/>
              <a:ext cx="14041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출력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Softmax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오른쪽 화살표 124"/>
          <p:cNvSpPr/>
          <p:nvPr/>
        </p:nvSpPr>
        <p:spPr>
          <a:xfrm rot="10800000">
            <a:off x="6956258" y="6309320"/>
            <a:ext cx="1399275" cy="456634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dirty="0" smtClean="0"/>
              <a:t>Adam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33057" y="620688"/>
            <a:ext cx="7599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en-US" altLang="ko-KR" sz="1100" dirty="0" smtClean="0">
                <a:hlinkClick r:id="rId2"/>
              </a:rPr>
              <a:t>https</a:t>
            </a:r>
            <a:r>
              <a:rPr lang="en-US" altLang="ko-KR" sz="1100" dirty="0">
                <a:hlinkClick r:id="rId2"/>
              </a:rPr>
              <a:t>://</a:t>
            </a:r>
            <a:r>
              <a:rPr lang="en-US" altLang="ko-KR" sz="1100" dirty="0" smtClean="0">
                <a:hlinkClick r:id="rId2"/>
              </a:rPr>
              <a:t>andrewkruger.github.io/projects/2017-08-05-keras-convolutional-neural-network-for-cifar-100</a:t>
            </a:r>
            <a:endParaRPr lang="en-US" altLang="ko-KR" sz="1100" dirty="0" smtClean="0"/>
          </a:p>
          <a:p>
            <a:r>
              <a:rPr lang="ko-KR" altLang="en-US" sz="1100" dirty="0" smtClean="0"/>
              <a:t>출</a:t>
            </a:r>
            <a:r>
              <a:rPr lang="ko-KR" altLang="en-US" sz="1100" dirty="0"/>
              <a:t>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en-US" altLang="ko-KR" sz="1100" dirty="0">
                <a:hlinkClick r:id="rId3"/>
              </a:rPr>
              <a:t>https://datascienceschool.net/view-notebook/8fc58d2c1ffc420dac44eafee7b28cea/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00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8_shape1"/>
          <p:cNvCxnSpPr/>
          <p:nvPr/>
        </p:nvCxnSpPr>
        <p:spPr>
          <a:xfrm>
            <a:off x="251520" y="11663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8_shape2"/>
          <p:cNvCxnSpPr/>
          <p:nvPr/>
        </p:nvCxnSpPr>
        <p:spPr>
          <a:xfrm>
            <a:off x="251520" y="520684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/>
          <p:nvPr/>
        </p:nvSpPr>
        <p:spPr>
          <a:xfrm>
            <a:off x="179512" y="13388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b="1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CIFAR10</a:t>
            </a:r>
            <a:endParaRPr sz="2000" b="1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8_shape3"/>
          <p:cNvSpPr/>
          <p:nvPr/>
        </p:nvSpPr>
        <p:spPr>
          <a:xfrm>
            <a:off x="4572000" y="103160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b="1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result</a:t>
            </a:r>
            <a:endParaRPr sz="2000" b="1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499992" y="548680"/>
            <a:ext cx="0" cy="61926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61824" y="548680"/>
            <a:ext cx="4266160" cy="6192688"/>
          </a:xfrm>
          <a:prstGeom prst="roundRect">
            <a:avLst/>
          </a:prstGeom>
          <a:solidFill>
            <a:srgbClr val="217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slide8_shape5"/>
          <p:cNvSpPr/>
          <p:nvPr/>
        </p:nvSpPr>
        <p:spPr>
          <a:xfrm>
            <a:off x="467544" y="548680"/>
            <a:ext cx="3816424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CIFAR10 </a:t>
            </a: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로딩 및 확인</a:t>
            </a:r>
            <a:endParaRPr lang="en-US" altLang="ko-KR" sz="105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X_train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y_train0), (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X_test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y_test0) = cifar10.load_data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endParaRPr lang="en-US" sz="1050" b="1" spc="-3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변환 </a:t>
            </a:r>
            <a:endParaRPr lang="en-US" sz="1050" b="1" kern="1200" spc="-3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X_train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X_train.astype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('float32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') / 255.0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X_test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X_test.astype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('float32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') / 255.0</a:t>
            </a:r>
          </a:p>
          <a:p>
            <a:endParaRPr lang="en-US" sz="1050" b="1" spc="-3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one - hot - encoding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Y_train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np_utils.to_categorical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(y_train0, 10)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Y_test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np_utils.to_categorical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(y_test0, 10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05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모델 설정</a:t>
            </a:r>
            <a:endParaRPr lang="en-US" altLang="ko-KR" sz="105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 = Sequential()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(Conv2D(128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,(3,3), activation='</a:t>
            </a: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input_shape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=(32, 32, 3), padding='same'))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(Conv2D(128,(3,3), activation='</a:t>
            </a: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', padding='same'))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(MaxPooling2D())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(Dropout(0.1</a:t>
            </a:r>
            <a:r>
              <a:rPr lang="en-US" altLang="ko-KR" sz="105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r>
              <a:rPr lang="en-US" altLang="ko-KR" sz="105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(Conv2D(256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,(3,3), activation='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', padding='same'))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(Conv2D(256,(3,3), activation='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', padding='same'))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(MaxPooling2D())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(Dropout(0.25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r>
              <a:rPr lang="en-US" altLang="ko-KR" sz="105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(Conv2D(512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,(3,3), activation='</a:t>
            </a: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', padding='same'))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(Conv2D(512,(3,3), activation='</a:t>
            </a: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', padding='same'))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(MaxPooling2D())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(Dropout(0.5</a:t>
            </a:r>
            <a:r>
              <a:rPr lang="en-US" altLang="ko-KR" sz="105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r>
              <a:rPr lang="en-US" altLang="ko-KR" sz="105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(Flatten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(Dense(128, activation='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(Dropout(0.5))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(Dense(10, activation='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softmax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'))</a:t>
            </a:r>
          </a:p>
          <a:p>
            <a:endParaRPr lang="en-US" altLang="ko-KR" sz="105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 err="1">
                <a:solidFill>
                  <a:schemeClr val="bg1"/>
                </a:solidFill>
              </a:rPr>
              <a:t>model.compile</a:t>
            </a:r>
            <a:r>
              <a:rPr lang="en-US" altLang="ko-KR" sz="1050" b="1" dirty="0">
                <a:solidFill>
                  <a:schemeClr val="bg1"/>
                </a:solidFill>
              </a:rPr>
              <a:t>(loss='</a:t>
            </a:r>
            <a:r>
              <a:rPr lang="en-US" altLang="ko-KR" sz="1050" b="1" dirty="0" err="1">
                <a:solidFill>
                  <a:schemeClr val="bg1"/>
                </a:solidFill>
              </a:rPr>
              <a:t>categorical_crossentropy</a:t>
            </a:r>
            <a:r>
              <a:rPr lang="en-US" altLang="ko-KR" sz="1050" b="1" dirty="0">
                <a:solidFill>
                  <a:schemeClr val="bg1"/>
                </a:solidFill>
              </a:rPr>
              <a:t>', optimizer='</a:t>
            </a:r>
            <a:r>
              <a:rPr lang="en-US" altLang="ko-KR" sz="1050" b="1" dirty="0" err="1">
                <a:solidFill>
                  <a:schemeClr val="bg1"/>
                </a:solidFill>
              </a:rPr>
              <a:t>adam</a:t>
            </a:r>
            <a:r>
              <a:rPr lang="en-US" altLang="ko-KR" sz="1050" b="1" dirty="0">
                <a:solidFill>
                  <a:schemeClr val="bg1"/>
                </a:solidFill>
              </a:rPr>
              <a:t>', metrics=['accuracy'])</a:t>
            </a:r>
            <a:endParaRPr lang="en-US" sz="1050" b="1" kern="1200" spc="-3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sz="1050" b="1" kern="1200" spc="-3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709-000\Downloads\cifar10_오차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5" y="634588"/>
            <a:ext cx="4331617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709-000\Downloads\cifar10_정확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61" y="3730588"/>
            <a:ext cx="4398407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2116689" y="2412620"/>
            <a:ext cx="1296144" cy="622322"/>
            <a:chOff x="2125896" y="1064213"/>
            <a:chExt cx="1296144" cy="622322"/>
          </a:xfrm>
        </p:grpSpPr>
        <p:sp>
          <p:nvSpPr>
            <p:cNvPr id="112" name="직사각형 111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3936227" y="2412620"/>
            <a:ext cx="1296144" cy="622322"/>
            <a:chOff x="2125896" y="1064213"/>
            <a:chExt cx="1296144" cy="622322"/>
          </a:xfrm>
        </p:grpSpPr>
        <p:sp>
          <p:nvSpPr>
            <p:cNvPr id="115" name="직사각형 114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116687" y="3768698"/>
            <a:ext cx="1296144" cy="622322"/>
            <a:chOff x="2125896" y="1064213"/>
            <a:chExt cx="1296144" cy="622322"/>
          </a:xfrm>
        </p:grpSpPr>
        <p:sp>
          <p:nvSpPr>
            <p:cNvPr id="118" name="직사각형 117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36227" y="3768698"/>
            <a:ext cx="1296144" cy="622322"/>
            <a:chOff x="2125896" y="1064213"/>
            <a:chExt cx="1296144" cy="622322"/>
          </a:xfrm>
        </p:grpSpPr>
        <p:sp>
          <p:nvSpPr>
            <p:cNvPr id="121" name="직사각형 120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936227" y="1064213"/>
            <a:ext cx="1296144" cy="622322"/>
            <a:chOff x="2125896" y="1064213"/>
            <a:chExt cx="1296144" cy="622322"/>
          </a:xfrm>
        </p:grpSpPr>
        <p:sp>
          <p:nvSpPr>
            <p:cNvPr id="79" name="직사각형 78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125896" y="1064213"/>
            <a:ext cx="1296144" cy="622322"/>
            <a:chOff x="2125896" y="1064213"/>
            <a:chExt cx="1296144" cy="622322"/>
          </a:xfrm>
        </p:grpSpPr>
        <p:sp>
          <p:nvSpPr>
            <p:cNvPr id="11" name="직사각형 10"/>
            <p:cNvSpPr/>
            <p:nvPr/>
          </p:nvSpPr>
          <p:spPr>
            <a:xfrm>
              <a:off x="2184530" y="1064213"/>
              <a:ext cx="1160462" cy="62232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25896" y="1081694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Padding =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same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" name="slide8_shape1"/>
          <p:cNvCxnSpPr/>
          <p:nvPr/>
        </p:nvCxnSpPr>
        <p:spPr>
          <a:xfrm>
            <a:off x="251520" y="11663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8_shape2"/>
          <p:cNvCxnSpPr/>
          <p:nvPr/>
        </p:nvCxnSpPr>
        <p:spPr>
          <a:xfrm>
            <a:off x="251520" y="520684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/>
          <p:nvPr/>
        </p:nvSpPr>
        <p:spPr>
          <a:xfrm>
            <a:off x="179512" y="1137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b="1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CIFAR100 </a:t>
            </a:r>
            <a:endParaRPr sz="2000" b="1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1695871" y="1674583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075723" y="1340768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19" name="모서리가 둥근 직사각형 18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Convolution1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128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" name="이등변 삼각형 20"/>
          <p:cNvSpPr/>
          <p:nvPr/>
        </p:nvSpPr>
        <p:spPr>
          <a:xfrm rot="5400000">
            <a:off x="3520074" y="1674583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899926" y="1340768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Convolution2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128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이등변 삼각형 24"/>
          <p:cNvSpPr/>
          <p:nvPr/>
        </p:nvSpPr>
        <p:spPr>
          <a:xfrm rot="5400000">
            <a:off x="5344277" y="1674583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724128" y="1340768"/>
            <a:ext cx="1368747" cy="864096"/>
            <a:chOff x="539552" y="1387026"/>
            <a:chExt cx="1656184" cy="86409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211" y="1670392"/>
              <a:ext cx="140415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Max_pooling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3" name="이등변 삼각형 32"/>
          <p:cNvSpPr/>
          <p:nvPr/>
        </p:nvSpPr>
        <p:spPr>
          <a:xfrm rot="5400000">
            <a:off x="7201427" y="1674583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595741" y="1340768"/>
            <a:ext cx="1368747" cy="864096"/>
            <a:chOff x="539552" y="1387026"/>
            <a:chExt cx="1656184" cy="864096"/>
          </a:xfrm>
          <a:solidFill>
            <a:srgbClr val="0070C0"/>
          </a:solidFill>
        </p:grpSpPr>
        <p:sp>
          <p:nvSpPr>
            <p:cNvPr id="35" name="모서리가 둥근 직사각형 34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1211" y="1585670"/>
              <a:ext cx="14041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Drop Out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10%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075722" y="2662662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62" name="모서리가 둥근 직사각형 61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Convolution3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256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이등변 삼각형 63"/>
          <p:cNvSpPr/>
          <p:nvPr/>
        </p:nvSpPr>
        <p:spPr>
          <a:xfrm rot="5400000">
            <a:off x="3520073" y="2996477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99925" y="2662662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66" name="모서리가 둥근 직사각형 65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Convolution4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256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이등변 삼각형 67"/>
          <p:cNvSpPr/>
          <p:nvPr/>
        </p:nvSpPr>
        <p:spPr>
          <a:xfrm rot="5400000">
            <a:off x="5344276" y="2996477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5724127" y="2662662"/>
            <a:ext cx="1368747" cy="864096"/>
            <a:chOff x="539552" y="1387026"/>
            <a:chExt cx="1656184" cy="86409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0" name="모서리가 둥근 직사각형 69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1211" y="1670392"/>
              <a:ext cx="140415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Max_pooling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2" name="이등변 삼각형 71"/>
          <p:cNvSpPr/>
          <p:nvPr/>
        </p:nvSpPr>
        <p:spPr>
          <a:xfrm rot="5400000">
            <a:off x="7201426" y="2996477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7595740" y="2662662"/>
            <a:ext cx="1368747" cy="864096"/>
            <a:chOff x="539552" y="1387026"/>
            <a:chExt cx="1656184" cy="864096"/>
          </a:xfrm>
          <a:solidFill>
            <a:srgbClr val="0070C0"/>
          </a:solidFill>
        </p:grpSpPr>
        <p:sp>
          <p:nvSpPr>
            <p:cNvPr id="74" name="모서리가 둥근 직사각형 73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1211" y="1603050"/>
              <a:ext cx="14041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Drop Out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25%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075721" y="4005064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Convolution5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512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3" name="이등변 삼각형 82"/>
          <p:cNvSpPr/>
          <p:nvPr/>
        </p:nvSpPr>
        <p:spPr>
          <a:xfrm rot="5400000">
            <a:off x="3520072" y="4338879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899924" y="4005064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85" name="모서리가 둥근 직사각형 84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71211" y="1411612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Convolution6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Mask – 512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Size – 3 x 3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relu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이등변 삼각형 86"/>
          <p:cNvSpPr/>
          <p:nvPr/>
        </p:nvSpPr>
        <p:spPr>
          <a:xfrm rot="5400000">
            <a:off x="5344275" y="4338879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5724126" y="4005064"/>
            <a:ext cx="1368747" cy="864096"/>
            <a:chOff x="539552" y="1387026"/>
            <a:chExt cx="1656184" cy="86409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9" name="모서리가 둥근 직사각형 88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1211" y="1670392"/>
              <a:ext cx="140415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Max_pooling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1" name="이등변 삼각형 90"/>
          <p:cNvSpPr/>
          <p:nvPr/>
        </p:nvSpPr>
        <p:spPr>
          <a:xfrm rot="5400000">
            <a:off x="7201425" y="4338879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7595739" y="4005064"/>
            <a:ext cx="1368747" cy="864096"/>
            <a:chOff x="539552" y="1387026"/>
            <a:chExt cx="1656184" cy="864096"/>
          </a:xfrm>
          <a:solidFill>
            <a:srgbClr val="0070C0"/>
          </a:solidFill>
        </p:grpSpPr>
        <p:sp>
          <p:nvSpPr>
            <p:cNvPr id="93" name="모서리가 둥근 직사각형 92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71211" y="1573433"/>
              <a:ext cx="14041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Drop Out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50%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070545" y="5347466"/>
            <a:ext cx="1368747" cy="864096"/>
            <a:chOff x="539552" y="1387026"/>
            <a:chExt cx="1656184" cy="864096"/>
          </a:xfrm>
          <a:solidFill>
            <a:srgbClr val="92D050"/>
          </a:solidFill>
        </p:grpSpPr>
        <p:sp>
          <p:nvSpPr>
            <p:cNvPr id="96" name="모서리가 둥근 직사각형 95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1211" y="1665711"/>
              <a:ext cx="140415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Flatten</a:t>
              </a:r>
            </a:p>
          </p:txBody>
        </p:sp>
      </p:grpSp>
      <p:sp>
        <p:nvSpPr>
          <p:cNvPr id="98" name="이등변 삼각형 97"/>
          <p:cNvSpPr/>
          <p:nvPr/>
        </p:nvSpPr>
        <p:spPr>
          <a:xfrm rot="5400000">
            <a:off x="3514896" y="5681281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3894748" y="5347466"/>
            <a:ext cx="1368747" cy="864096"/>
            <a:chOff x="539552" y="1387026"/>
            <a:chExt cx="1656184" cy="864096"/>
          </a:xfrm>
          <a:solidFill>
            <a:schemeClr val="accent4">
              <a:lumMod val="75000"/>
            </a:schemeClr>
          </a:solidFill>
        </p:grpSpPr>
        <p:sp>
          <p:nvSpPr>
            <p:cNvPr id="100" name="모서리가 둥근 직사각형 99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1211" y="1674337"/>
              <a:ext cx="140415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Dense 128</a:t>
              </a:r>
            </a:p>
          </p:txBody>
        </p:sp>
      </p:grpSp>
      <p:sp>
        <p:nvSpPr>
          <p:cNvPr id="102" name="이등변 삼각형 101"/>
          <p:cNvSpPr/>
          <p:nvPr/>
        </p:nvSpPr>
        <p:spPr>
          <a:xfrm rot="5400000">
            <a:off x="5339099" y="5681281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5718950" y="5347466"/>
            <a:ext cx="1368747" cy="864096"/>
            <a:chOff x="539552" y="1387026"/>
            <a:chExt cx="1656184" cy="864096"/>
          </a:xfrm>
          <a:solidFill>
            <a:srgbClr val="0070C0"/>
          </a:solidFill>
        </p:grpSpPr>
        <p:sp>
          <p:nvSpPr>
            <p:cNvPr id="104" name="모서리가 둥근 직사각형 103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71211" y="1670392"/>
              <a:ext cx="14041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Drop Out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50%</a:t>
              </a:r>
            </a:p>
          </p:txBody>
        </p:sp>
      </p:grpSp>
      <p:sp>
        <p:nvSpPr>
          <p:cNvPr id="106" name="이등변 삼각형 105"/>
          <p:cNvSpPr/>
          <p:nvPr/>
        </p:nvSpPr>
        <p:spPr>
          <a:xfrm rot="5400000">
            <a:off x="7196249" y="5681281"/>
            <a:ext cx="304247" cy="26228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7590563" y="5347466"/>
            <a:ext cx="1368747" cy="864096"/>
            <a:chOff x="539552" y="1387026"/>
            <a:chExt cx="1656184" cy="864096"/>
          </a:xfrm>
          <a:solidFill>
            <a:srgbClr val="00B050"/>
          </a:solidFill>
        </p:grpSpPr>
        <p:sp>
          <p:nvSpPr>
            <p:cNvPr id="108" name="모서리가 둥근 직사각형 107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1211" y="1573433"/>
              <a:ext cx="140415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출력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Softmax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5" name="오른쪽 화살표 124"/>
          <p:cNvSpPr/>
          <p:nvPr/>
        </p:nvSpPr>
        <p:spPr>
          <a:xfrm rot="10800000">
            <a:off x="6956258" y="6309320"/>
            <a:ext cx="1399275" cy="456634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dirty="0" smtClean="0"/>
              <a:t>Adam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33057" y="620688"/>
            <a:ext cx="7599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en-US" altLang="ko-KR" sz="1100" dirty="0" smtClean="0">
                <a:hlinkClick r:id="rId2"/>
              </a:rPr>
              <a:t>https</a:t>
            </a:r>
            <a:r>
              <a:rPr lang="en-US" altLang="ko-KR" sz="1100" dirty="0">
                <a:hlinkClick r:id="rId2"/>
              </a:rPr>
              <a:t>://</a:t>
            </a:r>
            <a:r>
              <a:rPr lang="en-US" altLang="ko-KR" sz="1100" dirty="0" smtClean="0">
                <a:hlinkClick r:id="rId2"/>
              </a:rPr>
              <a:t>andrewkruger.github.io/projects/2017-08-05-keras-convolutional-neural-network-for-cifar-100</a:t>
            </a:r>
            <a:endParaRPr lang="en-US" altLang="ko-KR" sz="1100" dirty="0" smtClean="0"/>
          </a:p>
          <a:p>
            <a:r>
              <a:rPr lang="ko-KR" altLang="en-US" sz="1100" dirty="0" smtClean="0"/>
              <a:t>출</a:t>
            </a:r>
            <a:r>
              <a:rPr lang="ko-KR" altLang="en-US" sz="1100" dirty="0"/>
              <a:t>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en-US" altLang="ko-KR" sz="1100" dirty="0">
                <a:hlinkClick r:id="rId3"/>
              </a:rPr>
              <a:t>https://datascienceschool.net/view-notebook/8fc58d2c1ffc420dac44eafee7b28cea/</a:t>
            </a:r>
            <a:endParaRPr lang="ko-KR" altLang="en-US" sz="1100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251520" y="1340768"/>
            <a:ext cx="1368747" cy="864096"/>
            <a:chOff x="539552" y="1387026"/>
            <a:chExt cx="1656184" cy="864096"/>
          </a:xfrm>
          <a:solidFill>
            <a:srgbClr val="B4C040"/>
          </a:solidFill>
        </p:grpSpPr>
        <p:sp>
          <p:nvSpPr>
            <p:cNvPr id="124" name="모서리가 둥근 직사각형 123"/>
            <p:cNvSpPr/>
            <p:nvPr/>
          </p:nvSpPr>
          <p:spPr>
            <a:xfrm>
              <a:off x="539552" y="1387026"/>
              <a:ext cx="1656184" cy="8640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1211" y="1402449"/>
              <a:ext cx="1404156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-----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en-US" altLang="ko-KR" sz="105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학습데이터 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50,000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32 x 32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2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8_shape1"/>
          <p:cNvCxnSpPr/>
          <p:nvPr/>
        </p:nvCxnSpPr>
        <p:spPr>
          <a:xfrm>
            <a:off x="251520" y="11663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8_shape2"/>
          <p:cNvCxnSpPr/>
          <p:nvPr/>
        </p:nvCxnSpPr>
        <p:spPr>
          <a:xfrm>
            <a:off x="251520" y="520684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8_shape3"/>
          <p:cNvSpPr/>
          <p:nvPr/>
        </p:nvSpPr>
        <p:spPr>
          <a:xfrm>
            <a:off x="179512" y="13388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b="1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CIFAR100</a:t>
            </a:r>
            <a:endParaRPr sz="2000" b="1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8_shape3"/>
          <p:cNvSpPr/>
          <p:nvPr/>
        </p:nvSpPr>
        <p:spPr>
          <a:xfrm>
            <a:off x="4572000" y="103160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sz="2000" b="1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result</a:t>
            </a:r>
            <a:endParaRPr sz="2000" b="1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499992" y="548680"/>
            <a:ext cx="0" cy="61926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61824" y="548680"/>
            <a:ext cx="4266160" cy="6192688"/>
          </a:xfrm>
          <a:prstGeom prst="roundRect">
            <a:avLst/>
          </a:prstGeom>
          <a:solidFill>
            <a:srgbClr val="217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slide8_shape5"/>
          <p:cNvSpPr/>
          <p:nvPr/>
        </p:nvSpPr>
        <p:spPr>
          <a:xfrm>
            <a:off x="467544" y="548680"/>
            <a:ext cx="3816424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CIFAR10 </a:t>
            </a: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로딩 및 확인</a:t>
            </a:r>
            <a:endParaRPr lang="en-US" altLang="ko-KR" sz="105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X_train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y_train0), (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X_test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y_test0) = 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cifar100.load_data()</a:t>
            </a:r>
          </a:p>
          <a:p>
            <a:endParaRPr lang="en-US" sz="1050" b="1" spc="-3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ko-KR" altLang="en-US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변환 </a:t>
            </a:r>
            <a:endParaRPr lang="en-US" sz="1050" b="1" kern="1200" spc="-3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X_train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X_train.astype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('float32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') / 255.0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X_test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X_test.astype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('float32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') / 255.0</a:t>
            </a:r>
          </a:p>
          <a:p>
            <a:endParaRPr lang="en-US" sz="1050" b="1" spc="-3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 one - hot - encoding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Y_train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np_utils.to_categorical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(y_train0, 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Y_test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np_utils.to_categorical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(y_test0, 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100)</a:t>
            </a:r>
          </a:p>
          <a:p>
            <a:endParaRPr lang="en-US" altLang="ko-KR" sz="105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모델 설정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 = Sequential()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(Conv2D(128,(3,3), activation='</a:t>
            </a: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input_shape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=(32, 32, 3), padding='same'))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(Conv2D(128,(3,3), activation='</a:t>
            </a: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', padding='same'))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(MaxPooling2D())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(Dropout(0.1))</a:t>
            </a:r>
          </a:p>
          <a:p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(Conv2D(256,(3,3), activation='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', padding='same'))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(Conv2D(256,(3,3), activation='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', padding='same'))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(MaxPooling2D())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(Dropout(0.25))</a:t>
            </a:r>
          </a:p>
          <a:p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(Conv2D(512,(3,3), activation='</a:t>
            </a: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', padding='same'))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(Conv2D(512,(3,3), activation='</a:t>
            </a: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', padding='same'))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(MaxPooling2D())</a:t>
            </a:r>
            <a:b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(Dropout(0.5))</a:t>
            </a:r>
          </a:p>
          <a:p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(Flatten())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(Dense(128, activation='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relu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(Dropout(0.5))</a:t>
            </a:r>
            <a:b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model.add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(Dense(10, activation='</a:t>
            </a:r>
            <a:r>
              <a:rPr lang="en-US" altLang="ko-KR" sz="10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softmax</a:t>
            </a:r>
            <a:r>
              <a:rPr lang="en-US" altLang="ko-KR" sz="10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'))</a:t>
            </a:r>
          </a:p>
          <a:p>
            <a:endParaRPr lang="en-US" altLang="ko-KR" sz="105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b="1" dirty="0" err="1">
                <a:solidFill>
                  <a:schemeClr val="bg1"/>
                </a:solidFill>
              </a:rPr>
              <a:t>model.compile</a:t>
            </a:r>
            <a:r>
              <a:rPr lang="en-US" altLang="ko-KR" sz="1050" b="1" dirty="0">
                <a:solidFill>
                  <a:schemeClr val="bg1"/>
                </a:solidFill>
              </a:rPr>
              <a:t>(loss='</a:t>
            </a:r>
            <a:r>
              <a:rPr lang="en-US" altLang="ko-KR" sz="1050" b="1" dirty="0" err="1">
                <a:solidFill>
                  <a:schemeClr val="bg1"/>
                </a:solidFill>
              </a:rPr>
              <a:t>categorical_crossentropy</a:t>
            </a:r>
            <a:r>
              <a:rPr lang="en-US" altLang="ko-KR" sz="1050" b="1" dirty="0">
                <a:solidFill>
                  <a:schemeClr val="bg1"/>
                </a:solidFill>
              </a:rPr>
              <a:t>', optimizer='</a:t>
            </a:r>
            <a:r>
              <a:rPr lang="en-US" altLang="ko-KR" sz="1050" b="1" dirty="0" err="1">
                <a:solidFill>
                  <a:schemeClr val="bg1"/>
                </a:solidFill>
              </a:rPr>
              <a:t>adam</a:t>
            </a:r>
            <a:r>
              <a:rPr lang="en-US" altLang="ko-KR" sz="1050" b="1" dirty="0">
                <a:solidFill>
                  <a:schemeClr val="bg1"/>
                </a:solidFill>
              </a:rPr>
              <a:t>', metrics=['accuracy'])</a:t>
            </a:r>
            <a:endParaRPr lang="en-US" sz="1050" b="1" kern="1200" spc="-3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sz="1050" b="1" kern="1200" spc="-3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 descr="C:\Users\709-000\Downloads\cifa100_오차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89267"/>
            <a:ext cx="4331617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C:\Users\709-000\Downloads\cifar100_정확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14" y="3702519"/>
            <a:ext cx="4331617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1547664" y="3087156"/>
            <a:ext cx="6552728" cy="51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latinLnBrk="1">
              <a:lnSpc>
                <a:spcPct val="85000"/>
              </a:lnSpc>
            </a:pPr>
            <a:r>
              <a: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sz="3200" kern="1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slide13_shape2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328</Words>
  <Application>Microsoft Office PowerPoint</Application>
  <PresentationFormat>화면 슬라이드 쇼(4:3)</PresentationFormat>
  <Paragraphs>143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709-000</cp:lastModifiedBy>
  <cp:revision>18</cp:revision>
  <dcterms:modified xsi:type="dcterms:W3CDTF">2019-08-21T07:06:37Z</dcterms:modified>
</cp:coreProperties>
</file>