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embeddedFontLst>
    <p:embeddedFont>
      <p:font typeface="Abril Fatface" panose="02000503000000020003"/>
      <p:regular r:id="rId37"/>
    </p:embeddedFont>
    <p:embeddedFont>
      <p:font typeface="Roboto"/>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5" Type="http://schemas.openxmlformats.org/officeDocument/2006/relationships/hyperlink" Target="https://colab.research.google.com/corgiredirector?site=https%3A%2F%2Fwww.kaggle.com%2Fdatasets%2Fmtalhazafar%2Fcareer-path-selection-challenges" TargetMode="External"/><Relationship Id="rId4" Type="http://schemas.openxmlformats.org/officeDocument/2006/relationships/hyperlink" Target="https://colab.research.google.com/corgiredirector?site=https%3A%2F%2Fwww.kaggle.com%2Fdatasets%2Famritpal24%2Ftop-1000-companies-details" TargetMode="External"/><Relationship Id="rId3" Type="http://schemas.openxmlformats.org/officeDocument/2006/relationships/hyperlink" Target="https://colab.research.google.com/corgiredirector?site=https%3A%2F%2Fourworldindata.org%2Fgrapher%2Fshare-artificial-intelligence-job-postings"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0" name="Google Shape;180;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want to  know how has the AI job market evolved over the years and where are these ai hubs? </a:t>
            </a:r>
            <a:endParaRPr lang="en-US"/>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a:t>Since 2014, AI-related job openings have been on a steady rise signifying a growing need for AI-driven skills across various industries.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United States has been the fastest growing AI Job Market with the largest share of AI roles since 2015, and more so on the rise since after the pandemic. Meanwhile, Canada saw a decline along with Australia and a steeper decline for Sweden. </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The most dramatic growth in the percentage of AI roles has been in Spain from 2021 to 2022. Similar results have also been found through different [studies](https://lightcast.io/resources/blog/global-ai-skills-jobs).  </a:t>
            </a:r>
            <a:endParaRPr lang="en-US"/>
          </a:p>
          <a:p>
            <a:pPr marL="0" lvl="0" indent="0" algn="l" rtl="0">
              <a:lnSpc>
                <a:spcPct val="100000"/>
              </a:lnSpc>
              <a:spcBef>
                <a:spcPts val="0"/>
              </a:spcBef>
              <a:spcAft>
                <a:spcPts val="0"/>
              </a:spcAft>
              <a:buSzPts val="1400"/>
              <a:buNone/>
            </a:pPr>
          </a:p>
        </p:txBody>
      </p:sp>
      <p:sp>
        <p:nvSpPr>
          <p:cNvPr id="307" name="Google Shape;307;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ym typeface="+mn-ea"/>
              </a:rPr>
              <a:t>The most dramatic growth in the percentage of AI roles has been in Spain from 2021 to 2022. Similar results have also been found through different [studies](https://lightcast.io/resources/blog/global-ai-skills-jobs).  </a:t>
            </a:r>
            <a:endParaRPr lang="en-US"/>
          </a:p>
          <a:p>
            <a:pPr marL="0" lvl="0" indent="0" algn="l" rtl="0">
              <a:lnSpc>
                <a:spcPct val="100000"/>
              </a:lnSpc>
              <a:spcBef>
                <a:spcPts val="0"/>
              </a:spcBef>
              <a:spcAft>
                <a:spcPts val="0"/>
              </a:spcAft>
              <a:buSzPts val="1400"/>
              <a:buNone/>
            </a:pPr>
          </a:p>
        </p:txBody>
      </p:sp>
      <p:sp>
        <p:nvSpPr>
          <p:cNvPr id="348" name="Google Shape;348;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Our exploration begins with a look at AI job postings beyond the well-known tech giants. </a:t>
            </a:r>
            <a:endParaRPr lang="en-US"/>
          </a:p>
          <a:p>
            <a:pPr marL="0" lvl="0" indent="0" algn="l" rtl="0">
              <a:lnSpc>
                <a:spcPct val="100000"/>
              </a:lnSpc>
              <a:spcBef>
                <a:spcPts val="0"/>
              </a:spcBef>
              <a:spcAft>
                <a:spcPts val="0"/>
              </a:spcAft>
              <a:buSzPts val="1400"/>
              <a:buNone/>
            </a:pPr>
            <a:r>
              <a:rPr lang="en-US"/>
              <a:t>While California, Texas, New York, and Massachusetts have been AI hubs, we discover that states like Virginia, Florida, Illinois, and Washington are experiencing a surge in AI job openings. This regional distribution sets the stage for our broader examination.</a:t>
            </a:r>
            <a:endParaRPr lang="en-US"/>
          </a:p>
        </p:txBody>
      </p:sp>
      <p:sp>
        <p:nvSpPr>
          <p:cNvPr id="333" name="Google Shape;333;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a:t>With interest in learning more about startups,  we are exploring the top_1000 companies dataset (created in the Spring of 2023, also avilable on kaggle)) from the growjo platform. </a:t>
            </a:r>
            <a:endParaRPr lang="en-US"/>
          </a:p>
          <a:p>
            <a:pPr marL="0" lvl="0" indent="0" algn="l" rtl="0">
              <a:spcBef>
                <a:spcPts val="0"/>
              </a:spcBef>
              <a:spcAft>
                <a:spcPts val="0"/>
              </a:spcAft>
              <a:buClr>
                <a:schemeClr val="dk1"/>
              </a:buClr>
              <a:buSzPts val="1100"/>
              <a:buFont typeface="Arial" panose="020B0604020202020204"/>
              <a:buNone/>
            </a:pPr>
            <a:endParaRPr lang="en-US"/>
          </a:p>
          <a:p>
            <a:pPr marL="0" lvl="0" indent="0" algn="l" rtl="0">
              <a:spcBef>
                <a:spcPts val="0"/>
              </a:spcBef>
              <a:spcAft>
                <a:spcPts val="0"/>
              </a:spcAft>
              <a:buClr>
                <a:schemeClr val="dk1"/>
              </a:buClr>
              <a:buSzPts val="1100"/>
              <a:buFont typeface="Arial" panose="020B0604020202020204"/>
              <a:buNone/>
            </a:pPr>
            <a:r>
              <a:rPr lang="en-US"/>
              <a:t>The chart you see visualizes the number of companies and job openings in the state of california. This graph hints at something interesting. San Mateo has fewer companies than lets say San Diego or Mountain view, but it has more number of job openings. </a:t>
            </a:r>
            <a:endParaRPr lang="en-US"/>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endParaRPr lang="en-US"/>
          </a:p>
        </p:txBody>
      </p:sp>
      <p:sp>
        <p:nvSpPr>
          <p:cNvPr id="356" name="Google Shape;356;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These graphs focus on AI comapnies. There are more AI related job roles in Sunnyvale and San Mateo (even though they have fewer AI companies) vs Mountain View, Sand Diego or Palo Alto which have relatively more AI companies). </a:t>
            </a:r>
            <a:endParaRPr lang="en-US"/>
          </a:p>
        </p:txBody>
      </p:sp>
      <p:sp>
        <p:nvSpPr>
          <p:cNvPr id="364" name="Google Shape;364;p1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Understanding th erAI adoption in the usa and the decentralization of tech hubs, we came out with the follwing key takea ways. </a:t>
            </a:r>
            <a:endParaRPr lang="en-US"/>
          </a:p>
        </p:txBody>
      </p:sp>
      <p:sp>
        <p:nvSpPr>
          <p:cNvPr id="371" name="Google Shape;37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Moving onto nderstanfing the innovation landscape, </a:t>
            </a:r>
            <a:endParaRPr lang="en-US"/>
          </a:p>
        </p:txBody>
      </p:sp>
      <p:sp>
        <p:nvSpPr>
          <p:cNvPr id="389" name="Google Shape;389;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a:t>We want to know if there are any </a:t>
            </a:r>
            <a:r>
              <a:rPr lang="en-US">
                <a:sym typeface="+mn-ea"/>
              </a:rPr>
              <a:t>Is there any correlation between growth of a company vs </a:t>
            </a:r>
          </a:p>
          <a:p>
            <a:pPr marL="0" lvl="0" indent="0" algn="l" rtl="0">
              <a:lnSpc>
                <a:spcPct val="100000"/>
              </a:lnSpc>
              <a:spcBef>
                <a:spcPts val="0"/>
              </a:spcBef>
              <a:spcAft>
                <a:spcPts val="0"/>
              </a:spcAft>
              <a:buClr>
                <a:schemeClr val="accent2"/>
              </a:buClr>
              <a:buSzPts val="2800"/>
              <a:buFont typeface="Abril Fatface" panose="02000503000000020003"/>
              <a:buNone/>
            </a:pPr>
            <a:r>
              <a:rPr lang="en-US">
                <a:sym typeface="+mn-ea"/>
              </a:rPr>
              <a:t>the number of employees / growth vs estimated revenues?</a:t>
            </a:r>
          </a:p>
          <a:p>
            <a:pPr marL="0" lvl="0" indent="0" algn="l" rtl="0">
              <a:lnSpc>
                <a:spcPct val="100000"/>
              </a:lnSpc>
              <a:spcBef>
                <a:spcPts val="0"/>
              </a:spcBef>
              <a:spcAft>
                <a:spcPts val="0"/>
              </a:spcAft>
              <a:buSzPts val="1400"/>
              <a:buNone/>
            </a:pPr>
            <a:r>
              <a:rPr lang="en-US"/>
              <a:t>From the charts on the left, we can see that most companies with lesser employees and lesser revenues, see a lesser growth %. </a:t>
            </a:r>
            <a:endParaRPr lang="en-US"/>
          </a:p>
          <a:p>
            <a:pPr marL="0" lvl="0" indent="0" algn="l" rtl="0">
              <a:lnSpc>
                <a:spcPct val="100000"/>
              </a:lnSpc>
              <a:spcBef>
                <a:spcPts val="0"/>
              </a:spcBef>
              <a:spcAft>
                <a:spcPts val="0"/>
              </a:spcAft>
              <a:buSzPts val="1400"/>
              <a:buNone/>
            </a:pPr>
            <a:r>
              <a:rPr lang="en-US"/>
              <a:t>However, there are some exceptions. For companies having more than 800 employees, there are only a handful who have more than 100% growth rate.</a:t>
            </a:r>
            <a:endParaRPr lang="en-US"/>
          </a:p>
          <a:p>
            <a:pPr marL="0" lvl="0" indent="0" algn="l" rtl="0">
              <a:lnSpc>
                <a:spcPct val="100000"/>
              </a:lnSpc>
              <a:spcBef>
                <a:spcPts val="0"/>
              </a:spcBef>
              <a:spcAft>
                <a:spcPts val="0"/>
              </a:spcAft>
              <a:buSzPts val="1400"/>
              <a:buNone/>
            </a:pPr>
            <a:r>
              <a:rPr lang="en-US"/>
              <a:t>By just eyeballing the graph, it might look like there is some positive correlation between employee count vs growth, however the correlation is insignigficant to confidentally to make any comment. </a:t>
            </a:r>
            <a:endParaRPr lang="en-US"/>
          </a:p>
          <a:p>
            <a:pPr marL="0" lvl="0" indent="0" algn="l" rtl="0">
              <a:lnSpc>
                <a:spcPct val="100000"/>
              </a:lnSpc>
              <a:spcBef>
                <a:spcPts val="0"/>
              </a:spcBef>
              <a:spcAft>
                <a:spcPts val="0"/>
              </a:spcAft>
              <a:buSzPts val="1400"/>
              <a:buNone/>
            </a:pPr>
            <a:r>
              <a:rPr lang="en-US"/>
              <a:t>AI companies founded less than 5 years ago have higher growth % and a smaller employee count. </a:t>
            </a:r>
            <a:endParaRPr lang="en-US"/>
          </a:p>
          <a:p>
            <a:pPr marL="0" lvl="0" indent="0" algn="l" rtl="0">
              <a:lnSpc>
                <a:spcPct val="100000"/>
              </a:lnSpc>
              <a:spcBef>
                <a:spcPts val="0"/>
              </a:spcBef>
              <a:spcAft>
                <a:spcPts val="0"/>
              </a:spcAft>
              <a:buSzPts val="1400"/>
              <a:buNone/>
            </a:pPr>
            <a:r>
              <a:rPr lang="en-US"/>
              <a:t>This supports the fact that companies grow faster in their initial years and their growth slows down later down the line and have a very small workforce initially.</a:t>
            </a:r>
            <a:endParaRPr lang="en-US"/>
          </a:p>
        </p:txBody>
      </p:sp>
      <p:sp>
        <p:nvSpPr>
          <p:cNvPr id="395" name="Google Shape;395;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294a923e054_0_41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evaluate how many AI companies reached billion dollar valuation, we first understood when were these companies founded. </a:t>
            </a:r>
            <a:endParaRPr lang="en-US"/>
          </a:p>
          <a:p>
            <a:pPr marL="0" lvl="0" indent="0" algn="l" rtl="0">
              <a:lnSpc>
                <a:spcPct val="100000"/>
              </a:lnSpc>
              <a:spcBef>
                <a:spcPts val="0"/>
              </a:spcBef>
              <a:spcAft>
                <a:spcPts val="0"/>
              </a:spcAft>
              <a:buSzPts val="1400"/>
              <a:buNone/>
            </a:pPr>
            <a:r>
              <a:rPr lang="en-US"/>
              <a:t>- A majority of the companies took between 0 to 10 years to reach the billion-dollar valuation mark.</a:t>
            </a:r>
            <a:endParaRPr lang="en-US"/>
          </a:p>
          <a:p>
            <a:pPr marL="0" lvl="0" indent="0" algn="l" rtl="0">
              <a:lnSpc>
                <a:spcPct val="100000"/>
              </a:lnSpc>
              <a:spcBef>
                <a:spcPts val="0"/>
              </a:spcBef>
              <a:spcAft>
                <a:spcPts val="0"/>
              </a:spcAft>
              <a:buSzPts val="1400"/>
              <a:buNone/>
            </a:pPr>
            <a:r>
              <a:rPr lang="en-US"/>
              <a:t>- There's a noticeable spike for companies that took around 5-7 years.</a:t>
            </a:r>
            <a:endParaRPr lang="en-US"/>
          </a:p>
          <a:p>
            <a:pPr marL="0" lvl="0" indent="0" algn="l" rtl="0">
              <a:lnSpc>
                <a:spcPct val="100000"/>
              </a:lnSpc>
              <a:spcBef>
                <a:spcPts val="0"/>
              </a:spcBef>
              <a:spcAft>
                <a:spcPts val="0"/>
              </a:spcAft>
              <a:buSzPts val="1400"/>
              <a:buNone/>
            </a:pPr>
            <a:r>
              <a:rPr lang="en-US"/>
              <a:t>- Few companies took longer, in the range of 20-60 years, indicating more traditional businesses or those that experienced significant growth after an extended period.</a:t>
            </a:r>
            <a:endParaRPr lang="en-US"/>
          </a:p>
          <a:p>
            <a:pPr marL="0" lvl="0" indent="0" algn="l" rtl="0">
              <a:lnSpc>
                <a:spcPct val="100000"/>
              </a:lnSpc>
              <a:spcBef>
                <a:spcPts val="0"/>
              </a:spcBef>
              <a:spcAft>
                <a:spcPts val="0"/>
              </a:spcAft>
              <a:buSzPts val="1400"/>
              <a:buNone/>
            </a:pPr>
            <a:r>
              <a:rPr lang="en-US"/>
              <a:t>This distribution reflects the rapid scaling and growth of many modern startups and tech companies, which can achieve substantial valuations within a relatively short time span.</a:t>
            </a:r>
            <a:endParaRPr lang="en-US"/>
          </a:p>
        </p:txBody>
      </p:sp>
      <p:sp>
        <p:nvSpPr>
          <p:cNvPr id="404" name="Google Shape;404;g294a923e054_0_4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294a923e054_1_139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As an example, many of the companies founded in 2015, 2016 are now billion dollar companies. Some of these have revolutionized the world through emerging tech - the biggest example being OpenAI. </a:t>
            </a:r>
            <a:endParaRPr lang="en-US"/>
          </a:p>
        </p:txBody>
      </p:sp>
      <p:sp>
        <p:nvSpPr>
          <p:cNvPr id="411" name="Google Shape;411;g294a923e054_1_13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p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Moving on, which industries are quickly adopting AI? </a:t>
            </a:r>
            <a:endParaRPr lang="en-US"/>
          </a:p>
          <a:p>
            <a:pPr marL="0" lvl="0" indent="0" algn="l" rtl="0">
              <a:lnSpc>
                <a:spcPct val="100000"/>
              </a:lnSpc>
              <a:spcBef>
                <a:spcPts val="0"/>
              </a:spcBef>
              <a:spcAft>
                <a:spcPts val="0"/>
              </a:spcAft>
              <a:buSzPts val="1400"/>
              <a:buNone/>
            </a:pPr>
            <a:r>
              <a:rPr lang="en-US"/>
              <a:t>IT Security, Analytics and Digital Health have the highest number of AI companies, whereas there are more AI roles in DevOps, followed by Marketing Technology, IT Security and FinTech.</a:t>
            </a:r>
            <a:endParaRPr lang="en-US"/>
          </a:p>
          <a:p>
            <a:pPr marL="0" lvl="0" indent="0" algn="l" rtl="0">
              <a:lnSpc>
                <a:spcPct val="100000"/>
              </a:lnSpc>
              <a:spcBef>
                <a:spcPts val="0"/>
              </a:spcBef>
              <a:spcAft>
                <a:spcPts val="0"/>
              </a:spcAft>
              <a:buSzPts val="1400"/>
              <a:buNone/>
            </a:pPr>
            <a:r>
              <a:rPr lang="en-US"/>
              <a:t>Companies in industries like IT Security, DevOps, FinTech, Marketing Technology, Analytics, AI, and Software could be good to target for future employment seekers. </a:t>
            </a:r>
            <a:endParaRPr lang="en-US"/>
          </a:p>
          <a:p>
            <a:pPr marL="0" lvl="0" indent="0" algn="l" rtl="0">
              <a:lnSpc>
                <a:spcPct val="100000"/>
              </a:lnSpc>
              <a:spcBef>
                <a:spcPts val="0"/>
              </a:spcBef>
              <a:spcAft>
                <a:spcPts val="0"/>
              </a:spcAft>
              <a:buSzPts val="1400"/>
              <a:buNone/>
            </a:pPr>
            <a:r>
              <a:rPr lang="en-US"/>
              <a:t>These industries seem to be adapting AI and also looking to increase their AI-skilled workforce.</a:t>
            </a:r>
            <a:endParaRPr lang="en-US"/>
          </a:p>
        </p:txBody>
      </p:sp>
      <p:sp>
        <p:nvSpPr>
          <p:cNvPr id="417" name="Google Shape;417;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startups, investors are the backbone of their financial standing. Out of curiosity, we wanted to know who these investors are. </a:t>
            </a:r>
            <a:endParaRPr lang="en-US"/>
          </a:p>
          <a:p>
            <a:pPr marL="0" lvl="0" indent="0" algn="l" rtl="0">
              <a:lnSpc>
                <a:spcPct val="100000"/>
              </a:lnSpc>
              <a:spcBef>
                <a:spcPts val="0"/>
              </a:spcBef>
              <a:spcAft>
                <a:spcPts val="0"/>
              </a:spcAft>
              <a:buSzPts val="1400"/>
              <a:buNone/>
            </a:pPr>
            <a:r>
              <a:rPr lang="en-US"/>
              <a:t>The two charts on the left show that the top investors are creating billion dollar companies. </a:t>
            </a:r>
            <a:endParaRPr lang="en-US"/>
          </a:p>
          <a:p>
            <a:pPr marL="0" lvl="0" indent="0" algn="l" rtl="0">
              <a:lnSpc>
                <a:spcPct val="100000"/>
              </a:lnSpc>
              <a:spcBef>
                <a:spcPts val="0"/>
              </a:spcBef>
              <a:spcAft>
                <a:spcPts val="0"/>
              </a:spcAft>
              <a:buSzPts val="1400"/>
              <a:buNone/>
            </a:pPr>
            <a:r>
              <a:rPr lang="en-US"/>
              <a:t>On the right we see that the top investors in AI companies are also creating Billion Dollar AI Companies.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Interestingly, Lightspeed Venture Partners, Google Ventures, Andreessen Harowitz, Bain Capital Ventures have a 100% rate of converting AI companies to Billion dollar AI Companies. They are selective in who they fund. Similarly, more investors with 100% conversion rate exist in the data.</a:t>
            </a:r>
            <a:endParaRPr lang="en-US"/>
          </a:p>
        </p:txBody>
      </p:sp>
      <p:sp>
        <p:nvSpPr>
          <p:cNvPr id="423" name="Google Shape;423;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Another interesting question that came to our mind was understanding if accelerator programs make a significant difference in valuation of AI companies. </a:t>
            </a:r>
            <a:endParaRPr lang="en-US"/>
          </a:p>
          <a:p>
            <a:pPr marL="0" lvl="0" indent="0" algn="l" rtl="0">
              <a:lnSpc>
                <a:spcPct val="100000"/>
              </a:lnSpc>
              <a:spcBef>
                <a:spcPts val="0"/>
              </a:spcBef>
              <a:spcAft>
                <a:spcPts val="0"/>
              </a:spcAft>
              <a:buSzPts val="1400"/>
              <a:buNone/>
            </a:pPr>
            <a:r>
              <a:rPr lang="en-US"/>
              <a:t>Our expectation was that companies that have undergone accelerator programs would have higher valuations. Instead, there seems to be no significant difference. This maybe due to data limitation. This could be also be due to different type of accelerator program that the company is enrolled in and also be affected by the different stage of funding they may be in.</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Also, from the accelerators who did invest in these emerging companies, what did the mean valuation between them looked like. Investments made by TechStars seems to be having higher mean valuations than 500 Startups and Y Combinator. Due to lack of data, any comment for AI specific companies cannot be made.</a:t>
            </a:r>
            <a:endParaRPr lang="en-US"/>
          </a:p>
        </p:txBody>
      </p:sp>
      <p:sp>
        <p:nvSpPr>
          <p:cNvPr id="430" name="Google Shape;430;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Google Shape;435;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36" name="Google Shape;436;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3" name="Google Shape;453;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7" name="Shape 457"/>
        <p:cNvGrpSpPr/>
        <p:nvPr/>
      </p:nvGrpSpPr>
      <p:grpSpPr>
        <a:xfrm>
          <a:off x="0" y="0"/>
          <a:ext cx="0" cy="0"/>
          <a:chOff x="0" y="0"/>
          <a:chExt cx="0" cy="0"/>
        </a:xfrm>
      </p:grpSpPr>
      <p:sp>
        <p:nvSpPr>
          <p:cNvPr id="458" name="Google Shape;458;p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9" name="Google Shape;459;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5" name="Shape 465"/>
        <p:cNvGrpSpPr/>
        <p:nvPr/>
      </p:nvGrpSpPr>
      <p:grpSpPr>
        <a:xfrm>
          <a:off x="0" y="0"/>
          <a:ext cx="0" cy="0"/>
          <a:chOff x="0" y="0"/>
          <a:chExt cx="0" cy="0"/>
        </a:xfrm>
      </p:grpSpPr>
      <p:sp>
        <p:nvSpPr>
          <p:cNvPr id="466" name="Google Shape;466;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7" name="Google Shape;467;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1" indent="-171450" algn="l" rtl="0">
              <a:lnSpc>
                <a:spcPct val="90000"/>
              </a:lnSpc>
              <a:spcBef>
                <a:spcPts val="0"/>
              </a:spcBef>
              <a:spcAft>
                <a:spcPts val="0"/>
              </a:spcAft>
              <a:buSzPts val="1800"/>
              <a:buNone/>
            </a:pPr>
            <a:r>
              <a:rPr lang="en-US" sz="1300">
                <a:latin typeface="Times New Roman" panose="02020603050405020304"/>
                <a:ea typeface="Times New Roman" panose="02020603050405020304"/>
                <a:cs typeface="Times New Roman" panose="02020603050405020304"/>
                <a:sym typeface="Times New Roman" panose="02020603050405020304"/>
              </a:rPr>
              <a:t>As graduate students, we are exploring the motivations behind our career choices, whether they are primarily influenced by external factors or intrinsic ones. Our goal is to identify the driving forces behind our career journeys. </a:t>
            </a:r>
            <a:endParaRPr sz="1300">
              <a:latin typeface="Times New Roman" panose="02020603050405020304"/>
              <a:ea typeface="Times New Roman" panose="02020603050405020304"/>
              <a:cs typeface="Times New Roman" panose="02020603050405020304"/>
              <a:sym typeface="Times New Roman" panose="02020603050405020304"/>
            </a:endParaRPr>
          </a:p>
          <a:p>
            <a:pPr marL="171450" lvl="1" indent="-171450" algn="l" rtl="0">
              <a:lnSpc>
                <a:spcPct val="90000"/>
              </a:lnSpc>
              <a:spcBef>
                <a:spcPts val="0"/>
              </a:spcBef>
              <a:spcAft>
                <a:spcPts val="0"/>
              </a:spcAft>
              <a:buClr>
                <a:srgbClr val="F4F2EC"/>
              </a:buClr>
              <a:buSzPts val="1800"/>
              <a:buFont typeface="Times New Roman" panose="02020603050405020304"/>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ts val="1400"/>
              <a:buNone/>
            </a:pPr>
            <a:r>
              <a:rPr lang="en-US" sz="1300" b="0" i="0">
                <a:latin typeface="Arial" panose="020B0604020202020204"/>
                <a:ea typeface="Arial" panose="020B0604020202020204"/>
                <a:cs typeface="Arial" panose="020B0604020202020204"/>
                <a:sym typeface="Arial" panose="020B0604020202020204"/>
              </a:rPr>
              <a:t>To accomplish this, we utilized a dataset from a survey conducted at The Islamia University of Bahawalpur, Punjab, Pakistan, which is available on Kaggle. This dataset provides insights into the challenges students face when selecting their career paths and how these challenges impact their academic pursuits. While the dataset is relatively small, our analysis also highlights the significance of having more extensive global data on this subject.</a:t>
            </a:r>
            <a:endParaRPr sz="1300"/>
          </a:p>
        </p:txBody>
      </p:sp>
      <p:sp>
        <p:nvSpPr>
          <p:cNvPr id="476" name="Google Shape;476;p2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p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1" name="Google Shape;491;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p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01" name="Google Shape;501;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1" name="Google Shape;201;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Google Shape;527;p3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28" name="Google Shape;528;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121"/>
              </a:buClr>
              <a:buSzPts val="1200"/>
              <a:buFont typeface="Roboto"/>
              <a:buNone/>
            </a:pPr>
            <a:r>
              <a:rPr lang="en-US" b="0" i="0">
                <a:solidFill>
                  <a:srgbClr val="212121"/>
                </a:solidFill>
                <a:latin typeface="Roboto"/>
                <a:ea typeface="Roboto"/>
                <a:cs typeface="Roboto"/>
                <a:sym typeface="Roboto"/>
              </a:rPr>
              <a:t>*Share of artificial intelligence jobs among all job postings: Our World In Data </a:t>
            </a:r>
            <a:r>
              <a:rPr lang="en-US" b="0" i="0" u="sng">
                <a:solidFill>
                  <a:srgbClr val="212121"/>
                </a:solidFill>
                <a:latin typeface="Roboto"/>
                <a:ea typeface="Roboto"/>
                <a:cs typeface="Roboto"/>
                <a:sym typeface="Roboto"/>
                <a:hlinkClick r:id="rId3"/>
              </a:rPr>
              <a:t>https://ourworldindata.org/grapher/share-artificial-intelligence-job-postings</a:t>
            </a:r>
            <a:endParaRPr b="0" i="0">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212121"/>
              </a:buClr>
              <a:buSzPts val="1200"/>
              <a:buFont typeface="Roboto"/>
              <a:buNone/>
            </a:pPr>
            <a:r>
              <a:rPr lang="en-US">
                <a:solidFill>
                  <a:srgbClr val="212121"/>
                </a:solidFill>
                <a:latin typeface="Roboto"/>
                <a:ea typeface="Roboto"/>
                <a:cs typeface="Roboto"/>
                <a:sym typeface="Roboto"/>
              </a:rPr>
              <a:t>* USA States data - https://www.census.gov/geographies/mapping-files/time-series/geo/carto-boundary-file.html</a:t>
            </a:r>
            <a:endParaRPr>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212121"/>
              </a:buClr>
              <a:buSzPts val="1200"/>
              <a:buFont typeface="Roboto"/>
              <a:buNone/>
            </a:pPr>
            <a:r>
              <a:rPr lang="en-US" b="0" i="0">
                <a:solidFill>
                  <a:srgbClr val="212121"/>
                </a:solidFill>
                <a:latin typeface="Roboto"/>
                <a:ea typeface="Roboto"/>
                <a:cs typeface="Roboto"/>
                <a:sym typeface="Roboto"/>
              </a:rPr>
              <a:t>*Top 1000 Companies: Kaggle - </a:t>
            </a:r>
            <a:r>
              <a:rPr lang="en-US" b="0" i="0" u="sng">
                <a:solidFill>
                  <a:srgbClr val="212121"/>
                </a:solidFill>
                <a:latin typeface="Roboto"/>
                <a:ea typeface="Roboto"/>
                <a:cs typeface="Roboto"/>
                <a:sym typeface="Roboto"/>
                <a:hlinkClick r:id="rId4"/>
              </a:rPr>
              <a:t>https://www.kaggle.com/datasets/amritpal24/top-1000-companies-details</a:t>
            </a:r>
            <a:endParaRPr b="0" i="0">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212121"/>
              </a:buClr>
              <a:buSzPts val="1200"/>
              <a:buFont typeface="Roboto"/>
              <a:buNone/>
            </a:pPr>
            <a:r>
              <a:rPr lang="en-US" b="0" i="0">
                <a:solidFill>
                  <a:srgbClr val="212121"/>
                </a:solidFill>
                <a:latin typeface="Roboto"/>
                <a:ea typeface="Roboto"/>
                <a:cs typeface="Roboto"/>
                <a:sym typeface="Roboto"/>
              </a:rPr>
              <a:t>*Career Path Selection Survey: Kaggle - </a:t>
            </a:r>
            <a:r>
              <a:rPr lang="en-US" b="0" i="0" u="sng">
                <a:solidFill>
                  <a:srgbClr val="212121"/>
                </a:solidFill>
                <a:latin typeface="Roboto"/>
                <a:ea typeface="Roboto"/>
                <a:cs typeface="Roboto"/>
                <a:sym typeface="Roboto"/>
                <a:hlinkClick r:id="rId5"/>
              </a:rPr>
              <a:t>https://www.kaggle.com/datasets/mtalhazafar/career-path-selection-challenges</a:t>
            </a:r>
            <a:endParaRPr b="0" i="0">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200"/>
              <a:buFont typeface="Calibri"/>
              <a:buNone/>
            </a:pPr>
            <a:endParaRPr b="0" i="0">
              <a:solidFill>
                <a:srgbClr val="212121"/>
              </a:solidFill>
              <a:latin typeface="Roboto"/>
              <a:ea typeface="Roboto"/>
              <a:cs typeface="Roboto"/>
              <a:sym typeface="Roboto"/>
            </a:endParaRPr>
          </a:p>
          <a:p>
            <a:pPr marL="0" lvl="0" indent="0" algn="l" rtl="0">
              <a:lnSpc>
                <a:spcPct val="100000"/>
              </a:lnSpc>
              <a:spcBef>
                <a:spcPts val="0"/>
              </a:spcBef>
              <a:spcAft>
                <a:spcPts val="0"/>
              </a:spcAft>
              <a:buSzPts val="1400"/>
              <a:buNone/>
            </a:pPr>
          </a:p>
        </p:txBody>
      </p:sp>
      <p:sp>
        <p:nvSpPr>
          <p:cNvPr id="219" name="Google Shape;219;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Let's take another look at the provided content and extract the exact questions that were posed in each section:</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AI Adoption and Its Global Footprint:</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How has the AI job market evolved over the years, and which countries are leading this growth?</a:t>
            </a:r>
            <a:endParaRPr lang="en-US"/>
          </a:p>
          <a:p>
            <a:pPr marL="0" lvl="0" indent="0" algn="l" rtl="0">
              <a:lnSpc>
                <a:spcPct val="100000"/>
              </a:lnSpc>
              <a:spcBef>
                <a:spcPts val="0"/>
              </a:spcBef>
              <a:spcAft>
                <a:spcPts val="0"/>
              </a:spcAft>
              <a:buSzPts val="1400"/>
              <a:buNone/>
            </a:pPr>
            <a:r>
              <a:rPr lang="en-US"/>
              <a:t>Within the USA, which states are emerging as new hubs for AI job opportunities?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Beyond the Tech Giants: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Who are these companies offering more AI-related job roles in specific regions?</a:t>
            </a:r>
            <a:endParaRPr lang="en-US"/>
          </a:p>
          <a:p>
            <a:pPr marL="0" lvl="0" indent="0" algn="l" rtl="0">
              <a:lnSpc>
                <a:spcPct val="100000"/>
              </a:lnSpc>
              <a:spcBef>
                <a:spcPts val="0"/>
              </a:spcBef>
              <a:spcAft>
                <a:spcPts val="0"/>
              </a:spcAft>
              <a:buSzPts val="1400"/>
              <a:buNone/>
            </a:pPr>
            <a:r>
              <a:rPr lang="en-US"/>
              <a:t>Is there any correlation between the growth of a company vs. the number of employees and its growth vs. estimated revenues?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Unraveling the Relationship Between Employees, Revenues, and Growth:</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Is there any correlation between the growth of a company vs. the number of employees and its growth vs. estimated revenues?</a:t>
            </a:r>
            <a:endParaRPr lang="en-US"/>
          </a:p>
          <a:p>
            <a:pPr marL="0" lvl="0" indent="0" algn="l" rtl="0">
              <a:lnSpc>
                <a:spcPct val="100000"/>
              </a:lnSpc>
              <a:spcBef>
                <a:spcPts val="0"/>
              </a:spcBef>
              <a:spcAft>
                <a:spcPts val="0"/>
              </a:spcAft>
              <a:buSzPts val="1400"/>
              <a:buNone/>
            </a:pPr>
            <a:r>
              <a:rPr lang="en-US"/>
              <a:t>Is there a correlation between job opportunities and estimated revenues?</a:t>
            </a:r>
            <a:endParaRPr lang="en-US"/>
          </a:p>
          <a:p>
            <a:pPr marL="0" lvl="0" indent="0" algn="l" rtl="0">
              <a:lnSpc>
                <a:spcPct val="100000"/>
              </a:lnSpc>
              <a:spcBef>
                <a:spcPts val="0"/>
              </a:spcBef>
              <a:spcAft>
                <a:spcPts val="0"/>
              </a:spcAft>
              <a:buSzPts val="1400"/>
              <a:buNone/>
            </a:pPr>
            <a:r>
              <a:rPr lang="en-US"/>
              <a:t>AI Startup Valuations: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How long does it take for startups to reach a billion-dollar valuation?</a:t>
            </a:r>
            <a:endParaRPr lang="en-US"/>
          </a:p>
          <a:p>
            <a:pPr marL="0" lvl="0" indent="0" algn="l" rtl="0">
              <a:lnSpc>
                <a:spcPct val="100000"/>
              </a:lnSpc>
              <a:spcBef>
                <a:spcPts val="0"/>
              </a:spcBef>
              <a:spcAft>
                <a:spcPts val="0"/>
              </a:spcAft>
              <a:buSzPts val="1400"/>
              <a:buNone/>
            </a:pPr>
            <a:r>
              <a:rPr lang="en-US"/>
              <a:t>How many of these AI companies reached a billion-dollar valuation? And who are these?</a:t>
            </a:r>
            <a:endParaRPr lang="en-US"/>
          </a:p>
          <a:p>
            <a:pPr marL="0" lvl="0" indent="0" algn="l" rtl="0">
              <a:lnSpc>
                <a:spcPct val="100000"/>
              </a:lnSpc>
              <a:spcBef>
                <a:spcPts val="0"/>
              </a:spcBef>
              <a:spcAft>
                <a:spcPts val="0"/>
              </a:spcAft>
              <a:buSzPts val="1400"/>
              <a:buNone/>
            </a:pPr>
            <a:r>
              <a:rPr lang="en-US"/>
              <a:t>Which industries do these companies primarily belong to?</a:t>
            </a:r>
            <a:endParaRPr lang="en-US"/>
          </a:p>
          <a:p>
            <a:pPr marL="0" lvl="0" indent="0" algn="l" rtl="0">
              <a:lnSpc>
                <a:spcPct val="100000"/>
              </a:lnSpc>
              <a:spcBef>
                <a:spcPts val="0"/>
              </a:spcBef>
              <a:spcAft>
                <a:spcPts val="0"/>
              </a:spcAft>
              <a:buSzPts val="1400"/>
              <a:buNone/>
            </a:pPr>
            <a:r>
              <a:rPr lang="en-US"/>
              <a:t>The Drivers Behind Career Choices: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a:t>How does one navigate through their career path?</a:t>
            </a:r>
            <a:endParaRPr lang="en-US"/>
          </a:p>
          <a:p>
            <a:pPr marL="0" lvl="0" indent="0" algn="l" rtl="0">
              <a:lnSpc>
                <a:spcPct val="100000"/>
              </a:lnSpc>
              <a:spcBef>
                <a:spcPts val="0"/>
              </a:spcBef>
              <a:spcAft>
                <a:spcPts val="0"/>
              </a:spcAft>
              <a:buSzPts val="1400"/>
              <a:buNone/>
            </a:pPr>
            <a:r>
              <a:rPr lang="en-US"/>
              <a:t>How do knowledge and skills influence career choices?</a:t>
            </a:r>
            <a:endParaRPr lang="en-US"/>
          </a:p>
        </p:txBody>
      </p:sp>
      <p:sp>
        <p:nvSpPr>
          <p:cNvPr id="249" name="Google Shape;24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5" name="Google Shape;275;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5" name="Google Shape;28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1" name="Google Shape;29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Dibing into the AI employment landscape, </a:t>
            </a:r>
            <a:endParaRPr lang="en-US"/>
          </a:p>
        </p:txBody>
      </p:sp>
      <p:sp>
        <p:nvSpPr>
          <p:cNvPr id="301" name="Google Shape;30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 name="Shape 16"/>
        <p:cNvGrpSpPr/>
        <p:nvPr/>
      </p:nvGrpSpPr>
      <p:grpSpPr>
        <a:xfrm>
          <a:off x="0" y="0"/>
          <a:ext cx="0" cy="0"/>
          <a:chOff x="0" y="0"/>
          <a:chExt cx="0" cy="0"/>
        </a:xfrm>
      </p:grpSpPr>
      <p:sp>
        <p:nvSpPr>
          <p:cNvPr id="17" name="Google Shape;17;p33"/>
          <p:cNvSpPr txBox="1"/>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3"/>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matchingName="10_Content 2 column (comparison slide)">
  <p:cSld name="TWO_OBJECTS_WITH_TEXT">
    <p:spTree>
      <p:nvGrpSpPr>
        <p:cNvPr id="97" name="Shape 97"/>
        <p:cNvGrpSpPr/>
        <p:nvPr/>
      </p:nvGrpSpPr>
      <p:grpSpPr>
        <a:xfrm>
          <a:off x="0" y="0"/>
          <a:ext cx="0" cy="0"/>
          <a:chOff x="0" y="0"/>
          <a:chExt cx="0" cy="0"/>
        </a:xfrm>
      </p:grpSpPr>
      <p:sp>
        <p:nvSpPr>
          <p:cNvPr id="98" name="Google Shape;98;p42"/>
          <p:cNvSpPr txBox="1"/>
          <p:nvPr>
            <p:ph type="title"/>
          </p:nvPr>
        </p:nvSpPr>
        <p:spPr>
          <a:xfrm>
            <a:off x="839788" y="44805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2"/>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0" name="Google Shape;100;p42"/>
          <p:cNvSpPr txBox="1"/>
          <p:nvPr>
            <p:ph type="body" idx="2"/>
          </p:nvPr>
        </p:nvSpPr>
        <p:spPr>
          <a:xfrm>
            <a:off x="839788" y="2635623"/>
            <a:ext cx="5157787" cy="3554039"/>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1" name="Google Shape;101;p42"/>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2" name="Google Shape;102;p42"/>
          <p:cNvSpPr txBox="1"/>
          <p:nvPr>
            <p:ph type="body" idx="4"/>
          </p:nvPr>
        </p:nvSpPr>
        <p:spPr>
          <a:xfrm>
            <a:off x="6172200" y="2635623"/>
            <a:ext cx="5183188" cy="3554040"/>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3" name="Google Shape;103;p42"/>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2"/>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2"/>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06" name="Shape 106"/>
        <p:cNvGrpSpPr/>
        <p:nvPr/>
      </p:nvGrpSpPr>
      <p:grpSpPr>
        <a:xfrm>
          <a:off x="0" y="0"/>
          <a:ext cx="0" cy="0"/>
          <a:chOff x="0" y="0"/>
          <a:chExt cx="0" cy="0"/>
        </a:xfrm>
      </p:grpSpPr>
      <p:sp>
        <p:nvSpPr>
          <p:cNvPr id="107" name="Google Shape;107;p43"/>
          <p:cNvSpPr txBox="1"/>
          <p:nvPr>
            <p:ph type="title"/>
          </p:nvPr>
        </p:nvSpPr>
        <p:spPr>
          <a:xfrm>
            <a:off x="838200" y="44805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3"/>
          <p:cNvSpPr txBox="1"/>
          <p:nvPr>
            <p:ph type="body" idx="1"/>
          </p:nvPr>
        </p:nvSpPr>
        <p:spPr>
          <a:xfrm>
            <a:off x="839788" y="1681163"/>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9" name="Google Shape;109;p43"/>
          <p:cNvSpPr txBox="1"/>
          <p:nvPr>
            <p:ph type="body" idx="2"/>
          </p:nvPr>
        </p:nvSpPr>
        <p:spPr>
          <a:xfrm>
            <a:off x="839788" y="2635623"/>
            <a:ext cx="3200400" cy="3554039"/>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0" name="Google Shape;110;p43"/>
          <p:cNvSpPr txBox="1"/>
          <p:nvPr>
            <p:ph type="body" idx="3"/>
          </p:nvPr>
        </p:nvSpPr>
        <p:spPr>
          <a:xfrm>
            <a:off x="4496597" y="1679012"/>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11" name="Google Shape;111;p43"/>
          <p:cNvSpPr txBox="1"/>
          <p:nvPr>
            <p:ph type="body" idx="4"/>
          </p:nvPr>
        </p:nvSpPr>
        <p:spPr>
          <a:xfrm>
            <a:off x="4496597" y="2633472"/>
            <a:ext cx="3200400" cy="3554040"/>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2" name="Google Shape;112;p43"/>
          <p:cNvSpPr txBox="1"/>
          <p:nvPr>
            <p:ph type="body" idx="5"/>
          </p:nvPr>
        </p:nvSpPr>
        <p:spPr>
          <a:xfrm>
            <a:off x="8153406" y="1682496"/>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13" name="Google Shape;113;p43"/>
          <p:cNvSpPr txBox="1"/>
          <p:nvPr>
            <p:ph type="body" idx="6"/>
          </p:nvPr>
        </p:nvSpPr>
        <p:spPr>
          <a:xfrm>
            <a:off x="8153406" y="2633472"/>
            <a:ext cx="3200400" cy="3554040"/>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4" name="Google Shape;114;p43"/>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3"/>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3"/>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17" name="Shape 117"/>
        <p:cNvGrpSpPr/>
        <p:nvPr/>
      </p:nvGrpSpPr>
      <p:grpSpPr>
        <a:xfrm>
          <a:off x="0" y="0"/>
          <a:ext cx="0" cy="0"/>
          <a:chOff x="0" y="0"/>
          <a:chExt cx="0" cy="0"/>
        </a:xfrm>
      </p:grpSpPr>
      <p:sp>
        <p:nvSpPr>
          <p:cNvPr id="118" name="Google Shape;118;p44"/>
          <p:cNvSpPr/>
          <p:nvPr/>
        </p:nvSpPr>
        <p:spPr>
          <a:xfrm>
            <a:off x="0" y="0"/>
            <a:ext cx="12192000" cy="21289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9" name="Google Shape;119;p44"/>
          <p:cNvSpPr txBox="1"/>
          <p:nvPr>
            <p:ph type="title"/>
          </p:nvPr>
        </p:nvSpPr>
        <p:spPr>
          <a:xfrm>
            <a:off x="914401" y="443553"/>
            <a:ext cx="9914859"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4"/>
          <p:cNvSpPr txBox="1"/>
          <p:nvPr>
            <p:ph type="body" idx="1"/>
          </p:nvPr>
        </p:nvSpPr>
        <p:spPr>
          <a:xfrm>
            <a:off x="914400" y="2709080"/>
            <a:ext cx="5868537" cy="34678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1" name="Google Shape;121;p44"/>
          <p:cNvSpPr/>
          <p:nvPr/>
        </p:nvSpPr>
        <p:spPr>
          <a:xfrm>
            <a:off x="9844851" y="1"/>
            <a:ext cx="2347150"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44"/>
          <p:cNvSpPr/>
          <p:nvPr>
            <p:ph type="pic" idx="2"/>
          </p:nvPr>
        </p:nvSpPr>
        <p:spPr>
          <a:xfrm>
            <a:off x="7326184" y="2126134"/>
            <a:ext cx="2434622" cy="2503056"/>
          </a:xfrm>
          <a:prstGeom prst="rect">
            <a:avLst/>
          </a:prstGeom>
          <a:solidFill>
            <a:schemeClr val="accent6"/>
          </a:solidFill>
          <a:ln>
            <a:noFill/>
          </a:ln>
        </p:spPr>
      </p:sp>
      <p:sp>
        <p:nvSpPr>
          <p:cNvPr id="123" name="Google Shape;123;p44"/>
          <p:cNvSpPr/>
          <p:nvPr>
            <p:ph type="pic" idx="3"/>
          </p:nvPr>
        </p:nvSpPr>
        <p:spPr>
          <a:xfrm>
            <a:off x="9759092" y="2118839"/>
            <a:ext cx="2432908" cy="2498880"/>
          </a:xfrm>
          <a:prstGeom prst="rect">
            <a:avLst/>
          </a:prstGeom>
          <a:solidFill>
            <a:srgbClr val="F0C76A"/>
          </a:solidFill>
          <a:ln>
            <a:noFill/>
          </a:ln>
        </p:spPr>
      </p:sp>
      <p:sp>
        <p:nvSpPr>
          <p:cNvPr id="124" name="Google Shape;124;p44"/>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p:nvPr>
            <p:ph type="pic" idx="4"/>
          </p:nvPr>
        </p:nvSpPr>
        <p:spPr>
          <a:xfrm>
            <a:off x="7324344" y="4503573"/>
            <a:ext cx="2434622" cy="2354427"/>
          </a:xfrm>
          <a:prstGeom prst="rect">
            <a:avLst/>
          </a:prstGeom>
          <a:solidFill>
            <a:srgbClr val="F0C76A"/>
          </a:solidFill>
          <a:ln>
            <a:noFill/>
          </a:ln>
        </p:spPr>
      </p:sp>
      <p:sp>
        <p:nvSpPr>
          <p:cNvPr id="126" name="Google Shape;126;p44"/>
          <p:cNvSpPr/>
          <p:nvPr>
            <p:ph type="pic" idx="5"/>
          </p:nvPr>
        </p:nvSpPr>
        <p:spPr>
          <a:xfrm>
            <a:off x="9758966" y="4507560"/>
            <a:ext cx="2434622" cy="2350439"/>
          </a:xfrm>
          <a:prstGeom prst="rect">
            <a:avLst/>
          </a:prstGeom>
          <a:solidFill>
            <a:schemeClr val="accent6"/>
          </a:solidFill>
          <a:ln>
            <a:noFill/>
          </a:ln>
        </p:spPr>
      </p:sp>
      <p:sp>
        <p:nvSpPr>
          <p:cNvPr id="127" name="Google Shape;127;p44"/>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4"/>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29" name="Shape 129"/>
        <p:cNvGrpSpPr/>
        <p:nvPr/>
      </p:nvGrpSpPr>
      <p:grpSpPr>
        <a:xfrm>
          <a:off x="0" y="0"/>
          <a:ext cx="0" cy="0"/>
          <a:chOff x="0" y="0"/>
          <a:chExt cx="0" cy="0"/>
        </a:xfrm>
      </p:grpSpPr>
      <p:sp>
        <p:nvSpPr>
          <p:cNvPr id="130" name="Google Shape;130;p4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45"/>
          <p:cNvSpPr txBox="1"/>
          <p:nvPr>
            <p:ph type="title"/>
          </p:nvPr>
        </p:nvSpPr>
        <p:spPr>
          <a:xfrm>
            <a:off x="5963479" y="596393"/>
            <a:ext cx="5618922" cy="154250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5"/>
          <p:cNvSpPr/>
          <p:nvPr>
            <p:ph type="pic" idx="2"/>
          </p:nvPr>
        </p:nvSpPr>
        <p:spPr>
          <a:xfrm>
            <a:off x="0" y="-1"/>
            <a:ext cx="5181600" cy="6857999"/>
          </a:xfrm>
          <a:prstGeom prst="rect">
            <a:avLst/>
          </a:prstGeom>
          <a:solidFill>
            <a:schemeClr val="accent6"/>
          </a:solidFill>
          <a:ln>
            <a:noFill/>
          </a:ln>
        </p:spPr>
      </p:sp>
      <p:sp>
        <p:nvSpPr>
          <p:cNvPr id="133" name="Google Shape;133;p45"/>
          <p:cNvSpPr txBox="1"/>
          <p:nvPr>
            <p:ph type="body" idx="1"/>
          </p:nvPr>
        </p:nvSpPr>
        <p:spPr>
          <a:xfrm>
            <a:off x="5963478" y="2138901"/>
            <a:ext cx="5618922" cy="4033299"/>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4" name="Google Shape;134;p45"/>
          <p:cNvSpPr/>
          <p:nvPr/>
        </p:nvSpPr>
        <p:spPr>
          <a:xfrm rot="5400000">
            <a:off x="4005014" y="3249456"/>
            <a:ext cx="2353172" cy="4863918"/>
          </a:xfrm>
          <a:custGeom>
            <a:avLst/>
            <a:gdLst/>
            <a:ahLst/>
            <a:cxnLst/>
            <a:rect l="l" t="t" r="r" b="b"/>
            <a:pathLst>
              <a:path w="2353172" h="4863918" extrusionOk="0">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45"/>
          <p:cNvSpPr/>
          <p:nvPr/>
        </p:nvSpPr>
        <p:spPr>
          <a:xfrm rot="5400000">
            <a:off x="4005012" y="3249456"/>
            <a:ext cx="2353172" cy="4863918"/>
          </a:xfrm>
          <a:custGeom>
            <a:avLst/>
            <a:gdLst/>
            <a:ahLst/>
            <a:cxnLst/>
            <a:rect l="l" t="t" r="r" b="b"/>
            <a:pathLst>
              <a:path w="2353172" h="4863918" extrusionOk="0">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45"/>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5"/>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5"/>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Blank">
  <p:cSld name="12_Blank">
    <p:spTree>
      <p:nvGrpSpPr>
        <p:cNvPr id="139" name="Shape 139"/>
        <p:cNvGrpSpPr/>
        <p:nvPr/>
      </p:nvGrpSpPr>
      <p:grpSpPr>
        <a:xfrm>
          <a:off x="0" y="0"/>
          <a:ext cx="0" cy="0"/>
          <a:chOff x="0" y="0"/>
          <a:chExt cx="0" cy="0"/>
        </a:xfrm>
      </p:grpSpPr>
      <p:sp>
        <p:nvSpPr>
          <p:cNvPr id="140" name="Google Shape;140;p46"/>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6"/>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6"/>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
        <p:nvSpPr>
          <p:cNvPr id="143" name="Google Shape;143;p46"/>
          <p:cNvSpPr txBox="1"/>
          <p:nvPr>
            <p:ph type="ctrTitle"/>
          </p:nvPr>
        </p:nvSpPr>
        <p:spPr>
          <a:xfrm>
            <a:off x="2067635" y="4626592"/>
            <a:ext cx="8600365" cy="122492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6"/>
          <p:cNvSpPr txBox="1"/>
          <p:nvPr>
            <p:ph type="subTitle" idx="1"/>
          </p:nvPr>
        </p:nvSpPr>
        <p:spPr>
          <a:xfrm>
            <a:off x="2067636" y="5936776"/>
            <a:ext cx="6660107" cy="625497"/>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800"/>
              <a:buChar char="•"/>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5" name="Shape 145"/>
        <p:cNvGrpSpPr/>
        <p:nvPr/>
      </p:nvGrpSpPr>
      <p:grpSpPr>
        <a:xfrm>
          <a:off x="0" y="0"/>
          <a:ext cx="0" cy="0"/>
          <a:chOff x="0" y="0"/>
          <a:chExt cx="0" cy="0"/>
        </a:xfrm>
      </p:grpSpPr>
      <p:sp>
        <p:nvSpPr>
          <p:cNvPr id="146" name="Google Shape;146;p47"/>
          <p:cNvSpPr txBox="1"/>
          <p:nvPr>
            <p:ph type="ctrTitle"/>
          </p:nvPr>
        </p:nvSpPr>
        <p:spPr>
          <a:xfrm>
            <a:off x="1249326" y="919716"/>
            <a:ext cx="8504275" cy="3551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2"/>
              </a:buClr>
              <a:buSzPts val="5400"/>
              <a:buFont typeface="Abril Fatface" panose="02000503000000020003"/>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7"/>
          <p:cNvSpPr txBox="1"/>
          <p:nvPr>
            <p:ph type="subTitle" idx="1"/>
          </p:nvPr>
        </p:nvSpPr>
        <p:spPr>
          <a:xfrm>
            <a:off x="1249326" y="4795284"/>
            <a:ext cx="8504275"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600"/>
              <a:buNone/>
              <a:defRPr sz="1600" b="1" cap="none"/>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8" name="Google Shape;148;p47"/>
          <p:cNvSpPr txBox="1"/>
          <p:nvPr>
            <p:ph type="dt" idx="10"/>
          </p:nvPr>
        </p:nvSpPr>
        <p:spPr>
          <a:xfrm>
            <a:off x="8964706" y="6433202"/>
            <a:ext cx="2426446"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7"/>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7"/>
          <p:cNvSpPr txBox="1"/>
          <p:nvPr>
            <p:ph type="sldNum" idx="12"/>
          </p:nvPr>
        </p:nvSpPr>
        <p:spPr>
          <a:xfrm>
            <a:off x="11391152" y="6433203"/>
            <a:ext cx="702781"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1" name="Shape 151"/>
        <p:cNvGrpSpPr/>
        <p:nvPr/>
      </p:nvGrpSpPr>
      <p:grpSpPr>
        <a:xfrm>
          <a:off x="0" y="0"/>
          <a:ext cx="0" cy="0"/>
          <a:chOff x="0" y="0"/>
          <a:chExt cx="0" cy="0"/>
        </a:xfrm>
      </p:grpSpPr>
      <p:sp>
        <p:nvSpPr>
          <p:cNvPr id="152" name="Google Shape;152;p48"/>
          <p:cNvSpPr txBox="1"/>
          <p:nvPr>
            <p:ph type="title"/>
          </p:nvPr>
        </p:nvSpPr>
        <p:spPr>
          <a:xfrm>
            <a:off x="1524000" y="1320800"/>
            <a:ext cx="9144000" cy="30958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5400"/>
              <a:buFont typeface="Abril Fatface" panose="02000503000000020003"/>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8"/>
          <p:cNvSpPr txBox="1"/>
          <p:nvPr>
            <p:ph type="body" idx="1"/>
          </p:nvPr>
        </p:nvSpPr>
        <p:spPr>
          <a:xfrm>
            <a:off x="1523999" y="4589463"/>
            <a:ext cx="9144001"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400"/>
              <a:buNone/>
              <a:defRPr sz="2400">
                <a:solidFill>
                  <a:srgbClr val="888888"/>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154" name="Google Shape;154;p48"/>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8"/>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8"/>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57" name="Shape 157"/>
        <p:cNvGrpSpPr/>
        <p:nvPr/>
      </p:nvGrpSpPr>
      <p:grpSpPr>
        <a:xfrm>
          <a:off x="0" y="0"/>
          <a:ext cx="0" cy="0"/>
          <a:chOff x="0" y="0"/>
          <a:chExt cx="0" cy="0"/>
        </a:xfrm>
      </p:grpSpPr>
      <p:sp>
        <p:nvSpPr>
          <p:cNvPr id="158" name="Google Shape;158;p49"/>
          <p:cNvSpPr txBox="1"/>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9"/>
          <p:cNvSpPr txBox="1"/>
          <p:nvPr>
            <p:ph type="body" idx="1"/>
          </p:nvPr>
        </p:nvSpPr>
        <p:spPr>
          <a:xfrm>
            <a:off x="1408813" y="2163725"/>
            <a:ext cx="4610986" cy="401323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0" name="Google Shape;160;p49"/>
          <p:cNvSpPr txBox="1"/>
          <p:nvPr>
            <p:ph type="body" idx="2"/>
          </p:nvPr>
        </p:nvSpPr>
        <p:spPr>
          <a:xfrm>
            <a:off x="6257260" y="2163725"/>
            <a:ext cx="4853763" cy="401323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1" name="Google Shape;161;p49"/>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9"/>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9"/>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64" name="Shape 164"/>
        <p:cNvGrpSpPr/>
        <p:nvPr/>
      </p:nvGrpSpPr>
      <p:grpSpPr>
        <a:xfrm>
          <a:off x="0" y="0"/>
          <a:ext cx="0" cy="0"/>
          <a:chOff x="0" y="0"/>
          <a:chExt cx="0" cy="0"/>
        </a:xfrm>
      </p:grpSpPr>
      <p:sp>
        <p:nvSpPr>
          <p:cNvPr id="165" name="Google Shape;165;p5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panose="02000503000000020003"/>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0"/>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SzPts val="3200"/>
              <a:buChar char="•"/>
              <a:defRPr sz="3200"/>
            </a:lvl1pPr>
            <a:lvl2pPr marL="914400" lvl="1" indent="-406400" algn="l">
              <a:lnSpc>
                <a:spcPct val="120000"/>
              </a:lnSpc>
              <a:spcBef>
                <a:spcPts val="500"/>
              </a:spcBef>
              <a:spcAft>
                <a:spcPts val="0"/>
              </a:spcAft>
              <a:buSzPts val="2800"/>
              <a:buChar char="•"/>
              <a:defRPr sz="2800"/>
            </a:lvl2pPr>
            <a:lvl3pPr marL="1371600" lvl="2" indent="-381000" algn="l">
              <a:lnSpc>
                <a:spcPct val="120000"/>
              </a:lnSpc>
              <a:spcBef>
                <a:spcPts val="500"/>
              </a:spcBef>
              <a:spcAft>
                <a:spcPts val="0"/>
              </a:spcAft>
              <a:buSzPts val="2400"/>
              <a:buChar char="•"/>
              <a:defRPr sz="2400"/>
            </a:lvl3pPr>
            <a:lvl4pPr marL="1828800" lvl="3" indent="-355600" algn="l">
              <a:lnSpc>
                <a:spcPct val="120000"/>
              </a:lnSpc>
              <a:spcBef>
                <a:spcPts val="500"/>
              </a:spcBef>
              <a:spcAft>
                <a:spcPts val="0"/>
              </a:spcAft>
              <a:buSzPts val="2000"/>
              <a:buChar char="•"/>
              <a:defRPr sz="2000"/>
            </a:lvl4pPr>
            <a:lvl5pPr marL="2286000" lvl="4" indent="-355600" algn="l">
              <a:lnSpc>
                <a:spcPct val="12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167" name="Google Shape;167;p50"/>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68" name="Google Shape;168;p50"/>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0"/>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0"/>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71" name="Shape 171"/>
        <p:cNvGrpSpPr/>
        <p:nvPr/>
      </p:nvGrpSpPr>
      <p:grpSpPr>
        <a:xfrm>
          <a:off x="0" y="0"/>
          <a:ext cx="0" cy="0"/>
          <a:chOff x="0" y="0"/>
          <a:chExt cx="0" cy="0"/>
        </a:xfrm>
      </p:grpSpPr>
      <p:sp>
        <p:nvSpPr>
          <p:cNvPr id="172" name="Google Shape;172;p5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panose="02000503000000020003"/>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1"/>
          <p:cNvSpPr/>
          <p:nvPr>
            <p:ph type="pic" idx="2"/>
          </p:nvPr>
        </p:nvSpPr>
        <p:spPr>
          <a:xfrm>
            <a:off x="5183188" y="987425"/>
            <a:ext cx="6172200" cy="4873625"/>
          </a:xfrm>
          <a:prstGeom prst="rect">
            <a:avLst/>
          </a:prstGeom>
          <a:noFill/>
          <a:ln>
            <a:noFill/>
          </a:ln>
        </p:spPr>
      </p:sp>
      <p:sp>
        <p:nvSpPr>
          <p:cNvPr id="174" name="Google Shape;174;p51"/>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75" name="Google Shape;175;p51"/>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51"/>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1"/>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Section break">
  <p:cSld name="4_Section break">
    <p:spTree>
      <p:nvGrpSpPr>
        <p:cNvPr id="21" name="Shape 21"/>
        <p:cNvGrpSpPr/>
        <p:nvPr/>
      </p:nvGrpSpPr>
      <p:grpSpPr>
        <a:xfrm>
          <a:off x="0" y="0"/>
          <a:ext cx="0" cy="0"/>
          <a:chOff x="0" y="0"/>
          <a:chExt cx="0" cy="0"/>
        </a:xfrm>
      </p:grpSpPr>
      <p:sp>
        <p:nvSpPr>
          <p:cNvPr id="22" name="Google Shape;22;p3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34"/>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 name="Google Shape;24;p34"/>
          <p:cNvSpPr txBox="1"/>
          <p:nvPr>
            <p:ph type="ctrTitle"/>
          </p:nvPr>
        </p:nvSpPr>
        <p:spPr>
          <a:xfrm>
            <a:off x="914400" y="685798"/>
            <a:ext cx="4770783" cy="32174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p:nvPr>
            <p:ph type="pic" idx="2"/>
          </p:nvPr>
        </p:nvSpPr>
        <p:spPr>
          <a:xfrm>
            <a:off x="6057901" y="1"/>
            <a:ext cx="6134099" cy="6857999"/>
          </a:xfrm>
          <a:prstGeom prst="rect">
            <a:avLst/>
          </a:prstGeom>
          <a:solidFill>
            <a:schemeClr val="accent6"/>
          </a:solidFill>
          <a:ln>
            <a:noFill/>
          </a:ln>
        </p:spPr>
      </p:sp>
      <p:sp>
        <p:nvSpPr>
          <p:cNvPr id="26" name="Google Shape;26;p34"/>
          <p:cNvSpPr txBox="1"/>
          <p:nvPr>
            <p:ph type="subTitle" idx="1"/>
          </p:nvPr>
        </p:nvSpPr>
        <p:spPr>
          <a:xfrm>
            <a:off x="0" y="4327140"/>
            <a:ext cx="11576868" cy="2530860"/>
          </a:xfrm>
          <a:prstGeom prst="rect">
            <a:avLst/>
          </a:prstGeom>
          <a:solidFill>
            <a:srgbClr val="116069">
              <a:alpha val="80000"/>
            </a:srgbClr>
          </a:solidFill>
          <a:ln>
            <a:noFill/>
          </a:ln>
        </p:spPr>
        <p:txBody>
          <a:bodyPr spcFirstLastPara="1" wrap="square" lIns="91425" tIns="45700" rIns="91425" bIns="45700" anchor="t" anchorCtr="0">
            <a:normAutofit/>
          </a:bodyPr>
          <a:lstStyle>
            <a:lvl1pPr lvl="0" algn="l">
              <a:lnSpc>
                <a:spcPct val="400000"/>
              </a:lnSpc>
              <a:spcBef>
                <a:spcPts val="1000"/>
              </a:spcBef>
              <a:spcAft>
                <a:spcPts val="0"/>
              </a:spcAft>
              <a:buSzPts val="2000"/>
              <a:buNone/>
              <a:defRPr>
                <a:solidFill>
                  <a:schemeClr val="lt2"/>
                </a:solidFill>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5_Chart Table TImeline">
  <p:cSld name="OBJECT">
    <p:spTree>
      <p:nvGrpSpPr>
        <p:cNvPr id="27" name="Shape 27"/>
        <p:cNvGrpSpPr/>
        <p:nvPr/>
      </p:nvGrpSpPr>
      <p:grpSpPr>
        <a:xfrm>
          <a:off x="0" y="0"/>
          <a:ext cx="0" cy="0"/>
          <a:chOff x="0" y="0"/>
          <a:chExt cx="0" cy="0"/>
        </a:xfrm>
      </p:grpSpPr>
      <p:sp>
        <p:nvSpPr>
          <p:cNvPr id="28" name="Google Shape;28;p35"/>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panose="02000503000000020003"/>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 name="Google Shape;30;p35"/>
          <p:cNvSpPr txBox="1"/>
          <p:nvPr>
            <p:ph type="ftr" idx="11"/>
          </p:nvPr>
        </p:nvSpPr>
        <p:spPr>
          <a:xfrm>
            <a:off x="914400" y="6437376"/>
            <a:ext cx="37759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33" name="Shape 33"/>
        <p:cNvGrpSpPr/>
        <p:nvPr/>
      </p:nvGrpSpPr>
      <p:grpSpPr>
        <a:xfrm>
          <a:off x="0" y="0"/>
          <a:ext cx="0" cy="0"/>
          <a:chOff x="0" y="0"/>
          <a:chExt cx="0" cy="0"/>
        </a:xfrm>
      </p:grpSpPr>
      <p:sp>
        <p:nvSpPr>
          <p:cNvPr id="34" name="Google Shape;34;p36"/>
          <p:cNvSpPr/>
          <p:nvPr>
            <p:ph type="pic" idx="2"/>
          </p:nvPr>
        </p:nvSpPr>
        <p:spPr>
          <a:xfrm>
            <a:off x="0" y="0"/>
            <a:ext cx="11273115" cy="6858000"/>
          </a:xfrm>
          <a:prstGeom prst="rect">
            <a:avLst/>
          </a:prstGeom>
          <a:solidFill>
            <a:schemeClr val="accent6"/>
          </a:solidFill>
          <a:ln>
            <a:noFill/>
          </a:ln>
        </p:spPr>
      </p:sp>
      <p:sp>
        <p:nvSpPr>
          <p:cNvPr id="35" name="Google Shape;35;p36"/>
          <p:cNvSpPr/>
          <p:nvPr/>
        </p:nvSpPr>
        <p:spPr>
          <a:xfrm rot="10800000">
            <a:off x="0" y="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rgbClr val="116069">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 name="Google Shape;36;p36"/>
          <p:cNvSpPr txBox="1"/>
          <p:nvPr>
            <p:ph type="ctrTitle"/>
          </p:nvPr>
        </p:nvSpPr>
        <p:spPr>
          <a:xfrm>
            <a:off x="609521" y="4330696"/>
            <a:ext cx="11582479" cy="2527304"/>
          </a:xfrm>
          <a:prstGeom prst="rect">
            <a:avLst/>
          </a:prstGeom>
          <a:solidFill>
            <a:schemeClr val="accent2">
              <a:alpha val="80000"/>
            </a:schemeClr>
          </a:solidFill>
          <a:ln>
            <a:noFill/>
          </a:ln>
        </p:spPr>
        <p:txBody>
          <a:bodyPr spcFirstLastPara="1" wrap="square" lIns="91425" tIns="45700" rIns="91425" bIns="45700" anchor="t" anchorCtr="0">
            <a:noAutofit/>
          </a:bodyPr>
          <a:lstStyle>
            <a:lvl1pPr lvl="0" algn="l">
              <a:lnSpc>
                <a:spcPct val="280000"/>
              </a:lnSpc>
              <a:spcBef>
                <a:spcPts val="180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p:nvPr/>
        </p:nvSpPr>
        <p:spPr>
          <a:xfrm>
            <a:off x="7477125" y="0"/>
            <a:ext cx="4714875" cy="6858000"/>
          </a:xfrm>
          <a:custGeom>
            <a:avLst/>
            <a:gdLst/>
            <a:ahLst/>
            <a:cxnLst/>
            <a:rect l="l" t="t" r="r" b="b"/>
            <a:pathLst>
              <a:path w="4528607" h="6858000" extrusionOk="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rgbClr val="116069">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 name="Google Shape;38;p36"/>
          <p:cNvSpPr txBox="1"/>
          <p:nvPr>
            <p:ph type="body" idx="1"/>
          </p:nvPr>
        </p:nvSpPr>
        <p:spPr>
          <a:xfrm>
            <a:off x="2000614" y="5920740"/>
            <a:ext cx="5476512" cy="723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2000"/>
              <a:buNone/>
              <a:defRPr sz="2000">
                <a:solidFill>
                  <a:schemeClr val="lt2"/>
                </a:solidFill>
              </a:defRPr>
            </a:lvl1pPr>
            <a:lvl2pPr marL="914400" lvl="1" indent="-228600" algn="l">
              <a:lnSpc>
                <a:spcPct val="120000"/>
              </a:lnSpc>
              <a:spcBef>
                <a:spcPts val="500"/>
              </a:spcBef>
              <a:spcAft>
                <a:spcPts val="0"/>
              </a:spcAft>
              <a:buSzPts val="2000"/>
              <a:buNone/>
              <a:defRPr sz="2000">
                <a:solidFill>
                  <a:schemeClr val="lt2"/>
                </a:solidFill>
              </a:defRPr>
            </a:lvl2pPr>
            <a:lvl3pPr marL="1371600" lvl="2" indent="-228600" algn="l">
              <a:lnSpc>
                <a:spcPct val="120000"/>
              </a:lnSpc>
              <a:spcBef>
                <a:spcPts val="500"/>
              </a:spcBef>
              <a:spcAft>
                <a:spcPts val="0"/>
              </a:spcAft>
              <a:buSzPts val="2000"/>
              <a:buNone/>
              <a:defRPr sz="2000">
                <a:solidFill>
                  <a:schemeClr val="lt2"/>
                </a:solidFill>
              </a:defRPr>
            </a:lvl3pPr>
            <a:lvl4pPr marL="1828800" lvl="3" indent="-228600" algn="l">
              <a:lnSpc>
                <a:spcPct val="120000"/>
              </a:lnSpc>
              <a:spcBef>
                <a:spcPts val="500"/>
              </a:spcBef>
              <a:spcAft>
                <a:spcPts val="0"/>
              </a:spcAft>
              <a:buSzPts val="2000"/>
              <a:buNone/>
              <a:defRPr sz="2000">
                <a:solidFill>
                  <a:schemeClr val="lt2"/>
                </a:solidFill>
              </a:defRPr>
            </a:lvl4pPr>
            <a:lvl5pPr marL="2286000" lvl="4" indent="-228600" algn="l">
              <a:lnSpc>
                <a:spcPct val="120000"/>
              </a:lnSpc>
              <a:spcBef>
                <a:spcPts val="500"/>
              </a:spcBef>
              <a:spcAft>
                <a:spcPts val="0"/>
              </a:spcAft>
              <a:buSzPts val="2000"/>
              <a:buNone/>
              <a:defRPr sz="2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Agenda">
  <p:cSld name="2_Agenda">
    <p:spTree>
      <p:nvGrpSpPr>
        <p:cNvPr id="39" name="Shape 39"/>
        <p:cNvGrpSpPr/>
        <p:nvPr/>
      </p:nvGrpSpPr>
      <p:grpSpPr>
        <a:xfrm>
          <a:off x="0" y="0"/>
          <a:ext cx="0" cy="0"/>
          <a:chOff x="0" y="0"/>
          <a:chExt cx="0" cy="0"/>
        </a:xfrm>
      </p:grpSpPr>
      <p:sp>
        <p:nvSpPr>
          <p:cNvPr id="40" name="Google Shape;40;p37"/>
          <p:cNvSpPr/>
          <p:nvPr/>
        </p:nvSpPr>
        <p:spPr>
          <a:xfrm>
            <a:off x="0" y="2880244"/>
            <a:ext cx="12192000" cy="3977756"/>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37"/>
          <p:cNvSpPr txBox="1"/>
          <p:nvPr>
            <p:ph type="title"/>
          </p:nvPr>
        </p:nvSpPr>
        <p:spPr>
          <a:xfrm>
            <a:off x="914401" y="525440"/>
            <a:ext cx="5390983" cy="19633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type="body" idx="1"/>
          </p:nvPr>
        </p:nvSpPr>
        <p:spPr>
          <a:xfrm>
            <a:off x="914401" y="3377821"/>
            <a:ext cx="5181600" cy="27991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37"/>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p:nvPr>
            <p:ph type="pic" idx="2"/>
          </p:nvPr>
        </p:nvSpPr>
        <p:spPr>
          <a:xfrm>
            <a:off x="6514166" y="-1798"/>
            <a:ext cx="2846566" cy="2872294"/>
          </a:xfrm>
          <a:prstGeom prst="rect">
            <a:avLst/>
          </a:prstGeom>
          <a:solidFill>
            <a:schemeClr val="accent6"/>
          </a:solidFill>
          <a:ln>
            <a:noFill/>
          </a:ln>
        </p:spPr>
      </p:sp>
      <p:sp>
        <p:nvSpPr>
          <p:cNvPr id="45" name="Google Shape;45;p37"/>
          <p:cNvSpPr/>
          <p:nvPr>
            <p:ph type="pic" idx="3"/>
          </p:nvPr>
        </p:nvSpPr>
        <p:spPr>
          <a:xfrm>
            <a:off x="9360733" y="-1798"/>
            <a:ext cx="2826990" cy="2854594"/>
          </a:xfrm>
          <a:prstGeom prst="rect">
            <a:avLst/>
          </a:prstGeom>
          <a:solidFill>
            <a:srgbClr val="F0C76A"/>
          </a:solidFill>
          <a:ln>
            <a:noFill/>
          </a:ln>
        </p:spPr>
      </p:sp>
      <p:sp>
        <p:nvSpPr>
          <p:cNvPr id="46" name="Google Shape;46;p37"/>
          <p:cNvSpPr/>
          <p:nvPr>
            <p:ph type="pic" idx="4"/>
          </p:nvPr>
        </p:nvSpPr>
        <p:spPr>
          <a:xfrm>
            <a:off x="6514169" y="2856391"/>
            <a:ext cx="2846565" cy="4001609"/>
          </a:xfrm>
          <a:prstGeom prst="rect">
            <a:avLst/>
          </a:prstGeom>
          <a:solidFill>
            <a:srgbClr val="F0C76A"/>
          </a:solidFill>
          <a:ln>
            <a:noFill/>
          </a:ln>
        </p:spPr>
      </p:sp>
      <p:sp>
        <p:nvSpPr>
          <p:cNvPr id="47" name="Google Shape;47;p37"/>
          <p:cNvSpPr/>
          <p:nvPr>
            <p:ph type="pic" idx="5"/>
          </p:nvPr>
        </p:nvSpPr>
        <p:spPr>
          <a:xfrm>
            <a:off x="9356456" y="2828943"/>
            <a:ext cx="2835544" cy="4038805"/>
          </a:xfrm>
          <a:prstGeom prst="rect">
            <a:avLst/>
          </a:prstGeom>
          <a:solidFill>
            <a:schemeClr val="accent6"/>
          </a:solidFill>
          <a:ln>
            <a:noFill/>
          </a:ln>
        </p:spPr>
      </p:sp>
      <p:sp>
        <p:nvSpPr>
          <p:cNvPr id="48" name="Google Shape;48;p37"/>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7"/>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50" name="Shape 50"/>
        <p:cNvGrpSpPr/>
        <p:nvPr/>
      </p:nvGrpSpPr>
      <p:grpSpPr>
        <a:xfrm>
          <a:off x="0" y="0"/>
          <a:ext cx="0" cy="0"/>
          <a:chOff x="0" y="0"/>
          <a:chExt cx="0" cy="0"/>
        </a:xfrm>
      </p:grpSpPr>
      <p:sp>
        <p:nvSpPr>
          <p:cNvPr id="51" name="Google Shape;51;p3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2" name="Google Shape;52;p38"/>
          <p:cNvSpPr/>
          <p:nvPr/>
        </p:nvSpPr>
        <p:spPr>
          <a:xfrm>
            <a:off x="0" y="-3537"/>
            <a:ext cx="12192000" cy="4463002"/>
          </a:xfrm>
          <a:custGeom>
            <a:avLst/>
            <a:gdLst/>
            <a:ahLst/>
            <a:cxnLst/>
            <a:rect l="l" t="t" r="r" b="b"/>
            <a:pathLst>
              <a:path w="12192000" h="4463002" extrusionOk="0">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 name="Google Shape;53;p38"/>
          <p:cNvSpPr/>
          <p:nvPr/>
        </p:nvSpPr>
        <p:spPr>
          <a:xfrm>
            <a:off x="0" y="-3537"/>
            <a:ext cx="12192000" cy="4463002"/>
          </a:xfrm>
          <a:custGeom>
            <a:avLst/>
            <a:gdLst/>
            <a:ahLst/>
            <a:cxnLst/>
            <a:rect l="l" t="t" r="r" b="b"/>
            <a:pathLst>
              <a:path w="12192000" h="4463002" extrusionOk="0">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4" name="Google Shape;54;p38"/>
          <p:cNvSpPr txBox="1"/>
          <p:nvPr>
            <p:ph type="title"/>
          </p:nvPr>
        </p:nvSpPr>
        <p:spPr>
          <a:xfrm>
            <a:off x="2743200" y="1"/>
            <a:ext cx="9432315" cy="2198972"/>
          </a:xfrm>
          <a:prstGeom prst="rect">
            <a:avLst/>
          </a:prstGeom>
          <a:solidFill>
            <a:schemeClr val="accent2">
              <a:alpha val="80000"/>
            </a:schemeClr>
          </a:solid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p:nvPr>
            <p:ph type="pic" idx="2"/>
          </p:nvPr>
        </p:nvSpPr>
        <p:spPr>
          <a:xfrm>
            <a:off x="-16483" y="0"/>
            <a:ext cx="2773332" cy="2202508"/>
          </a:xfrm>
          <a:prstGeom prst="rect">
            <a:avLst/>
          </a:prstGeom>
          <a:solidFill>
            <a:schemeClr val="accent6"/>
          </a:solidFill>
          <a:ln>
            <a:noFill/>
          </a:ln>
        </p:spPr>
      </p:sp>
      <p:sp>
        <p:nvSpPr>
          <p:cNvPr id="56" name="Google Shape;56;p38"/>
          <p:cNvSpPr/>
          <p:nvPr>
            <p:ph type="pic" idx="3"/>
          </p:nvPr>
        </p:nvSpPr>
        <p:spPr>
          <a:xfrm>
            <a:off x="-16484" y="2202508"/>
            <a:ext cx="2773332" cy="2327746"/>
          </a:xfrm>
          <a:prstGeom prst="rect">
            <a:avLst/>
          </a:prstGeom>
          <a:solidFill>
            <a:srgbClr val="F0C76A"/>
          </a:solidFill>
          <a:ln>
            <a:noFill/>
          </a:ln>
        </p:spPr>
      </p:sp>
      <p:sp>
        <p:nvSpPr>
          <p:cNvPr id="57" name="Google Shape;57;p38"/>
          <p:cNvSpPr/>
          <p:nvPr>
            <p:ph type="pic" idx="4"/>
          </p:nvPr>
        </p:nvSpPr>
        <p:spPr>
          <a:xfrm>
            <a:off x="-16484" y="4530254"/>
            <a:ext cx="2773332" cy="2327746"/>
          </a:xfrm>
          <a:prstGeom prst="rect">
            <a:avLst/>
          </a:prstGeom>
          <a:solidFill>
            <a:schemeClr val="accent6"/>
          </a:solidFill>
          <a:ln>
            <a:noFill/>
          </a:ln>
        </p:spPr>
      </p:sp>
      <p:sp>
        <p:nvSpPr>
          <p:cNvPr id="58" name="Google Shape;58;p38"/>
          <p:cNvSpPr txBox="1"/>
          <p:nvPr>
            <p:ph type="body" idx="1"/>
          </p:nvPr>
        </p:nvSpPr>
        <p:spPr>
          <a:xfrm>
            <a:off x="3352800" y="2794177"/>
            <a:ext cx="7476460" cy="338278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Chart Table TImeline">
  <p:cSld name="6_Chart Table TImeline">
    <p:spTree>
      <p:nvGrpSpPr>
        <p:cNvPr id="62" name="Shape 62"/>
        <p:cNvGrpSpPr/>
        <p:nvPr/>
      </p:nvGrpSpPr>
      <p:grpSpPr>
        <a:xfrm>
          <a:off x="0" y="0"/>
          <a:ext cx="0" cy="0"/>
          <a:chOff x="0" y="0"/>
          <a:chExt cx="0" cy="0"/>
        </a:xfrm>
      </p:grpSpPr>
      <p:sp>
        <p:nvSpPr>
          <p:cNvPr id="63" name="Google Shape;63;p39"/>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panose="02000503000000020003"/>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type="body" idx="1"/>
          </p:nvPr>
        </p:nvSpPr>
        <p:spPr>
          <a:xfrm>
            <a:off x="853440" y="1825625"/>
            <a:ext cx="1050036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39"/>
          <p:cNvSpPr txBox="1"/>
          <p:nvPr>
            <p:ph type="ftr" idx="11"/>
          </p:nvPr>
        </p:nvSpPr>
        <p:spPr>
          <a:xfrm>
            <a:off x="914400" y="6437376"/>
            <a:ext cx="37759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9"/>
          <p:cNvSpPr txBox="1"/>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Quote">
  <p:cSld name="7_Quote">
    <p:spTree>
      <p:nvGrpSpPr>
        <p:cNvPr id="68" name="Shape 68"/>
        <p:cNvGrpSpPr/>
        <p:nvPr/>
      </p:nvGrpSpPr>
      <p:grpSpPr>
        <a:xfrm>
          <a:off x="0" y="0"/>
          <a:ext cx="0" cy="0"/>
          <a:chOff x="0" y="0"/>
          <a:chExt cx="0" cy="0"/>
        </a:xfrm>
      </p:grpSpPr>
      <p:sp>
        <p:nvSpPr>
          <p:cNvPr id="69" name="Google Shape;69;p40"/>
          <p:cNvSpPr/>
          <p:nvPr/>
        </p:nvSpPr>
        <p:spPr>
          <a:xfrm rot="-5400000">
            <a:off x="6246663" y="-1789711"/>
            <a:ext cx="3354778" cy="6934200"/>
          </a:xfrm>
          <a:custGeom>
            <a:avLst/>
            <a:gdLst/>
            <a:ahLst/>
            <a:cxnLst/>
            <a:rect l="l" t="t" r="r" b="b"/>
            <a:pathLst>
              <a:path w="2353172" h="4863918" extrusionOk="0">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0" name="Google Shape;70;p40"/>
          <p:cNvSpPr txBox="1"/>
          <p:nvPr>
            <p:ph type="ctrTitle"/>
          </p:nvPr>
        </p:nvSpPr>
        <p:spPr>
          <a:xfrm>
            <a:off x="1249327" y="919717"/>
            <a:ext cx="5761074" cy="34236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0"/>
          <p:cNvSpPr txBox="1"/>
          <p:nvPr>
            <p:ph type="subTitle" idx="1"/>
          </p:nvPr>
        </p:nvSpPr>
        <p:spPr>
          <a:xfrm>
            <a:off x="1249327" y="4795284"/>
            <a:ext cx="4846674"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2000"/>
              <a:buNone/>
              <a:defRPr>
                <a:solidFill>
                  <a:schemeClr val="lt2"/>
                </a:solidFill>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72" name="Google Shape;72;p40"/>
          <p:cNvSpPr/>
          <p:nvPr/>
        </p:nvSpPr>
        <p:spPr>
          <a:xfrm rot="5400000">
            <a:off x="4513861" y="3447061"/>
            <a:ext cx="3354778" cy="3467100"/>
          </a:xfrm>
          <a:custGeom>
            <a:avLst/>
            <a:gdLst/>
            <a:ahLst/>
            <a:cxnLst/>
            <a:rect l="l" t="t" r="r" b="b"/>
            <a:pathLst>
              <a:path w="2353172" h="2431959" extrusionOk="0">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rgbClr val="1160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3" name="Google Shape;73;p40"/>
          <p:cNvSpPr txBox="1"/>
          <p:nvPr>
            <p:ph type="ftr" idx="11"/>
          </p:nvPr>
        </p:nvSpPr>
        <p:spPr>
          <a:xfrm>
            <a:off x="1252728"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p:nvPr>
            <p:ph type="pic" idx="2"/>
          </p:nvPr>
        </p:nvSpPr>
        <p:spPr>
          <a:xfrm>
            <a:off x="7924800" y="1"/>
            <a:ext cx="4267200" cy="6858000"/>
          </a:xfrm>
          <a:prstGeom prst="rect">
            <a:avLst/>
          </a:prstGeom>
          <a:solidFill>
            <a:schemeClr val="accent6"/>
          </a:solidFill>
          <a:ln>
            <a:noFill/>
          </a:ln>
        </p:spPr>
      </p:sp>
      <p:sp>
        <p:nvSpPr>
          <p:cNvPr id="75" name="Google Shape;75;p40"/>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Team">
  <p:cSld name="8_Team">
    <p:spTree>
      <p:nvGrpSpPr>
        <p:cNvPr id="77" name="Shape 77"/>
        <p:cNvGrpSpPr/>
        <p:nvPr/>
      </p:nvGrpSpPr>
      <p:grpSpPr>
        <a:xfrm>
          <a:off x="0" y="0"/>
          <a:ext cx="0" cy="0"/>
          <a:chOff x="0" y="0"/>
          <a:chExt cx="0" cy="0"/>
        </a:xfrm>
      </p:grpSpPr>
      <p:sp>
        <p:nvSpPr>
          <p:cNvPr id="78" name="Google Shape;78;p4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9" name="Google Shape;79;p41"/>
          <p:cNvSpPr/>
          <p:nvPr/>
        </p:nvSpPr>
        <p:spPr>
          <a:xfrm>
            <a:off x="9844850" y="1"/>
            <a:ext cx="2347151"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0" name="Google Shape;80;p41"/>
          <p:cNvSpPr/>
          <p:nvPr/>
        </p:nvSpPr>
        <p:spPr>
          <a:xfrm>
            <a:off x="9844850" y="-770"/>
            <a:ext cx="2347151"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41"/>
          <p:cNvSpPr txBox="1"/>
          <p:nvPr>
            <p:ph type="title"/>
          </p:nvPr>
        </p:nvSpPr>
        <p:spPr>
          <a:xfrm>
            <a:off x="1" y="10159"/>
            <a:ext cx="12191999" cy="2128731"/>
          </a:xfrm>
          <a:prstGeom prst="rect">
            <a:avLst/>
          </a:prstGeom>
          <a:solidFill>
            <a:schemeClr val="accent2">
              <a:alpha val="80000"/>
            </a:schemeClr>
          </a:solid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4000"/>
              <a:buFont typeface="Abril Fatface" panose="02000503000000020003"/>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p:nvPr>
            <p:ph type="pic" idx="2"/>
          </p:nvPr>
        </p:nvSpPr>
        <p:spPr>
          <a:xfrm>
            <a:off x="863600" y="2185416"/>
            <a:ext cx="2286000" cy="1746504"/>
          </a:xfrm>
          <a:prstGeom prst="rect">
            <a:avLst/>
          </a:prstGeom>
          <a:solidFill>
            <a:schemeClr val="accent6"/>
          </a:solidFill>
          <a:ln>
            <a:noFill/>
          </a:ln>
        </p:spPr>
      </p:sp>
      <p:sp>
        <p:nvSpPr>
          <p:cNvPr id="83" name="Google Shape;83;p41"/>
          <p:cNvSpPr txBox="1"/>
          <p:nvPr>
            <p:ph type="body" idx="1"/>
          </p:nvPr>
        </p:nvSpPr>
        <p:spPr>
          <a:xfrm>
            <a:off x="871298" y="3970230"/>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41"/>
          <p:cNvSpPr txBox="1"/>
          <p:nvPr>
            <p:ph type="body" idx="3"/>
          </p:nvPr>
        </p:nvSpPr>
        <p:spPr>
          <a:xfrm>
            <a:off x="864181" y="4948171"/>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p41"/>
          <p:cNvSpPr/>
          <p:nvPr>
            <p:ph type="pic" idx="4"/>
          </p:nvPr>
        </p:nvSpPr>
        <p:spPr>
          <a:xfrm>
            <a:off x="3593592" y="2185416"/>
            <a:ext cx="2286000" cy="1746504"/>
          </a:xfrm>
          <a:prstGeom prst="rect">
            <a:avLst/>
          </a:prstGeom>
          <a:solidFill>
            <a:schemeClr val="accent6"/>
          </a:solidFill>
          <a:ln>
            <a:noFill/>
          </a:ln>
        </p:spPr>
      </p:sp>
      <p:sp>
        <p:nvSpPr>
          <p:cNvPr id="86" name="Google Shape;86;p41"/>
          <p:cNvSpPr txBox="1"/>
          <p:nvPr>
            <p:ph type="body" idx="5"/>
          </p:nvPr>
        </p:nvSpPr>
        <p:spPr>
          <a:xfrm>
            <a:off x="3593592" y="3971853"/>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7" name="Google Shape;87;p41"/>
          <p:cNvSpPr txBox="1"/>
          <p:nvPr>
            <p:ph type="body" idx="6"/>
          </p:nvPr>
        </p:nvSpPr>
        <p:spPr>
          <a:xfrm>
            <a:off x="3593592" y="4948171"/>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88" name="Google Shape;88;p41"/>
          <p:cNvSpPr/>
          <p:nvPr>
            <p:ph type="pic" idx="7"/>
          </p:nvPr>
        </p:nvSpPr>
        <p:spPr>
          <a:xfrm>
            <a:off x="6309360" y="2185416"/>
            <a:ext cx="2286000" cy="1746504"/>
          </a:xfrm>
          <a:prstGeom prst="rect">
            <a:avLst/>
          </a:prstGeom>
          <a:solidFill>
            <a:schemeClr val="accent6"/>
          </a:solidFill>
          <a:ln>
            <a:noFill/>
          </a:ln>
        </p:spPr>
      </p:sp>
      <p:sp>
        <p:nvSpPr>
          <p:cNvPr id="89" name="Google Shape;89;p41"/>
          <p:cNvSpPr txBox="1"/>
          <p:nvPr>
            <p:ph type="body" idx="8"/>
          </p:nvPr>
        </p:nvSpPr>
        <p:spPr>
          <a:xfrm>
            <a:off x="6309360" y="3971853"/>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0" name="Google Shape;90;p41"/>
          <p:cNvSpPr txBox="1"/>
          <p:nvPr>
            <p:ph type="body" idx="9"/>
          </p:nvPr>
        </p:nvSpPr>
        <p:spPr>
          <a:xfrm>
            <a:off x="6309360" y="4949098"/>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91" name="Google Shape;91;p41"/>
          <p:cNvSpPr/>
          <p:nvPr>
            <p:ph type="pic" idx="13"/>
          </p:nvPr>
        </p:nvSpPr>
        <p:spPr>
          <a:xfrm>
            <a:off x="9015984" y="2185416"/>
            <a:ext cx="2286000" cy="1746504"/>
          </a:xfrm>
          <a:prstGeom prst="rect">
            <a:avLst/>
          </a:prstGeom>
          <a:solidFill>
            <a:schemeClr val="accent6"/>
          </a:solidFill>
          <a:ln>
            <a:noFill/>
          </a:ln>
        </p:spPr>
      </p:sp>
      <p:sp>
        <p:nvSpPr>
          <p:cNvPr id="92" name="Google Shape;92;p41"/>
          <p:cNvSpPr txBox="1"/>
          <p:nvPr>
            <p:ph type="body" idx="14"/>
          </p:nvPr>
        </p:nvSpPr>
        <p:spPr>
          <a:xfrm>
            <a:off x="9015984" y="3976192"/>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3" name="Google Shape;93;p41"/>
          <p:cNvSpPr txBox="1"/>
          <p:nvPr>
            <p:ph type="body" idx="15"/>
          </p:nvPr>
        </p:nvSpPr>
        <p:spPr>
          <a:xfrm>
            <a:off x="9015984" y="4945456"/>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94" name="Google Shape;94;p41"/>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1"/>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2"/>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9" name="Shape 9"/>
        <p:cNvGrpSpPr/>
        <p:nvPr/>
      </p:nvGrpSpPr>
      <p:grpSpPr>
        <a:xfrm>
          <a:off x="0" y="0"/>
          <a:ext cx="0" cy="0"/>
          <a:chOff x="0" y="0"/>
          <a:chExt cx="0" cy="0"/>
        </a:xfrm>
      </p:grpSpPr>
      <p:sp>
        <p:nvSpPr>
          <p:cNvPr id="10" name="Google Shape;10;p32"/>
          <p:cNvSpPr/>
          <p:nvPr/>
        </p:nvSpPr>
        <p:spPr>
          <a:xfrm>
            <a:off x="8839807"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32"/>
          <p:cNvSpPr txBox="1"/>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00" b="0"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32"/>
          <p:cNvSpPr txBox="1"/>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4000"/>
              <a:buFont typeface="Abril Fatface" panose="02000503000000020003"/>
              <a:buNone/>
              <a:defRPr sz="4000" b="0" i="0" u="none" strike="noStrike" cap="none">
                <a:solidFill>
                  <a:schemeClr val="accent2"/>
                </a:solidFill>
                <a:latin typeface="Abril Fatface" panose="02000503000000020003"/>
                <a:ea typeface="Abril Fatface" panose="02000503000000020003"/>
                <a:cs typeface="Abril Fatface" panose="02000503000000020003"/>
                <a:sym typeface="Abril Fatface" panose="020005030000000200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32"/>
          <p:cNvSpPr txBox="1"/>
          <p:nvPr>
            <p:ph type="body" idx="1"/>
          </p:nvPr>
        </p:nvSpPr>
        <p:spPr>
          <a:xfrm>
            <a:off x="918825" y="1916262"/>
            <a:ext cx="10192198" cy="413348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5"/>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20000"/>
              </a:lnSpc>
              <a:spcBef>
                <a:spcPts val="500"/>
              </a:spcBef>
              <a:spcAft>
                <a:spcPts val="0"/>
              </a:spcAft>
              <a:buClr>
                <a:schemeClr val="accent5"/>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500"/>
              </a:spcBef>
              <a:spcAft>
                <a:spcPts val="0"/>
              </a:spcAft>
              <a:buClr>
                <a:schemeClr val="accent5"/>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500"/>
              </a:spcBef>
              <a:spcAft>
                <a:spcPts val="0"/>
              </a:spcAft>
              <a:buClr>
                <a:schemeClr val="accent5"/>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20000"/>
              </a:lnSpc>
              <a:spcBef>
                <a:spcPts val="500"/>
              </a:spcBef>
              <a:spcAft>
                <a:spcPts val="0"/>
              </a:spcAft>
              <a:buClr>
                <a:schemeClr val="accent5"/>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32"/>
          <p:cNvSpPr txBox="1"/>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32"/>
          <p:cNvSpPr txBox="1"/>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1pPr>
            <a:lvl2pPr marL="0" marR="0" lvl="1"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2pPr>
            <a:lvl3pPr marL="0" marR="0" lvl="2"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3pPr>
            <a:lvl4pPr marL="0" marR="0" lvl="3"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4pPr>
            <a:lvl5pPr marL="0" marR="0" lvl="4"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5pPr>
            <a:lvl6pPr marL="0" marR="0" lvl="5"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6pPr>
            <a:lvl7pPr marL="0" marR="0" lvl="6"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7pPr>
            <a:lvl8pPr marL="0" marR="0" lvl="7"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8pPr>
            <a:lvl9pPr marL="0" marR="0" lvl="8"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hyperlink" Target="https://lightcast.io/resources/blog/global-ai-skills-jobs"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4" name="Google Shape;184;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5" name="Google Shape;185;p1"/>
          <p:cNvSpPr txBox="1"/>
          <p:nvPr>
            <p:ph type="title"/>
          </p:nvPr>
        </p:nvSpPr>
        <p:spPr>
          <a:xfrm>
            <a:off x="891833" y="990598"/>
            <a:ext cx="4770783" cy="321746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Abril Fatface" panose="02000503000000020003"/>
              <a:buNone/>
            </a:pPr>
            <a:r>
              <a:rPr lang="en-US" sz="3400" u="sng">
                <a:solidFill>
                  <a:srgbClr val="FFFFFF"/>
                </a:solidFill>
              </a:rPr>
              <a:t>The Future of Work: </a:t>
            </a:r>
            <a:br>
              <a:rPr lang="en-US" sz="3400">
                <a:solidFill>
                  <a:srgbClr val="FFFFFF"/>
                </a:solidFill>
              </a:rPr>
            </a:br>
            <a:r>
              <a:rPr lang="en-US" sz="3400">
                <a:solidFill>
                  <a:srgbClr val="FFFFFF"/>
                </a:solidFill>
              </a:rPr>
              <a:t>A data-driven approach to understanding the job market</a:t>
            </a:r>
            <a:endParaRPr lang="en-US" sz="3400">
              <a:solidFill>
                <a:srgbClr val="FFFFFF"/>
              </a:solidFill>
            </a:endParaRPr>
          </a:p>
        </p:txBody>
      </p:sp>
      <p:sp>
        <p:nvSpPr>
          <p:cNvPr id="186" name="Google Shape;186;p1"/>
          <p:cNvSpPr/>
          <p:nvPr/>
        </p:nvSpPr>
        <p:spPr>
          <a:xfrm>
            <a:off x="0" y="4357620"/>
            <a:ext cx="11576868" cy="2500379"/>
          </a:xfrm>
          <a:custGeom>
            <a:avLst/>
            <a:gdLst/>
            <a:ahLst/>
            <a:cxnLst/>
            <a:rect l="l" t="t" r="r" b="b"/>
            <a:pathLst>
              <a:path w="11576868" h="2500379" extrusionOk="0">
                <a:moveTo>
                  <a:pt x="0" y="0"/>
                </a:moveTo>
                <a:lnTo>
                  <a:pt x="949598" y="0"/>
                </a:lnTo>
                <a:lnTo>
                  <a:pt x="2713710" y="0"/>
                </a:lnTo>
                <a:lnTo>
                  <a:pt x="3638550" y="0"/>
                </a:lnTo>
                <a:lnTo>
                  <a:pt x="4302399" y="0"/>
                </a:lnTo>
                <a:lnTo>
                  <a:pt x="8772860" y="0"/>
                </a:lnTo>
                <a:lnTo>
                  <a:pt x="8772860" y="1898"/>
                </a:lnTo>
                <a:lnTo>
                  <a:pt x="8847928" y="0"/>
                </a:lnTo>
                <a:cubicBezTo>
                  <a:pt x="10267176" y="0"/>
                  <a:pt x="11434500" y="1078620"/>
                  <a:pt x="11574871" y="2460835"/>
                </a:cubicBezTo>
                <a:lnTo>
                  <a:pt x="11576868" y="2500379"/>
                </a:lnTo>
                <a:lnTo>
                  <a:pt x="0" y="2500379"/>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7" name="Google Shape;187;p1" descr="Person using tablet"/>
          <p:cNvPicPr preferRelativeResize="0"/>
          <p:nvPr/>
        </p:nvPicPr>
        <p:blipFill rotWithShape="1">
          <a:blip r:embed="rId1"/>
          <a:srcRect l="20185" r="20184"/>
          <a:stretch>
            <a:fillRect/>
          </a:stretch>
        </p:blipFill>
        <p:spPr>
          <a:xfrm>
            <a:off x="6057901" y="10"/>
            <a:ext cx="6134099" cy="6857989"/>
          </a:xfrm>
          <a:custGeom>
            <a:avLst/>
            <a:gdLst/>
            <a:ahLst/>
            <a:cxnLst/>
            <a:rect l="l" t="t" r="r" b="b"/>
            <a:pathLst>
              <a:path w="6134099" h="6857999" extrusionOk="0">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noFill/>
          <a:ln>
            <a:noFill/>
          </a:ln>
        </p:spPr>
      </p:pic>
      <p:sp>
        <p:nvSpPr>
          <p:cNvPr id="188" name="Google Shape;188;p1"/>
          <p:cNvSpPr txBox="1"/>
          <p:nvPr>
            <p:ph type="body" idx="4294967295"/>
          </p:nvPr>
        </p:nvSpPr>
        <p:spPr>
          <a:xfrm>
            <a:off x="914400" y="4380880"/>
            <a:ext cx="4725651" cy="914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TARUSHI GUPTA</a:t>
            </a:r>
            <a:endPar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1800"/>
              <a:buNone/>
            </a:pPr>
            <a:r>
              <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HIBA HASSAN</a:t>
            </a:r>
            <a:endPar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11"/>
          <p:cNvSpPr txBox="1"/>
          <p:nvPr>
            <p:ph type="title"/>
          </p:nvPr>
        </p:nvSpPr>
        <p:spPr>
          <a:xfrm>
            <a:off x="905256" y="143256"/>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sz="3000"/>
              <a:t>How has the AI job market evolved over the years?</a:t>
            </a:r>
            <a:endParaRPr sz="3000"/>
          </a:p>
        </p:txBody>
      </p:sp>
      <p:pic>
        <p:nvPicPr>
          <p:cNvPr id="310" name="Google Shape;310;p11"/>
          <p:cNvPicPr preferRelativeResize="0"/>
          <p:nvPr/>
        </p:nvPicPr>
        <p:blipFill rotWithShape="1">
          <a:blip r:embed="rId1"/>
          <a:srcRect/>
          <a:stretch>
            <a:fillRect/>
          </a:stretch>
        </p:blipFill>
        <p:spPr>
          <a:xfrm>
            <a:off x="4936225" y="1600200"/>
            <a:ext cx="6590318" cy="4963326"/>
          </a:xfrm>
          <a:prstGeom prst="rect">
            <a:avLst/>
          </a:prstGeom>
          <a:noFill/>
          <a:ln>
            <a:noFill/>
          </a:ln>
          <a:effectLst>
            <a:outerShdw blurRad="292100" dist="139700" dir="2700000" algn="tl" rotWithShape="0">
              <a:srgbClr val="333333">
                <a:alpha val="64313"/>
              </a:srgbClr>
            </a:outerShdw>
          </a:effectLst>
        </p:spPr>
      </p:pic>
      <p:sp>
        <p:nvSpPr>
          <p:cNvPr id="311" name="Google Shape;311;p11"/>
          <p:cNvSpPr txBox="1"/>
          <p:nvPr/>
        </p:nvSpPr>
        <p:spPr>
          <a:xfrm>
            <a:off x="905250" y="1336300"/>
            <a:ext cx="4031100" cy="255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Where are the AI technology hubs?</a:t>
            </a:r>
            <a:endParaRPr sz="2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Since 2014, the number of job openings in the field of AI has experienced a substantial increase in countries worldwide, representing a </a:t>
            </a:r>
            <a:r>
              <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growing trend in the demand for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AI-related positions.</a:t>
            </a:r>
            <a:endParaRPr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312" name="Google Shape;312;p11"/>
          <p:cNvGrpSpPr/>
          <p:nvPr/>
        </p:nvGrpSpPr>
        <p:grpSpPr>
          <a:xfrm>
            <a:off x="1427523" y="4049654"/>
            <a:ext cx="2407058" cy="2500659"/>
            <a:chOff x="0" y="1222"/>
            <a:chExt cx="2407058" cy="2500659"/>
          </a:xfrm>
        </p:grpSpPr>
        <p:cxnSp>
          <p:nvCxnSpPr>
            <p:cNvPr id="313" name="Google Shape;313;p11"/>
            <p:cNvCxnSpPr/>
            <p:nvPr/>
          </p:nvCxnSpPr>
          <p:spPr>
            <a:xfrm>
              <a:off x="0" y="1222"/>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14" name="Google Shape;314;p11"/>
            <p:cNvSpPr/>
            <p:nvPr/>
          </p:nvSpPr>
          <p:spPr>
            <a:xfrm>
              <a:off x="0" y="1222"/>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1"/>
            <p:cNvSpPr txBox="1"/>
            <p:nvPr/>
          </p:nvSpPr>
          <p:spPr>
            <a:xfrm>
              <a:off x="0" y="1222"/>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Top Hubs(2022)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6" name="Google Shape;316;p11"/>
            <p:cNvCxnSpPr/>
            <p:nvPr/>
          </p:nvCxnSpPr>
          <p:spPr>
            <a:xfrm>
              <a:off x="0" y="417998"/>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17" name="Google Shape;317;p11"/>
            <p:cNvSpPr/>
            <p:nvPr/>
          </p:nvSpPr>
          <p:spPr>
            <a:xfrm>
              <a:off x="0" y="417998"/>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1"/>
            <p:cNvSpPr txBox="1"/>
            <p:nvPr/>
          </p:nvSpPr>
          <p:spPr>
            <a:xfrm>
              <a:off x="0" y="417998"/>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9" name="Google Shape;319;p11"/>
            <p:cNvCxnSpPr/>
            <p:nvPr/>
          </p:nvCxnSpPr>
          <p:spPr>
            <a:xfrm>
              <a:off x="0" y="834775"/>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20" name="Google Shape;320;p11"/>
            <p:cNvSpPr/>
            <p:nvPr/>
          </p:nvSpPr>
          <p:spPr>
            <a:xfrm>
              <a:off x="0" y="834775"/>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1"/>
            <p:cNvSpPr txBox="1"/>
            <p:nvPr/>
          </p:nvSpPr>
          <p:spPr>
            <a:xfrm>
              <a:off x="0" y="834775"/>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Canada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22" name="Google Shape;322;p11"/>
            <p:cNvCxnSpPr/>
            <p:nvPr/>
          </p:nvCxnSpPr>
          <p:spPr>
            <a:xfrm>
              <a:off x="0" y="1251551"/>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23" name="Google Shape;323;p11"/>
            <p:cNvSpPr/>
            <p:nvPr/>
          </p:nvSpPr>
          <p:spPr>
            <a:xfrm>
              <a:off x="0" y="1251552"/>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1"/>
            <p:cNvSpPr txBox="1"/>
            <p:nvPr/>
          </p:nvSpPr>
          <p:spPr>
            <a:xfrm>
              <a:off x="0" y="1251552"/>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Spain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25" name="Google Shape;325;p11"/>
            <p:cNvCxnSpPr/>
            <p:nvPr/>
          </p:nvCxnSpPr>
          <p:spPr>
            <a:xfrm>
              <a:off x="0" y="1668328"/>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26" name="Google Shape;326;p11"/>
            <p:cNvSpPr/>
            <p:nvPr/>
          </p:nvSpPr>
          <p:spPr>
            <a:xfrm>
              <a:off x="0" y="1668328"/>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1"/>
            <p:cNvSpPr txBox="1"/>
            <p:nvPr/>
          </p:nvSpPr>
          <p:spPr>
            <a:xfrm>
              <a:off x="0" y="1668328"/>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Australia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28" name="Google Shape;328;p11"/>
            <p:cNvCxnSpPr/>
            <p:nvPr/>
          </p:nvCxnSpPr>
          <p:spPr>
            <a:xfrm>
              <a:off x="0" y="2085105"/>
              <a:ext cx="2407058"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29" name="Google Shape;329;p11"/>
            <p:cNvSpPr/>
            <p:nvPr/>
          </p:nvSpPr>
          <p:spPr>
            <a:xfrm>
              <a:off x="0" y="2085105"/>
              <a:ext cx="2407058" cy="4167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1"/>
            <p:cNvSpPr txBox="1"/>
            <p:nvPr/>
          </p:nvSpPr>
          <p:spPr>
            <a:xfrm>
              <a:off x="0" y="2085105"/>
              <a:ext cx="2407058" cy="416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Italy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pic>
        <p:nvPicPr>
          <p:cNvPr id="350" name="Google Shape;350;p19"/>
          <p:cNvPicPr preferRelativeResize="0"/>
          <p:nvPr/>
        </p:nvPicPr>
        <p:blipFill rotWithShape="1">
          <a:blip r:embed="rId1"/>
          <a:srcRect/>
          <a:stretch>
            <a:fillRect/>
          </a:stretch>
        </p:blipFill>
        <p:spPr>
          <a:xfrm>
            <a:off x="1829483" y="0"/>
            <a:ext cx="8079129" cy="1886182"/>
          </a:xfrm>
          <a:prstGeom prst="rect">
            <a:avLst/>
          </a:prstGeom>
          <a:noFill/>
          <a:ln>
            <a:noFill/>
          </a:ln>
        </p:spPr>
      </p:pic>
      <p:pic>
        <p:nvPicPr>
          <p:cNvPr id="351" name="Google Shape;351;p19"/>
          <p:cNvPicPr preferRelativeResize="0"/>
          <p:nvPr/>
        </p:nvPicPr>
        <p:blipFill rotWithShape="1">
          <a:blip r:embed="rId2"/>
          <a:srcRect/>
          <a:stretch>
            <a:fillRect/>
          </a:stretch>
        </p:blipFill>
        <p:spPr>
          <a:xfrm>
            <a:off x="2720050" y="1586015"/>
            <a:ext cx="7188562" cy="5061047"/>
          </a:xfrm>
          <a:prstGeom prst="rect">
            <a:avLst/>
          </a:prstGeom>
          <a:noFill/>
          <a:ln>
            <a:noFill/>
          </a:ln>
        </p:spPr>
      </p:pic>
      <p:sp>
        <p:nvSpPr>
          <p:cNvPr id="352" name="Google Shape;352;p19"/>
          <p:cNvSpPr/>
          <p:nvPr/>
        </p:nvSpPr>
        <p:spPr>
          <a:xfrm rot="-1246311">
            <a:off x="2609681" y="1757679"/>
            <a:ext cx="720637" cy="2215361"/>
          </a:xfrm>
          <a:prstGeom prst="curvedRightArrow">
            <a:avLst>
              <a:gd name="adj1" fmla="val 25000"/>
              <a:gd name="adj2" fmla="val 45161"/>
              <a:gd name="adj3" fmla="val 33483"/>
            </a:avLst>
          </a:prstGeom>
          <a:solidFill>
            <a:schemeClr val="accent1"/>
          </a:solidFill>
          <a:ln w="25400" cap="flat" cmpd="sng">
            <a:solidFill>
              <a:srgbClr val="1941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3" name="Google Shape;353;p19"/>
          <p:cNvSpPr txBox="1"/>
          <p:nvPr/>
        </p:nvSpPr>
        <p:spPr>
          <a:xfrm>
            <a:off x="3676750" y="6493173"/>
            <a:ext cx="527516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9283F"/>
                </a:solidFill>
                <a:latin typeface="Times New Roman" panose="02020603050405020304"/>
                <a:ea typeface="Times New Roman" panose="02020603050405020304"/>
                <a:cs typeface="Times New Roman" panose="02020603050405020304"/>
                <a:sym typeface="Times New Roman" panose="02020603050405020304"/>
              </a:rPr>
              <a:t>Source: </a:t>
            </a:r>
            <a:r>
              <a:rPr lang="en-US" sz="12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3"/>
              </a:rPr>
              <a:t>https://lightcast.io/resources/blog/global-ai-skills-jobs</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p12"/>
          <p:cNvSpPr txBox="1"/>
          <p:nvPr>
            <p:ph type="title"/>
          </p:nvPr>
        </p:nvSpPr>
        <p:spPr>
          <a:xfrm>
            <a:off x="676656" y="143256"/>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sz="3000"/>
              <a:t>Which states are emerging as new AI hubs? </a:t>
            </a:r>
            <a:endParaRPr sz="3000"/>
          </a:p>
        </p:txBody>
      </p:sp>
      <p:grpSp>
        <p:nvGrpSpPr>
          <p:cNvPr id="336" name="Google Shape;336;p12"/>
          <p:cNvGrpSpPr/>
          <p:nvPr/>
        </p:nvGrpSpPr>
        <p:grpSpPr>
          <a:xfrm>
            <a:off x="676650" y="2204500"/>
            <a:ext cx="3590501" cy="3535459"/>
            <a:chOff x="0" y="1727"/>
            <a:chExt cx="4031100" cy="3535459"/>
          </a:xfrm>
        </p:grpSpPr>
        <p:cxnSp>
          <p:nvCxnSpPr>
            <p:cNvPr id="337" name="Google Shape;337;p12"/>
            <p:cNvCxnSpPr/>
            <p:nvPr/>
          </p:nvCxnSpPr>
          <p:spPr>
            <a:xfrm>
              <a:off x="0" y="1727"/>
              <a:ext cx="4030960"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38" name="Google Shape;338;p12"/>
            <p:cNvSpPr/>
            <p:nvPr/>
          </p:nvSpPr>
          <p:spPr>
            <a:xfrm>
              <a:off x="0" y="1727"/>
              <a:ext cx="4030960" cy="117848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2"/>
            <p:cNvSpPr txBox="1"/>
            <p:nvPr/>
          </p:nvSpPr>
          <p:spPr>
            <a:xfrm>
              <a:off x="0" y="1727"/>
              <a:ext cx="4031100" cy="117840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dk1"/>
                </a:buClr>
                <a:buSzPts val="1900"/>
                <a:buFont typeface="Times New Roman" panose="02020603050405020304"/>
                <a:buNone/>
              </a:pP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California, Texas, New York, and Massachusetts have been AI hubs</a:t>
              </a:r>
              <a:endParaRPr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0" name="Google Shape;340;p12"/>
            <p:cNvCxnSpPr/>
            <p:nvPr/>
          </p:nvCxnSpPr>
          <p:spPr>
            <a:xfrm>
              <a:off x="0" y="1180214"/>
              <a:ext cx="4030960"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41" name="Google Shape;341;p12"/>
            <p:cNvSpPr/>
            <p:nvPr/>
          </p:nvSpPr>
          <p:spPr>
            <a:xfrm>
              <a:off x="0" y="1180214"/>
              <a:ext cx="4030960" cy="117848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2"/>
            <p:cNvSpPr txBox="1"/>
            <p:nvPr/>
          </p:nvSpPr>
          <p:spPr>
            <a:xfrm>
              <a:off x="0" y="1180214"/>
              <a:ext cx="4030960" cy="1178486"/>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dk1"/>
                </a:buClr>
                <a:buSzPts val="1900"/>
                <a:buFont typeface="Times New Roman" panose="02020603050405020304"/>
                <a:buNone/>
              </a:pP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a:t>
              </a:r>
              <a:r>
                <a:rPr lang="en-US" sz="19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discover</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that states like Virginia, Florida, Illinois, and Washington are experiencing a surge in AI job openings. </a:t>
              </a:r>
              <a:endParaRPr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3" name="Google Shape;343;p12"/>
            <p:cNvCxnSpPr/>
            <p:nvPr/>
          </p:nvCxnSpPr>
          <p:spPr>
            <a:xfrm>
              <a:off x="0" y="2358700"/>
              <a:ext cx="4030960"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344" name="Google Shape;344;p12"/>
            <p:cNvSpPr/>
            <p:nvPr/>
          </p:nvSpPr>
          <p:spPr>
            <a:xfrm>
              <a:off x="0" y="2358700"/>
              <a:ext cx="4030960" cy="117848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45" name="Google Shape;345;p12"/>
          <p:cNvPicPr preferRelativeResize="0"/>
          <p:nvPr/>
        </p:nvPicPr>
        <p:blipFill rotWithShape="1">
          <a:blip r:embed="rId1"/>
          <a:srcRect/>
          <a:stretch>
            <a:fillRect/>
          </a:stretch>
        </p:blipFill>
        <p:spPr>
          <a:xfrm>
            <a:off x="4496325" y="1893825"/>
            <a:ext cx="7086076" cy="4552540"/>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13"/>
          <p:cNvSpPr txBox="1"/>
          <p:nvPr>
            <p:ph type="title"/>
          </p:nvPr>
        </p:nvSpPr>
        <p:spPr>
          <a:xfrm>
            <a:off x="905250" y="143250"/>
            <a:ext cx="9923700" cy="1336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sz="3000"/>
              <a:t>Beyond the Tech Giants</a:t>
            </a:r>
            <a:endParaRPr sz="3000"/>
          </a:p>
        </p:txBody>
      </p:sp>
      <p:pic>
        <p:nvPicPr>
          <p:cNvPr id="359" name="Google Shape;359;p13"/>
          <p:cNvPicPr preferRelativeResize="0"/>
          <p:nvPr/>
        </p:nvPicPr>
        <p:blipFill rotWithShape="1">
          <a:blip r:embed="rId1"/>
          <a:srcRect/>
          <a:stretch>
            <a:fillRect/>
          </a:stretch>
        </p:blipFill>
        <p:spPr>
          <a:xfrm>
            <a:off x="216550" y="1381800"/>
            <a:ext cx="5952311" cy="4871650"/>
          </a:xfrm>
          <a:prstGeom prst="rect">
            <a:avLst/>
          </a:prstGeom>
          <a:noFill/>
          <a:ln>
            <a:noFill/>
          </a:ln>
        </p:spPr>
      </p:pic>
      <p:pic>
        <p:nvPicPr>
          <p:cNvPr id="360" name="Google Shape;360;p13"/>
          <p:cNvPicPr preferRelativeResize="0"/>
          <p:nvPr/>
        </p:nvPicPr>
        <p:blipFill rotWithShape="1">
          <a:blip r:embed="rId2"/>
          <a:srcRect/>
          <a:stretch>
            <a:fillRect/>
          </a:stretch>
        </p:blipFill>
        <p:spPr>
          <a:xfrm>
            <a:off x="6096001" y="1381800"/>
            <a:ext cx="5875650" cy="48716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14"/>
          <p:cNvSpPr txBox="1"/>
          <p:nvPr/>
        </p:nvSpPr>
        <p:spPr>
          <a:xfrm>
            <a:off x="719569" y="685795"/>
            <a:ext cx="101805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California: </a:t>
            </a:r>
            <a:r>
              <a:rPr lang="en-US" sz="1800" b="1" i="1"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More AI related</a:t>
            </a:r>
            <a:r>
              <a:rPr lang="en-US" sz="1800" b="0" i="0"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 job roles in Sunnyvale and San Mateo (that have </a:t>
            </a:r>
            <a:r>
              <a:rPr lang="en-US" sz="1800" b="1" i="1"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fewer AI companies</a:t>
            </a:r>
            <a:r>
              <a:rPr lang="en-US" sz="1800" b="0" i="0"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 vs Mountain View, San Diego or Palo Alto (that have relatively </a:t>
            </a:r>
            <a:r>
              <a:rPr lang="en-US" sz="1800" b="1" i="1"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more AI companies</a:t>
            </a:r>
            <a:r>
              <a:rPr lang="en-US" sz="1800" b="0" i="0" u="none" strike="noStrike" cap="none">
                <a:solidFill>
                  <a:srgbClr val="212121"/>
                </a:solidFill>
                <a:latin typeface="Times New Roman" panose="02020603050405020304"/>
                <a:ea typeface="Times New Roman" panose="02020603050405020304"/>
                <a:cs typeface="Times New Roman" panose="02020603050405020304"/>
                <a:sym typeface="Times New Roman" panose="02020603050405020304"/>
              </a:rPr>
              <a:t>)</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67" name="Google Shape;367;p14"/>
          <p:cNvPicPr preferRelativeResize="0"/>
          <p:nvPr/>
        </p:nvPicPr>
        <p:blipFill rotWithShape="1">
          <a:blip r:embed="rId1"/>
          <a:srcRect/>
          <a:stretch>
            <a:fillRect/>
          </a:stretch>
        </p:blipFill>
        <p:spPr>
          <a:xfrm>
            <a:off x="423298" y="1672748"/>
            <a:ext cx="5450426" cy="4502550"/>
          </a:xfrm>
          <a:prstGeom prst="rect">
            <a:avLst/>
          </a:prstGeom>
          <a:noFill/>
          <a:ln>
            <a:noFill/>
          </a:ln>
        </p:spPr>
      </p:pic>
      <p:pic>
        <p:nvPicPr>
          <p:cNvPr id="368" name="Google Shape;368;p14"/>
          <p:cNvPicPr preferRelativeResize="0"/>
          <p:nvPr/>
        </p:nvPicPr>
        <p:blipFill rotWithShape="1">
          <a:blip r:embed="rId2"/>
          <a:srcRect/>
          <a:stretch>
            <a:fillRect/>
          </a:stretch>
        </p:blipFill>
        <p:spPr>
          <a:xfrm>
            <a:off x="6096001" y="1587550"/>
            <a:ext cx="5589450" cy="4680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10"/>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a:t>AI Adoption in the USA &amp; Decentralization of Tech Hubs</a:t>
            </a:r>
            <a:endParaRPr lang="en-US"/>
          </a:p>
        </p:txBody>
      </p:sp>
      <p:grpSp>
        <p:nvGrpSpPr>
          <p:cNvPr id="374" name="Google Shape;374;p10"/>
          <p:cNvGrpSpPr/>
          <p:nvPr/>
        </p:nvGrpSpPr>
        <p:grpSpPr>
          <a:xfrm>
            <a:off x="905969" y="2144209"/>
            <a:ext cx="10448795" cy="3724155"/>
            <a:chOff x="0" y="0"/>
            <a:chExt cx="10448795" cy="3724155"/>
          </a:xfrm>
        </p:grpSpPr>
        <p:cxnSp>
          <p:nvCxnSpPr>
            <p:cNvPr id="375" name="Google Shape;375;p10"/>
            <p:cNvCxnSpPr/>
            <p:nvPr/>
          </p:nvCxnSpPr>
          <p:spPr>
            <a:xfrm>
              <a:off x="0" y="0"/>
              <a:ext cx="10448795" cy="0"/>
            </a:xfrm>
            <a:prstGeom prst="straightConnector1">
              <a:avLst/>
            </a:prstGeom>
            <a:solidFill>
              <a:srgbClr val="399A8D"/>
            </a:solidFill>
            <a:ln w="25400" cap="flat" cmpd="sng">
              <a:solidFill>
                <a:srgbClr val="399A8D"/>
              </a:solidFill>
              <a:prstDash val="solid"/>
              <a:round/>
              <a:headEnd type="none" w="sm" len="sm"/>
              <a:tailEnd type="none" w="sm" len="sm"/>
            </a:ln>
          </p:spPr>
        </p:cxnSp>
        <p:sp>
          <p:nvSpPr>
            <p:cNvPr id="376" name="Google Shape;376;p10"/>
            <p:cNvSpPr/>
            <p:nvPr/>
          </p:nvSpPr>
          <p:spPr>
            <a:xfrm>
              <a:off x="0" y="0"/>
              <a:ext cx="2089759" cy="37241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0"/>
            <p:cNvSpPr txBox="1"/>
            <p:nvPr/>
          </p:nvSpPr>
          <p:spPr>
            <a:xfrm>
              <a:off x="0" y="0"/>
              <a:ext cx="2089759" cy="3724155"/>
            </a:xfrm>
            <a:prstGeom prst="rect">
              <a:avLst/>
            </a:prstGeom>
            <a:noFill/>
            <a:ln>
              <a:noFill/>
            </a:ln>
          </p:spPr>
          <p:txBody>
            <a:bodyPr spcFirstLastPara="1" wrap="square" lIns="76200" tIns="76200" rIns="76200" bIns="76200" anchor="t"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Key Findings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8" name="Google Shape;378;p10"/>
            <p:cNvSpPr/>
            <p:nvPr/>
          </p:nvSpPr>
          <p:spPr>
            <a:xfrm>
              <a:off x="2246490" y="58189"/>
              <a:ext cx="8202304" cy="11637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0"/>
            <p:cNvSpPr txBox="1"/>
            <p:nvPr/>
          </p:nvSpPr>
          <p:spPr>
            <a:xfrm>
              <a:off x="2246490" y="58189"/>
              <a:ext cx="8202304" cy="1163798"/>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AI job openings have consistently surged worldwide since 2014, reflecting an increasing demand for AI-related roles.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80" name="Google Shape;380;p10"/>
            <p:cNvCxnSpPr/>
            <p:nvPr/>
          </p:nvCxnSpPr>
          <p:spPr>
            <a:xfrm>
              <a:off x="2089759" y="1221988"/>
              <a:ext cx="8359036" cy="0"/>
            </a:xfrm>
            <a:prstGeom prst="straightConnector1">
              <a:avLst/>
            </a:prstGeom>
            <a:solidFill>
              <a:srgbClr val="399A8D"/>
            </a:solidFill>
            <a:ln w="25400" cap="flat" cmpd="sng">
              <a:solidFill>
                <a:srgbClr val="BED3CF"/>
              </a:solidFill>
              <a:prstDash val="solid"/>
              <a:round/>
              <a:headEnd type="none" w="sm" len="sm"/>
              <a:tailEnd type="none" w="sm" len="sm"/>
            </a:ln>
          </p:spPr>
        </p:cxnSp>
        <p:sp>
          <p:nvSpPr>
            <p:cNvPr id="381" name="Google Shape;381;p10"/>
            <p:cNvSpPr/>
            <p:nvPr/>
          </p:nvSpPr>
          <p:spPr>
            <a:xfrm>
              <a:off x="2246490" y="1280178"/>
              <a:ext cx="8202304" cy="11637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0"/>
            <p:cNvSpPr txBox="1"/>
            <p:nvPr/>
          </p:nvSpPr>
          <p:spPr>
            <a:xfrm>
              <a:off x="2246490" y="1280178"/>
              <a:ext cx="8202304" cy="1163798"/>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USA dominates the expanding global AI job market, with unexpected growth surges in countries like Spain and new AI hubs emerging in states like Virginia and Florida.</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83" name="Google Shape;383;p10"/>
            <p:cNvCxnSpPr/>
            <p:nvPr/>
          </p:nvCxnSpPr>
          <p:spPr>
            <a:xfrm>
              <a:off x="2089759" y="2443976"/>
              <a:ext cx="8359036" cy="0"/>
            </a:xfrm>
            <a:prstGeom prst="straightConnector1">
              <a:avLst/>
            </a:prstGeom>
            <a:solidFill>
              <a:srgbClr val="399A8D"/>
            </a:solidFill>
            <a:ln w="25400" cap="flat" cmpd="sng">
              <a:solidFill>
                <a:srgbClr val="BED3CF"/>
              </a:solidFill>
              <a:prstDash val="solid"/>
              <a:round/>
              <a:headEnd type="none" w="sm" len="sm"/>
              <a:tailEnd type="none" w="sm" len="sm"/>
            </a:ln>
          </p:spPr>
        </p:cxnSp>
        <p:sp>
          <p:nvSpPr>
            <p:cNvPr id="384" name="Google Shape;384;p10"/>
            <p:cNvSpPr/>
            <p:nvPr/>
          </p:nvSpPr>
          <p:spPr>
            <a:xfrm>
              <a:off x="2246490" y="2502166"/>
              <a:ext cx="8202304" cy="11637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0"/>
            <p:cNvSpPr txBox="1"/>
            <p:nvPr/>
          </p:nvSpPr>
          <p:spPr>
            <a:xfrm>
              <a:off x="2246490" y="2502166"/>
              <a:ext cx="8202304" cy="1163798"/>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Smaller cities are catching up with traditional tech hubs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86" name="Google Shape;386;p10"/>
            <p:cNvCxnSpPr/>
            <p:nvPr/>
          </p:nvCxnSpPr>
          <p:spPr>
            <a:xfrm>
              <a:off x="2089759" y="3665965"/>
              <a:ext cx="8359036" cy="0"/>
            </a:xfrm>
            <a:prstGeom prst="straightConnector1">
              <a:avLst/>
            </a:prstGeom>
            <a:solidFill>
              <a:srgbClr val="399A8D"/>
            </a:solidFill>
            <a:ln w="25400" cap="flat" cmpd="sng">
              <a:solidFill>
                <a:srgbClr val="BED3CF"/>
              </a:solidFill>
              <a:prstDash val="solid"/>
              <a:round/>
              <a:headEnd type="none" w="sm" len="sm"/>
              <a:tailEnd type="none" w="sm" len="sm"/>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390" name="Shape 390"/>
        <p:cNvGrpSpPr/>
        <p:nvPr/>
      </p:nvGrpSpPr>
      <p:grpSpPr>
        <a:xfrm>
          <a:off x="0" y="0"/>
          <a:ext cx="0" cy="0"/>
          <a:chOff x="0" y="0"/>
          <a:chExt cx="0" cy="0"/>
        </a:xfrm>
      </p:grpSpPr>
      <p:pic>
        <p:nvPicPr>
          <p:cNvPr id="391" name="Google Shape;391;p15" descr="Skyscrapers at night"/>
          <p:cNvPicPr preferRelativeResize="0"/>
          <p:nvPr/>
        </p:nvPicPr>
        <p:blipFill rotWithShape="1">
          <a:blip r:embed="rId1">
            <a:alphaModFix amt="70000"/>
          </a:blip>
          <a:srcRect/>
          <a:stretch>
            <a:fillRect/>
          </a:stretch>
        </p:blipFill>
        <p:spPr>
          <a:xfrm>
            <a:off x="224" y="0"/>
            <a:ext cx="12191551" cy="6858000"/>
          </a:xfrm>
          <a:prstGeom prst="rect">
            <a:avLst/>
          </a:prstGeom>
          <a:noFill/>
          <a:ln>
            <a:noFill/>
          </a:ln>
        </p:spPr>
      </p:pic>
      <p:sp>
        <p:nvSpPr>
          <p:cNvPr id="392" name="Google Shape;392;p15"/>
          <p:cNvSpPr txBox="1"/>
          <p:nvPr/>
        </p:nvSpPr>
        <p:spPr>
          <a:xfrm>
            <a:off x="2628450" y="2384997"/>
            <a:ext cx="6935100" cy="19584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rgbClr val="FFFFFF"/>
              </a:buClr>
              <a:buSzPct val="100000"/>
              <a:buFont typeface="Abril Fatface" panose="02000503000000020003"/>
              <a:buNone/>
            </a:pPr>
            <a:r>
              <a:rPr lang="en-US" sz="66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rPr>
              <a:t>THE INNOVATION LANDSCAPE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18"/>
          <p:cNvSpPr txBox="1"/>
          <p:nvPr>
            <p:ph type="title"/>
          </p:nvPr>
        </p:nvSpPr>
        <p:spPr>
          <a:xfrm>
            <a:off x="794225" y="-17500"/>
            <a:ext cx="11245200" cy="132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600"/>
              <a:t>Is there any correlation between growth of a company vs </a:t>
            </a:r>
            <a:endParaRPr sz="2600"/>
          </a:p>
          <a:p>
            <a:pPr marL="0" lvl="0" indent="0" algn="l" rtl="0">
              <a:lnSpc>
                <a:spcPct val="100000"/>
              </a:lnSpc>
              <a:spcBef>
                <a:spcPts val="0"/>
              </a:spcBef>
              <a:spcAft>
                <a:spcPts val="0"/>
              </a:spcAft>
              <a:buClr>
                <a:schemeClr val="accent2"/>
              </a:buClr>
              <a:buSzPts val="2800"/>
              <a:buFont typeface="Abril Fatface" panose="02000503000000020003"/>
              <a:buNone/>
            </a:pPr>
            <a:r>
              <a:rPr lang="en-US" sz="2600"/>
              <a:t>the number of employees / growth vs estimated revenues?</a:t>
            </a:r>
            <a:endParaRPr sz="3800"/>
          </a:p>
        </p:txBody>
      </p:sp>
      <p:pic>
        <p:nvPicPr>
          <p:cNvPr id="398" name="Google Shape;398;p18"/>
          <p:cNvPicPr preferRelativeResize="0"/>
          <p:nvPr/>
        </p:nvPicPr>
        <p:blipFill rotWithShape="1">
          <a:blip r:embed="rId1"/>
          <a:srcRect/>
          <a:stretch>
            <a:fillRect/>
          </a:stretch>
        </p:blipFill>
        <p:spPr>
          <a:xfrm>
            <a:off x="1110450" y="1123300"/>
            <a:ext cx="4266651" cy="2782607"/>
          </a:xfrm>
          <a:prstGeom prst="rect">
            <a:avLst/>
          </a:prstGeom>
          <a:noFill/>
          <a:ln>
            <a:noFill/>
          </a:ln>
        </p:spPr>
      </p:pic>
      <p:pic>
        <p:nvPicPr>
          <p:cNvPr id="399" name="Google Shape;399;p18"/>
          <p:cNvPicPr preferRelativeResize="0"/>
          <p:nvPr/>
        </p:nvPicPr>
        <p:blipFill rotWithShape="1">
          <a:blip r:embed="rId2"/>
          <a:srcRect/>
          <a:stretch>
            <a:fillRect/>
          </a:stretch>
        </p:blipFill>
        <p:spPr>
          <a:xfrm>
            <a:off x="5863053" y="1000175"/>
            <a:ext cx="4499598" cy="2848624"/>
          </a:xfrm>
          <a:prstGeom prst="rect">
            <a:avLst/>
          </a:prstGeom>
          <a:noFill/>
          <a:ln>
            <a:noFill/>
          </a:ln>
        </p:spPr>
      </p:pic>
      <p:pic>
        <p:nvPicPr>
          <p:cNvPr id="400" name="Google Shape;400;p18"/>
          <p:cNvPicPr preferRelativeResize="0"/>
          <p:nvPr/>
        </p:nvPicPr>
        <p:blipFill rotWithShape="1">
          <a:blip r:embed="rId3"/>
          <a:srcRect/>
          <a:stretch>
            <a:fillRect/>
          </a:stretch>
        </p:blipFill>
        <p:spPr>
          <a:xfrm>
            <a:off x="1110450" y="4022843"/>
            <a:ext cx="4266651" cy="2782607"/>
          </a:xfrm>
          <a:prstGeom prst="rect">
            <a:avLst/>
          </a:prstGeom>
          <a:noFill/>
          <a:ln>
            <a:noFill/>
          </a:ln>
        </p:spPr>
      </p:pic>
      <p:pic>
        <p:nvPicPr>
          <p:cNvPr id="401" name="Google Shape;401;p18"/>
          <p:cNvPicPr preferRelativeResize="0"/>
          <p:nvPr/>
        </p:nvPicPr>
        <p:blipFill rotWithShape="1">
          <a:blip r:embed="rId4"/>
          <a:srcRect/>
          <a:stretch>
            <a:fillRect/>
          </a:stretch>
        </p:blipFill>
        <p:spPr>
          <a:xfrm>
            <a:off x="6096000" y="4022300"/>
            <a:ext cx="4141750" cy="27758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g294a923e054_0_412"/>
          <p:cNvSpPr txBox="1"/>
          <p:nvPr>
            <p:ph type="title"/>
          </p:nvPr>
        </p:nvSpPr>
        <p:spPr>
          <a:xfrm>
            <a:off x="905256" y="219456"/>
            <a:ext cx="9915000" cy="132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How many AI companies reached a billion-dollar valuation?</a:t>
            </a:r>
            <a:endParaRPr lang="en-US" sz="2800"/>
          </a:p>
        </p:txBody>
      </p:sp>
      <p:pic>
        <p:nvPicPr>
          <p:cNvPr id="407" name="Google Shape;407;g294a923e054_0_412"/>
          <p:cNvPicPr preferRelativeResize="0"/>
          <p:nvPr/>
        </p:nvPicPr>
        <p:blipFill rotWithShape="1">
          <a:blip r:embed="rId1"/>
          <a:srcRect/>
          <a:stretch>
            <a:fillRect/>
          </a:stretch>
        </p:blipFill>
        <p:spPr>
          <a:xfrm>
            <a:off x="228600" y="1777051"/>
            <a:ext cx="5281049" cy="4016875"/>
          </a:xfrm>
          <a:prstGeom prst="rect">
            <a:avLst/>
          </a:prstGeom>
          <a:noFill/>
          <a:ln>
            <a:noFill/>
          </a:ln>
        </p:spPr>
      </p:pic>
      <p:pic>
        <p:nvPicPr>
          <p:cNvPr id="408" name="Google Shape;408;g294a923e054_0_412"/>
          <p:cNvPicPr preferRelativeResize="0"/>
          <p:nvPr/>
        </p:nvPicPr>
        <p:blipFill rotWithShape="1">
          <a:blip r:embed="rId2"/>
          <a:srcRect/>
          <a:stretch>
            <a:fillRect/>
          </a:stretch>
        </p:blipFill>
        <p:spPr>
          <a:xfrm>
            <a:off x="5662050" y="1700850"/>
            <a:ext cx="5920350" cy="4111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g294a923e054_1_1391"/>
          <p:cNvSpPr txBox="1"/>
          <p:nvPr>
            <p:ph type="title"/>
          </p:nvPr>
        </p:nvSpPr>
        <p:spPr>
          <a:xfrm>
            <a:off x="905256" y="219456"/>
            <a:ext cx="9915000" cy="132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How many AI companies reached a billion-dollar valuation?</a:t>
            </a:r>
            <a:endParaRPr lang="en-US" sz="2800"/>
          </a:p>
        </p:txBody>
      </p:sp>
      <p:pic>
        <p:nvPicPr>
          <p:cNvPr id="414" name="Google Shape;414;g294a923e054_1_1391"/>
          <p:cNvPicPr preferRelativeResize="0"/>
          <p:nvPr/>
        </p:nvPicPr>
        <p:blipFill rotWithShape="1">
          <a:blip r:embed="rId1"/>
          <a:srcRect/>
          <a:stretch>
            <a:fillRect/>
          </a:stretch>
        </p:blipFill>
        <p:spPr>
          <a:xfrm>
            <a:off x="509700" y="1410906"/>
            <a:ext cx="10706100" cy="441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4"/>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4" name="Google Shape;194;p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5" name="Google Shape;195;p4"/>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 name="Google Shape;196;p4"/>
          <p:cNvSpPr/>
          <p:nvPr/>
        </p:nvSpPr>
        <p:spPr>
          <a:xfrm>
            <a:off x="1" y="0"/>
            <a:ext cx="4618929" cy="6858000"/>
          </a:xfrm>
          <a:custGeom>
            <a:avLst/>
            <a:gdLst/>
            <a:ahLst/>
            <a:cxnLst/>
            <a:rect l="l" t="t" r="r" b="b"/>
            <a:pathLst>
              <a:path w="4618929" h="6858000" extrusionOk="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4"/>
          <p:cNvSpPr txBox="1"/>
          <p:nvPr>
            <p:ph type="ctrTitle"/>
          </p:nvPr>
        </p:nvSpPr>
        <p:spPr>
          <a:xfrm>
            <a:off x="2061410" y="2529197"/>
            <a:ext cx="8069180" cy="179960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rgbClr val="FFFFFF"/>
              </a:buClr>
              <a:buSzPct val="100000"/>
              <a:buFont typeface="Abril Fatface" panose="02000503000000020003"/>
              <a:buNone/>
            </a:pPr>
            <a:r>
              <a:rPr lang="en-US" sz="6600">
                <a:solidFill>
                  <a:srgbClr val="FFFFFF"/>
                </a:solidFill>
              </a:rPr>
              <a:t>PROJECT MOTIVATION</a:t>
            </a:r>
            <a:endParaRPr lang="en-US" sz="6600">
              <a:solidFill>
                <a:srgbClr val="FFFFFF"/>
              </a:solidFill>
            </a:endParaRPr>
          </a:p>
        </p:txBody>
      </p:sp>
      <p:sp>
        <p:nvSpPr>
          <p:cNvPr id="198" name="Google Shape;198;p4"/>
          <p:cNvSpPr/>
          <p:nvPr/>
        </p:nvSpPr>
        <p:spPr>
          <a:xfrm>
            <a:off x="1452996" y="4677378"/>
            <a:ext cx="10739004" cy="2180622"/>
          </a:xfrm>
          <a:custGeom>
            <a:avLst/>
            <a:gdLst/>
            <a:ahLst/>
            <a:cxnLst/>
            <a:rect l="l" t="t" r="r" b="b"/>
            <a:pathLst>
              <a:path w="10739004" h="2180622" extrusionOk="0">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p20"/>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What Industries is the AI space made of?</a:t>
            </a:r>
            <a:endParaRPr lang="en-US" sz="2800"/>
          </a:p>
        </p:txBody>
      </p:sp>
      <p:pic>
        <p:nvPicPr>
          <p:cNvPr id="420" name="Google Shape;420;p20"/>
          <p:cNvPicPr preferRelativeResize="0"/>
          <p:nvPr/>
        </p:nvPicPr>
        <p:blipFill rotWithShape="1">
          <a:blip r:embed="rId1"/>
          <a:srcRect/>
          <a:stretch>
            <a:fillRect/>
          </a:stretch>
        </p:blipFill>
        <p:spPr>
          <a:xfrm>
            <a:off x="152400" y="1921135"/>
            <a:ext cx="11887201" cy="30157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17"/>
          <p:cNvSpPr txBox="1"/>
          <p:nvPr>
            <p:ph type="title"/>
          </p:nvPr>
        </p:nvSpPr>
        <p:spPr>
          <a:xfrm>
            <a:off x="914406" y="118806"/>
            <a:ext cx="9915000" cy="132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Who are the lead investors in these companies?</a:t>
            </a:r>
            <a:endParaRPr lang="en-US" sz="2800"/>
          </a:p>
        </p:txBody>
      </p:sp>
      <p:pic>
        <p:nvPicPr>
          <p:cNvPr id="426" name="Google Shape;426;p17"/>
          <p:cNvPicPr preferRelativeResize="0"/>
          <p:nvPr/>
        </p:nvPicPr>
        <p:blipFill rotWithShape="1">
          <a:blip r:embed="rId1"/>
          <a:srcRect/>
          <a:stretch>
            <a:fillRect/>
          </a:stretch>
        </p:blipFill>
        <p:spPr>
          <a:xfrm>
            <a:off x="152400" y="1166410"/>
            <a:ext cx="11887202" cy="2868415"/>
          </a:xfrm>
          <a:prstGeom prst="rect">
            <a:avLst/>
          </a:prstGeom>
          <a:noFill/>
          <a:ln>
            <a:noFill/>
          </a:ln>
        </p:spPr>
      </p:pic>
      <p:pic>
        <p:nvPicPr>
          <p:cNvPr id="427" name="Google Shape;427;p17"/>
          <p:cNvPicPr preferRelativeResize="0"/>
          <p:nvPr/>
        </p:nvPicPr>
        <p:blipFill rotWithShape="1">
          <a:blip r:embed="rId2"/>
          <a:srcRect/>
          <a:stretch>
            <a:fillRect/>
          </a:stretch>
        </p:blipFill>
        <p:spPr>
          <a:xfrm>
            <a:off x="268438" y="4191000"/>
            <a:ext cx="11655124" cy="236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24"/>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Do accelerator programs make a significant difference in the valuations of AI companies? </a:t>
            </a:r>
            <a:endParaRPr lang="en-US" sz="2800"/>
          </a:p>
        </p:txBody>
      </p:sp>
      <p:pic>
        <p:nvPicPr>
          <p:cNvPr id="433" name="Google Shape;433;p24"/>
          <p:cNvPicPr preferRelativeResize="0"/>
          <p:nvPr/>
        </p:nvPicPr>
        <p:blipFill rotWithShape="1">
          <a:blip r:embed="rId1"/>
          <a:srcRect/>
          <a:stretch>
            <a:fillRect/>
          </a:stretch>
        </p:blipFill>
        <p:spPr>
          <a:xfrm>
            <a:off x="3375648" y="1637919"/>
            <a:ext cx="4676775" cy="477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Google Shape;438;p16"/>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800"/>
              <a:buFont typeface="Abril Fatface" panose="02000503000000020003"/>
              <a:buNone/>
            </a:pPr>
            <a:r>
              <a:rPr lang="en-US" sz="2800"/>
              <a:t>Metrics for Growth </a:t>
            </a:r>
            <a:endParaRPr sz="2800"/>
          </a:p>
          <a:p>
            <a:pPr marL="0" lvl="0" indent="0" algn="l" rtl="0">
              <a:lnSpc>
                <a:spcPct val="100000"/>
              </a:lnSpc>
              <a:spcBef>
                <a:spcPts val="0"/>
              </a:spcBef>
              <a:spcAft>
                <a:spcPts val="0"/>
              </a:spcAft>
              <a:buClr>
                <a:schemeClr val="accent2"/>
              </a:buClr>
              <a:buSzPts val="2800"/>
              <a:buFont typeface="Abril Fatface" panose="02000503000000020003"/>
              <a:buNone/>
            </a:pPr>
            <a:r>
              <a:rPr lang="en-US" sz="2800"/>
              <a:t>Influence of Investors &amp; Accelerator Programs</a:t>
            </a:r>
            <a:endParaRPr sz="2800"/>
          </a:p>
        </p:txBody>
      </p:sp>
      <p:grpSp>
        <p:nvGrpSpPr>
          <p:cNvPr id="439" name="Google Shape;439;p16"/>
          <p:cNvGrpSpPr/>
          <p:nvPr/>
        </p:nvGrpSpPr>
        <p:grpSpPr>
          <a:xfrm>
            <a:off x="998661" y="1974335"/>
            <a:ext cx="10009286" cy="3279513"/>
            <a:chOff x="0" y="-1248188"/>
            <a:chExt cx="10009286" cy="3279513"/>
          </a:xfrm>
        </p:grpSpPr>
        <p:cxnSp>
          <p:nvCxnSpPr>
            <p:cNvPr id="440" name="Google Shape;440;p16"/>
            <p:cNvCxnSpPr/>
            <p:nvPr/>
          </p:nvCxnSpPr>
          <p:spPr>
            <a:xfrm>
              <a:off x="0" y="-1219200"/>
              <a:ext cx="10009200"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441" name="Google Shape;441;p16"/>
            <p:cNvSpPr/>
            <p:nvPr/>
          </p:nvSpPr>
          <p:spPr>
            <a:xfrm>
              <a:off x="0" y="0"/>
              <a:ext cx="2001847" cy="203132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p16"/>
            <p:cNvSpPr txBox="1"/>
            <p:nvPr/>
          </p:nvSpPr>
          <p:spPr>
            <a:xfrm>
              <a:off x="0" y="0"/>
              <a:ext cx="2001847" cy="2031325"/>
            </a:xfrm>
            <a:prstGeom prst="rect">
              <a:avLst/>
            </a:prstGeom>
            <a:noFill/>
            <a:ln>
              <a:noFill/>
            </a:ln>
          </p:spPr>
          <p:txBody>
            <a:bodyPr spcFirstLastPara="1" wrap="square" lIns="76200" tIns="76200" rIns="76200" bIns="76200" anchor="t"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Key Findings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3" name="Google Shape;443;p16"/>
            <p:cNvSpPr/>
            <p:nvPr/>
          </p:nvSpPr>
          <p:spPr>
            <a:xfrm>
              <a:off x="2151986" y="47212"/>
              <a:ext cx="7857252" cy="94424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16"/>
            <p:cNvSpPr txBox="1"/>
            <p:nvPr/>
          </p:nvSpPr>
          <p:spPr>
            <a:xfrm>
              <a:off x="2151986" y="-1248188"/>
              <a:ext cx="7857300" cy="94410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Higher growth/revenues do not necessarily mean higher job openings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45" name="Google Shape;445;p16"/>
            <p:cNvCxnSpPr/>
            <p:nvPr/>
          </p:nvCxnSpPr>
          <p:spPr>
            <a:xfrm>
              <a:off x="2001847" y="915261"/>
              <a:ext cx="800730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446" name="Google Shape;446;p16"/>
            <p:cNvSpPr/>
            <p:nvPr/>
          </p:nvSpPr>
          <p:spPr>
            <a:xfrm>
              <a:off x="2151986" y="1038673"/>
              <a:ext cx="7857252" cy="94424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7" name="Google Shape;447;p16"/>
            <p:cNvSpPr txBox="1"/>
            <p:nvPr/>
          </p:nvSpPr>
          <p:spPr>
            <a:xfrm>
              <a:off x="2151986" y="1015136"/>
              <a:ext cx="7857300" cy="944100"/>
            </a:xfrm>
            <a:prstGeom prst="rect">
              <a:avLst/>
            </a:prstGeom>
            <a:no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chemeClr val="dk1"/>
                </a:buClr>
                <a:buSzPts val="2000"/>
                <a:buFont typeface="Arial" panose="020B0604020202020204"/>
                <a:buNone/>
              </a:pPr>
              <a:r>
                <a:rPr lang="en-US" sz="19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Certain investors have a stellar record in nurturing AI startups to billion-dollar valuations, while accelerator programs don't always guarantee heightened market values.</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48" name="Google Shape;448;p16"/>
            <p:cNvCxnSpPr/>
            <p:nvPr/>
          </p:nvCxnSpPr>
          <p:spPr>
            <a:xfrm>
              <a:off x="2001847" y="1982922"/>
              <a:ext cx="8007391"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grpSp>
      <p:cxnSp>
        <p:nvCxnSpPr>
          <p:cNvPr id="449" name="Google Shape;449;p16"/>
          <p:cNvCxnSpPr/>
          <p:nvPr/>
        </p:nvCxnSpPr>
        <p:spPr>
          <a:xfrm>
            <a:off x="3000508" y="2842384"/>
            <a:ext cx="800730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450" name="Google Shape;450;p16"/>
          <p:cNvSpPr txBox="1"/>
          <p:nvPr/>
        </p:nvSpPr>
        <p:spPr>
          <a:xfrm>
            <a:off x="3150647" y="2956946"/>
            <a:ext cx="7857300" cy="94410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Higher revenues in AI-focused companies don't guarantee more job openings. Additionally, for startups, higher revenues may correlate with reduced growth, raising questions about the factors driving their valuations.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454" name="Shape 454"/>
        <p:cNvGrpSpPr/>
        <p:nvPr/>
      </p:nvGrpSpPr>
      <p:grpSpPr>
        <a:xfrm>
          <a:off x="0" y="0"/>
          <a:ext cx="0" cy="0"/>
          <a:chOff x="0" y="0"/>
          <a:chExt cx="0" cy="0"/>
        </a:xfrm>
      </p:grpSpPr>
      <p:pic>
        <p:nvPicPr>
          <p:cNvPr id="455" name="Google Shape;455;p25" descr="Skyscrapers at night"/>
          <p:cNvPicPr preferRelativeResize="0"/>
          <p:nvPr/>
        </p:nvPicPr>
        <p:blipFill rotWithShape="1">
          <a:blip r:embed="rId1">
            <a:alphaModFix amt="70000"/>
          </a:blip>
          <a:srcRect/>
          <a:stretch>
            <a:fillRect/>
          </a:stretch>
        </p:blipFill>
        <p:spPr>
          <a:xfrm>
            <a:off x="224" y="0"/>
            <a:ext cx="12191551" cy="6858000"/>
          </a:xfrm>
          <a:prstGeom prst="rect">
            <a:avLst/>
          </a:prstGeom>
          <a:noFill/>
          <a:ln>
            <a:noFill/>
          </a:ln>
        </p:spPr>
      </p:pic>
      <p:sp>
        <p:nvSpPr>
          <p:cNvPr id="456" name="Google Shape;456;p25"/>
          <p:cNvSpPr txBox="1"/>
          <p:nvPr/>
        </p:nvSpPr>
        <p:spPr>
          <a:xfrm>
            <a:off x="2628450" y="2521197"/>
            <a:ext cx="6935100" cy="1815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b" anchorCtr="0">
            <a:normAutofit fontScale="82500" lnSpcReduction="10000"/>
          </a:bodyPr>
          <a:lstStyle/>
          <a:p>
            <a:pPr marL="0" marR="0" lvl="0" indent="0" algn="ctr" rtl="0">
              <a:lnSpc>
                <a:spcPct val="100000"/>
              </a:lnSpc>
              <a:spcBef>
                <a:spcPts val="0"/>
              </a:spcBef>
              <a:spcAft>
                <a:spcPts val="0"/>
              </a:spcAft>
              <a:buClr>
                <a:srgbClr val="FFFFFF"/>
              </a:buClr>
              <a:buSzPct val="100000"/>
              <a:buFont typeface="Abril Fatface" panose="02000503000000020003"/>
              <a:buNone/>
            </a:pPr>
            <a:r>
              <a:rPr lang="en-US" sz="66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rPr>
              <a:t>NAVIGATING YOUR CAREER PATH</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60" name="Shape 460"/>
        <p:cNvGrpSpPr/>
        <p:nvPr/>
      </p:nvGrpSpPr>
      <p:grpSpPr>
        <a:xfrm>
          <a:off x="0" y="0"/>
          <a:ext cx="0" cy="0"/>
          <a:chOff x="0" y="0"/>
          <a:chExt cx="0" cy="0"/>
        </a:xfrm>
      </p:grpSpPr>
      <p:sp>
        <p:nvSpPr>
          <p:cNvPr id="461" name="Google Shape;461;p27"/>
          <p:cNvSpPr txBox="1"/>
          <p:nvPr>
            <p:ph type="body" idx="1"/>
          </p:nvPr>
        </p:nvSpPr>
        <p:spPr>
          <a:xfrm>
            <a:off x="905256" y="1345504"/>
            <a:ext cx="10148174" cy="800378"/>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SzPts val="2000"/>
              <a:buNone/>
            </a:pPr>
            <a:r>
              <a:rPr lang="en-US">
                <a:solidFill>
                  <a:srgbClr val="212121"/>
                </a:solidFill>
                <a:latin typeface="Times New Roman" panose="02020603050405020304"/>
                <a:ea typeface="Times New Roman" panose="02020603050405020304"/>
                <a:cs typeface="Times New Roman" panose="02020603050405020304"/>
                <a:sym typeface="Times New Roman" panose="02020603050405020304"/>
              </a:rPr>
              <a:t>B</a:t>
            </a:r>
            <a:r>
              <a:rPr lang="en-US" b="0" i="0">
                <a:solidFill>
                  <a:srgbClr val="212121"/>
                </a:solidFill>
                <a:latin typeface="Times New Roman" panose="02020603050405020304"/>
                <a:ea typeface="Times New Roman" panose="02020603050405020304"/>
                <a:cs typeface="Times New Roman" panose="02020603050405020304"/>
                <a:sym typeface="Times New Roman" panose="02020603050405020304"/>
              </a:rPr>
              <a:t>eyond financial incentives and market trends, it was their genuine passion and interest in their field of work that held the most value while deciding their career path.</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62" name="Google Shape;462;p27"/>
          <p:cNvPicPr preferRelativeResize="0"/>
          <p:nvPr/>
        </p:nvPicPr>
        <p:blipFill rotWithShape="1">
          <a:blip r:embed="rId1"/>
          <a:srcRect/>
          <a:stretch>
            <a:fillRect/>
          </a:stretch>
        </p:blipFill>
        <p:spPr>
          <a:xfrm>
            <a:off x="258801" y="2492264"/>
            <a:ext cx="4220602" cy="3696304"/>
          </a:xfrm>
          <a:prstGeom prst="rect">
            <a:avLst/>
          </a:prstGeom>
          <a:noFill/>
          <a:ln>
            <a:noFill/>
          </a:ln>
          <a:effectLst>
            <a:outerShdw blurRad="292100" dist="139700" dir="2700000" algn="tl" rotWithShape="0">
              <a:srgbClr val="333333">
                <a:alpha val="64313"/>
              </a:srgbClr>
            </a:outerShdw>
          </a:effectLst>
        </p:spPr>
      </p:pic>
      <p:pic>
        <p:nvPicPr>
          <p:cNvPr id="463" name="Google Shape;463;p27"/>
          <p:cNvPicPr preferRelativeResize="0"/>
          <p:nvPr/>
        </p:nvPicPr>
        <p:blipFill rotWithShape="1">
          <a:blip r:embed="rId2"/>
          <a:srcRect/>
          <a:stretch>
            <a:fillRect/>
          </a:stretch>
        </p:blipFill>
        <p:spPr>
          <a:xfrm>
            <a:off x="4755085" y="3059520"/>
            <a:ext cx="7178114" cy="2729805"/>
          </a:xfrm>
          <a:prstGeom prst="rect">
            <a:avLst/>
          </a:prstGeom>
          <a:noFill/>
          <a:ln>
            <a:noFill/>
          </a:ln>
          <a:effectLst>
            <a:outerShdw blurRad="292100" dist="139700" dir="2700000" algn="tl" rotWithShape="0">
              <a:srgbClr val="333333">
                <a:alpha val="64313"/>
              </a:srgbClr>
            </a:outerShdw>
          </a:effectLst>
        </p:spPr>
      </p:pic>
      <p:sp>
        <p:nvSpPr>
          <p:cNvPr id="464" name="Google Shape;464;p27"/>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panose="02000503000000020003"/>
              <a:buNone/>
            </a:pPr>
            <a:r>
              <a:rPr lang="en-US" sz="3600"/>
              <a:t>How to navigate career choices?</a:t>
            </a:r>
            <a:endParaRPr lang="en-US"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68" name="Shape 468"/>
        <p:cNvGrpSpPr/>
        <p:nvPr/>
      </p:nvGrpSpPr>
      <p:grpSpPr>
        <a:xfrm>
          <a:off x="0" y="0"/>
          <a:ext cx="0" cy="0"/>
          <a:chOff x="0" y="0"/>
          <a:chExt cx="0" cy="0"/>
        </a:xfrm>
      </p:grpSpPr>
      <p:sp>
        <p:nvSpPr>
          <p:cNvPr id="469" name="Google Shape;469;p28"/>
          <p:cNvSpPr txBox="1"/>
          <p:nvPr>
            <p:ph type="body" idx="1"/>
          </p:nvPr>
        </p:nvSpPr>
        <p:spPr>
          <a:xfrm>
            <a:off x="778648" y="1529271"/>
            <a:ext cx="10634700" cy="800400"/>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1800"/>
              <a:buNone/>
            </a:pPr>
            <a:r>
              <a:rPr lang="en-US" sz="1800">
                <a:solidFill>
                  <a:srgbClr val="212121"/>
                </a:solidFill>
                <a:latin typeface="Times New Roman" panose="02020603050405020304"/>
                <a:ea typeface="Times New Roman" panose="02020603050405020304"/>
                <a:cs typeface="Times New Roman" panose="02020603050405020304"/>
                <a:sym typeface="Times New Roman" panose="02020603050405020304"/>
              </a:rPr>
              <a:t>Career choices are primarily influenced by the skills individuals have already acquired, with less emphasis on skills not yet attained. Individuals are often reluctant to pursue career paths that require skills learned on the job.</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470" name="Google Shape;470;p28"/>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240"/>
              <a:buFont typeface="Abril Fatface" panose="02000503000000020003"/>
              <a:buNone/>
            </a:pPr>
            <a:r>
              <a:rPr lang="en-US" sz="3140"/>
              <a:t>How do knowledge and skills influence career choices?</a:t>
            </a:r>
            <a:endParaRPr sz="3140"/>
          </a:p>
        </p:txBody>
      </p:sp>
      <p:pic>
        <p:nvPicPr>
          <p:cNvPr id="471" name="Google Shape;471;p28"/>
          <p:cNvPicPr preferRelativeResize="0"/>
          <p:nvPr/>
        </p:nvPicPr>
        <p:blipFill rotWithShape="1">
          <a:blip r:embed="rId1"/>
          <a:srcRect/>
          <a:stretch>
            <a:fillRect/>
          </a:stretch>
        </p:blipFill>
        <p:spPr>
          <a:xfrm>
            <a:off x="371898" y="2442258"/>
            <a:ext cx="5380355" cy="3967685"/>
          </a:xfrm>
          <a:prstGeom prst="rect">
            <a:avLst/>
          </a:prstGeom>
          <a:noFill/>
          <a:ln>
            <a:noFill/>
          </a:ln>
          <a:effectLst>
            <a:outerShdw blurRad="292100" dist="139700" dir="2700000" algn="tl" rotWithShape="0">
              <a:srgbClr val="333333">
                <a:alpha val="64313"/>
              </a:srgbClr>
            </a:outerShdw>
          </a:effectLst>
        </p:spPr>
      </p:pic>
      <p:pic>
        <p:nvPicPr>
          <p:cNvPr id="472" name="Google Shape;472;p28"/>
          <p:cNvPicPr preferRelativeResize="0"/>
          <p:nvPr/>
        </p:nvPicPr>
        <p:blipFill rotWithShape="1">
          <a:blip r:embed="rId2"/>
          <a:srcRect/>
          <a:stretch>
            <a:fillRect/>
          </a:stretch>
        </p:blipFill>
        <p:spPr>
          <a:xfrm>
            <a:off x="5876925" y="2904177"/>
            <a:ext cx="5943177" cy="3043848"/>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26"/>
          <p:cNvSpPr txBox="1"/>
          <p:nvPr>
            <p:ph type="title"/>
          </p:nvPr>
        </p:nvSpPr>
        <p:spPr>
          <a:xfrm>
            <a:off x="905256" y="448056"/>
            <a:ext cx="9915000" cy="132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600"/>
              <a:buFont typeface="Abril Fatface" panose="02000503000000020003"/>
              <a:buNone/>
            </a:pPr>
            <a:r>
              <a:rPr lang="en-US" sz="3600"/>
              <a:t>How to navigate career choices?</a:t>
            </a:r>
            <a:endParaRPr lang="en-US" sz="3600"/>
          </a:p>
        </p:txBody>
      </p:sp>
      <p:grpSp>
        <p:nvGrpSpPr>
          <p:cNvPr id="479" name="Google Shape;479;p26"/>
          <p:cNvGrpSpPr/>
          <p:nvPr/>
        </p:nvGrpSpPr>
        <p:grpSpPr>
          <a:xfrm>
            <a:off x="998661" y="2155723"/>
            <a:ext cx="10009286" cy="1870337"/>
            <a:chOff x="0" y="0"/>
            <a:chExt cx="10009286" cy="1870337"/>
          </a:xfrm>
        </p:grpSpPr>
        <p:cxnSp>
          <p:nvCxnSpPr>
            <p:cNvPr id="480" name="Google Shape;480;p26"/>
            <p:cNvCxnSpPr/>
            <p:nvPr/>
          </p:nvCxnSpPr>
          <p:spPr>
            <a:xfrm>
              <a:off x="0" y="0"/>
              <a:ext cx="10009239"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481" name="Google Shape;481;p26"/>
            <p:cNvSpPr/>
            <p:nvPr/>
          </p:nvSpPr>
          <p:spPr>
            <a:xfrm>
              <a:off x="0" y="0"/>
              <a:ext cx="2001847" cy="18703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26"/>
            <p:cNvSpPr txBox="1"/>
            <p:nvPr/>
          </p:nvSpPr>
          <p:spPr>
            <a:xfrm>
              <a:off x="0" y="0"/>
              <a:ext cx="2001847" cy="1870337"/>
            </a:xfrm>
            <a:prstGeom prst="rect">
              <a:avLst/>
            </a:prstGeom>
            <a:noFill/>
            <a:ln>
              <a:noFill/>
            </a:ln>
          </p:spPr>
          <p:txBody>
            <a:bodyPr spcFirstLastPara="1" wrap="square" lIns="76200" tIns="76200" rIns="76200" bIns="76200" anchor="t"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Key Findings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3" name="Google Shape;483;p26"/>
            <p:cNvSpPr/>
            <p:nvPr/>
          </p:nvSpPr>
          <p:spPr>
            <a:xfrm>
              <a:off x="2151986" y="29224"/>
              <a:ext cx="7857252" cy="5844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26"/>
            <p:cNvSpPr txBox="1"/>
            <p:nvPr/>
          </p:nvSpPr>
          <p:spPr>
            <a:xfrm>
              <a:off x="2151986" y="29224"/>
              <a:ext cx="7857252" cy="58448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Career choices are dictated by personal interests and passions, with secondary emphasis on financial stability and market trends.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85" name="Google Shape;485;p26"/>
            <p:cNvCxnSpPr/>
            <p:nvPr/>
          </p:nvCxnSpPr>
          <p:spPr>
            <a:xfrm>
              <a:off x="2001847" y="766104"/>
              <a:ext cx="800730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486" name="Google Shape;486;p26"/>
            <p:cNvSpPr/>
            <p:nvPr/>
          </p:nvSpPr>
          <p:spPr>
            <a:xfrm>
              <a:off x="2151986" y="1256632"/>
              <a:ext cx="7857252" cy="5844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26"/>
            <p:cNvSpPr txBox="1"/>
            <p:nvPr/>
          </p:nvSpPr>
          <p:spPr>
            <a:xfrm>
              <a:off x="2151986" y="1028032"/>
              <a:ext cx="7857300" cy="58440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Acquiring career-specific skill sets is key in defining one’s career journey which emphasizing the significance of introspection in the new-age job seeker.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88" name="Google Shape;488;p26"/>
            <p:cNvCxnSpPr/>
            <p:nvPr/>
          </p:nvCxnSpPr>
          <p:spPr>
            <a:xfrm>
              <a:off x="2001847" y="1841112"/>
              <a:ext cx="8007391"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p29"/>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4" name="Google Shape;494;p29"/>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5" name="Google Shape;495;p29"/>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6" name="Google Shape;496;p29"/>
          <p:cNvSpPr/>
          <p:nvPr/>
        </p:nvSpPr>
        <p:spPr>
          <a:xfrm>
            <a:off x="1" y="0"/>
            <a:ext cx="4618929" cy="6858000"/>
          </a:xfrm>
          <a:custGeom>
            <a:avLst/>
            <a:gdLst/>
            <a:ahLst/>
            <a:cxnLst/>
            <a:rect l="l" t="t" r="r" b="b"/>
            <a:pathLst>
              <a:path w="4618929" h="6858000" extrusionOk="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7" name="Google Shape;497;p29"/>
          <p:cNvSpPr txBox="1"/>
          <p:nvPr>
            <p:ph type="ctrTitle"/>
          </p:nvPr>
        </p:nvSpPr>
        <p:spPr>
          <a:xfrm>
            <a:off x="1920860" y="2502963"/>
            <a:ext cx="8350280" cy="185207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rgbClr val="FFFFFF"/>
              </a:buClr>
              <a:buSzPct val="100000"/>
              <a:buFont typeface="Abril Fatface" panose="02000503000000020003"/>
              <a:buNone/>
            </a:pPr>
            <a:r>
              <a:rPr lang="en-US" sz="6600">
                <a:solidFill>
                  <a:srgbClr val="FFFFFF"/>
                </a:solidFill>
              </a:rPr>
              <a:t>SO, WHAT SHOULD YOU DO?</a:t>
            </a:r>
            <a:endParaRPr lang="en-US" sz="6600">
              <a:solidFill>
                <a:srgbClr val="FFFFFF"/>
              </a:solidFill>
            </a:endParaRPr>
          </a:p>
        </p:txBody>
      </p:sp>
      <p:sp>
        <p:nvSpPr>
          <p:cNvPr id="498" name="Google Shape;498;p29"/>
          <p:cNvSpPr/>
          <p:nvPr/>
        </p:nvSpPr>
        <p:spPr>
          <a:xfrm>
            <a:off x="1452996" y="4677378"/>
            <a:ext cx="10739004" cy="2180622"/>
          </a:xfrm>
          <a:custGeom>
            <a:avLst/>
            <a:gdLst/>
            <a:ahLst/>
            <a:cxnLst/>
            <a:rect l="l" t="t" r="r" b="b"/>
            <a:pathLst>
              <a:path w="10739004" h="2180622" extrusionOk="0">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30"/>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a:t>Some Questions to ask yourself.</a:t>
            </a:r>
            <a:endParaRPr lang="en-US"/>
          </a:p>
        </p:txBody>
      </p:sp>
      <p:grpSp>
        <p:nvGrpSpPr>
          <p:cNvPr id="504" name="Google Shape;504;p30"/>
          <p:cNvGrpSpPr/>
          <p:nvPr/>
        </p:nvGrpSpPr>
        <p:grpSpPr>
          <a:xfrm>
            <a:off x="914400" y="1493134"/>
            <a:ext cx="10023676" cy="4745620"/>
            <a:chOff x="0" y="0"/>
            <a:chExt cx="10023676" cy="4745620"/>
          </a:xfrm>
        </p:grpSpPr>
        <p:cxnSp>
          <p:nvCxnSpPr>
            <p:cNvPr id="505" name="Google Shape;505;p30"/>
            <p:cNvCxnSpPr/>
            <p:nvPr/>
          </p:nvCxnSpPr>
          <p:spPr>
            <a:xfrm>
              <a:off x="0" y="0"/>
              <a:ext cx="10023676" cy="0"/>
            </a:xfrm>
            <a:prstGeom prst="straightConnector1">
              <a:avLst/>
            </a:prstGeom>
            <a:solidFill>
              <a:srgbClr val="399A8D"/>
            </a:solidFill>
            <a:ln w="12700" cap="flat" cmpd="sng">
              <a:solidFill>
                <a:srgbClr val="399A8D"/>
              </a:solidFill>
              <a:prstDash val="solid"/>
              <a:miter lim="800000"/>
              <a:headEnd type="none" w="sm" len="sm"/>
              <a:tailEnd type="none" w="sm" len="sm"/>
            </a:ln>
          </p:spPr>
        </p:cxnSp>
        <p:sp>
          <p:nvSpPr>
            <p:cNvPr id="506" name="Google Shape;506;p30"/>
            <p:cNvSpPr/>
            <p:nvPr/>
          </p:nvSpPr>
          <p:spPr>
            <a:xfrm>
              <a:off x="0" y="0"/>
              <a:ext cx="2004735" cy="47456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30"/>
            <p:cNvSpPr txBox="1"/>
            <p:nvPr/>
          </p:nvSpPr>
          <p:spPr>
            <a:xfrm>
              <a:off x="0" y="0"/>
              <a:ext cx="2004735" cy="474562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Self Reflection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30"/>
            <p:cNvSpPr/>
            <p:nvPr/>
          </p:nvSpPr>
          <p:spPr>
            <a:xfrm>
              <a:off x="2155090" y="37364"/>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30"/>
            <p:cNvSpPr txBox="1"/>
            <p:nvPr/>
          </p:nvSpPr>
          <p:spPr>
            <a:xfrm>
              <a:off x="2155090" y="37364"/>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What are my true passions?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0" name="Google Shape;510;p30"/>
            <p:cNvCxnSpPr/>
            <p:nvPr/>
          </p:nvCxnSpPr>
          <p:spPr>
            <a:xfrm>
              <a:off x="2004735" y="784660"/>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511" name="Google Shape;511;p30"/>
            <p:cNvSpPr/>
            <p:nvPr/>
          </p:nvSpPr>
          <p:spPr>
            <a:xfrm>
              <a:off x="2155090" y="822025"/>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30"/>
            <p:cNvSpPr txBox="1"/>
            <p:nvPr/>
          </p:nvSpPr>
          <p:spPr>
            <a:xfrm>
              <a:off x="2155090" y="822025"/>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What specific skill sets are essential for pursuing a career in my chosen field?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3" name="Google Shape;513;p30"/>
            <p:cNvCxnSpPr/>
            <p:nvPr/>
          </p:nvCxnSpPr>
          <p:spPr>
            <a:xfrm>
              <a:off x="2004735" y="1569321"/>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514" name="Google Shape;514;p30"/>
            <p:cNvSpPr/>
            <p:nvPr/>
          </p:nvSpPr>
          <p:spPr>
            <a:xfrm>
              <a:off x="2155090" y="1606686"/>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30"/>
            <p:cNvSpPr txBox="1"/>
            <p:nvPr/>
          </p:nvSpPr>
          <p:spPr>
            <a:xfrm>
              <a:off x="2155090" y="1606686"/>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 there a growing demand for professionals in my field of interest?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6" name="Google Shape;516;p30"/>
            <p:cNvCxnSpPr/>
            <p:nvPr/>
          </p:nvCxnSpPr>
          <p:spPr>
            <a:xfrm>
              <a:off x="2004735" y="2353982"/>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517" name="Google Shape;517;p30"/>
            <p:cNvSpPr/>
            <p:nvPr/>
          </p:nvSpPr>
          <p:spPr>
            <a:xfrm>
              <a:off x="2155090" y="2391347"/>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 name="Google Shape;518;p30"/>
            <p:cNvSpPr txBox="1"/>
            <p:nvPr/>
          </p:nvSpPr>
          <p:spPr>
            <a:xfrm>
              <a:off x="2155090" y="2391347"/>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Should I target startups or established corporations based on my preferences?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9" name="Google Shape;519;p30"/>
            <p:cNvCxnSpPr/>
            <p:nvPr/>
          </p:nvCxnSpPr>
          <p:spPr>
            <a:xfrm>
              <a:off x="2004735" y="3138643"/>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520" name="Google Shape;520;p30"/>
            <p:cNvSpPr/>
            <p:nvPr/>
          </p:nvSpPr>
          <p:spPr>
            <a:xfrm>
              <a:off x="2155090" y="3176008"/>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30"/>
            <p:cNvSpPr txBox="1"/>
            <p:nvPr/>
          </p:nvSpPr>
          <p:spPr>
            <a:xfrm>
              <a:off x="2155090" y="3176008"/>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Which companies align with my career goals? Do they offer relevant job opportunities and exhibit growth?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22" name="Google Shape;522;p30"/>
            <p:cNvCxnSpPr/>
            <p:nvPr/>
          </p:nvCxnSpPr>
          <p:spPr>
            <a:xfrm>
              <a:off x="2004735" y="3923304"/>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sp>
          <p:nvSpPr>
            <p:cNvPr id="523" name="Google Shape;523;p30"/>
            <p:cNvSpPr/>
            <p:nvPr/>
          </p:nvSpPr>
          <p:spPr>
            <a:xfrm>
              <a:off x="2155090" y="3960669"/>
              <a:ext cx="7868585" cy="7472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30"/>
            <p:cNvSpPr txBox="1"/>
            <p:nvPr/>
          </p:nvSpPr>
          <p:spPr>
            <a:xfrm>
              <a:off x="2155090" y="3960669"/>
              <a:ext cx="7868585" cy="7472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Do these companies have investments or partnerships with billion-dollar firms?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25" name="Google Shape;525;p30"/>
            <p:cNvCxnSpPr/>
            <p:nvPr/>
          </p:nvCxnSpPr>
          <p:spPr>
            <a:xfrm>
              <a:off x="2004735" y="4707965"/>
              <a:ext cx="8018940" cy="0"/>
            </a:xfrm>
            <a:prstGeom prst="straightConnector1">
              <a:avLst/>
            </a:prstGeom>
            <a:solidFill>
              <a:srgbClr val="399A8D"/>
            </a:solidFill>
            <a:ln w="12700" cap="flat" cmpd="sng">
              <a:solidFill>
                <a:srgbClr val="BED3CF"/>
              </a:solidFill>
              <a:prstDash val="solid"/>
              <a:miter lim="800000"/>
              <a:headEnd type="none" w="sm" len="sm"/>
              <a:tailEnd type="none" w="sm" len="sm"/>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grpSp>
        <p:nvGrpSpPr>
          <p:cNvPr id="203" name="Google Shape;203;p5"/>
          <p:cNvGrpSpPr/>
          <p:nvPr/>
        </p:nvGrpSpPr>
        <p:grpSpPr>
          <a:xfrm>
            <a:off x="1060923" y="360761"/>
            <a:ext cx="7738950" cy="6335612"/>
            <a:chOff x="2256567" y="677103"/>
            <a:chExt cx="4036590" cy="3713070"/>
          </a:xfrm>
        </p:grpSpPr>
        <p:sp>
          <p:nvSpPr>
            <p:cNvPr id="204" name="Google Shape;204;p5"/>
            <p:cNvSpPr/>
            <p:nvPr/>
          </p:nvSpPr>
          <p:spPr>
            <a:xfrm rot="-6596588">
              <a:off x="3726388" y="3510395"/>
              <a:ext cx="771357" cy="771357"/>
            </a:xfrm>
            <a:prstGeom prst="ellipse">
              <a:avLst/>
            </a:prstGeom>
            <a:solidFill>
              <a:srgbClr val="83E3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5"/>
            <p:cNvSpPr/>
            <p:nvPr/>
          </p:nvSpPr>
          <p:spPr>
            <a:xfrm rot="-6599386">
              <a:off x="2318596" y="1407533"/>
              <a:ext cx="440541" cy="440541"/>
            </a:xfrm>
            <a:prstGeom prst="ellipse">
              <a:avLst/>
            </a:prstGeom>
            <a:solidFill>
              <a:srgbClr val="83E3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5"/>
            <p:cNvSpPr/>
            <p:nvPr/>
          </p:nvSpPr>
          <p:spPr>
            <a:xfrm rot="-6598839">
              <a:off x="2887641" y="2346984"/>
              <a:ext cx="1199287" cy="1199287"/>
            </a:xfrm>
            <a:prstGeom prst="ellipse">
              <a:avLst/>
            </a:prstGeom>
            <a:solidFill>
              <a:srgbClr val="83E3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5"/>
            <p:cNvSpPr/>
            <p:nvPr/>
          </p:nvSpPr>
          <p:spPr>
            <a:xfrm rot="-6598620">
              <a:off x="4374916" y="913763"/>
              <a:ext cx="1681581" cy="1681581"/>
            </a:xfrm>
            <a:prstGeom prst="ellipse">
              <a:avLst/>
            </a:prstGeom>
            <a:solidFill>
              <a:srgbClr val="83E3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5"/>
            <p:cNvSpPr/>
            <p:nvPr/>
          </p:nvSpPr>
          <p:spPr>
            <a:xfrm rot="-6597866">
              <a:off x="2661829" y="2208216"/>
              <a:ext cx="629106" cy="629106"/>
            </a:xfrm>
            <a:prstGeom prst="ellipse">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5"/>
            <p:cNvSpPr/>
            <p:nvPr/>
          </p:nvSpPr>
          <p:spPr>
            <a:xfrm rot="-6597701">
              <a:off x="3267625" y="1113818"/>
              <a:ext cx="274172" cy="274172"/>
            </a:xfrm>
            <a:prstGeom prst="ellipse">
              <a:avLst/>
            </a:prstGeom>
            <a:solidFill>
              <a:srgbClr val="83E3D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0" name="Google Shape;210;p5"/>
          <p:cNvGrpSpPr/>
          <p:nvPr/>
        </p:nvGrpSpPr>
        <p:grpSpPr>
          <a:xfrm>
            <a:off x="5794262" y="2303532"/>
            <a:ext cx="4011689" cy="3725941"/>
            <a:chOff x="4447194" y="1815766"/>
            <a:chExt cx="2440200" cy="2440200"/>
          </a:xfrm>
        </p:grpSpPr>
        <p:sp>
          <p:nvSpPr>
            <p:cNvPr id="211" name="Google Shape;211;p5"/>
            <p:cNvSpPr/>
            <p:nvPr/>
          </p:nvSpPr>
          <p:spPr>
            <a:xfrm>
              <a:off x="4447194" y="1815766"/>
              <a:ext cx="2440200" cy="2440200"/>
            </a:xfrm>
            <a:prstGeom prst="ellipse">
              <a:avLst/>
            </a:prstGeom>
            <a:solidFill>
              <a:srgbClr val="469AA3"/>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5"/>
            <p:cNvSpPr txBox="1"/>
            <p:nvPr/>
          </p:nvSpPr>
          <p:spPr>
            <a:xfrm>
              <a:off x="4782300" y="2504275"/>
              <a:ext cx="1862700" cy="1163400"/>
            </a:xfrm>
            <a:prstGeom prst="rect">
              <a:avLst/>
            </a:prstGeom>
            <a:solidFill>
              <a:srgbClr val="469AA3"/>
            </a:solid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23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As graduate students, navigating the current job market and questioning ideal roles and our motivations, this becomes a pertinent study</a:t>
              </a:r>
              <a:endParaRPr sz="1600" b="0" i="0" u="none" strike="noStrike" cap="none">
                <a:solidFill>
                  <a:schemeClr val="lt2"/>
                </a:solidFill>
                <a:latin typeface="Roboto"/>
                <a:ea typeface="Roboto"/>
                <a:cs typeface="Roboto"/>
                <a:sym typeface="Roboto"/>
              </a:endParaRPr>
            </a:p>
          </p:txBody>
        </p:sp>
      </p:grpSp>
      <p:grpSp>
        <p:nvGrpSpPr>
          <p:cNvPr id="213" name="Google Shape;213;p5"/>
          <p:cNvGrpSpPr/>
          <p:nvPr/>
        </p:nvGrpSpPr>
        <p:grpSpPr>
          <a:xfrm>
            <a:off x="2311262" y="152425"/>
            <a:ext cx="4470305" cy="4140126"/>
            <a:chOff x="3490737" y="1374053"/>
            <a:chExt cx="1423800" cy="1423800"/>
          </a:xfrm>
        </p:grpSpPr>
        <p:sp>
          <p:nvSpPr>
            <p:cNvPr id="214" name="Google Shape;214;p5"/>
            <p:cNvSpPr/>
            <p:nvPr/>
          </p:nvSpPr>
          <p:spPr>
            <a:xfrm>
              <a:off x="3490737" y="1374053"/>
              <a:ext cx="1423800" cy="1423800"/>
            </a:xfrm>
            <a:prstGeom prst="ellipse">
              <a:avLst/>
            </a:prstGeom>
            <a:solidFill>
              <a:srgbClr val="469AA3"/>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5"/>
            <p:cNvSpPr txBox="1"/>
            <p:nvPr/>
          </p:nvSpPr>
          <p:spPr>
            <a:xfrm>
              <a:off x="3718754" y="1692219"/>
              <a:ext cx="967800" cy="944700"/>
            </a:xfrm>
            <a:prstGeom prst="rect">
              <a:avLst/>
            </a:prstGeom>
            <a:solidFill>
              <a:srgbClr val="469AA3"/>
            </a:solid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23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This </a:t>
              </a:r>
              <a:r>
                <a:rPr lang="en-US" sz="23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data story </a:t>
              </a:r>
              <a:r>
                <a:rPr lang="en-US" sz="23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delves into understanding how AI is not just a buzzword but a transformative force shaping the global job market and entrepreneurial space</a:t>
              </a:r>
              <a:endParaRPr sz="23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0"/>
                </a:spcBef>
                <a:spcAft>
                  <a:spcPts val="0"/>
                </a:spcAft>
                <a:buClr>
                  <a:schemeClr val="dk1"/>
                </a:buClr>
                <a:buSzPts val="1800"/>
                <a:buFont typeface="Times New Roman" panose="02020603050405020304"/>
                <a:buNone/>
              </a:pPr>
              <a:endParaRPr sz="23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2"/>
                </a:solidFill>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sp>
        <p:nvSpPr>
          <p:cNvPr id="530" name="Google Shape;530;p31"/>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1" name="Google Shape;531;p3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2" name="Google Shape;532;p3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3" name="Google Shape;533;p31"/>
          <p:cNvSpPr txBox="1"/>
          <p:nvPr>
            <p:ph type="title"/>
          </p:nvPr>
        </p:nvSpPr>
        <p:spPr>
          <a:xfrm>
            <a:off x="891833" y="990598"/>
            <a:ext cx="4770783" cy="321746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Abril Fatface" panose="02000503000000020003"/>
              <a:buNone/>
            </a:pPr>
            <a:r>
              <a:rPr lang="en-US" sz="3400" u="sng">
                <a:solidFill>
                  <a:srgbClr val="FFFFFF"/>
                </a:solidFill>
              </a:rPr>
              <a:t>THANKYOU</a:t>
            </a:r>
            <a:endParaRPr sz="3400">
              <a:solidFill>
                <a:srgbClr val="FFFFFF"/>
              </a:solidFill>
            </a:endParaRPr>
          </a:p>
        </p:txBody>
      </p:sp>
      <p:sp>
        <p:nvSpPr>
          <p:cNvPr id="534" name="Google Shape;534;p31"/>
          <p:cNvSpPr/>
          <p:nvPr/>
        </p:nvSpPr>
        <p:spPr>
          <a:xfrm>
            <a:off x="0" y="4357620"/>
            <a:ext cx="11576868" cy="2500379"/>
          </a:xfrm>
          <a:custGeom>
            <a:avLst/>
            <a:gdLst/>
            <a:ahLst/>
            <a:cxnLst/>
            <a:rect l="l" t="t" r="r" b="b"/>
            <a:pathLst>
              <a:path w="11576868" h="2500379" extrusionOk="0">
                <a:moveTo>
                  <a:pt x="0" y="0"/>
                </a:moveTo>
                <a:lnTo>
                  <a:pt x="949598" y="0"/>
                </a:lnTo>
                <a:lnTo>
                  <a:pt x="2713710" y="0"/>
                </a:lnTo>
                <a:lnTo>
                  <a:pt x="3638550" y="0"/>
                </a:lnTo>
                <a:lnTo>
                  <a:pt x="4302399" y="0"/>
                </a:lnTo>
                <a:lnTo>
                  <a:pt x="8772860" y="0"/>
                </a:lnTo>
                <a:lnTo>
                  <a:pt x="8772860" y="1898"/>
                </a:lnTo>
                <a:lnTo>
                  <a:pt x="8847928" y="0"/>
                </a:lnTo>
                <a:cubicBezTo>
                  <a:pt x="10267176" y="0"/>
                  <a:pt x="11434500" y="1078620"/>
                  <a:pt x="11574871" y="2460835"/>
                </a:cubicBezTo>
                <a:lnTo>
                  <a:pt x="11576868" y="2500379"/>
                </a:lnTo>
                <a:lnTo>
                  <a:pt x="0" y="2500379"/>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535" name="Google Shape;535;p31" descr="Person using tablet"/>
          <p:cNvPicPr preferRelativeResize="0"/>
          <p:nvPr/>
        </p:nvPicPr>
        <p:blipFill rotWithShape="1">
          <a:blip r:embed="rId1"/>
          <a:srcRect l="20185" r="20184"/>
          <a:stretch>
            <a:fillRect/>
          </a:stretch>
        </p:blipFill>
        <p:spPr>
          <a:xfrm>
            <a:off x="6057901" y="10"/>
            <a:ext cx="6134099" cy="6857989"/>
          </a:xfrm>
          <a:custGeom>
            <a:avLst/>
            <a:gdLst/>
            <a:ahLst/>
            <a:cxnLst/>
            <a:rect l="l" t="t" r="r" b="b"/>
            <a:pathLst>
              <a:path w="6134099" h="6857999" extrusionOk="0">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noFill/>
          <a:ln>
            <a:noFill/>
          </a:ln>
        </p:spPr>
      </p:pic>
      <p:sp>
        <p:nvSpPr>
          <p:cNvPr id="536" name="Google Shape;536;p31"/>
          <p:cNvSpPr txBox="1"/>
          <p:nvPr>
            <p:ph type="body" idx="4294967295"/>
          </p:nvPr>
        </p:nvSpPr>
        <p:spPr>
          <a:xfrm>
            <a:off x="914400" y="4380880"/>
            <a:ext cx="4725651" cy="914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TARUSHI GUPTA</a:t>
            </a:r>
            <a:endPar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1800"/>
              <a:buNone/>
            </a:pPr>
            <a:r>
              <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HIBA HASSAN</a:t>
            </a:r>
            <a:endParaRPr lang="en-US" sz="1800" b="1"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6"/>
          <p:cNvSpPr txBox="1"/>
          <p:nvPr>
            <p:ph type="title"/>
          </p:nvPr>
        </p:nvSpPr>
        <p:spPr>
          <a:xfrm>
            <a:off x="784224" y="2652151"/>
            <a:ext cx="3333024" cy="11117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2"/>
              </a:buClr>
              <a:buSzPts val="4000"/>
              <a:buFont typeface="Abril Fatface" panose="02000503000000020003"/>
              <a:buNone/>
            </a:pPr>
            <a:r>
              <a:rPr lang="en-US" sz="4000" b="1"/>
              <a:t>The Data</a:t>
            </a:r>
            <a:endParaRPr lang="en-US" sz="4000" b="1"/>
          </a:p>
        </p:txBody>
      </p:sp>
      <p:sp>
        <p:nvSpPr>
          <p:cNvPr id="222" name="Google Shape;222;p6"/>
          <p:cNvSpPr/>
          <p:nvPr/>
        </p:nvSpPr>
        <p:spPr>
          <a:xfrm>
            <a:off x="4612647" y="558748"/>
            <a:ext cx="1746404" cy="16620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6"/>
          <p:cNvSpPr txBox="1"/>
          <p:nvPr/>
        </p:nvSpPr>
        <p:spPr>
          <a:xfrm>
            <a:off x="1127890" y="3827563"/>
            <a:ext cx="264569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Main Datasets Used</a:t>
            </a:r>
            <a:endParaRPr sz="18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24" name="Google Shape;224;p6"/>
          <p:cNvGrpSpPr/>
          <p:nvPr/>
        </p:nvGrpSpPr>
        <p:grpSpPr>
          <a:xfrm>
            <a:off x="4612647" y="983669"/>
            <a:ext cx="6506868" cy="4890661"/>
            <a:chOff x="4612083" y="1193862"/>
            <a:chExt cx="6506868" cy="4890661"/>
          </a:xfrm>
        </p:grpSpPr>
        <p:cxnSp>
          <p:nvCxnSpPr>
            <p:cNvPr id="225" name="Google Shape;225;p6"/>
            <p:cNvCxnSpPr/>
            <p:nvPr/>
          </p:nvCxnSpPr>
          <p:spPr>
            <a:xfrm>
              <a:off x="4612083" y="1193862"/>
              <a:ext cx="6506304" cy="0"/>
            </a:xfrm>
            <a:prstGeom prst="straightConnector1">
              <a:avLst/>
            </a:prstGeom>
            <a:solidFill>
              <a:srgbClr val="15818C"/>
            </a:solidFill>
            <a:ln w="12700" cap="flat" cmpd="sng">
              <a:solidFill>
                <a:srgbClr val="15818C"/>
              </a:solidFill>
              <a:prstDash val="solid"/>
              <a:miter lim="800000"/>
              <a:headEnd type="none" w="sm" len="sm"/>
              <a:tailEnd type="none" w="sm" len="sm"/>
            </a:ln>
          </p:spPr>
        </p:cxnSp>
        <p:sp>
          <p:nvSpPr>
            <p:cNvPr id="226" name="Google Shape;226;p6"/>
            <p:cNvSpPr txBox="1"/>
            <p:nvPr/>
          </p:nvSpPr>
          <p:spPr>
            <a:xfrm>
              <a:off x="4612647" y="1193862"/>
              <a:ext cx="1746300" cy="127004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Artificial Intelligence Job Openings*</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27" name="Google Shape;227;p6"/>
            <p:cNvCxnSpPr/>
            <p:nvPr/>
          </p:nvCxnSpPr>
          <p:spPr>
            <a:xfrm>
              <a:off x="6359051" y="2368701"/>
              <a:ext cx="4689113" cy="0"/>
            </a:xfrm>
            <a:prstGeom prst="straightConnector1">
              <a:avLst/>
            </a:prstGeom>
            <a:solidFill>
              <a:srgbClr val="15818C"/>
            </a:solidFill>
            <a:ln w="12700" cap="flat" cmpd="sng">
              <a:solidFill>
                <a:srgbClr val="BBCCCF"/>
              </a:solidFill>
              <a:prstDash val="solid"/>
              <a:miter lim="800000"/>
              <a:headEnd type="none" w="sm" len="sm"/>
              <a:tailEnd type="none" w="sm" len="sm"/>
            </a:ln>
          </p:spPr>
        </p:cxnSp>
        <p:cxnSp>
          <p:nvCxnSpPr>
            <p:cNvPr id="228" name="Google Shape;228;p6"/>
            <p:cNvCxnSpPr/>
            <p:nvPr/>
          </p:nvCxnSpPr>
          <p:spPr>
            <a:xfrm>
              <a:off x="4612647" y="2416659"/>
              <a:ext cx="6506304" cy="0"/>
            </a:xfrm>
            <a:prstGeom prst="straightConnector1">
              <a:avLst/>
            </a:prstGeom>
            <a:solidFill>
              <a:srgbClr val="3D0E86"/>
            </a:solidFill>
            <a:ln w="12700" cap="flat" cmpd="sng">
              <a:solidFill>
                <a:srgbClr val="3D0E86"/>
              </a:solidFill>
              <a:prstDash val="solid"/>
              <a:miter lim="800000"/>
              <a:headEnd type="none" w="sm" len="sm"/>
              <a:tailEnd type="none" w="sm" len="sm"/>
            </a:ln>
          </p:spPr>
        </p:cxnSp>
        <p:sp>
          <p:nvSpPr>
            <p:cNvPr id="229" name="Google Shape;229;p6"/>
            <p:cNvSpPr/>
            <p:nvPr/>
          </p:nvSpPr>
          <p:spPr>
            <a:xfrm>
              <a:off x="4612647" y="2416659"/>
              <a:ext cx="1746404" cy="16620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 name="Google Shape;230;p6"/>
            <p:cNvSpPr txBox="1"/>
            <p:nvPr/>
          </p:nvSpPr>
          <p:spPr>
            <a:xfrm>
              <a:off x="4612647" y="2416659"/>
              <a:ext cx="1746404" cy="1662096"/>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Top 1000 Companies*</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1" name="Google Shape;231;p6"/>
            <p:cNvSpPr/>
            <p:nvPr/>
          </p:nvSpPr>
          <p:spPr>
            <a:xfrm>
              <a:off x="6429387" y="2464617"/>
              <a:ext cx="4689130" cy="85701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6"/>
            <p:cNvSpPr txBox="1"/>
            <p:nvPr/>
          </p:nvSpPr>
          <p:spPr>
            <a:xfrm>
              <a:off x="6429387" y="2464617"/>
              <a:ext cx="4689000" cy="857100"/>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Analyzing companies and industries that offer AI-related job openings.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33" name="Google Shape;233;p6"/>
            <p:cNvCxnSpPr/>
            <p:nvPr/>
          </p:nvCxnSpPr>
          <p:spPr>
            <a:xfrm>
              <a:off x="6359051" y="3321636"/>
              <a:ext cx="4689113" cy="0"/>
            </a:xfrm>
            <a:prstGeom prst="straightConnector1">
              <a:avLst/>
            </a:prstGeom>
            <a:solidFill>
              <a:srgbClr val="15818C"/>
            </a:solidFill>
            <a:ln w="12700" cap="flat" cmpd="sng">
              <a:solidFill>
                <a:srgbClr val="BBCCCF"/>
              </a:solidFill>
              <a:prstDash val="solid"/>
              <a:miter lim="800000"/>
              <a:headEnd type="none" w="sm" len="sm"/>
              <a:tailEnd type="none" w="sm" len="sm"/>
            </a:ln>
          </p:spPr>
        </p:cxnSp>
        <p:sp>
          <p:nvSpPr>
            <p:cNvPr id="234" name="Google Shape;234;p6"/>
            <p:cNvSpPr/>
            <p:nvPr/>
          </p:nvSpPr>
          <p:spPr>
            <a:xfrm>
              <a:off x="6429387" y="3369593"/>
              <a:ext cx="4689130" cy="85701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6"/>
            <p:cNvSpPr txBox="1"/>
            <p:nvPr/>
          </p:nvSpPr>
          <p:spPr>
            <a:xfrm>
              <a:off x="6429387" y="3369593"/>
              <a:ext cx="4689130" cy="857018"/>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Investigating correlations between company growth, revenue, and AI job opportunities.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36" name="Google Shape;236;p6"/>
            <p:cNvCxnSpPr/>
            <p:nvPr/>
          </p:nvCxnSpPr>
          <p:spPr>
            <a:xfrm>
              <a:off x="6359051" y="4226612"/>
              <a:ext cx="4689113" cy="0"/>
            </a:xfrm>
            <a:prstGeom prst="straightConnector1">
              <a:avLst/>
            </a:prstGeom>
            <a:solidFill>
              <a:srgbClr val="15818C"/>
            </a:solidFill>
            <a:ln w="12700" cap="flat" cmpd="sng">
              <a:solidFill>
                <a:srgbClr val="BBCCCF"/>
              </a:solidFill>
              <a:prstDash val="solid"/>
              <a:miter lim="800000"/>
              <a:headEnd type="none" w="sm" len="sm"/>
              <a:tailEnd type="none" w="sm" len="sm"/>
            </a:ln>
          </p:spPr>
        </p:cxnSp>
        <p:cxnSp>
          <p:nvCxnSpPr>
            <p:cNvPr id="237" name="Google Shape;237;p6"/>
            <p:cNvCxnSpPr/>
            <p:nvPr/>
          </p:nvCxnSpPr>
          <p:spPr>
            <a:xfrm>
              <a:off x="4612647" y="4274570"/>
              <a:ext cx="6506304" cy="0"/>
            </a:xfrm>
            <a:prstGeom prst="straightConnector1">
              <a:avLst/>
            </a:prstGeom>
            <a:solidFill>
              <a:srgbClr val="7F082E"/>
            </a:solidFill>
            <a:ln w="12700" cap="flat" cmpd="sng">
              <a:solidFill>
                <a:srgbClr val="7F082E"/>
              </a:solidFill>
              <a:prstDash val="solid"/>
              <a:miter lim="800000"/>
              <a:headEnd type="none" w="sm" len="sm"/>
              <a:tailEnd type="none" w="sm" len="sm"/>
            </a:ln>
          </p:spPr>
        </p:cxnSp>
        <p:sp>
          <p:nvSpPr>
            <p:cNvPr id="238" name="Google Shape;238;p6"/>
            <p:cNvSpPr/>
            <p:nvPr/>
          </p:nvSpPr>
          <p:spPr>
            <a:xfrm>
              <a:off x="4612647" y="4274570"/>
              <a:ext cx="1746404" cy="16620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6"/>
            <p:cNvSpPr txBox="1"/>
            <p:nvPr/>
          </p:nvSpPr>
          <p:spPr>
            <a:xfrm>
              <a:off x="4612647" y="4274570"/>
              <a:ext cx="1746404" cy="1662096"/>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Career Path Selection Challenges*</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0" name="Google Shape;240;p6"/>
            <p:cNvSpPr/>
            <p:nvPr/>
          </p:nvSpPr>
          <p:spPr>
            <a:xfrm>
              <a:off x="6429387" y="4322528"/>
              <a:ext cx="4689130" cy="85701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6"/>
            <p:cNvSpPr txBox="1"/>
            <p:nvPr/>
          </p:nvSpPr>
          <p:spPr>
            <a:xfrm>
              <a:off x="6429387" y="4322528"/>
              <a:ext cx="4689130" cy="857018"/>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Emphasizing the significance of targeted skillsets in career decisions.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42" name="Google Shape;242;p6"/>
            <p:cNvCxnSpPr/>
            <p:nvPr/>
          </p:nvCxnSpPr>
          <p:spPr>
            <a:xfrm>
              <a:off x="6359051" y="5179546"/>
              <a:ext cx="4689113" cy="0"/>
            </a:xfrm>
            <a:prstGeom prst="straightConnector1">
              <a:avLst/>
            </a:prstGeom>
            <a:solidFill>
              <a:srgbClr val="15818C"/>
            </a:solidFill>
            <a:ln w="12700" cap="flat" cmpd="sng">
              <a:solidFill>
                <a:srgbClr val="BBCCCF"/>
              </a:solidFill>
              <a:prstDash val="solid"/>
              <a:miter lim="800000"/>
              <a:headEnd type="none" w="sm" len="sm"/>
              <a:tailEnd type="none" w="sm" len="sm"/>
            </a:ln>
          </p:spPr>
        </p:cxnSp>
        <p:sp>
          <p:nvSpPr>
            <p:cNvPr id="243" name="Google Shape;243;p6"/>
            <p:cNvSpPr/>
            <p:nvPr/>
          </p:nvSpPr>
          <p:spPr>
            <a:xfrm>
              <a:off x="6429387" y="5227504"/>
              <a:ext cx="4689130" cy="85701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6"/>
            <p:cNvSpPr txBox="1"/>
            <p:nvPr/>
          </p:nvSpPr>
          <p:spPr>
            <a:xfrm>
              <a:off x="6429387" y="5227504"/>
              <a:ext cx="4689130" cy="857018"/>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Exploring factors that influence career path selection.</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45" name="Google Shape;245;p6"/>
            <p:cNvCxnSpPr/>
            <p:nvPr/>
          </p:nvCxnSpPr>
          <p:spPr>
            <a:xfrm>
              <a:off x="6359051" y="6084523"/>
              <a:ext cx="4689113" cy="0"/>
            </a:xfrm>
            <a:prstGeom prst="straightConnector1">
              <a:avLst/>
            </a:prstGeom>
            <a:solidFill>
              <a:srgbClr val="15818C"/>
            </a:solidFill>
            <a:ln w="12700" cap="flat" cmpd="sng">
              <a:solidFill>
                <a:srgbClr val="BBCCCF"/>
              </a:solidFill>
              <a:prstDash val="solid"/>
              <a:miter lim="800000"/>
              <a:headEnd type="none" w="sm" len="sm"/>
              <a:tailEnd type="none" w="sm" len="sm"/>
            </a:ln>
          </p:spPr>
        </p:cxnSp>
        <p:sp>
          <p:nvSpPr>
            <p:cNvPr id="246" name="Google Shape;246;p6"/>
            <p:cNvSpPr txBox="1"/>
            <p:nvPr/>
          </p:nvSpPr>
          <p:spPr>
            <a:xfrm>
              <a:off x="6358828" y="1393241"/>
              <a:ext cx="4689000" cy="857100"/>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Identifying AI-related job opportunities globally and in the USA.</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grpSp>
        <p:nvGrpSpPr>
          <p:cNvPr id="251" name="Google Shape;251;p7"/>
          <p:cNvGrpSpPr/>
          <p:nvPr/>
        </p:nvGrpSpPr>
        <p:grpSpPr>
          <a:xfrm>
            <a:off x="340658" y="4473885"/>
            <a:ext cx="11279621" cy="1826107"/>
            <a:chOff x="1431325" y="2473842"/>
            <a:chExt cx="6566700" cy="670500"/>
          </a:xfrm>
        </p:grpSpPr>
        <p:sp>
          <p:nvSpPr>
            <p:cNvPr id="252" name="Google Shape;252;p7"/>
            <p:cNvSpPr/>
            <p:nvPr/>
          </p:nvSpPr>
          <p:spPr>
            <a:xfrm rot="-5400000">
              <a:off x="4644475" y="-209208"/>
              <a:ext cx="670500" cy="6036600"/>
            </a:xfrm>
            <a:prstGeom prst="roundRect">
              <a:avLst>
                <a:gd name="adj" fmla="val 50000"/>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7"/>
            <p:cNvSpPr txBox="1"/>
            <p:nvPr/>
          </p:nvSpPr>
          <p:spPr>
            <a:xfrm>
              <a:off x="4146681" y="2473847"/>
              <a:ext cx="3829200" cy="657000"/>
            </a:xfrm>
            <a:prstGeom prst="rect">
              <a:avLst/>
            </a:prstGeom>
            <a:noFill/>
            <a:ln>
              <a:noFill/>
            </a:ln>
          </p:spPr>
          <p:txBody>
            <a:bodyPr spcFirstLastPara="1" wrap="square" lIns="121900" tIns="121900" rIns="121900" bIns="121900" anchor="ctr" anchorCtr="0">
              <a:noAutofit/>
            </a:bodyPr>
            <a:lstStyle/>
            <a:p>
              <a:pPr marL="609600" marR="0" lvl="0" indent="-387350" algn="l" rtl="0">
                <a:lnSpc>
                  <a:spcPct val="115000"/>
                </a:lnSpc>
                <a:spcBef>
                  <a:spcPts val="0"/>
                </a:spcBef>
                <a:spcAft>
                  <a:spcPts val="0"/>
                </a:spcAft>
                <a:buClr>
                  <a:srgbClr val="FFFFFF"/>
                </a:buClr>
                <a:buSzPts val="1300"/>
                <a:buFont typeface="Times New Roman" panose="02020603050405020304"/>
                <a:buChar char="●"/>
              </a:pPr>
              <a:r>
                <a:rPr lang="en-US" sz="18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How does one navigate through their career path?</a:t>
              </a:r>
              <a:endParaRPr sz="18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609600" marR="0" lvl="0" indent="-387350" algn="l" rtl="0">
                <a:lnSpc>
                  <a:spcPct val="100000"/>
                </a:lnSpc>
                <a:spcBef>
                  <a:spcPts val="0"/>
                </a:spcBef>
                <a:spcAft>
                  <a:spcPts val="0"/>
                </a:spcAft>
                <a:buClr>
                  <a:srgbClr val="FFFFFF"/>
                </a:buClr>
                <a:buSzPts val="1300"/>
                <a:buFont typeface="Times New Roman" panose="02020603050405020304"/>
                <a:buChar char="●"/>
              </a:pPr>
              <a:r>
                <a:rPr lang="en-US" sz="18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How do knowledge and skills influence career choices?</a:t>
              </a:r>
              <a:endParaRPr sz="18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609600" marR="0" lvl="0" indent="0" algn="l" rtl="0">
                <a:lnSpc>
                  <a:spcPct val="115000"/>
                </a:lnSpc>
                <a:spcBef>
                  <a:spcPts val="0"/>
                </a:spcBef>
                <a:spcAft>
                  <a:spcPts val="0"/>
                </a:spcAft>
                <a:buClr>
                  <a:srgbClr val="000000"/>
                </a:buClr>
                <a:buSzPts val="1600"/>
                <a:buFont typeface="Arial" panose="020B0604020202020204"/>
                <a:buNone/>
              </a:pP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7"/>
            <p:cNvSpPr txBox="1"/>
            <p:nvPr/>
          </p:nvSpPr>
          <p:spPr>
            <a:xfrm>
              <a:off x="2744682" y="2473842"/>
              <a:ext cx="1507604" cy="657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r>
                <a:rPr lang="en-US"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Personal Motivations </a:t>
              </a:r>
              <a:endParaRPr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000"/>
                <a:buFont typeface="Arial" panose="020B0604020202020204"/>
                <a:buNone/>
              </a:pPr>
              <a:r>
                <a:rPr lang="en-US"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Behind Career Choices</a:t>
              </a:r>
              <a:endParaRPr sz="1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5" name="Google Shape;255;p7"/>
            <p:cNvSpPr/>
            <p:nvPr/>
          </p:nvSpPr>
          <p:spPr>
            <a:xfrm rot="-5400000">
              <a:off x="1751875" y="2153292"/>
              <a:ext cx="670500" cy="1311600"/>
            </a:xfrm>
            <a:prstGeom prst="roundRect">
              <a:avLst>
                <a:gd name="adj" fmla="val 50000"/>
              </a:avLst>
            </a:prstGeom>
            <a:solidFill>
              <a:srgbClr val="249C9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7"/>
            <p:cNvSpPr/>
            <p:nvPr/>
          </p:nvSpPr>
          <p:spPr>
            <a:xfrm>
              <a:off x="1620701" y="2616789"/>
              <a:ext cx="1012800" cy="3951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Navigating your </a:t>
              </a:r>
              <a:endParaRPr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Career Path</a:t>
              </a:r>
              <a:endParaRPr sz="24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57" name="Google Shape;257;p7"/>
            <p:cNvCxnSpPr/>
            <p:nvPr/>
          </p:nvCxnSpPr>
          <p:spPr>
            <a:xfrm>
              <a:off x="4274430" y="2585784"/>
              <a:ext cx="0" cy="444600"/>
            </a:xfrm>
            <a:prstGeom prst="straightConnector1">
              <a:avLst/>
            </a:prstGeom>
            <a:noFill/>
            <a:ln w="9525" cap="flat" cmpd="sng">
              <a:solidFill>
                <a:srgbClr val="FFFFFF"/>
              </a:solidFill>
              <a:prstDash val="dot"/>
              <a:round/>
              <a:headEnd type="none" w="sm" len="sm"/>
              <a:tailEnd type="none" w="sm" len="sm"/>
            </a:ln>
          </p:spPr>
        </p:cxnSp>
      </p:grpSp>
      <p:grpSp>
        <p:nvGrpSpPr>
          <p:cNvPr id="258" name="Google Shape;258;p7"/>
          <p:cNvGrpSpPr/>
          <p:nvPr/>
        </p:nvGrpSpPr>
        <p:grpSpPr>
          <a:xfrm>
            <a:off x="340658" y="762876"/>
            <a:ext cx="11279641" cy="1826125"/>
            <a:chOff x="1431325" y="2473836"/>
            <a:chExt cx="6566712" cy="670506"/>
          </a:xfrm>
        </p:grpSpPr>
        <p:sp>
          <p:nvSpPr>
            <p:cNvPr id="259" name="Google Shape;259;p7"/>
            <p:cNvSpPr/>
            <p:nvPr/>
          </p:nvSpPr>
          <p:spPr>
            <a:xfrm rot="-5400000">
              <a:off x="4644475" y="-209208"/>
              <a:ext cx="670500" cy="6036600"/>
            </a:xfrm>
            <a:prstGeom prst="roundRect">
              <a:avLst>
                <a:gd name="adj" fmla="val 50000"/>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7"/>
            <p:cNvSpPr txBox="1"/>
            <p:nvPr/>
          </p:nvSpPr>
          <p:spPr>
            <a:xfrm>
              <a:off x="4176037" y="2473836"/>
              <a:ext cx="3822000" cy="657000"/>
            </a:xfrm>
            <a:prstGeom prst="rect">
              <a:avLst/>
            </a:prstGeom>
            <a:noFill/>
            <a:ln>
              <a:noFill/>
            </a:ln>
          </p:spPr>
          <p:txBody>
            <a:bodyPr spcFirstLastPara="1" wrap="square" lIns="121900" tIns="121900" rIns="121900" bIns="121900" anchor="ctr" anchorCtr="0">
              <a:noAutofit/>
            </a:bodyPr>
            <a:lstStyle/>
            <a:p>
              <a:pPr marL="508000" marR="0" lvl="0" indent="-285750" algn="l" rtl="0">
                <a:lnSpc>
                  <a:spcPct val="100000"/>
                </a:lnSpc>
                <a:spcBef>
                  <a:spcPts val="0"/>
                </a:spcBef>
                <a:spcAft>
                  <a:spcPts val="0"/>
                </a:spcAft>
                <a:buClr>
                  <a:srgbClr val="000000"/>
                </a:buClr>
                <a:buSzPts val="1300"/>
                <a:buFont typeface="Arial" panose="020B0604020202020204"/>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How has the AI job market evolved over the years?</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508000" marR="0" lvl="0" indent="-285750" algn="l" rtl="0">
                <a:lnSpc>
                  <a:spcPct val="100000"/>
                </a:lnSpc>
                <a:spcBef>
                  <a:spcPts val="0"/>
                </a:spcBef>
                <a:spcAft>
                  <a:spcPts val="0"/>
                </a:spcAft>
                <a:buClr>
                  <a:srgbClr val="000000"/>
                </a:buClr>
                <a:buSzPts val="1300"/>
                <a:buFont typeface="Arial" panose="020B0604020202020204"/>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Where are the AI Technology Hubs?</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508000" marR="0" lvl="0" indent="-285750" algn="l" rtl="0">
                <a:lnSpc>
                  <a:spcPct val="100000"/>
                </a:lnSpc>
                <a:spcBef>
                  <a:spcPts val="0"/>
                </a:spcBef>
                <a:spcAft>
                  <a:spcPts val="0"/>
                </a:spcAft>
                <a:buClr>
                  <a:srgbClr val="000000"/>
                </a:buClr>
                <a:buSzPts val="1300"/>
                <a:buFont typeface="Arial" panose="020B0604020202020204"/>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Within the USA, which states are emerging as new hubs for AI job opportunities?</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7"/>
            <p:cNvSpPr txBox="1"/>
            <p:nvPr/>
          </p:nvSpPr>
          <p:spPr>
            <a:xfrm>
              <a:off x="2744677" y="2473845"/>
              <a:ext cx="1564500" cy="657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AI Adoption in the USA &amp; Decentralization of  Tech Hubs</a:t>
              </a:r>
              <a:r>
                <a:rPr lang="en-US"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 </a:t>
              </a:r>
              <a:endParaRPr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7"/>
            <p:cNvSpPr/>
            <p:nvPr/>
          </p:nvSpPr>
          <p:spPr>
            <a:xfrm rot="-5400000">
              <a:off x="1751875" y="2153292"/>
              <a:ext cx="670500" cy="1311600"/>
            </a:xfrm>
            <a:prstGeom prst="roundRect">
              <a:avLst>
                <a:gd name="adj" fmla="val 50000"/>
              </a:avLst>
            </a:prstGeom>
            <a:solidFill>
              <a:srgbClr val="249C9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7"/>
            <p:cNvSpPr/>
            <p:nvPr/>
          </p:nvSpPr>
          <p:spPr>
            <a:xfrm>
              <a:off x="1612369" y="2616786"/>
              <a:ext cx="1021200" cy="3951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The AI Employment </a:t>
              </a:r>
              <a:endParaRPr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Landscape</a:t>
              </a:r>
              <a:endParaRPr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64" name="Google Shape;264;p7"/>
            <p:cNvCxnSpPr/>
            <p:nvPr/>
          </p:nvCxnSpPr>
          <p:spPr>
            <a:xfrm>
              <a:off x="4274430" y="2585784"/>
              <a:ext cx="0" cy="444600"/>
            </a:xfrm>
            <a:prstGeom prst="straightConnector1">
              <a:avLst/>
            </a:prstGeom>
            <a:noFill/>
            <a:ln w="9525" cap="flat" cmpd="sng">
              <a:solidFill>
                <a:srgbClr val="FFFFFF"/>
              </a:solidFill>
              <a:prstDash val="dot"/>
              <a:round/>
              <a:headEnd type="none" w="sm" len="sm"/>
              <a:tailEnd type="none" w="sm" len="sm"/>
            </a:ln>
          </p:spPr>
        </p:cxnSp>
      </p:grpSp>
      <p:grpSp>
        <p:nvGrpSpPr>
          <p:cNvPr id="265" name="Google Shape;265;p7"/>
          <p:cNvGrpSpPr/>
          <p:nvPr/>
        </p:nvGrpSpPr>
        <p:grpSpPr>
          <a:xfrm>
            <a:off x="340658" y="2618375"/>
            <a:ext cx="11279949" cy="1826119"/>
            <a:chOff x="1431325" y="2473837"/>
            <a:chExt cx="6566891" cy="670505"/>
          </a:xfrm>
        </p:grpSpPr>
        <p:sp>
          <p:nvSpPr>
            <p:cNvPr id="266" name="Google Shape;266;p7"/>
            <p:cNvSpPr/>
            <p:nvPr/>
          </p:nvSpPr>
          <p:spPr>
            <a:xfrm rot="-5400000">
              <a:off x="4644475" y="-209208"/>
              <a:ext cx="670500" cy="6036600"/>
            </a:xfrm>
            <a:prstGeom prst="roundRect">
              <a:avLst>
                <a:gd name="adj" fmla="val 50000"/>
              </a:avLst>
            </a:prstGeom>
            <a:solidFill>
              <a:srgbClr val="1B786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7"/>
            <p:cNvSpPr txBox="1"/>
            <p:nvPr/>
          </p:nvSpPr>
          <p:spPr>
            <a:xfrm>
              <a:off x="4154016" y="2473837"/>
              <a:ext cx="3844200" cy="657000"/>
            </a:xfrm>
            <a:prstGeom prst="rect">
              <a:avLst/>
            </a:prstGeom>
            <a:noFill/>
            <a:ln>
              <a:noFill/>
            </a:ln>
          </p:spPr>
          <p:txBody>
            <a:bodyPr spcFirstLastPara="1" wrap="square" lIns="121900" tIns="121900" rIns="121900" bIns="121900" anchor="ctr" anchorCtr="0">
              <a:noAutofit/>
            </a:bodyPr>
            <a:lstStyle/>
            <a:p>
              <a:pPr marL="609600" marR="0" lvl="0" indent="-374650" algn="l" rtl="0">
                <a:lnSpc>
                  <a:spcPct val="100000"/>
                </a:lnSpc>
                <a:spcBef>
                  <a:spcPts val="0"/>
                </a:spcBef>
                <a:spcAft>
                  <a:spcPts val="0"/>
                </a:spcAft>
                <a:buClr>
                  <a:srgbClr val="FFFFFF"/>
                </a:buClr>
                <a:buSzPts val="1100"/>
                <a:buFont typeface="Roboto"/>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Is there any correlation between the growth of a company vs. the number of employees and its growth vs. estimated revenues?</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609600" marR="0" lvl="0" indent="-374650" algn="l" rtl="0">
                <a:lnSpc>
                  <a:spcPct val="100000"/>
                </a:lnSpc>
                <a:spcBef>
                  <a:spcPts val="0"/>
                </a:spcBef>
                <a:spcAft>
                  <a:spcPts val="0"/>
                </a:spcAft>
                <a:buClr>
                  <a:srgbClr val="FFFFFF"/>
                </a:buClr>
                <a:buSzPts val="1100"/>
                <a:buFont typeface="Roboto"/>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How many of these AI companies reached a billion-dollar valuation? And who are these?</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609600" marR="0" lvl="0" indent="-374650" algn="l" rtl="0">
                <a:lnSpc>
                  <a:spcPct val="100000"/>
                </a:lnSpc>
                <a:spcBef>
                  <a:spcPts val="0"/>
                </a:spcBef>
                <a:spcAft>
                  <a:spcPts val="0"/>
                </a:spcAft>
                <a:buClr>
                  <a:srgbClr val="FFFFFF"/>
                </a:buClr>
                <a:buSzPts val="1100"/>
                <a:buFont typeface="Roboto"/>
                <a:buChar char="●"/>
              </a:pPr>
              <a:r>
                <a:rPr lang="en-US"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Which industries do these companies primarily belong to?</a:t>
              </a:r>
              <a:endParaRPr sz="16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8" name="Google Shape;268;p7"/>
            <p:cNvSpPr txBox="1"/>
            <p:nvPr/>
          </p:nvSpPr>
          <p:spPr>
            <a:xfrm>
              <a:off x="2744682" y="2473842"/>
              <a:ext cx="1480205" cy="6570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chemeClr val="dk1"/>
                </a:buClr>
                <a:buSzPts val="2000"/>
                <a:buFont typeface="Arial" panose="020B0604020202020204"/>
                <a:buNone/>
              </a:pPr>
              <a:endParaRPr sz="19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Metrics for growth</a:t>
              </a:r>
              <a:endParaRPr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Influence of Investors &amp; </a:t>
              </a:r>
              <a:endParaRPr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000"/>
                <a:buFont typeface="Arial" panose="020B0604020202020204"/>
                <a:buNone/>
              </a:pPr>
              <a:r>
                <a:rPr lang="en-US"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Accelerator Programs</a:t>
              </a:r>
              <a:endParaRPr sz="18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7"/>
            <p:cNvSpPr/>
            <p:nvPr/>
          </p:nvSpPr>
          <p:spPr>
            <a:xfrm rot="-5400000">
              <a:off x="1751875" y="2153292"/>
              <a:ext cx="670500" cy="1311600"/>
            </a:xfrm>
            <a:prstGeom prst="roundRect">
              <a:avLst>
                <a:gd name="adj" fmla="val 50000"/>
              </a:avLst>
            </a:prstGeom>
            <a:solidFill>
              <a:srgbClr val="249C9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7"/>
            <p:cNvSpPr/>
            <p:nvPr/>
          </p:nvSpPr>
          <p:spPr>
            <a:xfrm>
              <a:off x="1620701" y="2616787"/>
              <a:ext cx="1012800" cy="3951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The Innovation </a:t>
              </a:r>
              <a:endParaRPr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000"/>
                <a:buFont typeface="Arial" panose="020B0604020202020204"/>
                <a:buNone/>
              </a:pPr>
              <a:r>
                <a:rPr lang="en-US" sz="20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rPr>
                <a:t>Landscape</a:t>
              </a:r>
              <a:endParaRPr sz="2400" b="1"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71" name="Google Shape;271;p7"/>
            <p:cNvCxnSpPr/>
            <p:nvPr/>
          </p:nvCxnSpPr>
          <p:spPr>
            <a:xfrm>
              <a:off x="4274430" y="2585784"/>
              <a:ext cx="0" cy="444600"/>
            </a:xfrm>
            <a:prstGeom prst="straightConnector1">
              <a:avLst/>
            </a:prstGeom>
            <a:noFill/>
            <a:ln w="9525" cap="flat" cmpd="sng">
              <a:solidFill>
                <a:srgbClr val="FFFFFF"/>
              </a:solidFill>
              <a:prstDash val="dot"/>
              <a:round/>
              <a:headEnd type="none" w="sm" len="sm"/>
              <a:tailEnd type="none" w="sm" len="sm"/>
            </a:ln>
          </p:spPr>
        </p:cxnSp>
      </p:grpSp>
      <p:sp>
        <p:nvSpPr>
          <p:cNvPr id="272" name="Google Shape;272;p7"/>
          <p:cNvSpPr txBox="1"/>
          <p:nvPr>
            <p:ph type="title"/>
          </p:nvPr>
        </p:nvSpPr>
        <p:spPr>
          <a:xfrm>
            <a:off x="3556620" y="-275928"/>
            <a:ext cx="507876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a:t>Themes &amp; Questions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2"/>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8" name="Google Shape;278;p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9" name="Google Shape;279;p2"/>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0" name="Google Shape;280;p2"/>
          <p:cNvSpPr/>
          <p:nvPr/>
        </p:nvSpPr>
        <p:spPr>
          <a:xfrm>
            <a:off x="1" y="0"/>
            <a:ext cx="4618929" cy="6858000"/>
          </a:xfrm>
          <a:custGeom>
            <a:avLst/>
            <a:gdLst/>
            <a:ahLst/>
            <a:cxnLst/>
            <a:rect l="l" t="t" r="r" b="b"/>
            <a:pathLst>
              <a:path w="4618929" h="6858000" extrusionOk="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1" name="Google Shape;281;p2"/>
          <p:cNvSpPr txBox="1"/>
          <p:nvPr>
            <p:ph type="ctrTitle"/>
          </p:nvPr>
        </p:nvSpPr>
        <p:spPr>
          <a:xfrm>
            <a:off x="2061410" y="2877771"/>
            <a:ext cx="8069180" cy="1102458"/>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6600"/>
              <a:buFont typeface="Abril Fatface" panose="02000503000000020003"/>
              <a:buNone/>
            </a:pPr>
            <a:r>
              <a:rPr lang="en-US" sz="6600">
                <a:solidFill>
                  <a:srgbClr val="FFFFFF"/>
                </a:solidFill>
              </a:rPr>
              <a:t>KEY FINDINGS</a:t>
            </a:r>
            <a:endParaRPr lang="en-US" sz="6600">
              <a:solidFill>
                <a:srgbClr val="FFFFFF"/>
              </a:solidFill>
            </a:endParaRPr>
          </a:p>
        </p:txBody>
      </p:sp>
      <p:sp>
        <p:nvSpPr>
          <p:cNvPr id="282" name="Google Shape;282;p2"/>
          <p:cNvSpPr/>
          <p:nvPr/>
        </p:nvSpPr>
        <p:spPr>
          <a:xfrm>
            <a:off x="1452996" y="4677378"/>
            <a:ext cx="10739004" cy="2180622"/>
          </a:xfrm>
          <a:custGeom>
            <a:avLst/>
            <a:gdLst/>
            <a:ahLst/>
            <a:cxnLst/>
            <a:rect l="l" t="t" r="r" b="b"/>
            <a:pathLst>
              <a:path w="10739004" h="2180622" extrusionOk="0">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3"/>
          <p:cNvSpPr txBox="1"/>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panose="02000503000000020003"/>
              <a:buNone/>
            </a:pPr>
            <a:r>
              <a:rPr lang="en-US"/>
              <a:t>Key Findings</a:t>
            </a:r>
            <a:endParaRPr lang="en-US"/>
          </a:p>
        </p:txBody>
      </p:sp>
      <p:sp>
        <p:nvSpPr>
          <p:cNvPr id="288" name="Google Shape;288;p3"/>
          <p:cNvSpPr txBox="1"/>
          <p:nvPr>
            <p:ph type="body" idx="1"/>
          </p:nvPr>
        </p:nvSpPr>
        <p:spPr>
          <a:xfrm>
            <a:off x="914400" y="1600200"/>
            <a:ext cx="9915000" cy="44301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5000"/>
              <a:buNone/>
            </a:pPr>
            <a:r>
              <a:rPr lang="en-US" sz="1900" b="1">
                <a:latin typeface="Times New Roman" panose="02020603050405020304"/>
                <a:ea typeface="Times New Roman" panose="02020603050405020304"/>
                <a:cs typeface="Times New Roman" panose="02020603050405020304"/>
                <a:sym typeface="Times New Roman" panose="02020603050405020304"/>
              </a:rPr>
              <a:t>AI Adoption in the USA:</a:t>
            </a: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a:latin typeface="Times New Roman" panose="02020603050405020304"/>
                <a:ea typeface="Times New Roman" panose="02020603050405020304"/>
                <a:cs typeface="Times New Roman" panose="02020603050405020304"/>
                <a:sym typeface="Times New Roman" panose="02020603050405020304"/>
              </a:rPr>
              <a:t>USA dominates the expanding global AI job market, with unexpected growth surges in countries like Spain and new AI hubs emerging in states like Virginia and Florida.</a:t>
            </a:r>
            <a:endParaRPr sz="1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b="1">
                <a:latin typeface="Times New Roman" panose="02020603050405020304"/>
                <a:ea typeface="Times New Roman" panose="02020603050405020304"/>
                <a:cs typeface="Times New Roman" panose="02020603050405020304"/>
                <a:sym typeface="Times New Roman" panose="02020603050405020304"/>
              </a:rPr>
              <a:t>Decentralization of  Tech Hubs:</a:t>
            </a: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a:latin typeface="Times New Roman" panose="02020603050405020304"/>
                <a:ea typeface="Times New Roman" panose="02020603050405020304"/>
                <a:cs typeface="Times New Roman" panose="02020603050405020304"/>
                <a:sym typeface="Times New Roman" panose="02020603050405020304"/>
              </a:rPr>
              <a:t>Smaller cities are catching up with traditional tech hubs, and startups are achieving billion-dollar valuations within just 5-7 years of their inception.</a:t>
            </a:r>
            <a:endParaRPr sz="1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b="1">
                <a:latin typeface="Times New Roman" panose="02020603050405020304"/>
                <a:ea typeface="Times New Roman" panose="02020603050405020304"/>
                <a:cs typeface="Times New Roman" panose="02020603050405020304"/>
                <a:sym typeface="Times New Roman" panose="02020603050405020304"/>
              </a:rPr>
              <a:t>Analyzing Metrics for Growth:</a:t>
            </a: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a:latin typeface="Times New Roman" panose="02020603050405020304"/>
                <a:ea typeface="Times New Roman" panose="02020603050405020304"/>
                <a:cs typeface="Times New Roman" panose="02020603050405020304"/>
                <a:sym typeface="Times New Roman" panose="02020603050405020304"/>
              </a:rPr>
              <a:t>Startups exhibit varied growth patterns, with no direct correlation between company growth and employee count or revenues, hinting at diverse business and expansion strategies.</a:t>
            </a:r>
            <a:endParaRPr sz="1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b="1">
                <a:latin typeface="Times New Roman" panose="02020603050405020304"/>
                <a:ea typeface="Times New Roman" panose="02020603050405020304"/>
                <a:cs typeface="Times New Roman" panose="02020603050405020304"/>
                <a:sym typeface="Times New Roman" panose="02020603050405020304"/>
              </a:rPr>
              <a:t>Influence of Investors and Accelerator Programs:</a:t>
            </a: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a:latin typeface="Times New Roman" panose="02020603050405020304"/>
                <a:ea typeface="Times New Roman" panose="02020603050405020304"/>
                <a:cs typeface="Times New Roman" panose="02020603050405020304"/>
                <a:sym typeface="Times New Roman" panose="02020603050405020304"/>
              </a:rPr>
              <a:t>Certain investors have a stellar record in nurturing AI startups to billion-dollar valuations, while accelerator programs don't always guarantee heightened market values.</a:t>
            </a:r>
            <a:endParaRPr sz="1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b="1">
                <a:latin typeface="Times New Roman" panose="02020603050405020304"/>
                <a:ea typeface="Times New Roman" panose="02020603050405020304"/>
                <a:cs typeface="Times New Roman" panose="02020603050405020304"/>
                <a:sym typeface="Times New Roman" panose="02020603050405020304"/>
              </a:rPr>
              <a:t>Personal Motivations Behind Career Choices:</a:t>
            </a:r>
            <a:endParaRPr sz="1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05000"/>
              <a:buNone/>
            </a:pPr>
            <a:r>
              <a:rPr lang="en-US" sz="1900">
                <a:latin typeface="Times New Roman" panose="02020603050405020304"/>
                <a:ea typeface="Times New Roman" panose="02020603050405020304"/>
                <a:cs typeface="Times New Roman" panose="02020603050405020304"/>
                <a:sym typeface="Times New Roman" panose="02020603050405020304"/>
              </a:rPr>
              <a:t>Career choices are deeply influenced by personal passions and previously acquired skills, emphasizing the significance of introspection and self-awareness in one's professional journey.</a:t>
            </a:r>
            <a:endParaRPr sz="19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8"/>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4" name="Google Shape;294;p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5" name="Google Shape;295;p8"/>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6" name="Google Shape;296;p8"/>
          <p:cNvSpPr/>
          <p:nvPr/>
        </p:nvSpPr>
        <p:spPr>
          <a:xfrm>
            <a:off x="1" y="0"/>
            <a:ext cx="4618929" cy="6858000"/>
          </a:xfrm>
          <a:custGeom>
            <a:avLst/>
            <a:gdLst/>
            <a:ahLst/>
            <a:cxnLst/>
            <a:rect l="l" t="t" r="r" b="b"/>
            <a:pathLst>
              <a:path w="4618929" h="6858000" extrusionOk="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rgbClr val="116069">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7" name="Google Shape;297;p8"/>
          <p:cNvSpPr txBox="1"/>
          <p:nvPr>
            <p:ph type="ctrTitle"/>
          </p:nvPr>
        </p:nvSpPr>
        <p:spPr>
          <a:xfrm>
            <a:off x="2061410" y="2899212"/>
            <a:ext cx="8069180" cy="105957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rgbClr val="FFFFFF"/>
              </a:buClr>
              <a:buSzPct val="100000"/>
              <a:buFont typeface="Abril Fatface" panose="02000503000000020003"/>
              <a:buNone/>
            </a:pPr>
            <a:r>
              <a:rPr lang="en-US" sz="6600">
                <a:solidFill>
                  <a:srgbClr val="FFFFFF"/>
                </a:solidFill>
              </a:rPr>
              <a:t>THE JOURNEY</a:t>
            </a:r>
            <a:endParaRPr lang="en-US" sz="6600">
              <a:solidFill>
                <a:srgbClr val="FFFFFF"/>
              </a:solidFill>
            </a:endParaRPr>
          </a:p>
        </p:txBody>
      </p:sp>
      <p:sp>
        <p:nvSpPr>
          <p:cNvPr id="298" name="Google Shape;298;p8"/>
          <p:cNvSpPr/>
          <p:nvPr/>
        </p:nvSpPr>
        <p:spPr>
          <a:xfrm>
            <a:off x="1452996" y="4677378"/>
            <a:ext cx="10739004" cy="2180622"/>
          </a:xfrm>
          <a:custGeom>
            <a:avLst/>
            <a:gdLst/>
            <a:ahLst/>
            <a:cxnLst/>
            <a:rect l="l" t="t" r="r" b="b"/>
            <a:pathLst>
              <a:path w="10739004" h="2180622" extrusionOk="0">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302" name="Shape 302"/>
        <p:cNvGrpSpPr/>
        <p:nvPr/>
      </p:nvGrpSpPr>
      <p:grpSpPr>
        <a:xfrm>
          <a:off x="0" y="0"/>
          <a:ext cx="0" cy="0"/>
          <a:chOff x="0" y="0"/>
          <a:chExt cx="0" cy="0"/>
        </a:xfrm>
      </p:grpSpPr>
      <p:pic>
        <p:nvPicPr>
          <p:cNvPr id="303" name="Google Shape;303;p9" descr="Skyscrapers at night"/>
          <p:cNvPicPr preferRelativeResize="0"/>
          <p:nvPr/>
        </p:nvPicPr>
        <p:blipFill rotWithShape="1">
          <a:blip r:embed="rId1">
            <a:alphaModFix amt="70000"/>
          </a:blip>
          <a:srcRect/>
          <a:stretch>
            <a:fillRect/>
          </a:stretch>
        </p:blipFill>
        <p:spPr>
          <a:xfrm>
            <a:off x="224" y="0"/>
            <a:ext cx="12191551" cy="6858000"/>
          </a:xfrm>
          <a:prstGeom prst="rect">
            <a:avLst/>
          </a:prstGeom>
          <a:noFill/>
          <a:ln>
            <a:noFill/>
          </a:ln>
        </p:spPr>
      </p:pic>
      <p:sp>
        <p:nvSpPr>
          <p:cNvPr id="304" name="Google Shape;304;p9"/>
          <p:cNvSpPr txBox="1"/>
          <p:nvPr/>
        </p:nvSpPr>
        <p:spPr>
          <a:xfrm>
            <a:off x="2628446" y="2039541"/>
            <a:ext cx="6935106" cy="277891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b" anchorCtr="0">
            <a:normAutofit fontScale="90000" lnSpcReduction="10000"/>
          </a:bodyPr>
          <a:lstStyle/>
          <a:p>
            <a:pPr marL="0" marR="0" lvl="0" indent="0" algn="ctr" rtl="0">
              <a:lnSpc>
                <a:spcPct val="100000"/>
              </a:lnSpc>
              <a:spcBef>
                <a:spcPts val="0"/>
              </a:spcBef>
              <a:spcAft>
                <a:spcPts val="0"/>
              </a:spcAft>
              <a:buClr>
                <a:srgbClr val="FFFFFF"/>
              </a:buClr>
              <a:buSzPct val="100000"/>
              <a:buFont typeface="Abril Fatface" panose="02000503000000020003"/>
              <a:buNone/>
            </a:pPr>
            <a:r>
              <a:rPr lang="en-US" sz="6600" b="0" i="0" u="none" strike="noStrike" cap="none">
                <a:solidFill>
                  <a:srgbClr val="FFFFFF"/>
                </a:solidFill>
                <a:latin typeface="Abril Fatface" panose="02000503000000020003"/>
                <a:ea typeface="Abril Fatface" panose="02000503000000020003"/>
                <a:cs typeface="Abril Fatface" panose="02000503000000020003"/>
                <a:sym typeface="Abril Fatface" panose="02000503000000020003"/>
              </a:rPr>
              <a:t>THE AI EMPLOYMENT LANDSCAPE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ModOverlayVTI">
  <a:themeElements>
    <a:clrScheme name="Custom 50">
      <a:dk1>
        <a:srgbClr val="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6279</Words>
  <Application>WPS Writer</Application>
  <PresentationFormat/>
  <Paragraphs>196</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Arial</vt:lpstr>
      <vt:lpstr>Abril Fatface</vt:lpstr>
      <vt:lpstr>Calibri</vt:lpstr>
      <vt:lpstr>Helvetica Neue</vt:lpstr>
      <vt:lpstr>Times New Roman</vt:lpstr>
      <vt:lpstr>Roboto</vt:lpstr>
      <vt:lpstr>Microsoft YaHei</vt:lpstr>
      <vt:lpstr>汉仪旗黑</vt:lpstr>
      <vt:lpstr>Arial Unicode MS</vt:lpstr>
      <vt:lpstr>宋体-简</vt:lpstr>
      <vt:lpstr>ModOverlayVTI</vt:lpstr>
      <vt:lpstr>The Future of Work:  A data-driven approach to understanding the job market</vt:lpstr>
      <vt:lpstr>PROJECT MOTIVATION</vt:lpstr>
      <vt:lpstr>PowerPoint 演示文稿</vt:lpstr>
      <vt:lpstr>The Data</vt:lpstr>
      <vt:lpstr>Themes &amp; Questions</vt:lpstr>
      <vt:lpstr>KEY FINDINGS</vt:lpstr>
      <vt:lpstr>Key Findings</vt:lpstr>
      <vt:lpstr>THE JOURNEY</vt:lpstr>
      <vt:lpstr>PowerPoint 演示文稿</vt:lpstr>
      <vt:lpstr>How has the AI job market evolved over the years?</vt:lpstr>
      <vt:lpstr>PowerPoint 演示文稿</vt:lpstr>
      <vt:lpstr>Which states are emerging as new AI hubs? </vt:lpstr>
      <vt:lpstr>Beyond the Tech Giants</vt:lpstr>
      <vt:lpstr>PowerPoint 演示文稿</vt:lpstr>
      <vt:lpstr>AI Adoption in the USA &amp; Decentralization of Tech Hubs</vt:lpstr>
      <vt:lpstr>PowerPoint 演示文稿</vt:lpstr>
      <vt:lpstr>the number of employees / growth vs estimated revenues?</vt:lpstr>
      <vt:lpstr>How many AI companies reached a billion-dollar valuation?</vt:lpstr>
      <vt:lpstr>How many AI companies reached a billion-dollar valuation?</vt:lpstr>
      <vt:lpstr>What Industries is the AI space made of?</vt:lpstr>
      <vt:lpstr>Who are the lead investors in these companies?</vt:lpstr>
      <vt:lpstr>Do accelerator programs make a significant difference in the valuations of AI companies? </vt:lpstr>
      <vt:lpstr>Influence of Investors &amp; Accelerator Programs</vt:lpstr>
      <vt:lpstr>PowerPoint 演示文稿</vt:lpstr>
      <vt:lpstr>How to navigate career choices?</vt:lpstr>
      <vt:lpstr>How do knowledge and skills influence career choices?</vt:lpstr>
      <vt:lpstr>How to navigate career choices?</vt:lpstr>
      <vt:lpstr>SO, WHAT SHOULD YOU DO?</vt:lpstr>
      <vt:lpstr>Some Questions to ask yourself.</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Work:  A data-driven approach to understanding the job market</dc:title>
  <dc:creator>Hiba Hassan</dc:creator>
  <cp:lastModifiedBy>TarushiGupta</cp:lastModifiedBy>
  <cp:revision>3</cp:revision>
  <dcterms:created xsi:type="dcterms:W3CDTF">2023-10-30T00:06:14Z</dcterms:created>
  <dcterms:modified xsi:type="dcterms:W3CDTF">2023-10-30T00:06:14Z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1033-5.4.4.8063</vt:lpwstr>
  </property>
</Properties>
</file>