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342" r:id="rId5"/>
    <p:sldId id="359" r:id="rId6"/>
    <p:sldId id="373" r:id="rId7"/>
    <p:sldId id="365" r:id="rId8"/>
    <p:sldId id="384" r:id="rId9"/>
    <p:sldId id="383" r:id="rId10"/>
    <p:sldId id="374" r:id="rId11"/>
    <p:sldId id="385" r:id="rId12"/>
    <p:sldId id="386" r:id="rId13"/>
    <p:sldId id="387" r:id="rId14"/>
    <p:sldId id="382" r:id="rId15"/>
    <p:sldId id="376" r:id="rId16"/>
    <p:sldId id="388" r:id="rId17"/>
    <p:sldId id="389" r:id="rId18"/>
    <p:sldId id="390" r:id="rId19"/>
    <p:sldId id="378" r:id="rId20"/>
    <p:sldId id="391" r:id="rId21"/>
    <p:sldId id="392" r:id="rId22"/>
    <p:sldId id="377" r:id="rId23"/>
    <p:sldId id="379" r:id="rId24"/>
    <p:sldId id="380" r:id="rId25"/>
    <p:sldId id="393" r:id="rId26"/>
    <p:sldId id="394" r:id="rId27"/>
    <p:sldId id="395" r:id="rId28"/>
    <p:sldId id="396" r:id="rId29"/>
    <p:sldId id="401" r:id="rId30"/>
    <p:sldId id="398" r:id="rId31"/>
    <p:sldId id="381" r:id="rId32"/>
    <p:sldId id="399" r:id="rId33"/>
    <p:sldId id="400" r:id="rId34"/>
    <p:sldId id="37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5388" autoAdjust="0"/>
  </p:normalViewPr>
  <p:slideViewPr>
    <p:cSldViewPr snapToGrid="0" snapToObjects="1" showGuides="1">
      <p:cViewPr varScale="1">
        <p:scale>
          <a:sx n="78" d="100"/>
          <a:sy n="78" d="100"/>
        </p:scale>
        <p:origin x="859"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13.png"/><Relationship Id="rId7" Type="http://schemas.openxmlformats.org/officeDocument/2006/relationships/image" Target="../media/image27.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13.png"/><Relationship Id="rId7" Type="http://schemas.openxmlformats.org/officeDocument/2006/relationships/image" Target="../media/image27.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8A3ABC-0338-4260-9FEB-868765AFE841}"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0D7052D-906B-47B4-A3E8-48E4ED734B5C}">
      <dgm:prSet/>
      <dgm:spPr/>
      <dgm:t>
        <a:bodyPr/>
        <a:lstStyle/>
        <a:p>
          <a:r>
            <a:rPr lang="en-US"/>
            <a:t>Introduction</a:t>
          </a:r>
        </a:p>
      </dgm:t>
    </dgm:pt>
    <dgm:pt modelId="{8DDAC7F4-CEC9-4D91-B826-96887B1B2F59}" type="parTrans" cxnId="{B6AC563C-40C2-4D7B-9ED5-A26640461176}">
      <dgm:prSet/>
      <dgm:spPr/>
      <dgm:t>
        <a:bodyPr/>
        <a:lstStyle/>
        <a:p>
          <a:endParaRPr lang="en-US"/>
        </a:p>
      </dgm:t>
    </dgm:pt>
    <dgm:pt modelId="{C38A72D2-739F-49C6-8DD8-E2CAB0D4BCFE}" type="sibTrans" cxnId="{B6AC563C-40C2-4D7B-9ED5-A26640461176}">
      <dgm:prSet/>
      <dgm:spPr/>
      <dgm:t>
        <a:bodyPr/>
        <a:lstStyle/>
        <a:p>
          <a:endParaRPr lang="en-US"/>
        </a:p>
      </dgm:t>
    </dgm:pt>
    <dgm:pt modelId="{40F67DC9-24BA-45C3-9A17-C951F7DE8697}">
      <dgm:prSet/>
      <dgm:spPr/>
      <dgm:t>
        <a:bodyPr/>
        <a:lstStyle/>
        <a:p>
          <a:r>
            <a:rPr lang="en-US"/>
            <a:t>Description des Données</a:t>
          </a:r>
        </a:p>
      </dgm:t>
    </dgm:pt>
    <dgm:pt modelId="{547D25A7-0715-4776-AAC5-7919BA10469A}" type="parTrans" cxnId="{F0E94F95-B6EE-4915-AE36-2AEC7AC03EE3}">
      <dgm:prSet/>
      <dgm:spPr/>
      <dgm:t>
        <a:bodyPr/>
        <a:lstStyle/>
        <a:p>
          <a:endParaRPr lang="en-US"/>
        </a:p>
      </dgm:t>
    </dgm:pt>
    <dgm:pt modelId="{19043850-DABD-42CA-A2AA-2C568348B804}" type="sibTrans" cxnId="{F0E94F95-B6EE-4915-AE36-2AEC7AC03EE3}">
      <dgm:prSet/>
      <dgm:spPr/>
      <dgm:t>
        <a:bodyPr/>
        <a:lstStyle/>
        <a:p>
          <a:endParaRPr lang="en-US"/>
        </a:p>
      </dgm:t>
    </dgm:pt>
    <dgm:pt modelId="{A83E0BE1-4C95-4BCB-AF65-A99334281423}">
      <dgm:prSet/>
      <dgm:spPr/>
      <dgm:t>
        <a:bodyPr/>
        <a:lstStyle/>
        <a:p>
          <a:r>
            <a:rPr lang="en-US" dirty="0" err="1"/>
            <a:t>Méthodologie</a:t>
          </a:r>
          <a:endParaRPr lang="en-US" dirty="0"/>
        </a:p>
      </dgm:t>
    </dgm:pt>
    <dgm:pt modelId="{02B51C46-392E-4267-825D-615FEFC519E1}" type="parTrans" cxnId="{9A59A5D7-FBC1-4F70-9811-68BB939B9020}">
      <dgm:prSet/>
      <dgm:spPr/>
      <dgm:t>
        <a:bodyPr/>
        <a:lstStyle/>
        <a:p>
          <a:endParaRPr lang="en-US"/>
        </a:p>
      </dgm:t>
    </dgm:pt>
    <dgm:pt modelId="{AB0E5F5E-348A-4731-9F3D-D635C48744B6}" type="sibTrans" cxnId="{9A59A5D7-FBC1-4F70-9811-68BB939B9020}">
      <dgm:prSet/>
      <dgm:spPr/>
      <dgm:t>
        <a:bodyPr/>
        <a:lstStyle/>
        <a:p>
          <a:endParaRPr lang="en-US"/>
        </a:p>
      </dgm:t>
    </dgm:pt>
    <dgm:pt modelId="{96C13923-72D7-4074-88DC-AF64F9334B06}">
      <dgm:prSet/>
      <dgm:spPr/>
      <dgm:t>
        <a:bodyPr/>
        <a:lstStyle/>
        <a:p>
          <a:r>
            <a:rPr lang="en-US"/>
            <a:t>Conclusion</a:t>
          </a:r>
        </a:p>
      </dgm:t>
    </dgm:pt>
    <dgm:pt modelId="{6F993069-30FA-409C-8352-8C97AC8DBA20}" type="parTrans" cxnId="{8A4B70EA-6517-4CC0-8694-B1434F8871C8}">
      <dgm:prSet/>
      <dgm:spPr/>
      <dgm:t>
        <a:bodyPr/>
        <a:lstStyle/>
        <a:p>
          <a:endParaRPr lang="en-US"/>
        </a:p>
      </dgm:t>
    </dgm:pt>
    <dgm:pt modelId="{059C18F8-BEFE-4469-9044-7C0DBD88120B}" type="sibTrans" cxnId="{8A4B70EA-6517-4CC0-8694-B1434F8871C8}">
      <dgm:prSet/>
      <dgm:spPr/>
      <dgm:t>
        <a:bodyPr/>
        <a:lstStyle/>
        <a:p>
          <a:endParaRPr lang="en-US"/>
        </a:p>
      </dgm:t>
    </dgm:pt>
    <dgm:pt modelId="{F67A1F34-882E-4FE8-8F8D-12074B6EE6F1}" type="pres">
      <dgm:prSet presAssocID="{408A3ABC-0338-4260-9FEB-868765AFE841}" presName="root" presStyleCnt="0">
        <dgm:presLayoutVars>
          <dgm:dir/>
          <dgm:resizeHandles val="exact"/>
        </dgm:presLayoutVars>
      </dgm:prSet>
      <dgm:spPr/>
    </dgm:pt>
    <dgm:pt modelId="{BB8DCDEE-6A03-4449-BCEB-4E108C1459EC}" type="pres">
      <dgm:prSet presAssocID="{70D7052D-906B-47B4-A3E8-48E4ED734B5C}" presName="compNode" presStyleCnt="0"/>
      <dgm:spPr/>
    </dgm:pt>
    <dgm:pt modelId="{F5D9911F-92A8-4602-98A9-DFEB38B0AD66}" type="pres">
      <dgm:prSet presAssocID="{70D7052D-906B-47B4-A3E8-48E4ED734B5C}" presName="bgRect" presStyleLbl="bgShp" presStyleIdx="0" presStyleCnt="4"/>
      <dgm:spPr/>
    </dgm:pt>
    <dgm:pt modelId="{5E0AAADF-D772-44CE-8ADF-F7080D4C6612}" type="pres">
      <dgm:prSet presAssocID="{70D7052D-906B-47B4-A3E8-48E4ED734B5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ntôme"/>
        </a:ext>
      </dgm:extLst>
    </dgm:pt>
    <dgm:pt modelId="{2C25AD16-AB8D-4A4A-8789-A2AA82AE61F3}" type="pres">
      <dgm:prSet presAssocID="{70D7052D-906B-47B4-A3E8-48E4ED734B5C}" presName="spaceRect" presStyleCnt="0"/>
      <dgm:spPr/>
    </dgm:pt>
    <dgm:pt modelId="{9E58E8B7-2DA0-472E-AD72-B25761F7466E}" type="pres">
      <dgm:prSet presAssocID="{70D7052D-906B-47B4-A3E8-48E4ED734B5C}" presName="parTx" presStyleLbl="revTx" presStyleIdx="0" presStyleCnt="4">
        <dgm:presLayoutVars>
          <dgm:chMax val="0"/>
          <dgm:chPref val="0"/>
        </dgm:presLayoutVars>
      </dgm:prSet>
      <dgm:spPr/>
    </dgm:pt>
    <dgm:pt modelId="{867BDDE5-EF37-4425-8943-AFC2210B92E9}" type="pres">
      <dgm:prSet presAssocID="{C38A72D2-739F-49C6-8DD8-E2CAB0D4BCFE}" presName="sibTrans" presStyleCnt="0"/>
      <dgm:spPr/>
    </dgm:pt>
    <dgm:pt modelId="{1FBC2336-FDB7-4A2B-88A2-6F679CDF13FB}" type="pres">
      <dgm:prSet presAssocID="{40F67DC9-24BA-45C3-9A17-C951F7DE8697}" presName="compNode" presStyleCnt="0"/>
      <dgm:spPr/>
    </dgm:pt>
    <dgm:pt modelId="{9CBF7D20-80EA-4C99-8BCB-7AA3CFAF9A0C}" type="pres">
      <dgm:prSet presAssocID="{40F67DC9-24BA-45C3-9A17-C951F7DE8697}" presName="bgRect" presStyleLbl="bgShp" presStyleIdx="1" presStyleCnt="4"/>
      <dgm:spPr/>
    </dgm:pt>
    <dgm:pt modelId="{B9C4BCE2-89EB-4AA2-94B8-FD0822D9DC66}" type="pres">
      <dgm:prSet presAssocID="{40F67DC9-24BA-45C3-9A17-C951F7DE869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se de données"/>
        </a:ext>
      </dgm:extLst>
    </dgm:pt>
    <dgm:pt modelId="{26F534DC-4688-4E20-9EC7-CA27C3478DB8}" type="pres">
      <dgm:prSet presAssocID="{40F67DC9-24BA-45C3-9A17-C951F7DE8697}" presName="spaceRect" presStyleCnt="0"/>
      <dgm:spPr/>
    </dgm:pt>
    <dgm:pt modelId="{B6FB12D9-4FC9-465D-B674-AF9FC3D140C7}" type="pres">
      <dgm:prSet presAssocID="{40F67DC9-24BA-45C3-9A17-C951F7DE8697}" presName="parTx" presStyleLbl="revTx" presStyleIdx="1" presStyleCnt="4">
        <dgm:presLayoutVars>
          <dgm:chMax val="0"/>
          <dgm:chPref val="0"/>
        </dgm:presLayoutVars>
      </dgm:prSet>
      <dgm:spPr/>
    </dgm:pt>
    <dgm:pt modelId="{D6D36A3E-FFB4-4792-9FF2-4F2D99949C33}" type="pres">
      <dgm:prSet presAssocID="{19043850-DABD-42CA-A2AA-2C568348B804}" presName="sibTrans" presStyleCnt="0"/>
      <dgm:spPr/>
    </dgm:pt>
    <dgm:pt modelId="{E8BCDE0F-082C-48C3-B995-C0B3EF8EF0FC}" type="pres">
      <dgm:prSet presAssocID="{A83E0BE1-4C95-4BCB-AF65-A99334281423}" presName="compNode" presStyleCnt="0"/>
      <dgm:spPr/>
    </dgm:pt>
    <dgm:pt modelId="{D25E16A9-B66D-47AE-9554-DE424D44B3E1}" type="pres">
      <dgm:prSet presAssocID="{A83E0BE1-4C95-4BCB-AF65-A99334281423}" presName="bgRect" presStyleLbl="bgShp" presStyleIdx="2" presStyleCnt="4"/>
      <dgm:spPr/>
    </dgm:pt>
    <dgm:pt modelId="{8C2F0DAB-7FEC-463B-8D3F-7CC814320A87}" type="pres">
      <dgm:prSet presAssocID="{A83E0BE1-4C95-4BCB-AF65-A9933428142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rf"/>
        </a:ext>
      </dgm:extLst>
    </dgm:pt>
    <dgm:pt modelId="{E91244E4-A997-44D5-B106-5954B01FCFF1}" type="pres">
      <dgm:prSet presAssocID="{A83E0BE1-4C95-4BCB-AF65-A99334281423}" presName="spaceRect" presStyleCnt="0"/>
      <dgm:spPr/>
    </dgm:pt>
    <dgm:pt modelId="{C6118B26-ACE8-4465-9802-0D54D2D33984}" type="pres">
      <dgm:prSet presAssocID="{A83E0BE1-4C95-4BCB-AF65-A99334281423}" presName="parTx" presStyleLbl="revTx" presStyleIdx="2" presStyleCnt="4">
        <dgm:presLayoutVars>
          <dgm:chMax val="0"/>
          <dgm:chPref val="0"/>
        </dgm:presLayoutVars>
      </dgm:prSet>
      <dgm:spPr/>
    </dgm:pt>
    <dgm:pt modelId="{47E1CD78-3D84-4D38-B6DE-0D64B3177759}" type="pres">
      <dgm:prSet presAssocID="{AB0E5F5E-348A-4731-9F3D-D635C48744B6}" presName="sibTrans" presStyleCnt="0"/>
      <dgm:spPr/>
    </dgm:pt>
    <dgm:pt modelId="{E3129CA9-3B0F-4122-BD21-DB601EBC4B04}" type="pres">
      <dgm:prSet presAssocID="{96C13923-72D7-4074-88DC-AF64F9334B06}" presName="compNode" presStyleCnt="0"/>
      <dgm:spPr/>
    </dgm:pt>
    <dgm:pt modelId="{C056CA6F-D8BB-4950-89F0-705CB4401E8F}" type="pres">
      <dgm:prSet presAssocID="{96C13923-72D7-4074-88DC-AF64F9334B06}" presName="bgRect" presStyleLbl="bgShp" presStyleIdx="3" presStyleCnt="4"/>
      <dgm:spPr/>
    </dgm:pt>
    <dgm:pt modelId="{78612295-2252-4D44-A815-7F87CD2ABE94}" type="pres">
      <dgm:prSet presAssocID="{96C13923-72D7-4074-88DC-AF64F9334B0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che"/>
        </a:ext>
      </dgm:extLst>
    </dgm:pt>
    <dgm:pt modelId="{708F74F3-8AFE-446F-B77A-8EB1508729DF}" type="pres">
      <dgm:prSet presAssocID="{96C13923-72D7-4074-88DC-AF64F9334B06}" presName="spaceRect" presStyleCnt="0"/>
      <dgm:spPr/>
    </dgm:pt>
    <dgm:pt modelId="{BFA6BADF-3DA0-4F48-A380-F71D3F0DA600}" type="pres">
      <dgm:prSet presAssocID="{96C13923-72D7-4074-88DC-AF64F9334B06}" presName="parTx" presStyleLbl="revTx" presStyleIdx="3" presStyleCnt="4">
        <dgm:presLayoutVars>
          <dgm:chMax val="0"/>
          <dgm:chPref val="0"/>
        </dgm:presLayoutVars>
      </dgm:prSet>
      <dgm:spPr/>
    </dgm:pt>
  </dgm:ptLst>
  <dgm:cxnLst>
    <dgm:cxn modelId="{CC037C0B-046E-43B1-B6A9-BBD6E8AA2A1C}" type="presOf" srcId="{A83E0BE1-4C95-4BCB-AF65-A99334281423}" destId="{C6118B26-ACE8-4465-9802-0D54D2D33984}" srcOrd="0" destOrd="0" presId="urn:microsoft.com/office/officeart/2018/2/layout/IconVerticalSolidList"/>
    <dgm:cxn modelId="{B6AC563C-40C2-4D7B-9ED5-A26640461176}" srcId="{408A3ABC-0338-4260-9FEB-868765AFE841}" destId="{70D7052D-906B-47B4-A3E8-48E4ED734B5C}" srcOrd="0" destOrd="0" parTransId="{8DDAC7F4-CEC9-4D91-B826-96887B1B2F59}" sibTransId="{C38A72D2-739F-49C6-8DD8-E2CAB0D4BCFE}"/>
    <dgm:cxn modelId="{630BB880-A26E-4920-ADFB-B2EA298A1264}" type="presOf" srcId="{408A3ABC-0338-4260-9FEB-868765AFE841}" destId="{F67A1F34-882E-4FE8-8F8D-12074B6EE6F1}" srcOrd="0" destOrd="0" presId="urn:microsoft.com/office/officeart/2018/2/layout/IconVerticalSolidList"/>
    <dgm:cxn modelId="{F0E94F95-B6EE-4915-AE36-2AEC7AC03EE3}" srcId="{408A3ABC-0338-4260-9FEB-868765AFE841}" destId="{40F67DC9-24BA-45C3-9A17-C951F7DE8697}" srcOrd="1" destOrd="0" parTransId="{547D25A7-0715-4776-AAC5-7919BA10469A}" sibTransId="{19043850-DABD-42CA-A2AA-2C568348B804}"/>
    <dgm:cxn modelId="{0D1BE096-5F6F-4C56-B91F-BF9E8C407AF3}" type="presOf" srcId="{40F67DC9-24BA-45C3-9A17-C951F7DE8697}" destId="{B6FB12D9-4FC9-465D-B674-AF9FC3D140C7}" srcOrd="0" destOrd="0" presId="urn:microsoft.com/office/officeart/2018/2/layout/IconVerticalSolidList"/>
    <dgm:cxn modelId="{AAD0AFB5-259D-4986-873E-8CB6EC5BD4F7}" type="presOf" srcId="{70D7052D-906B-47B4-A3E8-48E4ED734B5C}" destId="{9E58E8B7-2DA0-472E-AD72-B25761F7466E}" srcOrd="0" destOrd="0" presId="urn:microsoft.com/office/officeart/2018/2/layout/IconVerticalSolidList"/>
    <dgm:cxn modelId="{9A59A5D7-FBC1-4F70-9811-68BB939B9020}" srcId="{408A3ABC-0338-4260-9FEB-868765AFE841}" destId="{A83E0BE1-4C95-4BCB-AF65-A99334281423}" srcOrd="2" destOrd="0" parTransId="{02B51C46-392E-4267-825D-615FEFC519E1}" sibTransId="{AB0E5F5E-348A-4731-9F3D-D635C48744B6}"/>
    <dgm:cxn modelId="{8A4B70EA-6517-4CC0-8694-B1434F8871C8}" srcId="{408A3ABC-0338-4260-9FEB-868765AFE841}" destId="{96C13923-72D7-4074-88DC-AF64F9334B06}" srcOrd="3" destOrd="0" parTransId="{6F993069-30FA-409C-8352-8C97AC8DBA20}" sibTransId="{059C18F8-BEFE-4469-9044-7C0DBD88120B}"/>
    <dgm:cxn modelId="{A5F275F9-2372-4E6A-8072-ACE9C5549613}" type="presOf" srcId="{96C13923-72D7-4074-88DC-AF64F9334B06}" destId="{BFA6BADF-3DA0-4F48-A380-F71D3F0DA600}" srcOrd="0" destOrd="0" presId="urn:microsoft.com/office/officeart/2018/2/layout/IconVerticalSolidList"/>
    <dgm:cxn modelId="{2258E80E-BA0A-444F-A562-7B4F75E34736}" type="presParOf" srcId="{F67A1F34-882E-4FE8-8F8D-12074B6EE6F1}" destId="{BB8DCDEE-6A03-4449-BCEB-4E108C1459EC}" srcOrd="0" destOrd="0" presId="urn:microsoft.com/office/officeart/2018/2/layout/IconVerticalSolidList"/>
    <dgm:cxn modelId="{F952CB4C-5A71-492B-9969-A0C2663817F1}" type="presParOf" srcId="{BB8DCDEE-6A03-4449-BCEB-4E108C1459EC}" destId="{F5D9911F-92A8-4602-98A9-DFEB38B0AD66}" srcOrd="0" destOrd="0" presId="urn:microsoft.com/office/officeart/2018/2/layout/IconVerticalSolidList"/>
    <dgm:cxn modelId="{A5721875-6151-47B9-B0D1-433E214C908E}" type="presParOf" srcId="{BB8DCDEE-6A03-4449-BCEB-4E108C1459EC}" destId="{5E0AAADF-D772-44CE-8ADF-F7080D4C6612}" srcOrd="1" destOrd="0" presId="urn:microsoft.com/office/officeart/2018/2/layout/IconVerticalSolidList"/>
    <dgm:cxn modelId="{3C19F61C-7419-46E2-9552-CD6FCDD9F130}" type="presParOf" srcId="{BB8DCDEE-6A03-4449-BCEB-4E108C1459EC}" destId="{2C25AD16-AB8D-4A4A-8789-A2AA82AE61F3}" srcOrd="2" destOrd="0" presId="urn:microsoft.com/office/officeart/2018/2/layout/IconVerticalSolidList"/>
    <dgm:cxn modelId="{949304D8-9E59-4BC0-A96D-2BAE35145EB9}" type="presParOf" srcId="{BB8DCDEE-6A03-4449-BCEB-4E108C1459EC}" destId="{9E58E8B7-2DA0-472E-AD72-B25761F7466E}" srcOrd="3" destOrd="0" presId="urn:microsoft.com/office/officeart/2018/2/layout/IconVerticalSolidList"/>
    <dgm:cxn modelId="{667A9EBF-5732-4E4D-80A7-A7C490912147}" type="presParOf" srcId="{F67A1F34-882E-4FE8-8F8D-12074B6EE6F1}" destId="{867BDDE5-EF37-4425-8943-AFC2210B92E9}" srcOrd="1" destOrd="0" presId="urn:microsoft.com/office/officeart/2018/2/layout/IconVerticalSolidList"/>
    <dgm:cxn modelId="{87909D24-FD7F-4A98-A4FC-1FA9FD258B2E}" type="presParOf" srcId="{F67A1F34-882E-4FE8-8F8D-12074B6EE6F1}" destId="{1FBC2336-FDB7-4A2B-88A2-6F679CDF13FB}" srcOrd="2" destOrd="0" presId="urn:microsoft.com/office/officeart/2018/2/layout/IconVerticalSolidList"/>
    <dgm:cxn modelId="{1252BB95-D581-48CE-9381-0A84B1D11F90}" type="presParOf" srcId="{1FBC2336-FDB7-4A2B-88A2-6F679CDF13FB}" destId="{9CBF7D20-80EA-4C99-8BCB-7AA3CFAF9A0C}" srcOrd="0" destOrd="0" presId="urn:microsoft.com/office/officeart/2018/2/layout/IconVerticalSolidList"/>
    <dgm:cxn modelId="{E5E5B332-F345-42BD-B852-3025CD88EA6A}" type="presParOf" srcId="{1FBC2336-FDB7-4A2B-88A2-6F679CDF13FB}" destId="{B9C4BCE2-89EB-4AA2-94B8-FD0822D9DC66}" srcOrd="1" destOrd="0" presId="urn:microsoft.com/office/officeart/2018/2/layout/IconVerticalSolidList"/>
    <dgm:cxn modelId="{494FD115-6BE6-46A2-87B8-B83BEE2E82A5}" type="presParOf" srcId="{1FBC2336-FDB7-4A2B-88A2-6F679CDF13FB}" destId="{26F534DC-4688-4E20-9EC7-CA27C3478DB8}" srcOrd="2" destOrd="0" presId="urn:microsoft.com/office/officeart/2018/2/layout/IconVerticalSolidList"/>
    <dgm:cxn modelId="{2B10A725-CB33-4426-8D12-6BC32511CC59}" type="presParOf" srcId="{1FBC2336-FDB7-4A2B-88A2-6F679CDF13FB}" destId="{B6FB12D9-4FC9-465D-B674-AF9FC3D140C7}" srcOrd="3" destOrd="0" presId="urn:microsoft.com/office/officeart/2018/2/layout/IconVerticalSolidList"/>
    <dgm:cxn modelId="{D1467DDE-8754-4CA1-AB24-2172FB0C8468}" type="presParOf" srcId="{F67A1F34-882E-4FE8-8F8D-12074B6EE6F1}" destId="{D6D36A3E-FFB4-4792-9FF2-4F2D99949C33}" srcOrd="3" destOrd="0" presId="urn:microsoft.com/office/officeart/2018/2/layout/IconVerticalSolidList"/>
    <dgm:cxn modelId="{A1F9DAA0-0361-4B20-84FE-37E2069EEBB3}" type="presParOf" srcId="{F67A1F34-882E-4FE8-8F8D-12074B6EE6F1}" destId="{E8BCDE0F-082C-48C3-B995-C0B3EF8EF0FC}" srcOrd="4" destOrd="0" presId="urn:microsoft.com/office/officeart/2018/2/layout/IconVerticalSolidList"/>
    <dgm:cxn modelId="{52394A93-9CCC-433B-88F9-BB9D9DE0AF47}" type="presParOf" srcId="{E8BCDE0F-082C-48C3-B995-C0B3EF8EF0FC}" destId="{D25E16A9-B66D-47AE-9554-DE424D44B3E1}" srcOrd="0" destOrd="0" presId="urn:microsoft.com/office/officeart/2018/2/layout/IconVerticalSolidList"/>
    <dgm:cxn modelId="{AF3B9732-EB81-4F45-B2F3-F9CE4ADE3957}" type="presParOf" srcId="{E8BCDE0F-082C-48C3-B995-C0B3EF8EF0FC}" destId="{8C2F0DAB-7FEC-463B-8D3F-7CC814320A87}" srcOrd="1" destOrd="0" presId="urn:microsoft.com/office/officeart/2018/2/layout/IconVerticalSolidList"/>
    <dgm:cxn modelId="{85F3A4E8-6D1B-4AE9-893E-C5FDC98636C6}" type="presParOf" srcId="{E8BCDE0F-082C-48C3-B995-C0B3EF8EF0FC}" destId="{E91244E4-A997-44D5-B106-5954B01FCFF1}" srcOrd="2" destOrd="0" presId="urn:microsoft.com/office/officeart/2018/2/layout/IconVerticalSolidList"/>
    <dgm:cxn modelId="{A8BBB8DD-ACC6-474F-BD07-E8D46363777B}" type="presParOf" srcId="{E8BCDE0F-082C-48C3-B995-C0B3EF8EF0FC}" destId="{C6118B26-ACE8-4465-9802-0D54D2D33984}" srcOrd="3" destOrd="0" presId="urn:microsoft.com/office/officeart/2018/2/layout/IconVerticalSolidList"/>
    <dgm:cxn modelId="{2868EBF1-F2C9-487B-8159-CCE1F65ADE78}" type="presParOf" srcId="{F67A1F34-882E-4FE8-8F8D-12074B6EE6F1}" destId="{47E1CD78-3D84-4D38-B6DE-0D64B3177759}" srcOrd="5" destOrd="0" presId="urn:microsoft.com/office/officeart/2018/2/layout/IconVerticalSolidList"/>
    <dgm:cxn modelId="{3F3EE162-CB0C-4EC7-9663-FD9A4C16D6B4}" type="presParOf" srcId="{F67A1F34-882E-4FE8-8F8D-12074B6EE6F1}" destId="{E3129CA9-3B0F-4122-BD21-DB601EBC4B04}" srcOrd="6" destOrd="0" presId="urn:microsoft.com/office/officeart/2018/2/layout/IconVerticalSolidList"/>
    <dgm:cxn modelId="{D4789EA0-D6AF-4AFC-B217-11A5C8A22BB8}" type="presParOf" srcId="{E3129CA9-3B0F-4122-BD21-DB601EBC4B04}" destId="{C056CA6F-D8BB-4950-89F0-705CB4401E8F}" srcOrd="0" destOrd="0" presId="urn:microsoft.com/office/officeart/2018/2/layout/IconVerticalSolidList"/>
    <dgm:cxn modelId="{38A32618-BB40-4AC1-9541-EE4468AD5947}" type="presParOf" srcId="{E3129CA9-3B0F-4122-BD21-DB601EBC4B04}" destId="{78612295-2252-4D44-A815-7F87CD2ABE94}" srcOrd="1" destOrd="0" presId="urn:microsoft.com/office/officeart/2018/2/layout/IconVerticalSolidList"/>
    <dgm:cxn modelId="{03084F16-2D20-4AEB-B5C4-E1E948975D89}" type="presParOf" srcId="{E3129CA9-3B0F-4122-BD21-DB601EBC4B04}" destId="{708F74F3-8AFE-446F-B77A-8EB1508729DF}" srcOrd="2" destOrd="0" presId="urn:microsoft.com/office/officeart/2018/2/layout/IconVerticalSolidList"/>
    <dgm:cxn modelId="{09FB86A1-03C0-4BA3-B31C-527CB0C6BEB6}" type="presParOf" srcId="{E3129CA9-3B0F-4122-BD21-DB601EBC4B04}" destId="{BFA6BADF-3DA0-4F48-A380-F71D3F0DA60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909A3E-6F0C-40DF-9595-83CCB65C62FB}"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00E9A4B-1144-4139-B6EB-2CCA08045185}">
      <dgm:prSet/>
      <dgm:spPr/>
      <dgm:t>
        <a:bodyPr/>
        <a:lstStyle/>
        <a:p>
          <a:pPr>
            <a:lnSpc>
              <a:spcPct val="100000"/>
            </a:lnSpc>
          </a:pPr>
          <a:r>
            <a:rPr lang="fr-FR" b="1" dirty="0">
              <a:latin typeface="Arial" panose="020B0604020202020204" pitchFamily="34" charset="0"/>
              <a:cs typeface="Arial" panose="020B0604020202020204" pitchFamily="34" charset="0"/>
            </a:rPr>
            <a:t>1, Prétraitement des Données: Les données sont nettoyées et préparées pour l'analyse, y compris le traitement des valeurs manquantes et l'encodage des variables catégorielles.</a:t>
          </a:r>
          <a:endParaRPr lang="en-US" b="1" dirty="0">
            <a:latin typeface="Arial" panose="020B0604020202020204" pitchFamily="34" charset="0"/>
            <a:cs typeface="Arial" panose="020B0604020202020204" pitchFamily="34" charset="0"/>
          </a:endParaRPr>
        </a:p>
      </dgm:t>
    </dgm:pt>
    <dgm:pt modelId="{45647C59-269D-4558-88BA-1F80699E37A7}" type="parTrans" cxnId="{D0EF03ED-B97A-4374-85BE-9F253C5D1375}">
      <dgm:prSet/>
      <dgm:spPr/>
      <dgm:t>
        <a:bodyPr/>
        <a:lstStyle/>
        <a:p>
          <a:endParaRPr lang="en-US"/>
        </a:p>
      </dgm:t>
    </dgm:pt>
    <dgm:pt modelId="{72DA6AED-A06B-4DAF-8530-D707715EA34D}" type="sibTrans" cxnId="{D0EF03ED-B97A-4374-85BE-9F253C5D1375}">
      <dgm:prSet/>
      <dgm:spPr/>
      <dgm:t>
        <a:bodyPr/>
        <a:lstStyle/>
        <a:p>
          <a:endParaRPr lang="en-US"/>
        </a:p>
      </dgm:t>
    </dgm:pt>
    <dgm:pt modelId="{9C1BE57A-418C-4EF1-A3E1-AFD6955B3DF1}">
      <dgm:prSet/>
      <dgm:spPr/>
      <dgm:t>
        <a:bodyPr/>
        <a:lstStyle/>
        <a:p>
          <a:pPr>
            <a:lnSpc>
              <a:spcPct val="100000"/>
            </a:lnSpc>
          </a:pPr>
          <a:r>
            <a:rPr lang="fr-FR" b="1">
              <a:latin typeface="Arial" panose="020B0604020202020204" pitchFamily="34" charset="0"/>
              <a:cs typeface="Arial" panose="020B0604020202020204" pitchFamily="34" charset="0"/>
            </a:rPr>
            <a:t>2, Division des Données: L'ensemble de données est divisé en ensembles d'entraînement et de test pour évaluer les performances des modèles</a:t>
          </a:r>
          <a:r>
            <a:rPr lang="fr-FR"/>
            <a:t>.</a:t>
          </a:r>
          <a:endParaRPr lang="en-US"/>
        </a:p>
      </dgm:t>
    </dgm:pt>
    <dgm:pt modelId="{B84556D1-CE13-471B-9090-A38679F3F558}" type="parTrans" cxnId="{A7573C2F-4CD5-4128-B5FD-BE5257E58545}">
      <dgm:prSet/>
      <dgm:spPr/>
      <dgm:t>
        <a:bodyPr/>
        <a:lstStyle/>
        <a:p>
          <a:endParaRPr lang="en-US"/>
        </a:p>
      </dgm:t>
    </dgm:pt>
    <dgm:pt modelId="{5B95DF1D-DDF7-4EB4-8715-933C3566C836}" type="sibTrans" cxnId="{A7573C2F-4CD5-4128-B5FD-BE5257E58545}">
      <dgm:prSet/>
      <dgm:spPr/>
      <dgm:t>
        <a:bodyPr/>
        <a:lstStyle/>
        <a:p>
          <a:endParaRPr lang="en-US"/>
        </a:p>
      </dgm:t>
    </dgm:pt>
    <dgm:pt modelId="{CA67B21D-C5C4-4327-9969-1DF214105C35}">
      <dgm:prSet/>
      <dgm:spPr/>
      <dgm:t>
        <a:bodyPr/>
        <a:lstStyle/>
        <a:p>
          <a:pPr>
            <a:lnSpc>
              <a:spcPct val="100000"/>
            </a:lnSpc>
          </a:pPr>
          <a:r>
            <a:rPr lang="fr-FR" b="1">
              <a:latin typeface="Arial" panose="020B0604020202020204" pitchFamily="34" charset="0"/>
              <a:cs typeface="Arial" panose="020B0604020202020204" pitchFamily="34" charset="0"/>
            </a:rPr>
            <a:t>3, Modélisation: Les quatre algorithmes de machine learning (régression logistique, k-NN, forêts aléatoires et SVM) sont entraînés sur l'ensemble d'entraînement.</a:t>
          </a:r>
          <a:endParaRPr lang="en-US" b="1">
            <a:latin typeface="Arial" panose="020B0604020202020204" pitchFamily="34" charset="0"/>
            <a:cs typeface="Arial" panose="020B0604020202020204" pitchFamily="34" charset="0"/>
          </a:endParaRPr>
        </a:p>
      </dgm:t>
    </dgm:pt>
    <dgm:pt modelId="{2560C776-68BE-430D-A9C0-45E7F78A8234}" type="parTrans" cxnId="{D03A53EF-6CD6-4FA8-862C-679D43AB8CFC}">
      <dgm:prSet/>
      <dgm:spPr/>
      <dgm:t>
        <a:bodyPr/>
        <a:lstStyle/>
        <a:p>
          <a:endParaRPr lang="en-US"/>
        </a:p>
      </dgm:t>
    </dgm:pt>
    <dgm:pt modelId="{9B2E5F9D-8389-4C2B-B371-3144129E2A07}" type="sibTrans" cxnId="{D03A53EF-6CD6-4FA8-862C-679D43AB8CFC}">
      <dgm:prSet/>
      <dgm:spPr/>
      <dgm:t>
        <a:bodyPr/>
        <a:lstStyle/>
        <a:p>
          <a:endParaRPr lang="en-US"/>
        </a:p>
      </dgm:t>
    </dgm:pt>
    <dgm:pt modelId="{F6F8CFD9-3D7F-49B3-83A1-21460FB6B375}">
      <dgm:prSet/>
      <dgm:spPr/>
      <dgm:t>
        <a:bodyPr/>
        <a:lstStyle/>
        <a:p>
          <a:pPr>
            <a:lnSpc>
              <a:spcPct val="100000"/>
            </a:lnSpc>
          </a:pPr>
          <a:r>
            <a:rPr lang="fr-FR" b="1" dirty="0">
              <a:latin typeface="Arial" panose="020B0604020202020204" pitchFamily="34" charset="0"/>
              <a:cs typeface="Arial" panose="020B0604020202020204" pitchFamily="34" charset="0"/>
            </a:rPr>
            <a:t>4, Évaluation: Les modèles sont évalués sur l'ensemble de tests en utilisant des mesures de performance telles que la précision, le rappel et le score F1.</a:t>
          </a:r>
          <a:endParaRPr lang="en-US" b="1" dirty="0">
            <a:latin typeface="Arial" panose="020B0604020202020204" pitchFamily="34" charset="0"/>
            <a:cs typeface="Arial" panose="020B0604020202020204" pitchFamily="34" charset="0"/>
          </a:endParaRPr>
        </a:p>
      </dgm:t>
    </dgm:pt>
    <dgm:pt modelId="{092C1DCD-2B1E-4C07-B539-CE5BBAA51DD9}" type="parTrans" cxnId="{65601B4F-DC79-4882-9498-A18F803A8D8F}">
      <dgm:prSet/>
      <dgm:spPr/>
      <dgm:t>
        <a:bodyPr/>
        <a:lstStyle/>
        <a:p>
          <a:endParaRPr lang="en-US"/>
        </a:p>
      </dgm:t>
    </dgm:pt>
    <dgm:pt modelId="{46BAC9A8-E420-47D4-A8B7-CD87A982AD6E}" type="sibTrans" cxnId="{65601B4F-DC79-4882-9498-A18F803A8D8F}">
      <dgm:prSet/>
      <dgm:spPr/>
      <dgm:t>
        <a:bodyPr/>
        <a:lstStyle/>
        <a:p>
          <a:endParaRPr lang="en-US"/>
        </a:p>
      </dgm:t>
    </dgm:pt>
    <dgm:pt modelId="{E791B63A-53C3-43E8-A6DB-B9C397FBC021}" type="pres">
      <dgm:prSet presAssocID="{A0909A3E-6F0C-40DF-9595-83CCB65C62FB}" presName="root" presStyleCnt="0">
        <dgm:presLayoutVars>
          <dgm:dir/>
          <dgm:resizeHandles val="exact"/>
        </dgm:presLayoutVars>
      </dgm:prSet>
      <dgm:spPr/>
    </dgm:pt>
    <dgm:pt modelId="{673F9DDA-45A8-4148-9AD8-8D7E6CA017C0}" type="pres">
      <dgm:prSet presAssocID="{600E9A4B-1144-4139-B6EB-2CCA08045185}" presName="compNode" presStyleCnt="0"/>
      <dgm:spPr/>
    </dgm:pt>
    <dgm:pt modelId="{CD94E429-E759-4C74-941F-150A23F76D67}" type="pres">
      <dgm:prSet presAssocID="{600E9A4B-1144-4139-B6EB-2CCA08045185}" presName="bgRect" presStyleLbl="bgShp" presStyleIdx="0" presStyleCnt="4"/>
      <dgm:spPr/>
    </dgm:pt>
    <dgm:pt modelId="{8CE6CDE1-8218-454B-8E8C-B57C25215F39}" type="pres">
      <dgm:prSet presAssocID="{600E9A4B-1144-4139-B6EB-2CCA0804518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8D13C07F-8151-4322-B3C5-6C1D765EFBE9}" type="pres">
      <dgm:prSet presAssocID="{600E9A4B-1144-4139-B6EB-2CCA08045185}" presName="spaceRect" presStyleCnt="0"/>
      <dgm:spPr/>
    </dgm:pt>
    <dgm:pt modelId="{EF3E7841-54FF-4BA5-880F-B65EC94C7F3F}" type="pres">
      <dgm:prSet presAssocID="{600E9A4B-1144-4139-B6EB-2CCA08045185}" presName="parTx" presStyleLbl="revTx" presStyleIdx="0" presStyleCnt="4">
        <dgm:presLayoutVars>
          <dgm:chMax val="0"/>
          <dgm:chPref val="0"/>
        </dgm:presLayoutVars>
      </dgm:prSet>
      <dgm:spPr/>
    </dgm:pt>
    <dgm:pt modelId="{A49F17AD-B951-47C5-B2BB-3E407FC95261}" type="pres">
      <dgm:prSet presAssocID="{72DA6AED-A06B-4DAF-8530-D707715EA34D}" presName="sibTrans" presStyleCnt="0"/>
      <dgm:spPr/>
    </dgm:pt>
    <dgm:pt modelId="{2C353FE0-ECFE-434E-A612-81FC8871F4B9}" type="pres">
      <dgm:prSet presAssocID="{9C1BE57A-418C-4EF1-A3E1-AFD6955B3DF1}" presName="compNode" presStyleCnt="0"/>
      <dgm:spPr/>
    </dgm:pt>
    <dgm:pt modelId="{7D3C1522-E090-4FFB-86EC-920AA57EFBE9}" type="pres">
      <dgm:prSet presAssocID="{9C1BE57A-418C-4EF1-A3E1-AFD6955B3DF1}" presName="bgRect" presStyleLbl="bgShp" presStyleIdx="1" presStyleCnt="4"/>
      <dgm:spPr/>
    </dgm:pt>
    <dgm:pt modelId="{2FEB043D-66A4-40C6-BA92-745BA6D56A44}" type="pres">
      <dgm:prSet presAssocID="{9C1BE57A-418C-4EF1-A3E1-AFD6955B3DF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che"/>
        </a:ext>
      </dgm:extLst>
    </dgm:pt>
    <dgm:pt modelId="{C844B3CF-9D05-4249-8CD7-DA8A55BBC9D4}" type="pres">
      <dgm:prSet presAssocID="{9C1BE57A-418C-4EF1-A3E1-AFD6955B3DF1}" presName="spaceRect" presStyleCnt="0"/>
      <dgm:spPr/>
    </dgm:pt>
    <dgm:pt modelId="{AF57FB30-3BBB-4C9E-96FA-DC7C86A5ABF7}" type="pres">
      <dgm:prSet presAssocID="{9C1BE57A-418C-4EF1-A3E1-AFD6955B3DF1}" presName="parTx" presStyleLbl="revTx" presStyleIdx="1" presStyleCnt="4">
        <dgm:presLayoutVars>
          <dgm:chMax val="0"/>
          <dgm:chPref val="0"/>
        </dgm:presLayoutVars>
      </dgm:prSet>
      <dgm:spPr/>
    </dgm:pt>
    <dgm:pt modelId="{69084617-7C78-4731-B754-DFC1EAAEFC8E}" type="pres">
      <dgm:prSet presAssocID="{5B95DF1D-DDF7-4EB4-8715-933C3566C836}" presName="sibTrans" presStyleCnt="0"/>
      <dgm:spPr/>
    </dgm:pt>
    <dgm:pt modelId="{3818FFC1-ED51-4B95-85A5-E5FC4D371082}" type="pres">
      <dgm:prSet presAssocID="{CA67B21D-C5C4-4327-9969-1DF214105C35}" presName="compNode" presStyleCnt="0"/>
      <dgm:spPr/>
    </dgm:pt>
    <dgm:pt modelId="{D6A6FF02-A18C-4D69-959F-21A849311D45}" type="pres">
      <dgm:prSet presAssocID="{CA67B21D-C5C4-4327-9969-1DF214105C35}" presName="bgRect" presStyleLbl="bgShp" presStyleIdx="2" presStyleCnt="4"/>
      <dgm:spPr/>
    </dgm:pt>
    <dgm:pt modelId="{904BCA72-BC6A-4FE8-B383-16A5C8952038}" type="pres">
      <dgm:prSet presAssocID="{CA67B21D-C5C4-4327-9969-1DF214105C3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B8411C5B-154C-4E5D-87BF-1D7C267D9BA3}" type="pres">
      <dgm:prSet presAssocID="{CA67B21D-C5C4-4327-9969-1DF214105C35}" presName="spaceRect" presStyleCnt="0"/>
      <dgm:spPr/>
    </dgm:pt>
    <dgm:pt modelId="{C33CA3CC-4810-4589-B5ED-53F000F6DC0F}" type="pres">
      <dgm:prSet presAssocID="{CA67B21D-C5C4-4327-9969-1DF214105C35}" presName="parTx" presStyleLbl="revTx" presStyleIdx="2" presStyleCnt="4">
        <dgm:presLayoutVars>
          <dgm:chMax val="0"/>
          <dgm:chPref val="0"/>
        </dgm:presLayoutVars>
      </dgm:prSet>
      <dgm:spPr/>
    </dgm:pt>
    <dgm:pt modelId="{B9C4A0DF-1775-491E-9C6F-A247560DC54D}" type="pres">
      <dgm:prSet presAssocID="{9B2E5F9D-8389-4C2B-B371-3144129E2A07}" presName="sibTrans" presStyleCnt="0"/>
      <dgm:spPr/>
    </dgm:pt>
    <dgm:pt modelId="{D8352796-7FDE-4AA9-8432-2EEC1995D1F8}" type="pres">
      <dgm:prSet presAssocID="{F6F8CFD9-3D7F-49B3-83A1-21460FB6B375}" presName="compNode" presStyleCnt="0"/>
      <dgm:spPr/>
    </dgm:pt>
    <dgm:pt modelId="{BD972364-C1EE-4941-A2C1-55E3D8795696}" type="pres">
      <dgm:prSet presAssocID="{F6F8CFD9-3D7F-49B3-83A1-21460FB6B375}" presName="bgRect" presStyleLbl="bgShp" presStyleIdx="3" presStyleCnt="4"/>
      <dgm:spPr/>
    </dgm:pt>
    <dgm:pt modelId="{20FB84B8-9B5E-44B2-A2E6-23FB6A180A03}" type="pres">
      <dgm:prSet presAssocID="{F6F8CFD9-3D7F-49B3-83A1-21460FB6B37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ègle"/>
        </a:ext>
      </dgm:extLst>
    </dgm:pt>
    <dgm:pt modelId="{ADFED73F-1EE4-4B3D-9BF4-CADB0966C676}" type="pres">
      <dgm:prSet presAssocID="{F6F8CFD9-3D7F-49B3-83A1-21460FB6B375}" presName="spaceRect" presStyleCnt="0"/>
      <dgm:spPr/>
    </dgm:pt>
    <dgm:pt modelId="{EDBB24EC-DC8E-4761-A9B5-DE9EA133F97B}" type="pres">
      <dgm:prSet presAssocID="{F6F8CFD9-3D7F-49B3-83A1-21460FB6B375}" presName="parTx" presStyleLbl="revTx" presStyleIdx="3" presStyleCnt="4">
        <dgm:presLayoutVars>
          <dgm:chMax val="0"/>
          <dgm:chPref val="0"/>
        </dgm:presLayoutVars>
      </dgm:prSet>
      <dgm:spPr/>
    </dgm:pt>
  </dgm:ptLst>
  <dgm:cxnLst>
    <dgm:cxn modelId="{A7573C2F-4CD5-4128-B5FD-BE5257E58545}" srcId="{A0909A3E-6F0C-40DF-9595-83CCB65C62FB}" destId="{9C1BE57A-418C-4EF1-A3E1-AFD6955B3DF1}" srcOrd="1" destOrd="0" parTransId="{B84556D1-CE13-471B-9090-A38679F3F558}" sibTransId="{5B95DF1D-DDF7-4EB4-8715-933C3566C836}"/>
    <dgm:cxn modelId="{65601B4F-DC79-4882-9498-A18F803A8D8F}" srcId="{A0909A3E-6F0C-40DF-9595-83CCB65C62FB}" destId="{F6F8CFD9-3D7F-49B3-83A1-21460FB6B375}" srcOrd="3" destOrd="0" parTransId="{092C1DCD-2B1E-4C07-B539-CE5BBAA51DD9}" sibTransId="{46BAC9A8-E420-47D4-A8B7-CD87A982AD6E}"/>
    <dgm:cxn modelId="{817EF650-62F5-4797-BDDF-733DE5C81B5E}" type="presOf" srcId="{F6F8CFD9-3D7F-49B3-83A1-21460FB6B375}" destId="{EDBB24EC-DC8E-4761-A9B5-DE9EA133F97B}" srcOrd="0" destOrd="0" presId="urn:microsoft.com/office/officeart/2018/2/layout/IconVerticalSolidList"/>
    <dgm:cxn modelId="{8BD82EC4-1023-451F-874B-34D7D3863B82}" type="presOf" srcId="{CA67B21D-C5C4-4327-9969-1DF214105C35}" destId="{C33CA3CC-4810-4589-B5ED-53F000F6DC0F}" srcOrd="0" destOrd="0" presId="urn:microsoft.com/office/officeart/2018/2/layout/IconVerticalSolidList"/>
    <dgm:cxn modelId="{D75840D1-6CA5-4F60-951C-87063774242A}" type="presOf" srcId="{9C1BE57A-418C-4EF1-A3E1-AFD6955B3DF1}" destId="{AF57FB30-3BBB-4C9E-96FA-DC7C86A5ABF7}" srcOrd="0" destOrd="0" presId="urn:microsoft.com/office/officeart/2018/2/layout/IconVerticalSolidList"/>
    <dgm:cxn modelId="{5907B1D8-BBFF-4571-A605-6F5A2231661D}" type="presOf" srcId="{A0909A3E-6F0C-40DF-9595-83CCB65C62FB}" destId="{E791B63A-53C3-43E8-A6DB-B9C397FBC021}" srcOrd="0" destOrd="0" presId="urn:microsoft.com/office/officeart/2018/2/layout/IconVerticalSolidList"/>
    <dgm:cxn modelId="{CC1611E4-1540-4980-AAE1-5FEE3C4EFB6A}" type="presOf" srcId="{600E9A4B-1144-4139-B6EB-2CCA08045185}" destId="{EF3E7841-54FF-4BA5-880F-B65EC94C7F3F}" srcOrd="0" destOrd="0" presId="urn:microsoft.com/office/officeart/2018/2/layout/IconVerticalSolidList"/>
    <dgm:cxn modelId="{D0EF03ED-B97A-4374-85BE-9F253C5D1375}" srcId="{A0909A3E-6F0C-40DF-9595-83CCB65C62FB}" destId="{600E9A4B-1144-4139-B6EB-2CCA08045185}" srcOrd="0" destOrd="0" parTransId="{45647C59-269D-4558-88BA-1F80699E37A7}" sibTransId="{72DA6AED-A06B-4DAF-8530-D707715EA34D}"/>
    <dgm:cxn modelId="{D03A53EF-6CD6-4FA8-862C-679D43AB8CFC}" srcId="{A0909A3E-6F0C-40DF-9595-83CCB65C62FB}" destId="{CA67B21D-C5C4-4327-9969-1DF214105C35}" srcOrd="2" destOrd="0" parTransId="{2560C776-68BE-430D-A9C0-45E7F78A8234}" sibTransId="{9B2E5F9D-8389-4C2B-B371-3144129E2A07}"/>
    <dgm:cxn modelId="{F9AA943C-AF88-4210-8A89-04ED1E3B85DD}" type="presParOf" srcId="{E791B63A-53C3-43E8-A6DB-B9C397FBC021}" destId="{673F9DDA-45A8-4148-9AD8-8D7E6CA017C0}" srcOrd="0" destOrd="0" presId="urn:microsoft.com/office/officeart/2018/2/layout/IconVerticalSolidList"/>
    <dgm:cxn modelId="{EE73937C-7FC7-412B-B046-C6B98B0F40DE}" type="presParOf" srcId="{673F9DDA-45A8-4148-9AD8-8D7E6CA017C0}" destId="{CD94E429-E759-4C74-941F-150A23F76D67}" srcOrd="0" destOrd="0" presId="urn:microsoft.com/office/officeart/2018/2/layout/IconVerticalSolidList"/>
    <dgm:cxn modelId="{F9CC6467-ADCB-4613-A65C-2AF8FBE2623C}" type="presParOf" srcId="{673F9DDA-45A8-4148-9AD8-8D7E6CA017C0}" destId="{8CE6CDE1-8218-454B-8E8C-B57C25215F39}" srcOrd="1" destOrd="0" presId="urn:microsoft.com/office/officeart/2018/2/layout/IconVerticalSolidList"/>
    <dgm:cxn modelId="{1D704FC8-48DE-4308-9B71-B5EDFC918B8E}" type="presParOf" srcId="{673F9DDA-45A8-4148-9AD8-8D7E6CA017C0}" destId="{8D13C07F-8151-4322-B3C5-6C1D765EFBE9}" srcOrd="2" destOrd="0" presId="urn:microsoft.com/office/officeart/2018/2/layout/IconVerticalSolidList"/>
    <dgm:cxn modelId="{1CCE5DF2-C465-497F-A83D-E98C408DF50B}" type="presParOf" srcId="{673F9DDA-45A8-4148-9AD8-8D7E6CA017C0}" destId="{EF3E7841-54FF-4BA5-880F-B65EC94C7F3F}" srcOrd="3" destOrd="0" presId="urn:microsoft.com/office/officeart/2018/2/layout/IconVerticalSolidList"/>
    <dgm:cxn modelId="{97E2F162-F0D5-4C84-88E6-8D5392C86C4A}" type="presParOf" srcId="{E791B63A-53C3-43E8-A6DB-B9C397FBC021}" destId="{A49F17AD-B951-47C5-B2BB-3E407FC95261}" srcOrd="1" destOrd="0" presId="urn:microsoft.com/office/officeart/2018/2/layout/IconVerticalSolidList"/>
    <dgm:cxn modelId="{803AE19E-11EB-4D06-9908-0116FEB02454}" type="presParOf" srcId="{E791B63A-53C3-43E8-A6DB-B9C397FBC021}" destId="{2C353FE0-ECFE-434E-A612-81FC8871F4B9}" srcOrd="2" destOrd="0" presId="urn:microsoft.com/office/officeart/2018/2/layout/IconVerticalSolidList"/>
    <dgm:cxn modelId="{3841A211-2976-4A86-B205-7AD570C6D042}" type="presParOf" srcId="{2C353FE0-ECFE-434E-A612-81FC8871F4B9}" destId="{7D3C1522-E090-4FFB-86EC-920AA57EFBE9}" srcOrd="0" destOrd="0" presId="urn:microsoft.com/office/officeart/2018/2/layout/IconVerticalSolidList"/>
    <dgm:cxn modelId="{B106705C-D3F3-466E-A65A-ADF37167E4FF}" type="presParOf" srcId="{2C353FE0-ECFE-434E-A612-81FC8871F4B9}" destId="{2FEB043D-66A4-40C6-BA92-745BA6D56A44}" srcOrd="1" destOrd="0" presId="urn:microsoft.com/office/officeart/2018/2/layout/IconVerticalSolidList"/>
    <dgm:cxn modelId="{7FA55D24-DB8F-4F65-A710-1B081845C61B}" type="presParOf" srcId="{2C353FE0-ECFE-434E-A612-81FC8871F4B9}" destId="{C844B3CF-9D05-4249-8CD7-DA8A55BBC9D4}" srcOrd="2" destOrd="0" presId="urn:microsoft.com/office/officeart/2018/2/layout/IconVerticalSolidList"/>
    <dgm:cxn modelId="{2C377F28-2EEE-4553-8968-0F7EEB22C582}" type="presParOf" srcId="{2C353FE0-ECFE-434E-A612-81FC8871F4B9}" destId="{AF57FB30-3BBB-4C9E-96FA-DC7C86A5ABF7}" srcOrd="3" destOrd="0" presId="urn:microsoft.com/office/officeart/2018/2/layout/IconVerticalSolidList"/>
    <dgm:cxn modelId="{6C98DF10-2BEC-4E75-80C6-D93A6A7F97D5}" type="presParOf" srcId="{E791B63A-53C3-43E8-A6DB-B9C397FBC021}" destId="{69084617-7C78-4731-B754-DFC1EAAEFC8E}" srcOrd="3" destOrd="0" presId="urn:microsoft.com/office/officeart/2018/2/layout/IconVerticalSolidList"/>
    <dgm:cxn modelId="{47882E0F-5146-4007-93BC-45F29846A6F1}" type="presParOf" srcId="{E791B63A-53C3-43E8-A6DB-B9C397FBC021}" destId="{3818FFC1-ED51-4B95-85A5-E5FC4D371082}" srcOrd="4" destOrd="0" presId="urn:microsoft.com/office/officeart/2018/2/layout/IconVerticalSolidList"/>
    <dgm:cxn modelId="{7368A0F6-7C2B-4D83-87A6-8E8F88B2D914}" type="presParOf" srcId="{3818FFC1-ED51-4B95-85A5-E5FC4D371082}" destId="{D6A6FF02-A18C-4D69-959F-21A849311D45}" srcOrd="0" destOrd="0" presId="urn:microsoft.com/office/officeart/2018/2/layout/IconVerticalSolidList"/>
    <dgm:cxn modelId="{16D79F3A-F0EB-4CCA-A980-5E8F35BB9860}" type="presParOf" srcId="{3818FFC1-ED51-4B95-85A5-E5FC4D371082}" destId="{904BCA72-BC6A-4FE8-B383-16A5C8952038}" srcOrd="1" destOrd="0" presId="urn:microsoft.com/office/officeart/2018/2/layout/IconVerticalSolidList"/>
    <dgm:cxn modelId="{E02218B9-3583-49D9-922B-FEBE7B57CAC1}" type="presParOf" srcId="{3818FFC1-ED51-4B95-85A5-E5FC4D371082}" destId="{B8411C5B-154C-4E5D-87BF-1D7C267D9BA3}" srcOrd="2" destOrd="0" presId="urn:microsoft.com/office/officeart/2018/2/layout/IconVerticalSolidList"/>
    <dgm:cxn modelId="{67FAC342-5C84-41CB-8FB7-8F0DD4E595B3}" type="presParOf" srcId="{3818FFC1-ED51-4B95-85A5-E5FC4D371082}" destId="{C33CA3CC-4810-4589-B5ED-53F000F6DC0F}" srcOrd="3" destOrd="0" presId="urn:microsoft.com/office/officeart/2018/2/layout/IconVerticalSolidList"/>
    <dgm:cxn modelId="{4043FDA9-65FC-4140-B712-891E31F666CD}" type="presParOf" srcId="{E791B63A-53C3-43E8-A6DB-B9C397FBC021}" destId="{B9C4A0DF-1775-491E-9C6F-A247560DC54D}" srcOrd="5" destOrd="0" presId="urn:microsoft.com/office/officeart/2018/2/layout/IconVerticalSolidList"/>
    <dgm:cxn modelId="{EA138941-283B-4855-8F92-225AC8EB4DB2}" type="presParOf" srcId="{E791B63A-53C3-43E8-A6DB-B9C397FBC021}" destId="{D8352796-7FDE-4AA9-8432-2EEC1995D1F8}" srcOrd="6" destOrd="0" presId="urn:microsoft.com/office/officeart/2018/2/layout/IconVerticalSolidList"/>
    <dgm:cxn modelId="{02EF61D5-4C01-470E-915B-FFA40BE765CF}" type="presParOf" srcId="{D8352796-7FDE-4AA9-8432-2EEC1995D1F8}" destId="{BD972364-C1EE-4941-A2C1-55E3D8795696}" srcOrd="0" destOrd="0" presId="urn:microsoft.com/office/officeart/2018/2/layout/IconVerticalSolidList"/>
    <dgm:cxn modelId="{6DB9D431-F0AB-442C-8816-5FBEED2610FB}" type="presParOf" srcId="{D8352796-7FDE-4AA9-8432-2EEC1995D1F8}" destId="{20FB84B8-9B5E-44B2-A2E6-23FB6A180A03}" srcOrd="1" destOrd="0" presId="urn:microsoft.com/office/officeart/2018/2/layout/IconVerticalSolidList"/>
    <dgm:cxn modelId="{402BC861-3E2D-456C-8C3D-8454E9AC306E}" type="presParOf" srcId="{D8352796-7FDE-4AA9-8432-2EEC1995D1F8}" destId="{ADFED73F-1EE4-4B3D-9BF4-CADB0966C676}" srcOrd="2" destOrd="0" presId="urn:microsoft.com/office/officeart/2018/2/layout/IconVerticalSolidList"/>
    <dgm:cxn modelId="{DF74D93D-DFCC-4C6E-B47A-E52DCAA2DC99}" type="presParOf" srcId="{D8352796-7FDE-4AA9-8432-2EEC1995D1F8}" destId="{EDBB24EC-DC8E-4761-A9B5-DE9EA133F97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D9911F-92A8-4602-98A9-DFEB38B0AD66}">
      <dsp:nvSpPr>
        <dsp:cNvPr id="0" name=""/>
        <dsp:cNvSpPr/>
      </dsp:nvSpPr>
      <dsp:spPr>
        <a:xfrm>
          <a:off x="0" y="1525"/>
          <a:ext cx="7420819" cy="77338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0AAADF-D772-44CE-8ADF-F7080D4C6612}">
      <dsp:nvSpPr>
        <dsp:cNvPr id="0" name=""/>
        <dsp:cNvSpPr/>
      </dsp:nvSpPr>
      <dsp:spPr>
        <a:xfrm>
          <a:off x="233950" y="175538"/>
          <a:ext cx="425363" cy="4253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58E8B7-2DA0-472E-AD72-B25761F7466E}">
      <dsp:nvSpPr>
        <dsp:cNvPr id="0" name=""/>
        <dsp:cNvSpPr/>
      </dsp:nvSpPr>
      <dsp:spPr>
        <a:xfrm>
          <a:off x="893264" y="1525"/>
          <a:ext cx="6527554" cy="773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50" tIns="81850" rIns="81850" bIns="81850" numCol="1" spcCol="1270" anchor="ctr" anchorCtr="0">
          <a:noAutofit/>
        </a:bodyPr>
        <a:lstStyle/>
        <a:p>
          <a:pPr marL="0" lvl="0" indent="0" algn="l" defTabSz="977900">
            <a:lnSpc>
              <a:spcPct val="90000"/>
            </a:lnSpc>
            <a:spcBef>
              <a:spcPct val="0"/>
            </a:spcBef>
            <a:spcAft>
              <a:spcPct val="35000"/>
            </a:spcAft>
            <a:buNone/>
          </a:pPr>
          <a:r>
            <a:rPr lang="en-US" sz="2200" kern="1200"/>
            <a:t>Introduction</a:t>
          </a:r>
        </a:p>
      </dsp:txBody>
      <dsp:txXfrm>
        <a:off x="893264" y="1525"/>
        <a:ext cx="6527554" cy="773388"/>
      </dsp:txXfrm>
    </dsp:sp>
    <dsp:sp modelId="{9CBF7D20-80EA-4C99-8BCB-7AA3CFAF9A0C}">
      <dsp:nvSpPr>
        <dsp:cNvPr id="0" name=""/>
        <dsp:cNvSpPr/>
      </dsp:nvSpPr>
      <dsp:spPr>
        <a:xfrm>
          <a:off x="0" y="968262"/>
          <a:ext cx="7420819" cy="77338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C4BCE2-89EB-4AA2-94B8-FD0822D9DC66}">
      <dsp:nvSpPr>
        <dsp:cNvPr id="0" name=""/>
        <dsp:cNvSpPr/>
      </dsp:nvSpPr>
      <dsp:spPr>
        <a:xfrm>
          <a:off x="233950" y="1142274"/>
          <a:ext cx="425363" cy="4253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FB12D9-4FC9-465D-B674-AF9FC3D140C7}">
      <dsp:nvSpPr>
        <dsp:cNvPr id="0" name=""/>
        <dsp:cNvSpPr/>
      </dsp:nvSpPr>
      <dsp:spPr>
        <a:xfrm>
          <a:off x="893264" y="968262"/>
          <a:ext cx="6527554" cy="773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50" tIns="81850" rIns="81850" bIns="81850" numCol="1" spcCol="1270" anchor="ctr" anchorCtr="0">
          <a:noAutofit/>
        </a:bodyPr>
        <a:lstStyle/>
        <a:p>
          <a:pPr marL="0" lvl="0" indent="0" algn="l" defTabSz="977900">
            <a:lnSpc>
              <a:spcPct val="90000"/>
            </a:lnSpc>
            <a:spcBef>
              <a:spcPct val="0"/>
            </a:spcBef>
            <a:spcAft>
              <a:spcPct val="35000"/>
            </a:spcAft>
            <a:buNone/>
          </a:pPr>
          <a:r>
            <a:rPr lang="en-US" sz="2200" kern="1200"/>
            <a:t>Description des Données</a:t>
          </a:r>
        </a:p>
      </dsp:txBody>
      <dsp:txXfrm>
        <a:off x="893264" y="968262"/>
        <a:ext cx="6527554" cy="773388"/>
      </dsp:txXfrm>
    </dsp:sp>
    <dsp:sp modelId="{D25E16A9-B66D-47AE-9554-DE424D44B3E1}">
      <dsp:nvSpPr>
        <dsp:cNvPr id="0" name=""/>
        <dsp:cNvSpPr/>
      </dsp:nvSpPr>
      <dsp:spPr>
        <a:xfrm>
          <a:off x="0" y="1934998"/>
          <a:ext cx="7420819" cy="77338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2F0DAB-7FEC-463B-8D3F-7CC814320A87}">
      <dsp:nvSpPr>
        <dsp:cNvPr id="0" name=""/>
        <dsp:cNvSpPr/>
      </dsp:nvSpPr>
      <dsp:spPr>
        <a:xfrm>
          <a:off x="233950" y="2109010"/>
          <a:ext cx="425363" cy="4253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118B26-ACE8-4465-9802-0D54D2D33984}">
      <dsp:nvSpPr>
        <dsp:cNvPr id="0" name=""/>
        <dsp:cNvSpPr/>
      </dsp:nvSpPr>
      <dsp:spPr>
        <a:xfrm>
          <a:off x="893264" y="1934998"/>
          <a:ext cx="6527554" cy="773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50" tIns="81850" rIns="81850" bIns="81850" numCol="1" spcCol="1270" anchor="ctr" anchorCtr="0">
          <a:noAutofit/>
        </a:bodyPr>
        <a:lstStyle/>
        <a:p>
          <a:pPr marL="0" lvl="0" indent="0" algn="l" defTabSz="977900">
            <a:lnSpc>
              <a:spcPct val="90000"/>
            </a:lnSpc>
            <a:spcBef>
              <a:spcPct val="0"/>
            </a:spcBef>
            <a:spcAft>
              <a:spcPct val="35000"/>
            </a:spcAft>
            <a:buNone/>
          </a:pPr>
          <a:r>
            <a:rPr lang="en-US" sz="2200" kern="1200" dirty="0" err="1"/>
            <a:t>Méthodologie</a:t>
          </a:r>
          <a:endParaRPr lang="en-US" sz="2200" kern="1200" dirty="0"/>
        </a:p>
      </dsp:txBody>
      <dsp:txXfrm>
        <a:off x="893264" y="1934998"/>
        <a:ext cx="6527554" cy="773388"/>
      </dsp:txXfrm>
    </dsp:sp>
    <dsp:sp modelId="{C056CA6F-D8BB-4950-89F0-705CB4401E8F}">
      <dsp:nvSpPr>
        <dsp:cNvPr id="0" name=""/>
        <dsp:cNvSpPr/>
      </dsp:nvSpPr>
      <dsp:spPr>
        <a:xfrm>
          <a:off x="0" y="2901734"/>
          <a:ext cx="7420819" cy="77338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612295-2252-4D44-A815-7F87CD2ABE94}">
      <dsp:nvSpPr>
        <dsp:cNvPr id="0" name=""/>
        <dsp:cNvSpPr/>
      </dsp:nvSpPr>
      <dsp:spPr>
        <a:xfrm>
          <a:off x="233950" y="3075746"/>
          <a:ext cx="425363" cy="4253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A6BADF-3DA0-4F48-A380-F71D3F0DA600}">
      <dsp:nvSpPr>
        <dsp:cNvPr id="0" name=""/>
        <dsp:cNvSpPr/>
      </dsp:nvSpPr>
      <dsp:spPr>
        <a:xfrm>
          <a:off x="893264" y="2901734"/>
          <a:ext cx="6527554" cy="773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50" tIns="81850" rIns="81850" bIns="81850" numCol="1" spcCol="1270" anchor="ctr" anchorCtr="0">
          <a:noAutofit/>
        </a:bodyPr>
        <a:lstStyle/>
        <a:p>
          <a:pPr marL="0" lvl="0" indent="0" algn="l" defTabSz="977900">
            <a:lnSpc>
              <a:spcPct val="90000"/>
            </a:lnSpc>
            <a:spcBef>
              <a:spcPct val="0"/>
            </a:spcBef>
            <a:spcAft>
              <a:spcPct val="35000"/>
            </a:spcAft>
            <a:buNone/>
          </a:pPr>
          <a:r>
            <a:rPr lang="en-US" sz="2200" kern="1200"/>
            <a:t>Conclusion</a:t>
          </a:r>
        </a:p>
      </dsp:txBody>
      <dsp:txXfrm>
        <a:off x="893264" y="2901734"/>
        <a:ext cx="6527554" cy="7733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94E429-E759-4C74-941F-150A23F76D67}">
      <dsp:nvSpPr>
        <dsp:cNvPr id="0" name=""/>
        <dsp:cNvSpPr/>
      </dsp:nvSpPr>
      <dsp:spPr>
        <a:xfrm>
          <a:off x="0" y="1443"/>
          <a:ext cx="10515600" cy="73164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E6CDE1-8218-454B-8E8C-B57C25215F39}">
      <dsp:nvSpPr>
        <dsp:cNvPr id="0" name=""/>
        <dsp:cNvSpPr/>
      </dsp:nvSpPr>
      <dsp:spPr>
        <a:xfrm>
          <a:off x="221323" y="166064"/>
          <a:ext cx="402406" cy="4024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3E7841-54FF-4BA5-880F-B65EC94C7F3F}">
      <dsp:nvSpPr>
        <dsp:cNvPr id="0" name=""/>
        <dsp:cNvSpPr/>
      </dsp:nvSpPr>
      <dsp:spPr>
        <a:xfrm>
          <a:off x="845052" y="1443"/>
          <a:ext cx="9670547" cy="73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33" tIns="77433" rIns="77433" bIns="77433" numCol="1" spcCol="1270" anchor="ctr" anchorCtr="0">
          <a:noAutofit/>
        </a:bodyPr>
        <a:lstStyle/>
        <a:p>
          <a:pPr marL="0" lvl="0" indent="0" algn="l" defTabSz="755650">
            <a:lnSpc>
              <a:spcPct val="100000"/>
            </a:lnSpc>
            <a:spcBef>
              <a:spcPct val="0"/>
            </a:spcBef>
            <a:spcAft>
              <a:spcPct val="35000"/>
            </a:spcAft>
            <a:buNone/>
          </a:pPr>
          <a:r>
            <a:rPr lang="fr-FR" sz="1700" b="1" kern="1200" dirty="0">
              <a:latin typeface="Arial" panose="020B0604020202020204" pitchFamily="34" charset="0"/>
              <a:cs typeface="Arial" panose="020B0604020202020204" pitchFamily="34" charset="0"/>
            </a:rPr>
            <a:t>1, Prétraitement des Données: Les données sont nettoyées et préparées pour l'analyse, y compris le traitement des valeurs manquantes et l'encodage des variables catégorielles.</a:t>
          </a:r>
          <a:endParaRPr lang="en-US" sz="1700" b="1" kern="1200" dirty="0">
            <a:latin typeface="Arial" panose="020B0604020202020204" pitchFamily="34" charset="0"/>
            <a:cs typeface="Arial" panose="020B0604020202020204" pitchFamily="34" charset="0"/>
          </a:endParaRPr>
        </a:p>
      </dsp:txBody>
      <dsp:txXfrm>
        <a:off x="845052" y="1443"/>
        <a:ext cx="9670547" cy="731647"/>
      </dsp:txXfrm>
    </dsp:sp>
    <dsp:sp modelId="{7D3C1522-E090-4FFB-86EC-920AA57EFBE9}">
      <dsp:nvSpPr>
        <dsp:cNvPr id="0" name=""/>
        <dsp:cNvSpPr/>
      </dsp:nvSpPr>
      <dsp:spPr>
        <a:xfrm>
          <a:off x="0" y="916002"/>
          <a:ext cx="10515600" cy="73164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EB043D-66A4-40C6-BA92-745BA6D56A44}">
      <dsp:nvSpPr>
        <dsp:cNvPr id="0" name=""/>
        <dsp:cNvSpPr/>
      </dsp:nvSpPr>
      <dsp:spPr>
        <a:xfrm>
          <a:off x="221323" y="1080623"/>
          <a:ext cx="402406" cy="4024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57FB30-3BBB-4C9E-96FA-DC7C86A5ABF7}">
      <dsp:nvSpPr>
        <dsp:cNvPr id="0" name=""/>
        <dsp:cNvSpPr/>
      </dsp:nvSpPr>
      <dsp:spPr>
        <a:xfrm>
          <a:off x="845052" y="916002"/>
          <a:ext cx="9670547" cy="73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33" tIns="77433" rIns="77433" bIns="77433" numCol="1" spcCol="1270" anchor="ctr" anchorCtr="0">
          <a:noAutofit/>
        </a:bodyPr>
        <a:lstStyle/>
        <a:p>
          <a:pPr marL="0" lvl="0" indent="0" algn="l" defTabSz="755650">
            <a:lnSpc>
              <a:spcPct val="100000"/>
            </a:lnSpc>
            <a:spcBef>
              <a:spcPct val="0"/>
            </a:spcBef>
            <a:spcAft>
              <a:spcPct val="35000"/>
            </a:spcAft>
            <a:buNone/>
          </a:pPr>
          <a:r>
            <a:rPr lang="fr-FR" sz="1700" b="1" kern="1200">
              <a:latin typeface="Arial" panose="020B0604020202020204" pitchFamily="34" charset="0"/>
              <a:cs typeface="Arial" panose="020B0604020202020204" pitchFamily="34" charset="0"/>
            </a:rPr>
            <a:t>2, Division des Données: L'ensemble de données est divisé en ensembles d'entraînement et de test pour évaluer les performances des modèles</a:t>
          </a:r>
          <a:r>
            <a:rPr lang="fr-FR" sz="1700" kern="1200"/>
            <a:t>.</a:t>
          </a:r>
          <a:endParaRPr lang="en-US" sz="1700" kern="1200"/>
        </a:p>
      </dsp:txBody>
      <dsp:txXfrm>
        <a:off x="845052" y="916002"/>
        <a:ext cx="9670547" cy="731647"/>
      </dsp:txXfrm>
    </dsp:sp>
    <dsp:sp modelId="{D6A6FF02-A18C-4D69-959F-21A849311D45}">
      <dsp:nvSpPr>
        <dsp:cNvPr id="0" name=""/>
        <dsp:cNvSpPr/>
      </dsp:nvSpPr>
      <dsp:spPr>
        <a:xfrm>
          <a:off x="0" y="1830561"/>
          <a:ext cx="10515600" cy="73164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4BCA72-BC6A-4FE8-B383-16A5C8952038}">
      <dsp:nvSpPr>
        <dsp:cNvPr id="0" name=""/>
        <dsp:cNvSpPr/>
      </dsp:nvSpPr>
      <dsp:spPr>
        <a:xfrm>
          <a:off x="221323" y="1995182"/>
          <a:ext cx="402406" cy="4024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3CA3CC-4810-4589-B5ED-53F000F6DC0F}">
      <dsp:nvSpPr>
        <dsp:cNvPr id="0" name=""/>
        <dsp:cNvSpPr/>
      </dsp:nvSpPr>
      <dsp:spPr>
        <a:xfrm>
          <a:off x="845052" y="1830561"/>
          <a:ext cx="9670547" cy="73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33" tIns="77433" rIns="77433" bIns="77433" numCol="1" spcCol="1270" anchor="ctr" anchorCtr="0">
          <a:noAutofit/>
        </a:bodyPr>
        <a:lstStyle/>
        <a:p>
          <a:pPr marL="0" lvl="0" indent="0" algn="l" defTabSz="755650">
            <a:lnSpc>
              <a:spcPct val="100000"/>
            </a:lnSpc>
            <a:spcBef>
              <a:spcPct val="0"/>
            </a:spcBef>
            <a:spcAft>
              <a:spcPct val="35000"/>
            </a:spcAft>
            <a:buNone/>
          </a:pPr>
          <a:r>
            <a:rPr lang="fr-FR" sz="1700" b="1" kern="1200">
              <a:latin typeface="Arial" panose="020B0604020202020204" pitchFamily="34" charset="0"/>
              <a:cs typeface="Arial" panose="020B0604020202020204" pitchFamily="34" charset="0"/>
            </a:rPr>
            <a:t>3, Modélisation: Les quatre algorithmes de machine learning (régression logistique, k-NN, forêts aléatoires et SVM) sont entraînés sur l'ensemble d'entraînement.</a:t>
          </a:r>
          <a:endParaRPr lang="en-US" sz="1700" b="1" kern="1200">
            <a:latin typeface="Arial" panose="020B0604020202020204" pitchFamily="34" charset="0"/>
            <a:cs typeface="Arial" panose="020B0604020202020204" pitchFamily="34" charset="0"/>
          </a:endParaRPr>
        </a:p>
      </dsp:txBody>
      <dsp:txXfrm>
        <a:off x="845052" y="1830561"/>
        <a:ext cx="9670547" cy="731647"/>
      </dsp:txXfrm>
    </dsp:sp>
    <dsp:sp modelId="{BD972364-C1EE-4941-A2C1-55E3D8795696}">
      <dsp:nvSpPr>
        <dsp:cNvPr id="0" name=""/>
        <dsp:cNvSpPr/>
      </dsp:nvSpPr>
      <dsp:spPr>
        <a:xfrm>
          <a:off x="0" y="2745121"/>
          <a:ext cx="10515600" cy="73164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FB84B8-9B5E-44B2-A2E6-23FB6A180A03}">
      <dsp:nvSpPr>
        <dsp:cNvPr id="0" name=""/>
        <dsp:cNvSpPr/>
      </dsp:nvSpPr>
      <dsp:spPr>
        <a:xfrm>
          <a:off x="221323" y="2909741"/>
          <a:ext cx="402406" cy="4024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BB24EC-DC8E-4761-A9B5-DE9EA133F97B}">
      <dsp:nvSpPr>
        <dsp:cNvPr id="0" name=""/>
        <dsp:cNvSpPr/>
      </dsp:nvSpPr>
      <dsp:spPr>
        <a:xfrm>
          <a:off x="845052" y="2745121"/>
          <a:ext cx="9670547" cy="73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33" tIns="77433" rIns="77433" bIns="77433" numCol="1" spcCol="1270" anchor="ctr" anchorCtr="0">
          <a:noAutofit/>
        </a:bodyPr>
        <a:lstStyle/>
        <a:p>
          <a:pPr marL="0" lvl="0" indent="0" algn="l" defTabSz="755650">
            <a:lnSpc>
              <a:spcPct val="100000"/>
            </a:lnSpc>
            <a:spcBef>
              <a:spcPct val="0"/>
            </a:spcBef>
            <a:spcAft>
              <a:spcPct val="35000"/>
            </a:spcAft>
            <a:buNone/>
          </a:pPr>
          <a:r>
            <a:rPr lang="fr-FR" sz="1700" b="1" kern="1200" dirty="0">
              <a:latin typeface="Arial" panose="020B0604020202020204" pitchFamily="34" charset="0"/>
              <a:cs typeface="Arial" panose="020B0604020202020204" pitchFamily="34" charset="0"/>
            </a:rPr>
            <a:t>4, Évaluation: Les modèles sont évalués sur l'ensemble de tests en utilisant des mesures de performance telles que la précision, le rappel et le score F1.</a:t>
          </a:r>
          <a:endParaRPr lang="en-US" sz="1700" b="1" kern="1200" dirty="0">
            <a:latin typeface="Arial" panose="020B0604020202020204" pitchFamily="34" charset="0"/>
            <a:cs typeface="Arial" panose="020B0604020202020204" pitchFamily="34" charset="0"/>
          </a:endParaRPr>
        </a:p>
      </dsp:txBody>
      <dsp:txXfrm>
        <a:off x="845052" y="2745121"/>
        <a:ext cx="9670547" cy="73164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4/24/2024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‹N°›</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4/24/2024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‹N°›</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1182232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5844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841334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14</a:t>
            </a:fld>
            <a:endParaRPr lang="en-US" dirty="0"/>
          </a:p>
        </p:txBody>
      </p:sp>
    </p:spTree>
    <p:extLst>
      <p:ext uri="{BB962C8B-B14F-4D97-AF65-F5344CB8AC3E}">
        <p14:creationId xmlns:p14="http://schemas.microsoft.com/office/powerpoint/2010/main" val="3913759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15</a:t>
            </a:fld>
            <a:endParaRPr lang="en-US" dirty="0"/>
          </a:p>
        </p:txBody>
      </p:sp>
    </p:spTree>
    <p:extLst>
      <p:ext uri="{BB962C8B-B14F-4D97-AF65-F5344CB8AC3E}">
        <p14:creationId xmlns:p14="http://schemas.microsoft.com/office/powerpoint/2010/main" val="2657209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16</a:t>
            </a:fld>
            <a:endParaRPr lang="en-US" dirty="0"/>
          </a:p>
        </p:txBody>
      </p:sp>
    </p:spTree>
    <p:extLst>
      <p:ext uri="{BB962C8B-B14F-4D97-AF65-F5344CB8AC3E}">
        <p14:creationId xmlns:p14="http://schemas.microsoft.com/office/powerpoint/2010/main" val="3765125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17</a:t>
            </a:fld>
            <a:endParaRPr lang="en-US" dirty="0"/>
          </a:p>
        </p:txBody>
      </p:sp>
    </p:spTree>
    <p:extLst>
      <p:ext uri="{BB962C8B-B14F-4D97-AF65-F5344CB8AC3E}">
        <p14:creationId xmlns:p14="http://schemas.microsoft.com/office/powerpoint/2010/main" val="2223862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18</a:t>
            </a:fld>
            <a:endParaRPr lang="en-US" dirty="0"/>
          </a:p>
        </p:txBody>
      </p:sp>
    </p:spTree>
    <p:extLst>
      <p:ext uri="{BB962C8B-B14F-4D97-AF65-F5344CB8AC3E}">
        <p14:creationId xmlns:p14="http://schemas.microsoft.com/office/powerpoint/2010/main" val="2652477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19</a:t>
            </a:fld>
            <a:endParaRPr lang="en-US" dirty="0"/>
          </a:p>
        </p:txBody>
      </p:sp>
    </p:spTree>
    <p:extLst>
      <p:ext uri="{BB962C8B-B14F-4D97-AF65-F5344CB8AC3E}">
        <p14:creationId xmlns:p14="http://schemas.microsoft.com/office/powerpoint/2010/main" val="712487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20</a:t>
            </a:fld>
            <a:endParaRPr lang="en-US" dirty="0"/>
          </a:p>
        </p:txBody>
      </p:sp>
    </p:spTree>
    <p:extLst>
      <p:ext uri="{BB962C8B-B14F-4D97-AF65-F5344CB8AC3E}">
        <p14:creationId xmlns:p14="http://schemas.microsoft.com/office/powerpoint/2010/main" val="178419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21</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22</a:t>
            </a:fld>
            <a:endParaRPr lang="en-US" dirty="0"/>
          </a:p>
        </p:txBody>
      </p:sp>
    </p:spTree>
    <p:extLst>
      <p:ext uri="{BB962C8B-B14F-4D97-AF65-F5344CB8AC3E}">
        <p14:creationId xmlns:p14="http://schemas.microsoft.com/office/powerpoint/2010/main" val="22710313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23</a:t>
            </a:fld>
            <a:endParaRPr lang="en-US" dirty="0"/>
          </a:p>
        </p:txBody>
      </p:sp>
    </p:spTree>
    <p:extLst>
      <p:ext uri="{BB962C8B-B14F-4D97-AF65-F5344CB8AC3E}">
        <p14:creationId xmlns:p14="http://schemas.microsoft.com/office/powerpoint/2010/main" val="9081187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24</a:t>
            </a:fld>
            <a:endParaRPr lang="en-US" dirty="0"/>
          </a:p>
        </p:txBody>
      </p:sp>
    </p:spTree>
    <p:extLst>
      <p:ext uri="{BB962C8B-B14F-4D97-AF65-F5344CB8AC3E}">
        <p14:creationId xmlns:p14="http://schemas.microsoft.com/office/powerpoint/2010/main" val="40402823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25</a:t>
            </a:fld>
            <a:endParaRPr lang="en-US" dirty="0"/>
          </a:p>
        </p:txBody>
      </p:sp>
    </p:spTree>
    <p:extLst>
      <p:ext uri="{BB962C8B-B14F-4D97-AF65-F5344CB8AC3E}">
        <p14:creationId xmlns:p14="http://schemas.microsoft.com/office/powerpoint/2010/main" val="32421764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26</a:t>
            </a:fld>
            <a:endParaRPr lang="en-US" dirty="0"/>
          </a:p>
        </p:txBody>
      </p:sp>
    </p:spTree>
    <p:extLst>
      <p:ext uri="{BB962C8B-B14F-4D97-AF65-F5344CB8AC3E}">
        <p14:creationId xmlns:p14="http://schemas.microsoft.com/office/powerpoint/2010/main" val="1898538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27</a:t>
            </a:fld>
            <a:endParaRPr lang="en-US" dirty="0"/>
          </a:p>
        </p:txBody>
      </p:sp>
    </p:spTree>
    <p:extLst>
      <p:ext uri="{BB962C8B-B14F-4D97-AF65-F5344CB8AC3E}">
        <p14:creationId xmlns:p14="http://schemas.microsoft.com/office/powerpoint/2010/main" val="2424505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28</a:t>
            </a:fld>
            <a:endParaRPr lang="en-US" dirty="0"/>
          </a:p>
        </p:txBody>
      </p:sp>
    </p:spTree>
    <p:extLst>
      <p:ext uri="{BB962C8B-B14F-4D97-AF65-F5344CB8AC3E}">
        <p14:creationId xmlns:p14="http://schemas.microsoft.com/office/powerpoint/2010/main" val="6615100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4605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88378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31</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2237520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8346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3868615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20271704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fr-FR"/>
              <a:t>Cliquez sur l'icône pour ajouter une image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‹N°›</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fr-FR"/>
              <a:t>Cliquez sur l'icône pour ajouter un tableau</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‹N°›</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fr-FR"/>
              <a:t>Cliquez sur l'icône pour ajouter un tableau</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‹N°›</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seul">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fr-FR"/>
              <a:t>Modifiez le style du titre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‹N°›</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fr-FR"/>
              <a:t>Cliquez sur l'icône pour ajouter une image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‹N°›</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‹N°›</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fr-FR"/>
              <a:t>Modifiez le style du titre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‹N°›</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‹N°›</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‹N°›</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1671484"/>
            <a:ext cx="12191998" cy="1848956"/>
          </a:xfrm>
        </p:spPr>
        <p:txBody>
          <a:bodyPr anchor="b"/>
          <a:lstStyle/>
          <a:p>
            <a:r>
              <a:rPr lang="en-US" dirty="0"/>
              <a:t>Detection Covid19 Machine-Learning</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6528620" y="5302783"/>
            <a:ext cx="5879690" cy="1461811"/>
          </a:xfrm>
        </p:spPr>
        <p:txBody>
          <a:bodyPr/>
          <a:lstStyle/>
          <a:p>
            <a:r>
              <a:rPr lang="en-US" dirty="0"/>
              <a:t>Hiba hassouna </a:t>
            </a:r>
          </a:p>
          <a:p>
            <a:r>
              <a:rPr lang="en-US" dirty="0" err="1"/>
              <a:t>Naziha</a:t>
            </a:r>
            <a:r>
              <a:rPr lang="en-US" dirty="0"/>
              <a:t> </a:t>
            </a:r>
            <a:r>
              <a:rPr lang="en-US" dirty="0" err="1"/>
              <a:t>saghrouni</a:t>
            </a:r>
            <a:endParaRPr lang="en-US" dirty="0"/>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pic>
        <p:nvPicPr>
          <p:cNvPr id="5122" name="Picture 2">
            <a:extLst>
              <a:ext uri="{FF2B5EF4-FFF2-40B4-BE49-F238E27FC236}">
                <a16:creationId xmlns:a16="http://schemas.microsoft.com/office/drawing/2014/main" id="{BC2BDC46-5B87-A1A8-052F-E872548FF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25" y="266677"/>
            <a:ext cx="11302181" cy="4162425"/>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E691BD03-189B-A04D-6DBA-BBA8B54CCC7E}"/>
              </a:ext>
            </a:extLst>
          </p:cNvPr>
          <p:cNvSpPr txBox="1"/>
          <p:nvPr/>
        </p:nvSpPr>
        <p:spPr>
          <a:xfrm>
            <a:off x="-1" y="4568383"/>
            <a:ext cx="11552903" cy="369332"/>
          </a:xfrm>
          <a:prstGeom prst="rect">
            <a:avLst/>
          </a:prstGeom>
          <a:noFill/>
        </p:spPr>
        <p:txBody>
          <a:bodyPr wrap="square">
            <a:spAutoFit/>
          </a:bodyPr>
          <a:lstStyle/>
          <a:p>
            <a:r>
              <a:rPr lang="fr-FR" dirty="0">
                <a:solidFill>
                  <a:schemeClr val="bg1"/>
                </a:solidFill>
              </a:rPr>
              <a:t>Parmi ces personnes qui ont porté le virus on a 3620 ont des problèmes respiratoires.</a:t>
            </a:r>
          </a:p>
        </p:txBody>
      </p:sp>
    </p:spTree>
    <p:extLst>
      <p:ext uri="{BB962C8B-B14F-4D97-AF65-F5344CB8AC3E}">
        <p14:creationId xmlns:p14="http://schemas.microsoft.com/office/powerpoint/2010/main" val="3054797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dirty="0"/>
              <a:t>METHODOLOGIE</a:t>
            </a:r>
          </a:p>
        </p:txBody>
      </p:sp>
    </p:spTree>
    <p:extLst>
      <p:ext uri="{BB962C8B-B14F-4D97-AF65-F5344CB8AC3E}">
        <p14:creationId xmlns:p14="http://schemas.microsoft.com/office/powerpoint/2010/main" val="3997422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vert="horz" lIns="91440" tIns="45720" rIns="91440" bIns="45720" rtlCol="0" anchor="ctr">
            <a:normAutofit/>
          </a:bodyPr>
          <a:lstStyle/>
          <a:p>
            <a:pPr>
              <a:spcAft>
                <a:spcPts val="600"/>
              </a:spcAft>
            </a:pPr>
            <a:fld id="{FE024F78-56A6-7740-B68D-8D4D026EDF3F}" type="slidenum">
              <a:rPr lang="en-US" smtClean="0"/>
              <a:pPr>
                <a:spcAft>
                  <a:spcPts val="600"/>
                </a:spcAft>
              </a:pPr>
              <a:t>12</a:t>
            </a:fld>
            <a:endParaRPr lang="en-US"/>
          </a:p>
        </p:txBody>
      </p:sp>
      <p:graphicFrame>
        <p:nvGraphicFramePr>
          <p:cNvPr id="13" name="ZoneTexte 10">
            <a:extLst>
              <a:ext uri="{FF2B5EF4-FFF2-40B4-BE49-F238E27FC236}">
                <a16:creationId xmlns:a16="http://schemas.microsoft.com/office/drawing/2014/main" id="{41EBA24C-5415-323F-88CF-78DD1F3F4D7C}"/>
              </a:ext>
            </a:extLst>
          </p:cNvPr>
          <p:cNvGraphicFramePr/>
          <p:nvPr>
            <p:extLst>
              <p:ext uri="{D42A27DB-BD31-4B8C-83A1-F6EECF244321}">
                <p14:modId xmlns:p14="http://schemas.microsoft.com/office/powerpoint/2010/main" val="4078044886"/>
              </p:ext>
            </p:extLst>
          </p:nvPr>
        </p:nvGraphicFramePr>
        <p:xfrm>
          <a:off x="835025" y="2560638"/>
          <a:ext cx="10515600" cy="3478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3601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13</a:t>
            </a:fld>
            <a:endParaRPr lang="en-US" dirty="0"/>
          </a:p>
        </p:txBody>
      </p:sp>
      <p:sp>
        <p:nvSpPr>
          <p:cNvPr id="3" name="ZoneTexte 2">
            <a:extLst>
              <a:ext uri="{FF2B5EF4-FFF2-40B4-BE49-F238E27FC236}">
                <a16:creationId xmlns:a16="http://schemas.microsoft.com/office/drawing/2014/main" id="{6154C0AF-55ED-67CC-6CCE-F9C612FD13E6}"/>
              </a:ext>
            </a:extLst>
          </p:cNvPr>
          <p:cNvSpPr txBox="1"/>
          <p:nvPr/>
        </p:nvSpPr>
        <p:spPr>
          <a:xfrm>
            <a:off x="108155" y="-174444"/>
            <a:ext cx="11776016" cy="4431983"/>
          </a:xfrm>
          <a:prstGeom prst="rect">
            <a:avLst/>
          </a:prstGeom>
          <a:noFill/>
        </p:spPr>
        <p:txBody>
          <a:bodyPr wrap="square">
            <a:spAutoFit/>
          </a:bodyPr>
          <a:lstStyle/>
          <a:p>
            <a:pPr marL="457200" algn="just" rtl="0">
              <a:spcBef>
                <a:spcPts val="1200"/>
              </a:spcBef>
              <a:spcAft>
                <a:spcPts val="1200"/>
              </a:spcAft>
            </a:pPr>
            <a:r>
              <a:rPr lang="fr-FR" sz="2800" b="1" i="0" u="none" strike="noStrike" dirty="0">
                <a:solidFill>
                  <a:srgbClr val="FF0000"/>
                </a:solidFill>
                <a:effectLst/>
                <a:latin typeface="Droid Serif"/>
              </a:rPr>
              <a:t> </a:t>
            </a:r>
            <a:r>
              <a:rPr lang="fr-FR" sz="2000" b="1" i="0" u="none" strike="noStrike" dirty="0">
                <a:solidFill>
                  <a:srgbClr val="BF9000"/>
                </a:solidFill>
                <a:effectLst/>
                <a:latin typeface="Droid Serif"/>
              </a:rPr>
              <a:t>1. Prétraitement des données </a:t>
            </a:r>
            <a:endParaRPr lang="fr-FR" b="0" dirty="0">
              <a:effectLst/>
            </a:endParaRPr>
          </a:p>
          <a:p>
            <a:pPr algn="just" rtl="0">
              <a:spcBef>
                <a:spcPts val="1200"/>
              </a:spcBef>
              <a:spcAft>
                <a:spcPts val="1200"/>
              </a:spcAft>
            </a:pPr>
            <a:r>
              <a:rPr lang="fr-FR" sz="1800" b="0" i="0" u="none" strike="noStrike" dirty="0">
                <a:solidFill>
                  <a:srgbClr val="000000"/>
                </a:solidFill>
                <a:effectLst/>
                <a:latin typeface="Roboto" panose="02000000000000000000" pitchFamily="2" charset="0"/>
              </a:rPr>
              <a:t> </a:t>
            </a:r>
            <a:r>
              <a:rPr lang="fr-FR" sz="1800" b="0" i="0" u="none" strike="noStrike" dirty="0">
                <a:solidFill>
                  <a:schemeClr val="bg1"/>
                </a:solidFill>
                <a:effectLst/>
                <a:latin typeface="Roboto" panose="02000000000000000000" pitchFamily="2" charset="0"/>
              </a:rPr>
              <a:t>Le processus de conversion des données brutes dans un format compréhensible est appelé prétraitement des données. Les données du monde réel peuvent comporter du bruit, des valeurs manquantes ou être dans un format incompatible qui empêche leur utilisation directe dans les modèles d'apprentissage automatique. Le prétraitement des données est une étape essentielle dans laquelle nous nettoyons les données et les rendons compatibles, c'est ­à­ dire aptes à être utilisées dans un modèle d'apprentissage automatique. Cela améliore également la précision et l’efficacité du modèle. Les principales étapes du prétraitement des données sont les suivantes :</a:t>
            </a:r>
            <a:r>
              <a:rPr lang="fr-FR" sz="2400" b="1" i="0" u="none" strike="noStrike" dirty="0">
                <a:solidFill>
                  <a:schemeClr val="bg1"/>
                </a:solidFill>
                <a:effectLst/>
                <a:latin typeface="Droid Serif"/>
              </a:rPr>
              <a:t> </a:t>
            </a:r>
            <a:endParaRPr lang="fr-FR" b="0" dirty="0">
              <a:solidFill>
                <a:schemeClr val="bg1"/>
              </a:solidFill>
              <a:effectLst/>
            </a:endParaRPr>
          </a:p>
          <a:p>
            <a:pPr algn="just" rtl="0">
              <a:spcBef>
                <a:spcPts val="1200"/>
              </a:spcBef>
              <a:spcAft>
                <a:spcPts val="1200"/>
              </a:spcAft>
            </a:pPr>
            <a:r>
              <a:rPr lang="fr-FR" sz="1800" b="0" i="0" u="none" strike="noStrike" dirty="0">
                <a:solidFill>
                  <a:schemeClr val="bg1"/>
                </a:solidFill>
                <a:effectLst/>
                <a:latin typeface="Roboto" panose="02000000000000000000" pitchFamily="2" charset="0"/>
              </a:rPr>
              <a:t>1)  Suppression de fonctionnalités : à partir de la figure 2, nous pouvons conclure que le port de masques et la désinfection du marché sont deux fonctionnalités qui n'ont qu'une seule valeur qui est « non » car elles n'affectent pas nos prédictions. Nous pouvons simplement supprimer ces colonnes de notre base de données.</a:t>
            </a:r>
            <a:endParaRPr lang="fr-FR" b="0" dirty="0">
              <a:solidFill>
                <a:schemeClr val="bg1"/>
              </a:solidFill>
              <a:effectLst/>
            </a:endParaRPr>
          </a:p>
          <a:p>
            <a:br>
              <a:rPr lang="fr-FR" dirty="0">
                <a:solidFill>
                  <a:schemeClr val="bg1"/>
                </a:solidFill>
              </a:rPr>
            </a:br>
            <a:endParaRPr lang="fr-FR" dirty="0">
              <a:solidFill>
                <a:schemeClr val="bg1"/>
              </a:solidFill>
            </a:endParaRPr>
          </a:p>
        </p:txBody>
      </p:sp>
      <p:pic>
        <p:nvPicPr>
          <p:cNvPr id="6146" name="Picture 2">
            <a:extLst>
              <a:ext uri="{FF2B5EF4-FFF2-40B4-BE49-F238E27FC236}">
                <a16:creationId xmlns:a16="http://schemas.microsoft.com/office/drawing/2014/main" id="{B4F3B336-13FF-026F-61A3-72F06C042E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123" y="3457598"/>
            <a:ext cx="7551173" cy="3400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03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14</a:t>
            </a:fld>
            <a:endParaRPr lang="en-US" dirty="0"/>
          </a:p>
        </p:txBody>
      </p:sp>
      <p:sp>
        <p:nvSpPr>
          <p:cNvPr id="5" name="ZoneTexte 4">
            <a:extLst>
              <a:ext uri="{FF2B5EF4-FFF2-40B4-BE49-F238E27FC236}">
                <a16:creationId xmlns:a16="http://schemas.microsoft.com/office/drawing/2014/main" id="{0C7E0DB4-DD4A-BF19-AE65-B4055EA1E4D2}"/>
              </a:ext>
            </a:extLst>
          </p:cNvPr>
          <p:cNvSpPr txBox="1"/>
          <p:nvPr/>
        </p:nvSpPr>
        <p:spPr>
          <a:xfrm>
            <a:off x="157315" y="246077"/>
            <a:ext cx="11533239" cy="3182923"/>
          </a:xfrm>
          <a:prstGeom prst="rect">
            <a:avLst/>
          </a:prstGeom>
          <a:noFill/>
        </p:spPr>
        <p:txBody>
          <a:bodyPr wrap="square">
            <a:spAutoFit/>
          </a:bodyPr>
          <a:lstStyle/>
          <a:p>
            <a:pPr algn="just" rtl="0">
              <a:spcBef>
                <a:spcPts val="100"/>
              </a:spcBef>
              <a:spcAft>
                <a:spcPts val="1200"/>
              </a:spcAft>
            </a:pPr>
            <a:r>
              <a:rPr lang="fr-FR" sz="1800" b="0" i="0" u="none" strike="noStrike" dirty="0">
                <a:solidFill>
                  <a:schemeClr val="bg1"/>
                </a:solidFill>
                <a:effectLst/>
                <a:latin typeface="Roboto" panose="02000000000000000000" pitchFamily="2" charset="0"/>
              </a:rPr>
              <a:t> 2)  Codage des données catégorielles : le codage d'étiquetage est une forme populaire de gestion de code flexible pour les catégories. Dans ce processus, chaque étiquette reçoit un numéro entier basé sur l'ordre alphabétique. Tous les attributs de notre ensemble de données sont de type « oui » ou « non ». Nous avons donc utilisé le codage d'étiquettes pour le convertir en 0 et 1 afin que le modèle puisse mieux comprendre l'ensemble de données. Le tableau 4 montre l'ensemble de données après application du codage d'étiquette.</a:t>
            </a:r>
            <a:endParaRPr lang="fr-FR" b="0" dirty="0">
              <a:solidFill>
                <a:schemeClr val="bg1"/>
              </a:solidFill>
              <a:effectLst/>
            </a:endParaRPr>
          </a:p>
          <a:p>
            <a:pPr algn="just" rtl="0">
              <a:spcBef>
                <a:spcPts val="100"/>
              </a:spcBef>
              <a:spcAft>
                <a:spcPts val="1200"/>
              </a:spcAft>
            </a:pPr>
            <a:r>
              <a:rPr lang="fr-FR" sz="1800" b="0" i="0" u="none" strike="noStrike" dirty="0">
                <a:solidFill>
                  <a:schemeClr val="bg1"/>
                </a:solidFill>
                <a:effectLst/>
                <a:latin typeface="Roboto" panose="02000000000000000000" pitchFamily="2" charset="0"/>
              </a:rPr>
              <a:t>3) Fractionnement de l'ensemble de données : l'étape suivante du prétraitement des données d'apprentissage automatique consiste à diviser l'ensemble de données. L'ensemble de données d'un modèle d'apprentissage automatique doit être divisé en deux parties : la formation et les tests</a:t>
            </a:r>
            <a:r>
              <a:rPr lang="fr-FR" sz="1600" b="1" i="0" u="none" strike="noStrike" dirty="0">
                <a:solidFill>
                  <a:schemeClr val="bg1"/>
                </a:solidFill>
                <a:effectLst/>
                <a:latin typeface="Droid Serif"/>
              </a:rPr>
              <a:t>.</a:t>
            </a:r>
            <a:endParaRPr lang="fr-FR" b="0" dirty="0">
              <a:solidFill>
                <a:schemeClr val="bg1"/>
              </a:solidFill>
              <a:effectLst/>
            </a:endParaRPr>
          </a:p>
          <a:p>
            <a:br>
              <a:rPr lang="fr-FR" dirty="0"/>
            </a:br>
            <a:endParaRPr lang="fr-FR" dirty="0"/>
          </a:p>
        </p:txBody>
      </p:sp>
      <p:sp>
        <p:nvSpPr>
          <p:cNvPr id="7" name="ZoneTexte 6">
            <a:extLst>
              <a:ext uri="{FF2B5EF4-FFF2-40B4-BE49-F238E27FC236}">
                <a16:creationId xmlns:a16="http://schemas.microsoft.com/office/drawing/2014/main" id="{D7C8B0D9-365E-B1A7-611C-5F2B3B3B4F48}"/>
              </a:ext>
            </a:extLst>
          </p:cNvPr>
          <p:cNvSpPr txBox="1"/>
          <p:nvPr/>
        </p:nvSpPr>
        <p:spPr>
          <a:xfrm>
            <a:off x="68826" y="3429000"/>
            <a:ext cx="11815345" cy="1969770"/>
          </a:xfrm>
          <a:prstGeom prst="rect">
            <a:avLst/>
          </a:prstGeom>
          <a:noFill/>
        </p:spPr>
        <p:txBody>
          <a:bodyPr wrap="square">
            <a:spAutoFit/>
          </a:bodyPr>
          <a:lstStyle/>
          <a:p>
            <a:pPr marL="457200" algn="just" rtl="0">
              <a:spcBef>
                <a:spcPts val="1200"/>
              </a:spcBef>
              <a:spcAft>
                <a:spcPts val="1200"/>
              </a:spcAft>
            </a:pPr>
            <a:r>
              <a:rPr lang="fr-FR" sz="2000" b="1" i="0" u="none" strike="noStrike" dirty="0">
                <a:solidFill>
                  <a:srgbClr val="FF0000"/>
                </a:solidFill>
                <a:effectLst/>
                <a:latin typeface="Arial" panose="020B0604020202020204" pitchFamily="34" charset="0"/>
                <a:cs typeface="Arial" panose="020B0604020202020204" pitchFamily="34" charset="0"/>
              </a:rPr>
              <a:t> </a:t>
            </a:r>
            <a:r>
              <a:rPr lang="fr-FR" sz="1600" b="1" i="0" u="none" strike="noStrike" dirty="0">
                <a:solidFill>
                  <a:srgbClr val="BF9000"/>
                </a:solidFill>
                <a:effectLst/>
                <a:latin typeface="Arial" panose="020B0604020202020204" pitchFamily="34" charset="0"/>
                <a:cs typeface="Arial" panose="020B0604020202020204" pitchFamily="34" charset="0"/>
              </a:rPr>
              <a:t>2. Division  des données </a:t>
            </a:r>
            <a:endParaRPr lang="fr-FR" b="0" dirty="0">
              <a:effectLst/>
              <a:latin typeface="Arial" panose="020B0604020202020204" pitchFamily="34" charset="0"/>
              <a:cs typeface="Arial" panose="020B0604020202020204" pitchFamily="34" charset="0"/>
            </a:endParaRPr>
          </a:p>
          <a:p>
            <a:pPr algn="just" rtl="0">
              <a:spcBef>
                <a:spcPts val="1200"/>
              </a:spcBef>
              <a:spcAft>
                <a:spcPts val="1200"/>
              </a:spcAft>
            </a:pPr>
            <a:r>
              <a:rPr lang="fr-FR" sz="1800" b="0" i="0" u="none" strike="noStrike" dirty="0">
                <a:solidFill>
                  <a:schemeClr val="bg1"/>
                </a:solidFill>
                <a:effectLst/>
                <a:latin typeface="Roboto" panose="02000000000000000000" pitchFamily="2" charset="0"/>
              </a:rPr>
              <a:t>Nous avons divisé les données selon une répartition de 80 :20. Cela signifie que nous utilisons 80 % des données pour entraîner le modèle tout en conservant les 20 % restants pour les tests. Nous prenons les 20 indépendants</a:t>
            </a:r>
            <a:endParaRPr lang="fr-FR" b="0" dirty="0">
              <a:solidFill>
                <a:schemeClr val="bg1"/>
              </a:solidFill>
              <a:effectLst/>
            </a:endParaRPr>
          </a:p>
          <a:p>
            <a:br>
              <a:rPr lang="fr-FR" b="0" dirty="0">
                <a:effectLst/>
              </a:rPr>
            </a:br>
            <a:endParaRPr lang="fr-FR" dirty="0"/>
          </a:p>
        </p:txBody>
      </p:sp>
    </p:spTree>
    <p:extLst>
      <p:ext uri="{BB962C8B-B14F-4D97-AF65-F5344CB8AC3E}">
        <p14:creationId xmlns:p14="http://schemas.microsoft.com/office/powerpoint/2010/main" val="900449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15</a:t>
            </a:fld>
            <a:endParaRPr lang="en-US" dirty="0"/>
          </a:p>
        </p:txBody>
      </p:sp>
      <p:sp>
        <p:nvSpPr>
          <p:cNvPr id="3" name="ZoneTexte 2">
            <a:extLst>
              <a:ext uri="{FF2B5EF4-FFF2-40B4-BE49-F238E27FC236}">
                <a16:creationId xmlns:a16="http://schemas.microsoft.com/office/drawing/2014/main" id="{3505F6D9-14DC-8CF3-7FD3-45A375D6DABC}"/>
              </a:ext>
            </a:extLst>
          </p:cNvPr>
          <p:cNvSpPr txBox="1"/>
          <p:nvPr/>
        </p:nvSpPr>
        <p:spPr>
          <a:xfrm>
            <a:off x="117987" y="308001"/>
            <a:ext cx="11965857" cy="2616101"/>
          </a:xfrm>
          <a:prstGeom prst="rect">
            <a:avLst/>
          </a:prstGeom>
          <a:noFill/>
        </p:spPr>
        <p:txBody>
          <a:bodyPr wrap="square">
            <a:spAutoFit/>
          </a:bodyPr>
          <a:lstStyle/>
          <a:p>
            <a:pPr marL="457200" algn="just" rtl="0">
              <a:spcBef>
                <a:spcPts val="1200"/>
              </a:spcBef>
              <a:spcAft>
                <a:spcPts val="1200"/>
              </a:spcAft>
            </a:pPr>
            <a:r>
              <a:rPr lang="fr-FR" sz="1600" b="1" i="0" u="none" strike="noStrike" dirty="0">
                <a:solidFill>
                  <a:srgbClr val="FF0000"/>
                </a:solidFill>
                <a:effectLst/>
                <a:latin typeface="Arial" panose="020B0604020202020204" pitchFamily="34" charset="0"/>
                <a:cs typeface="Arial" panose="020B0604020202020204" pitchFamily="34" charset="0"/>
              </a:rPr>
              <a:t> </a:t>
            </a:r>
            <a:r>
              <a:rPr lang="fr-FR" sz="1600" b="1" i="0" u="none" strike="noStrike" dirty="0">
                <a:solidFill>
                  <a:srgbClr val="BF9000"/>
                </a:solidFill>
                <a:effectLst/>
                <a:latin typeface="Arial" panose="020B0604020202020204" pitchFamily="34" charset="0"/>
                <a:cs typeface="Arial" panose="020B0604020202020204" pitchFamily="34" charset="0"/>
              </a:rPr>
              <a:t>3. Modélisation</a:t>
            </a:r>
            <a:endParaRPr lang="fr-FR" sz="1600" b="0" dirty="0">
              <a:effectLst/>
              <a:latin typeface="Arial" panose="020B0604020202020204" pitchFamily="34" charset="0"/>
              <a:cs typeface="Arial" panose="020B0604020202020204" pitchFamily="34" charset="0"/>
            </a:endParaRPr>
          </a:p>
          <a:p>
            <a:pPr rtl="0">
              <a:spcBef>
                <a:spcPts val="1500"/>
              </a:spcBef>
              <a:spcAft>
                <a:spcPts val="1500"/>
              </a:spcAft>
            </a:pPr>
            <a:r>
              <a:rPr lang="fr-FR" sz="1600" b="0" i="0" u="none" strike="noStrike" dirty="0">
                <a:solidFill>
                  <a:schemeClr val="bg1"/>
                </a:solidFill>
                <a:effectLst/>
                <a:latin typeface="Arial" panose="020B0604020202020204" pitchFamily="34" charset="0"/>
                <a:cs typeface="Arial" panose="020B0604020202020204" pitchFamily="34" charset="0"/>
              </a:rPr>
              <a:t>Dans cette section, nous détaillerons les étapes spécifiques de développement des modèles pour la détection de la COVID-19 en utilisant la régression logistique, k-NN, les forêts aléatoires et les SVM.</a:t>
            </a:r>
            <a:endParaRPr lang="fr-FR" sz="1600" b="0" dirty="0">
              <a:solidFill>
                <a:schemeClr val="bg1"/>
              </a:solidFill>
              <a:effectLst/>
              <a:latin typeface="Arial" panose="020B0604020202020204" pitchFamily="34" charset="0"/>
              <a:cs typeface="Arial" panose="020B0604020202020204" pitchFamily="34" charset="0"/>
            </a:endParaRPr>
          </a:p>
          <a:p>
            <a:pPr rtl="0" fontAlgn="base">
              <a:spcBef>
                <a:spcPts val="0"/>
              </a:spcBef>
              <a:spcAft>
                <a:spcPts val="0"/>
              </a:spcAft>
              <a:buFont typeface="+mj-lt"/>
              <a:buAutoNum type="arabicPeriod"/>
            </a:pPr>
            <a:r>
              <a:rPr lang="fr-FR" sz="1600" b="0" i="0" u="none" strike="noStrike" dirty="0">
                <a:solidFill>
                  <a:schemeClr val="bg1"/>
                </a:solidFill>
                <a:effectLst/>
                <a:latin typeface="Arial" panose="020B0604020202020204" pitchFamily="34" charset="0"/>
                <a:cs typeface="Arial" panose="020B0604020202020204" pitchFamily="34" charset="0"/>
              </a:rPr>
              <a:t>Régression Logistique:</a:t>
            </a:r>
          </a:p>
          <a:p>
            <a:pPr marL="742950" lvl="1" indent="-285750" rtl="0" fontAlgn="base">
              <a:spcBef>
                <a:spcPts val="0"/>
              </a:spcBef>
              <a:spcAft>
                <a:spcPts val="0"/>
              </a:spcAft>
              <a:buFont typeface="Arial" panose="020B0604020202020204" pitchFamily="34" charset="0"/>
              <a:buChar char="•"/>
            </a:pPr>
            <a:r>
              <a:rPr lang="fr-FR" sz="1600" b="0" i="0" u="none" strike="noStrike" dirty="0">
                <a:solidFill>
                  <a:schemeClr val="bg1"/>
                </a:solidFill>
                <a:effectLst/>
                <a:latin typeface="Arial" panose="020B0604020202020204" pitchFamily="34" charset="0"/>
                <a:cs typeface="Arial" panose="020B0604020202020204" pitchFamily="34" charset="0"/>
              </a:rPr>
              <a:t>Entraînement du Modèle: La régression logistique est un algorithme de classification qui modélise la probabilité qu'un échantillon appartient à une classe spécifique. Nous ajustons les poids des caractéristiques par une fonction logistique pour minimiser l'erreur.</a:t>
            </a:r>
          </a:p>
          <a:p>
            <a:pPr marL="742950" lvl="1" indent="-285750" rtl="0" fontAlgn="base">
              <a:spcBef>
                <a:spcPts val="0"/>
              </a:spcBef>
              <a:spcAft>
                <a:spcPts val="0"/>
              </a:spcAft>
              <a:buFont typeface="Arial" panose="020B0604020202020204" pitchFamily="34" charset="0"/>
              <a:buChar char="•"/>
            </a:pPr>
            <a:r>
              <a:rPr lang="fr-FR" sz="1600" b="0" i="0" u="none" strike="noStrike" dirty="0">
                <a:solidFill>
                  <a:schemeClr val="bg1"/>
                </a:solidFill>
                <a:effectLst/>
                <a:latin typeface="Arial" panose="020B0604020202020204" pitchFamily="34" charset="0"/>
                <a:cs typeface="Arial" panose="020B0604020202020204" pitchFamily="34" charset="0"/>
              </a:rPr>
              <a:t>Réglage des Hyperparamètres: Pour la régression logistique, nous pouvons ajuster des hyper paramètres.</a:t>
            </a:r>
          </a:p>
        </p:txBody>
      </p:sp>
      <p:pic>
        <p:nvPicPr>
          <p:cNvPr id="7170" name="Picture 2">
            <a:extLst>
              <a:ext uri="{FF2B5EF4-FFF2-40B4-BE49-F238E27FC236}">
                <a16:creationId xmlns:a16="http://schemas.microsoft.com/office/drawing/2014/main" id="{1DFFC60C-A8B8-E4A6-5E3E-5E2ACBBAB1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8719" y="2924102"/>
            <a:ext cx="6638925"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074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AE0244EA-61BC-8074-F267-C3F1095433B5}"/>
              </a:ext>
            </a:extLst>
          </p:cNvPr>
          <p:cNvSpPr txBox="1"/>
          <p:nvPr/>
        </p:nvSpPr>
        <p:spPr>
          <a:xfrm>
            <a:off x="1740310" y="2015614"/>
            <a:ext cx="5633884" cy="4434348"/>
          </a:xfrm>
          <a:prstGeom prst="rect">
            <a:avLst/>
          </a:prstGeom>
        </p:spPr>
        <p:txBody>
          <a:bodyPr vert="horz" lIns="91440" tIns="45720" rIns="91440" bIns="45720" rtlCol="0">
            <a:normAutofit/>
          </a:bodyPr>
          <a:lstStyle/>
          <a:p>
            <a:pPr fontAlgn="base">
              <a:lnSpc>
                <a:spcPct val="110000"/>
              </a:lnSpc>
              <a:spcBef>
                <a:spcPts val="1000"/>
              </a:spcBef>
              <a:spcAft>
                <a:spcPts val="0"/>
              </a:spcAft>
              <a:buClr>
                <a:schemeClr val="accent6"/>
              </a:buClr>
              <a:buFont typeface="Arial" panose="020B0604020202020204" pitchFamily="34" charset="0"/>
            </a:pPr>
            <a:r>
              <a:rPr lang="en-US" sz="1700" b="0" i="0" u="none" strike="noStrike" baseline="0" dirty="0">
                <a:solidFill>
                  <a:schemeClr val="bg1"/>
                </a:solidFill>
                <a:effectLst/>
                <a:latin typeface="Arial" panose="020B0604020202020204" pitchFamily="34" charset="0"/>
                <a:cs typeface="Arial" panose="020B0604020202020204" pitchFamily="34" charset="0"/>
              </a:rPr>
              <a:t>k-NN (k plus </a:t>
            </a:r>
            <a:r>
              <a:rPr lang="en-US" sz="1700" b="0" i="0" u="none" strike="noStrike" baseline="0" dirty="0" err="1">
                <a:solidFill>
                  <a:schemeClr val="bg1"/>
                </a:solidFill>
                <a:effectLst/>
                <a:latin typeface="Arial" panose="020B0604020202020204" pitchFamily="34" charset="0"/>
                <a:cs typeface="Arial" panose="020B0604020202020204" pitchFamily="34" charset="0"/>
              </a:rPr>
              <a:t>proches</a:t>
            </a:r>
            <a:r>
              <a:rPr lang="en-US" sz="1700" b="0" i="0" u="none" strike="noStrike" baseline="0" dirty="0">
                <a:solidFill>
                  <a:schemeClr val="bg1"/>
                </a:solidFill>
                <a:effectLst/>
                <a:latin typeface="Arial" panose="020B0604020202020204" pitchFamily="34" charset="0"/>
                <a:cs typeface="Arial" panose="020B0604020202020204" pitchFamily="34" charset="0"/>
              </a:rPr>
              <a:t> </a:t>
            </a:r>
            <a:r>
              <a:rPr lang="en-US" sz="1700" b="0" i="0" u="none" strike="noStrike" baseline="0" dirty="0" err="1">
                <a:solidFill>
                  <a:schemeClr val="bg1"/>
                </a:solidFill>
                <a:effectLst/>
                <a:latin typeface="Arial" panose="020B0604020202020204" pitchFamily="34" charset="0"/>
                <a:cs typeface="Arial" panose="020B0604020202020204" pitchFamily="34" charset="0"/>
              </a:rPr>
              <a:t>voisins</a:t>
            </a:r>
            <a:r>
              <a:rPr lang="en-US" sz="1700" b="0" i="0" u="none" strike="noStrike" baseline="0" dirty="0">
                <a:solidFill>
                  <a:schemeClr val="bg1"/>
                </a:solidFill>
                <a:effectLst/>
                <a:latin typeface="Arial" panose="020B0604020202020204" pitchFamily="34" charset="0"/>
                <a:cs typeface="Arial" panose="020B0604020202020204" pitchFamily="34" charset="0"/>
              </a:rPr>
              <a:t>):</a:t>
            </a:r>
          </a:p>
          <a:p>
            <a:pPr marL="0" lvl="1" fontAlgn="base">
              <a:lnSpc>
                <a:spcPct val="110000"/>
              </a:lnSpc>
              <a:spcBef>
                <a:spcPts val="1000"/>
              </a:spcBef>
              <a:spcAft>
                <a:spcPts val="0"/>
              </a:spcAft>
              <a:buClr>
                <a:schemeClr val="accent6"/>
              </a:buClr>
              <a:buFont typeface="Arial" panose="020B0604020202020204" pitchFamily="34" charset="0"/>
            </a:pPr>
            <a:r>
              <a:rPr lang="en-US" sz="1700" b="0" i="0" u="none" strike="noStrike" baseline="0" dirty="0" err="1">
                <a:solidFill>
                  <a:schemeClr val="bg1"/>
                </a:solidFill>
                <a:effectLst/>
                <a:latin typeface="Arial" panose="020B0604020202020204" pitchFamily="34" charset="0"/>
                <a:cs typeface="Arial" panose="020B0604020202020204" pitchFamily="34" charset="0"/>
              </a:rPr>
              <a:t>Entraînement</a:t>
            </a:r>
            <a:r>
              <a:rPr lang="en-US" sz="1700" b="0" i="0" u="none" strike="noStrike" baseline="0" dirty="0">
                <a:solidFill>
                  <a:schemeClr val="bg1"/>
                </a:solidFill>
                <a:effectLst/>
                <a:latin typeface="Arial" panose="020B0604020202020204" pitchFamily="34" charset="0"/>
                <a:cs typeface="Arial" panose="020B0604020202020204" pitchFamily="34" charset="0"/>
              </a:rPr>
              <a:t> du </a:t>
            </a:r>
            <a:r>
              <a:rPr lang="en-US" sz="1700" b="0" i="0" u="none" strike="noStrike" baseline="0" dirty="0" err="1">
                <a:solidFill>
                  <a:schemeClr val="bg1"/>
                </a:solidFill>
                <a:effectLst/>
                <a:latin typeface="Arial" panose="020B0604020202020204" pitchFamily="34" charset="0"/>
                <a:cs typeface="Arial" panose="020B0604020202020204" pitchFamily="34" charset="0"/>
              </a:rPr>
              <a:t>Modèle</a:t>
            </a:r>
            <a:r>
              <a:rPr lang="en-US" sz="1700" b="0" i="0" u="none" strike="noStrike" baseline="0" dirty="0">
                <a:solidFill>
                  <a:schemeClr val="bg1"/>
                </a:solidFill>
                <a:effectLst/>
                <a:latin typeface="Arial" panose="020B0604020202020204" pitchFamily="34" charset="0"/>
                <a:cs typeface="Arial" panose="020B0604020202020204" pitchFamily="34" charset="0"/>
              </a:rPr>
              <a:t>: k-NN </a:t>
            </a:r>
            <a:r>
              <a:rPr lang="en-US" sz="1700" b="0" i="0" u="none" strike="noStrike" baseline="0" dirty="0" err="1">
                <a:solidFill>
                  <a:schemeClr val="bg1"/>
                </a:solidFill>
                <a:effectLst/>
                <a:latin typeface="Arial" panose="020B0604020202020204" pitchFamily="34" charset="0"/>
                <a:cs typeface="Arial" panose="020B0604020202020204" pitchFamily="34" charset="0"/>
              </a:rPr>
              <a:t>est</a:t>
            </a:r>
            <a:r>
              <a:rPr lang="en-US" sz="1700" b="0" i="0" u="none" strike="noStrike" baseline="0" dirty="0">
                <a:solidFill>
                  <a:schemeClr val="bg1"/>
                </a:solidFill>
                <a:effectLst/>
                <a:latin typeface="Arial" panose="020B0604020202020204" pitchFamily="34" charset="0"/>
                <a:cs typeface="Arial" panose="020B0604020202020204" pitchFamily="34" charset="0"/>
              </a:rPr>
              <a:t> </a:t>
            </a:r>
            <a:r>
              <a:rPr lang="en-US" sz="1700" b="0" i="0" u="none" strike="noStrike" baseline="0" dirty="0" err="1">
                <a:solidFill>
                  <a:schemeClr val="bg1"/>
                </a:solidFill>
                <a:effectLst/>
                <a:latin typeface="Arial" panose="020B0604020202020204" pitchFamily="34" charset="0"/>
                <a:cs typeface="Arial" panose="020B0604020202020204" pitchFamily="34" charset="0"/>
              </a:rPr>
              <a:t>une</a:t>
            </a:r>
            <a:r>
              <a:rPr lang="en-US" sz="1700" b="0" i="0" u="none" strike="noStrike" baseline="0" dirty="0">
                <a:solidFill>
                  <a:schemeClr val="bg1"/>
                </a:solidFill>
                <a:effectLst/>
                <a:latin typeface="Arial" panose="020B0604020202020204" pitchFamily="34" charset="0"/>
                <a:cs typeface="Arial" panose="020B0604020202020204" pitchFamily="34" charset="0"/>
              </a:rPr>
              <a:t> </a:t>
            </a:r>
            <a:r>
              <a:rPr lang="en-US" sz="1700" b="0" i="0" u="none" strike="noStrike" baseline="0" dirty="0" err="1">
                <a:solidFill>
                  <a:schemeClr val="bg1"/>
                </a:solidFill>
                <a:effectLst/>
                <a:latin typeface="Arial" panose="020B0604020202020204" pitchFamily="34" charset="0"/>
                <a:cs typeface="Arial" panose="020B0604020202020204" pitchFamily="34" charset="0"/>
              </a:rPr>
              <a:t>méthode</a:t>
            </a:r>
            <a:r>
              <a:rPr lang="en-US" sz="1700" b="0" i="0" u="none" strike="noStrike" baseline="0" dirty="0">
                <a:solidFill>
                  <a:schemeClr val="bg1"/>
                </a:solidFill>
                <a:effectLst/>
                <a:latin typeface="Arial" panose="020B0604020202020204" pitchFamily="34" charset="0"/>
                <a:cs typeface="Arial" panose="020B0604020202020204" pitchFamily="34" charset="0"/>
              </a:rPr>
              <a:t> non </a:t>
            </a:r>
            <a:r>
              <a:rPr lang="en-US" sz="1700" b="0" i="0" u="none" strike="noStrike" baseline="0" dirty="0" err="1">
                <a:solidFill>
                  <a:schemeClr val="bg1"/>
                </a:solidFill>
                <a:effectLst/>
                <a:latin typeface="Arial" panose="020B0604020202020204" pitchFamily="34" charset="0"/>
                <a:cs typeface="Arial" panose="020B0604020202020204" pitchFamily="34" charset="0"/>
              </a:rPr>
              <a:t>paramétrique</a:t>
            </a:r>
            <a:r>
              <a:rPr lang="en-US" sz="1700" b="0" i="0" u="none" strike="noStrike" baseline="0" dirty="0">
                <a:solidFill>
                  <a:schemeClr val="bg1"/>
                </a:solidFill>
                <a:effectLst/>
                <a:latin typeface="Arial" panose="020B0604020202020204" pitchFamily="34" charset="0"/>
                <a:cs typeface="Arial" panose="020B0604020202020204" pitchFamily="34" charset="0"/>
              </a:rPr>
              <a:t> </a:t>
            </a:r>
            <a:r>
              <a:rPr lang="en-US" sz="1700" b="0" i="0" u="none" strike="noStrike" baseline="0" dirty="0" err="1">
                <a:solidFill>
                  <a:schemeClr val="bg1"/>
                </a:solidFill>
                <a:effectLst/>
                <a:latin typeface="Arial" panose="020B0604020202020204" pitchFamily="34" charset="0"/>
                <a:cs typeface="Arial" panose="020B0604020202020204" pitchFamily="34" charset="0"/>
              </a:rPr>
              <a:t>utilisée</a:t>
            </a:r>
            <a:r>
              <a:rPr lang="en-US" sz="1700" b="0" i="0" u="none" strike="noStrike" baseline="0" dirty="0">
                <a:solidFill>
                  <a:schemeClr val="bg1"/>
                </a:solidFill>
                <a:effectLst/>
                <a:latin typeface="Arial" panose="020B0604020202020204" pitchFamily="34" charset="0"/>
                <a:cs typeface="Arial" panose="020B0604020202020204" pitchFamily="34" charset="0"/>
              </a:rPr>
              <a:t> pour la classification et la </a:t>
            </a:r>
            <a:r>
              <a:rPr lang="en-US" sz="1700" b="0" i="0" u="none" strike="noStrike" baseline="0" dirty="0" err="1">
                <a:solidFill>
                  <a:schemeClr val="bg1"/>
                </a:solidFill>
                <a:effectLst/>
                <a:latin typeface="Arial" panose="020B0604020202020204" pitchFamily="34" charset="0"/>
                <a:cs typeface="Arial" panose="020B0604020202020204" pitchFamily="34" charset="0"/>
              </a:rPr>
              <a:t>régression</a:t>
            </a:r>
            <a:r>
              <a:rPr lang="en-US" sz="1700" b="0" i="0" u="none" strike="noStrike" baseline="0" dirty="0">
                <a:solidFill>
                  <a:schemeClr val="bg1"/>
                </a:solidFill>
                <a:effectLst/>
                <a:latin typeface="Arial" panose="020B0604020202020204" pitchFamily="34" charset="0"/>
                <a:cs typeface="Arial" panose="020B0604020202020204" pitchFamily="34" charset="0"/>
              </a:rPr>
              <a:t>. Pour </a:t>
            </a:r>
            <a:r>
              <a:rPr lang="en-US" sz="1700" b="0" i="0" u="none" strike="noStrike" baseline="0" dirty="0" err="1">
                <a:solidFill>
                  <a:schemeClr val="bg1"/>
                </a:solidFill>
                <a:effectLst/>
                <a:latin typeface="Arial" panose="020B0604020202020204" pitchFamily="34" charset="0"/>
                <a:cs typeface="Arial" panose="020B0604020202020204" pitchFamily="34" charset="0"/>
              </a:rPr>
              <a:t>chaque</a:t>
            </a:r>
            <a:r>
              <a:rPr lang="en-US" sz="1700" b="0" i="0" u="none" strike="noStrike" baseline="0" dirty="0">
                <a:solidFill>
                  <a:schemeClr val="bg1"/>
                </a:solidFill>
                <a:effectLst/>
                <a:latin typeface="Arial" panose="020B0604020202020204" pitchFamily="34" charset="0"/>
                <a:cs typeface="Arial" panose="020B0604020202020204" pitchFamily="34" charset="0"/>
              </a:rPr>
              <a:t> </a:t>
            </a:r>
            <a:r>
              <a:rPr lang="en-US" sz="1700" b="0" i="0" u="none" strike="noStrike" baseline="0" dirty="0" err="1">
                <a:solidFill>
                  <a:schemeClr val="bg1"/>
                </a:solidFill>
                <a:effectLst/>
                <a:latin typeface="Arial" panose="020B0604020202020204" pitchFamily="34" charset="0"/>
                <a:cs typeface="Arial" panose="020B0604020202020204" pitchFamily="34" charset="0"/>
              </a:rPr>
              <a:t>échantillon</a:t>
            </a:r>
            <a:r>
              <a:rPr lang="en-US" sz="1700" b="0" i="0" u="none" strike="noStrike" baseline="0" dirty="0">
                <a:solidFill>
                  <a:schemeClr val="bg1"/>
                </a:solidFill>
                <a:effectLst/>
                <a:latin typeface="Arial" panose="020B0604020202020204" pitchFamily="34" charset="0"/>
                <a:cs typeface="Arial" panose="020B0604020202020204" pitchFamily="34" charset="0"/>
              </a:rPr>
              <a:t> de test, les k </a:t>
            </a:r>
            <a:r>
              <a:rPr lang="en-US" sz="1700" b="0" i="0" u="none" strike="noStrike" baseline="0" dirty="0" err="1">
                <a:solidFill>
                  <a:schemeClr val="bg1"/>
                </a:solidFill>
                <a:effectLst/>
                <a:latin typeface="Arial" panose="020B0604020202020204" pitchFamily="34" charset="0"/>
                <a:cs typeface="Arial" panose="020B0604020202020204" pitchFamily="34" charset="0"/>
              </a:rPr>
              <a:t>échantillons</a:t>
            </a:r>
            <a:r>
              <a:rPr lang="en-US" sz="1700" b="0" i="0" u="none" strike="noStrike" baseline="0" dirty="0">
                <a:solidFill>
                  <a:schemeClr val="bg1"/>
                </a:solidFill>
                <a:effectLst/>
                <a:latin typeface="Arial" panose="020B0604020202020204" pitchFamily="34" charset="0"/>
                <a:cs typeface="Arial" panose="020B0604020202020204" pitchFamily="34" charset="0"/>
              </a:rPr>
              <a:t> </a:t>
            </a:r>
            <a:r>
              <a:rPr lang="en-US" sz="1700" b="0" i="0" u="none" strike="noStrike" baseline="0" dirty="0" err="1">
                <a:solidFill>
                  <a:schemeClr val="bg1"/>
                </a:solidFill>
                <a:effectLst/>
                <a:latin typeface="Arial" panose="020B0604020202020204" pitchFamily="34" charset="0"/>
                <a:cs typeface="Arial" panose="020B0604020202020204" pitchFamily="34" charset="0"/>
              </a:rPr>
              <a:t>d'entraînement</a:t>
            </a:r>
            <a:r>
              <a:rPr lang="en-US" sz="1700" b="0" i="0" u="none" strike="noStrike" baseline="0" dirty="0">
                <a:solidFill>
                  <a:schemeClr val="bg1"/>
                </a:solidFill>
                <a:effectLst/>
                <a:latin typeface="Arial" panose="020B0604020202020204" pitchFamily="34" charset="0"/>
                <a:cs typeface="Arial" panose="020B0604020202020204" pitchFamily="34" charset="0"/>
              </a:rPr>
              <a:t> les plus </a:t>
            </a:r>
            <a:r>
              <a:rPr lang="en-US" sz="1700" b="0" i="0" u="none" strike="noStrike" baseline="0" dirty="0" err="1">
                <a:solidFill>
                  <a:schemeClr val="bg1"/>
                </a:solidFill>
                <a:effectLst/>
                <a:latin typeface="Arial" panose="020B0604020202020204" pitchFamily="34" charset="0"/>
                <a:cs typeface="Arial" panose="020B0604020202020204" pitchFamily="34" charset="0"/>
              </a:rPr>
              <a:t>proches</a:t>
            </a:r>
            <a:r>
              <a:rPr lang="en-US" sz="1700" b="0" i="0" u="none" strike="noStrike" baseline="0" dirty="0">
                <a:solidFill>
                  <a:schemeClr val="bg1"/>
                </a:solidFill>
                <a:effectLst/>
                <a:latin typeface="Arial" panose="020B0604020202020204" pitchFamily="34" charset="0"/>
                <a:cs typeface="Arial" panose="020B0604020202020204" pitchFamily="34" charset="0"/>
              </a:rPr>
              <a:t> </a:t>
            </a:r>
            <a:r>
              <a:rPr lang="en-US" sz="1700" b="0" i="0" u="none" strike="noStrike" baseline="0" dirty="0" err="1">
                <a:solidFill>
                  <a:schemeClr val="bg1"/>
                </a:solidFill>
                <a:effectLst/>
                <a:latin typeface="Arial" panose="020B0604020202020204" pitchFamily="34" charset="0"/>
                <a:cs typeface="Arial" panose="020B0604020202020204" pitchFamily="34" charset="0"/>
              </a:rPr>
              <a:t>sont</a:t>
            </a:r>
            <a:r>
              <a:rPr lang="en-US" sz="1700" b="0" i="0" u="none" strike="noStrike" baseline="0" dirty="0">
                <a:solidFill>
                  <a:schemeClr val="bg1"/>
                </a:solidFill>
                <a:effectLst/>
                <a:latin typeface="Arial" panose="020B0604020202020204" pitchFamily="34" charset="0"/>
                <a:cs typeface="Arial" panose="020B0604020202020204" pitchFamily="34" charset="0"/>
              </a:rPr>
              <a:t> </a:t>
            </a:r>
            <a:r>
              <a:rPr lang="en-US" sz="1700" b="0" i="0" u="none" strike="noStrike" baseline="0" dirty="0" err="1">
                <a:solidFill>
                  <a:schemeClr val="bg1"/>
                </a:solidFill>
                <a:effectLst/>
                <a:latin typeface="Arial" panose="020B0604020202020204" pitchFamily="34" charset="0"/>
                <a:cs typeface="Arial" panose="020B0604020202020204" pitchFamily="34" charset="0"/>
              </a:rPr>
              <a:t>sélectionnés</a:t>
            </a:r>
            <a:r>
              <a:rPr lang="en-US" sz="1700" b="0" i="0" u="none" strike="noStrike" baseline="0" dirty="0">
                <a:solidFill>
                  <a:schemeClr val="bg1"/>
                </a:solidFill>
                <a:effectLst/>
                <a:latin typeface="Arial" panose="020B0604020202020204" pitchFamily="34" charset="0"/>
                <a:cs typeface="Arial" panose="020B0604020202020204" pitchFamily="34" charset="0"/>
              </a:rPr>
              <a:t> pour </a:t>
            </a:r>
            <a:r>
              <a:rPr lang="en-US" sz="1700" b="0" i="0" u="none" strike="noStrike" baseline="0" dirty="0" err="1">
                <a:solidFill>
                  <a:schemeClr val="bg1"/>
                </a:solidFill>
                <a:effectLst/>
                <a:latin typeface="Arial" panose="020B0604020202020204" pitchFamily="34" charset="0"/>
                <a:cs typeface="Arial" panose="020B0604020202020204" pitchFamily="34" charset="0"/>
              </a:rPr>
              <a:t>déterminer</a:t>
            </a:r>
            <a:r>
              <a:rPr lang="en-US" sz="1700" b="0" i="0" u="none" strike="noStrike" baseline="0" dirty="0">
                <a:solidFill>
                  <a:schemeClr val="bg1"/>
                </a:solidFill>
                <a:effectLst/>
                <a:latin typeface="Arial" panose="020B0604020202020204" pitchFamily="34" charset="0"/>
                <a:cs typeface="Arial" panose="020B0604020202020204" pitchFamily="34" charset="0"/>
              </a:rPr>
              <a:t> la </a:t>
            </a:r>
            <a:r>
              <a:rPr lang="en-US" sz="1700" b="0" i="0" u="none" strike="noStrike" baseline="0" dirty="0" err="1">
                <a:solidFill>
                  <a:schemeClr val="bg1"/>
                </a:solidFill>
                <a:effectLst/>
                <a:latin typeface="Arial" panose="020B0604020202020204" pitchFamily="34" charset="0"/>
                <a:cs typeface="Arial" panose="020B0604020202020204" pitchFamily="34" charset="0"/>
              </a:rPr>
              <a:t>classe</a:t>
            </a:r>
            <a:r>
              <a:rPr lang="en-US" sz="1700" b="0" i="0" u="none" strike="noStrike" baseline="0" dirty="0">
                <a:solidFill>
                  <a:schemeClr val="bg1"/>
                </a:solidFill>
                <a:effectLst/>
                <a:latin typeface="Arial" panose="020B0604020202020204" pitchFamily="34" charset="0"/>
                <a:cs typeface="Arial" panose="020B0604020202020204" pitchFamily="34" charset="0"/>
              </a:rPr>
              <a:t>.</a:t>
            </a:r>
          </a:p>
          <a:p>
            <a:pPr marL="0" lvl="1" fontAlgn="base">
              <a:lnSpc>
                <a:spcPct val="110000"/>
              </a:lnSpc>
              <a:spcBef>
                <a:spcPts val="1000"/>
              </a:spcBef>
              <a:spcAft>
                <a:spcPts val="0"/>
              </a:spcAft>
              <a:buClr>
                <a:schemeClr val="accent6"/>
              </a:buClr>
              <a:buFont typeface="Arial" panose="020B0604020202020204" pitchFamily="34" charset="0"/>
            </a:pPr>
            <a:r>
              <a:rPr lang="en-US" sz="1700" b="0" i="0" u="none" strike="noStrike" baseline="0" dirty="0">
                <a:solidFill>
                  <a:schemeClr val="bg1"/>
                </a:solidFill>
                <a:effectLst/>
                <a:latin typeface="Arial" panose="020B0604020202020204" pitchFamily="34" charset="0"/>
                <a:cs typeface="Arial" panose="020B0604020202020204" pitchFamily="34" charset="0"/>
              </a:rPr>
              <a:t>Choix de k: Nous devons </a:t>
            </a:r>
            <a:r>
              <a:rPr lang="en-US" sz="1700" b="0" i="0" u="none" strike="noStrike" baseline="0" dirty="0" err="1">
                <a:solidFill>
                  <a:schemeClr val="bg1"/>
                </a:solidFill>
                <a:effectLst/>
                <a:latin typeface="Arial" panose="020B0604020202020204" pitchFamily="34" charset="0"/>
                <a:cs typeface="Arial" panose="020B0604020202020204" pitchFamily="34" charset="0"/>
              </a:rPr>
              <a:t>choisir</a:t>
            </a:r>
            <a:r>
              <a:rPr lang="en-US" sz="1700" b="0" i="0" u="none" strike="noStrike" baseline="0" dirty="0">
                <a:solidFill>
                  <a:schemeClr val="bg1"/>
                </a:solidFill>
                <a:effectLst/>
                <a:latin typeface="Arial" panose="020B0604020202020204" pitchFamily="34" charset="0"/>
                <a:cs typeface="Arial" panose="020B0604020202020204" pitchFamily="34" charset="0"/>
              </a:rPr>
              <a:t> le </a:t>
            </a:r>
            <a:r>
              <a:rPr lang="en-US" sz="1700" b="0" i="0" u="none" strike="noStrike" baseline="0" dirty="0" err="1">
                <a:solidFill>
                  <a:schemeClr val="bg1"/>
                </a:solidFill>
                <a:effectLst/>
                <a:latin typeface="Arial" panose="020B0604020202020204" pitchFamily="34" charset="0"/>
                <a:cs typeface="Arial" panose="020B0604020202020204" pitchFamily="34" charset="0"/>
              </a:rPr>
              <a:t>nombre</a:t>
            </a:r>
            <a:r>
              <a:rPr lang="en-US" sz="1700" b="0" i="0" u="none" strike="noStrike" baseline="0" dirty="0">
                <a:solidFill>
                  <a:schemeClr val="bg1"/>
                </a:solidFill>
                <a:effectLst/>
                <a:latin typeface="Arial" panose="020B0604020202020204" pitchFamily="34" charset="0"/>
                <a:cs typeface="Arial" panose="020B0604020202020204" pitchFamily="34" charset="0"/>
              </a:rPr>
              <a:t> optimal de </a:t>
            </a:r>
            <a:r>
              <a:rPr lang="en-US" sz="1700" b="0" i="0" u="none" strike="noStrike" baseline="0" dirty="0" err="1">
                <a:solidFill>
                  <a:schemeClr val="bg1"/>
                </a:solidFill>
                <a:effectLst/>
                <a:latin typeface="Arial" panose="020B0604020202020204" pitchFamily="34" charset="0"/>
                <a:cs typeface="Arial" panose="020B0604020202020204" pitchFamily="34" charset="0"/>
              </a:rPr>
              <a:t>voisins</a:t>
            </a:r>
            <a:r>
              <a:rPr lang="en-US" sz="1700" b="0" i="0" u="none" strike="noStrike" baseline="0" dirty="0">
                <a:solidFill>
                  <a:schemeClr val="bg1"/>
                </a:solidFill>
                <a:effectLst/>
                <a:latin typeface="Arial" panose="020B0604020202020204" pitchFamily="34" charset="0"/>
                <a:cs typeface="Arial" panose="020B0604020202020204" pitchFamily="34" charset="0"/>
              </a:rPr>
              <a:t> (k) pour </a:t>
            </a:r>
            <a:r>
              <a:rPr lang="en-US" sz="1700" b="0" i="0" u="none" strike="noStrike" baseline="0" dirty="0" err="1">
                <a:solidFill>
                  <a:schemeClr val="bg1"/>
                </a:solidFill>
                <a:effectLst/>
                <a:latin typeface="Arial" panose="020B0604020202020204" pitchFamily="34" charset="0"/>
                <a:cs typeface="Arial" panose="020B0604020202020204" pitchFamily="34" charset="0"/>
              </a:rPr>
              <a:t>notre</a:t>
            </a:r>
            <a:r>
              <a:rPr lang="en-US" sz="1700" b="0" i="0" u="none" strike="noStrike" baseline="0" dirty="0">
                <a:solidFill>
                  <a:schemeClr val="bg1"/>
                </a:solidFill>
                <a:effectLst/>
                <a:latin typeface="Arial" panose="020B0604020202020204" pitchFamily="34" charset="0"/>
                <a:cs typeface="Arial" panose="020B0604020202020204" pitchFamily="34" charset="0"/>
              </a:rPr>
              <a:t> </a:t>
            </a:r>
            <a:r>
              <a:rPr lang="en-US" sz="1700" b="0" i="0" u="none" strike="noStrike" baseline="0" dirty="0" err="1">
                <a:solidFill>
                  <a:schemeClr val="bg1"/>
                </a:solidFill>
                <a:effectLst/>
                <a:latin typeface="Arial" panose="020B0604020202020204" pitchFamily="34" charset="0"/>
                <a:cs typeface="Arial" panose="020B0604020202020204" pitchFamily="34" charset="0"/>
              </a:rPr>
              <a:t>modèle</a:t>
            </a:r>
            <a:r>
              <a:rPr lang="en-US" sz="1700" b="0" i="0" u="none" strike="noStrike" baseline="0" dirty="0">
                <a:solidFill>
                  <a:schemeClr val="bg1"/>
                </a:solidFill>
                <a:effectLst/>
                <a:latin typeface="Arial" panose="020B0604020202020204" pitchFamily="34" charset="0"/>
                <a:cs typeface="Arial" panose="020B0604020202020204" pitchFamily="34" charset="0"/>
              </a:rPr>
              <a:t>, </a:t>
            </a:r>
            <a:r>
              <a:rPr lang="en-US" sz="1700" b="0" i="0" u="none" strike="noStrike" baseline="0" dirty="0" err="1">
                <a:solidFill>
                  <a:schemeClr val="bg1"/>
                </a:solidFill>
                <a:effectLst/>
                <a:latin typeface="Arial" panose="020B0604020202020204" pitchFamily="34" charset="0"/>
                <a:cs typeface="Arial" panose="020B0604020202020204" pitchFamily="34" charset="0"/>
              </a:rPr>
              <a:t>ce</a:t>
            </a:r>
            <a:r>
              <a:rPr lang="en-US" sz="1700" b="0" i="0" u="none" strike="noStrike" baseline="0" dirty="0">
                <a:solidFill>
                  <a:schemeClr val="bg1"/>
                </a:solidFill>
                <a:effectLst/>
                <a:latin typeface="Arial" panose="020B0604020202020204" pitchFamily="34" charset="0"/>
                <a:cs typeface="Arial" panose="020B0604020202020204" pitchFamily="34" charset="0"/>
              </a:rPr>
              <a:t> qui </a:t>
            </a:r>
            <a:r>
              <a:rPr lang="en-US" sz="1700" b="0" i="0" u="none" strike="noStrike" baseline="0" dirty="0" err="1">
                <a:solidFill>
                  <a:schemeClr val="bg1"/>
                </a:solidFill>
                <a:effectLst/>
                <a:latin typeface="Arial" panose="020B0604020202020204" pitchFamily="34" charset="0"/>
                <a:cs typeface="Arial" panose="020B0604020202020204" pitchFamily="34" charset="0"/>
              </a:rPr>
              <a:t>peut</a:t>
            </a:r>
            <a:r>
              <a:rPr lang="en-US" sz="1700" b="0" i="0" u="none" strike="noStrike" baseline="0" dirty="0">
                <a:solidFill>
                  <a:schemeClr val="bg1"/>
                </a:solidFill>
                <a:effectLst/>
                <a:latin typeface="Arial" panose="020B0604020202020204" pitchFamily="34" charset="0"/>
                <a:cs typeface="Arial" panose="020B0604020202020204" pitchFamily="34" charset="0"/>
              </a:rPr>
              <a:t> </a:t>
            </a:r>
            <a:r>
              <a:rPr lang="en-US" sz="1700" b="0" i="0" u="none" strike="noStrike" baseline="0" dirty="0" err="1">
                <a:solidFill>
                  <a:schemeClr val="bg1"/>
                </a:solidFill>
                <a:effectLst/>
                <a:latin typeface="Arial" panose="020B0604020202020204" pitchFamily="34" charset="0"/>
                <a:cs typeface="Arial" panose="020B0604020202020204" pitchFamily="34" charset="0"/>
              </a:rPr>
              <a:t>être</a:t>
            </a:r>
            <a:r>
              <a:rPr lang="en-US" sz="1700" b="0" i="0" u="none" strike="noStrike" baseline="0" dirty="0">
                <a:solidFill>
                  <a:schemeClr val="bg1"/>
                </a:solidFill>
                <a:effectLst/>
                <a:latin typeface="Arial" panose="020B0604020202020204" pitchFamily="34" charset="0"/>
                <a:cs typeface="Arial" panose="020B0604020202020204" pitchFamily="34" charset="0"/>
              </a:rPr>
              <a:t> </a:t>
            </a:r>
            <a:r>
              <a:rPr lang="en-US" sz="1700" b="0" i="0" u="none" strike="noStrike" baseline="0" dirty="0" err="1">
                <a:solidFill>
                  <a:schemeClr val="bg1"/>
                </a:solidFill>
                <a:effectLst/>
                <a:latin typeface="Arial" panose="020B0604020202020204" pitchFamily="34" charset="0"/>
                <a:cs typeface="Arial" panose="020B0604020202020204" pitchFamily="34" charset="0"/>
              </a:rPr>
              <a:t>déterminé</a:t>
            </a:r>
            <a:r>
              <a:rPr lang="en-US" sz="1700" b="0" i="0" u="none" strike="noStrike" baseline="0" dirty="0">
                <a:solidFill>
                  <a:schemeClr val="bg1"/>
                </a:solidFill>
                <a:effectLst/>
                <a:latin typeface="Arial" panose="020B0604020202020204" pitchFamily="34" charset="0"/>
                <a:cs typeface="Arial" panose="020B0604020202020204" pitchFamily="34" charset="0"/>
              </a:rPr>
              <a:t> par validation </a:t>
            </a:r>
            <a:r>
              <a:rPr lang="en-US" sz="1700" b="0" i="0" u="none" strike="noStrike" baseline="0" dirty="0" err="1">
                <a:solidFill>
                  <a:schemeClr val="bg1"/>
                </a:solidFill>
                <a:effectLst/>
                <a:latin typeface="Arial" panose="020B0604020202020204" pitchFamily="34" charset="0"/>
                <a:cs typeface="Arial" panose="020B0604020202020204" pitchFamily="34" charset="0"/>
              </a:rPr>
              <a:t>croisée</a:t>
            </a:r>
            <a:r>
              <a:rPr lang="en-US" sz="1700" b="0" i="0" u="none" strike="noStrike" baseline="0" dirty="0">
                <a:solidFill>
                  <a:schemeClr val="bg1"/>
                </a:solidFill>
                <a:effectLst/>
                <a:latin typeface="Arial" panose="020B0604020202020204" pitchFamily="34" charset="0"/>
                <a:cs typeface="Arial" panose="020B0604020202020204" pitchFamily="34" charset="0"/>
              </a:rPr>
              <a:t> </a:t>
            </a:r>
            <a:r>
              <a:rPr lang="en-US" sz="1700" b="0" i="0" u="none" strike="noStrike" baseline="0" dirty="0" err="1">
                <a:solidFill>
                  <a:schemeClr val="bg1"/>
                </a:solidFill>
                <a:effectLst/>
                <a:latin typeface="Arial" panose="020B0604020202020204" pitchFamily="34" charset="0"/>
                <a:cs typeface="Arial" panose="020B0604020202020204" pitchFamily="34" charset="0"/>
              </a:rPr>
              <a:t>ou</a:t>
            </a:r>
            <a:r>
              <a:rPr lang="en-US" sz="1700" b="0" i="0" u="none" strike="noStrike" baseline="0" dirty="0">
                <a:solidFill>
                  <a:schemeClr val="bg1"/>
                </a:solidFill>
                <a:effectLst/>
                <a:latin typeface="Arial" panose="020B0604020202020204" pitchFamily="34" charset="0"/>
                <a:cs typeface="Arial" panose="020B0604020202020204" pitchFamily="34" charset="0"/>
              </a:rPr>
              <a:t> </a:t>
            </a:r>
            <a:r>
              <a:rPr lang="en-US" sz="1700" b="0" i="0" u="none" strike="noStrike" baseline="0" dirty="0" err="1">
                <a:solidFill>
                  <a:schemeClr val="bg1"/>
                </a:solidFill>
                <a:effectLst/>
                <a:latin typeface="Arial" panose="020B0604020202020204" pitchFamily="34" charset="0"/>
                <a:cs typeface="Arial" panose="020B0604020202020204" pitchFamily="34" charset="0"/>
              </a:rPr>
              <a:t>d'autres</a:t>
            </a:r>
            <a:r>
              <a:rPr lang="en-US" sz="1700" b="0" i="0" u="none" strike="noStrike" baseline="0" dirty="0">
                <a:solidFill>
                  <a:schemeClr val="bg1"/>
                </a:solidFill>
                <a:effectLst/>
                <a:latin typeface="Arial" panose="020B0604020202020204" pitchFamily="34" charset="0"/>
                <a:cs typeface="Arial" panose="020B0604020202020204" pitchFamily="34" charset="0"/>
              </a:rPr>
              <a:t> </a:t>
            </a:r>
            <a:r>
              <a:rPr lang="en-US" sz="1700" b="0" i="0" u="none" strike="noStrike" baseline="0" dirty="0" err="1">
                <a:solidFill>
                  <a:schemeClr val="bg1"/>
                </a:solidFill>
                <a:effectLst/>
                <a:latin typeface="Arial" panose="020B0604020202020204" pitchFamily="34" charset="0"/>
                <a:cs typeface="Arial" panose="020B0604020202020204" pitchFamily="34" charset="0"/>
              </a:rPr>
              <a:t>méthodes</a:t>
            </a:r>
            <a:r>
              <a:rPr lang="en-US" sz="1700" b="0" i="0" u="none" strike="noStrike" baseline="0" dirty="0">
                <a:solidFill>
                  <a:schemeClr val="bg1"/>
                </a:solidFill>
                <a:effectLst/>
                <a:latin typeface="Arial" panose="020B0604020202020204" pitchFamily="34" charset="0"/>
                <a:cs typeface="Arial" panose="020B0604020202020204" pitchFamily="34" charset="0"/>
              </a:rPr>
              <a:t> </a:t>
            </a:r>
            <a:r>
              <a:rPr lang="en-US" sz="1700" b="0" i="0" u="none" strike="noStrike" baseline="0" dirty="0" err="1">
                <a:solidFill>
                  <a:schemeClr val="bg1"/>
                </a:solidFill>
                <a:effectLst/>
                <a:latin typeface="Arial" panose="020B0604020202020204" pitchFamily="34" charset="0"/>
                <a:cs typeface="Arial" panose="020B0604020202020204" pitchFamily="34" charset="0"/>
              </a:rPr>
              <a:t>d'optimisation</a:t>
            </a:r>
            <a:r>
              <a:rPr lang="en-US" sz="1700" b="0" i="0" u="none" strike="noStrike" baseline="0" dirty="0">
                <a:solidFill>
                  <a:schemeClr val="bg1"/>
                </a:solidFill>
                <a:effectLst/>
                <a:latin typeface="Arial" panose="020B0604020202020204" pitchFamily="34" charset="0"/>
                <a:cs typeface="Arial" panose="020B0604020202020204" pitchFamily="34" charset="0"/>
              </a:rPr>
              <a:t>.(On </a:t>
            </a:r>
            <a:r>
              <a:rPr lang="en-US" sz="1700" b="0" i="0" u="none" strike="noStrike" baseline="0" dirty="0" err="1">
                <a:solidFill>
                  <a:schemeClr val="bg1"/>
                </a:solidFill>
                <a:effectLst/>
                <a:latin typeface="Arial" panose="020B0604020202020204" pitchFamily="34" charset="0"/>
                <a:cs typeface="Arial" panose="020B0604020202020204" pitchFamily="34" charset="0"/>
              </a:rPr>
              <a:t>utilise</a:t>
            </a:r>
            <a:r>
              <a:rPr lang="en-US" sz="1700" b="0" i="0" u="none" strike="noStrike" baseline="0" dirty="0">
                <a:solidFill>
                  <a:schemeClr val="bg1"/>
                </a:solidFill>
                <a:effectLst/>
                <a:latin typeface="Arial" panose="020B0604020202020204" pitchFamily="34" charset="0"/>
                <a:cs typeface="Arial" panose="020B0604020202020204" pitchFamily="34" charset="0"/>
              </a:rPr>
              <a:t> dans </a:t>
            </a:r>
            <a:r>
              <a:rPr lang="en-US" sz="1700" b="0" i="0" u="none" strike="noStrike" baseline="0" dirty="0" err="1">
                <a:solidFill>
                  <a:schemeClr val="bg1"/>
                </a:solidFill>
                <a:effectLst/>
                <a:latin typeface="Arial" panose="020B0604020202020204" pitchFamily="34" charset="0"/>
                <a:cs typeface="Arial" panose="020B0604020202020204" pitchFamily="34" charset="0"/>
              </a:rPr>
              <a:t>notre</a:t>
            </a:r>
            <a:r>
              <a:rPr lang="en-US" sz="1700" b="0" i="0" u="none" strike="noStrike" baseline="0" dirty="0">
                <a:solidFill>
                  <a:schemeClr val="bg1"/>
                </a:solidFill>
                <a:effectLst/>
                <a:latin typeface="Arial" panose="020B0604020202020204" pitchFamily="34" charset="0"/>
                <a:cs typeface="Arial" panose="020B0604020202020204" pitchFamily="34" charset="0"/>
              </a:rPr>
              <a:t> </a:t>
            </a:r>
            <a:r>
              <a:rPr lang="en-US" sz="1700" b="0" i="0" u="none" strike="noStrike" baseline="0" dirty="0" err="1">
                <a:solidFill>
                  <a:schemeClr val="bg1"/>
                </a:solidFill>
                <a:effectLst/>
                <a:latin typeface="Arial" panose="020B0604020202020204" pitchFamily="34" charset="0"/>
                <a:cs typeface="Arial" panose="020B0604020202020204" pitchFamily="34" charset="0"/>
              </a:rPr>
              <a:t>projet</a:t>
            </a:r>
            <a:r>
              <a:rPr lang="en-US" sz="1700" b="0" i="0" u="none" strike="noStrike" baseline="0" dirty="0">
                <a:solidFill>
                  <a:schemeClr val="bg1"/>
                </a:solidFill>
                <a:effectLst/>
                <a:latin typeface="Arial" panose="020B0604020202020204" pitchFamily="34" charset="0"/>
                <a:cs typeface="Arial" panose="020B0604020202020204" pitchFamily="34" charset="0"/>
              </a:rPr>
              <a:t> k=2)</a:t>
            </a:r>
          </a:p>
          <a:p>
            <a:pPr>
              <a:lnSpc>
                <a:spcPct val="110000"/>
              </a:lnSpc>
              <a:spcBef>
                <a:spcPts val="1000"/>
              </a:spcBef>
              <a:buClr>
                <a:schemeClr val="accent6"/>
              </a:buClr>
              <a:buFont typeface="Arial" panose="020B0604020202020204" pitchFamily="34" charset="0"/>
            </a:pPr>
            <a:br>
              <a:rPr lang="en-US" sz="1300" b="0" baseline="0" dirty="0">
                <a:solidFill>
                  <a:schemeClr val="bg1"/>
                </a:solidFill>
                <a:effectLst/>
              </a:rPr>
            </a:br>
            <a:endParaRPr lang="en-US" sz="1300" baseline="0" dirty="0">
              <a:solidFill>
                <a:schemeClr val="bg1"/>
              </a:solidFill>
            </a:endParaRPr>
          </a:p>
        </p:txBody>
      </p:sp>
      <p:pic>
        <p:nvPicPr>
          <p:cNvPr id="8194" name="Picture 2">
            <a:extLst>
              <a:ext uri="{FF2B5EF4-FFF2-40B4-BE49-F238E27FC236}">
                <a16:creationId xmlns:a16="http://schemas.microsoft.com/office/drawing/2014/main" id="{BDCF54D7-2A1F-7A3B-730B-A577AA33F968}"/>
              </a:ext>
            </a:extLst>
          </p:cNvPr>
          <p:cNvPicPr>
            <a:picLocks noGrp="1" noChangeAspect="1" noChangeArrowheads="1"/>
          </p:cNvPicPr>
          <p:nvPr>
            <p:ph sz="quarter" idx="36"/>
          </p:nvPr>
        </p:nvPicPr>
        <p:blipFill>
          <a:blip r:embed="rId3">
            <a:extLst>
              <a:ext uri="{28A0092B-C50C-407E-A947-70E740481C1C}">
                <a14:useLocalDpi xmlns:a14="http://schemas.microsoft.com/office/drawing/2010/main" val="0"/>
              </a:ext>
            </a:extLst>
          </a:blip>
          <a:stretch>
            <a:fillRect/>
          </a:stretch>
        </p:blipFill>
        <p:spPr bwMode="auto">
          <a:xfrm>
            <a:off x="7374194" y="1915470"/>
            <a:ext cx="4353398" cy="467585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21DB868-BEE2-49F7-9AC5-A3B143880250}"/>
              </a:ext>
            </a:extLst>
          </p:cNvPr>
          <p:cNvSpPr>
            <a:spLocks noGrp="1"/>
          </p:cNvSpPr>
          <p:nvPr>
            <p:ph type="sldNum" sz="quarter" idx="12"/>
          </p:nvPr>
        </p:nvSpPr>
        <p:spPr>
          <a:xfrm>
            <a:off x="9140971" y="6226198"/>
            <a:ext cx="2743200" cy="365125"/>
          </a:xfrm>
        </p:spPr>
        <p:txBody>
          <a:bodyPr vert="horz" lIns="91440" tIns="45720" rIns="91440" bIns="45720" rtlCol="0" anchor="ctr">
            <a:normAutofit/>
          </a:bodyPr>
          <a:lstStyle/>
          <a:p>
            <a:pPr>
              <a:spcAft>
                <a:spcPts val="600"/>
              </a:spcAft>
            </a:pPr>
            <a:fld id="{FE024F78-56A6-7740-B68D-8D4D026EDF3F}" type="slidenum">
              <a:rPr lang="en-US" smtClean="0"/>
              <a:pPr>
                <a:spcAft>
                  <a:spcPts val="600"/>
                </a:spcAft>
              </a:pPr>
              <a:t>16</a:t>
            </a:fld>
            <a:endParaRPr lang="en-US"/>
          </a:p>
        </p:txBody>
      </p:sp>
    </p:spTree>
    <p:extLst>
      <p:ext uri="{BB962C8B-B14F-4D97-AF65-F5344CB8AC3E}">
        <p14:creationId xmlns:p14="http://schemas.microsoft.com/office/powerpoint/2010/main" val="910315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AE0244EA-61BC-8074-F267-C3F1095433B5}"/>
              </a:ext>
            </a:extLst>
          </p:cNvPr>
          <p:cNvSpPr txBox="1"/>
          <p:nvPr/>
        </p:nvSpPr>
        <p:spPr>
          <a:xfrm>
            <a:off x="1740310" y="2015614"/>
            <a:ext cx="5633884" cy="4434348"/>
          </a:xfrm>
          <a:prstGeom prst="rect">
            <a:avLst/>
          </a:prstGeom>
        </p:spPr>
        <p:txBody>
          <a:bodyPr vert="horz" lIns="91440" tIns="45720" rIns="91440" bIns="45720" rtlCol="0">
            <a:normAutofit/>
          </a:bodyPr>
          <a:lstStyle/>
          <a:p>
            <a:pPr fontAlgn="base">
              <a:lnSpc>
                <a:spcPct val="110000"/>
              </a:lnSpc>
              <a:spcBef>
                <a:spcPts val="1000"/>
              </a:spcBef>
              <a:spcAft>
                <a:spcPts val="0"/>
              </a:spcAft>
              <a:buClr>
                <a:schemeClr val="accent6"/>
              </a:buClr>
              <a:buFont typeface="Arial" panose="020B0604020202020204" pitchFamily="34" charset="0"/>
            </a:pPr>
            <a:r>
              <a:rPr lang="fr-FR" sz="1700" b="0" i="0" u="none" strike="noStrike" baseline="0" dirty="0">
                <a:solidFill>
                  <a:schemeClr val="bg1"/>
                </a:solidFill>
                <a:effectLst/>
                <a:latin typeface="Arial" panose="020B0604020202020204" pitchFamily="34" charset="0"/>
                <a:cs typeface="Arial" panose="020B0604020202020204" pitchFamily="34" charset="0"/>
              </a:rPr>
              <a:t>Forêts Aléatoires:</a:t>
            </a:r>
          </a:p>
          <a:p>
            <a:pPr fontAlgn="base">
              <a:lnSpc>
                <a:spcPct val="110000"/>
              </a:lnSpc>
              <a:spcBef>
                <a:spcPts val="1000"/>
              </a:spcBef>
              <a:spcAft>
                <a:spcPts val="0"/>
              </a:spcAft>
              <a:buClr>
                <a:schemeClr val="accent6"/>
              </a:buClr>
              <a:buFont typeface="Arial" panose="020B0604020202020204" pitchFamily="34" charset="0"/>
            </a:pPr>
            <a:r>
              <a:rPr lang="fr-FR" sz="1700" b="0" i="0" u="none" strike="noStrike" baseline="0" dirty="0">
                <a:solidFill>
                  <a:schemeClr val="bg1"/>
                </a:solidFill>
                <a:effectLst/>
                <a:latin typeface="Arial" panose="020B0604020202020204" pitchFamily="34" charset="0"/>
                <a:cs typeface="Arial" panose="020B0604020202020204" pitchFamily="34" charset="0"/>
              </a:rPr>
              <a:t>Entraînement du Modèle: Les forêts aléatoires sont une méthode d'apprentissage ensembliste basée sur la création de multiples arbres de décision. Chaque arbre est entraîné sur un sous-ensemble aléatoire des données et des caractéristiques.</a:t>
            </a:r>
          </a:p>
          <a:p>
            <a:pPr fontAlgn="base">
              <a:lnSpc>
                <a:spcPct val="110000"/>
              </a:lnSpc>
              <a:spcBef>
                <a:spcPts val="1000"/>
              </a:spcBef>
              <a:spcAft>
                <a:spcPts val="0"/>
              </a:spcAft>
              <a:buClr>
                <a:schemeClr val="accent6"/>
              </a:buClr>
              <a:buFont typeface="Arial" panose="020B0604020202020204" pitchFamily="34" charset="0"/>
            </a:pPr>
            <a:r>
              <a:rPr lang="fr-FR" sz="1700" b="0" i="0" u="none" strike="noStrike" baseline="0" dirty="0">
                <a:solidFill>
                  <a:schemeClr val="bg1"/>
                </a:solidFill>
                <a:effectLst/>
                <a:latin typeface="Arial" panose="020B0604020202020204" pitchFamily="34" charset="0"/>
                <a:cs typeface="Arial" panose="020B0604020202020204" pitchFamily="34" charset="0"/>
              </a:rPr>
              <a:t>Tuning des Hyperparamètres: Des hyper paramètres tels que le nombre d'arbres, la profondeur maximale des arbres et le nombre minimum d'échantillons par feuille peuvent être ajustés pour optimiser les performances du modèle.</a:t>
            </a:r>
          </a:p>
        </p:txBody>
      </p:sp>
      <p:sp>
        <p:nvSpPr>
          <p:cNvPr id="4" name="Slide Number Placeholder 3">
            <a:extLst>
              <a:ext uri="{FF2B5EF4-FFF2-40B4-BE49-F238E27FC236}">
                <a16:creationId xmlns:a16="http://schemas.microsoft.com/office/drawing/2014/main" id="{921DB868-BEE2-49F7-9AC5-A3B143880250}"/>
              </a:ext>
            </a:extLst>
          </p:cNvPr>
          <p:cNvSpPr>
            <a:spLocks noGrp="1"/>
          </p:cNvSpPr>
          <p:nvPr>
            <p:ph type="sldNum" sz="quarter" idx="12"/>
          </p:nvPr>
        </p:nvSpPr>
        <p:spPr>
          <a:xfrm>
            <a:off x="9140971" y="6226198"/>
            <a:ext cx="2743200" cy="365125"/>
          </a:xfrm>
        </p:spPr>
        <p:txBody>
          <a:bodyPr vert="horz" lIns="91440" tIns="45720" rIns="91440" bIns="45720" rtlCol="0" anchor="ctr">
            <a:normAutofit/>
          </a:bodyPr>
          <a:lstStyle/>
          <a:p>
            <a:pPr>
              <a:spcAft>
                <a:spcPts val="600"/>
              </a:spcAft>
            </a:pPr>
            <a:fld id="{FE024F78-56A6-7740-B68D-8D4D026EDF3F}" type="slidenum">
              <a:rPr lang="en-US" smtClean="0"/>
              <a:pPr>
                <a:spcAft>
                  <a:spcPts val="600"/>
                </a:spcAft>
              </a:pPr>
              <a:t>17</a:t>
            </a:fld>
            <a:endParaRPr lang="en-US"/>
          </a:p>
        </p:txBody>
      </p:sp>
      <p:pic>
        <p:nvPicPr>
          <p:cNvPr id="9218" name="Picture 2">
            <a:extLst>
              <a:ext uri="{FF2B5EF4-FFF2-40B4-BE49-F238E27FC236}">
                <a16:creationId xmlns:a16="http://schemas.microsoft.com/office/drawing/2014/main" id="{0AE7BF7D-D745-C85C-8D75-92A36A560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0951" y="620083"/>
            <a:ext cx="4524068" cy="5829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016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AE0244EA-61BC-8074-F267-C3F1095433B5}"/>
              </a:ext>
            </a:extLst>
          </p:cNvPr>
          <p:cNvSpPr txBox="1"/>
          <p:nvPr/>
        </p:nvSpPr>
        <p:spPr>
          <a:xfrm>
            <a:off x="1740310" y="2015614"/>
            <a:ext cx="5633884" cy="4434348"/>
          </a:xfrm>
          <a:prstGeom prst="rect">
            <a:avLst/>
          </a:prstGeom>
        </p:spPr>
        <p:txBody>
          <a:bodyPr vert="horz" lIns="91440" tIns="45720" rIns="91440" bIns="45720" rtlCol="0">
            <a:normAutofit/>
          </a:bodyPr>
          <a:lstStyle/>
          <a:p>
            <a:pPr fontAlgn="base">
              <a:lnSpc>
                <a:spcPct val="110000"/>
              </a:lnSpc>
              <a:spcBef>
                <a:spcPts val="1000"/>
              </a:spcBef>
              <a:spcAft>
                <a:spcPts val="0"/>
              </a:spcAft>
              <a:buClr>
                <a:schemeClr val="accent6"/>
              </a:buClr>
              <a:buFont typeface="Arial" panose="020B0604020202020204" pitchFamily="34" charset="0"/>
            </a:pPr>
            <a:r>
              <a:rPr lang="fr-FR" sz="1700" b="0" i="0" u="none" strike="noStrike" baseline="0" dirty="0">
                <a:solidFill>
                  <a:schemeClr val="bg1"/>
                </a:solidFill>
                <a:effectLst/>
                <a:latin typeface="Arial" panose="020B0604020202020204" pitchFamily="34" charset="0"/>
                <a:cs typeface="Arial" panose="020B0604020202020204" pitchFamily="34" charset="0"/>
              </a:rPr>
              <a:t>SVM (Machines à Vecteurs de Support):</a:t>
            </a:r>
          </a:p>
          <a:p>
            <a:pPr fontAlgn="base">
              <a:lnSpc>
                <a:spcPct val="110000"/>
              </a:lnSpc>
              <a:spcBef>
                <a:spcPts val="1000"/>
              </a:spcBef>
              <a:spcAft>
                <a:spcPts val="0"/>
              </a:spcAft>
              <a:buClr>
                <a:schemeClr val="accent6"/>
              </a:buClr>
              <a:buFont typeface="Arial" panose="020B0604020202020204" pitchFamily="34" charset="0"/>
            </a:pPr>
            <a:r>
              <a:rPr lang="fr-FR" sz="1700" b="0" i="0" u="none" strike="noStrike" baseline="0" dirty="0">
                <a:solidFill>
                  <a:schemeClr val="bg1"/>
                </a:solidFill>
                <a:effectLst/>
                <a:latin typeface="Arial" panose="020B0604020202020204" pitchFamily="34" charset="0"/>
                <a:cs typeface="Arial" panose="020B0604020202020204" pitchFamily="34" charset="0"/>
              </a:rPr>
              <a:t>Entraînement du Modèle: Les SVM sont des modèles d'apprentissage supervisé utilisés pour la classification et la régression. Ils cherchent à trouver l'hyperplan optimal qui sépare les données en deux classes.</a:t>
            </a:r>
          </a:p>
          <a:p>
            <a:pPr fontAlgn="base">
              <a:lnSpc>
                <a:spcPct val="110000"/>
              </a:lnSpc>
              <a:spcBef>
                <a:spcPts val="1000"/>
              </a:spcBef>
              <a:spcAft>
                <a:spcPts val="0"/>
              </a:spcAft>
              <a:buClr>
                <a:schemeClr val="accent6"/>
              </a:buClr>
              <a:buFont typeface="Arial" panose="020B0604020202020204" pitchFamily="34" charset="0"/>
            </a:pPr>
            <a:r>
              <a:rPr lang="fr-FR" sz="1700" b="0" i="0" u="none" strike="noStrike" baseline="0" dirty="0">
                <a:solidFill>
                  <a:schemeClr val="bg1"/>
                </a:solidFill>
                <a:effectLst/>
                <a:latin typeface="Arial" panose="020B0604020202020204" pitchFamily="34" charset="0"/>
                <a:cs typeface="Arial" panose="020B0604020202020204" pitchFamily="34" charset="0"/>
              </a:rPr>
              <a:t>Choix du noyau: Les SVM peuvent utiliser différents types de noyaux, tels que linéaire, polynomial ou gaussien (RBF). Le choix du noyau approprié dépend de la structure des données.</a:t>
            </a:r>
          </a:p>
        </p:txBody>
      </p:sp>
      <p:sp>
        <p:nvSpPr>
          <p:cNvPr id="4" name="Slide Number Placeholder 3">
            <a:extLst>
              <a:ext uri="{FF2B5EF4-FFF2-40B4-BE49-F238E27FC236}">
                <a16:creationId xmlns:a16="http://schemas.microsoft.com/office/drawing/2014/main" id="{921DB868-BEE2-49F7-9AC5-A3B143880250}"/>
              </a:ext>
            </a:extLst>
          </p:cNvPr>
          <p:cNvSpPr>
            <a:spLocks noGrp="1"/>
          </p:cNvSpPr>
          <p:nvPr>
            <p:ph type="sldNum" sz="quarter" idx="12"/>
          </p:nvPr>
        </p:nvSpPr>
        <p:spPr>
          <a:xfrm>
            <a:off x="9140971" y="6226198"/>
            <a:ext cx="2743200" cy="365125"/>
          </a:xfrm>
        </p:spPr>
        <p:txBody>
          <a:bodyPr vert="horz" lIns="91440" tIns="45720" rIns="91440" bIns="45720" rtlCol="0" anchor="ctr">
            <a:normAutofit/>
          </a:bodyPr>
          <a:lstStyle/>
          <a:p>
            <a:pPr>
              <a:spcAft>
                <a:spcPts val="600"/>
              </a:spcAft>
            </a:pPr>
            <a:fld id="{FE024F78-56A6-7740-B68D-8D4D026EDF3F}" type="slidenum">
              <a:rPr lang="en-US" smtClean="0"/>
              <a:pPr>
                <a:spcAft>
                  <a:spcPts val="600"/>
                </a:spcAft>
              </a:pPr>
              <a:t>18</a:t>
            </a:fld>
            <a:endParaRPr lang="en-US"/>
          </a:p>
        </p:txBody>
      </p:sp>
      <p:pic>
        <p:nvPicPr>
          <p:cNvPr id="10242" name="Picture 2">
            <a:extLst>
              <a:ext uri="{FF2B5EF4-FFF2-40B4-BE49-F238E27FC236}">
                <a16:creationId xmlns:a16="http://schemas.microsoft.com/office/drawing/2014/main" id="{E51FE585-EEA3-415C-7D31-0A0F7386EA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8660" y="1593441"/>
            <a:ext cx="41529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570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19</a:t>
            </a:fld>
            <a:endParaRPr lang="en-US" dirty="0"/>
          </a:p>
        </p:txBody>
      </p:sp>
      <p:sp>
        <p:nvSpPr>
          <p:cNvPr id="11" name="ZoneTexte 10">
            <a:extLst>
              <a:ext uri="{FF2B5EF4-FFF2-40B4-BE49-F238E27FC236}">
                <a16:creationId xmlns:a16="http://schemas.microsoft.com/office/drawing/2014/main" id="{28CAD759-5AA4-DB46-BD8B-17D7C6CBD0FD}"/>
              </a:ext>
            </a:extLst>
          </p:cNvPr>
          <p:cNvSpPr txBox="1"/>
          <p:nvPr/>
        </p:nvSpPr>
        <p:spPr>
          <a:xfrm>
            <a:off x="363794" y="1007285"/>
            <a:ext cx="11208774" cy="2508379"/>
          </a:xfrm>
          <a:prstGeom prst="rect">
            <a:avLst/>
          </a:prstGeom>
          <a:noFill/>
        </p:spPr>
        <p:txBody>
          <a:bodyPr wrap="square">
            <a:spAutoFit/>
          </a:bodyPr>
          <a:lstStyle/>
          <a:p>
            <a:pPr rtl="0">
              <a:spcBef>
                <a:spcPts val="1500"/>
              </a:spcBef>
              <a:spcAft>
                <a:spcPts val="1500"/>
              </a:spcAft>
            </a:pPr>
            <a:r>
              <a:rPr lang="fr-FR" sz="1600" b="0" i="0" u="none" strike="noStrike" dirty="0">
                <a:solidFill>
                  <a:schemeClr val="bg1"/>
                </a:solidFill>
                <a:effectLst/>
                <a:latin typeface="Arial" panose="020B0604020202020204" pitchFamily="34" charset="0"/>
                <a:cs typeface="Arial" panose="020B0604020202020204" pitchFamily="34" charset="0"/>
              </a:rPr>
              <a:t>Une fois que les modèles ont été entraînés sur l'ensemble de données d'entraînement, nous évaluons leurs performances sur l'ensemble de test en utilisant des métriques telles que la précision, le rappel et le score F1. Ces métriques nous permettent de mesurer la capacité des modèles à détecter correctement les cas positifs et négatifs de la COVID-19.</a:t>
            </a:r>
            <a:endParaRPr lang="fr-FR" sz="1600" b="0" dirty="0">
              <a:solidFill>
                <a:schemeClr val="bg1"/>
              </a:solidFill>
              <a:effectLst/>
              <a:latin typeface="Arial" panose="020B0604020202020204" pitchFamily="34" charset="0"/>
              <a:cs typeface="Arial" panose="020B0604020202020204" pitchFamily="34" charset="0"/>
            </a:endParaRPr>
          </a:p>
          <a:p>
            <a:pPr rtl="0">
              <a:spcBef>
                <a:spcPts val="1500"/>
              </a:spcBef>
              <a:spcAft>
                <a:spcPts val="0"/>
              </a:spcAft>
            </a:pPr>
            <a:r>
              <a:rPr lang="fr-FR" sz="1600" b="0" i="0" u="none" strike="noStrike" dirty="0">
                <a:solidFill>
                  <a:schemeClr val="bg1"/>
                </a:solidFill>
                <a:effectLst/>
                <a:latin typeface="Arial" panose="020B0604020202020204" pitchFamily="34" charset="0"/>
                <a:cs typeface="Arial" panose="020B0604020202020204" pitchFamily="34" charset="0"/>
              </a:rPr>
              <a:t>En résumé, la modélisation implique l'entraînement de plusieurs algorithmes de machine </a:t>
            </a:r>
            <a:r>
              <a:rPr lang="fr-FR" sz="1600" b="0" i="0" u="none" strike="noStrike" dirty="0" err="1">
                <a:solidFill>
                  <a:schemeClr val="bg1"/>
                </a:solidFill>
                <a:effectLst/>
                <a:latin typeface="Arial" panose="020B0604020202020204" pitchFamily="34" charset="0"/>
                <a:cs typeface="Arial" panose="020B0604020202020204" pitchFamily="34" charset="0"/>
              </a:rPr>
              <a:t>learning</a:t>
            </a:r>
            <a:r>
              <a:rPr lang="fr-FR" sz="1600" b="0" i="0" u="none" strike="noStrike" dirty="0">
                <a:solidFill>
                  <a:schemeClr val="bg1"/>
                </a:solidFill>
                <a:effectLst/>
                <a:latin typeface="Arial" panose="020B0604020202020204" pitchFamily="34" charset="0"/>
                <a:cs typeface="Arial" panose="020B0604020202020204" pitchFamily="34" charset="0"/>
              </a:rPr>
              <a:t> sur les données d'entraînement, le réglage des hyperparamètres pour optimiser les performances, et enfin, l'évaluation des modèles sur un ensemble de test pour déterminer leur efficacité dans la détection de la COVID-19.</a:t>
            </a:r>
            <a:endParaRPr lang="fr-FR" sz="1600" b="0" dirty="0">
              <a:solidFill>
                <a:schemeClr val="bg1"/>
              </a:solidFill>
              <a:effectLst/>
              <a:latin typeface="Arial" panose="020B0604020202020204" pitchFamily="34" charset="0"/>
              <a:cs typeface="Arial" panose="020B0604020202020204" pitchFamily="34" charset="0"/>
            </a:endParaRPr>
          </a:p>
          <a:p>
            <a:br>
              <a:rPr lang="fr-FR" dirty="0"/>
            </a:br>
            <a:endParaRPr lang="fr-FR" dirty="0"/>
          </a:p>
        </p:txBody>
      </p:sp>
    </p:spTree>
    <p:extLst>
      <p:ext uri="{BB962C8B-B14F-4D97-AF65-F5344CB8AC3E}">
        <p14:creationId xmlns:p14="http://schemas.microsoft.com/office/powerpoint/2010/main" val="272805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3305669" y="113097"/>
            <a:ext cx="7420819" cy="1656304"/>
          </a:xfrm>
        </p:spPr>
        <p:txBody>
          <a:bodyPr anchor="b">
            <a:normAutofit/>
          </a:bodyPr>
          <a:lstStyle/>
          <a:p>
            <a:r>
              <a:rPr lang="en-US" dirty="0"/>
              <a:t>plan</a:t>
            </a:r>
          </a:p>
        </p:txBody>
      </p:sp>
      <p:sp>
        <p:nvSpPr>
          <p:cNvPr id="37" name="Slide Number Placeholder 3">
            <a:extLst>
              <a:ext uri="{FF2B5EF4-FFF2-40B4-BE49-F238E27FC236}">
                <a16:creationId xmlns:a16="http://schemas.microsoft.com/office/drawing/2014/main" id="{826267AE-8F63-FBED-9A7C-8F8FE217CF5D}"/>
              </a:ext>
            </a:extLst>
          </p:cNvPr>
          <p:cNvSpPr>
            <a:spLocks noGrp="1"/>
          </p:cNvSpPr>
          <p:nvPr>
            <p:ph type="sldNum" sz="quarter" idx="12"/>
          </p:nvPr>
        </p:nvSpPr>
        <p:spPr>
          <a:xfrm>
            <a:off x="9140971" y="6226198"/>
            <a:ext cx="2743200" cy="365125"/>
          </a:xfrm>
        </p:spPr>
        <p:txBody>
          <a:bodyPr/>
          <a:lstStyle/>
          <a:p>
            <a:pPr>
              <a:spcAft>
                <a:spcPts val="600"/>
              </a:spcAft>
            </a:pPr>
            <a:fld id="{FE024F78-56A6-7740-B68D-8D4D026EDF3F}" type="slidenum">
              <a:rPr lang="en-US" smtClean="0"/>
              <a:pPr>
                <a:spcAft>
                  <a:spcPts val="600"/>
                </a:spcAft>
              </a:pPr>
              <a:t>2</a:t>
            </a:fld>
            <a:endParaRPr lang="en-US"/>
          </a:p>
        </p:txBody>
      </p:sp>
      <p:graphicFrame>
        <p:nvGraphicFramePr>
          <p:cNvPr id="33" name="Text Placeholder 3">
            <a:extLst>
              <a:ext uri="{FF2B5EF4-FFF2-40B4-BE49-F238E27FC236}">
                <a16:creationId xmlns:a16="http://schemas.microsoft.com/office/drawing/2014/main" id="{549D29C0-78A8-BB03-76B3-5911E3B3B831}"/>
              </a:ext>
            </a:extLst>
          </p:cNvPr>
          <p:cNvGraphicFramePr>
            <a:graphicFrameLocks noGrp="1"/>
          </p:cNvGraphicFramePr>
          <p:nvPr>
            <p:ph sz="quarter" idx="31"/>
            <p:extLst>
              <p:ext uri="{D42A27DB-BD31-4B8C-83A1-F6EECF244321}">
                <p14:modId xmlns:p14="http://schemas.microsoft.com/office/powerpoint/2010/main" val="185331677"/>
              </p:ext>
            </p:extLst>
          </p:nvPr>
        </p:nvGraphicFramePr>
        <p:xfrm>
          <a:off x="3305669" y="2470150"/>
          <a:ext cx="7420819" cy="36766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015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4">
            <a:extLst>
              <a:ext uri="{FF2B5EF4-FFF2-40B4-BE49-F238E27FC236}">
                <a16:creationId xmlns:a16="http://schemas.microsoft.com/office/drawing/2014/main" id="{C0BCC93F-FFBC-F2F6-05CB-D36A42F6A0D7}"/>
              </a:ext>
            </a:extLst>
          </p:cNvPr>
          <p:cNvSpPr txBox="1">
            <a:spLocks noGrp="1"/>
          </p:cNvSpPr>
          <p:nvPr>
            <p:ph type="title"/>
          </p:nvPr>
        </p:nvSpPr>
        <p:spPr>
          <a:xfrm>
            <a:off x="835025" y="797497"/>
            <a:ext cx="3736975" cy="1575816"/>
          </a:xfrm>
          <a:prstGeom prst="rect">
            <a:avLst/>
          </a:prstGeom>
          <a:noFill/>
        </p:spPr>
        <p:txBody>
          <a:bodyPr wrap="square">
            <a:spAutoFit/>
          </a:bodyPr>
          <a:lstStyle/>
          <a:p>
            <a:pPr marL="457200" algn="just" rtl="0">
              <a:spcBef>
                <a:spcPts val="1200"/>
              </a:spcBef>
              <a:spcAft>
                <a:spcPts val="1200"/>
              </a:spcAft>
            </a:pPr>
            <a:r>
              <a:rPr lang="fr-FR" b="1" i="0" u="none" strike="noStrike" dirty="0">
                <a:solidFill>
                  <a:srgbClr val="BF9000"/>
                </a:solidFill>
                <a:effectLst/>
                <a:latin typeface="Arial" panose="020B0604020202020204" pitchFamily="34" charset="0"/>
                <a:cs typeface="Arial" panose="020B0604020202020204" pitchFamily="34" charset="0"/>
              </a:rPr>
              <a:t>3. Evaluation</a:t>
            </a:r>
            <a:endParaRPr lang="fr-FR" b="0" dirty="0">
              <a:effectLst/>
              <a:latin typeface="Arial" panose="020B0604020202020204" pitchFamily="34" charset="0"/>
              <a:cs typeface="Arial" panose="020B0604020202020204" pitchFamily="34" charset="0"/>
            </a:endParaRPr>
          </a:p>
          <a:p>
            <a:br>
              <a:rPr lang="fr-FR" dirty="0"/>
            </a:br>
            <a:endParaRPr lang="fr-FR" dirty="0"/>
          </a:p>
        </p:txBody>
      </p:sp>
      <p:pic>
        <p:nvPicPr>
          <p:cNvPr id="10" name="Image 9">
            <a:extLst>
              <a:ext uri="{FF2B5EF4-FFF2-40B4-BE49-F238E27FC236}">
                <a16:creationId xmlns:a16="http://schemas.microsoft.com/office/drawing/2014/main" id="{29E9AA4E-D3D9-D1E0-68A4-78AEDF960829}"/>
              </a:ext>
            </a:extLst>
          </p:cNvPr>
          <p:cNvPicPr>
            <a:picLocks noChangeAspect="1"/>
          </p:cNvPicPr>
          <p:nvPr/>
        </p:nvPicPr>
        <p:blipFill>
          <a:blip r:embed="rId3"/>
          <a:stretch>
            <a:fillRect/>
          </a:stretch>
        </p:blipFill>
        <p:spPr>
          <a:xfrm>
            <a:off x="3194650" y="1602657"/>
            <a:ext cx="8707576" cy="4850529"/>
          </a:xfrm>
          <a:prstGeom prst="rect">
            <a:avLst/>
          </a:prstGeom>
        </p:spPr>
      </p:pic>
    </p:spTree>
    <p:extLst>
      <p:ext uri="{BB962C8B-B14F-4D97-AF65-F5344CB8AC3E}">
        <p14:creationId xmlns:p14="http://schemas.microsoft.com/office/powerpoint/2010/main" val="2170071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21</a:t>
            </a:fld>
            <a:endParaRPr lang="en-US" dirty="0"/>
          </a:p>
        </p:txBody>
      </p:sp>
      <p:pic>
        <p:nvPicPr>
          <p:cNvPr id="11268" name="Picture 4">
            <a:extLst>
              <a:ext uri="{FF2B5EF4-FFF2-40B4-BE49-F238E27FC236}">
                <a16:creationId xmlns:a16="http://schemas.microsoft.com/office/drawing/2014/main" id="{0C9554E4-8108-20C2-5929-44E094A8E7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475" y="784961"/>
            <a:ext cx="10039050" cy="5116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95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22</a:t>
            </a:fld>
            <a:endParaRPr lang="en-US" dirty="0"/>
          </a:p>
        </p:txBody>
      </p:sp>
      <p:pic>
        <p:nvPicPr>
          <p:cNvPr id="12290" name="Picture 2">
            <a:extLst>
              <a:ext uri="{FF2B5EF4-FFF2-40B4-BE49-F238E27FC236}">
                <a16:creationId xmlns:a16="http://schemas.microsoft.com/office/drawing/2014/main" id="{FCBE813F-E3E1-BC1B-7D04-3DD96A6809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76" y="1115577"/>
            <a:ext cx="9407452" cy="4626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3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23</a:t>
            </a:fld>
            <a:endParaRPr lang="en-US" dirty="0"/>
          </a:p>
        </p:txBody>
      </p:sp>
      <p:pic>
        <p:nvPicPr>
          <p:cNvPr id="13314" name="Picture 2">
            <a:extLst>
              <a:ext uri="{FF2B5EF4-FFF2-40B4-BE49-F238E27FC236}">
                <a16:creationId xmlns:a16="http://schemas.microsoft.com/office/drawing/2014/main" id="{BDD59967-4A69-C45E-4EE4-4D7A525A05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482" y="845574"/>
            <a:ext cx="10789188" cy="5466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770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24</a:t>
            </a:fld>
            <a:endParaRPr lang="en-US" dirty="0"/>
          </a:p>
        </p:txBody>
      </p:sp>
      <p:pic>
        <p:nvPicPr>
          <p:cNvPr id="14338" name="Picture 2">
            <a:extLst>
              <a:ext uri="{FF2B5EF4-FFF2-40B4-BE49-F238E27FC236}">
                <a16:creationId xmlns:a16="http://schemas.microsoft.com/office/drawing/2014/main" id="{7F324101-D308-6003-3877-5D7CC1C96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50" y="729966"/>
            <a:ext cx="11595499" cy="5496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931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25</a:t>
            </a:fld>
            <a:endParaRPr lang="en-US" dirty="0"/>
          </a:p>
        </p:txBody>
      </p:sp>
      <p:pic>
        <p:nvPicPr>
          <p:cNvPr id="15362" name="Picture 2">
            <a:extLst>
              <a:ext uri="{FF2B5EF4-FFF2-40B4-BE49-F238E27FC236}">
                <a16:creationId xmlns:a16="http://schemas.microsoft.com/office/drawing/2014/main" id="{14483877-8A8F-CDA5-8381-012E6C3A96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472" y="589935"/>
            <a:ext cx="11816838" cy="5636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663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26</a:t>
            </a:fld>
            <a:endParaRPr lang="en-US" dirty="0"/>
          </a:p>
        </p:txBody>
      </p:sp>
      <p:pic>
        <p:nvPicPr>
          <p:cNvPr id="3" name="Image 2">
            <a:extLst>
              <a:ext uri="{FF2B5EF4-FFF2-40B4-BE49-F238E27FC236}">
                <a16:creationId xmlns:a16="http://schemas.microsoft.com/office/drawing/2014/main" id="{23B055F7-074E-4376-A1E9-F46B98F73611}"/>
              </a:ext>
            </a:extLst>
          </p:cNvPr>
          <p:cNvPicPr>
            <a:picLocks noChangeAspect="1"/>
          </p:cNvPicPr>
          <p:nvPr/>
        </p:nvPicPr>
        <p:blipFill>
          <a:blip r:embed="rId3"/>
          <a:stretch>
            <a:fillRect/>
          </a:stretch>
        </p:blipFill>
        <p:spPr>
          <a:xfrm>
            <a:off x="540774" y="902779"/>
            <a:ext cx="10677832" cy="4489543"/>
          </a:xfrm>
          <a:prstGeom prst="rect">
            <a:avLst/>
          </a:prstGeom>
        </p:spPr>
      </p:pic>
    </p:spTree>
    <p:extLst>
      <p:ext uri="{BB962C8B-B14F-4D97-AF65-F5344CB8AC3E}">
        <p14:creationId xmlns:p14="http://schemas.microsoft.com/office/powerpoint/2010/main" val="2925178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27</a:t>
            </a:fld>
            <a:endParaRPr lang="en-US" dirty="0"/>
          </a:p>
        </p:txBody>
      </p:sp>
      <p:sp>
        <p:nvSpPr>
          <p:cNvPr id="3" name="ZoneTexte 2">
            <a:extLst>
              <a:ext uri="{FF2B5EF4-FFF2-40B4-BE49-F238E27FC236}">
                <a16:creationId xmlns:a16="http://schemas.microsoft.com/office/drawing/2014/main" id="{6A10A0EE-916E-BC69-2D60-195567E64BB1}"/>
              </a:ext>
            </a:extLst>
          </p:cNvPr>
          <p:cNvSpPr txBox="1"/>
          <p:nvPr/>
        </p:nvSpPr>
        <p:spPr>
          <a:xfrm>
            <a:off x="88491" y="82484"/>
            <a:ext cx="12103509" cy="3182923"/>
          </a:xfrm>
          <a:prstGeom prst="rect">
            <a:avLst/>
          </a:prstGeom>
          <a:noFill/>
        </p:spPr>
        <p:txBody>
          <a:bodyPr wrap="square">
            <a:spAutoFit/>
          </a:bodyPr>
          <a:lstStyle/>
          <a:p>
            <a:pPr rtl="0">
              <a:spcBef>
                <a:spcPts val="1500"/>
              </a:spcBef>
              <a:spcAft>
                <a:spcPts val="1500"/>
              </a:spcAft>
            </a:pPr>
            <a:r>
              <a:rPr lang="fr-FR" sz="1800" b="0" i="0" u="none" strike="noStrike" dirty="0">
                <a:solidFill>
                  <a:schemeClr val="bg1"/>
                </a:solidFill>
                <a:effectLst/>
                <a:latin typeface="Roboto" panose="02000000000000000000" pitchFamily="2" charset="0"/>
              </a:rPr>
              <a:t>En comparant ces résultats :</a:t>
            </a:r>
            <a:endParaRPr lang="fr-FR" b="1" dirty="0">
              <a:solidFill>
                <a:schemeClr val="bg1"/>
              </a:solidFill>
              <a:effectLst/>
            </a:endParaRPr>
          </a:p>
          <a:p>
            <a:pPr rtl="0" fontAlgn="base">
              <a:spcBef>
                <a:spcPts val="0"/>
              </a:spcBef>
              <a:spcAft>
                <a:spcPts val="0"/>
              </a:spcAft>
              <a:buFont typeface="Arial" panose="020B0604020202020204" pitchFamily="34" charset="0"/>
              <a:buChar char="•"/>
            </a:pPr>
            <a:r>
              <a:rPr lang="fr-FR" sz="1800" b="0" i="0" u="none" strike="noStrike" dirty="0" err="1">
                <a:solidFill>
                  <a:schemeClr val="bg1"/>
                </a:solidFill>
                <a:effectLst/>
                <a:latin typeface="Roboto" panose="02000000000000000000" pitchFamily="2" charset="0"/>
              </a:rPr>
              <a:t>Accuracy</a:t>
            </a:r>
            <a:r>
              <a:rPr lang="fr-FR" sz="1800" b="0" i="0" u="none" strike="noStrike" dirty="0">
                <a:solidFill>
                  <a:schemeClr val="bg1"/>
                </a:solidFill>
                <a:effectLst/>
                <a:latin typeface="Roboto" panose="02000000000000000000" pitchFamily="2" charset="0"/>
              </a:rPr>
              <a:t> : Les forêts aléatoires et k-NN obtiennent les meilleures performances en termes d'</a:t>
            </a:r>
            <a:r>
              <a:rPr lang="fr-FR" sz="1800" b="0" i="0" u="none" strike="noStrike" dirty="0" err="1">
                <a:solidFill>
                  <a:schemeClr val="bg1"/>
                </a:solidFill>
                <a:effectLst/>
                <a:latin typeface="Roboto" panose="02000000000000000000" pitchFamily="2" charset="0"/>
              </a:rPr>
              <a:t>accuracy</a:t>
            </a:r>
            <a:r>
              <a:rPr lang="fr-FR" sz="1800" b="0" i="0" u="none" strike="noStrike" dirty="0">
                <a:solidFill>
                  <a:schemeClr val="bg1"/>
                </a:solidFill>
                <a:effectLst/>
                <a:latin typeface="Roboto" panose="02000000000000000000" pitchFamily="2" charset="0"/>
              </a:rPr>
              <a:t>, suivies de la régression logistique et des SVM.</a:t>
            </a:r>
            <a:endParaRPr lang="fr-FR" sz="1800" b="1" i="0" u="none" strike="noStrike" dirty="0">
              <a:solidFill>
                <a:schemeClr val="bg1"/>
              </a:solidFill>
              <a:effectLst/>
              <a:latin typeface="Roboto" panose="02000000000000000000" pitchFamily="2" charset="0"/>
            </a:endParaRPr>
          </a:p>
          <a:p>
            <a:pPr rtl="0" fontAlgn="base">
              <a:spcBef>
                <a:spcPts val="0"/>
              </a:spcBef>
              <a:spcAft>
                <a:spcPts val="0"/>
              </a:spcAft>
              <a:buFont typeface="Arial" panose="020B0604020202020204" pitchFamily="34" charset="0"/>
              <a:buChar char="•"/>
            </a:pPr>
            <a:r>
              <a:rPr lang="fr-FR" sz="1800" b="0" i="0" u="none" strike="noStrike" dirty="0">
                <a:solidFill>
                  <a:schemeClr val="bg1"/>
                </a:solidFill>
                <a:effectLst/>
                <a:latin typeface="Roboto" panose="02000000000000000000" pitchFamily="2" charset="0"/>
              </a:rPr>
              <a:t>F2-score : Les forêts aléatoires ont le meilleur F2-score, suivi de k-NN, de la régression logistique et des SVM.</a:t>
            </a:r>
            <a:endParaRPr lang="fr-FR" sz="1800" b="1" i="0" u="none" strike="noStrike" dirty="0">
              <a:solidFill>
                <a:schemeClr val="bg1"/>
              </a:solidFill>
              <a:effectLst/>
              <a:latin typeface="Roboto" panose="02000000000000000000" pitchFamily="2" charset="0"/>
            </a:endParaRPr>
          </a:p>
          <a:p>
            <a:pPr rtl="0" fontAlgn="base">
              <a:spcBef>
                <a:spcPts val="0"/>
              </a:spcBef>
              <a:spcAft>
                <a:spcPts val="0"/>
              </a:spcAft>
              <a:buFont typeface="Arial" panose="020B0604020202020204" pitchFamily="34" charset="0"/>
              <a:buChar char="•"/>
            </a:pPr>
            <a:r>
              <a:rPr lang="fr-FR" sz="1800" b="0" i="0" u="none" strike="noStrike" dirty="0">
                <a:solidFill>
                  <a:schemeClr val="bg1"/>
                </a:solidFill>
                <a:effectLst/>
                <a:latin typeface="Roboto" panose="02000000000000000000" pitchFamily="2" charset="0"/>
              </a:rPr>
              <a:t>ROC score : k-NN obtient le meilleur score ROC, suivi des forêts aléatoires, de la régression logistique et des SVM.</a:t>
            </a:r>
            <a:endParaRPr lang="fr-FR" sz="1800" b="1" i="0" u="none" strike="noStrike" dirty="0">
              <a:solidFill>
                <a:schemeClr val="bg1"/>
              </a:solidFill>
              <a:effectLst/>
              <a:latin typeface="Roboto" panose="02000000000000000000" pitchFamily="2" charset="0"/>
            </a:endParaRPr>
          </a:p>
          <a:p>
            <a:pPr rtl="0" fontAlgn="base">
              <a:spcBef>
                <a:spcPts val="0"/>
              </a:spcBef>
              <a:spcAft>
                <a:spcPts val="0"/>
              </a:spcAft>
              <a:buFont typeface="Arial" panose="020B0604020202020204" pitchFamily="34" charset="0"/>
              <a:buChar char="•"/>
            </a:pPr>
            <a:r>
              <a:rPr lang="fr-FR" sz="1800" b="0" i="0" u="none" strike="noStrike" dirty="0" err="1">
                <a:solidFill>
                  <a:schemeClr val="bg1"/>
                </a:solidFill>
                <a:effectLst/>
                <a:latin typeface="Roboto" panose="02000000000000000000" pitchFamily="2" charset="0"/>
              </a:rPr>
              <a:t>Mean</a:t>
            </a:r>
            <a:r>
              <a:rPr lang="fr-FR" sz="1800" b="0" i="0" u="none" strike="noStrike" dirty="0">
                <a:solidFill>
                  <a:schemeClr val="bg1"/>
                </a:solidFill>
                <a:effectLst/>
                <a:latin typeface="Roboto" panose="02000000000000000000" pitchFamily="2" charset="0"/>
              </a:rPr>
              <a:t> </a:t>
            </a:r>
            <a:r>
              <a:rPr lang="fr-FR" sz="1800" b="0" i="0" u="none" strike="noStrike" dirty="0" err="1">
                <a:solidFill>
                  <a:schemeClr val="bg1"/>
                </a:solidFill>
                <a:effectLst/>
                <a:latin typeface="Roboto" panose="02000000000000000000" pitchFamily="2" charset="0"/>
              </a:rPr>
              <a:t>Squared</a:t>
            </a:r>
            <a:r>
              <a:rPr lang="fr-FR" sz="1800" b="0" i="0" u="none" strike="noStrike" dirty="0">
                <a:solidFill>
                  <a:schemeClr val="bg1"/>
                </a:solidFill>
                <a:effectLst/>
                <a:latin typeface="Roboto" panose="02000000000000000000" pitchFamily="2" charset="0"/>
              </a:rPr>
              <a:t> </a:t>
            </a:r>
            <a:r>
              <a:rPr lang="fr-FR" sz="1800" b="0" i="0" u="none" strike="noStrike" dirty="0" err="1">
                <a:solidFill>
                  <a:schemeClr val="bg1"/>
                </a:solidFill>
                <a:effectLst/>
                <a:latin typeface="Roboto" panose="02000000000000000000" pitchFamily="2" charset="0"/>
              </a:rPr>
              <a:t>Error</a:t>
            </a:r>
            <a:r>
              <a:rPr lang="fr-FR" sz="1800" b="0" i="0" u="none" strike="noStrike" dirty="0">
                <a:solidFill>
                  <a:schemeClr val="bg1"/>
                </a:solidFill>
                <a:effectLst/>
                <a:latin typeface="Roboto" panose="02000000000000000000" pitchFamily="2" charset="0"/>
              </a:rPr>
              <a:t> : Les forêts aléatoires ont la plus faible erreur quadratique moyenne, ce qui indique une meilleure précision de prédiction, suivies de k-NN, de la régression logistique et des SVM.</a:t>
            </a:r>
            <a:endParaRPr lang="fr-FR" sz="1800" b="1" i="0" u="none" strike="noStrike" dirty="0">
              <a:solidFill>
                <a:schemeClr val="bg1"/>
              </a:solidFill>
              <a:effectLst/>
              <a:latin typeface="Roboto" panose="02000000000000000000" pitchFamily="2" charset="0"/>
            </a:endParaRPr>
          </a:p>
          <a:p>
            <a:pPr rtl="0" fontAlgn="base">
              <a:spcBef>
                <a:spcPts val="1000"/>
              </a:spcBef>
              <a:spcAft>
                <a:spcPts val="0"/>
              </a:spcAft>
              <a:buFont typeface="Arial" panose="020B0604020202020204" pitchFamily="34" charset="0"/>
              <a:buChar char="•"/>
            </a:pPr>
            <a:r>
              <a:rPr lang="fr-FR" sz="1800" b="0" i="0" u="none" strike="noStrike" dirty="0">
                <a:solidFill>
                  <a:schemeClr val="bg1"/>
                </a:solidFill>
                <a:effectLst/>
                <a:latin typeface="Roboto" panose="02000000000000000000" pitchFamily="2" charset="0"/>
              </a:rPr>
              <a:t>Temps d'exécution: Régression logistique et SVM sont les meilleurs.</a:t>
            </a:r>
            <a:endParaRPr lang="fr-FR" sz="2000" b="0" i="0" u="none" strike="noStrike" dirty="0">
              <a:solidFill>
                <a:schemeClr val="bg1"/>
              </a:solidFill>
              <a:effectLst/>
              <a:latin typeface="Roboto" panose="02000000000000000000" pitchFamily="2" charset="0"/>
            </a:endParaRPr>
          </a:p>
          <a:p>
            <a:br>
              <a:rPr lang="fr-FR" b="0" dirty="0">
                <a:effectLst/>
              </a:rPr>
            </a:br>
            <a:endParaRPr lang="fr-FR" dirty="0"/>
          </a:p>
        </p:txBody>
      </p:sp>
      <p:sp>
        <p:nvSpPr>
          <p:cNvPr id="6" name="ZoneTexte 5">
            <a:extLst>
              <a:ext uri="{FF2B5EF4-FFF2-40B4-BE49-F238E27FC236}">
                <a16:creationId xmlns:a16="http://schemas.microsoft.com/office/drawing/2014/main" id="{3C3A2ED1-F608-B15B-4E75-1BD46B67D18E}"/>
              </a:ext>
            </a:extLst>
          </p:cNvPr>
          <p:cNvSpPr txBox="1"/>
          <p:nvPr/>
        </p:nvSpPr>
        <p:spPr>
          <a:xfrm>
            <a:off x="88491" y="3034011"/>
            <a:ext cx="12188970" cy="2777683"/>
          </a:xfrm>
          <a:prstGeom prst="rect">
            <a:avLst/>
          </a:prstGeom>
          <a:noFill/>
        </p:spPr>
        <p:txBody>
          <a:bodyPr wrap="square">
            <a:spAutoFit/>
          </a:bodyPr>
          <a:lstStyle/>
          <a:p>
            <a:pPr rtl="0">
              <a:spcBef>
                <a:spcPts val="2400"/>
              </a:spcBef>
              <a:spcAft>
                <a:spcPts val="0"/>
              </a:spcAft>
            </a:pPr>
            <a:r>
              <a:rPr lang="fr-FR" sz="1800" b="0" i="0" u="none" strike="noStrike" dirty="0">
                <a:solidFill>
                  <a:schemeClr val="bg1"/>
                </a:solidFill>
                <a:effectLst/>
                <a:latin typeface="Roboto" panose="02000000000000000000" pitchFamily="2" charset="0"/>
              </a:rPr>
              <a:t>Dans une analyse comparative, les résultats montrent que le classificateur KNN avec un nombre de voisins égal à 2 est le meilleur algorithme d'apprentissage automatique, avec une précision de 98,37 % et une erreur absolue moyenne de 0,026 en considérant le temps d'exécution pour l'apprentissage. En comparaison avec d'autres méthodes, le modèle prend un temps moyen mais offre une bonne précision.</a:t>
            </a:r>
            <a:endParaRPr lang="fr-FR" b="1" dirty="0">
              <a:solidFill>
                <a:schemeClr val="bg1"/>
              </a:solidFill>
              <a:effectLst/>
            </a:endParaRPr>
          </a:p>
          <a:p>
            <a:pPr rtl="0">
              <a:spcBef>
                <a:spcPts val="1500"/>
              </a:spcBef>
              <a:spcAft>
                <a:spcPts val="0"/>
              </a:spcAft>
            </a:pPr>
            <a:r>
              <a:rPr lang="fr-FR" sz="1800" b="0" i="0" u="none" strike="noStrike" dirty="0">
                <a:solidFill>
                  <a:schemeClr val="bg1"/>
                </a:solidFill>
                <a:effectLst/>
                <a:latin typeface="Roboto" panose="02000000000000000000" pitchFamily="2" charset="0"/>
              </a:rPr>
              <a:t>Cette recherche peut être utilisée comme un outil de soutien pour la prise de décision par les médecins, le modèle établi aidant à reconnaître la présence du COVID-19 chez une personne en fonction de ses symptômes. Les individus présentant des symptômes liés au COVID-19 peuvent également l'utiliser pour évaluer s'ils seront testés positifs ou négatifs au COVID-19. Le modèle développé ici peut être utilisé pour déployer une application avec les fonctionnalités suivantes:</a:t>
            </a:r>
            <a:endParaRPr lang="fr-FR" b="1" dirty="0">
              <a:solidFill>
                <a:schemeClr val="bg1"/>
              </a:solidFill>
              <a:effectLst/>
            </a:endParaRPr>
          </a:p>
        </p:txBody>
      </p:sp>
    </p:spTree>
    <p:extLst>
      <p:ext uri="{BB962C8B-B14F-4D97-AF65-F5344CB8AC3E}">
        <p14:creationId xmlns:p14="http://schemas.microsoft.com/office/powerpoint/2010/main" val="457455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EA189C-8A41-5C63-2470-06541519CBCD}"/>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28</a:t>
            </a:fld>
            <a:endParaRPr lang="en-US" dirty="0"/>
          </a:p>
        </p:txBody>
      </p:sp>
      <p:pic>
        <p:nvPicPr>
          <p:cNvPr id="16386" name="Picture 2">
            <a:extLst>
              <a:ext uri="{FF2B5EF4-FFF2-40B4-BE49-F238E27FC236}">
                <a16:creationId xmlns:a16="http://schemas.microsoft.com/office/drawing/2014/main" id="{D2D7DDA8-EBDB-C874-8C74-0D08CA8E31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30942"/>
            <a:ext cx="10766323" cy="5565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068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dirty="0"/>
              <a:t>conclusion</a:t>
            </a:r>
          </a:p>
        </p:txBody>
      </p:sp>
    </p:spTree>
    <p:extLst>
      <p:ext uri="{BB962C8B-B14F-4D97-AF65-F5344CB8AC3E}">
        <p14:creationId xmlns:p14="http://schemas.microsoft.com/office/powerpoint/2010/main" val="122243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8" y="2487327"/>
            <a:ext cx="11562303" cy="2387865"/>
          </a:xfrm>
        </p:spPr>
        <p:txBody>
          <a:bodyPr/>
          <a:lstStyle/>
          <a:p>
            <a:r>
              <a:rPr lang="en-US" dirty="0"/>
              <a:t>introduction</a:t>
            </a:r>
          </a:p>
          <a:p>
            <a:endParaRPr lang="en-US" dirty="0"/>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1397193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ZoneTexte 7">
            <a:extLst>
              <a:ext uri="{FF2B5EF4-FFF2-40B4-BE49-F238E27FC236}">
                <a16:creationId xmlns:a16="http://schemas.microsoft.com/office/drawing/2014/main" id="{2AD22514-65EF-D166-9828-86A2F424A065}"/>
              </a:ext>
            </a:extLst>
          </p:cNvPr>
          <p:cNvSpPr txBox="1"/>
          <p:nvPr/>
        </p:nvSpPr>
        <p:spPr>
          <a:xfrm>
            <a:off x="422786" y="825910"/>
            <a:ext cx="11238271" cy="2677656"/>
          </a:xfrm>
          <a:prstGeom prst="rect">
            <a:avLst/>
          </a:prstGeom>
          <a:noFill/>
        </p:spPr>
        <p:txBody>
          <a:bodyPr wrap="square">
            <a:spAutoFit/>
          </a:bodyPr>
          <a:lstStyle/>
          <a:p>
            <a:r>
              <a:rPr lang="fr-FR" sz="2800" dirty="0">
                <a:solidFill>
                  <a:schemeClr val="bg1"/>
                </a:solidFill>
                <a:latin typeface="Arial" panose="020B0604020202020204" pitchFamily="34" charset="0"/>
                <a:cs typeface="Arial" panose="020B0604020202020204" pitchFamily="34" charset="0"/>
              </a:rPr>
              <a:t>En conclusion, les forêts aléatoires et k-NN semblent être les meilleures options pour la détection de la COVID-19 dans cet ensemble de données, offrant des performances élevées et une précision de prédiction. La régression logistique peut également être une option viable en raison de sa rapidité d'exécution, bien que ses performances soient légèrement inférieures aux autres modèles.</a:t>
            </a:r>
          </a:p>
        </p:txBody>
      </p:sp>
    </p:spTree>
    <p:extLst>
      <p:ext uri="{BB962C8B-B14F-4D97-AF65-F5344CB8AC3E}">
        <p14:creationId xmlns:p14="http://schemas.microsoft.com/office/powerpoint/2010/main" val="1198158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3" y="1821180"/>
            <a:ext cx="12191994" cy="3215641"/>
          </a:xfrm>
        </p:spPr>
        <p:txBody>
          <a:bodyPr anchor="ctr">
            <a:normAutofit/>
          </a:bodyPr>
          <a:lstStyle/>
          <a:p>
            <a:r>
              <a:rPr lang="en-US" dirty="0"/>
              <a:t>Merci</a:t>
            </a:r>
          </a:p>
        </p:txBody>
      </p:sp>
    </p:spTree>
    <p:extLst>
      <p:ext uri="{BB962C8B-B14F-4D97-AF65-F5344CB8AC3E}">
        <p14:creationId xmlns:p14="http://schemas.microsoft.com/office/powerpoint/2010/main" val="239546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Une version agrandie des cellules virales rouges et blanches">
            <a:extLst>
              <a:ext uri="{FF2B5EF4-FFF2-40B4-BE49-F238E27FC236}">
                <a16:creationId xmlns:a16="http://schemas.microsoft.com/office/drawing/2014/main" id="{044ACBD7-B39E-4D25-B685-716B402703FA}"/>
              </a:ext>
            </a:extLst>
          </p:cNvPr>
          <p:cNvPicPr>
            <a:picLocks noChangeAspect="1"/>
          </p:cNvPicPr>
          <p:nvPr/>
        </p:nvPicPr>
        <p:blipFill rotWithShape="1">
          <a:blip r:embed="rId3"/>
          <a:srcRect l="31249" r="20340" b="-2"/>
          <a:stretch/>
        </p:blipFill>
        <p:spPr>
          <a:xfrm rot="10800000" flipV="1">
            <a:off x="9484743" y="2"/>
            <a:ext cx="2743200" cy="6857997"/>
          </a:xfrm>
          <a:prstGeom prst="rect">
            <a:avLst/>
          </a:prstGeom>
          <a:noFill/>
        </p:spPr>
      </p:pic>
      <p:sp>
        <p:nvSpPr>
          <p:cNvPr id="21" name="Slide Number Placeholder 4">
            <a:extLst>
              <a:ext uri="{FF2B5EF4-FFF2-40B4-BE49-F238E27FC236}">
                <a16:creationId xmlns:a16="http://schemas.microsoft.com/office/drawing/2014/main" id="{874BA71F-AA37-5199-5C44-68EB92F209B9}"/>
              </a:ext>
            </a:extLst>
          </p:cNvPr>
          <p:cNvSpPr>
            <a:spLocks noGrp="1"/>
          </p:cNvSpPr>
          <p:nvPr>
            <p:ph type="sldNum" sz="quarter" idx="12"/>
          </p:nvPr>
        </p:nvSpPr>
        <p:spPr>
          <a:xfrm>
            <a:off x="9140971" y="6226198"/>
            <a:ext cx="2743200" cy="365125"/>
          </a:xfrm>
        </p:spPr>
        <p:txBody>
          <a:bodyPr/>
          <a:lstStyle/>
          <a:p>
            <a:pPr>
              <a:spcAft>
                <a:spcPts val="600"/>
              </a:spcAft>
            </a:pPr>
            <a:fld id="{FE024F78-56A6-7740-B68D-8D4D026EDF3F}" type="slidenum">
              <a:rPr lang="en-US" smtClean="0"/>
              <a:pPr>
                <a:spcAft>
                  <a:spcPts val="600"/>
                </a:spcAft>
              </a:pPr>
              <a:t>4</a:t>
            </a:fld>
            <a:endParaRPr lang="en-US"/>
          </a:p>
        </p:txBody>
      </p:sp>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Rectangle 6">
            <a:extLst>
              <a:ext uri="{FF2B5EF4-FFF2-40B4-BE49-F238E27FC236}">
                <a16:creationId xmlns:a16="http://schemas.microsoft.com/office/drawing/2014/main" id="{F18F820E-3B52-D0BF-D836-B55C21C59090}"/>
              </a:ext>
            </a:extLst>
          </p:cNvPr>
          <p:cNvSpPr>
            <a:spLocks noChangeArrowheads="1"/>
          </p:cNvSpPr>
          <p:nvPr/>
        </p:nvSpPr>
        <p:spPr bwMode="auto">
          <a:xfrm>
            <a:off x="0" y="0"/>
            <a:ext cx="3575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LID4096" altLang="LID4096" sz="1800" b="0" i="0" u="none" strike="noStrike" cap="none" normalizeH="0" baseline="0">
                <a:ln>
                  <a:noFill/>
                </a:ln>
                <a:solidFill>
                  <a:srgbClr val="000000"/>
                </a:solidFill>
                <a:effectLst/>
                <a:latin typeface="Söhne"/>
              </a:rPr>
            </a:br>
            <a:endParaRPr kumimoji="0" lang="LID4096" altLang="LID4096" sz="1800" b="0" i="0" u="none" strike="noStrike" cap="none" normalizeH="0" baseline="0">
              <a:ln>
                <a:noFill/>
              </a:ln>
              <a:solidFill>
                <a:schemeClr val="tx1"/>
              </a:solidFill>
              <a:effectLst/>
              <a:latin typeface="Arial" panose="020B0604020202020204" pitchFamily="34" charset="0"/>
            </a:endParaRPr>
          </a:p>
        </p:txBody>
      </p:sp>
      <p:sp>
        <p:nvSpPr>
          <p:cNvPr id="17" name="ZoneTexte 16">
            <a:extLst>
              <a:ext uri="{FF2B5EF4-FFF2-40B4-BE49-F238E27FC236}">
                <a16:creationId xmlns:a16="http://schemas.microsoft.com/office/drawing/2014/main" id="{71F0E427-F358-8D5F-60FB-55431033FB47}"/>
              </a:ext>
            </a:extLst>
          </p:cNvPr>
          <p:cNvSpPr txBox="1"/>
          <p:nvPr/>
        </p:nvSpPr>
        <p:spPr>
          <a:xfrm>
            <a:off x="255639" y="108161"/>
            <a:ext cx="9229103" cy="6558106"/>
          </a:xfrm>
          <a:prstGeom prst="rect">
            <a:avLst/>
          </a:prstGeom>
        </p:spPr>
        <p:txBody>
          <a:bodyPr vert="horz" lIns="91440" tIns="45720" rIns="91440" bIns="45720" rtlCol="0" anchor="b">
            <a:noAutofit/>
          </a:bodyPr>
          <a:lstStyle/>
          <a:p>
            <a:pPr>
              <a:lnSpc>
                <a:spcPct val="90000"/>
              </a:lnSpc>
              <a:spcBef>
                <a:spcPct val="0"/>
              </a:spcBef>
              <a:spcAft>
                <a:spcPts val="600"/>
              </a:spcAft>
              <a:buClr>
                <a:schemeClr val="accent6"/>
              </a:buClr>
            </a:pPr>
            <a:r>
              <a:rPr lang="en-US" sz="1600" spc="300" dirty="0">
                <a:solidFill>
                  <a:schemeClr val="bg1"/>
                </a:solidFill>
                <a:latin typeface="Arial" panose="020B0604020202020204" pitchFamily="34" charset="0"/>
                <a:ea typeface="+mj-ea"/>
                <a:cs typeface="Arial" panose="020B0604020202020204" pitchFamily="34" charset="0"/>
              </a:rPr>
              <a:t>L</a:t>
            </a:r>
            <a:r>
              <a:rPr lang="en-US" sz="1600" kern="1200" spc="300" baseline="0" dirty="0">
                <a:solidFill>
                  <a:schemeClr val="bg1"/>
                </a:solidFill>
                <a:latin typeface="Arial" panose="020B0604020202020204" pitchFamily="34" charset="0"/>
                <a:ea typeface="+mj-ea"/>
                <a:cs typeface="Arial" panose="020B0604020202020204" pitchFamily="34" charset="0"/>
              </a:rPr>
              <a:t>e covid-19, </a:t>
            </a:r>
            <a:r>
              <a:rPr lang="en-US" sz="1600" kern="1200" spc="300" baseline="0" dirty="0" err="1">
                <a:solidFill>
                  <a:schemeClr val="bg1"/>
                </a:solidFill>
                <a:latin typeface="Arial" panose="020B0604020202020204" pitchFamily="34" charset="0"/>
                <a:ea typeface="+mj-ea"/>
                <a:cs typeface="Arial" panose="020B0604020202020204" pitchFamily="34" charset="0"/>
              </a:rPr>
              <a:t>également</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connu</a:t>
            </a:r>
            <a:r>
              <a:rPr lang="en-US" sz="1600" kern="1200" spc="300" baseline="0" dirty="0">
                <a:solidFill>
                  <a:schemeClr val="bg1"/>
                </a:solidFill>
                <a:latin typeface="Arial" panose="020B0604020202020204" pitchFamily="34" charset="0"/>
                <a:ea typeface="+mj-ea"/>
                <a:cs typeface="Arial" panose="020B0604020202020204" pitchFamily="34" charset="0"/>
              </a:rPr>
              <a:t> sous le nom de coronavirus, </a:t>
            </a:r>
            <a:r>
              <a:rPr lang="en-US" sz="1600" kern="1200" spc="300" baseline="0" dirty="0" err="1">
                <a:solidFill>
                  <a:schemeClr val="bg1"/>
                </a:solidFill>
                <a:latin typeface="Arial" panose="020B0604020202020204" pitchFamily="34" charset="0"/>
                <a:ea typeface="+mj-ea"/>
                <a:cs typeface="Arial" panose="020B0604020202020204" pitchFamily="34" charset="0"/>
              </a:rPr>
              <a:t>est</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une</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maladie</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respiratoire</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infectieuse</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causée</a:t>
            </a:r>
            <a:r>
              <a:rPr lang="en-US" sz="1600" kern="1200" spc="300" baseline="0" dirty="0">
                <a:solidFill>
                  <a:schemeClr val="bg1"/>
                </a:solidFill>
                <a:latin typeface="Arial" panose="020B0604020202020204" pitchFamily="34" charset="0"/>
                <a:ea typeface="+mj-ea"/>
                <a:cs typeface="Arial" panose="020B0604020202020204" pitchFamily="34" charset="0"/>
              </a:rPr>
              <a:t> par le coronavirus du syndrome </a:t>
            </a:r>
            <a:r>
              <a:rPr lang="en-US" sz="1600" kern="1200" spc="300" baseline="0" dirty="0" err="1">
                <a:solidFill>
                  <a:schemeClr val="bg1"/>
                </a:solidFill>
                <a:latin typeface="Arial" panose="020B0604020202020204" pitchFamily="34" charset="0"/>
                <a:ea typeface="+mj-ea"/>
                <a:cs typeface="Arial" panose="020B0604020202020204" pitchFamily="34" charset="0"/>
              </a:rPr>
              <a:t>respiratoire</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aigu</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sévère</a:t>
            </a:r>
            <a:r>
              <a:rPr lang="en-US" sz="1600" kern="1200" spc="300" baseline="0" dirty="0">
                <a:solidFill>
                  <a:schemeClr val="bg1"/>
                </a:solidFill>
                <a:latin typeface="Arial" panose="020B0604020202020204" pitchFamily="34" charset="0"/>
                <a:ea typeface="+mj-ea"/>
                <a:cs typeface="Arial" panose="020B0604020202020204" pitchFamily="34" charset="0"/>
              </a:rPr>
              <a:t> 2 (sras-cov-2). </a:t>
            </a:r>
            <a:r>
              <a:rPr lang="en-US" sz="1600" kern="1200" spc="300" baseline="0" dirty="0" err="1">
                <a:solidFill>
                  <a:schemeClr val="bg1"/>
                </a:solidFill>
                <a:latin typeface="Arial" panose="020B0604020202020204" pitchFamily="34" charset="0"/>
                <a:ea typeface="+mj-ea"/>
                <a:cs typeface="Arial" panose="020B0604020202020204" pitchFamily="34" charset="0"/>
              </a:rPr>
              <a:t>depuis</a:t>
            </a:r>
            <a:r>
              <a:rPr lang="en-US" sz="1600" kern="1200" spc="300" baseline="0" dirty="0">
                <a:solidFill>
                  <a:schemeClr val="bg1"/>
                </a:solidFill>
                <a:latin typeface="Arial" panose="020B0604020202020204" pitchFamily="34" charset="0"/>
                <a:ea typeface="+mj-ea"/>
                <a:cs typeface="Arial" panose="020B0604020202020204" pitchFamily="34" charset="0"/>
              </a:rPr>
              <a:t> son </a:t>
            </a:r>
            <a:r>
              <a:rPr lang="en-US" sz="1600" kern="1200" spc="300" baseline="0" dirty="0" err="1">
                <a:solidFill>
                  <a:schemeClr val="bg1"/>
                </a:solidFill>
                <a:latin typeface="Arial" panose="020B0604020202020204" pitchFamily="34" charset="0"/>
                <a:ea typeface="+mj-ea"/>
                <a:cs typeface="Arial" panose="020B0604020202020204" pitchFamily="34" charset="0"/>
              </a:rPr>
              <a:t>émergence</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en</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décembre</a:t>
            </a:r>
            <a:r>
              <a:rPr lang="en-US" sz="1600" kern="1200" spc="300" baseline="0" dirty="0">
                <a:solidFill>
                  <a:schemeClr val="bg1"/>
                </a:solidFill>
                <a:latin typeface="Arial" panose="020B0604020202020204" pitchFamily="34" charset="0"/>
                <a:ea typeface="+mj-ea"/>
                <a:cs typeface="Arial" panose="020B0604020202020204" pitchFamily="34" charset="0"/>
              </a:rPr>
              <a:t> 2019, le covid-19 a </a:t>
            </a:r>
            <a:r>
              <a:rPr lang="en-US" sz="1600" kern="1200" spc="300" baseline="0" dirty="0" err="1">
                <a:solidFill>
                  <a:schemeClr val="bg1"/>
                </a:solidFill>
                <a:latin typeface="Arial" panose="020B0604020202020204" pitchFamily="34" charset="0"/>
                <a:ea typeface="+mj-ea"/>
                <a:cs typeface="Arial" panose="020B0604020202020204" pitchFamily="34" charset="0"/>
              </a:rPr>
              <a:t>déclenché</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une</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pandémie</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mondiale</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affectant</a:t>
            </a:r>
            <a:r>
              <a:rPr lang="en-US" sz="1600" kern="1200" spc="300" baseline="0" dirty="0">
                <a:solidFill>
                  <a:schemeClr val="bg1"/>
                </a:solidFill>
                <a:latin typeface="Arial" panose="020B0604020202020204" pitchFamily="34" charset="0"/>
                <a:ea typeface="+mj-ea"/>
                <a:cs typeface="Arial" panose="020B0604020202020204" pitchFamily="34" charset="0"/>
              </a:rPr>
              <a:t> des millions de </a:t>
            </a:r>
            <a:r>
              <a:rPr lang="en-US" sz="1600" kern="1200" spc="300" baseline="0" dirty="0" err="1">
                <a:solidFill>
                  <a:schemeClr val="bg1"/>
                </a:solidFill>
                <a:latin typeface="Arial" panose="020B0604020202020204" pitchFamily="34" charset="0"/>
                <a:ea typeface="+mj-ea"/>
                <a:cs typeface="Arial" panose="020B0604020202020204" pitchFamily="34" charset="0"/>
              </a:rPr>
              <a:t>personnes</a:t>
            </a:r>
            <a:r>
              <a:rPr lang="en-US" sz="1600" kern="1200" spc="300" baseline="0" dirty="0">
                <a:solidFill>
                  <a:schemeClr val="bg1"/>
                </a:solidFill>
                <a:latin typeface="Arial" panose="020B0604020202020204" pitchFamily="34" charset="0"/>
                <a:ea typeface="+mj-ea"/>
                <a:cs typeface="Arial" panose="020B0604020202020204" pitchFamily="34" charset="0"/>
              </a:rPr>
              <a:t> à travers le monde et </a:t>
            </a:r>
            <a:r>
              <a:rPr lang="en-US" sz="1600" kern="1200" spc="300" baseline="0" dirty="0" err="1">
                <a:solidFill>
                  <a:schemeClr val="bg1"/>
                </a:solidFill>
                <a:latin typeface="Arial" panose="020B0604020202020204" pitchFamily="34" charset="0"/>
                <a:ea typeface="+mj-ea"/>
                <a:cs typeface="Arial" panose="020B0604020202020204" pitchFamily="34" charset="0"/>
              </a:rPr>
              <a:t>ayant</a:t>
            </a:r>
            <a:r>
              <a:rPr lang="en-US" sz="1600" kern="1200" spc="300" baseline="0" dirty="0">
                <a:solidFill>
                  <a:schemeClr val="bg1"/>
                </a:solidFill>
                <a:latin typeface="Arial" panose="020B0604020202020204" pitchFamily="34" charset="0"/>
                <a:ea typeface="+mj-ea"/>
                <a:cs typeface="Arial" panose="020B0604020202020204" pitchFamily="34" charset="0"/>
              </a:rPr>
              <a:t> un impact </a:t>
            </a:r>
            <a:r>
              <a:rPr lang="en-US" sz="1600" kern="1200" spc="300" baseline="0" dirty="0" err="1">
                <a:solidFill>
                  <a:schemeClr val="bg1"/>
                </a:solidFill>
                <a:latin typeface="Arial" panose="020B0604020202020204" pitchFamily="34" charset="0"/>
                <a:ea typeface="+mj-ea"/>
                <a:cs typeface="Arial" panose="020B0604020202020204" pitchFamily="34" charset="0"/>
              </a:rPr>
              <a:t>significatif</a:t>
            </a:r>
            <a:r>
              <a:rPr lang="en-US" sz="1600" kern="1200" spc="300" baseline="0" dirty="0">
                <a:solidFill>
                  <a:schemeClr val="bg1"/>
                </a:solidFill>
                <a:latin typeface="Arial" panose="020B0604020202020204" pitchFamily="34" charset="0"/>
                <a:ea typeface="+mj-ea"/>
                <a:cs typeface="Arial" panose="020B0604020202020204" pitchFamily="34" charset="0"/>
              </a:rPr>
              <a:t> sur la </a:t>
            </a:r>
            <a:r>
              <a:rPr lang="en-US" sz="1600" kern="1200" spc="300" baseline="0" dirty="0" err="1">
                <a:solidFill>
                  <a:schemeClr val="bg1"/>
                </a:solidFill>
                <a:latin typeface="Arial" panose="020B0604020202020204" pitchFamily="34" charset="0"/>
                <a:ea typeface="+mj-ea"/>
                <a:cs typeface="Arial" panose="020B0604020202020204" pitchFamily="34" charset="0"/>
              </a:rPr>
              <a:t>santé</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publique</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l'économie</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mondiale</a:t>
            </a:r>
            <a:r>
              <a:rPr lang="en-US" sz="1600" kern="1200" spc="300" baseline="0" dirty="0">
                <a:solidFill>
                  <a:schemeClr val="bg1"/>
                </a:solidFill>
                <a:latin typeface="Arial" panose="020B0604020202020204" pitchFamily="34" charset="0"/>
                <a:ea typeface="+mj-ea"/>
                <a:cs typeface="Arial" panose="020B0604020202020204" pitchFamily="34" charset="0"/>
              </a:rPr>
              <a:t> et les </a:t>
            </a:r>
            <a:r>
              <a:rPr lang="en-US" sz="1600" kern="1200" spc="300" baseline="0" dirty="0" err="1">
                <a:solidFill>
                  <a:schemeClr val="bg1"/>
                </a:solidFill>
                <a:latin typeface="Arial" panose="020B0604020202020204" pitchFamily="34" charset="0"/>
                <a:ea typeface="+mj-ea"/>
                <a:cs typeface="Arial" panose="020B0604020202020204" pitchFamily="34" charset="0"/>
              </a:rPr>
              <a:t>systèmes</a:t>
            </a:r>
            <a:r>
              <a:rPr lang="en-US" sz="1600" kern="1200" spc="300" baseline="0" dirty="0">
                <a:solidFill>
                  <a:schemeClr val="bg1"/>
                </a:solidFill>
                <a:latin typeface="Arial" panose="020B0604020202020204" pitchFamily="34" charset="0"/>
                <a:ea typeface="+mj-ea"/>
                <a:cs typeface="Arial" panose="020B0604020202020204" pitchFamily="34" charset="0"/>
              </a:rPr>
              <a:t> de </a:t>
            </a:r>
            <a:r>
              <a:rPr lang="en-US" sz="1600" kern="1200" spc="300" baseline="0" dirty="0" err="1">
                <a:solidFill>
                  <a:schemeClr val="bg1"/>
                </a:solidFill>
                <a:latin typeface="Arial" panose="020B0604020202020204" pitchFamily="34" charset="0"/>
                <a:ea typeface="+mj-ea"/>
                <a:cs typeface="Arial" panose="020B0604020202020204" pitchFamily="34" charset="0"/>
              </a:rPr>
              <a:t>soins</a:t>
            </a:r>
            <a:r>
              <a:rPr lang="en-US" sz="1600" kern="1200" spc="300" baseline="0" dirty="0">
                <a:solidFill>
                  <a:schemeClr val="bg1"/>
                </a:solidFill>
                <a:latin typeface="Arial" panose="020B0604020202020204" pitchFamily="34" charset="0"/>
                <a:ea typeface="+mj-ea"/>
                <a:cs typeface="Arial" panose="020B0604020202020204" pitchFamily="34" charset="0"/>
              </a:rPr>
              <a:t> de </a:t>
            </a:r>
            <a:r>
              <a:rPr lang="en-US" sz="1600" kern="1200" spc="300" baseline="0" dirty="0" err="1">
                <a:solidFill>
                  <a:schemeClr val="bg1"/>
                </a:solidFill>
                <a:latin typeface="Arial" panose="020B0604020202020204" pitchFamily="34" charset="0"/>
                <a:ea typeface="+mj-ea"/>
                <a:cs typeface="Arial" panose="020B0604020202020204" pitchFamily="34" charset="0"/>
              </a:rPr>
              <a:t>santé</a:t>
            </a:r>
            <a:r>
              <a:rPr lang="en-US" sz="1600" kern="1200" spc="300" baseline="0" dirty="0">
                <a:solidFill>
                  <a:schemeClr val="bg1"/>
                </a:solidFill>
                <a:latin typeface="Arial" panose="020B0604020202020204" pitchFamily="34" charset="0"/>
                <a:ea typeface="+mj-ea"/>
                <a:cs typeface="Arial" panose="020B0604020202020204" pitchFamily="34" charset="0"/>
              </a:rPr>
              <a:t>.</a:t>
            </a:r>
          </a:p>
          <a:p>
            <a:pPr>
              <a:lnSpc>
                <a:spcPct val="90000"/>
              </a:lnSpc>
              <a:spcBef>
                <a:spcPct val="0"/>
              </a:spcBef>
              <a:spcAft>
                <a:spcPts val="600"/>
              </a:spcAft>
              <a:buClr>
                <a:schemeClr val="accent6"/>
              </a:buClr>
            </a:pPr>
            <a:endParaRPr lang="en-US" sz="1600" kern="1200" spc="300" baseline="0" dirty="0">
              <a:solidFill>
                <a:schemeClr val="bg1"/>
              </a:solidFill>
              <a:latin typeface="Arial" panose="020B0604020202020204" pitchFamily="34" charset="0"/>
              <a:ea typeface="+mj-ea"/>
              <a:cs typeface="Arial" panose="020B0604020202020204" pitchFamily="34" charset="0"/>
            </a:endParaRPr>
          </a:p>
          <a:p>
            <a:pPr>
              <a:lnSpc>
                <a:spcPct val="90000"/>
              </a:lnSpc>
              <a:spcBef>
                <a:spcPct val="0"/>
              </a:spcBef>
              <a:spcAft>
                <a:spcPts val="600"/>
              </a:spcAft>
              <a:buClr>
                <a:schemeClr val="accent6"/>
              </a:buClr>
            </a:pPr>
            <a:r>
              <a:rPr lang="en-US" sz="1600" kern="1200" spc="300" baseline="0" dirty="0">
                <a:solidFill>
                  <a:schemeClr val="bg1"/>
                </a:solidFill>
                <a:latin typeface="Arial" panose="020B0604020202020204" pitchFamily="34" charset="0"/>
                <a:ea typeface="+mj-ea"/>
                <a:cs typeface="Arial" panose="020B0604020202020204" pitchFamily="34" charset="0"/>
              </a:rPr>
              <a:t>la </a:t>
            </a:r>
            <a:r>
              <a:rPr lang="en-US" sz="1600" kern="1200" spc="300" baseline="0" dirty="0" err="1">
                <a:solidFill>
                  <a:schemeClr val="bg1"/>
                </a:solidFill>
                <a:latin typeface="Arial" panose="020B0604020202020204" pitchFamily="34" charset="0"/>
                <a:ea typeface="+mj-ea"/>
                <a:cs typeface="Arial" panose="020B0604020202020204" pitchFamily="34" charset="0"/>
              </a:rPr>
              <a:t>détection</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précoce</a:t>
            </a:r>
            <a:r>
              <a:rPr lang="en-US" sz="1600" kern="1200" spc="300" baseline="0" dirty="0">
                <a:solidFill>
                  <a:schemeClr val="bg1"/>
                </a:solidFill>
                <a:latin typeface="Arial" panose="020B0604020202020204" pitchFamily="34" charset="0"/>
                <a:ea typeface="+mj-ea"/>
                <a:cs typeface="Arial" panose="020B0604020202020204" pitchFamily="34" charset="0"/>
              </a:rPr>
              <a:t> et </a:t>
            </a:r>
            <a:r>
              <a:rPr lang="en-US" sz="1600" kern="1200" spc="300" baseline="0" dirty="0" err="1">
                <a:solidFill>
                  <a:schemeClr val="bg1"/>
                </a:solidFill>
                <a:latin typeface="Arial" panose="020B0604020202020204" pitchFamily="34" charset="0"/>
                <a:ea typeface="+mj-ea"/>
                <a:cs typeface="Arial" panose="020B0604020202020204" pitchFamily="34" charset="0"/>
              </a:rPr>
              <a:t>précise</a:t>
            </a:r>
            <a:r>
              <a:rPr lang="en-US" sz="1600" kern="1200" spc="300" baseline="0" dirty="0">
                <a:solidFill>
                  <a:schemeClr val="bg1"/>
                </a:solidFill>
                <a:latin typeface="Arial" panose="020B0604020202020204" pitchFamily="34" charset="0"/>
                <a:ea typeface="+mj-ea"/>
                <a:cs typeface="Arial" panose="020B0604020202020204" pitchFamily="34" charset="0"/>
              </a:rPr>
              <a:t> du covid-19 </a:t>
            </a:r>
            <a:r>
              <a:rPr lang="en-US" sz="1600" kern="1200" spc="300" baseline="0" dirty="0" err="1">
                <a:solidFill>
                  <a:schemeClr val="bg1"/>
                </a:solidFill>
                <a:latin typeface="Arial" panose="020B0604020202020204" pitchFamily="34" charset="0"/>
                <a:ea typeface="+mj-ea"/>
                <a:cs typeface="Arial" panose="020B0604020202020204" pitchFamily="34" charset="0"/>
              </a:rPr>
              <a:t>est</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cruciale</a:t>
            </a:r>
            <a:r>
              <a:rPr lang="en-US" sz="1600" kern="1200" spc="300" baseline="0" dirty="0">
                <a:solidFill>
                  <a:schemeClr val="bg1"/>
                </a:solidFill>
                <a:latin typeface="Arial" panose="020B0604020202020204" pitchFamily="34" charset="0"/>
                <a:ea typeface="+mj-ea"/>
                <a:cs typeface="Arial" panose="020B0604020202020204" pitchFamily="34" charset="0"/>
              </a:rPr>
              <a:t> pour </a:t>
            </a:r>
            <a:r>
              <a:rPr lang="en-US" sz="1600" kern="1200" spc="300" baseline="0" dirty="0" err="1">
                <a:solidFill>
                  <a:schemeClr val="bg1"/>
                </a:solidFill>
                <a:latin typeface="Arial" panose="020B0604020202020204" pitchFamily="34" charset="0"/>
                <a:ea typeface="+mj-ea"/>
                <a:cs typeface="Arial" panose="020B0604020202020204" pitchFamily="34" charset="0"/>
              </a:rPr>
              <a:t>contenir</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sa</a:t>
            </a:r>
            <a:r>
              <a:rPr lang="en-US" sz="1600" kern="1200" spc="300" baseline="0" dirty="0">
                <a:solidFill>
                  <a:schemeClr val="bg1"/>
                </a:solidFill>
                <a:latin typeface="Arial" panose="020B0604020202020204" pitchFamily="34" charset="0"/>
                <a:ea typeface="+mj-ea"/>
                <a:cs typeface="Arial" panose="020B0604020202020204" pitchFamily="34" charset="0"/>
              </a:rPr>
              <a:t> propagation et prendre des </a:t>
            </a:r>
            <a:r>
              <a:rPr lang="en-US" sz="1600" kern="1200" spc="300" baseline="0" dirty="0" err="1">
                <a:solidFill>
                  <a:schemeClr val="bg1"/>
                </a:solidFill>
                <a:latin typeface="Arial" panose="020B0604020202020204" pitchFamily="34" charset="0"/>
                <a:ea typeface="+mj-ea"/>
                <a:cs typeface="Arial" panose="020B0604020202020204" pitchFamily="34" charset="0"/>
              </a:rPr>
              <a:t>mesures</a:t>
            </a:r>
            <a:r>
              <a:rPr lang="en-US" sz="1600" kern="1200" spc="300" baseline="0" dirty="0">
                <a:solidFill>
                  <a:schemeClr val="bg1"/>
                </a:solidFill>
                <a:latin typeface="Arial" panose="020B0604020202020204" pitchFamily="34" charset="0"/>
                <a:ea typeface="+mj-ea"/>
                <a:cs typeface="Arial" panose="020B0604020202020204" pitchFamily="34" charset="0"/>
              </a:rPr>
              <a:t> de </a:t>
            </a:r>
            <a:r>
              <a:rPr lang="en-US" sz="1600" kern="1200" spc="300" baseline="0" dirty="0" err="1">
                <a:solidFill>
                  <a:schemeClr val="bg1"/>
                </a:solidFill>
                <a:latin typeface="Arial" panose="020B0604020202020204" pitchFamily="34" charset="0"/>
                <a:ea typeface="+mj-ea"/>
                <a:cs typeface="Arial" panose="020B0604020202020204" pitchFamily="34" charset="0"/>
              </a:rPr>
              <a:t>santé</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publique</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efficaces</a:t>
            </a:r>
            <a:r>
              <a:rPr lang="en-US" sz="1600" kern="1200" spc="300" baseline="0" dirty="0">
                <a:solidFill>
                  <a:schemeClr val="bg1"/>
                </a:solidFill>
                <a:latin typeface="Arial" panose="020B0604020202020204" pitchFamily="34" charset="0"/>
                <a:ea typeface="+mj-ea"/>
                <a:cs typeface="Arial" panose="020B0604020202020204" pitchFamily="34" charset="0"/>
              </a:rPr>
              <a:t>. les </a:t>
            </a:r>
            <a:r>
              <a:rPr lang="en-US" sz="1600" kern="1200" spc="300" baseline="0" dirty="0" err="1">
                <a:solidFill>
                  <a:schemeClr val="bg1"/>
                </a:solidFill>
                <a:latin typeface="Arial" panose="020B0604020202020204" pitchFamily="34" charset="0"/>
                <a:ea typeface="+mj-ea"/>
                <a:cs typeface="Arial" panose="020B0604020202020204" pitchFamily="34" charset="0"/>
              </a:rPr>
              <a:t>méthodes</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traditionnelles</a:t>
            </a:r>
            <a:r>
              <a:rPr lang="en-US" sz="1600" kern="1200" spc="300" baseline="0" dirty="0">
                <a:solidFill>
                  <a:schemeClr val="bg1"/>
                </a:solidFill>
                <a:latin typeface="Arial" panose="020B0604020202020204" pitchFamily="34" charset="0"/>
                <a:ea typeface="+mj-ea"/>
                <a:cs typeface="Arial" panose="020B0604020202020204" pitchFamily="34" charset="0"/>
              </a:rPr>
              <a:t> de </a:t>
            </a:r>
            <a:r>
              <a:rPr lang="en-US" sz="1600" kern="1200" spc="300" baseline="0" dirty="0" err="1">
                <a:solidFill>
                  <a:schemeClr val="bg1"/>
                </a:solidFill>
                <a:latin typeface="Arial" panose="020B0604020202020204" pitchFamily="34" charset="0"/>
                <a:ea typeface="+mj-ea"/>
                <a:cs typeface="Arial" panose="020B0604020202020204" pitchFamily="34" charset="0"/>
              </a:rPr>
              <a:t>détection</a:t>
            </a:r>
            <a:r>
              <a:rPr lang="en-US" sz="1600" kern="1200" spc="300" baseline="0" dirty="0">
                <a:solidFill>
                  <a:schemeClr val="bg1"/>
                </a:solidFill>
                <a:latin typeface="Arial" panose="020B0604020202020204" pitchFamily="34" charset="0"/>
                <a:ea typeface="+mj-ea"/>
                <a:cs typeface="Arial" panose="020B0604020202020204" pitchFamily="34" charset="0"/>
              </a:rPr>
              <a:t> du virus, </a:t>
            </a:r>
            <a:r>
              <a:rPr lang="en-US" sz="1600" kern="1200" spc="300" baseline="0" dirty="0" err="1">
                <a:solidFill>
                  <a:schemeClr val="bg1"/>
                </a:solidFill>
                <a:latin typeface="Arial" panose="020B0604020202020204" pitchFamily="34" charset="0"/>
                <a:ea typeface="+mj-ea"/>
                <a:cs typeface="Arial" panose="020B0604020202020204" pitchFamily="34" charset="0"/>
              </a:rPr>
              <a:t>telles</a:t>
            </a:r>
            <a:r>
              <a:rPr lang="en-US" sz="1600" kern="1200" spc="300" baseline="0" dirty="0">
                <a:solidFill>
                  <a:schemeClr val="bg1"/>
                </a:solidFill>
                <a:latin typeface="Arial" panose="020B0604020202020204" pitchFamily="34" charset="0"/>
                <a:ea typeface="+mj-ea"/>
                <a:cs typeface="Arial" panose="020B0604020202020204" pitchFamily="34" charset="0"/>
              </a:rPr>
              <a:t> que les tests </a:t>
            </a:r>
            <a:r>
              <a:rPr lang="en-US" sz="1600" kern="1200" spc="300" baseline="0" dirty="0" err="1">
                <a:solidFill>
                  <a:schemeClr val="bg1"/>
                </a:solidFill>
                <a:latin typeface="Arial" panose="020B0604020202020204" pitchFamily="34" charset="0"/>
                <a:ea typeface="+mj-ea"/>
                <a:cs typeface="Arial" panose="020B0604020202020204" pitchFamily="34" charset="0"/>
              </a:rPr>
              <a:t>pcr</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réaction</a:t>
            </a:r>
            <a:r>
              <a:rPr lang="en-US" sz="1600" kern="1200" spc="300" baseline="0" dirty="0">
                <a:solidFill>
                  <a:schemeClr val="bg1"/>
                </a:solidFill>
                <a:latin typeface="Arial" panose="020B0604020202020204" pitchFamily="34" charset="0"/>
                <a:ea typeface="+mj-ea"/>
                <a:cs typeface="Arial" panose="020B0604020202020204" pitchFamily="34" charset="0"/>
              </a:rPr>
              <a:t> de </a:t>
            </a:r>
            <a:r>
              <a:rPr lang="en-US" sz="1600" kern="1200" spc="300" baseline="0" dirty="0" err="1">
                <a:solidFill>
                  <a:schemeClr val="bg1"/>
                </a:solidFill>
                <a:latin typeface="Arial" panose="020B0604020202020204" pitchFamily="34" charset="0"/>
                <a:ea typeface="+mj-ea"/>
                <a:cs typeface="Arial" panose="020B0604020202020204" pitchFamily="34" charset="0"/>
              </a:rPr>
              <a:t>polymérisation</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en</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chaîne</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peuvent</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être</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coûteuses</a:t>
            </a:r>
            <a:r>
              <a:rPr lang="en-US" sz="1600" kern="1200" spc="300" baseline="0" dirty="0">
                <a:solidFill>
                  <a:schemeClr val="bg1"/>
                </a:solidFill>
                <a:latin typeface="Arial" panose="020B0604020202020204" pitchFamily="34" charset="0"/>
                <a:ea typeface="+mj-ea"/>
                <a:cs typeface="Arial" panose="020B0604020202020204" pitchFamily="34" charset="0"/>
              </a:rPr>
              <a:t>, longues et </a:t>
            </a:r>
            <a:r>
              <a:rPr lang="en-US" sz="1600" kern="1200" spc="300" baseline="0" dirty="0" err="1">
                <a:solidFill>
                  <a:schemeClr val="bg1"/>
                </a:solidFill>
                <a:latin typeface="Arial" panose="020B0604020202020204" pitchFamily="34" charset="0"/>
                <a:ea typeface="+mj-ea"/>
                <a:cs typeface="Arial" panose="020B0604020202020204" pitchFamily="34" charset="0"/>
              </a:rPr>
              <a:t>nécessitent</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souvent</a:t>
            </a:r>
            <a:r>
              <a:rPr lang="en-US" sz="1600" kern="1200" spc="300" baseline="0" dirty="0">
                <a:solidFill>
                  <a:schemeClr val="bg1"/>
                </a:solidFill>
                <a:latin typeface="Arial" panose="020B0604020202020204" pitchFamily="34" charset="0"/>
                <a:ea typeface="+mj-ea"/>
                <a:cs typeface="Arial" panose="020B0604020202020204" pitchFamily="34" charset="0"/>
              </a:rPr>
              <a:t> des </a:t>
            </a:r>
            <a:r>
              <a:rPr lang="en-US" sz="1600" kern="1200" spc="300" baseline="0" dirty="0" err="1">
                <a:solidFill>
                  <a:schemeClr val="bg1"/>
                </a:solidFill>
                <a:latin typeface="Arial" panose="020B0604020202020204" pitchFamily="34" charset="0"/>
                <a:ea typeface="+mj-ea"/>
                <a:cs typeface="Arial" panose="020B0604020202020204" pitchFamily="34" charset="0"/>
              </a:rPr>
              <a:t>équipements</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spécialisés</a:t>
            </a:r>
            <a:r>
              <a:rPr lang="en-US" sz="1600" kern="1200" spc="300" baseline="0" dirty="0">
                <a:solidFill>
                  <a:schemeClr val="bg1"/>
                </a:solidFill>
                <a:latin typeface="Arial" panose="020B0604020202020204" pitchFamily="34" charset="0"/>
                <a:ea typeface="+mj-ea"/>
                <a:cs typeface="Arial" panose="020B0604020202020204" pitchFamily="34" charset="0"/>
              </a:rPr>
              <a:t>. dans </a:t>
            </a:r>
            <a:r>
              <a:rPr lang="en-US" sz="1600" kern="1200" spc="300" baseline="0" dirty="0" err="1">
                <a:solidFill>
                  <a:schemeClr val="bg1"/>
                </a:solidFill>
                <a:latin typeface="Arial" panose="020B0604020202020204" pitchFamily="34" charset="0"/>
                <a:ea typeface="+mj-ea"/>
                <a:cs typeface="Arial" panose="020B0604020202020204" pitchFamily="34" charset="0"/>
              </a:rPr>
              <a:t>ce</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contexte</a:t>
            </a:r>
            <a:r>
              <a:rPr lang="en-US" sz="1600" kern="1200" spc="300" baseline="0" dirty="0">
                <a:solidFill>
                  <a:schemeClr val="bg1"/>
                </a:solidFill>
                <a:latin typeface="Arial" panose="020B0604020202020204" pitchFamily="34" charset="0"/>
                <a:ea typeface="+mj-ea"/>
                <a:cs typeface="Arial" panose="020B0604020202020204" pitchFamily="34" charset="0"/>
              </a:rPr>
              <a:t>, les </a:t>
            </a:r>
            <a:r>
              <a:rPr lang="en-US" sz="1600" kern="1200" spc="300" baseline="0" dirty="0" err="1">
                <a:solidFill>
                  <a:schemeClr val="bg1"/>
                </a:solidFill>
                <a:latin typeface="Arial" panose="020B0604020202020204" pitchFamily="34" charset="0"/>
                <a:ea typeface="+mj-ea"/>
                <a:cs typeface="Arial" panose="020B0604020202020204" pitchFamily="34" charset="0"/>
              </a:rPr>
              <a:t>approches</a:t>
            </a:r>
            <a:r>
              <a:rPr lang="en-US" sz="1600" kern="1200" spc="300" baseline="0" dirty="0">
                <a:solidFill>
                  <a:schemeClr val="bg1"/>
                </a:solidFill>
                <a:latin typeface="Arial" panose="020B0604020202020204" pitchFamily="34" charset="0"/>
                <a:ea typeface="+mj-ea"/>
                <a:cs typeface="Arial" panose="020B0604020202020204" pitchFamily="34" charset="0"/>
              </a:rPr>
              <a:t> de machine learning </a:t>
            </a:r>
            <a:r>
              <a:rPr lang="en-US" sz="1600" kern="1200" spc="300" baseline="0" dirty="0" err="1">
                <a:solidFill>
                  <a:schemeClr val="bg1"/>
                </a:solidFill>
                <a:latin typeface="Arial" panose="020B0604020202020204" pitchFamily="34" charset="0"/>
                <a:ea typeface="+mj-ea"/>
                <a:cs typeface="Arial" panose="020B0604020202020204" pitchFamily="34" charset="0"/>
              </a:rPr>
              <a:t>offrent</a:t>
            </a:r>
            <a:r>
              <a:rPr lang="en-US" sz="1600" kern="1200" spc="300" baseline="0" dirty="0">
                <a:solidFill>
                  <a:schemeClr val="bg1"/>
                </a:solidFill>
                <a:latin typeface="Arial" panose="020B0604020202020204" pitchFamily="34" charset="0"/>
                <a:ea typeface="+mj-ea"/>
                <a:cs typeface="Arial" panose="020B0604020202020204" pitchFamily="34" charset="0"/>
              </a:rPr>
              <a:t> un </a:t>
            </a:r>
            <a:r>
              <a:rPr lang="en-US" sz="1600" kern="1200" spc="300" baseline="0" dirty="0" err="1">
                <a:solidFill>
                  <a:schemeClr val="bg1"/>
                </a:solidFill>
                <a:latin typeface="Arial" panose="020B0604020202020204" pitchFamily="34" charset="0"/>
                <a:ea typeface="+mj-ea"/>
                <a:cs typeface="Arial" panose="020B0604020202020204" pitchFamily="34" charset="0"/>
              </a:rPr>
              <a:t>potentiel</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prometteur</a:t>
            </a:r>
            <a:r>
              <a:rPr lang="en-US" sz="1600" kern="1200" spc="300" baseline="0" dirty="0">
                <a:solidFill>
                  <a:schemeClr val="bg1"/>
                </a:solidFill>
                <a:latin typeface="Arial" panose="020B0604020202020204" pitchFamily="34" charset="0"/>
                <a:ea typeface="+mj-ea"/>
                <a:cs typeface="Arial" panose="020B0604020202020204" pitchFamily="34" charset="0"/>
              </a:rPr>
              <a:t> pour la </a:t>
            </a:r>
            <a:r>
              <a:rPr lang="en-US" sz="1600" kern="1200" spc="300" baseline="0" dirty="0" err="1">
                <a:solidFill>
                  <a:schemeClr val="bg1"/>
                </a:solidFill>
                <a:latin typeface="Arial" panose="020B0604020202020204" pitchFamily="34" charset="0"/>
                <a:ea typeface="+mj-ea"/>
                <a:cs typeface="Arial" panose="020B0604020202020204" pitchFamily="34" charset="0"/>
              </a:rPr>
              <a:t>détection</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rapide</a:t>
            </a:r>
            <a:r>
              <a:rPr lang="en-US" sz="1600" kern="1200" spc="300" baseline="0" dirty="0">
                <a:solidFill>
                  <a:schemeClr val="bg1"/>
                </a:solidFill>
                <a:latin typeface="Arial" panose="020B0604020202020204" pitchFamily="34" charset="0"/>
                <a:ea typeface="+mj-ea"/>
                <a:cs typeface="Arial" panose="020B0604020202020204" pitchFamily="34" charset="0"/>
              </a:rPr>
              <a:t> et </a:t>
            </a:r>
            <a:r>
              <a:rPr lang="en-US" sz="1600" kern="1200" spc="300" baseline="0" dirty="0" err="1">
                <a:solidFill>
                  <a:schemeClr val="bg1"/>
                </a:solidFill>
                <a:latin typeface="Arial" panose="020B0604020202020204" pitchFamily="34" charset="0"/>
                <a:ea typeface="+mj-ea"/>
                <a:cs typeface="Arial" panose="020B0604020202020204" pitchFamily="34" charset="0"/>
              </a:rPr>
              <a:t>précise</a:t>
            </a:r>
            <a:r>
              <a:rPr lang="en-US" sz="1600" kern="1200" spc="300" baseline="0" dirty="0">
                <a:solidFill>
                  <a:schemeClr val="bg1"/>
                </a:solidFill>
                <a:latin typeface="Arial" panose="020B0604020202020204" pitchFamily="34" charset="0"/>
                <a:ea typeface="+mj-ea"/>
                <a:cs typeface="Arial" panose="020B0604020202020204" pitchFamily="34" charset="0"/>
              </a:rPr>
              <a:t> du covid-19 à </a:t>
            </a:r>
            <a:r>
              <a:rPr lang="en-US" sz="1600" kern="1200" spc="300" baseline="0" dirty="0" err="1">
                <a:solidFill>
                  <a:schemeClr val="bg1"/>
                </a:solidFill>
                <a:latin typeface="Arial" panose="020B0604020202020204" pitchFamily="34" charset="0"/>
                <a:ea typeface="+mj-ea"/>
                <a:cs typeface="Arial" panose="020B0604020202020204" pitchFamily="34" charset="0"/>
              </a:rPr>
              <a:t>partir</a:t>
            </a:r>
            <a:r>
              <a:rPr lang="en-US" sz="1600" kern="1200" spc="300" baseline="0" dirty="0">
                <a:solidFill>
                  <a:schemeClr val="bg1"/>
                </a:solidFill>
                <a:latin typeface="Arial" panose="020B0604020202020204" pitchFamily="34" charset="0"/>
                <a:ea typeface="+mj-ea"/>
                <a:cs typeface="Arial" panose="020B0604020202020204" pitchFamily="34" charset="0"/>
              </a:rPr>
              <a:t> de données </a:t>
            </a:r>
            <a:r>
              <a:rPr lang="en-US" sz="1600" kern="1200" spc="300" baseline="0" dirty="0" err="1">
                <a:solidFill>
                  <a:schemeClr val="bg1"/>
                </a:solidFill>
                <a:latin typeface="Arial" panose="020B0604020202020204" pitchFamily="34" charset="0"/>
                <a:ea typeface="+mj-ea"/>
                <a:cs typeface="Arial" panose="020B0604020202020204" pitchFamily="34" charset="0"/>
              </a:rPr>
              <a:t>médicales</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notamment</a:t>
            </a:r>
            <a:r>
              <a:rPr lang="en-US" sz="1600" kern="1200" spc="300" baseline="0" dirty="0">
                <a:solidFill>
                  <a:schemeClr val="bg1"/>
                </a:solidFill>
                <a:latin typeface="Arial" panose="020B0604020202020204" pitchFamily="34" charset="0"/>
                <a:ea typeface="+mj-ea"/>
                <a:cs typeface="Arial" panose="020B0604020202020204" pitchFamily="34" charset="0"/>
              </a:rPr>
              <a:t> des radiographies </a:t>
            </a:r>
            <a:r>
              <a:rPr lang="en-US" sz="1600" kern="1200" spc="300" baseline="0" dirty="0" err="1">
                <a:solidFill>
                  <a:schemeClr val="bg1"/>
                </a:solidFill>
                <a:latin typeface="Arial" panose="020B0604020202020204" pitchFamily="34" charset="0"/>
                <a:ea typeface="+mj-ea"/>
                <a:cs typeface="Arial" panose="020B0604020202020204" pitchFamily="34" charset="0"/>
              </a:rPr>
              <a:t>pulmonaires</a:t>
            </a:r>
            <a:r>
              <a:rPr lang="en-US" sz="1600" kern="1200" spc="300" baseline="0" dirty="0">
                <a:solidFill>
                  <a:schemeClr val="bg1"/>
                </a:solidFill>
                <a:latin typeface="Arial" panose="020B0604020202020204" pitchFamily="34" charset="0"/>
                <a:ea typeface="+mj-ea"/>
                <a:cs typeface="Arial" panose="020B0604020202020204" pitchFamily="34" charset="0"/>
              </a:rPr>
              <a:t> et des tests </a:t>
            </a:r>
            <a:r>
              <a:rPr lang="en-US" sz="1600" kern="1200" spc="300" baseline="0" dirty="0" err="1">
                <a:solidFill>
                  <a:schemeClr val="bg1"/>
                </a:solidFill>
                <a:latin typeface="Arial" panose="020B0604020202020204" pitchFamily="34" charset="0"/>
                <a:ea typeface="+mj-ea"/>
                <a:cs typeface="Arial" panose="020B0604020202020204" pitchFamily="34" charset="0"/>
              </a:rPr>
              <a:t>pcr</a:t>
            </a:r>
            <a:r>
              <a:rPr lang="en-US" sz="1600" kern="1200" spc="300" baseline="0" dirty="0">
                <a:solidFill>
                  <a:schemeClr val="bg1"/>
                </a:solidFill>
                <a:latin typeface="Arial" panose="020B0604020202020204" pitchFamily="34" charset="0"/>
                <a:ea typeface="+mj-ea"/>
                <a:cs typeface="Arial" panose="020B0604020202020204" pitchFamily="34" charset="0"/>
              </a:rPr>
              <a:t>.</a:t>
            </a:r>
          </a:p>
          <a:p>
            <a:pPr>
              <a:lnSpc>
                <a:spcPct val="90000"/>
              </a:lnSpc>
              <a:spcBef>
                <a:spcPct val="0"/>
              </a:spcBef>
              <a:spcAft>
                <a:spcPts val="600"/>
              </a:spcAft>
              <a:buClr>
                <a:schemeClr val="accent6"/>
              </a:buClr>
            </a:pPr>
            <a:endParaRPr lang="en-US" sz="1600" kern="1200" spc="300" baseline="0" dirty="0">
              <a:solidFill>
                <a:schemeClr val="bg1"/>
              </a:solidFill>
              <a:latin typeface="Arial" panose="020B0604020202020204" pitchFamily="34" charset="0"/>
              <a:ea typeface="+mj-ea"/>
              <a:cs typeface="Arial" panose="020B0604020202020204" pitchFamily="34" charset="0"/>
            </a:endParaRPr>
          </a:p>
          <a:p>
            <a:pPr>
              <a:lnSpc>
                <a:spcPct val="90000"/>
              </a:lnSpc>
              <a:spcBef>
                <a:spcPct val="0"/>
              </a:spcBef>
              <a:spcAft>
                <a:spcPts val="600"/>
              </a:spcAft>
              <a:buClr>
                <a:schemeClr val="accent6"/>
              </a:buClr>
            </a:pPr>
            <a:r>
              <a:rPr lang="en-US" sz="1600" kern="1200" spc="300" baseline="0" dirty="0">
                <a:solidFill>
                  <a:schemeClr val="bg1"/>
                </a:solidFill>
                <a:latin typeface="Arial" panose="020B0604020202020204" pitchFamily="34" charset="0"/>
                <a:ea typeface="+mj-ea"/>
                <a:cs typeface="Arial" panose="020B0604020202020204" pitchFamily="34" charset="0"/>
              </a:rPr>
              <a:t>dans </a:t>
            </a:r>
            <a:r>
              <a:rPr lang="en-US" sz="1600" kern="1200" spc="300" baseline="0" dirty="0" err="1">
                <a:solidFill>
                  <a:schemeClr val="bg1"/>
                </a:solidFill>
                <a:latin typeface="Arial" panose="020B0604020202020204" pitchFamily="34" charset="0"/>
                <a:ea typeface="+mj-ea"/>
                <a:cs typeface="Arial" panose="020B0604020202020204" pitchFamily="34" charset="0"/>
              </a:rPr>
              <a:t>cet</a:t>
            </a:r>
            <a:r>
              <a:rPr lang="en-US" sz="1600" kern="1200" spc="300" baseline="0" dirty="0">
                <a:solidFill>
                  <a:schemeClr val="bg1"/>
                </a:solidFill>
                <a:latin typeface="Arial" panose="020B0604020202020204" pitchFamily="34" charset="0"/>
                <a:ea typeface="+mj-ea"/>
                <a:cs typeface="Arial" panose="020B0604020202020204" pitchFamily="34" charset="0"/>
              </a:rPr>
              <a:t> exposé, nous </a:t>
            </a:r>
            <a:r>
              <a:rPr lang="en-US" sz="1600" kern="1200" spc="300" baseline="0" dirty="0" err="1">
                <a:solidFill>
                  <a:schemeClr val="bg1"/>
                </a:solidFill>
                <a:latin typeface="Arial" panose="020B0604020202020204" pitchFamily="34" charset="0"/>
                <a:ea typeface="+mj-ea"/>
                <a:cs typeface="Arial" panose="020B0604020202020204" pitchFamily="34" charset="0"/>
              </a:rPr>
              <a:t>explorerons</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plusieurs</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approches</a:t>
            </a:r>
            <a:r>
              <a:rPr lang="en-US" sz="1600" kern="1200" spc="300" baseline="0" dirty="0">
                <a:solidFill>
                  <a:schemeClr val="bg1"/>
                </a:solidFill>
                <a:latin typeface="Arial" panose="020B0604020202020204" pitchFamily="34" charset="0"/>
                <a:ea typeface="+mj-ea"/>
                <a:cs typeface="Arial" panose="020B0604020202020204" pitchFamily="34" charset="0"/>
              </a:rPr>
              <a:t> de machine learning pour la </a:t>
            </a:r>
            <a:r>
              <a:rPr lang="en-US" sz="1600" kern="1200" spc="300" baseline="0" dirty="0" err="1">
                <a:solidFill>
                  <a:schemeClr val="bg1"/>
                </a:solidFill>
                <a:latin typeface="Arial" panose="020B0604020202020204" pitchFamily="34" charset="0"/>
                <a:ea typeface="+mj-ea"/>
                <a:cs typeface="Arial" panose="020B0604020202020204" pitchFamily="34" charset="0"/>
              </a:rPr>
              <a:t>détection</a:t>
            </a:r>
            <a:r>
              <a:rPr lang="en-US" sz="1600" kern="1200" spc="300" baseline="0" dirty="0">
                <a:solidFill>
                  <a:schemeClr val="bg1"/>
                </a:solidFill>
                <a:latin typeface="Arial" panose="020B0604020202020204" pitchFamily="34" charset="0"/>
                <a:ea typeface="+mj-ea"/>
                <a:cs typeface="Arial" panose="020B0604020202020204" pitchFamily="34" charset="0"/>
              </a:rPr>
              <a:t> du covid-19, </a:t>
            </a:r>
            <a:r>
              <a:rPr lang="en-US" sz="1600" kern="1200" spc="300" baseline="0" dirty="0" err="1">
                <a:solidFill>
                  <a:schemeClr val="bg1"/>
                </a:solidFill>
                <a:latin typeface="Arial" panose="020B0604020202020204" pitchFamily="34" charset="0"/>
                <a:ea typeface="+mj-ea"/>
                <a:cs typeface="Arial" panose="020B0604020202020204" pitchFamily="34" charset="0"/>
              </a:rPr>
              <a:t>en</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fournissant</a:t>
            </a:r>
            <a:r>
              <a:rPr lang="en-US" sz="1600" kern="1200" spc="300" baseline="0" dirty="0">
                <a:solidFill>
                  <a:schemeClr val="bg1"/>
                </a:solidFill>
                <a:latin typeface="Arial" panose="020B0604020202020204" pitchFamily="34" charset="0"/>
                <a:ea typeface="+mj-ea"/>
                <a:cs typeface="Arial" panose="020B0604020202020204" pitchFamily="34" charset="0"/>
              </a:rPr>
              <a:t> du code python pour </a:t>
            </a:r>
            <a:r>
              <a:rPr lang="en-US" sz="1600" kern="1200" spc="300" baseline="0" dirty="0" err="1">
                <a:solidFill>
                  <a:schemeClr val="bg1"/>
                </a:solidFill>
                <a:latin typeface="Arial" panose="020B0604020202020204" pitchFamily="34" charset="0"/>
                <a:ea typeface="+mj-ea"/>
                <a:cs typeface="Arial" panose="020B0604020202020204" pitchFamily="34" charset="0"/>
              </a:rPr>
              <a:t>chaque</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approche</a:t>
            </a:r>
            <a:r>
              <a:rPr lang="en-US" sz="1600" kern="1200" spc="300" baseline="0" dirty="0">
                <a:solidFill>
                  <a:schemeClr val="bg1"/>
                </a:solidFill>
                <a:latin typeface="Arial" panose="020B0604020202020204" pitchFamily="34" charset="0"/>
                <a:ea typeface="+mj-ea"/>
                <a:cs typeface="Arial" panose="020B0604020202020204" pitchFamily="34" charset="0"/>
              </a:rPr>
              <a:t> et </a:t>
            </a:r>
            <a:r>
              <a:rPr lang="en-US" sz="1600" kern="1200" spc="300" baseline="0" dirty="0" err="1">
                <a:solidFill>
                  <a:schemeClr val="bg1"/>
                </a:solidFill>
                <a:latin typeface="Arial" panose="020B0604020202020204" pitchFamily="34" charset="0"/>
                <a:ea typeface="+mj-ea"/>
                <a:cs typeface="Arial" panose="020B0604020202020204" pitchFamily="34" charset="0"/>
              </a:rPr>
              <a:t>en</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comparant</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leurs</a:t>
            </a:r>
            <a:r>
              <a:rPr lang="en-US" sz="1600" kern="1200" spc="300" baseline="0" dirty="0">
                <a:solidFill>
                  <a:schemeClr val="bg1"/>
                </a:solidFill>
                <a:latin typeface="Arial" panose="020B0604020202020204" pitchFamily="34" charset="0"/>
                <a:ea typeface="+mj-ea"/>
                <a:cs typeface="Arial" panose="020B0604020202020204" pitchFamily="34" charset="0"/>
              </a:rPr>
              <a:t> performances. nous </a:t>
            </a:r>
            <a:r>
              <a:rPr lang="en-US" sz="1600" kern="1200" spc="300" baseline="0" dirty="0" err="1">
                <a:solidFill>
                  <a:schemeClr val="bg1"/>
                </a:solidFill>
                <a:latin typeface="Arial" panose="020B0604020202020204" pitchFamily="34" charset="0"/>
                <a:ea typeface="+mj-ea"/>
                <a:cs typeface="Arial" panose="020B0604020202020204" pitchFamily="34" charset="0"/>
              </a:rPr>
              <a:t>examinerons</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notamment</a:t>
            </a:r>
            <a:r>
              <a:rPr lang="en-US" sz="1600" kern="1200" spc="300" baseline="0" dirty="0">
                <a:solidFill>
                  <a:schemeClr val="bg1"/>
                </a:solidFill>
                <a:latin typeface="Arial" panose="020B0604020202020204" pitchFamily="34" charset="0"/>
                <a:ea typeface="+mj-ea"/>
                <a:cs typeface="Arial" panose="020B0604020202020204" pitchFamily="34" charset="0"/>
              </a:rPr>
              <a:t> les </a:t>
            </a:r>
            <a:r>
              <a:rPr lang="en-US" sz="1600" kern="1200" spc="300" baseline="0" dirty="0" err="1">
                <a:solidFill>
                  <a:schemeClr val="bg1"/>
                </a:solidFill>
                <a:latin typeface="Arial" panose="020B0604020202020204" pitchFamily="34" charset="0"/>
                <a:ea typeface="+mj-ea"/>
                <a:cs typeface="Arial" panose="020B0604020202020204" pitchFamily="34" charset="0"/>
              </a:rPr>
              <a:t>approches</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en-US" sz="1600" kern="1200" spc="300" baseline="0" dirty="0" err="1">
                <a:solidFill>
                  <a:schemeClr val="bg1"/>
                </a:solidFill>
                <a:latin typeface="Arial" panose="020B0604020202020204" pitchFamily="34" charset="0"/>
                <a:ea typeface="+mj-ea"/>
                <a:cs typeface="Arial" panose="020B0604020202020204" pitchFamily="34" charset="0"/>
              </a:rPr>
              <a:t>suivantes</a:t>
            </a:r>
            <a:r>
              <a:rPr lang="en-US" sz="1600" kern="1200" spc="300" baseline="0" dirty="0">
                <a:solidFill>
                  <a:schemeClr val="bg1"/>
                </a:solidFill>
                <a:latin typeface="Arial" panose="020B0604020202020204" pitchFamily="34" charset="0"/>
                <a:ea typeface="+mj-ea"/>
                <a:cs typeface="Arial" panose="020B0604020202020204" pitchFamily="34" charset="0"/>
              </a:rPr>
              <a:t> :</a:t>
            </a:r>
            <a:r>
              <a:rPr lang="fr-FR" sz="1600" kern="1200" spc="300" baseline="0" dirty="0">
                <a:solidFill>
                  <a:schemeClr val="bg1"/>
                </a:solidFill>
                <a:latin typeface="Arial" panose="020B0604020202020204" pitchFamily="34" charset="0"/>
                <a:ea typeface="+mj-ea"/>
                <a:cs typeface="Arial" panose="020B0604020202020204" pitchFamily="34" charset="0"/>
              </a:rPr>
              <a:t>que </a:t>
            </a:r>
            <a:r>
              <a:rPr lang="fr-FR" sz="1600" kern="1200" spc="300" baseline="0" dirty="0" err="1">
                <a:solidFill>
                  <a:schemeClr val="bg1"/>
                </a:solidFill>
                <a:latin typeface="Arial" panose="020B0604020202020204" pitchFamily="34" charset="0"/>
                <a:ea typeface="+mj-ea"/>
                <a:cs typeface="Arial" panose="020B0604020202020204" pitchFamily="34" charset="0"/>
              </a:rPr>
              <a:t>Logistic</a:t>
            </a:r>
            <a:r>
              <a:rPr lang="fr-FR" sz="1600" kern="1200" spc="300" baseline="0" dirty="0">
                <a:solidFill>
                  <a:schemeClr val="bg1"/>
                </a:solidFill>
                <a:latin typeface="Arial" panose="020B0604020202020204" pitchFamily="34" charset="0"/>
                <a:ea typeface="+mj-ea"/>
                <a:cs typeface="Arial" panose="020B0604020202020204" pitchFamily="34" charset="0"/>
              </a:rPr>
              <a:t> </a:t>
            </a:r>
            <a:r>
              <a:rPr lang="fr-FR" sz="1600" kern="1200" spc="300" baseline="0" dirty="0" err="1">
                <a:solidFill>
                  <a:schemeClr val="bg1"/>
                </a:solidFill>
                <a:latin typeface="Arial" panose="020B0604020202020204" pitchFamily="34" charset="0"/>
                <a:ea typeface="+mj-ea"/>
                <a:cs typeface="Arial" panose="020B0604020202020204" pitchFamily="34" charset="0"/>
              </a:rPr>
              <a:t>regression</a:t>
            </a:r>
            <a:r>
              <a:rPr lang="fr-FR" sz="1600" kern="1200" spc="300" baseline="0" dirty="0">
                <a:solidFill>
                  <a:schemeClr val="bg1"/>
                </a:solidFill>
                <a:latin typeface="Arial" panose="020B0604020202020204" pitchFamily="34" charset="0"/>
                <a:ea typeface="+mj-ea"/>
                <a:cs typeface="Arial" panose="020B0604020202020204" pitchFamily="34" charset="0"/>
              </a:rPr>
              <a:t> , </a:t>
            </a:r>
            <a:r>
              <a:rPr lang="fr-FR" sz="1600" kern="1200" spc="300" baseline="0" dirty="0" err="1">
                <a:solidFill>
                  <a:schemeClr val="bg1"/>
                </a:solidFill>
                <a:latin typeface="Arial" panose="020B0604020202020204" pitchFamily="34" charset="0"/>
                <a:ea typeface="+mj-ea"/>
                <a:cs typeface="Arial" panose="020B0604020202020204" pitchFamily="34" charset="0"/>
              </a:rPr>
              <a:t>Knn</a:t>
            </a:r>
            <a:r>
              <a:rPr lang="fr-FR" sz="1600" kern="1200" spc="300" baseline="0" dirty="0">
                <a:solidFill>
                  <a:schemeClr val="bg1"/>
                </a:solidFill>
                <a:latin typeface="Arial" panose="020B0604020202020204" pitchFamily="34" charset="0"/>
                <a:ea typeface="+mj-ea"/>
                <a:cs typeface="Arial" panose="020B0604020202020204" pitchFamily="34" charset="0"/>
              </a:rPr>
              <a:t> (K­ plus proches voisins) , </a:t>
            </a:r>
            <a:r>
              <a:rPr lang="fr-FR" sz="1600" kern="1200" spc="300" baseline="0" dirty="0" err="1">
                <a:solidFill>
                  <a:schemeClr val="bg1"/>
                </a:solidFill>
                <a:latin typeface="Arial" panose="020B0604020202020204" pitchFamily="34" charset="0"/>
                <a:ea typeface="+mj-ea"/>
                <a:cs typeface="Arial" panose="020B0604020202020204" pitchFamily="34" charset="0"/>
              </a:rPr>
              <a:t>Random</a:t>
            </a:r>
            <a:r>
              <a:rPr lang="fr-FR" sz="1600" kern="1200" spc="300" baseline="0" dirty="0">
                <a:solidFill>
                  <a:schemeClr val="bg1"/>
                </a:solidFill>
                <a:latin typeface="Arial" panose="020B0604020202020204" pitchFamily="34" charset="0"/>
                <a:ea typeface="+mj-ea"/>
                <a:cs typeface="Arial" panose="020B0604020202020204" pitchFamily="34" charset="0"/>
              </a:rPr>
              <a:t> </a:t>
            </a:r>
            <a:r>
              <a:rPr lang="fr-FR" sz="1600" kern="1200" spc="300" baseline="0" dirty="0" err="1">
                <a:solidFill>
                  <a:schemeClr val="bg1"/>
                </a:solidFill>
                <a:latin typeface="Arial" panose="020B0604020202020204" pitchFamily="34" charset="0"/>
                <a:ea typeface="+mj-ea"/>
                <a:cs typeface="Arial" panose="020B0604020202020204" pitchFamily="34" charset="0"/>
              </a:rPr>
              <a:t>forest</a:t>
            </a:r>
            <a:r>
              <a:rPr lang="fr-FR" sz="1600" kern="1200" spc="300" baseline="0" dirty="0">
                <a:solidFill>
                  <a:schemeClr val="bg1"/>
                </a:solidFill>
                <a:latin typeface="Arial" panose="020B0604020202020204" pitchFamily="34" charset="0"/>
                <a:ea typeface="+mj-ea"/>
                <a:cs typeface="Arial" panose="020B0604020202020204" pitchFamily="34" charset="0"/>
              </a:rPr>
              <a:t> et SVM (Support </a:t>
            </a:r>
            <a:r>
              <a:rPr lang="fr-FR" sz="1600" kern="1200" spc="300" baseline="0" dirty="0" err="1">
                <a:solidFill>
                  <a:schemeClr val="bg1"/>
                </a:solidFill>
                <a:latin typeface="Arial" panose="020B0604020202020204" pitchFamily="34" charset="0"/>
                <a:ea typeface="+mj-ea"/>
                <a:cs typeface="Arial" panose="020B0604020202020204" pitchFamily="34" charset="0"/>
              </a:rPr>
              <a:t>Vector</a:t>
            </a:r>
            <a:r>
              <a:rPr lang="fr-FR" sz="1600" kern="1200" spc="300" baseline="0" dirty="0">
                <a:solidFill>
                  <a:schemeClr val="bg1"/>
                </a:solidFill>
                <a:latin typeface="Arial" panose="020B0604020202020204" pitchFamily="34" charset="0"/>
                <a:ea typeface="+mj-ea"/>
                <a:cs typeface="Arial" panose="020B0604020202020204" pitchFamily="34" charset="0"/>
              </a:rPr>
              <a:t> Machine) </a:t>
            </a:r>
            <a:endParaRPr lang="en-US" sz="1600" kern="1200" spc="300" baseline="0" dirty="0">
              <a:solidFill>
                <a:schemeClr val="bg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330733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8" y="2861187"/>
            <a:ext cx="11562303" cy="757084"/>
          </a:xfrm>
        </p:spPr>
        <p:txBody>
          <a:bodyPr/>
          <a:lstStyle/>
          <a:p>
            <a:r>
              <a:rPr lang="en-US" dirty="0"/>
              <a:t>Description des données</a:t>
            </a:r>
          </a:p>
          <a:p>
            <a:endParaRPr lang="en-US" dirty="0"/>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spTree>
    <p:extLst>
      <p:ext uri="{BB962C8B-B14F-4D97-AF65-F5344CB8AC3E}">
        <p14:creationId xmlns:p14="http://schemas.microsoft.com/office/powerpoint/2010/main" val="2201981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id="{9A62DBDB-3C83-7A96-0766-8FE492E10FC7}"/>
              </a:ext>
            </a:extLst>
          </p:cNvPr>
          <p:cNvSpPr txBox="1"/>
          <p:nvPr/>
        </p:nvSpPr>
        <p:spPr>
          <a:xfrm>
            <a:off x="319997" y="771832"/>
            <a:ext cx="10192574" cy="5801032"/>
          </a:xfrm>
          <a:prstGeom prst="rect">
            <a:avLst/>
          </a:prstGeom>
        </p:spPr>
        <p:txBody>
          <a:bodyPr vert="horz" lIns="91440" tIns="45720" rIns="91440" bIns="45720" rtlCol="0" anchor="b">
            <a:noAutofit/>
          </a:bodyPr>
          <a:lstStyle/>
          <a:p>
            <a:pPr>
              <a:lnSpc>
                <a:spcPct val="90000"/>
              </a:lnSpc>
              <a:spcBef>
                <a:spcPct val="0"/>
              </a:spcBef>
              <a:spcAft>
                <a:spcPts val="600"/>
              </a:spcAft>
              <a:buClr>
                <a:schemeClr val="accent6"/>
              </a:buClr>
            </a:pPr>
            <a:endParaRPr lang="fr-FR" kern="1200" spc="300" baseline="0" dirty="0">
              <a:solidFill>
                <a:schemeClr val="bg1"/>
              </a:solidFill>
              <a:ea typeface="+mj-ea"/>
              <a:cs typeface="Biome" panose="020B0503030204020804" pitchFamily="34" charset="0"/>
            </a:endParaRPr>
          </a:p>
        </p:txBody>
      </p:sp>
      <p:pic>
        <p:nvPicPr>
          <p:cNvPr id="15" name="Picture 14" descr="Une version agrandie des cellules virales rouges et blanches">
            <a:extLst>
              <a:ext uri="{FF2B5EF4-FFF2-40B4-BE49-F238E27FC236}">
                <a16:creationId xmlns:a16="http://schemas.microsoft.com/office/drawing/2014/main" id="{044ACBD7-B39E-4D25-B685-716B402703FA}"/>
              </a:ext>
            </a:extLst>
          </p:cNvPr>
          <p:cNvPicPr>
            <a:picLocks noChangeAspect="1"/>
          </p:cNvPicPr>
          <p:nvPr/>
        </p:nvPicPr>
        <p:blipFill rotWithShape="1">
          <a:blip r:embed="rId3"/>
          <a:srcRect l="31249" r="20340" b="-2"/>
          <a:stretch/>
        </p:blipFill>
        <p:spPr>
          <a:xfrm rot="10800000" flipV="1">
            <a:off x="10412361" y="2"/>
            <a:ext cx="1815582" cy="6857997"/>
          </a:xfrm>
          <a:prstGeom prst="rect">
            <a:avLst/>
          </a:prstGeom>
          <a:noFill/>
        </p:spPr>
      </p:pic>
      <p:sp>
        <p:nvSpPr>
          <p:cNvPr id="21" name="Slide Number Placeholder 4">
            <a:extLst>
              <a:ext uri="{FF2B5EF4-FFF2-40B4-BE49-F238E27FC236}">
                <a16:creationId xmlns:a16="http://schemas.microsoft.com/office/drawing/2014/main" id="{874BA71F-AA37-5199-5C44-68EB92F209B9}"/>
              </a:ext>
            </a:extLst>
          </p:cNvPr>
          <p:cNvSpPr>
            <a:spLocks noGrp="1"/>
          </p:cNvSpPr>
          <p:nvPr>
            <p:ph type="sldNum" sz="quarter" idx="12"/>
          </p:nvPr>
        </p:nvSpPr>
        <p:spPr>
          <a:xfrm>
            <a:off x="9140971" y="6226198"/>
            <a:ext cx="2743200" cy="365125"/>
          </a:xfrm>
        </p:spPr>
        <p:txBody>
          <a:bodyPr/>
          <a:lstStyle/>
          <a:p>
            <a:pPr>
              <a:spcAft>
                <a:spcPts val="600"/>
              </a:spcAft>
            </a:pPr>
            <a:fld id="{FE024F78-56A6-7740-B68D-8D4D026EDF3F}" type="slidenum">
              <a:rPr lang="fr-FR" smtClean="0"/>
              <a:pPr>
                <a:spcAft>
                  <a:spcPts val="600"/>
                </a:spcAft>
              </a:pPr>
              <a:t>6</a:t>
            </a:fld>
            <a:endParaRPr lang="fr-FR" dirty="0"/>
          </a:p>
        </p:txBody>
      </p:sp>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ZoneTexte 6">
            <a:extLst>
              <a:ext uri="{FF2B5EF4-FFF2-40B4-BE49-F238E27FC236}">
                <a16:creationId xmlns:a16="http://schemas.microsoft.com/office/drawing/2014/main" id="{0C5CAB75-7224-DA85-9539-75D738388FAC}"/>
              </a:ext>
            </a:extLst>
          </p:cNvPr>
          <p:cNvSpPr txBox="1"/>
          <p:nvPr/>
        </p:nvSpPr>
        <p:spPr>
          <a:xfrm>
            <a:off x="216309" y="285136"/>
            <a:ext cx="9960077" cy="923330"/>
          </a:xfrm>
          <a:prstGeom prst="rect">
            <a:avLst/>
          </a:prstGeom>
          <a:noFill/>
        </p:spPr>
        <p:txBody>
          <a:bodyPr wrap="square">
            <a:spAutoFit/>
          </a:bodyPr>
          <a:lstStyle/>
          <a:p>
            <a:r>
              <a:rPr lang="fr-FR" dirty="0">
                <a:solidFill>
                  <a:schemeClr val="bg1"/>
                </a:solidFill>
              </a:rPr>
              <a:t>Dès que l’OMS a déclaré la pandémie de coronavirus comme urgence sanitaire, les chercheurs et les hôpitaux ont ouvert l’accès aux données liées à l’épidémie. Nous avons obtenu un ensemble de données auprès de kaggle.com et il comporte :</a:t>
            </a:r>
          </a:p>
        </p:txBody>
      </p:sp>
      <p:sp>
        <p:nvSpPr>
          <p:cNvPr id="11" name="ZoneTexte 10">
            <a:extLst>
              <a:ext uri="{FF2B5EF4-FFF2-40B4-BE49-F238E27FC236}">
                <a16:creationId xmlns:a16="http://schemas.microsoft.com/office/drawing/2014/main" id="{501C2553-8C53-D045-ED71-C5B09F53AFD0}"/>
              </a:ext>
            </a:extLst>
          </p:cNvPr>
          <p:cNvSpPr txBox="1"/>
          <p:nvPr/>
        </p:nvSpPr>
        <p:spPr>
          <a:xfrm>
            <a:off x="216309" y="1600181"/>
            <a:ext cx="10092364" cy="3416320"/>
          </a:xfrm>
          <a:prstGeom prst="rect">
            <a:avLst/>
          </a:prstGeom>
          <a:noFill/>
        </p:spPr>
        <p:txBody>
          <a:bodyPr wrap="square">
            <a:spAutoFit/>
          </a:bodyPr>
          <a:lstStyle/>
          <a:p>
            <a:r>
              <a:rPr lang="fr-FR" dirty="0">
                <a:solidFill>
                  <a:schemeClr val="bg1"/>
                </a:solidFill>
              </a:rPr>
              <a:t>5434 × 21 lignes de colonnes. Cet ensemble de données contient 20 variables qui pourraient être déterminantes dans la prédiction de la COVID­19, ainsi qu'un attribut de classe qui définit si la COVID­19 est détectée.</a:t>
            </a:r>
          </a:p>
          <a:p>
            <a:r>
              <a:rPr lang="fr-FR" dirty="0">
                <a:solidFill>
                  <a:schemeClr val="bg1"/>
                </a:solidFill>
              </a:rPr>
              <a:t>L'ensemble de données utilisé, nommé  COVID </a:t>
            </a:r>
            <a:r>
              <a:rPr lang="fr-FR" dirty="0" err="1">
                <a:solidFill>
                  <a:schemeClr val="bg1"/>
                </a:solidFill>
              </a:rPr>
              <a:t>Dataset</a:t>
            </a:r>
            <a:r>
              <a:rPr lang="fr-FR" dirty="0">
                <a:solidFill>
                  <a:schemeClr val="bg1"/>
                </a:solidFill>
              </a:rPr>
              <a:t>, est une collection de données médicales comprenant des informations sur les patients, telles que les symptômes et les diagnostics de COVID-19. Les données sont étiquetées pour indiquer si un patient est positif ou négatif pour la COVID-19.</a:t>
            </a:r>
          </a:p>
          <a:p>
            <a:r>
              <a:rPr lang="fr-FR" dirty="0">
                <a:solidFill>
                  <a:schemeClr val="bg1"/>
                </a:solidFill>
              </a:rPr>
              <a:t>patient = [[Breathing_Problem,Fever,Dry_Cough,Sore_throat,Running_Nose,Asthma,Chronic_Lung_Disease,Headache,Heart_Disease,Diabetes,Hyper_Tension,Fatigue,Gastrointestinal,Abroad_travel,Contact_with_COVID_Patient,Attended_Large_Gathering,Visited_Public_Exposed_Places,Family_working_in_Public_Exposed_Places]]</a:t>
            </a:r>
          </a:p>
        </p:txBody>
      </p:sp>
    </p:spTree>
    <p:extLst>
      <p:ext uri="{BB962C8B-B14F-4D97-AF65-F5344CB8AC3E}">
        <p14:creationId xmlns:p14="http://schemas.microsoft.com/office/powerpoint/2010/main" val="327784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pic>
        <p:nvPicPr>
          <p:cNvPr id="2050" name="Picture 2">
            <a:extLst>
              <a:ext uri="{FF2B5EF4-FFF2-40B4-BE49-F238E27FC236}">
                <a16:creationId xmlns:a16="http://schemas.microsoft.com/office/drawing/2014/main" id="{94E2FF70-6516-B4BE-CF9F-8830409DEC10}"/>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30052" r="30052"/>
          <a:stretch>
            <a:fillRect/>
          </a:stretch>
        </p:blipFill>
        <p:spPr bwMode="auto">
          <a:xfrm>
            <a:off x="6282814" y="336550"/>
            <a:ext cx="5537712" cy="61849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0A04E38-F7DD-A439-6397-5D94C571B4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36550"/>
            <a:ext cx="5943600" cy="4714875"/>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id="{5E8136F4-5DC1-2939-AEF6-DCEF59B9FD77}"/>
              </a:ext>
            </a:extLst>
          </p:cNvPr>
          <p:cNvSpPr txBox="1"/>
          <p:nvPr/>
        </p:nvSpPr>
        <p:spPr>
          <a:xfrm>
            <a:off x="118253" y="5204034"/>
            <a:ext cx="6100916" cy="369332"/>
          </a:xfrm>
          <a:prstGeom prst="rect">
            <a:avLst/>
          </a:prstGeom>
          <a:noFill/>
        </p:spPr>
        <p:txBody>
          <a:bodyPr wrap="square">
            <a:spAutoFit/>
          </a:bodyPr>
          <a:lstStyle/>
          <a:p>
            <a:r>
              <a:rPr lang="fr-FR" sz="1800" b="0" i="0" u="none" strike="noStrike" dirty="0">
                <a:solidFill>
                  <a:schemeClr val="bg1"/>
                </a:solidFill>
                <a:effectLst/>
                <a:latin typeface="Roboto" panose="02000000000000000000" pitchFamily="2" charset="0"/>
              </a:rPr>
              <a:t>Covid </a:t>
            </a:r>
            <a:r>
              <a:rPr lang="fr-FR" sz="1800" b="0" i="0" u="none" strike="noStrike" dirty="0" err="1">
                <a:solidFill>
                  <a:schemeClr val="bg1"/>
                </a:solidFill>
                <a:effectLst/>
                <a:latin typeface="Roboto" panose="02000000000000000000" pitchFamily="2" charset="0"/>
              </a:rPr>
              <a:t>dataset</a:t>
            </a:r>
            <a:r>
              <a:rPr lang="fr-FR" sz="1800" b="0" i="0" u="none" strike="noStrike" dirty="0">
                <a:solidFill>
                  <a:schemeClr val="bg1"/>
                </a:solidFill>
                <a:effectLst/>
                <a:latin typeface="Roboto" panose="02000000000000000000" pitchFamily="2" charset="0"/>
              </a:rPr>
              <a:t> ne contient pas des valeurs non nulles.</a:t>
            </a:r>
            <a:endParaRPr lang="fr-FR" dirty="0">
              <a:solidFill>
                <a:schemeClr val="bg1"/>
              </a:solidFill>
            </a:endParaRPr>
          </a:p>
        </p:txBody>
      </p:sp>
    </p:spTree>
    <p:extLst>
      <p:ext uri="{BB962C8B-B14F-4D97-AF65-F5344CB8AC3E}">
        <p14:creationId xmlns:p14="http://schemas.microsoft.com/office/powerpoint/2010/main" val="598144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dirty="0"/>
          </a:p>
        </p:txBody>
      </p:sp>
      <p:pic>
        <p:nvPicPr>
          <p:cNvPr id="3074" name="Picture 2">
            <a:extLst>
              <a:ext uri="{FF2B5EF4-FFF2-40B4-BE49-F238E27FC236}">
                <a16:creationId xmlns:a16="http://schemas.microsoft.com/office/drawing/2014/main" id="{B44DA773-E075-08E2-CC4A-B82B28F63B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63" y="417717"/>
            <a:ext cx="11774708" cy="5511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992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pic>
        <p:nvPicPr>
          <p:cNvPr id="4098" name="Picture 2">
            <a:extLst>
              <a:ext uri="{FF2B5EF4-FFF2-40B4-BE49-F238E27FC236}">
                <a16:creationId xmlns:a16="http://schemas.microsoft.com/office/drawing/2014/main" id="{BDD303BF-1056-BF2B-D9D4-0B46C01ACB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84" y="135961"/>
            <a:ext cx="6586541" cy="405461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1F4D625-D11C-4E27-F781-09DE49D4A2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7213" y="231881"/>
            <a:ext cx="4894390" cy="3958698"/>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6440B9A4-4EEC-3A19-2926-668CB32A4E44}"/>
              </a:ext>
            </a:extLst>
          </p:cNvPr>
          <p:cNvSpPr txBox="1"/>
          <p:nvPr/>
        </p:nvSpPr>
        <p:spPr>
          <a:xfrm>
            <a:off x="307829" y="4748870"/>
            <a:ext cx="11783774" cy="1200329"/>
          </a:xfrm>
          <a:prstGeom prst="rect">
            <a:avLst/>
          </a:prstGeom>
          <a:noFill/>
        </p:spPr>
        <p:txBody>
          <a:bodyPr wrap="square">
            <a:spAutoFit/>
          </a:bodyPr>
          <a:lstStyle/>
          <a:p>
            <a:pPr rtl="0">
              <a:spcBef>
                <a:spcPts val="1000"/>
              </a:spcBef>
              <a:spcAft>
                <a:spcPts val="0"/>
              </a:spcAft>
            </a:pPr>
            <a:r>
              <a:rPr lang="fr-FR" sz="1800" b="0" i="0" u="none" strike="noStrike" dirty="0">
                <a:solidFill>
                  <a:schemeClr val="bg1"/>
                </a:solidFill>
                <a:effectLst/>
                <a:latin typeface="Roboto" panose="02000000000000000000" pitchFamily="2" charset="0"/>
              </a:rPr>
              <a:t>Notre </a:t>
            </a:r>
            <a:r>
              <a:rPr lang="fr-FR" sz="1800" b="0" i="0" u="none" strike="noStrike" dirty="0" err="1">
                <a:solidFill>
                  <a:schemeClr val="bg1"/>
                </a:solidFill>
                <a:effectLst/>
                <a:latin typeface="Roboto" panose="02000000000000000000" pitchFamily="2" charset="0"/>
              </a:rPr>
              <a:t>Dataset</a:t>
            </a:r>
            <a:r>
              <a:rPr lang="fr-FR" sz="1800" b="0" i="0" u="none" strike="noStrike" dirty="0">
                <a:solidFill>
                  <a:schemeClr val="bg1"/>
                </a:solidFill>
                <a:effectLst/>
                <a:latin typeface="Roboto" panose="02000000000000000000" pitchFamily="2" charset="0"/>
              </a:rPr>
              <a:t> contient 4383 (80.7%) patients qui sont affectés par le virus et 1051 personnes (19.3%) qui ne portent pas le virus.</a:t>
            </a:r>
            <a:endParaRPr lang="fr-FR" b="0" dirty="0">
              <a:solidFill>
                <a:schemeClr val="bg1"/>
              </a:solidFill>
              <a:effectLst/>
            </a:endParaRPr>
          </a:p>
          <a:p>
            <a:br>
              <a:rPr lang="fr-FR" dirty="0">
                <a:solidFill>
                  <a:schemeClr val="bg1"/>
                </a:solidFill>
              </a:rPr>
            </a:br>
            <a:endParaRPr lang="fr-FR" dirty="0">
              <a:solidFill>
                <a:schemeClr val="bg1"/>
              </a:solidFill>
            </a:endParaRPr>
          </a:p>
        </p:txBody>
      </p:sp>
    </p:spTree>
    <p:extLst>
      <p:ext uri="{BB962C8B-B14F-4D97-AF65-F5344CB8AC3E}">
        <p14:creationId xmlns:p14="http://schemas.microsoft.com/office/powerpoint/2010/main" val="643369598"/>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{FC91559D-18EC-4198-BF63-52F305D7B3D2}tf11936837_win32</Template>
  <TotalTime>1546</TotalTime>
  <Words>1809</Words>
  <Application>Microsoft Office PowerPoint</Application>
  <PresentationFormat>Grand écran</PresentationFormat>
  <Paragraphs>127</Paragraphs>
  <Slides>31</Slides>
  <Notes>31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31</vt:i4>
      </vt:variant>
    </vt:vector>
  </HeadingPairs>
  <TitlesOfParts>
    <vt:vector size="39" baseType="lpstr">
      <vt:lpstr>Arial</vt:lpstr>
      <vt:lpstr>Arial Nova</vt:lpstr>
      <vt:lpstr>Biome</vt:lpstr>
      <vt:lpstr>Calibri</vt:lpstr>
      <vt:lpstr>Droid Serif</vt:lpstr>
      <vt:lpstr>Roboto</vt:lpstr>
      <vt:lpstr>Söhne</vt:lpstr>
      <vt:lpstr>Custom</vt:lpstr>
      <vt:lpstr>Detection Covid19 Machine-Learning</vt:lpstr>
      <vt:lpstr>plan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METHODOLOGIE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3. Evaluation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vt:lpstr>
      <vt:lpstr>Présentation PowerPoint</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Covid19 Machine-Learning</dc:title>
  <dc:creator>hiba hassouna</dc:creator>
  <cp:lastModifiedBy>hiba hassouna</cp:lastModifiedBy>
  <cp:revision>8</cp:revision>
  <dcterms:created xsi:type="dcterms:W3CDTF">2024-04-19T22:10:05Z</dcterms:created>
  <dcterms:modified xsi:type="dcterms:W3CDTF">2024-04-24T04:20:15Z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