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9" r:id="rId4"/>
    <p:sldId id="271" r:id="rId5"/>
    <p:sldId id="272" r:id="rId6"/>
    <p:sldId id="273"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31417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41927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4572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402316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9646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985106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67966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54541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50192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982965-1D71-4E32-844D-F5D1011FEB99}"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54230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982965-1D71-4E32-844D-F5D1011FEB9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95576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982965-1D71-4E32-844D-F5D1011FEB99}"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01102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982965-1D71-4E32-844D-F5D1011FEB99}"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27031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82965-1D71-4E32-844D-F5D1011FEB99}"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95136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982965-1D71-4E32-844D-F5D1011FEB9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15100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3982965-1D71-4E32-844D-F5D1011FEB99}"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E413A-FF46-4798-83D5-23D8DA6B27A6}" type="slidenum">
              <a:rPr lang="en-US" smtClean="0"/>
              <a:t>‹#›</a:t>
            </a:fld>
            <a:endParaRPr lang="en-US"/>
          </a:p>
        </p:txBody>
      </p:sp>
    </p:spTree>
    <p:extLst>
      <p:ext uri="{BB962C8B-B14F-4D97-AF65-F5344CB8AC3E}">
        <p14:creationId xmlns:p14="http://schemas.microsoft.com/office/powerpoint/2010/main" val="391278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982965-1D71-4E32-844D-F5D1011FEB99}" type="datetimeFigureOut">
              <a:rPr lang="en-US" smtClean="0"/>
              <a:t>7/3/2022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38E413A-FF46-4798-83D5-23D8DA6B27A6}" type="slidenum">
              <a:rPr lang="en-US" smtClean="0"/>
              <a:t>‹#›</a:t>
            </a:fld>
            <a:endParaRPr lang="en-US"/>
          </a:p>
        </p:txBody>
      </p:sp>
    </p:spTree>
    <p:extLst>
      <p:ext uri="{BB962C8B-B14F-4D97-AF65-F5344CB8AC3E}">
        <p14:creationId xmlns:p14="http://schemas.microsoft.com/office/powerpoint/2010/main" val="393268665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5041" y="0"/>
            <a:ext cx="6272038" cy="1754326"/>
          </a:xfrm>
          <a:prstGeom prst="rect">
            <a:avLst/>
          </a:prstGeom>
          <a:noFill/>
        </p:spPr>
        <p:txBody>
          <a:bodyPr wrap="none" lIns="91440" tIns="45720" rIns="91440" bIns="45720">
            <a:spAutoFit/>
          </a:bodyPr>
          <a:lstStyle/>
          <a:p>
            <a:pPr algn="ctr"/>
            <a:r>
              <a:rPr lang="en-US" sz="5400" b="1" dirty="0">
                <a:ln w="22225">
                  <a:solidFill>
                    <a:schemeClr val="accent3">
                      <a:lumMod val="50000"/>
                    </a:schemeClr>
                  </a:solidFill>
                  <a:prstDash val="solid"/>
                </a:ln>
                <a:solidFill>
                  <a:schemeClr val="accent3">
                    <a:lumMod val="50000"/>
                  </a:schemeClr>
                </a:solidFill>
              </a:rPr>
              <a:t>Comparative </a:t>
            </a:r>
            <a:r>
              <a:rPr lang="en-US" sz="5400" b="1" dirty="0" smtClean="0">
                <a:ln w="22225">
                  <a:solidFill>
                    <a:schemeClr val="accent3">
                      <a:lumMod val="50000"/>
                    </a:schemeClr>
                  </a:solidFill>
                  <a:prstDash val="solid"/>
                </a:ln>
                <a:solidFill>
                  <a:schemeClr val="accent3">
                    <a:lumMod val="50000"/>
                  </a:schemeClr>
                </a:solidFill>
              </a:rPr>
              <a:t>Study</a:t>
            </a:r>
          </a:p>
          <a:p>
            <a:pPr algn="ctr"/>
            <a:r>
              <a:rPr lang="en-US" sz="5400" b="1" dirty="0" smtClean="0">
                <a:ln w="22225">
                  <a:solidFill>
                    <a:schemeClr val="accent3">
                      <a:lumMod val="50000"/>
                    </a:schemeClr>
                  </a:solidFill>
                  <a:prstDash val="solid"/>
                </a:ln>
                <a:solidFill>
                  <a:schemeClr val="accent3">
                    <a:lumMod val="50000"/>
                  </a:schemeClr>
                </a:solidFill>
              </a:rPr>
              <a:t>of Countries</a:t>
            </a:r>
            <a:endParaRPr lang="en-US" sz="5400" b="1" dirty="0">
              <a:ln w="22225">
                <a:solidFill>
                  <a:schemeClr val="accent3">
                    <a:lumMod val="50000"/>
                  </a:schemeClr>
                </a:solidFill>
                <a:prstDash val="solid"/>
              </a:ln>
              <a:solidFill>
                <a:schemeClr val="accent3">
                  <a:lumMod val="50000"/>
                </a:schemeClr>
              </a:solidFill>
            </a:endParaRPr>
          </a:p>
        </p:txBody>
      </p:sp>
      <p:sp>
        <p:nvSpPr>
          <p:cNvPr id="5" name="TextBox 4"/>
          <p:cNvSpPr txBox="1"/>
          <p:nvPr/>
        </p:nvSpPr>
        <p:spPr>
          <a:xfrm>
            <a:off x="1393380" y="1754326"/>
            <a:ext cx="8595360" cy="4524315"/>
          </a:xfrm>
          <a:prstGeom prst="rect">
            <a:avLst/>
          </a:prstGeom>
          <a:noFill/>
        </p:spPr>
        <p:txBody>
          <a:bodyPr wrap="square" rtlCol="0">
            <a:spAutoFit/>
          </a:bodyPr>
          <a:lstStyle/>
          <a:p>
            <a:r>
              <a:rPr lang="en-US" b="1" u="sng" dirty="0">
                <a:ln>
                  <a:solidFill>
                    <a:schemeClr val="accent3">
                      <a:lumMod val="75000"/>
                    </a:schemeClr>
                  </a:solidFill>
                </a:ln>
                <a:solidFill>
                  <a:schemeClr val="accent3">
                    <a:lumMod val="75000"/>
                  </a:schemeClr>
                </a:solidFill>
                <a:latin typeface="Century Gothic" panose="020B0502020202020204" pitchFamily="34" charset="0"/>
              </a:rPr>
              <a:t>Problem Statement Scenario:</a:t>
            </a:r>
          </a:p>
          <a:p>
            <a:r>
              <a:rPr lang="en-US" dirty="0">
                <a:ln>
                  <a:solidFill>
                    <a:schemeClr val="accent3">
                      <a:lumMod val="75000"/>
                    </a:schemeClr>
                  </a:solidFill>
                </a:ln>
                <a:solidFill>
                  <a:schemeClr val="accent3">
                    <a:lumMod val="75000"/>
                  </a:schemeClr>
                </a:solidFill>
                <a:latin typeface="Century Gothic" panose="020B0502020202020204" pitchFamily="34" charset="0"/>
              </a:rPr>
              <a:t>You are a data analyst working for an insurance company. The company is expanding and wants to open new branches in various parts of the world. Your task is to compare various parameters such as income, life insurance share, market share, penetration, ratio of reinsurance accepted, and retention ratio of different countries using the sample insurance dataset and world development indicators dataset.</a:t>
            </a:r>
          </a:p>
          <a:p>
            <a:r>
              <a:rPr lang="en-US" dirty="0">
                <a:ln>
                  <a:solidFill>
                    <a:schemeClr val="accent3">
                      <a:lumMod val="75000"/>
                    </a:schemeClr>
                  </a:solidFill>
                </a:ln>
                <a:solidFill>
                  <a:schemeClr val="accent3">
                    <a:lumMod val="75000"/>
                  </a:schemeClr>
                </a:solidFill>
                <a:latin typeface="Century Gothic" panose="020B0502020202020204" pitchFamily="34" charset="0"/>
              </a:rPr>
              <a:t> </a:t>
            </a:r>
          </a:p>
          <a:p>
            <a:r>
              <a:rPr lang="en-US" b="1" u="sng" dirty="0">
                <a:ln>
                  <a:solidFill>
                    <a:schemeClr val="accent3">
                      <a:lumMod val="75000"/>
                    </a:schemeClr>
                  </a:solidFill>
                </a:ln>
                <a:solidFill>
                  <a:schemeClr val="accent3">
                    <a:lumMod val="75000"/>
                  </a:schemeClr>
                </a:solidFill>
                <a:latin typeface="Century Gothic" panose="020B0502020202020204" pitchFamily="34" charset="0"/>
              </a:rPr>
              <a:t>Objective:</a:t>
            </a:r>
          </a:p>
          <a:p>
            <a:r>
              <a:rPr lang="en-US" dirty="0">
                <a:ln>
                  <a:solidFill>
                    <a:schemeClr val="accent3">
                      <a:lumMod val="75000"/>
                    </a:schemeClr>
                  </a:solidFill>
                </a:ln>
                <a:solidFill>
                  <a:schemeClr val="accent3">
                    <a:lumMod val="75000"/>
                  </a:schemeClr>
                </a:solidFill>
                <a:latin typeface="Century Gothic" panose="020B0502020202020204" pitchFamily="34" charset="0"/>
              </a:rPr>
              <a:t>Create a dashboard to compare all the parameters mentioned above for different countries, to strategize market penetration and to target new customers.</a:t>
            </a:r>
          </a:p>
          <a:p>
            <a:r>
              <a:rPr lang="en-US" dirty="0">
                <a:ln>
                  <a:solidFill>
                    <a:schemeClr val="accent3">
                      <a:lumMod val="75000"/>
                    </a:schemeClr>
                  </a:solidFill>
                </a:ln>
                <a:solidFill>
                  <a:schemeClr val="accent3">
                    <a:lumMod val="75000"/>
                  </a:schemeClr>
                </a:solidFill>
                <a:latin typeface="Century Gothic" panose="020B0502020202020204" pitchFamily="34" charset="0"/>
              </a:rPr>
              <a:t> </a:t>
            </a:r>
          </a:p>
          <a:p>
            <a:r>
              <a:rPr lang="en-US" b="1" u="sng" dirty="0">
                <a:ln>
                  <a:solidFill>
                    <a:schemeClr val="accent3">
                      <a:lumMod val="75000"/>
                    </a:schemeClr>
                  </a:solidFill>
                </a:ln>
                <a:solidFill>
                  <a:schemeClr val="accent3">
                    <a:lumMod val="75000"/>
                  </a:schemeClr>
                </a:solidFill>
                <a:latin typeface="Century Gothic" panose="020B0502020202020204" pitchFamily="34" charset="0"/>
              </a:rPr>
              <a:t>Datasets:</a:t>
            </a:r>
          </a:p>
          <a:p>
            <a:r>
              <a:rPr lang="en-US" b="1" dirty="0">
                <a:ln>
                  <a:solidFill>
                    <a:schemeClr val="accent3">
                      <a:lumMod val="75000"/>
                    </a:schemeClr>
                  </a:solidFill>
                </a:ln>
                <a:solidFill>
                  <a:schemeClr val="accent3">
                    <a:lumMod val="75000"/>
                  </a:schemeClr>
                </a:solidFill>
                <a:latin typeface="Century Gothic" panose="020B0502020202020204" pitchFamily="34" charset="0"/>
              </a:rPr>
              <a:t>Primary Dataset </a:t>
            </a:r>
            <a:r>
              <a:rPr lang="en-US" dirty="0">
                <a:ln>
                  <a:solidFill>
                    <a:schemeClr val="accent3">
                      <a:lumMod val="75000"/>
                    </a:schemeClr>
                  </a:solidFill>
                </a:ln>
                <a:solidFill>
                  <a:schemeClr val="accent3">
                    <a:lumMod val="75000"/>
                  </a:schemeClr>
                </a:solidFill>
                <a:latin typeface="Century Gothic" panose="020B0502020202020204" pitchFamily="34" charset="0"/>
              </a:rPr>
              <a:t>– Insurance Sample Dataset</a:t>
            </a:r>
          </a:p>
          <a:p>
            <a:r>
              <a:rPr lang="en-US" b="1" dirty="0">
                <a:ln>
                  <a:solidFill>
                    <a:schemeClr val="accent3">
                      <a:lumMod val="75000"/>
                    </a:schemeClr>
                  </a:solidFill>
                </a:ln>
                <a:solidFill>
                  <a:schemeClr val="accent3">
                    <a:lumMod val="75000"/>
                  </a:schemeClr>
                </a:solidFill>
                <a:latin typeface="Century Gothic" panose="020B0502020202020204" pitchFamily="34" charset="0"/>
              </a:rPr>
              <a:t>Secondary Dataset </a:t>
            </a:r>
            <a:r>
              <a:rPr lang="en-US" dirty="0">
                <a:ln>
                  <a:solidFill>
                    <a:schemeClr val="accent3">
                      <a:lumMod val="75000"/>
                    </a:schemeClr>
                  </a:solidFill>
                </a:ln>
                <a:solidFill>
                  <a:schemeClr val="accent3">
                    <a:lumMod val="75000"/>
                  </a:schemeClr>
                </a:solidFill>
                <a:latin typeface="Century Gothic" panose="020B0502020202020204" pitchFamily="34" charset="0"/>
              </a:rPr>
              <a:t>– Global Financial Development </a:t>
            </a:r>
            <a:r>
              <a:rPr lang="en-US" dirty="0" smtClean="0">
                <a:ln>
                  <a:solidFill>
                    <a:schemeClr val="accent3">
                      <a:lumMod val="75000"/>
                    </a:schemeClr>
                  </a:solidFill>
                </a:ln>
                <a:solidFill>
                  <a:schemeClr val="accent3">
                    <a:lumMod val="75000"/>
                  </a:schemeClr>
                </a:solidFill>
                <a:latin typeface="Century Gothic" panose="020B0502020202020204" pitchFamily="34" charset="0"/>
              </a:rPr>
              <a:t>Database</a:t>
            </a:r>
            <a:endParaRPr lang="en-US" dirty="0">
              <a:ln>
                <a:solidFill>
                  <a:schemeClr val="accent3">
                    <a:lumMod val="75000"/>
                  </a:schemeClr>
                </a:solidFill>
              </a:ln>
              <a:solidFill>
                <a:schemeClr val="accent3">
                  <a:lumMod val="75000"/>
                </a:schemeClr>
              </a:solidFill>
              <a:latin typeface="Century Gothic" panose="020B0502020202020204" pitchFamily="34" charset="0"/>
            </a:endParaRPr>
          </a:p>
        </p:txBody>
      </p:sp>
    </p:spTree>
    <p:extLst>
      <p:ext uri="{BB962C8B-B14F-4D97-AF65-F5344CB8AC3E}">
        <p14:creationId xmlns:p14="http://schemas.microsoft.com/office/powerpoint/2010/main" val="421734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4748" y="0"/>
            <a:ext cx="7423827"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Geographic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Map</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1088824" y="923330"/>
            <a:ext cx="9735671" cy="2062103"/>
          </a:xfrm>
          <a:prstGeom prst="rect">
            <a:avLst/>
          </a:prstGeom>
          <a:noFill/>
        </p:spPr>
        <p:txBody>
          <a:bodyPr wrap="square" lIns="91440" tIns="45720" rIns="91440" bIns="45720">
            <a:spAutoFit/>
          </a:bodyPr>
          <a:lstStyle/>
          <a:p>
            <a:pPr lvl="0"/>
            <a:r>
              <a:rPr lang="en-US" sz="3200" b="1" cap="none" spc="0"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1</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 geographic map showing the countries' fields. Color the map based on the income column from the secondary dataset.</a:t>
            </a:r>
          </a:p>
          <a:p>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Include income group filter in the </a:t>
            </a: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dashboard</a:t>
            </a:r>
            <a:endPar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endParaRPr>
          </a:p>
        </p:txBody>
      </p:sp>
      <p:pic>
        <p:nvPicPr>
          <p:cNvPr id="6" name="Picture 5"/>
          <p:cNvPicPr/>
          <p:nvPr/>
        </p:nvPicPr>
        <p:blipFill>
          <a:blip r:embed="rId2"/>
          <a:stretch>
            <a:fillRect/>
          </a:stretch>
        </p:blipFill>
        <p:spPr>
          <a:xfrm>
            <a:off x="1684787" y="3167197"/>
            <a:ext cx="8543744" cy="3403419"/>
          </a:xfrm>
          <a:prstGeom prst="rect">
            <a:avLst/>
          </a:prstGeom>
        </p:spPr>
      </p:pic>
    </p:spTree>
    <p:extLst>
      <p:ext uri="{BB962C8B-B14F-4D97-AF65-F5344CB8AC3E}">
        <p14:creationId xmlns:p14="http://schemas.microsoft.com/office/powerpoint/2010/main" val="269767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004" y="112473"/>
            <a:ext cx="586474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 KPI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Table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1092541" y="1171275"/>
            <a:ext cx="9735671" cy="2554545"/>
          </a:xfrm>
          <a:prstGeom prst="rect">
            <a:avLst/>
          </a:prstGeom>
          <a:noFill/>
        </p:spPr>
        <p:txBody>
          <a:bodyPr wrap="square" lIns="91440" tIns="45720" rIns="91440" bIns="45720">
            <a:spAutoFit/>
          </a:bodyPr>
          <a:lstStyle/>
          <a:p>
            <a:pPr lvl="0"/>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two parameters for Year Selection and Category Selection</a:t>
            </a:r>
          </a:p>
          <a:p>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Category parameter includes life insurance share, market share, penetration, ratio of reinsurance accepted, and retention ratio</a:t>
            </a:r>
          </a:p>
        </p:txBody>
      </p:sp>
      <p:pic>
        <p:nvPicPr>
          <p:cNvPr id="6" name="Picture 5"/>
          <p:cNvPicPr/>
          <p:nvPr/>
        </p:nvPicPr>
        <p:blipFill>
          <a:blip r:embed="rId2"/>
          <a:stretch>
            <a:fillRect/>
          </a:stretch>
        </p:blipFill>
        <p:spPr>
          <a:xfrm>
            <a:off x="796017" y="4246646"/>
            <a:ext cx="2456633" cy="1029060"/>
          </a:xfrm>
          <a:prstGeom prst="rect">
            <a:avLst/>
          </a:prstGeom>
        </p:spPr>
      </p:pic>
      <p:pic>
        <p:nvPicPr>
          <p:cNvPr id="7" name="Picture 6"/>
          <p:cNvPicPr/>
          <p:nvPr/>
        </p:nvPicPr>
        <p:blipFill>
          <a:blip r:embed="rId3"/>
          <a:stretch>
            <a:fillRect/>
          </a:stretch>
        </p:blipFill>
        <p:spPr>
          <a:xfrm>
            <a:off x="3688760" y="3861292"/>
            <a:ext cx="3822383" cy="1799769"/>
          </a:xfrm>
          <a:prstGeom prst="rect">
            <a:avLst/>
          </a:prstGeom>
        </p:spPr>
      </p:pic>
      <p:pic>
        <p:nvPicPr>
          <p:cNvPr id="8" name="Picture 7"/>
          <p:cNvPicPr/>
          <p:nvPr/>
        </p:nvPicPr>
        <p:blipFill>
          <a:blip r:embed="rId4"/>
          <a:stretch>
            <a:fillRect/>
          </a:stretch>
        </p:blipFill>
        <p:spPr>
          <a:xfrm>
            <a:off x="7947253" y="3707130"/>
            <a:ext cx="3286125" cy="1152253"/>
          </a:xfrm>
          <a:prstGeom prst="rect">
            <a:avLst/>
          </a:prstGeom>
        </p:spPr>
      </p:pic>
      <p:pic>
        <p:nvPicPr>
          <p:cNvPr id="9" name="Picture 8"/>
          <p:cNvPicPr/>
          <p:nvPr/>
        </p:nvPicPr>
        <p:blipFill>
          <a:blip r:embed="rId5"/>
          <a:stretch>
            <a:fillRect/>
          </a:stretch>
        </p:blipFill>
        <p:spPr>
          <a:xfrm>
            <a:off x="7947253" y="4859383"/>
            <a:ext cx="3286125" cy="1045028"/>
          </a:xfrm>
          <a:prstGeom prst="rect">
            <a:avLst/>
          </a:prstGeom>
        </p:spPr>
      </p:pic>
    </p:spTree>
    <p:extLst>
      <p:ext uri="{BB962C8B-B14F-4D97-AF65-F5344CB8AC3E}">
        <p14:creationId xmlns:p14="http://schemas.microsoft.com/office/powerpoint/2010/main" val="3044168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004" y="112473"/>
            <a:ext cx="586474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 KPI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Table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1092541" y="1171275"/>
            <a:ext cx="9735671" cy="1077218"/>
          </a:xfrm>
          <a:prstGeom prst="rect">
            <a:avLst/>
          </a:prstGeom>
          <a:noFill/>
        </p:spPr>
        <p:txBody>
          <a:bodyPr wrap="square" lIns="91440" tIns="45720" rIns="91440" bIns="45720">
            <a:spAutoFit/>
          </a:bodyPr>
          <a:lstStyle/>
          <a:p>
            <a:pPr lvl="0"/>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Create a calculated field to calculate the Growth %</a:t>
            </a:r>
          </a:p>
        </p:txBody>
      </p:sp>
      <p:pic>
        <p:nvPicPr>
          <p:cNvPr id="10" name="Picture 9"/>
          <p:cNvPicPr/>
          <p:nvPr/>
        </p:nvPicPr>
        <p:blipFill>
          <a:blip r:embed="rId2"/>
          <a:stretch>
            <a:fillRect/>
          </a:stretch>
        </p:blipFill>
        <p:spPr>
          <a:xfrm>
            <a:off x="1092541" y="2731498"/>
            <a:ext cx="4227529" cy="1310368"/>
          </a:xfrm>
          <a:prstGeom prst="rect">
            <a:avLst/>
          </a:prstGeom>
        </p:spPr>
      </p:pic>
      <p:pic>
        <p:nvPicPr>
          <p:cNvPr id="11" name="Picture 10"/>
          <p:cNvPicPr/>
          <p:nvPr/>
        </p:nvPicPr>
        <p:blipFill>
          <a:blip r:embed="rId3"/>
          <a:stretch>
            <a:fillRect/>
          </a:stretch>
        </p:blipFill>
        <p:spPr>
          <a:xfrm>
            <a:off x="6741987" y="2731498"/>
            <a:ext cx="4086225" cy="1304925"/>
          </a:xfrm>
          <a:prstGeom prst="rect">
            <a:avLst/>
          </a:prstGeom>
        </p:spPr>
      </p:pic>
    </p:spTree>
    <p:extLst>
      <p:ext uri="{BB962C8B-B14F-4D97-AF65-F5344CB8AC3E}">
        <p14:creationId xmlns:p14="http://schemas.microsoft.com/office/powerpoint/2010/main" val="2651850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004" y="112473"/>
            <a:ext cx="586474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 KPI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Table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1092540" y="1620087"/>
            <a:ext cx="9735671" cy="584775"/>
          </a:xfrm>
          <a:prstGeom prst="rect">
            <a:avLst/>
          </a:prstGeom>
          <a:noFill/>
        </p:spPr>
        <p:txBody>
          <a:bodyPr wrap="square" lIns="91440" tIns="45720" rIns="91440" bIns="45720">
            <a:spAutoFit/>
          </a:bodyPr>
          <a:lstStyle/>
          <a:p>
            <a:pPr lvl="0"/>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Create a table to show these values</a:t>
            </a:r>
          </a:p>
        </p:txBody>
      </p:sp>
      <p:pic>
        <p:nvPicPr>
          <p:cNvPr id="6" name="Picture 5"/>
          <p:cNvPicPr/>
          <p:nvPr/>
        </p:nvPicPr>
        <p:blipFill>
          <a:blip r:embed="rId2"/>
          <a:stretch>
            <a:fillRect/>
          </a:stretch>
        </p:blipFill>
        <p:spPr>
          <a:xfrm>
            <a:off x="2688130" y="2789146"/>
            <a:ext cx="6544492" cy="2279242"/>
          </a:xfrm>
          <a:prstGeom prst="rect">
            <a:avLst/>
          </a:prstGeom>
        </p:spPr>
      </p:pic>
    </p:spTree>
    <p:extLst>
      <p:ext uri="{BB962C8B-B14F-4D97-AF65-F5344CB8AC3E}">
        <p14:creationId xmlns:p14="http://schemas.microsoft.com/office/powerpoint/2010/main" val="10582707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8004" y="112473"/>
            <a:ext cx="5864746"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 KPI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Table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1092540" y="1620087"/>
            <a:ext cx="9735671" cy="1077218"/>
          </a:xfrm>
          <a:prstGeom prst="rect">
            <a:avLst/>
          </a:prstGeom>
          <a:noFill/>
        </p:spPr>
        <p:txBody>
          <a:bodyPr wrap="square" lIns="91440" tIns="45720" rIns="91440" bIns="45720">
            <a:spAutoFit/>
          </a:bodyPr>
          <a:lstStyle/>
          <a:p>
            <a:pPr lvl="0"/>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2</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 Title should be updated based on the category selection</a:t>
            </a:r>
          </a:p>
        </p:txBody>
      </p:sp>
      <p:pic>
        <p:nvPicPr>
          <p:cNvPr id="8" name="Picture 7"/>
          <p:cNvPicPr/>
          <p:nvPr/>
        </p:nvPicPr>
        <p:blipFill>
          <a:blip r:embed="rId2"/>
          <a:stretch>
            <a:fillRect/>
          </a:stretch>
        </p:blipFill>
        <p:spPr>
          <a:xfrm>
            <a:off x="1869330" y="2989534"/>
            <a:ext cx="8182089" cy="3437392"/>
          </a:xfrm>
          <a:prstGeom prst="rect">
            <a:avLst/>
          </a:prstGeom>
        </p:spPr>
      </p:pic>
    </p:spTree>
    <p:extLst>
      <p:ext uri="{BB962C8B-B14F-4D97-AF65-F5344CB8AC3E}">
        <p14:creationId xmlns:p14="http://schemas.microsoft.com/office/powerpoint/2010/main" val="3581921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7217" y="22082"/>
            <a:ext cx="7774884"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Growth Indicator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Shapes</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06823" y="945412"/>
            <a:ext cx="9735671" cy="3046988"/>
          </a:xfrm>
          <a:prstGeom prst="rect">
            <a:avLst/>
          </a:prstGeom>
          <a:noFill/>
        </p:spPr>
        <p:txBody>
          <a:bodyPr wrap="square" lIns="91440" tIns="45720" rIns="91440" bIns="45720">
            <a:spAutoFit/>
          </a:bodyPr>
          <a:lstStyle/>
          <a:p>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3.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Growth Indicator Shapes based on the Growth %</a:t>
            </a:r>
          </a:p>
          <a:p>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Growth indicator displays Negative, No Change, and Positive as values and corresponding shapes against it</a:t>
            </a:r>
          </a:p>
          <a:p>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encoder</a:t>
            </a:r>
          </a:p>
        </p:txBody>
      </p:sp>
      <p:pic>
        <p:nvPicPr>
          <p:cNvPr id="6" name="Picture 5"/>
          <p:cNvPicPr/>
          <p:nvPr/>
        </p:nvPicPr>
        <p:blipFill>
          <a:blip r:embed="rId2"/>
          <a:stretch>
            <a:fillRect/>
          </a:stretch>
        </p:blipFill>
        <p:spPr>
          <a:xfrm>
            <a:off x="2468442" y="3992400"/>
            <a:ext cx="6412431" cy="2552091"/>
          </a:xfrm>
          <a:prstGeom prst="rect">
            <a:avLst/>
          </a:prstGeom>
        </p:spPr>
      </p:pic>
    </p:spTree>
    <p:extLst>
      <p:ext uri="{BB962C8B-B14F-4D97-AF65-F5344CB8AC3E}">
        <p14:creationId xmlns:p14="http://schemas.microsoft.com/office/powerpoint/2010/main" val="865655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9804" y="39189"/>
            <a:ext cx="3436389"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Trend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Line</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65" y="1155532"/>
            <a:ext cx="9735671" cy="2062103"/>
          </a:xfrm>
          <a:prstGeom prst="rect">
            <a:avLst/>
          </a:prstGeom>
          <a:noFill/>
        </p:spPr>
        <p:txBody>
          <a:bodyPr wrap="square" lIns="91440" tIns="45720" rIns="91440" bIns="45720">
            <a:spAutoFit/>
          </a:bodyPr>
          <a:lstStyle/>
          <a:p>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4: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 trend line to show the selected category values</a:t>
            </a:r>
          </a:p>
          <a:p>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The line shows an arrow or triangle at the last mark</a:t>
            </a:r>
          </a:p>
        </p:txBody>
      </p:sp>
      <p:sp>
        <p:nvSpPr>
          <p:cNvPr id="8" name="AutoShape 2" descr="clq4SAAAAAElFTkSuQmCC (719×715)"/>
          <p:cNvSpPr>
            <a:spLocks noChangeAspect="1" noChangeArrowheads="1"/>
          </p:cNvSpPr>
          <p:nvPr/>
        </p:nvSpPr>
        <p:spPr bwMode="auto">
          <a:xfrm>
            <a:off x="155574" y="-144463"/>
            <a:ext cx="3593045" cy="3593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p:nvPr/>
        </p:nvPicPr>
        <p:blipFill>
          <a:blip r:embed="rId2"/>
          <a:stretch>
            <a:fillRect/>
          </a:stretch>
        </p:blipFill>
        <p:spPr>
          <a:xfrm>
            <a:off x="1922418" y="3217635"/>
            <a:ext cx="7508966" cy="3640365"/>
          </a:xfrm>
          <a:prstGeom prst="rect">
            <a:avLst/>
          </a:prstGeom>
        </p:spPr>
      </p:pic>
    </p:spTree>
    <p:extLst>
      <p:ext uri="{BB962C8B-B14F-4D97-AF65-F5344CB8AC3E}">
        <p14:creationId xmlns:p14="http://schemas.microsoft.com/office/powerpoint/2010/main" val="3890085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108" y="0"/>
            <a:ext cx="5695790" cy="923330"/>
          </a:xfrm>
          <a:prstGeom prst="rect">
            <a:avLst/>
          </a:prstGeom>
          <a:noFill/>
          <a:ln>
            <a:noFill/>
          </a:ln>
        </p:spPr>
        <p:txBody>
          <a:bodyPr wrap="none" lIns="91440" tIns="45720" rIns="91440" bIns="45720">
            <a:spAutoFit/>
          </a:bodyPr>
          <a:lstStyle/>
          <a:p>
            <a:pPr algn="ctr"/>
            <a:r>
              <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Create </a:t>
            </a:r>
            <a:r>
              <a:rPr lang="en-US" sz="5400" dirty="0" smtClean="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rPr>
              <a:t>Dashboard</a:t>
            </a:r>
            <a:endParaRPr lang="en-US" sz="5400" dirty="0">
              <a:ln w="0">
                <a:solidFill>
                  <a:schemeClr val="accent3">
                    <a:lumMod val="50000"/>
                  </a:schemeClr>
                </a:solidFill>
              </a:ln>
              <a:solidFill>
                <a:schemeClr val="accent3">
                  <a:lumMod val="50000"/>
                </a:schemeClr>
              </a:solidFill>
              <a:effectLst>
                <a:outerShdw blurRad="38100" dist="25400" dir="5400000" algn="ctr" rotWithShape="0">
                  <a:srgbClr val="6E747A">
                    <a:alpha val="43000"/>
                  </a:srgbClr>
                </a:outerShdw>
              </a:effectLst>
            </a:endParaRPr>
          </a:p>
        </p:txBody>
      </p:sp>
      <p:sp>
        <p:nvSpPr>
          <p:cNvPr id="5" name="Rectangle 4"/>
          <p:cNvSpPr/>
          <p:nvPr/>
        </p:nvSpPr>
        <p:spPr>
          <a:xfrm>
            <a:off x="810171" y="1116343"/>
            <a:ext cx="9735671" cy="1569660"/>
          </a:xfrm>
          <a:prstGeom prst="rect">
            <a:avLst/>
          </a:prstGeom>
          <a:noFill/>
        </p:spPr>
        <p:txBody>
          <a:bodyPr wrap="square" lIns="91440" tIns="45720" rIns="91440" bIns="45720">
            <a:spAutoFit/>
          </a:bodyPr>
          <a:lstStyle/>
          <a:p>
            <a:pPr algn="ctr"/>
            <a:r>
              <a:rPr lang="en-US" sz="3200" b="1" dirty="0" smtClean="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Task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5: </a:t>
            </a:r>
            <a:r>
              <a:rPr lang="en-US" sz="3200" b="1" dirty="0">
                <a:ln w="6600">
                  <a:solidFill>
                    <a:schemeClr val="accent3">
                      <a:lumMod val="75000"/>
                    </a:schemeClr>
                  </a:solidFill>
                  <a:prstDash val="solid"/>
                </a:ln>
                <a:solidFill>
                  <a:schemeClr val="accent3">
                    <a:lumMod val="75000"/>
                  </a:schemeClr>
                </a:solidFill>
                <a:effectLst>
                  <a:outerShdw dist="38100" dir="2700000" algn="tl" rotWithShape="0">
                    <a:schemeClr val="accent2"/>
                  </a:outerShdw>
                </a:effectLst>
              </a:rPr>
              <a:t>Create a dashboard filter for income group to be applied for all charts with the filter action enabled in the map as well</a:t>
            </a:r>
          </a:p>
        </p:txBody>
      </p:sp>
      <p:pic>
        <p:nvPicPr>
          <p:cNvPr id="6" name="Picture 5"/>
          <p:cNvPicPr/>
          <p:nvPr/>
        </p:nvPicPr>
        <p:blipFill>
          <a:blip r:embed="rId2"/>
          <a:stretch>
            <a:fillRect/>
          </a:stretch>
        </p:blipFill>
        <p:spPr>
          <a:xfrm>
            <a:off x="1361817" y="2686003"/>
            <a:ext cx="8632372" cy="4171997"/>
          </a:xfrm>
          <a:prstGeom prst="rect">
            <a:avLst/>
          </a:prstGeom>
        </p:spPr>
      </p:pic>
    </p:spTree>
    <p:extLst>
      <p:ext uri="{BB962C8B-B14F-4D97-AF65-F5344CB8AC3E}">
        <p14:creationId xmlns:p14="http://schemas.microsoft.com/office/powerpoint/2010/main" val="1324103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102</TotalTime>
  <Words>283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dc:creator>
  <cp:lastModifiedBy>SAK</cp:lastModifiedBy>
  <cp:revision>13</cp:revision>
  <dcterms:created xsi:type="dcterms:W3CDTF">2022-04-09T09:43:38Z</dcterms:created>
  <dcterms:modified xsi:type="dcterms:W3CDTF">2022-07-03T14:22:40Z</dcterms:modified>
</cp:coreProperties>
</file>