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3" r:id="rId8"/>
    <p:sldId id="264" r:id="rId9"/>
    <p:sldId id="265" r:id="rId10"/>
    <p:sldId id="261"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4" r:id="rId29"/>
    <p:sldId id="285" r:id="rId30"/>
    <p:sldId id="283" r:id="rId31"/>
    <p:sldId id="286"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5/30/2021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5/30/2021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6.xml"/><Relationship Id="rId4" Type="http://schemas.openxmlformats.org/officeDocument/2006/relationships/image" Target="../media/image37.png"/></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6.xml"/><Relationship Id="rId4" Type="http://schemas.openxmlformats.org/officeDocument/2006/relationships/image" Target="../media/image40.png"/></Relationships>
</file>

<file path=ppt/slides/_rels/slide2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Credit Card Lead Prediction</a:t>
            </a:r>
            <a:endParaRPr lang="en-US" dirty="0"/>
          </a:p>
        </p:txBody>
      </p:sp>
      <p:sp>
        <p:nvSpPr>
          <p:cNvPr id="3" name="Subtitle 2"/>
          <p:cNvSpPr>
            <a:spLocks noGrp="1"/>
          </p:cNvSpPr>
          <p:nvPr>
            <p:ph type="subTitle" idx="1"/>
          </p:nvPr>
        </p:nvSpPr>
        <p:spPr/>
        <p:txBody>
          <a:bodyPr/>
          <a:lstStyle/>
          <a:p>
            <a:pPr marL="285750" indent="-285750">
              <a:buFont typeface="Wingdings" panose="05000000000000000000" pitchFamily="2" charset="2"/>
              <a:buChar char="v"/>
            </a:pPr>
            <a:r>
              <a:rPr lang="en-US" dirty="0" smtClean="0"/>
              <a:t>Binary Classification Project to predict if an account is a lead for Credit Card</a:t>
            </a:r>
          </a:p>
          <a:p>
            <a:pPr marL="285750" indent="-285750">
              <a:buFont typeface="Wingdings" panose="05000000000000000000" pitchFamily="2" charset="2"/>
              <a:buChar char="v"/>
            </a:pPr>
            <a:r>
              <a:rPr lang="en-US" dirty="0" smtClean="0"/>
              <a:t>Dataset Source – Analytics </a:t>
            </a:r>
            <a:r>
              <a:rPr lang="en-US" dirty="0" err="1" smtClean="0"/>
              <a:t>Vidhya</a:t>
            </a:r>
            <a:r>
              <a:rPr lang="en-US" dirty="0" smtClean="0"/>
              <a:t> – Job-a-thon</a:t>
            </a:r>
            <a:endParaRPr lang="en-US" dirty="0"/>
          </a:p>
        </p:txBody>
      </p:sp>
    </p:spTree>
    <p:extLst>
      <p:ext uri="{BB962C8B-B14F-4D97-AF65-F5344CB8AC3E}">
        <p14:creationId xmlns:p14="http://schemas.microsoft.com/office/powerpoint/2010/main" val="40216306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Bivariate Analysis</a:t>
            </a:r>
            <a:endParaRPr lang="en-US" dirty="0"/>
          </a:p>
        </p:txBody>
      </p:sp>
      <p:sp>
        <p:nvSpPr>
          <p:cNvPr id="3" name="TextBox 2"/>
          <p:cNvSpPr txBox="1"/>
          <p:nvPr/>
        </p:nvSpPr>
        <p:spPr>
          <a:xfrm>
            <a:off x="1887582" y="1211744"/>
            <a:ext cx="2338252" cy="369332"/>
          </a:xfrm>
          <a:prstGeom prst="rect">
            <a:avLst/>
          </a:prstGeom>
          <a:noFill/>
        </p:spPr>
        <p:txBody>
          <a:bodyPr wrap="square" rtlCol="0">
            <a:spAutoFit/>
          </a:bodyPr>
          <a:lstStyle/>
          <a:p>
            <a:r>
              <a:rPr lang="en-US" dirty="0" smtClean="0"/>
              <a:t>Gender Vs </a:t>
            </a:r>
            <a:r>
              <a:rPr lang="en-US" dirty="0" err="1" smtClean="0"/>
              <a:t>Is_Lead</a:t>
            </a:r>
            <a:endParaRPr lang="en-US" dirty="0"/>
          </a:p>
        </p:txBody>
      </p:sp>
      <p:pic>
        <p:nvPicPr>
          <p:cNvPr id="4" name="Picture 3"/>
          <p:cNvPicPr>
            <a:picLocks noChangeAspect="1"/>
          </p:cNvPicPr>
          <p:nvPr/>
        </p:nvPicPr>
        <p:blipFill>
          <a:blip r:embed="rId2"/>
          <a:stretch>
            <a:fillRect/>
          </a:stretch>
        </p:blipFill>
        <p:spPr>
          <a:xfrm>
            <a:off x="730649" y="1633887"/>
            <a:ext cx="4797145" cy="3460627"/>
          </a:xfrm>
          <a:prstGeom prst="rect">
            <a:avLst/>
          </a:prstGeom>
        </p:spPr>
      </p:pic>
      <p:sp>
        <p:nvSpPr>
          <p:cNvPr id="5" name="Cloud Callout 4"/>
          <p:cNvSpPr/>
          <p:nvPr/>
        </p:nvSpPr>
        <p:spPr>
          <a:xfrm flipV="1">
            <a:off x="941192" y="5200136"/>
            <a:ext cx="4376058" cy="1227909"/>
          </a:xfrm>
          <a:prstGeom prst="cloudCallo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6" name="Cloud Callout 5"/>
          <p:cNvSpPr/>
          <p:nvPr/>
        </p:nvSpPr>
        <p:spPr>
          <a:xfrm flipV="1">
            <a:off x="6380418" y="5188457"/>
            <a:ext cx="4376058" cy="1227909"/>
          </a:xfrm>
          <a:prstGeom prst="cloudCallo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7" name="TextBox 6"/>
          <p:cNvSpPr txBox="1"/>
          <p:nvPr/>
        </p:nvSpPr>
        <p:spPr>
          <a:xfrm>
            <a:off x="1658983" y="5510025"/>
            <a:ext cx="2795451" cy="584775"/>
          </a:xfrm>
          <a:prstGeom prst="rect">
            <a:avLst/>
          </a:prstGeom>
          <a:noFill/>
        </p:spPr>
        <p:txBody>
          <a:bodyPr wrap="square" rtlCol="0">
            <a:spAutoFit/>
          </a:bodyPr>
          <a:lstStyle/>
          <a:p>
            <a:r>
              <a:rPr lang="en-US" sz="1600" dirty="0"/>
              <a:t>Lead does not depend on </a:t>
            </a:r>
            <a:r>
              <a:rPr lang="en-US" sz="1600" dirty="0" smtClean="0"/>
              <a:t>Gender</a:t>
            </a:r>
            <a:endParaRPr lang="en-US" sz="1600" dirty="0"/>
          </a:p>
        </p:txBody>
      </p:sp>
      <p:sp>
        <p:nvSpPr>
          <p:cNvPr id="8" name="TextBox 7"/>
          <p:cNvSpPr txBox="1"/>
          <p:nvPr/>
        </p:nvSpPr>
        <p:spPr>
          <a:xfrm>
            <a:off x="6683032" y="1211744"/>
            <a:ext cx="3074921" cy="369332"/>
          </a:xfrm>
          <a:prstGeom prst="rect">
            <a:avLst/>
          </a:prstGeom>
          <a:noFill/>
        </p:spPr>
        <p:txBody>
          <a:bodyPr wrap="square" rtlCol="0">
            <a:spAutoFit/>
          </a:bodyPr>
          <a:lstStyle/>
          <a:p>
            <a:r>
              <a:rPr lang="en-US" dirty="0" err="1" smtClean="0"/>
              <a:t>Region_Code</a:t>
            </a:r>
            <a:r>
              <a:rPr lang="en-US" dirty="0" smtClean="0"/>
              <a:t> Vs </a:t>
            </a:r>
            <a:r>
              <a:rPr lang="en-US" dirty="0" err="1" smtClean="0"/>
              <a:t>Is_Lead</a:t>
            </a:r>
            <a:endParaRPr lang="en-US" dirty="0"/>
          </a:p>
        </p:txBody>
      </p:sp>
      <p:pic>
        <p:nvPicPr>
          <p:cNvPr id="9" name="Picture 8"/>
          <p:cNvPicPr>
            <a:picLocks noChangeAspect="1"/>
          </p:cNvPicPr>
          <p:nvPr/>
        </p:nvPicPr>
        <p:blipFill>
          <a:blip r:embed="rId3"/>
          <a:stretch>
            <a:fillRect/>
          </a:stretch>
        </p:blipFill>
        <p:spPr>
          <a:xfrm>
            <a:off x="6162324" y="1581076"/>
            <a:ext cx="4812246" cy="3442514"/>
          </a:xfrm>
          <a:prstGeom prst="rect">
            <a:avLst/>
          </a:prstGeom>
        </p:spPr>
      </p:pic>
      <p:sp>
        <p:nvSpPr>
          <p:cNvPr id="10" name="TextBox 9"/>
          <p:cNvSpPr txBox="1"/>
          <p:nvPr/>
        </p:nvSpPr>
        <p:spPr>
          <a:xfrm>
            <a:off x="7048767" y="5510025"/>
            <a:ext cx="3101073" cy="830997"/>
          </a:xfrm>
          <a:prstGeom prst="rect">
            <a:avLst/>
          </a:prstGeom>
          <a:noFill/>
        </p:spPr>
        <p:txBody>
          <a:bodyPr wrap="square" rtlCol="0">
            <a:spAutoFit/>
          </a:bodyPr>
          <a:lstStyle/>
          <a:p>
            <a:pPr algn="ctr"/>
            <a:r>
              <a:rPr lang="en-US" sz="1600" dirty="0" smtClean="0"/>
              <a:t>Ratio </a:t>
            </a:r>
            <a:r>
              <a:rPr lang="en-US" sz="1600" dirty="0"/>
              <a:t>of Leads is almost same for all Regions, ranging from 0.15 to 0.30</a:t>
            </a:r>
            <a:endParaRPr lang="en-US" sz="1600" dirty="0"/>
          </a:p>
        </p:txBody>
      </p:sp>
    </p:spTree>
    <p:extLst>
      <p:ext uri="{BB962C8B-B14F-4D97-AF65-F5344CB8AC3E}">
        <p14:creationId xmlns:p14="http://schemas.microsoft.com/office/powerpoint/2010/main" val="23105186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Bivariate Analysis (</a:t>
            </a:r>
            <a:r>
              <a:rPr lang="en-US" dirty="0" err="1" smtClean="0"/>
              <a:t>Contd</a:t>
            </a:r>
            <a:r>
              <a:rPr lang="en-US" dirty="0" smtClean="0"/>
              <a:t>…)</a:t>
            </a:r>
            <a:endParaRPr lang="en-US" dirty="0"/>
          </a:p>
        </p:txBody>
      </p:sp>
      <p:sp>
        <p:nvSpPr>
          <p:cNvPr id="3" name="TextBox 2"/>
          <p:cNvSpPr txBox="1"/>
          <p:nvPr/>
        </p:nvSpPr>
        <p:spPr>
          <a:xfrm>
            <a:off x="1710601" y="1135149"/>
            <a:ext cx="283724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entury Gothic" panose="020B0502020202020204"/>
                <a:ea typeface="+mn-ea"/>
                <a:cs typeface="+mn-cs"/>
              </a:rPr>
              <a:t>Occupation Vs </a:t>
            </a:r>
            <a:r>
              <a:rPr kumimoji="0" lang="en-US" sz="1800" b="0" i="0" u="none" strike="noStrike" kern="1200" cap="none" spc="0" normalizeH="0" baseline="0" noProof="0" dirty="0" err="1" smtClean="0">
                <a:ln>
                  <a:noFill/>
                </a:ln>
                <a:solidFill>
                  <a:prstClr val="black"/>
                </a:solidFill>
                <a:effectLst/>
                <a:uLnTx/>
                <a:uFillTx/>
                <a:latin typeface="Century Gothic" panose="020B0502020202020204"/>
                <a:ea typeface="+mn-ea"/>
                <a:cs typeface="+mn-cs"/>
              </a:rPr>
              <a:t>Is_Lead</a:t>
            </a: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p:nvSpPr>
          <p:cNvPr id="7" name="TextBox 6"/>
          <p:cNvSpPr txBox="1"/>
          <p:nvPr/>
        </p:nvSpPr>
        <p:spPr>
          <a:xfrm>
            <a:off x="1463040" y="5242173"/>
            <a:ext cx="3605349" cy="1277273"/>
          </a:xfrm>
          <a:prstGeom prst="rect">
            <a:avLst/>
          </a:prstGeom>
          <a:noFill/>
        </p:spPr>
        <p:txBody>
          <a:bodyPr wrap="square" rtlCol="0">
            <a:spAutoFit/>
          </a:bodyPr>
          <a:lstStyle/>
          <a:p>
            <a:r>
              <a:rPr lang="en-US" sz="1100" dirty="0"/>
              <a:t>Chances of having leads among </a:t>
            </a:r>
            <a:r>
              <a:rPr lang="en-US" sz="1100" dirty="0" smtClean="0"/>
              <a:t>entrepreneurs </a:t>
            </a:r>
            <a:r>
              <a:rPr lang="en-US" sz="1100" dirty="0"/>
              <a:t>is high compared to other occupations. We had earlier planned to merge </a:t>
            </a:r>
            <a:r>
              <a:rPr lang="en-US" sz="1100" dirty="0" smtClean="0"/>
              <a:t>Entrepreneurs </a:t>
            </a:r>
            <a:r>
              <a:rPr lang="en-US" sz="1100" dirty="0"/>
              <a:t>with others because of their small presence in the data. However, this </a:t>
            </a:r>
            <a:r>
              <a:rPr lang="en-US" sz="1100" dirty="0" smtClean="0"/>
              <a:t>revelation </a:t>
            </a:r>
            <a:r>
              <a:rPr lang="en-US" sz="1100" dirty="0"/>
              <a:t>shows the importance of </a:t>
            </a:r>
            <a:r>
              <a:rPr lang="en-US" sz="1100" dirty="0" err="1"/>
              <a:t>Entrepeneurs</a:t>
            </a:r>
            <a:r>
              <a:rPr lang="en-US" sz="1100" dirty="0"/>
              <a:t> and is required </a:t>
            </a:r>
            <a:r>
              <a:rPr lang="en-US" sz="1100" dirty="0" smtClean="0"/>
              <a:t>separately </a:t>
            </a:r>
            <a:r>
              <a:rPr lang="en-US" sz="1100" dirty="0"/>
              <a:t>in the dataset</a:t>
            </a:r>
            <a:endParaRPr lang="en-US" dirty="0"/>
          </a:p>
        </p:txBody>
      </p:sp>
      <p:sp>
        <p:nvSpPr>
          <p:cNvPr id="8" name="TextBox 7"/>
          <p:cNvSpPr txBox="1"/>
          <p:nvPr/>
        </p:nvSpPr>
        <p:spPr>
          <a:xfrm>
            <a:off x="6683032" y="1211744"/>
            <a:ext cx="3283928"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smtClean="0">
                <a:ln>
                  <a:noFill/>
                </a:ln>
                <a:solidFill>
                  <a:prstClr val="black"/>
                </a:solidFill>
                <a:effectLst/>
                <a:uLnTx/>
                <a:uFillTx/>
                <a:latin typeface="Century Gothic" panose="020B0502020202020204"/>
                <a:ea typeface="+mn-ea"/>
                <a:cs typeface="+mn-cs"/>
              </a:rPr>
              <a:t>Channel_Code</a:t>
            </a:r>
            <a:r>
              <a:rPr kumimoji="0" lang="en-US" sz="1800" b="0" i="0" u="none" strike="noStrike" kern="1200" cap="none" spc="0" normalizeH="0" baseline="0" noProof="0" dirty="0" smtClean="0">
                <a:ln>
                  <a:noFill/>
                </a:ln>
                <a:solidFill>
                  <a:prstClr val="black"/>
                </a:solidFill>
                <a:effectLst/>
                <a:uLnTx/>
                <a:uFillTx/>
                <a:latin typeface="Century Gothic" panose="020B0502020202020204"/>
                <a:ea typeface="+mn-ea"/>
                <a:cs typeface="+mn-cs"/>
              </a:rPr>
              <a:t> Vs </a:t>
            </a:r>
            <a:r>
              <a:rPr kumimoji="0" lang="en-US" sz="1800" b="0" i="0" u="none" strike="noStrike" kern="1200" cap="none" spc="0" normalizeH="0" baseline="0" noProof="0" dirty="0" err="1" smtClean="0">
                <a:ln>
                  <a:noFill/>
                </a:ln>
                <a:solidFill>
                  <a:prstClr val="black"/>
                </a:solidFill>
                <a:effectLst/>
                <a:uLnTx/>
                <a:uFillTx/>
                <a:latin typeface="Century Gothic" panose="020B0502020202020204"/>
                <a:ea typeface="+mn-ea"/>
                <a:cs typeface="+mn-cs"/>
              </a:rPr>
              <a:t>Is_Lead</a:t>
            </a: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p:nvSpPr>
          <p:cNvPr id="10" name="TextBox 9"/>
          <p:cNvSpPr txBox="1"/>
          <p:nvPr/>
        </p:nvSpPr>
        <p:spPr>
          <a:xfrm>
            <a:off x="6702278" y="5393708"/>
            <a:ext cx="3695756" cy="738664"/>
          </a:xfrm>
          <a:prstGeom prst="rect">
            <a:avLst/>
          </a:prstGeom>
          <a:noFill/>
        </p:spPr>
        <p:txBody>
          <a:bodyPr wrap="square" rtlCol="0">
            <a:spAutoFit/>
          </a:bodyPr>
          <a:lstStyle/>
          <a:p>
            <a:r>
              <a:rPr lang="en-US" sz="1400" dirty="0"/>
              <a:t>Leads are particularly low for X1 Channel. Since this is an encoded column, we can't predict much about it</a:t>
            </a:r>
          </a:p>
        </p:txBody>
      </p:sp>
      <p:pic>
        <p:nvPicPr>
          <p:cNvPr id="11" name="Picture 10"/>
          <p:cNvPicPr>
            <a:picLocks noChangeAspect="1"/>
          </p:cNvPicPr>
          <p:nvPr/>
        </p:nvPicPr>
        <p:blipFill>
          <a:blip r:embed="rId2"/>
          <a:stretch>
            <a:fillRect/>
          </a:stretch>
        </p:blipFill>
        <p:spPr>
          <a:xfrm>
            <a:off x="1001041" y="1504481"/>
            <a:ext cx="4256360" cy="3595704"/>
          </a:xfrm>
          <a:prstGeom prst="rect">
            <a:avLst/>
          </a:prstGeom>
        </p:spPr>
      </p:pic>
      <p:sp>
        <p:nvSpPr>
          <p:cNvPr id="5" name="Cloud Callout 4"/>
          <p:cNvSpPr/>
          <p:nvPr/>
        </p:nvSpPr>
        <p:spPr>
          <a:xfrm flipV="1">
            <a:off x="868679" y="5014154"/>
            <a:ext cx="4763604" cy="1713216"/>
          </a:xfrm>
          <a:prstGeom prst="cloudCallo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p:cNvPicPr>
            <a:picLocks noChangeAspect="1"/>
          </p:cNvPicPr>
          <p:nvPr/>
        </p:nvPicPr>
        <p:blipFill>
          <a:blip r:embed="rId3"/>
          <a:stretch>
            <a:fillRect/>
          </a:stretch>
        </p:blipFill>
        <p:spPr>
          <a:xfrm>
            <a:off x="5749154" y="1581076"/>
            <a:ext cx="5007322" cy="3496161"/>
          </a:xfrm>
          <a:prstGeom prst="rect">
            <a:avLst/>
          </a:prstGeom>
        </p:spPr>
      </p:pic>
      <p:sp>
        <p:nvSpPr>
          <p:cNvPr id="6" name="Cloud Callout 5"/>
          <p:cNvSpPr/>
          <p:nvPr/>
        </p:nvSpPr>
        <p:spPr>
          <a:xfrm flipV="1">
            <a:off x="6380418" y="5188457"/>
            <a:ext cx="4376058" cy="1227909"/>
          </a:xfrm>
          <a:prstGeom prst="cloudCallo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15577020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Bivariate Analysis (</a:t>
            </a:r>
            <a:r>
              <a:rPr lang="en-US" dirty="0" err="1" smtClean="0"/>
              <a:t>Contd</a:t>
            </a:r>
            <a:r>
              <a:rPr lang="en-US" dirty="0" smtClean="0"/>
              <a:t>…)</a:t>
            </a:r>
            <a:endParaRPr lang="en-US" dirty="0"/>
          </a:p>
        </p:txBody>
      </p:sp>
      <p:sp>
        <p:nvSpPr>
          <p:cNvPr id="3" name="TextBox 2"/>
          <p:cNvSpPr txBox="1"/>
          <p:nvPr/>
        </p:nvSpPr>
        <p:spPr>
          <a:xfrm>
            <a:off x="1702216" y="1211744"/>
            <a:ext cx="309653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smtClean="0">
                <a:ln>
                  <a:noFill/>
                </a:ln>
                <a:solidFill>
                  <a:prstClr val="black"/>
                </a:solidFill>
                <a:effectLst/>
                <a:uLnTx/>
                <a:uFillTx/>
                <a:latin typeface="Century Gothic" panose="020B0502020202020204"/>
                <a:ea typeface="+mn-ea"/>
                <a:cs typeface="+mn-cs"/>
              </a:rPr>
              <a:t>Credit_Product</a:t>
            </a:r>
            <a:r>
              <a:rPr kumimoji="0" lang="en-US" sz="1800" b="0" i="0" u="none" strike="noStrike" kern="1200" cap="none" spc="0" normalizeH="0" baseline="0" noProof="0" dirty="0" smtClean="0">
                <a:ln>
                  <a:noFill/>
                </a:ln>
                <a:solidFill>
                  <a:prstClr val="black"/>
                </a:solidFill>
                <a:effectLst/>
                <a:uLnTx/>
                <a:uFillTx/>
                <a:latin typeface="Century Gothic" panose="020B0502020202020204"/>
                <a:ea typeface="+mn-ea"/>
                <a:cs typeface="+mn-cs"/>
              </a:rPr>
              <a:t> Vs </a:t>
            </a:r>
            <a:r>
              <a:rPr kumimoji="0" lang="en-US" sz="1800" b="0" i="0" u="none" strike="noStrike" kern="1200" cap="none" spc="0" normalizeH="0" baseline="0" noProof="0" dirty="0" err="1" smtClean="0">
                <a:ln>
                  <a:noFill/>
                </a:ln>
                <a:solidFill>
                  <a:prstClr val="black"/>
                </a:solidFill>
                <a:effectLst/>
                <a:uLnTx/>
                <a:uFillTx/>
                <a:latin typeface="Century Gothic" panose="020B0502020202020204"/>
                <a:ea typeface="+mn-ea"/>
                <a:cs typeface="+mn-cs"/>
              </a:rPr>
              <a:t>Is_Lead</a:t>
            </a: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p:nvSpPr>
          <p:cNvPr id="7" name="TextBox 6"/>
          <p:cNvSpPr txBox="1"/>
          <p:nvPr/>
        </p:nvSpPr>
        <p:spPr>
          <a:xfrm>
            <a:off x="1463040" y="5362930"/>
            <a:ext cx="4275613" cy="1015663"/>
          </a:xfrm>
          <a:prstGeom prst="rect">
            <a:avLst/>
          </a:prstGeom>
          <a:noFill/>
        </p:spPr>
        <p:txBody>
          <a:bodyPr wrap="square" rtlCol="0">
            <a:spAutoFit/>
          </a:bodyPr>
          <a:lstStyle/>
          <a:p>
            <a:pPr lvl="0"/>
            <a:r>
              <a:rPr lang="en-US" sz="1200" dirty="0" smtClean="0"/>
              <a:t>Chances </a:t>
            </a:r>
            <a:r>
              <a:rPr lang="en-US" sz="1200" dirty="0"/>
              <a:t>of </a:t>
            </a:r>
            <a:r>
              <a:rPr lang="en-US" sz="1200" dirty="0" smtClean="0"/>
              <a:t>having </a:t>
            </a:r>
            <a:r>
              <a:rPr lang="en-US" sz="1200" dirty="0"/>
              <a:t>a lead are more with people availing a Credit Product. This was already expected, because customers availing a Credit Product are expected to have a better financial condition and social status and would thus require Credit Card.</a:t>
            </a:r>
            <a:endParaRPr kumimoji="0" lang="en-US" sz="1200" b="0" i="0" u="none" strike="noStrike" kern="1200" cap="none" spc="0" normalizeH="0" baseline="0" noProof="0" dirty="0">
              <a:ln>
                <a:noFill/>
              </a:ln>
              <a:solidFill>
                <a:prstClr val="black"/>
              </a:solidFill>
              <a:effectLst/>
              <a:uLnTx/>
              <a:uFillTx/>
              <a:latin typeface="Century Gothic" panose="020B0502020202020204"/>
            </a:endParaRPr>
          </a:p>
        </p:txBody>
      </p:sp>
      <p:sp>
        <p:nvSpPr>
          <p:cNvPr id="8" name="TextBox 7"/>
          <p:cNvSpPr txBox="1"/>
          <p:nvPr/>
        </p:nvSpPr>
        <p:spPr>
          <a:xfrm>
            <a:off x="6683032" y="1211744"/>
            <a:ext cx="2526282"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smtClean="0">
                <a:ln>
                  <a:noFill/>
                </a:ln>
                <a:solidFill>
                  <a:prstClr val="black"/>
                </a:solidFill>
                <a:effectLst/>
                <a:uLnTx/>
                <a:uFillTx/>
                <a:latin typeface="Century Gothic" panose="020B0502020202020204"/>
                <a:ea typeface="+mn-ea"/>
                <a:cs typeface="+mn-cs"/>
              </a:rPr>
              <a:t>Is_Active</a:t>
            </a:r>
            <a:r>
              <a:rPr kumimoji="0" lang="en-US" sz="1800" b="0" i="0" u="none" strike="noStrike" kern="1200" cap="none" spc="0" normalizeH="0" baseline="0" noProof="0" dirty="0" smtClean="0">
                <a:ln>
                  <a:noFill/>
                </a:ln>
                <a:solidFill>
                  <a:prstClr val="black"/>
                </a:solidFill>
                <a:effectLst/>
                <a:uLnTx/>
                <a:uFillTx/>
                <a:latin typeface="Century Gothic" panose="020B0502020202020204"/>
                <a:ea typeface="+mn-ea"/>
                <a:cs typeface="+mn-cs"/>
              </a:rPr>
              <a:t> Vs </a:t>
            </a:r>
            <a:r>
              <a:rPr kumimoji="0" lang="en-US" sz="1800" b="0" i="0" u="none" strike="noStrike" kern="1200" cap="none" spc="0" normalizeH="0" baseline="0" noProof="0" dirty="0" err="1" smtClean="0">
                <a:ln>
                  <a:noFill/>
                </a:ln>
                <a:solidFill>
                  <a:prstClr val="black"/>
                </a:solidFill>
                <a:effectLst/>
                <a:uLnTx/>
                <a:uFillTx/>
                <a:latin typeface="Century Gothic" panose="020B0502020202020204"/>
                <a:ea typeface="+mn-ea"/>
                <a:cs typeface="+mn-cs"/>
              </a:rPr>
              <a:t>Is_Lead</a:t>
            </a: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pic>
        <p:nvPicPr>
          <p:cNvPr id="4" name="Picture 3"/>
          <p:cNvPicPr>
            <a:picLocks noChangeAspect="1"/>
          </p:cNvPicPr>
          <p:nvPr/>
        </p:nvPicPr>
        <p:blipFill>
          <a:blip r:embed="rId2"/>
          <a:stretch>
            <a:fillRect/>
          </a:stretch>
        </p:blipFill>
        <p:spPr>
          <a:xfrm>
            <a:off x="922916" y="1581076"/>
            <a:ext cx="4655130" cy="3225154"/>
          </a:xfrm>
          <a:prstGeom prst="rect">
            <a:avLst/>
          </a:prstGeom>
        </p:spPr>
      </p:pic>
      <p:sp>
        <p:nvSpPr>
          <p:cNvPr id="5" name="Cloud Callout 4"/>
          <p:cNvSpPr/>
          <p:nvPr/>
        </p:nvSpPr>
        <p:spPr>
          <a:xfrm flipV="1">
            <a:off x="868679" y="5014154"/>
            <a:ext cx="5584372" cy="1713216"/>
          </a:xfrm>
          <a:prstGeom prst="cloudCallo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9" name="Picture 8"/>
          <p:cNvPicPr>
            <a:picLocks noChangeAspect="1"/>
          </p:cNvPicPr>
          <p:nvPr/>
        </p:nvPicPr>
        <p:blipFill>
          <a:blip r:embed="rId3"/>
          <a:stretch>
            <a:fillRect/>
          </a:stretch>
        </p:blipFill>
        <p:spPr>
          <a:xfrm>
            <a:off x="5738653" y="1581076"/>
            <a:ext cx="4415040" cy="3066000"/>
          </a:xfrm>
          <a:prstGeom prst="rect">
            <a:avLst/>
          </a:prstGeom>
        </p:spPr>
      </p:pic>
    </p:spTree>
    <p:extLst>
      <p:ext uri="{BB962C8B-B14F-4D97-AF65-F5344CB8AC3E}">
        <p14:creationId xmlns:p14="http://schemas.microsoft.com/office/powerpoint/2010/main" val="32586489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Bivariate Analysis (</a:t>
            </a:r>
            <a:r>
              <a:rPr lang="en-US" dirty="0" err="1" smtClean="0"/>
              <a:t>Contd</a:t>
            </a:r>
            <a:r>
              <a:rPr lang="en-US" dirty="0" smtClean="0"/>
              <a:t>…)</a:t>
            </a:r>
            <a:endParaRPr lang="en-US" dirty="0"/>
          </a:p>
        </p:txBody>
      </p:sp>
      <p:sp>
        <p:nvSpPr>
          <p:cNvPr id="3" name="TextBox 2"/>
          <p:cNvSpPr txBox="1"/>
          <p:nvPr/>
        </p:nvSpPr>
        <p:spPr>
          <a:xfrm>
            <a:off x="2103470" y="1211744"/>
            <a:ext cx="2051502"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entury Gothic" panose="020B0502020202020204"/>
                <a:ea typeface="+mn-ea"/>
                <a:cs typeface="+mn-cs"/>
              </a:rPr>
              <a:t>Age Vs </a:t>
            </a:r>
            <a:r>
              <a:rPr kumimoji="0" lang="en-US" sz="1800" b="0" i="0" u="none" strike="noStrike" kern="1200" cap="none" spc="0" normalizeH="0" baseline="0" noProof="0" dirty="0" err="1" smtClean="0">
                <a:ln>
                  <a:noFill/>
                </a:ln>
                <a:solidFill>
                  <a:prstClr val="black"/>
                </a:solidFill>
                <a:effectLst/>
                <a:uLnTx/>
                <a:uFillTx/>
                <a:latin typeface="Century Gothic" panose="020B0502020202020204"/>
                <a:ea typeface="+mn-ea"/>
                <a:cs typeface="+mn-cs"/>
              </a:rPr>
              <a:t>Is_Lead</a:t>
            </a: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p:nvSpPr>
          <p:cNvPr id="7" name="TextBox 6"/>
          <p:cNvSpPr txBox="1"/>
          <p:nvPr/>
        </p:nvSpPr>
        <p:spPr>
          <a:xfrm>
            <a:off x="1447806" y="5393708"/>
            <a:ext cx="3605349" cy="923330"/>
          </a:xfrm>
          <a:prstGeom prst="rect">
            <a:avLst/>
          </a:prstGeom>
          <a:noFill/>
        </p:spPr>
        <p:txBody>
          <a:bodyPr wrap="square" rtlCol="0">
            <a:spAutoFit/>
          </a:bodyPr>
          <a:lstStyle/>
          <a:p>
            <a:r>
              <a:rPr lang="en-US" dirty="0"/>
              <a:t>A higher aged person is more likely to be a lead for Credit </a:t>
            </a:r>
            <a:r>
              <a:rPr lang="en-US" dirty="0" smtClean="0"/>
              <a:t>Card</a:t>
            </a:r>
            <a:endParaRPr lang="en-US" dirty="0"/>
          </a:p>
        </p:txBody>
      </p:sp>
      <p:sp>
        <p:nvSpPr>
          <p:cNvPr id="8" name="TextBox 7"/>
          <p:cNvSpPr txBox="1"/>
          <p:nvPr/>
        </p:nvSpPr>
        <p:spPr>
          <a:xfrm>
            <a:off x="7081114" y="1211744"/>
            <a:ext cx="2343402"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entury Gothic" panose="020B0502020202020204"/>
                <a:ea typeface="+mn-ea"/>
                <a:cs typeface="+mn-cs"/>
              </a:rPr>
              <a:t>Vintage Vs </a:t>
            </a:r>
            <a:r>
              <a:rPr kumimoji="0" lang="en-US" sz="1800" b="0" i="0" u="none" strike="noStrike" kern="1200" cap="none" spc="0" normalizeH="0" baseline="0" noProof="0" dirty="0" err="1" smtClean="0">
                <a:ln>
                  <a:noFill/>
                </a:ln>
                <a:solidFill>
                  <a:prstClr val="black"/>
                </a:solidFill>
                <a:effectLst/>
                <a:uLnTx/>
                <a:uFillTx/>
                <a:latin typeface="Century Gothic" panose="020B0502020202020204"/>
                <a:ea typeface="+mn-ea"/>
                <a:cs typeface="+mn-cs"/>
              </a:rPr>
              <a:t>Is_Lead</a:t>
            </a: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p:nvSpPr>
          <p:cNvPr id="10" name="TextBox 9"/>
          <p:cNvSpPr txBox="1"/>
          <p:nvPr/>
        </p:nvSpPr>
        <p:spPr>
          <a:xfrm>
            <a:off x="6903196" y="5250016"/>
            <a:ext cx="3695756" cy="923330"/>
          </a:xfrm>
          <a:prstGeom prst="rect">
            <a:avLst/>
          </a:prstGeom>
          <a:noFill/>
        </p:spPr>
        <p:txBody>
          <a:bodyPr wrap="square" rtlCol="0">
            <a:spAutoFit/>
          </a:bodyPr>
          <a:lstStyle/>
          <a:p>
            <a:r>
              <a:rPr lang="en-US" dirty="0"/>
              <a:t>Customer having higher vintage is more likely to be a lead</a:t>
            </a:r>
          </a:p>
        </p:txBody>
      </p:sp>
      <p:sp>
        <p:nvSpPr>
          <p:cNvPr id="5" name="Cloud Callout 4"/>
          <p:cNvSpPr/>
          <p:nvPr/>
        </p:nvSpPr>
        <p:spPr>
          <a:xfrm flipV="1">
            <a:off x="868679" y="5014154"/>
            <a:ext cx="4763604" cy="1713216"/>
          </a:xfrm>
          <a:prstGeom prst="cloudCallo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4" name="Picture 3"/>
          <p:cNvPicPr>
            <a:picLocks noChangeAspect="1"/>
          </p:cNvPicPr>
          <p:nvPr/>
        </p:nvPicPr>
        <p:blipFill>
          <a:blip r:embed="rId2"/>
          <a:stretch>
            <a:fillRect/>
          </a:stretch>
        </p:blipFill>
        <p:spPr>
          <a:xfrm>
            <a:off x="905379" y="1776327"/>
            <a:ext cx="4447684" cy="2881135"/>
          </a:xfrm>
          <a:prstGeom prst="rect">
            <a:avLst/>
          </a:prstGeom>
        </p:spPr>
      </p:pic>
      <p:pic>
        <p:nvPicPr>
          <p:cNvPr id="9" name="Picture 8"/>
          <p:cNvPicPr>
            <a:picLocks noChangeAspect="1"/>
          </p:cNvPicPr>
          <p:nvPr/>
        </p:nvPicPr>
        <p:blipFill>
          <a:blip r:embed="rId3"/>
          <a:stretch>
            <a:fillRect/>
          </a:stretch>
        </p:blipFill>
        <p:spPr>
          <a:xfrm>
            <a:off x="5906678" y="1774910"/>
            <a:ext cx="4692274" cy="2882552"/>
          </a:xfrm>
          <a:prstGeom prst="rect">
            <a:avLst/>
          </a:prstGeom>
        </p:spPr>
      </p:pic>
      <p:sp>
        <p:nvSpPr>
          <p:cNvPr id="6" name="Cloud Callout 5"/>
          <p:cNvSpPr/>
          <p:nvPr/>
        </p:nvSpPr>
        <p:spPr>
          <a:xfrm flipV="1">
            <a:off x="6335486" y="4851296"/>
            <a:ext cx="4420990" cy="1565070"/>
          </a:xfrm>
          <a:prstGeom prst="cloudCallo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36068457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Bivariate Analysis (</a:t>
            </a:r>
            <a:r>
              <a:rPr lang="en-US" dirty="0" err="1" smtClean="0"/>
              <a:t>Contd</a:t>
            </a:r>
            <a:r>
              <a:rPr lang="en-US" dirty="0" smtClean="0"/>
              <a:t>…)</a:t>
            </a:r>
            <a:endParaRPr lang="en-US" dirty="0"/>
          </a:p>
        </p:txBody>
      </p:sp>
      <p:sp>
        <p:nvSpPr>
          <p:cNvPr id="3" name="TextBox 2"/>
          <p:cNvSpPr txBox="1"/>
          <p:nvPr/>
        </p:nvSpPr>
        <p:spPr>
          <a:xfrm>
            <a:off x="4180463" y="1181329"/>
            <a:ext cx="4071985"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smtClean="0">
                <a:ln>
                  <a:noFill/>
                </a:ln>
                <a:solidFill>
                  <a:prstClr val="black"/>
                </a:solidFill>
                <a:effectLst/>
                <a:uLnTx/>
                <a:uFillTx/>
                <a:latin typeface="Century Gothic" panose="020B0502020202020204"/>
                <a:ea typeface="+mn-ea"/>
                <a:cs typeface="+mn-cs"/>
              </a:rPr>
              <a:t>Avg_Account</a:t>
            </a:r>
            <a:r>
              <a:rPr lang="en-US" dirty="0" smtClean="0">
                <a:solidFill>
                  <a:prstClr val="black"/>
                </a:solidFill>
                <a:latin typeface="Century Gothic" panose="020B0502020202020204"/>
              </a:rPr>
              <a:t>_Balance</a:t>
            </a:r>
            <a:r>
              <a:rPr kumimoji="0" lang="en-US" sz="1800" b="0" i="0" u="none" strike="noStrike" kern="1200" cap="none" spc="0" normalizeH="0" baseline="0" noProof="0" dirty="0" smtClean="0">
                <a:ln>
                  <a:noFill/>
                </a:ln>
                <a:solidFill>
                  <a:prstClr val="black"/>
                </a:solidFill>
                <a:effectLst/>
                <a:uLnTx/>
                <a:uFillTx/>
                <a:latin typeface="Century Gothic" panose="020B0502020202020204"/>
                <a:ea typeface="+mn-ea"/>
                <a:cs typeface="+mn-cs"/>
              </a:rPr>
              <a:t> Vs </a:t>
            </a:r>
            <a:r>
              <a:rPr kumimoji="0" lang="en-US" sz="1800" b="0" i="0" u="none" strike="noStrike" kern="1200" cap="none" spc="0" normalizeH="0" baseline="0" noProof="0" dirty="0" err="1" smtClean="0">
                <a:ln>
                  <a:noFill/>
                </a:ln>
                <a:solidFill>
                  <a:prstClr val="black"/>
                </a:solidFill>
                <a:effectLst/>
                <a:uLnTx/>
                <a:uFillTx/>
                <a:latin typeface="Century Gothic" panose="020B0502020202020204"/>
                <a:ea typeface="+mn-ea"/>
                <a:cs typeface="+mn-cs"/>
              </a:rPr>
              <a:t>Is_Lead</a:t>
            </a: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p:nvSpPr>
          <p:cNvPr id="7" name="TextBox 6"/>
          <p:cNvSpPr txBox="1"/>
          <p:nvPr/>
        </p:nvSpPr>
        <p:spPr>
          <a:xfrm>
            <a:off x="4413779" y="5678226"/>
            <a:ext cx="3605349" cy="646331"/>
          </a:xfrm>
          <a:prstGeom prst="rect">
            <a:avLst/>
          </a:prstGeom>
          <a:noFill/>
        </p:spPr>
        <p:txBody>
          <a:bodyPr wrap="square" rtlCol="0">
            <a:spAutoFit/>
          </a:bodyPr>
          <a:lstStyle/>
          <a:p>
            <a:r>
              <a:rPr lang="en-US" dirty="0"/>
              <a:t>Average Account balance is not a big game changer.</a:t>
            </a:r>
          </a:p>
        </p:txBody>
      </p:sp>
      <p:pic>
        <p:nvPicPr>
          <p:cNvPr id="11" name="Picture 10"/>
          <p:cNvPicPr>
            <a:picLocks noChangeAspect="1"/>
          </p:cNvPicPr>
          <p:nvPr/>
        </p:nvPicPr>
        <p:blipFill>
          <a:blip r:embed="rId2"/>
          <a:stretch>
            <a:fillRect/>
          </a:stretch>
        </p:blipFill>
        <p:spPr>
          <a:xfrm>
            <a:off x="3460192" y="1600822"/>
            <a:ext cx="5512525" cy="3382554"/>
          </a:xfrm>
          <a:prstGeom prst="rect">
            <a:avLst/>
          </a:prstGeom>
        </p:spPr>
      </p:pic>
      <p:sp>
        <p:nvSpPr>
          <p:cNvPr id="5" name="Cloud Callout 4"/>
          <p:cNvSpPr/>
          <p:nvPr/>
        </p:nvSpPr>
        <p:spPr>
          <a:xfrm flipV="1">
            <a:off x="3834652" y="5144784"/>
            <a:ext cx="4763604" cy="1713216"/>
          </a:xfrm>
          <a:prstGeom prst="cloudCallo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26013316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Treating </a:t>
            </a:r>
            <a:r>
              <a:rPr lang="en-US" dirty="0" err="1" smtClean="0"/>
              <a:t>NaN</a:t>
            </a:r>
            <a:r>
              <a:rPr lang="en-US" dirty="0" smtClean="0"/>
              <a:t> values</a:t>
            </a:r>
            <a:endParaRPr lang="en-US" dirty="0"/>
          </a:p>
        </p:txBody>
      </p:sp>
      <p:pic>
        <p:nvPicPr>
          <p:cNvPr id="3" name="Picture 2"/>
          <p:cNvPicPr>
            <a:picLocks noChangeAspect="1"/>
          </p:cNvPicPr>
          <p:nvPr/>
        </p:nvPicPr>
        <p:blipFill>
          <a:blip r:embed="rId2"/>
          <a:stretch>
            <a:fillRect/>
          </a:stretch>
        </p:blipFill>
        <p:spPr>
          <a:xfrm>
            <a:off x="1763486" y="2874189"/>
            <a:ext cx="3457031" cy="3288078"/>
          </a:xfrm>
          <a:prstGeom prst="rect">
            <a:avLst/>
          </a:prstGeom>
        </p:spPr>
      </p:pic>
      <p:pic>
        <p:nvPicPr>
          <p:cNvPr id="4" name="Picture 3"/>
          <p:cNvPicPr>
            <a:picLocks noChangeAspect="1"/>
          </p:cNvPicPr>
          <p:nvPr/>
        </p:nvPicPr>
        <p:blipFill>
          <a:blip r:embed="rId3"/>
          <a:stretch>
            <a:fillRect/>
          </a:stretch>
        </p:blipFill>
        <p:spPr>
          <a:xfrm>
            <a:off x="5920602" y="2874189"/>
            <a:ext cx="3533661" cy="3288078"/>
          </a:xfrm>
          <a:prstGeom prst="rect">
            <a:avLst/>
          </a:prstGeom>
        </p:spPr>
      </p:pic>
      <p:sp>
        <p:nvSpPr>
          <p:cNvPr id="5" name="TextBox 4"/>
          <p:cNvSpPr txBox="1"/>
          <p:nvPr/>
        </p:nvSpPr>
        <p:spPr>
          <a:xfrm>
            <a:off x="1593669" y="1489166"/>
            <a:ext cx="8974182" cy="923330"/>
          </a:xfrm>
          <a:prstGeom prst="rect">
            <a:avLst/>
          </a:prstGeom>
          <a:noFill/>
        </p:spPr>
        <p:txBody>
          <a:bodyPr wrap="square" rtlCol="0">
            <a:spAutoFit/>
          </a:bodyPr>
          <a:lstStyle/>
          <a:p>
            <a:pPr marL="285750" indent="-285750">
              <a:buFont typeface="Wingdings" panose="05000000000000000000" pitchFamily="2" charset="2"/>
              <a:buChar char="v"/>
            </a:pPr>
            <a:r>
              <a:rPr lang="en-US" dirty="0" err="1" smtClean="0"/>
              <a:t>Credit_Product</a:t>
            </a:r>
            <a:r>
              <a:rPr lang="en-US" dirty="0" smtClean="0"/>
              <a:t> Column has </a:t>
            </a:r>
            <a:r>
              <a:rPr lang="en-US" dirty="0" err="1" smtClean="0"/>
              <a:t>NaN</a:t>
            </a:r>
            <a:r>
              <a:rPr lang="en-US" dirty="0" smtClean="0"/>
              <a:t> values</a:t>
            </a:r>
          </a:p>
          <a:p>
            <a:pPr marL="285750" indent="-285750">
              <a:buFont typeface="Wingdings" panose="05000000000000000000" pitchFamily="2" charset="2"/>
              <a:buChar char="v"/>
            </a:pPr>
            <a:r>
              <a:rPr lang="en-US" dirty="0" smtClean="0"/>
              <a:t>Train dataset has 29,325 </a:t>
            </a:r>
            <a:r>
              <a:rPr lang="en-US" dirty="0" err="1" smtClean="0"/>
              <a:t>NaN</a:t>
            </a:r>
            <a:r>
              <a:rPr lang="en-US" dirty="0" smtClean="0"/>
              <a:t> values in </a:t>
            </a:r>
            <a:r>
              <a:rPr lang="en-US" dirty="0" err="1" smtClean="0"/>
              <a:t>Credit_Product</a:t>
            </a:r>
            <a:r>
              <a:rPr lang="en-US" dirty="0" smtClean="0"/>
              <a:t> column</a:t>
            </a:r>
          </a:p>
          <a:p>
            <a:pPr marL="285750" indent="-285750">
              <a:buFont typeface="Wingdings" panose="05000000000000000000" pitchFamily="2" charset="2"/>
              <a:buChar char="v"/>
            </a:pPr>
            <a:r>
              <a:rPr lang="en-US" dirty="0" smtClean="0"/>
              <a:t>Test dataset has 12,522 </a:t>
            </a:r>
            <a:r>
              <a:rPr lang="en-US" dirty="0" err="1" smtClean="0"/>
              <a:t>NaN</a:t>
            </a:r>
            <a:r>
              <a:rPr lang="en-US" dirty="0" smtClean="0"/>
              <a:t> values in </a:t>
            </a:r>
            <a:r>
              <a:rPr lang="en-US" dirty="0" err="1" smtClean="0"/>
              <a:t>Credit_Product</a:t>
            </a:r>
            <a:r>
              <a:rPr lang="en-US" dirty="0" smtClean="0"/>
              <a:t> column</a:t>
            </a:r>
            <a:endParaRPr lang="en-US" dirty="0"/>
          </a:p>
        </p:txBody>
      </p:sp>
    </p:spTree>
    <p:extLst>
      <p:ext uri="{BB962C8B-B14F-4D97-AF65-F5344CB8AC3E}">
        <p14:creationId xmlns:p14="http://schemas.microsoft.com/office/powerpoint/2010/main" val="23220715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Treating </a:t>
            </a:r>
            <a:r>
              <a:rPr lang="en-US" dirty="0" err="1" smtClean="0"/>
              <a:t>NaN</a:t>
            </a:r>
            <a:r>
              <a:rPr lang="en-US" dirty="0" smtClean="0"/>
              <a:t> values (</a:t>
            </a:r>
            <a:r>
              <a:rPr lang="en-US" dirty="0" err="1" smtClean="0"/>
              <a:t>Contd</a:t>
            </a:r>
            <a:r>
              <a:rPr lang="en-US" dirty="0" smtClean="0"/>
              <a:t>…)</a:t>
            </a:r>
            <a:endParaRPr lang="en-US" dirty="0"/>
          </a:p>
        </p:txBody>
      </p:sp>
      <p:sp>
        <p:nvSpPr>
          <p:cNvPr id="5" name="TextBox 4"/>
          <p:cNvSpPr txBox="1"/>
          <p:nvPr/>
        </p:nvSpPr>
        <p:spPr>
          <a:xfrm>
            <a:off x="1593669" y="1489166"/>
            <a:ext cx="8974182" cy="1477328"/>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dirty="0" smtClean="0">
                <a:solidFill>
                  <a:prstClr val="black"/>
                </a:solidFill>
                <a:latin typeface="Century Gothic" panose="020B0502020202020204"/>
              </a:rPr>
              <a:t>We can either delete the rows having </a:t>
            </a:r>
            <a:r>
              <a:rPr lang="en-US" dirty="0" err="1" smtClean="0">
                <a:solidFill>
                  <a:prstClr val="black"/>
                </a:solidFill>
                <a:latin typeface="Century Gothic" panose="020B0502020202020204"/>
              </a:rPr>
              <a:t>NaN</a:t>
            </a:r>
            <a:r>
              <a:rPr lang="en-US" dirty="0" smtClean="0">
                <a:solidFill>
                  <a:prstClr val="black"/>
                </a:solidFill>
                <a:latin typeface="Century Gothic" panose="020B0502020202020204"/>
              </a:rPr>
              <a:t> values or replace the </a:t>
            </a:r>
            <a:r>
              <a:rPr lang="en-US" dirty="0" err="1" smtClean="0">
                <a:solidFill>
                  <a:prstClr val="black"/>
                </a:solidFill>
                <a:latin typeface="Century Gothic" panose="020B0502020202020204"/>
              </a:rPr>
              <a:t>NaN</a:t>
            </a:r>
            <a:r>
              <a:rPr lang="en-US" dirty="0" smtClean="0">
                <a:solidFill>
                  <a:prstClr val="black"/>
                </a:solidFill>
                <a:latin typeface="Century Gothic" panose="020B0502020202020204"/>
              </a:rPr>
              <a:t> values with a suitable figure</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dirty="0" smtClean="0">
                <a:solidFill>
                  <a:prstClr val="black"/>
                </a:solidFill>
                <a:latin typeface="Century Gothic" panose="020B0502020202020204"/>
              </a:rPr>
              <a:t>On deleting </a:t>
            </a:r>
            <a:r>
              <a:rPr lang="en-US" dirty="0" err="1" smtClean="0">
                <a:solidFill>
                  <a:prstClr val="black"/>
                </a:solidFill>
                <a:latin typeface="Century Gothic" panose="020B0502020202020204"/>
              </a:rPr>
              <a:t>NaN</a:t>
            </a:r>
            <a:r>
              <a:rPr lang="en-US" dirty="0" smtClean="0">
                <a:solidFill>
                  <a:prstClr val="black"/>
                </a:solidFill>
                <a:latin typeface="Century Gothic" panose="020B0502020202020204"/>
              </a:rPr>
              <a:t> values, it was observed that the ratio of “</a:t>
            </a:r>
            <a:r>
              <a:rPr lang="en-US" dirty="0" err="1" smtClean="0">
                <a:solidFill>
                  <a:prstClr val="black"/>
                </a:solidFill>
                <a:latin typeface="Century Gothic" panose="020B0502020202020204"/>
              </a:rPr>
              <a:t>Is_Lead</a:t>
            </a:r>
            <a:r>
              <a:rPr lang="en-US" dirty="0" smtClean="0">
                <a:solidFill>
                  <a:prstClr val="black"/>
                </a:solidFill>
                <a:latin typeface="Century Gothic" panose="020B0502020202020204"/>
              </a:rPr>
              <a:t>” further widened.</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dirty="0" smtClean="0">
                <a:solidFill>
                  <a:prstClr val="black"/>
                </a:solidFill>
                <a:latin typeface="Century Gothic" panose="020B0502020202020204"/>
              </a:rPr>
              <a:t>Hence we </a:t>
            </a:r>
            <a:r>
              <a:rPr lang="en-US" dirty="0">
                <a:solidFill>
                  <a:prstClr val="black"/>
                </a:solidFill>
                <a:latin typeface="Century Gothic" panose="020B0502020202020204"/>
              </a:rPr>
              <a:t>r</a:t>
            </a:r>
            <a:r>
              <a:rPr lang="en-US" dirty="0" smtClean="0">
                <a:solidFill>
                  <a:prstClr val="black"/>
                </a:solidFill>
                <a:latin typeface="Century Gothic" panose="020B0502020202020204"/>
              </a:rPr>
              <a:t>eplace </a:t>
            </a:r>
            <a:r>
              <a:rPr lang="en-US" dirty="0" err="1" smtClean="0">
                <a:solidFill>
                  <a:prstClr val="black"/>
                </a:solidFill>
                <a:latin typeface="Century Gothic" panose="020B0502020202020204"/>
              </a:rPr>
              <a:t>NaN</a:t>
            </a:r>
            <a:r>
              <a:rPr lang="en-US" dirty="0" smtClean="0">
                <a:solidFill>
                  <a:prstClr val="black"/>
                </a:solidFill>
                <a:latin typeface="Century Gothic" panose="020B0502020202020204"/>
              </a:rPr>
              <a:t> values with mode of the column</a:t>
            </a:r>
            <a:endParaRPr kumimoji="0" lang="en-US" sz="1800" b="0" i="0" u="none" strike="noStrike" kern="1200" cap="none" spc="0" normalizeH="0" baseline="0" noProof="0" dirty="0" smtClean="0">
              <a:ln>
                <a:noFill/>
              </a:ln>
              <a:solidFill>
                <a:prstClr val="black"/>
              </a:solidFill>
              <a:effectLst/>
              <a:uLnTx/>
              <a:uFillTx/>
              <a:latin typeface="Century Gothic" panose="020B0502020202020204"/>
              <a:ea typeface="+mn-ea"/>
              <a:cs typeface="+mn-cs"/>
            </a:endParaRPr>
          </a:p>
        </p:txBody>
      </p:sp>
      <p:pic>
        <p:nvPicPr>
          <p:cNvPr id="6" name="Picture 5"/>
          <p:cNvPicPr>
            <a:picLocks noChangeAspect="1"/>
          </p:cNvPicPr>
          <p:nvPr/>
        </p:nvPicPr>
        <p:blipFill>
          <a:blip r:embed="rId2"/>
          <a:stretch>
            <a:fillRect/>
          </a:stretch>
        </p:blipFill>
        <p:spPr>
          <a:xfrm>
            <a:off x="1593669" y="2936134"/>
            <a:ext cx="8791302" cy="3707132"/>
          </a:xfrm>
          <a:prstGeom prst="rect">
            <a:avLst/>
          </a:prstGeom>
        </p:spPr>
      </p:pic>
    </p:spTree>
    <p:extLst>
      <p:ext uri="{BB962C8B-B14F-4D97-AF65-F5344CB8AC3E}">
        <p14:creationId xmlns:p14="http://schemas.microsoft.com/office/powerpoint/2010/main" val="36600645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Normalization – “Age”</a:t>
            </a:r>
            <a:endParaRPr lang="en-US" dirty="0"/>
          </a:p>
        </p:txBody>
      </p:sp>
      <p:sp>
        <p:nvSpPr>
          <p:cNvPr id="3" name="TextBox 2"/>
          <p:cNvSpPr txBox="1"/>
          <p:nvPr/>
        </p:nvSpPr>
        <p:spPr>
          <a:xfrm>
            <a:off x="1815737" y="1319349"/>
            <a:ext cx="9300754" cy="1200329"/>
          </a:xfrm>
          <a:prstGeom prst="rect">
            <a:avLst/>
          </a:prstGeom>
          <a:noFill/>
        </p:spPr>
        <p:txBody>
          <a:bodyPr wrap="square" rtlCol="0">
            <a:spAutoFit/>
          </a:bodyPr>
          <a:lstStyle/>
          <a:p>
            <a:pPr marL="285750" indent="-285750">
              <a:buFont typeface="Wingdings" panose="05000000000000000000" pitchFamily="2" charset="2"/>
              <a:buChar char="v"/>
            </a:pPr>
            <a:r>
              <a:rPr lang="en-US" dirty="0" smtClean="0"/>
              <a:t>Log normalization was applied to “Age” column</a:t>
            </a:r>
          </a:p>
          <a:p>
            <a:pPr marL="285750" indent="-285750">
              <a:buFont typeface="Wingdings" panose="05000000000000000000" pitchFamily="2" charset="2"/>
              <a:buChar char="v"/>
            </a:pPr>
            <a:r>
              <a:rPr lang="en-US" dirty="0" smtClean="0"/>
              <a:t>Log Normalization heavily penalizes higher numbers and does not have much impact on small numbers</a:t>
            </a:r>
          </a:p>
          <a:p>
            <a:pPr marL="285750" indent="-285750">
              <a:buFont typeface="Wingdings" panose="05000000000000000000" pitchFamily="2" charset="2"/>
              <a:buChar char="v"/>
            </a:pPr>
            <a:r>
              <a:rPr lang="en-US" dirty="0" smtClean="0"/>
              <a:t>After normalization few outliers were present:</a:t>
            </a:r>
            <a:endParaRPr lang="en-US" dirty="0"/>
          </a:p>
        </p:txBody>
      </p:sp>
      <p:pic>
        <p:nvPicPr>
          <p:cNvPr id="4" name="Picture 3"/>
          <p:cNvPicPr>
            <a:picLocks noChangeAspect="1"/>
          </p:cNvPicPr>
          <p:nvPr/>
        </p:nvPicPr>
        <p:blipFill>
          <a:blip r:embed="rId2"/>
          <a:stretch>
            <a:fillRect/>
          </a:stretch>
        </p:blipFill>
        <p:spPr>
          <a:xfrm>
            <a:off x="2246812" y="2600239"/>
            <a:ext cx="7145382" cy="3147418"/>
          </a:xfrm>
          <a:prstGeom prst="rect">
            <a:avLst/>
          </a:prstGeom>
        </p:spPr>
      </p:pic>
      <p:sp>
        <p:nvSpPr>
          <p:cNvPr id="5" name="TextBox 4"/>
          <p:cNvSpPr txBox="1"/>
          <p:nvPr/>
        </p:nvSpPr>
        <p:spPr>
          <a:xfrm>
            <a:off x="1815737" y="5891349"/>
            <a:ext cx="9130937" cy="646331"/>
          </a:xfrm>
          <a:prstGeom prst="rect">
            <a:avLst/>
          </a:prstGeom>
          <a:noFill/>
        </p:spPr>
        <p:txBody>
          <a:bodyPr wrap="square" rtlCol="0">
            <a:spAutoFit/>
          </a:bodyPr>
          <a:lstStyle/>
          <a:p>
            <a:pPr marL="285750" indent="-285750">
              <a:buFont typeface="Wingdings" panose="05000000000000000000" pitchFamily="2" charset="2"/>
              <a:buChar char="v"/>
            </a:pPr>
            <a:r>
              <a:rPr lang="en-US" dirty="0" smtClean="0"/>
              <a:t>These outliers were deleted</a:t>
            </a:r>
          </a:p>
          <a:p>
            <a:pPr marL="285750" indent="-285750">
              <a:buFont typeface="Wingdings" panose="05000000000000000000" pitchFamily="2" charset="2"/>
              <a:buChar char="v"/>
            </a:pPr>
            <a:r>
              <a:rPr lang="en-US" dirty="0" smtClean="0"/>
              <a:t>All steps were simultaneously performed on test dataset</a:t>
            </a:r>
            <a:endParaRPr lang="en-US" dirty="0"/>
          </a:p>
        </p:txBody>
      </p:sp>
    </p:spTree>
    <p:extLst>
      <p:ext uri="{BB962C8B-B14F-4D97-AF65-F5344CB8AC3E}">
        <p14:creationId xmlns:p14="http://schemas.microsoft.com/office/powerpoint/2010/main" val="26867200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Normalization – “Vintage”</a:t>
            </a:r>
            <a:endParaRPr lang="en-US" dirty="0"/>
          </a:p>
        </p:txBody>
      </p:sp>
      <p:sp>
        <p:nvSpPr>
          <p:cNvPr id="3" name="TextBox 2"/>
          <p:cNvSpPr txBox="1"/>
          <p:nvPr/>
        </p:nvSpPr>
        <p:spPr>
          <a:xfrm>
            <a:off x="1815737" y="1319349"/>
            <a:ext cx="9300754" cy="923330"/>
          </a:xfrm>
          <a:prstGeom prst="rect">
            <a:avLst/>
          </a:prstGeom>
          <a:noFill/>
        </p:spPr>
        <p:txBody>
          <a:bodyPr wrap="square" rtlCol="0">
            <a:spAutoFit/>
          </a:bodyPr>
          <a:lstStyle/>
          <a:p>
            <a:pPr marL="285750" indent="-285750">
              <a:buFont typeface="Wingdings" panose="05000000000000000000" pitchFamily="2" charset="2"/>
              <a:buChar char="v"/>
            </a:pPr>
            <a:r>
              <a:rPr lang="en-US" dirty="0" err="1" smtClean="0"/>
              <a:t>MinMax</a:t>
            </a:r>
            <a:r>
              <a:rPr lang="en-US" dirty="0" smtClean="0"/>
              <a:t> normalization was applied to “Vintage” column</a:t>
            </a:r>
          </a:p>
          <a:p>
            <a:pPr marL="285750" indent="-285750">
              <a:buFont typeface="Wingdings" panose="05000000000000000000" pitchFamily="2" charset="2"/>
              <a:buChar char="v"/>
            </a:pPr>
            <a:r>
              <a:rPr lang="en-US" dirty="0" err="1" smtClean="0"/>
              <a:t>MinMax</a:t>
            </a:r>
            <a:r>
              <a:rPr lang="en-US" dirty="0" smtClean="0"/>
              <a:t> Normalization reduces the values to the range 0 to 1</a:t>
            </a:r>
          </a:p>
          <a:p>
            <a:pPr marL="285750" indent="-285750">
              <a:buFont typeface="Wingdings" panose="05000000000000000000" pitchFamily="2" charset="2"/>
              <a:buChar char="v"/>
            </a:pPr>
            <a:r>
              <a:rPr lang="en-US" dirty="0" smtClean="0"/>
              <a:t>After normalization few outliers were present:</a:t>
            </a:r>
            <a:endParaRPr lang="en-US" dirty="0"/>
          </a:p>
        </p:txBody>
      </p:sp>
      <p:pic>
        <p:nvPicPr>
          <p:cNvPr id="4" name="Picture 3"/>
          <p:cNvPicPr>
            <a:picLocks noChangeAspect="1"/>
          </p:cNvPicPr>
          <p:nvPr/>
        </p:nvPicPr>
        <p:blipFill>
          <a:blip r:embed="rId2"/>
          <a:stretch>
            <a:fillRect/>
          </a:stretch>
        </p:blipFill>
        <p:spPr>
          <a:xfrm>
            <a:off x="1928405" y="2270760"/>
            <a:ext cx="8574132" cy="3424646"/>
          </a:xfrm>
          <a:prstGeom prst="rect">
            <a:avLst/>
          </a:prstGeom>
        </p:spPr>
      </p:pic>
      <p:sp>
        <p:nvSpPr>
          <p:cNvPr id="5" name="TextBox 4"/>
          <p:cNvSpPr txBox="1"/>
          <p:nvPr/>
        </p:nvSpPr>
        <p:spPr>
          <a:xfrm>
            <a:off x="1815737" y="5891349"/>
            <a:ext cx="9130937" cy="646331"/>
          </a:xfrm>
          <a:prstGeom prst="rect">
            <a:avLst/>
          </a:prstGeom>
          <a:noFill/>
        </p:spPr>
        <p:txBody>
          <a:bodyPr wrap="square" rtlCol="0">
            <a:spAutoFit/>
          </a:bodyPr>
          <a:lstStyle/>
          <a:p>
            <a:pPr marL="285750" indent="-285750">
              <a:buFont typeface="Wingdings" panose="05000000000000000000" pitchFamily="2" charset="2"/>
              <a:buChar char="v"/>
            </a:pPr>
            <a:r>
              <a:rPr lang="en-US" dirty="0" smtClean="0"/>
              <a:t>These outliers were deleted</a:t>
            </a:r>
          </a:p>
          <a:p>
            <a:pPr marL="285750" indent="-285750">
              <a:buFont typeface="Wingdings" panose="05000000000000000000" pitchFamily="2" charset="2"/>
              <a:buChar char="v"/>
            </a:pPr>
            <a:r>
              <a:rPr lang="en-US" dirty="0" smtClean="0"/>
              <a:t>All steps were simultaneously performed on test dataset</a:t>
            </a:r>
            <a:endParaRPr lang="en-US" dirty="0"/>
          </a:p>
        </p:txBody>
      </p:sp>
    </p:spTree>
    <p:extLst>
      <p:ext uri="{BB962C8B-B14F-4D97-AF65-F5344CB8AC3E}">
        <p14:creationId xmlns:p14="http://schemas.microsoft.com/office/powerpoint/2010/main" val="26111638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1680" y="624110"/>
            <a:ext cx="9492931" cy="1280890"/>
          </a:xfrm>
        </p:spPr>
        <p:txBody>
          <a:bodyPr/>
          <a:lstStyle/>
          <a:p>
            <a:r>
              <a:rPr lang="en-US" dirty="0" smtClean="0"/>
              <a:t>Normalization – “</a:t>
            </a:r>
            <a:r>
              <a:rPr lang="en-US" dirty="0" err="1" smtClean="0"/>
              <a:t>Avg_Account_Balance</a:t>
            </a:r>
            <a:r>
              <a:rPr lang="en-US" dirty="0" smtClean="0"/>
              <a:t>”</a:t>
            </a:r>
            <a:endParaRPr lang="en-US" dirty="0"/>
          </a:p>
        </p:txBody>
      </p:sp>
      <p:sp>
        <p:nvSpPr>
          <p:cNvPr id="3" name="TextBox 2"/>
          <p:cNvSpPr txBox="1"/>
          <p:nvPr/>
        </p:nvSpPr>
        <p:spPr>
          <a:xfrm>
            <a:off x="1815737" y="1319349"/>
            <a:ext cx="9300754" cy="1754326"/>
          </a:xfrm>
          <a:prstGeom prst="rect">
            <a:avLst/>
          </a:prstGeom>
          <a:noFill/>
        </p:spPr>
        <p:txBody>
          <a:bodyPr wrap="square" rtlCol="0">
            <a:spAutoFit/>
          </a:bodyPr>
          <a:lstStyle/>
          <a:p>
            <a:pPr marL="285750" indent="-285750">
              <a:buFont typeface="Wingdings" panose="05000000000000000000" pitchFamily="2" charset="2"/>
              <a:buChar char="v"/>
            </a:pPr>
            <a:r>
              <a:rPr lang="en-US" dirty="0" smtClean="0"/>
              <a:t>Log normalization was applied to “</a:t>
            </a:r>
            <a:r>
              <a:rPr lang="en-US" dirty="0" err="1" smtClean="0"/>
              <a:t>Avg_Account_Balance</a:t>
            </a:r>
            <a:r>
              <a:rPr lang="en-US" dirty="0" smtClean="0"/>
              <a:t>” column</a:t>
            </a:r>
          </a:p>
          <a:p>
            <a:pPr marL="285750" indent="-285750">
              <a:buFont typeface="Wingdings" panose="05000000000000000000" pitchFamily="2" charset="2"/>
              <a:buChar char="v"/>
            </a:pPr>
            <a:r>
              <a:rPr lang="en-US" dirty="0" smtClean="0"/>
              <a:t>Because of high numeric values, log function reduced the values to the range 10 to 16</a:t>
            </a:r>
          </a:p>
          <a:p>
            <a:pPr marL="285750" indent="-285750">
              <a:buFont typeface="Wingdings" panose="05000000000000000000" pitchFamily="2" charset="2"/>
              <a:buChar char="v"/>
            </a:pPr>
            <a:r>
              <a:rPr lang="en-US" dirty="0" err="1" smtClean="0"/>
              <a:t>MinMax</a:t>
            </a:r>
            <a:r>
              <a:rPr lang="en-US" dirty="0" smtClean="0"/>
              <a:t> Normalization was applied to the normalized data for further reducing the range to 0 to 1</a:t>
            </a:r>
          </a:p>
          <a:p>
            <a:pPr marL="285750" indent="-285750">
              <a:buFont typeface="Wingdings" panose="05000000000000000000" pitchFamily="2" charset="2"/>
              <a:buChar char="v"/>
            </a:pPr>
            <a:r>
              <a:rPr lang="en-US" dirty="0" smtClean="0"/>
              <a:t>After Normalization, a smooth normal curve was obtained</a:t>
            </a:r>
          </a:p>
        </p:txBody>
      </p:sp>
      <p:pic>
        <p:nvPicPr>
          <p:cNvPr id="4" name="Picture 3"/>
          <p:cNvPicPr>
            <a:picLocks noChangeAspect="1"/>
          </p:cNvPicPr>
          <p:nvPr/>
        </p:nvPicPr>
        <p:blipFill>
          <a:blip r:embed="rId2"/>
          <a:stretch>
            <a:fillRect/>
          </a:stretch>
        </p:blipFill>
        <p:spPr>
          <a:xfrm>
            <a:off x="2587011" y="3226117"/>
            <a:ext cx="6152040" cy="3054118"/>
          </a:xfrm>
          <a:prstGeom prst="rect">
            <a:avLst/>
          </a:prstGeom>
        </p:spPr>
      </p:pic>
    </p:spTree>
    <p:extLst>
      <p:ext uri="{BB962C8B-B14F-4D97-AF65-F5344CB8AC3E}">
        <p14:creationId xmlns:p14="http://schemas.microsoft.com/office/powerpoint/2010/main" val="2771090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317426"/>
            <a:ext cx="8911687" cy="734427"/>
          </a:xfrm>
        </p:spPr>
        <p:txBody>
          <a:bodyPr/>
          <a:lstStyle/>
          <a:p>
            <a:r>
              <a:rPr lang="en-US" dirty="0" smtClean="0"/>
              <a:t>Dataset</a:t>
            </a:r>
            <a:endParaRPr lang="en-US" dirty="0"/>
          </a:p>
        </p:txBody>
      </p:sp>
      <p:sp>
        <p:nvSpPr>
          <p:cNvPr id="3" name="TextBox 2"/>
          <p:cNvSpPr txBox="1"/>
          <p:nvPr/>
        </p:nvSpPr>
        <p:spPr>
          <a:xfrm>
            <a:off x="2592924" y="895099"/>
            <a:ext cx="9111396" cy="1477328"/>
          </a:xfrm>
          <a:prstGeom prst="rect">
            <a:avLst/>
          </a:prstGeom>
          <a:noFill/>
        </p:spPr>
        <p:txBody>
          <a:bodyPr wrap="square" rtlCol="0">
            <a:spAutoFit/>
          </a:bodyPr>
          <a:lstStyle/>
          <a:p>
            <a:pPr marL="285750" indent="-285750">
              <a:buFont typeface="Wingdings" panose="05000000000000000000" pitchFamily="2" charset="2"/>
              <a:buChar char="v"/>
            </a:pPr>
            <a:r>
              <a:rPr lang="en-US" dirty="0" smtClean="0"/>
              <a:t>The Dataset is divided into two sub sets – Train and Test Data</a:t>
            </a:r>
          </a:p>
          <a:p>
            <a:pPr marL="285750" indent="-285750">
              <a:buFont typeface="Wingdings" panose="05000000000000000000" pitchFamily="2" charset="2"/>
              <a:buChar char="v"/>
            </a:pPr>
            <a:r>
              <a:rPr lang="en-US" dirty="0" smtClean="0"/>
              <a:t>Train Dataset has 2,45,725 entries and 11 columns</a:t>
            </a:r>
          </a:p>
          <a:p>
            <a:pPr marL="285750" indent="-285750">
              <a:buFont typeface="Wingdings" panose="05000000000000000000" pitchFamily="2" charset="2"/>
              <a:buChar char="v"/>
            </a:pPr>
            <a:r>
              <a:rPr lang="en-US" dirty="0" smtClean="0"/>
              <a:t>Test Dataset has 1,05,312 entries and 10 columns.</a:t>
            </a:r>
          </a:p>
          <a:p>
            <a:endParaRPr lang="en-US"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36642820"/>
              </p:ext>
            </p:extLst>
          </p:nvPr>
        </p:nvGraphicFramePr>
        <p:xfrm>
          <a:off x="2246812" y="1896437"/>
          <a:ext cx="8941378" cy="4857060"/>
        </p:xfrm>
        <a:graphic>
          <a:graphicData uri="http://schemas.openxmlformats.org/drawingml/2006/table">
            <a:tbl>
              <a:tblPr/>
              <a:tblGrid>
                <a:gridCol w="4470689">
                  <a:extLst>
                    <a:ext uri="{9D8B030D-6E8A-4147-A177-3AD203B41FA5}">
                      <a16:colId xmlns:a16="http://schemas.microsoft.com/office/drawing/2014/main" val="3337591052"/>
                    </a:ext>
                  </a:extLst>
                </a:gridCol>
                <a:gridCol w="4470689">
                  <a:extLst>
                    <a:ext uri="{9D8B030D-6E8A-4147-A177-3AD203B41FA5}">
                      <a16:colId xmlns:a16="http://schemas.microsoft.com/office/drawing/2014/main" val="444401972"/>
                    </a:ext>
                  </a:extLst>
                </a:gridCol>
              </a:tblGrid>
              <a:tr h="257837">
                <a:tc>
                  <a:txBody>
                    <a:bodyPr/>
                    <a:lstStyle/>
                    <a:p>
                      <a:pPr rtl="0" fontAlgn="b">
                        <a:spcBef>
                          <a:spcPts val="0"/>
                        </a:spcBef>
                        <a:spcAft>
                          <a:spcPts val="0"/>
                        </a:spcAft>
                      </a:pPr>
                      <a:r>
                        <a:rPr lang="en-US" sz="1600" b="1" i="0" u="none" strike="noStrike" dirty="0">
                          <a:solidFill>
                            <a:srgbClr val="000000"/>
                          </a:solidFill>
                          <a:effectLst/>
                          <a:latin typeface="Arial" panose="020B0604020202020204" pitchFamily="34" charset="0"/>
                        </a:rPr>
                        <a:t>Variable</a:t>
                      </a:r>
                      <a:endParaRPr lang="en-US" sz="2400" b="1" dirty="0">
                        <a:solidFill>
                          <a:srgbClr val="4A4A4A"/>
                        </a:solidFill>
                        <a:effectLst/>
                      </a:endParaRPr>
                    </a:p>
                  </a:txBody>
                  <a:tcPr marL="12426" marR="12426" marT="12426" marB="6212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rtl="0" fontAlgn="b">
                        <a:spcBef>
                          <a:spcPts val="0"/>
                        </a:spcBef>
                        <a:spcAft>
                          <a:spcPts val="0"/>
                        </a:spcAft>
                      </a:pPr>
                      <a:r>
                        <a:rPr lang="en-US" sz="1600" b="1" i="0" u="none" strike="noStrike" dirty="0">
                          <a:solidFill>
                            <a:srgbClr val="000000"/>
                          </a:solidFill>
                          <a:effectLst/>
                          <a:latin typeface="Arial" panose="020B0604020202020204" pitchFamily="34" charset="0"/>
                        </a:rPr>
                        <a:t>Definition</a:t>
                      </a:r>
                      <a:endParaRPr lang="en-US" sz="2400" b="1" dirty="0">
                        <a:solidFill>
                          <a:srgbClr val="4A4A4A"/>
                        </a:solidFill>
                        <a:effectLst/>
                      </a:endParaRPr>
                    </a:p>
                  </a:txBody>
                  <a:tcPr marL="12426" marR="12426" marT="12426" marB="6212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64308137"/>
                  </a:ext>
                </a:extLst>
              </a:tr>
              <a:tr h="257837">
                <a:tc>
                  <a:txBody>
                    <a:bodyPr/>
                    <a:lstStyle/>
                    <a:p>
                      <a:pPr rtl="0" fontAlgn="b">
                        <a:spcBef>
                          <a:spcPts val="0"/>
                        </a:spcBef>
                        <a:spcAft>
                          <a:spcPts val="0"/>
                        </a:spcAft>
                      </a:pPr>
                      <a:r>
                        <a:rPr lang="en-US" sz="1400" b="0" i="0" u="none" strike="noStrike" dirty="0">
                          <a:solidFill>
                            <a:srgbClr val="000000"/>
                          </a:solidFill>
                          <a:effectLst/>
                          <a:latin typeface="Arial" panose="020B0604020202020204" pitchFamily="34" charset="0"/>
                        </a:rPr>
                        <a:t>ID</a:t>
                      </a:r>
                      <a:endParaRPr lang="en-US" sz="2000" dirty="0">
                        <a:solidFill>
                          <a:srgbClr val="4A4A4A"/>
                        </a:solidFill>
                        <a:effectLst/>
                      </a:endParaRPr>
                    </a:p>
                  </a:txBody>
                  <a:tcPr marL="12426" marR="12426" marT="12426" marB="6212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rtl="0" fontAlgn="b">
                        <a:spcBef>
                          <a:spcPts val="0"/>
                        </a:spcBef>
                        <a:spcAft>
                          <a:spcPts val="0"/>
                        </a:spcAft>
                      </a:pPr>
                      <a:r>
                        <a:rPr lang="en-US" sz="1400" b="0" i="0" u="none" strike="noStrike" dirty="0">
                          <a:solidFill>
                            <a:srgbClr val="000000"/>
                          </a:solidFill>
                          <a:effectLst/>
                          <a:latin typeface="Arial" panose="020B0604020202020204" pitchFamily="34" charset="0"/>
                        </a:rPr>
                        <a:t>Unique Identifier for a row</a:t>
                      </a:r>
                      <a:endParaRPr lang="en-US" sz="2000" dirty="0">
                        <a:solidFill>
                          <a:srgbClr val="4A4A4A"/>
                        </a:solidFill>
                        <a:effectLst/>
                      </a:endParaRPr>
                    </a:p>
                  </a:txBody>
                  <a:tcPr marL="12426" marR="12426" marT="12426" marB="6212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790183201"/>
                  </a:ext>
                </a:extLst>
              </a:tr>
              <a:tr h="257837">
                <a:tc>
                  <a:txBody>
                    <a:bodyPr/>
                    <a:lstStyle/>
                    <a:p>
                      <a:pPr rtl="0" fontAlgn="b">
                        <a:spcBef>
                          <a:spcPts val="0"/>
                        </a:spcBef>
                        <a:spcAft>
                          <a:spcPts val="0"/>
                        </a:spcAft>
                      </a:pPr>
                      <a:r>
                        <a:rPr lang="en-US" sz="1400" b="0" i="0" u="none" strike="noStrike" dirty="0">
                          <a:solidFill>
                            <a:srgbClr val="000000"/>
                          </a:solidFill>
                          <a:effectLst/>
                          <a:latin typeface="Arial" panose="020B0604020202020204" pitchFamily="34" charset="0"/>
                        </a:rPr>
                        <a:t>Gender</a:t>
                      </a:r>
                      <a:endParaRPr lang="en-US" sz="2000" dirty="0">
                        <a:solidFill>
                          <a:srgbClr val="4A4A4A"/>
                        </a:solidFill>
                        <a:effectLst/>
                      </a:endParaRPr>
                    </a:p>
                  </a:txBody>
                  <a:tcPr marL="12426" marR="12426" marT="12426" marB="6212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rtl="0" fontAlgn="b">
                        <a:spcBef>
                          <a:spcPts val="0"/>
                        </a:spcBef>
                        <a:spcAft>
                          <a:spcPts val="0"/>
                        </a:spcAft>
                      </a:pPr>
                      <a:r>
                        <a:rPr lang="en-US" sz="1400" b="0" i="0" u="none" strike="noStrike" dirty="0">
                          <a:solidFill>
                            <a:srgbClr val="000000"/>
                          </a:solidFill>
                          <a:effectLst/>
                          <a:latin typeface="Arial" panose="020B0604020202020204" pitchFamily="34" charset="0"/>
                        </a:rPr>
                        <a:t>Gender of the Customer</a:t>
                      </a:r>
                      <a:endParaRPr lang="en-US" sz="2000" dirty="0">
                        <a:solidFill>
                          <a:srgbClr val="4A4A4A"/>
                        </a:solidFill>
                        <a:effectLst/>
                      </a:endParaRPr>
                    </a:p>
                  </a:txBody>
                  <a:tcPr marL="12426" marR="12426" marT="12426" marB="6212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72037601"/>
                  </a:ext>
                </a:extLst>
              </a:tr>
              <a:tr h="257837">
                <a:tc>
                  <a:txBody>
                    <a:bodyPr/>
                    <a:lstStyle/>
                    <a:p>
                      <a:pPr rtl="0" fontAlgn="b">
                        <a:spcBef>
                          <a:spcPts val="0"/>
                        </a:spcBef>
                        <a:spcAft>
                          <a:spcPts val="0"/>
                        </a:spcAft>
                      </a:pPr>
                      <a:r>
                        <a:rPr lang="en-US" sz="1400" b="0" i="0" u="none" strike="noStrike" dirty="0">
                          <a:solidFill>
                            <a:srgbClr val="000000"/>
                          </a:solidFill>
                          <a:effectLst/>
                          <a:latin typeface="Arial" panose="020B0604020202020204" pitchFamily="34" charset="0"/>
                        </a:rPr>
                        <a:t>Age</a:t>
                      </a:r>
                      <a:endParaRPr lang="en-US" sz="2000" dirty="0">
                        <a:solidFill>
                          <a:srgbClr val="4A4A4A"/>
                        </a:solidFill>
                        <a:effectLst/>
                      </a:endParaRPr>
                    </a:p>
                  </a:txBody>
                  <a:tcPr marL="12426" marR="12426" marT="12426" marB="6212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rtl="0" fontAlgn="b">
                        <a:spcBef>
                          <a:spcPts val="0"/>
                        </a:spcBef>
                        <a:spcAft>
                          <a:spcPts val="0"/>
                        </a:spcAft>
                      </a:pPr>
                      <a:r>
                        <a:rPr lang="en-US" sz="1400" b="0" i="0" u="none" strike="noStrike">
                          <a:solidFill>
                            <a:srgbClr val="000000"/>
                          </a:solidFill>
                          <a:effectLst/>
                          <a:latin typeface="Arial" panose="020B0604020202020204" pitchFamily="34" charset="0"/>
                        </a:rPr>
                        <a:t>Age of the Customer (in Years)</a:t>
                      </a:r>
                      <a:endParaRPr lang="en-US" sz="2000">
                        <a:solidFill>
                          <a:srgbClr val="4A4A4A"/>
                        </a:solidFill>
                        <a:effectLst/>
                      </a:endParaRPr>
                    </a:p>
                  </a:txBody>
                  <a:tcPr marL="12426" marR="12426" marT="12426" marB="6212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179584947"/>
                  </a:ext>
                </a:extLst>
              </a:tr>
              <a:tr h="257837">
                <a:tc>
                  <a:txBody>
                    <a:bodyPr/>
                    <a:lstStyle/>
                    <a:p>
                      <a:pPr rtl="0" fontAlgn="b">
                        <a:spcBef>
                          <a:spcPts val="0"/>
                        </a:spcBef>
                        <a:spcAft>
                          <a:spcPts val="0"/>
                        </a:spcAft>
                      </a:pPr>
                      <a:r>
                        <a:rPr lang="en-US" sz="1400" b="0" i="0" u="none" strike="noStrike" dirty="0" err="1">
                          <a:solidFill>
                            <a:srgbClr val="000000"/>
                          </a:solidFill>
                          <a:effectLst/>
                          <a:latin typeface="Arial" panose="020B0604020202020204" pitchFamily="34" charset="0"/>
                        </a:rPr>
                        <a:t>Region_Code</a:t>
                      </a:r>
                      <a:endParaRPr lang="en-US" sz="2000" dirty="0">
                        <a:solidFill>
                          <a:srgbClr val="4A4A4A"/>
                        </a:solidFill>
                        <a:effectLst/>
                      </a:endParaRPr>
                    </a:p>
                  </a:txBody>
                  <a:tcPr marL="12426" marR="12426" marT="12426" marB="6212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rtl="0" fontAlgn="b">
                        <a:spcBef>
                          <a:spcPts val="0"/>
                        </a:spcBef>
                        <a:spcAft>
                          <a:spcPts val="0"/>
                        </a:spcAft>
                      </a:pPr>
                      <a:r>
                        <a:rPr lang="en-US" sz="1400" b="0" i="0" u="none" strike="noStrike">
                          <a:solidFill>
                            <a:srgbClr val="000000"/>
                          </a:solidFill>
                          <a:effectLst/>
                          <a:latin typeface="Arial" panose="020B0604020202020204" pitchFamily="34" charset="0"/>
                        </a:rPr>
                        <a:t>Code of the Region for the customers</a:t>
                      </a:r>
                      <a:endParaRPr lang="en-US" sz="2000">
                        <a:solidFill>
                          <a:srgbClr val="4A4A4A"/>
                        </a:solidFill>
                        <a:effectLst/>
                      </a:endParaRPr>
                    </a:p>
                  </a:txBody>
                  <a:tcPr marL="12426" marR="12426" marT="12426" marB="6212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307118189"/>
                  </a:ext>
                </a:extLst>
              </a:tr>
              <a:tr h="257837">
                <a:tc>
                  <a:txBody>
                    <a:bodyPr/>
                    <a:lstStyle/>
                    <a:p>
                      <a:pPr rtl="0" fontAlgn="b">
                        <a:spcBef>
                          <a:spcPts val="0"/>
                        </a:spcBef>
                        <a:spcAft>
                          <a:spcPts val="0"/>
                        </a:spcAft>
                      </a:pPr>
                      <a:r>
                        <a:rPr lang="en-US" sz="1400" b="0" i="0" u="none" strike="noStrike" dirty="0">
                          <a:solidFill>
                            <a:srgbClr val="000000"/>
                          </a:solidFill>
                          <a:effectLst/>
                          <a:latin typeface="Arial" panose="020B0604020202020204" pitchFamily="34" charset="0"/>
                        </a:rPr>
                        <a:t>Occupation</a:t>
                      </a:r>
                      <a:endParaRPr lang="en-US" sz="2000" dirty="0">
                        <a:solidFill>
                          <a:srgbClr val="4A4A4A"/>
                        </a:solidFill>
                        <a:effectLst/>
                      </a:endParaRPr>
                    </a:p>
                  </a:txBody>
                  <a:tcPr marL="12426" marR="12426" marT="12426" marB="6212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rtl="0" fontAlgn="b">
                        <a:spcBef>
                          <a:spcPts val="0"/>
                        </a:spcBef>
                        <a:spcAft>
                          <a:spcPts val="0"/>
                        </a:spcAft>
                      </a:pPr>
                      <a:r>
                        <a:rPr lang="en-US" sz="1400" b="0" i="0" u="none" strike="noStrike">
                          <a:solidFill>
                            <a:srgbClr val="000000"/>
                          </a:solidFill>
                          <a:effectLst/>
                          <a:latin typeface="Arial" panose="020B0604020202020204" pitchFamily="34" charset="0"/>
                        </a:rPr>
                        <a:t>Occupation Type for the customer</a:t>
                      </a:r>
                      <a:endParaRPr lang="en-US" sz="2000">
                        <a:solidFill>
                          <a:srgbClr val="4A4A4A"/>
                        </a:solidFill>
                        <a:effectLst/>
                      </a:endParaRPr>
                    </a:p>
                  </a:txBody>
                  <a:tcPr marL="12426" marR="12426" marT="12426" marB="6212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413596185"/>
                  </a:ext>
                </a:extLst>
              </a:tr>
              <a:tr h="257837">
                <a:tc>
                  <a:txBody>
                    <a:bodyPr/>
                    <a:lstStyle/>
                    <a:p>
                      <a:pPr rtl="0" fontAlgn="b">
                        <a:spcBef>
                          <a:spcPts val="0"/>
                        </a:spcBef>
                        <a:spcAft>
                          <a:spcPts val="0"/>
                        </a:spcAft>
                      </a:pPr>
                      <a:r>
                        <a:rPr lang="en-US" sz="1400" b="0" i="0" u="none" strike="noStrike" dirty="0" err="1">
                          <a:solidFill>
                            <a:srgbClr val="000000"/>
                          </a:solidFill>
                          <a:effectLst/>
                          <a:latin typeface="Arial" panose="020B0604020202020204" pitchFamily="34" charset="0"/>
                        </a:rPr>
                        <a:t>Channel_Code</a:t>
                      </a:r>
                      <a:endParaRPr lang="en-US" sz="2000" dirty="0">
                        <a:solidFill>
                          <a:srgbClr val="4A4A4A"/>
                        </a:solidFill>
                        <a:effectLst/>
                      </a:endParaRPr>
                    </a:p>
                  </a:txBody>
                  <a:tcPr marL="12426" marR="12426" marT="12426" marB="6212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rtl="0" fontAlgn="b">
                        <a:spcBef>
                          <a:spcPts val="0"/>
                        </a:spcBef>
                        <a:spcAft>
                          <a:spcPts val="0"/>
                        </a:spcAft>
                      </a:pPr>
                      <a:r>
                        <a:rPr lang="en-US" sz="1400" b="0" i="0" u="none" strike="noStrike">
                          <a:solidFill>
                            <a:srgbClr val="000000"/>
                          </a:solidFill>
                          <a:effectLst/>
                          <a:latin typeface="Arial" panose="020B0604020202020204" pitchFamily="34" charset="0"/>
                        </a:rPr>
                        <a:t>Acquisition Channel Code for the Customer  (Encoded)</a:t>
                      </a:r>
                      <a:endParaRPr lang="en-US" sz="2000">
                        <a:solidFill>
                          <a:srgbClr val="4A4A4A"/>
                        </a:solidFill>
                        <a:effectLst/>
                      </a:endParaRPr>
                    </a:p>
                  </a:txBody>
                  <a:tcPr marL="12426" marR="12426" marT="12426" marB="6212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929196447"/>
                  </a:ext>
                </a:extLst>
              </a:tr>
              <a:tr h="257837">
                <a:tc>
                  <a:txBody>
                    <a:bodyPr/>
                    <a:lstStyle/>
                    <a:p>
                      <a:pPr rtl="0" fontAlgn="b">
                        <a:spcBef>
                          <a:spcPts val="0"/>
                        </a:spcBef>
                        <a:spcAft>
                          <a:spcPts val="0"/>
                        </a:spcAft>
                      </a:pPr>
                      <a:r>
                        <a:rPr lang="en-US" sz="1400" b="0" i="0" u="none" strike="noStrike" dirty="0">
                          <a:solidFill>
                            <a:srgbClr val="000000"/>
                          </a:solidFill>
                          <a:effectLst/>
                          <a:latin typeface="Arial" panose="020B0604020202020204" pitchFamily="34" charset="0"/>
                        </a:rPr>
                        <a:t>Vintage</a:t>
                      </a:r>
                      <a:endParaRPr lang="en-US" sz="2000" dirty="0">
                        <a:solidFill>
                          <a:srgbClr val="4A4A4A"/>
                        </a:solidFill>
                        <a:effectLst/>
                      </a:endParaRPr>
                    </a:p>
                  </a:txBody>
                  <a:tcPr marL="12426" marR="12426" marT="12426" marB="6212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rtl="0" fontAlgn="b">
                        <a:spcBef>
                          <a:spcPts val="0"/>
                        </a:spcBef>
                        <a:spcAft>
                          <a:spcPts val="0"/>
                        </a:spcAft>
                      </a:pPr>
                      <a:r>
                        <a:rPr lang="en-US" sz="1400" b="0" i="0" u="none" strike="noStrike">
                          <a:solidFill>
                            <a:srgbClr val="000000"/>
                          </a:solidFill>
                          <a:effectLst/>
                          <a:latin typeface="Arial" panose="020B0604020202020204" pitchFamily="34" charset="0"/>
                        </a:rPr>
                        <a:t>Vintage for the Customer (In Months)</a:t>
                      </a:r>
                      <a:endParaRPr lang="en-US" sz="2000">
                        <a:solidFill>
                          <a:srgbClr val="4A4A4A"/>
                        </a:solidFill>
                        <a:effectLst/>
                      </a:endParaRPr>
                    </a:p>
                  </a:txBody>
                  <a:tcPr marL="12426" marR="12426" marT="12426" marB="6212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157023763"/>
                  </a:ext>
                </a:extLst>
              </a:tr>
              <a:tr h="432421">
                <a:tc>
                  <a:txBody>
                    <a:bodyPr/>
                    <a:lstStyle/>
                    <a:p>
                      <a:pPr rtl="0" fontAlgn="b">
                        <a:spcBef>
                          <a:spcPts val="0"/>
                        </a:spcBef>
                        <a:spcAft>
                          <a:spcPts val="0"/>
                        </a:spcAft>
                      </a:pPr>
                      <a:r>
                        <a:rPr lang="en-US" sz="1400" b="0" i="0" u="none" strike="noStrike" dirty="0" err="1">
                          <a:solidFill>
                            <a:srgbClr val="000000"/>
                          </a:solidFill>
                          <a:effectLst/>
                          <a:latin typeface="Arial" panose="020B0604020202020204" pitchFamily="34" charset="0"/>
                        </a:rPr>
                        <a:t>Credit_Product</a:t>
                      </a:r>
                      <a:endParaRPr lang="en-US" sz="2000" dirty="0">
                        <a:solidFill>
                          <a:srgbClr val="4A4A4A"/>
                        </a:solidFill>
                        <a:effectLst/>
                      </a:endParaRPr>
                    </a:p>
                  </a:txBody>
                  <a:tcPr marL="12426" marR="12426" marT="12426" marB="6212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rtl="0" fontAlgn="b">
                        <a:spcBef>
                          <a:spcPts val="0"/>
                        </a:spcBef>
                        <a:spcAft>
                          <a:spcPts val="0"/>
                        </a:spcAft>
                      </a:pPr>
                      <a:r>
                        <a:rPr lang="en-US" sz="1400" b="0" i="0" u="none" strike="noStrike">
                          <a:solidFill>
                            <a:srgbClr val="000000"/>
                          </a:solidFill>
                          <a:effectLst/>
                          <a:latin typeface="Arial" panose="020B0604020202020204" pitchFamily="34" charset="0"/>
                        </a:rPr>
                        <a:t>If the Customer has any active credit product (Home loan,</a:t>
                      </a:r>
                      <a:endParaRPr lang="en-US" sz="2000">
                        <a:solidFill>
                          <a:srgbClr val="4A4A4A"/>
                        </a:solidFill>
                        <a:effectLst/>
                      </a:endParaRPr>
                    </a:p>
                    <a:p>
                      <a:pPr rtl="0" fontAlgn="b">
                        <a:spcBef>
                          <a:spcPts val="0"/>
                        </a:spcBef>
                        <a:spcAft>
                          <a:spcPts val="0"/>
                        </a:spcAft>
                      </a:pPr>
                      <a:r>
                        <a:rPr lang="en-US" sz="1400" b="0" i="0" u="none" strike="noStrike">
                          <a:solidFill>
                            <a:srgbClr val="000000"/>
                          </a:solidFill>
                          <a:effectLst/>
                          <a:latin typeface="Arial" panose="020B0604020202020204" pitchFamily="34" charset="0"/>
                        </a:rPr>
                        <a:t>Personal loan, Credit Card etc.)</a:t>
                      </a:r>
                      <a:endParaRPr lang="en-US" sz="2000">
                        <a:solidFill>
                          <a:srgbClr val="4A4A4A"/>
                        </a:solidFill>
                        <a:effectLst/>
                      </a:endParaRPr>
                    </a:p>
                  </a:txBody>
                  <a:tcPr marL="12426" marR="12426" marT="12426" marB="6212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654338496"/>
                  </a:ext>
                </a:extLst>
              </a:tr>
              <a:tr h="521888">
                <a:tc>
                  <a:txBody>
                    <a:bodyPr/>
                    <a:lstStyle/>
                    <a:p>
                      <a:pPr rtl="0" fontAlgn="b">
                        <a:spcBef>
                          <a:spcPts val="0"/>
                        </a:spcBef>
                        <a:spcAft>
                          <a:spcPts val="0"/>
                        </a:spcAft>
                      </a:pPr>
                      <a:r>
                        <a:rPr lang="en-US" sz="1400" b="0" i="0" u="none" strike="noStrike" dirty="0" err="1">
                          <a:solidFill>
                            <a:srgbClr val="000000"/>
                          </a:solidFill>
                          <a:effectLst/>
                          <a:latin typeface="Arial" panose="020B0604020202020204" pitchFamily="34" charset="0"/>
                        </a:rPr>
                        <a:t>Avg_Account_Balance</a:t>
                      </a:r>
                      <a:endParaRPr lang="en-US" sz="2000" dirty="0">
                        <a:solidFill>
                          <a:srgbClr val="4A4A4A"/>
                        </a:solidFill>
                        <a:effectLst/>
                      </a:endParaRPr>
                    </a:p>
                  </a:txBody>
                  <a:tcPr marL="12426" marR="12426" marT="12426" marB="6212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rtl="0" fontAlgn="b">
                        <a:spcBef>
                          <a:spcPts val="0"/>
                        </a:spcBef>
                        <a:spcAft>
                          <a:spcPts val="0"/>
                        </a:spcAft>
                      </a:pPr>
                      <a:r>
                        <a:rPr lang="en-US" sz="2000">
                          <a:effectLst/>
                        </a:rPr>
                        <a:t/>
                      </a:r>
                      <a:br>
                        <a:rPr lang="en-US" sz="2000">
                          <a:effectLst/>
                        </a:rPr>
                      </a:br>
                      <a:r>
                        <a:rPr lang="en-US" sz="1400" b="0" i="0" u="none" strike="noStrike">
                          <a:solidFill>
                            <a:srgbClr val="000000"/>
                          </a:solidFill>
                          <a:effectLst/>
                          <a:latin typeface="Arial" panose="020B0604020202020204" pitchFamily="34" charset="0"/>
                        </a:rPr>
                        <a:t>Average Account Balance for the Customer in last 12 Months</a:t>
                      </a:r>
                      <a:endParaRPr lang="en-US" sz="2000">
                        <a:solidFill>
                          <a:srgbClr val="4A4A4A"/>
                        </a:solidFill>
                        <a:effectLst/>
                      </a:endParaRPr>
                    </a:p>
                  </a:txBody>
                  <a:tcPr marL="12426" marR="12426" marT="12426" marB="6212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23450011"/>
                  </a:ext>
                </a:extLst>
              </a:tr>
              <a:tr h="257837">
                <a:tc>
                  <a:txBody>
                    <a:bodyPr/>
                    <a:lstStyle/>
                    <a:p>
                      <a:pPr rtl="0" fontAlgn="b">
                        <a:spcBef>
                          <a:spcPts val="0"/>
                        </a:spcBef>
                        <a:spcAft>
                          <a:spcPts val="0"/>
                        </a:spcAft>
                      </a:pPr>
                      <a:r>
                        <a:rPr lang="en-US" sz="1400" b="0" i="0" u="none" strike="noStrike" dirty="0" err="1">
                          <a:solidFill>
                            <a:srgbClr val="000000"/>
                          </a:solidFill>
                          <a:effectLst/>
                          <a:latin typeface="Arial" panose="020B0604020202020204" pitchFamily="34" charset="0"/>
                        </a:rPr>
                        <a:t>Is_Active</a:t>
                      </a:r>
                      <a:endParaRPr lang="en-US" sz="2000" dirty="0">
                        <a:solidFill>
                          <a:srgbClr val="4A4A4A"/>
                        </a:solidFill>
                        <a:effectLst/>
                      </a:endParaRPr>
                    </a:p>
                  </a:txBody>
                  <a:tcPr marL="12426" marR="12426" marT="12426" marB="6212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rtl="0" fontAlgn="b">
                        <a:spcBef>
                          <a:spcPts val="0"/>
                        </a:spcBef>
                        <a:spcAft>
                          <a:spcPts val="0"/>
                        </a:spcAft>
                      </a:pPr>
                      <a:r>
                        <a:rPr lang="en-US" sz="1400" b="0" i="0" u="none" strike="noStrike">
                          <a:solidFill>
                            <a:srgbClr val="000000"/>
                          </a:solidFill>
                          <a:effectLst/>
                          <a:latin typeface="Arial" panose="020B0604020202020204" pitchFamily="34" charset="0"/>
                        </a:rPr>
                        <a:t>If the Customer is Active in last 3 Months</a:t>
                      </a:r>
                      <a:endParaRPr lang="en-US" sz="2000">
                        <a:solidFill>
                          <a:srgbClr val="4A4A4A"/>
                        </a:solidFill>
                        <a:effectLst/>
                      </a:endParaRPr>
                    </a:p>
                  </a:txBody>
                  <a:tcPr marL="12426" marR="12426" marT="12426" marB="6212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301112295"/>
                  </a:ext>
                </a:extLst>
              </a:tr>
              <a:tr h="611354">
                <a:tc>
                  <a:txBody>
                    <a:bodyPr/>
                    <a:lstStyle/>
                    <a:p>
                      <a:pPr rtl="0" fontAlgn="b">
                        <a:spcBef>
                          <a:spcPts val="0"/>
                        </a:spcBef>
                        <a:spcAft>
                          <a:spcPts val="0"/>
                        </a:spcAft>
                      </a:pPr>
                      <a:r>
                        <a:rPr lang="en-US" sz="1400" b="0" i="0" u="none" strike="noStrike" dirty="0" err="1">
                          <a:solidFill>
                            <a:srgbClr val="000000"/>
                          </a:solidFill>
                          <a:effectLst/>
                          <a:latin typeface="Arial" panose="020B0604020202020204" pitchFamily="34" charset="0"/>
                        </a:rPr>
                        <a:t>Is_Lead</a:t>
                      </a:r>
                      <a:r>
                        <a:rPr lang="en-US" sz="1400" b="0" i="0" u="none" strike="noStrike" dirty="0">
                          <a:solidFill>
                            <a:srgbClr val="000000"/>
                          </a:solidFill>
                          <a:effectLst/>
                          <a:latin typeface="Arial" panose="020B0604020202020204" pitchFamily="34" charset="0"/>
                        </a:rPr>
                        <a:t>(Target)</a:t>
                      </a:r>
                      <a:endParaRPr lang="en-US" sz="2000" dirty="0">
                        <a:solidFill>
                          <a:srgbClr val="4A4A4A"/>
                        </a:solidFill>
                        <a:effectLst/>
                      </a:endParaRPr>
                    </a:p>
                  </a:txBody>
                  <a:tcPr marL="12426" marR="12426" marT="12426" marB="6212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rtl="0" fontAlgn="b">
                        <a:spcBef>
                          <a:spcPts val="0"/>
                        </a:spcBef>
                        <a:spcAft>
                          <a:spcPts val="0"/>
                        </a:spcAft>
                      </a:pPr>
                      <a:r>
                        <a:rPr lang="en-US" sz="1400" b="0" i="0" u="none" strike="noStrike" dirty="0">
                          <a:solidFill>
                            <a:srgbClr val="000000"/>
                          </a:solidFill>
                          <a:effectLst/>
                          <a:latin typeface="Arial" panose="020B0604020202020204" pitchFamily="34" charset="0"/>
                        </a:rPr>
                        <a:t>If the Customer is interested for the Credit Card</a:t>
                      </a:r>
                      <a:endParaRPr lang="en-US" sz="2000" dirty="0">
                        <a:solidFill>
                          <a:srgbClr val="4A4A4A"/>
                        </a:solidFill>
                        <a:effectLst/>
                      </a:endParaRPr>
                    </a:p>
                    <a:p>
                      <a:pPr rtl="0" fontAlgn="b">
                        <a:spcBef>
                          <a:spcPts val="0"/>
                        </a:spcBef>
                        <a:spcAft>
                          <a:spcPts val="0"/>
                        </a:spcAft>
                      </a:pPr>
                      <a:r>
                        <a:rPr lang="en-US" sz="1400" b="0" i="0" u="none" strike="noStrike" dirty="0">
                          <a:solidFill>
                            <a:srgbClr val="000000"/>
                          </a:solidFill>
                          <a:effectLst/>
                          <a:latin typeface="Arial" panose="020B0604020202020204" pitchFamily="34" charset="0"/>
                        </a:rPr>
                        <a:t>0 : Customer is not interested</a:t>
                      </a:r>
                      <a:endParaRPr lang="en-US" sz="2000" dirty="0">
                        <a:solidFill>
                          <a:srgbClr val="4A4A4A"/>
                        </a:solidFill>
                        <a:effectLst/>
                      </a:endParaRPr>
                    </a:p>
                    <a:p>
                      <a:pPr rtl="0" fontAlgn="b">
                        <a:spcBef>
                          <a:spcPts val="0"/>
                        </a:spcBef>
                        <a:spcAft>
                          <a:spcPts val="0"/>
                        </a:spcAft>
                      </a:pPr>
                      <a:r>
                        <a:rPr lang="en-US" sz="1400" b="0" i="0" u="none" strike="noStrike" dirty="0">
                          <a:solidFill>
                            <a:srgbClr val="000000"/>
                          </a:solidFill>
                          <a:effectLst/>
                          <a:latin typeface="Arial" panose="020B0604020202020204" pitchFamily="34" charset="0"/>
                        </a:rPr>
                        <a:t>1 : Customer is interested</a:t>
                      </a:r>
                      <a:endParaRPr lang="en-US" sz="2000" dirty="0">
                        <a:solidFill>
                          <a:srgbClr val="4A4A4A"/>
                        </a:solidFill>
                        <a:effectLst/>
                      </a:endParaRPr>
                    </a:p>
                  </a:txBody>
                  <a:tcPr marL="12426" marR="12426" marT="12426" marB="6212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255817527"/>
                  </a:ext>
                </a:extLst>
              </a:tr>
            </a:tbl>
          </a:graphicData>
        </a:graphic>
      </p:graphicFrame>
    </p:spTree>
    <p:extLst>
      <p:ext uri="{BB962C8B-B14F-4D97-AF65-F5344CB8AC3E}">
        <p14:creationId xmlns:p14="http://schemas.microsoft.com/office/powerpoint/2010/main" val="37448760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Categorical Data to Numeric Data</a:t>
            </a:r>
            <a:endParaRPr lang="en-US" dirty="0"/>
          </a:p>
        </p:txBody>
      </p:sp>
      <p:sp>
        <p:nvSpPr>
          <p:cNvPr id="3" name="TextBox 2"/>
          <p:cNvSpPr txBox="1"/>
          <p:nvPr/>
        </p:nvSpPr>
        <p:spPr>
          <a:xfrm>
            <a:off x="1698171" y="1345474"/>
            <a:ext cx="9287691" cy="2031325"/>
          </a:xfrm>
          <a:prstGeom prst="rect">
            <a:avLst/>
          </a:prstGeom>
          <a:noFill/>
        </p:spPr>
        <p:txBody>
          <a:bodyPr wrap="square" rtlCol="0">
            <a:spAutoFit/>
          </a:bodyPr>
          <a:lstStyle/>
          <a:p>
            <a:r>
              <a:rPr lang="en-US" dirty="0" smtClean="0"/>
              <a:t>Categorical Data was converted to numeric Data using the following schemes:</a:t>
            </a:r>
          </a:p>
          <a:p>
            <a:pPr marL="342900" indent="-342900">
              <a:buFont typeface="+mj-lt"/>
              <a:buAutoNum type="arabicPeriod"/>
            </a:pPr>
            <a:r>
              <a:rPr lang="en-US" dirty="0" smtClean="0"/>
              <a:t>Gender : Female = 0, Male = 1</a:t>
            </a:r>
          </a:p>
          <a:p>
            <a:pPr marL="342900" indent="-342900">
              <a:buFont typeface="+mj-lt"/>
              <a:buAutoNum type="arabicPeriod"/>
            </a:pPr>
            <a:r>
              <a:rPr lang="en-US" dirty="0" err="1" smtClean="0"/>
              <a:t>Credit_Product</a:t>
            </a:r>
            <a:r>
              <a:rPr lang="en-US" dirty="0" smtClean="0"/>
              <a:t> : No = 0, Yes = 1</a:t>
            </a:r>
          </a:p>
          <a:p>
            <a:pPr marL="342900" indent="-342900">
              <a:buFont typeface="+mj-lt"/>
              <a:buAutoNum type="arabicPeriod"/>
            </a:pPr>
            <a:r>
              <a:rPr lang="en-US" dirty="0" err="1" smtClean="0"/>
              <a:t>Is_Active</a:t>
            </a:r>
            <a:r>
              <a:rPr lang="en-US" dirty="0" smtClean="0"/>
              <a:t> : No = 0, Yes = 1</a:t>
            </a:r>
          </a:p>
          <a:p>
            <a:pPr marL="342900" indent="-342900">
              <a:buFont typeface="+mj-lt"/>
              <a:buAutoNum type="arabicPeriod"/>
            </a:pPr>
            <a:r>
              <a:rPr lang="en-US" dirty="0" smtClean="0"/>
              <a:t>Occupation : one hot encoding</a:t>
            </a:r>
          </a:p>
          <a:p>
            <a:pPr marL="342900" indent="-342900">
              <a:buFont typeface="+mj-lt"/>
              <a:buAutoNum type="arabicPeriod"/>
            </a:pPr>
            <a:r>
              <a:rPr lang="en-US" dirty="0" err="1" smtClean="0"/>
              <a:t>Channel_Code</a:t>
            </a:r>
            <a:r>
              <a:rPr lang="en-US" dirty="0" smtClean="0"/>
              <a:t> : one hot encoding</a:t>
            </a:r>
          </a:p>
          <a:p>
            <a:pPr marL="342900" indent="-342900">
              <a:buFont typeface="+mj-lt"/>
              <a:buAutoNum type="arabicPeriod"/>
            </a:pPr>
            <a:r>
              <a:rPr lang="en-US" dirty="0" err="1" smtClean="0"/>
              <a:t>Region_Code</a:t>
            </a:r>
            <a:r>
              <a:rPr lang="en-US" dirty="0" smtClean="0"/>
              <a:t> : one hot encoding</a:t>
            </a:r>
            <a:endParaRPr lang="en-US" dirty="0"/>
          </a:p>
        </p:txBody>
      </p:sp>
      <p:pic>
        <p:nvPicPr>
          <p:cNvPr id="4" name="Picture 3"/>
          <p:cNvPicPr>
            <a:picLocks noChangeAspect="1"/>
          </p:cNvPicPr>
          <p:nvPr/>
        </p:nvPicPr>
        <p:blipFill>
          <a:blip r:embed="rId2"/>
          <a:stretch>
            <a:fillRect/>
          </a:stretch>
        </p:blipFill>
        <p:spPr>
          <a:xfrm>
            <a:off x="266155" y="3376799"/>
            <a:ext cx="11803925" cy="2362624"/>
          </a:xfrm>
          <a:prstGeom prst="rect">
            <a:avLst/>
          </a:prstGeom>
        </p:spPr>
      </p:pic>
      <p:sp>
        <p:nvSpPr>
          <p:cNvPr id="5" name="TextBox 4"/>
          <p:cNvSpPr txBox="1"/>
          <p:nvPr/>
        </p:nvSpPr>
        <p:spPr>
          <a:xfrm>
            <a:off x="1698171" y="5891349"/>
            <a:ext cx="8530046" cy="646331"/>
          </a:xfrm>
          <a:prstGeom prst="rect">
            <a:avLst/>
          </a:prstGeom>
          <a:noFill/>
        </p:spPr>
        <p:txBody>
          <a:bodyPr wrap="square" rtlCol="0">
            <a:spAutoFit/>
          </a:bodyPr>
          <a:lstStyle/>
          <a:p>
            <a:pPr marL="285750" indent="-285750">
              <a:buFont typeface="Wingdings" panose="05000000000000000000" pitchFamily="2" charset="2"/>
              <a:buChar char="v"/>
            </a:pPr>
            <a:r>
              <a:rPr lang="en-US" dirty="0" smtClean="0"/>
              <a:t>For model training, column “ID” doesn’t play any role. Hence the same is dropped from the dataset</a:t>
            </a:r>
            <a:endParaRPr lang="en-US" dirty="0"/>
          </a:p>
        </p:txBody>
      </p:sp>
    </p:spTree>
    <p:extLst>
      <p:ext uri="{BB962C8B-B14F-4D97-AF65-F5344CB8AC3E}">
        <p14:creationId xmlns:p14="http://schemas.microsoft.com/office/powerpoint/2010/main" val="42077115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Multicollinearity</a:t>
            </a:r>
            <a:br>
              <a:rPr lang="en-US" dirty="0" smtClean="0"/>
            </a:br>
            <a:r>
              <a:rPr lang="en-US" sz="2400" dirty="0" smtClean="0"/>
              <a:t>Detection &amp; Treatment</a:t>
            </a:r>
            <a:endParaRPr lang="en-US" dirty="0"/>
          </a:p>
        </p:txBody>
      </p:sp>
      <p:pic>
        <p:nvPicPr>
          <p:cNvPr id="3" name="Picture 2"/>
          <p:cNvPicPr>
            <a:picLocks noChangeAspect="1"/>
          </p:cNvPicPr>
          <p:nvPr/>
        </p:nvPicPr>
        <p:blipFill>
          <a:blip r:embed="rId2"/>
          <a:stretch>
            <a:fillRect/>
          </a:stretch>
        </p:blipFill>
        <p:spPr>
          <a:xfrm>
            <a:off x="5391150" y="1819275"/>
            <a:ext cx="6800850" cy="5038725"/>
          </a:xfrm>
          <a:prstGeom prst="rect">
            <a:avLst/>
          </a:prstGeom>
        </p:spPr>
      </p:pic>
      <p:sp>
        <p:nvSpPr>
          <p:cNvPr id="4" name="TextBox 3"/>
          <p:cNvSpPr txBox="1"/>
          <p:nvPr/>
        </p:nvSpPr>
        <p:spPr>
          <a:xfrm>
            <a:off x="1410789" y="1905000"/>
            <a:ext cx="4075611" cy="2031325"/>
          </a:xfrm>
          <a:prstGeom prst="rect">
            <a:avLst/>
          </a:prstGeom>
          <a:noFill/>
        </p:spPr>
        <p:txBody>
          <a:bodyPr wrap="square" rtlCol="0">
            <a:spAutoFit/>
          </a:bodyPr>
          <a:lstStyle/>
          <a:p>
            <a:r>
              <a:rPr lang="en-US" dirty="0" smtClean="0"/>
              <a:t>The Heat map shows high collinearity between the following Independent variables:</a:t>
            </a:r>
          </a:p>
          <a:p>
            <a:pPr marL="342900" indent="-342900">
              <a:buAutoNum type="arabicPeriod"/>
            </a:pPr>
            <a:r>
              <a:rPr lang="en-US" dirty="0" smtClean="0"/>
              <a:t>Age &amp; Vintage</a:t>
            </a:r>
          </a:p>
          <a:p>
            <a:pPr marL="342900" indent="-342900">
              <a:buAutoNum type="arabicPeriod"/>
            </a:pPr>
            <a:r>
              <a:rPr lang="en-US" dirty="0" smtClean="0"/>
              <a:t>Age &amp; Channel_X3</a:t>
            </a:r>
          </a:p>
          <a:p>
            <a:pPr marL="342900" indent="-342900">
              <a:buAutoNum type="arabicPeriod"/>
            </a:pPr>
            <a:r>
              <a:rPr lang="en-US" dirty="0" smtClean="0"/>
              <a:t>Vintage &amp; Channel_X3</a:t>
            </a:r>
          </a:p>
          <a:p>
            <a:pPr marL="342900" indent="-342900">
              <a:buAutoNum type="arabicPeriod"/>
            </a:pPr>
            <a:r>
              <a:rPr lang="en-US" dirty="0" smtClean="0"/>
              <a:t>Occu_Salaried &amp; Channel X1</a:t>
            </a:r>
          </a:p>
        </p:txBody>
      </p:sp>
    </p:spTree>
    <p:extLst>
      <p:ext uri="{BB962C8B-B14F-4D97-AF65-F5344CB8AC3E}">
        <p14:creationId xmlns:p14="http://schemas.microsoft.com/office/powerpoint/2010/main" val="2670137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Multicollinearity</a:t>
            </a:r>
            <a:br>
              <a:rPr lang="en-US" dirty="0" smtClean="0"/>
            </a:br>
            <a:r>
              <a:rPr lang="en-US" sz="2400" dirty="0" smtClean="0"/>
              <a:t>Detection &amp; Treatment</a:t>
            </a:r>
            <a:endParaRPr lang="en-US" dirty="0"/>
          </a:p>
        </p:txBody>
      </p:sp>
      <p:sp>
        <p:nvSpPr>
          <p:cNvPr id="4" name="TextBox 3"/>
          <p:cNvSpPr txBox="1"/>
          <p:nvPr/>
        </p:nvSpPr>
        <p:spPr>
          <a:xfrm>
            <a:off x="1410789" y="1905000"/>
            <a:ext cx="4075611" cy="1754326"/>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entury Gothic" panose="020B0502020202020204"/>
                <a:ea typeface="+mn-ea"/>
                <a:cs typeface="+mn-cs"/>
              </a:rPr>
              <a:t>On checking Variable Inflation Factor (VIF), the following was observed:</a:t>
            </a: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lang="en-US" dirty="0" smtClean="0">
                <a:solidFill>
                  <a:prstClr val="black"/>
                </a:solidFill>
                <a:latin typeface="Century Gothic" panose="020B0502020202020204"/>
              </a:rPr>
              <a:t>VIF of Age and Vintage is high</a:t>
            </a: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smtClean="0">
                <a:ln>
                  <a:noFill/>
                </a:ln>
                <a:solidFill>
                  <a:prstClr val="black"/>
                </a:solidFill>
                <a:effectLst/>
                <a:uLnTx/>
                <a:uFillTx/>
                <a:latin typeface="Century Gothic" panose="020B0502020202020204"/>
                <a:ea typeface="+mn-ea"/>
                <a:cs typeface="+mn-cs"/>
              </a:rPr>
              <a:t>VIF of Occupation and Channel fields is “</a:t>
            </a:r>
            <a:r>
              <a:rPr kumimoji="0" lang="en-US" sz="1800" b="0" i="0" u="none" strike="noStrike" kern="1200" cap="none" spc="0" normalizeH="0" baseline="0" noProof="0" dirty="0" err="1" smtClean="0">
                <a:ln>
                  <a:noFill/>
                </a:ln>
                <a:solidFill>
                  <a:prstClr val="black"/>
                </a:solidFill>
                <a:effectLst/>
                <a:uLnTx/>
                <a:uFillTx/>
                <a:latin typeface="Century Gothic" panose="020B0502020202020204"/>
                <a:ea typeface="+mn-ea"/>
                <a:cs typeface="+mn-cs"/>
              </a:rPr>
              <a:t>inf</a:t>
            </a:r>
            <a:r>
              <a:rPr lang="en-US" dirty="0" err="1" smtClean="0">
                <a:solidFill>
                  <a:prstClr val="black"/>
                </a:solidFill>
                <a:latin typeface="Century Gothic" panose="020B0502020202020204"/>
              </a:rPr>
              <a:t>inite</a:t>
            </a:r>
            <a:r>
              <a:rPr lang="en-US" dirty="0" smtClean="0">
                <a:solidFill>
                  <a:prstClr val="black"/>
                </a:solidFill>
                <a:latin typeface="Century Gothic" panose="020B0502020202020204"/>
              </a:rPr>
              <a:t>”</a:t>
            </a:r>
          </a:p>
        </p:txBody>
      </p:sp>
      <p:pic>
        <p:nvPicPr>
          <p:cNvPr id="5" name="Picture 4"/>
          <p:cNvPicPr>
            <a:picLocks noChangeAspect="1"/>
          </p:cNvPicPr>
          <p:nvPr/>
        </p:nvPicPr>
        <p:blipFill>
          <a:blip r:embed="rId2"/>
          <a:stretch>
            <a:fillRect/>
          </a:stretch>
        </p:blipFill>
        <p:spPr>
          <a:xfrm>
            <a:off x="6668535" y="1443990"/>
            <a:ext cx="4532811" cy="4955519"/>
          </a:xfrm>
          <a:prstGeom prst="rect">
            <a:avLst/>
          </a:prstGeom>
        </p:spPr>
      </p:pic>
    </p:spTree>
    <p:extLst>
      <p:ext uri="{BB962C8B-B14F-4D97-AF65-F5344CB8AC3E}">
        <p14:creationId xmlns:p14="http://schemas.microsoft.com/office/powerpoint/2010/main" val="23472745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Multicollinearity</a:t>
            </a:r>
            <a:br>
              <a:rPr lang="en-US" dirty="0" smtClean="0"/>
            </a:br>
            <a:r>
              <a:rPr lang="en-US" sz="2400" dirty="0" smtClean="0"/>
              <a:t>Detection &amp; Treatment</a:t>
            </a:r>
            <a:endParaRPr lang="en-US" dirty="0"/>
          </a:p>
        </p:txBody>
      </p:sp>
      <p:sp>
        <p:nvSpPr>
          <p:cNvPr id="4" name="TextBox 3"/>
          <p:cNvSpPr txBox="1"/>
          <p:nvPr/>
        </p:nvSpPr>
        <p:spPr>
          <a:xfrm>
            <a:off x="1410789" y="1905000"/>
            <a:ext cx="4075611" cy="1754326"/>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entury Gothic" panose="020B0502020202020204"/>
                <a:ea typeface="+mn-ea"/>
                <a:cs typeface="+mn-cs"/>
              </a:rPr>
              <a:t>We deleted columns “Age”, “Occu_Salaried” and “Channel_X3”.</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solidFill>
                <a:prstClr val="black"/>
              </a:solidFill>
              <a:latin typeface="Century Gothic" panose="020B0502020202020204"/>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entury Gothic" panose="020B0502020202020204"/>
                <a:ea typeface="+mn-ea"/>
                <a:cs typeface="+mn-cs"/>
              </a:rPr>
              <a:t>Multicollinearity reduced considerably</a:t>
            </a:r>
          </a:p>
        </p:txBody>
      </p:sp>
      <p:pic>
        <p:nvPicPr>
          <p:cNvPr id="3" name="Picture 2"/>
          <p:cNvPicPr>
            <a:picLocks noChangeAspect="1"/>
          </p:cNvPicPr>
          <p:nvPr/>
        </p:nvPicPr>
        <p:blipFill>
          <a:blip r:embed="rId2"/>
          <a:stretch>
            <a:fillRect/>
          </a:stretch>
        </p:blipFill>
        <p:spPr>
          <a:xfrm>
            <a:off x="5334000" y="1704975"/>
            <a:ext cx="6858000" cy="5153025"/>
          </a:xfrm>
          <a:prstGeom prst="rect">
            <a:avLst/>
          </a:prstGeom>
        </p:spPr>
      </p:pic>
    </p:spTree>
    <p:extLst>
      <p:ext uri="{BB962C8B-B14F-4D97-AF65-F5344CB8AC3E}">
        <p14:creationId xmlns:p14="http://schemas.microsoft.com/office/powerpoint/2010/main" val="38290195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80161" y="2246811"/>
            <a:ext cx="9405256" cy="923330"/>
          </a:xfrm>
          <a:prstGeom prst="rect">
            <a:avLst/>
          </a:prstGeom>
          <a:noFill/>
        </p:spPr>
        <p:txBody>
          <a:bodyPr wrap="square" lIns="91440" tIns="45720" rIns="91440" bIns="45720">
            <a:spAutoFit/>
          </a:bodyPr>
          <a:lstStyle/>
          <a:p>
            <a:pPr algn="ctr"/>
            <a:r>
              <a:rPr lang="en-US" sz="54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MACHINE LEARNING</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32414287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a:t>
            </a:r>
            <a:endParaRPr lang="en-US" dirty="0"/>
          </a:p>
        </p:txBody>
      </p:sp>
      <p:pic>
        <p:nvPicPr>
          <p:cNvPr id="3" name="Picture 2"/>
          <p:cNvPicPr>
            <a:picLocks noChangeAspect="1"/>
          </p:cNvPicPr>
          <p:nvPr/>
        </p:nvPicPr>
        <p:blipFill>
          <a:blip r:embed="rId2"/>
          <a:stretch>
            <a:fillRect/>
          </a:stretch>
        </p:blipFill>
        <p:spPr>
          <a:xfrm>
            <a:off x="3081843" y="1294832"/>
            <a:ext cx="8413729" cy="1793161"/>
          </a:xfrm>
          <a:prstGeom prst="rect">
            <a:avLst/>
          </a:prstGeom>
        </p:spPr>
      </p:pic>
      <p:sp>
        <p:nvSpPr>
          <p:cNvPr id="4" name="Right Arrow 3"/>
          <p:cNvSpPr/>
          <p:nvPr/>
        </p:nvSpPr>
        <p:spPr>
          <a:xfrm>
            <a:off x="739568" y="1281384"/>
            <a:ext cx="2351314" cy="1491343"/>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45733" y="1852858"/>
            <a:ext cx="1965907" cy="338554"/>
          </a:xfrm>
          <a:prstGeom prst="rect">
            <a:avLst/>
          </a:prstGeom>
          <a:noFill/>
        </p:spPr>
        <p:txBody>
          <a:bodyPr wrap="square" rtlCol="0">
            <a:spAutoFit/>
          </a:bodyPr>
          <a:lstStyle/>
          <a:p>
            <a:r>
              <a:rPr lang="en-US" sz="1600" dirty="0" err="1" smtClean="0"/>
              <a:t>Hyperparameters</a:t>
            </a:r>
            <a:endParaRPr lang="en-US" sz="1600" dirty="0"/>
          </a:p>
        </p:txBody>
      </p:sp>
      <p:sp>
        <p:nvSpPr>
          <p:cNvPr id="7" name="Right Arrow 6"/>
          <p:cNvSpPr/>
          <p:nvPr/>
        </p:nvSpPr>
        <p:spPr>
          <a:xfrm>
            <a:off x="658630" y="3087993"/>
            <a:ext cx="2351314" cy="1491343"/>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627017" y="3584457"/>
            <a:ext cx="1965907" cy="338554"/>
          </a:xfrm>
          <a:prstGeom prst="rect">
            <a:avLst/>
          </a:prstGeom>
          <a:noFill/>
        </p:spPr>
        <p:txBody>
          <a:bodyPr wrap="square" rtlCol="0">
            <a:spAutoFit/>
          </a:bodyPr>
          <a:lstStyle/>
          <a:p>
            <a:r>
              <a:rPr lang="en-US" sz="1600" dirty="0" smtClean="0"/>
              <a:t>ROC AUC Score</a:t>
            </a:r>
            <a:endParaRPr lang="en-US" sz="1600" dirty="0"/>
          </a:p>
        </p:txBody>
      </p:sp>
      <p:pic>
        <p:nvPicPr>
          <p:cNvPr id="9" name="Picture 8"/>
          <p:cNvPicPr>
            <a:picLocks noChangeAspect="1"/>
          </p:cNvPicPr>
          <p:nvPr/>
        </p:nvPicPr>
        <p:blipFill>
          <a:blip r:embed="rId3"/>
          <a:stretch>
            <a:fillRect/>
          </a:stretch>
        </p:blipFill>
        <p:spPr>
          <a:xfrm>
            <a:off x="3709716" y="4579337"/>
            <a:ext cx="5094650" cy="2222612"/>
          </a:xfrm>
          <a:prstGeom prst="rect">
            <a:avLst/>
          </a:prstGeom>
        </p:spPr>
      </p:pic>
      <p:sp>
        <p:nvSpPr>
          <p:cNvPr id="10" name="Right Arrow 9"/>
          <p:cNvSpPr/>
          <p:nvPr/>
        </p:nvSpPr>
        <p:spPr>
          <a:xfrm>
            <a:off x="658630" y="4944971"/>
            <a:ext cx="2351314" cy="1491343"/>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58630" y="5536468"/>
            <a:ext cx="1965907" cy="338554"/>
          </a:xfrm>
          <a:prstGeom prst="rect">
            <a:avLst/>
          </a:prstGeom>
          <a:noFill/>
        </p:spPr>
        <p:txBody>
          <a:bodyPr wrap="square" rtlCol="0">
            <a:spAutoFit/>
          </a:bodyPr>
          <a:lstStyle/>
          <a:p>
            <a:r>
              <a:rPr lang="en-US" sz="1600" dirty="0" smtClean="0"/>
              <a:t>Confusion Matrix</a:t>
            </a:r>
            <a:endParaRPr lang="en-US" sz="1600" dirty="0"/>
          </a:p>
        </p:txBody>
      </p:sp>
      <p:pic>
        <p:nvPicPr>
          <p:cNvPr id="12" name="Picture 11"/>
          <p:cNvPicPr>
            <a:picLocks noChangeAspect="1"/>
          </p:cNvPicPr>
          <p:nvPr/>
        </p:nvPicPr>
        <p:blipFill>
          <a:blip r:embed="rId4"/>
          <a:stretch>
            <a:fillRect/>
          </a:stretch>
        </p:blipFill>
        <p:spPr>
          <a:xfrm>
            <a:off x="3905794" y="3330090"/>
            <a:ext cx="5042263" cy="857250"/>
          </a:xfrm>
          <a:prstGeom prst="rect">
            <a:avLst/>
          </a:prstGeom>
        </p:spPr>
      </p:pic>
    </p:spTree>
    <p:extLst>
      <p:ext uri="{BB962C8B-B14F-4D97-AF65-F5344CB8AC3E}">
        <p14:creationId xmlns:p14="http://schemas.microsoft.com/office/powerpoint/2010/main" val="16824887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TREE</a:t>
            </a:r>
            <a:endParaRPr lang="en-US" dirty="0"/>
          </a:p>
        </p:txBody>
      </p:sp>
      <p:sp>
        <p:nvSpPr>
          <p:cNvPr id="4" name="Right Arrow 3"/>
          <p:cNvSpPr/>
          <p:nvPr/>
        </p:nvSpPr>
        <p:spPr>
          <a:xfrm>
            <a:off x="739568" y="1281384"/>
            <a:ext cx="2351314" cy="1491343"/>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5" name="TextBox 4"/>
          <p:cNvSpPr txBox="1"/>
          <p:nvPr/>
        </p:nvSpPr>
        <p:spPr>
          <a:xfrm>
            <a:off x="745733" y="1852858"/>
            <a:ext cx="1965907"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smtClean="0">
                <a:ln>
                  <a:noFill/>
                </a:ln>
                <a:solidFill>
                  <a:prstClr val="black"/>
                </a:solidFill>
                <a:effectLst/>
                <a:uLnTx/>
                <a:uFillTx/>
                <a:latin typeface="Century Gothic" panose="020B0502020202020204"/>
                <a:ea typeface="+mn-ea"/>
                <a:cs typeface="+mn-cs"/>
              </a:rPr>
              <a:t>Hyperparameters</a:t>
            </a:r>
            <a:endParaRPr kumimoji="0" lang="en-US" sz="16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p:nvSpPr>
          <p:cNvPr id="7" name="Right Arrow 6"/>
          <p:cNvSpPr/>
          <p:nvPr/>
        </p:nvSpPr>
        <p:spPr>
          <a:xfrm>
            <a:off x="658630" y="3087993"/>
            <a:ext cx="2351314" cy="1491343"/>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8" name="TextBox 7"/>
          <p:cNvSpPr txBox="1"/>
          <p:nvPr/>
        </p:nvSpPr>
        <p:spPr>
          <a:xfrm>
            <a:off x="627017" y="3584457"/>
            <a:ext cx="1965907"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black"/>
                </a:solidFill>
                <a:effectLst/>
                <a:uLnTx/>
                <a:uFillTx/>
                <a:latin typeface="Century Gothic" panose="020B0502020202020204"/>
                <a:ea typeface="+mn-ea"/>
                <a:cs typeface="+mn-cs"/>
              </a:rPr>
              <a:t>ROC AUC Score</a:t>
            </a:r>
            <a:endParaRPr kumimoji="0" lang="en-US" sz="16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p:nvSpPr>
          <p:cNvPr id="10" name="Right Arrow 9"/>
          <p:cNvSpPr/>
          <p:nvPr/>
        </p:nvSpPr>
        <p:spPr>
          <a:xfrm>
            <a:off x="658630" y="4944971"/>
            <a:ext cx="2351314" cy="1491343"/>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1" name="TextBox 10"/>
          <p:cNvSpPr txBox="1"/>
          <p:nvPr/>
        </p:nvSpPr>
        <p:spPr>
          <a:xfrm>
            <a:off x="658630" y="5536468"/>
            <a:ext cx="1965907"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black"/>
                </a:solidFill>
                <a:effectLst/>
                <a:uLnTx/>
                <a:uFillTx/>
                <a:latin typeface="Century Gothic" panose="020B0502020202020204"/>
                <a:ea typeface="+mn-ea"/>
                <a:cs typeface="+mn-cs"/>
              </a:rPr>
              <a:t>Confusion Matrix</a:t>
            </a:r>
            <a:endParaRPr kumimoji="0" lang="en-US" sz="16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pic>
        <p:nvPicPr>
          <p:cNvPr id="6" name="Picture 5"/>
          <p:cNvPicPr>
            <a:picLocks noChangeAspect="1"/>
          </p:cNvPicPr>
          <p:nvPr/>
        </p:nvPicPr>
        <p:blipFill>
          <a:blip r:embed="rId2"/>
          <a:stretch>
            <a:fillRect/>
          </a:stretch>
        </p:blipFill>
        <p:spPr>
          <a:xfrm>
            <a:off x="3090882" y="1290969"/>
            <a:ext cx="8508935" cy="1514475"/>
          </a:xfrm>
          <a:prstGeom prst="rect">
            <a:avLst/>
          </a:prstGeom>
        </p:spPr>
      </p:pic>
      <p:pic>
        <p:nvPicPr>
          <p:cNvPr id="13" name="Picture 12"/>
          <p:cNvPicPr>
            <a:picLocks noChangeAspect="1"/>
          </p:cNvPicPr>
          <p:nvPr/>
        </p:nvPicPr>
        <p:blipFill>
          <a:blip r:embed="rId3"/>
          <a:stretch>
            <a:fillRect/>
          </a:stretch>
        </p:blipFill>
        <p:spPr>
          <a:xfrm>
            <a:off x="3709716" y="3087993"/>
            <a:ext cx="5848627" cy="1196624"/>
          </a:xfrm>
          <a:prstGeom prst="rect">
            <a:avLst/>
          </a:prstGeom>
        </p:spPr>
      </p:pic>
      <p:pic>
        <p:nvPicPr>
          <p:cNvPr id="14" name="Picture 13"/>
          <p:cNvPicPr>
            <a:picLocks noChangeAspect="1"/>
          </p:cNvPicPr>
          <p:nvPr/>
        </p:nvPicPr>
        <p:blipFill>
          <a:blip r:embed="rId4"/>
          <a:stretch>
            <a:fillRect/>
          </a:stretch>
        </p:blipFill>
        <p:spPr>
          <a:xfrm>
            <a:off x="3709716" y="4380954"/>
            <a:ext cx="5848627" cy="2307229"/>
          </a:xfrm>
          <a:prstGeom prst="rect">
            <a:avLst/>
          </a:prstGeom>
        </p:spPr>
      </p:pic>
    </p:spTree>
    <p:extLst>
      <p:ext uri="{BB962C8B-B14F-4D97-AF65-F5344CB8AC3E}">
        <p14:creationId xmlns:p14="http://schemas.microsoft.com/office/powerpoint/2010/main" val="7798439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XGBoost</a:t>
            </a:r>
            <a:endParaRPr lang="en-US" dirty="0"/>
          </a:p>
        </p:txBody>
      </p:sp>
      <p:sp>
        <p:nvSpPr>
          <p:cNvPr id="4" name="Right Arrow 3"/>
          <p:cNvSpPr/>
          <p:nvPr/>
        </p:nvSpPr>
        <p:spPr>
          <a:xfrm>
            <a:off x="739568" y="1281384"/>
            <a:ext cx="2351314" cy="1491343"/>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5" name="TextBox 4"/>
          <p:cNvSpPr txBox="1"/>
          <p:nvPr/>
        </p:nvSpPr>
        <p:spPr>
          <a:xfrm>
            <a:off x="745733" y="1852858"/>
            <a:ext cx="1965907"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smtClean="0">
                <a:ln>
                  <a:noFill/>
                </a:ln>
                <a:solidFill>
                  <a:prstClr val="black"/>
                </a:solidFill>
                <a:effectLst/>
                <a:uLnTx/>
                <a:uFillTx/>
                <a:latin typeface="Century Gothic" panose="020B0502020202020204"/>
                <a:ea typeface="+mn-ea"/>
                <a:cs typeface="+mn-cs"/>
              </a:rPr>
              <a:t>Hyperparameters</a:t>
            </a:r>
            <a:endParaRPr kumimoji="0" lang="en-US" sz="16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p:nvSpPr>
          <p:cNvPr id="7" name="Right Arrow 6"/>
          <p:cNvSpPr/>
          <p:nvPr/>
        </p:nvSpPr>
        <p:spPr>
          <a:xfrm>
            <a:off x="658630" y="3087993"/>
            <a:ext cx="2351314" cy="1491343"/>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8" name="TextBox 7"/>
          <p:cNvSpPr txBox="1"/>
          <p:nvPr/>
        </p:nvSpPr>
        <p:spPr>
          <a:xfrm>
            <a:off x="627017" y="3584457"/>
            <a:ext cx="1965907"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black"/>
                </a:solidFill>
                <a:effectLst/>
                <a:uLnTx/>
                <a:uFillTx/>
                <a:latin typeface="Century Gothic" panose="020B0502020202020204"/>
                <a:ea typeface="+mn-ea"/>
                <a:cs typeface="+mn-cs"/>
              </a:rPr>
              <a:t>ROC AUC Score</a:t>
            </a:r>
            <a:endParaRPr kumimoji="0" lang="en-US" sz="16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p:nvSpPr>
          <p:cNvPr id="10" name="Right Arrow 9"/>
          <p:cNvSpPr/>
          <p:nvPr/>
        </p:nvSpPr>
        <p:spPr>
          <a:xfrm>
            <a:off x="658630" y="4944971"/>
            <a:ext cx="2351314" cy="1491343"/>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1" name="TextBox 10"/>
          <p:cNvSpPr txBox="1"/>
          <p:nvPr/>
        </p:nvSpPr>
        <p:spPr>
          <a:xfrm>
            <a:off x="658630" y="5536468"/>
            <a:ext cx="1965907"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black"/>
                </a:solidFill>
                <a:effectLst/>
                <a:uLnTx/>
                <a:uFillTx/>
                <a:latin typeface="Century Gothic" panose="020B0502020202020204"/>
                <a:ea typeface="+mn-ea"/>
                <a:cs typeface="+mn-cs"/>
              </a:rPr>
              <a:t>Confusion Matrix</a:t>
            </a:r>
            <a:endParaRPr kumimoji="0" lang="en-US" sz="16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pic>
        <p:nvPicPr>
          <p:cNvPr id="3" name="Picture 2"/>
          <p:cNvPicPr>
            <a:picLocks noChangeAspect="1"/>
          </p:cNvPicPr>
          <p:nvPr/>
        </p:nvPicPr>
        <p:blipFill>
          <a:blip r:embed="rId2"/>
          <a:stretch>
            <a:fillRect/>
          </a:stretch>
        </p:blipFill>
        <p:spPr>
          <a:xfrm>
            <a:off x="3090882" y="1477327"/>
            <a:ext cx="8413729" cy="1295400"/>
          </a:xfrm>
          <a:prstGeom prst="rect">
            <a:avLst/>
          </a:prstGeom>
        </p:spPr>
      </p:pic>
      <p:pic>
        <p:nvPicPr>
          <p:cNvPr id="9" name="Picture 8"/>
          <p:cNvPicPr>
            <a:picLocks noChangeAspect="1"/>
          </p:cNvPicPr>
          <p:nvPr/>
        </p:nvPicPr>
        <p:blipFill>
          <a:blip r:embed="rId3"/>
          <a:stretch>
            <a:fillRect/>
          </a:stretch>
        </p:blipFill>
        <p:spPr>
          <a:xfrm>
            <a:off x="3728904" y="3087993"/>
            <a:ext cx="6120490" cy="835018"/>
          </a:xfrm>
          <a:prstGeom prst="rect">
            <a:avLst/>
          </a:prstGeom>
        </p:spPr>
      </p:pic>
      <p:pic>
        <p:nvPicPr>
          <p:cNvPr id="12" name="Picture 11"/>
          <p:cNvPicPr>
            <a:picLocks noChangeAspect="1"/>
          </p:cNvPicPr>
          <p:nvPr/>
        </p:nvPicPr>
        <p:blipFill>
          <a:blip r:embed="rId4"/>
          <a:stretch>
            <a:fillRect/>
          </a:stretch>
        </p:blipFill>
        <p:spPr>
          <a:xfrm>
            <a:off x="3834628" y="4238277"/>
            <a:ext cx="6014766" cy="2332340"/>
          </a:xfrm>
          <a:prstGeom prst="rect">
            <a:avLst/>
          </a:prstGeom>
        </p:spPr>
      </p:pic>
    </p:spTree>
    <p:extLst>
      <p:ext uri="{BB962C8B-B14F-4D97-AF65-F5344CB8AC3E}">
        <p14:creationId xmlns:p14="http://schemas.microsoft.com/office/powerpoint/2010/main" val="14284209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SMOTE + Decision Tree</a:t>
            </a:r>
            <a:endParaRPr lang="en-US" dirty="0"/>
          </a:p>
        </p:txBody>
      </p:sp>
      <p:sp>
        <p:nvSpPr>
          <p:cNvPr id="4" name="Right Arrow 3"/>
          <p:cNvSpPr/>
          <p:nvPr/>
        </p:nvSpPr>
        <p:spPr>
          <a:xfrm>
            <a:off x="739568" y="1735722"/>
            <a:ext cx="2351314" cy="1491343"/>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5" name="TextBox 4"/>
          <p:cNvSpPr txBox="1"/>
          <p:nvPr/>
        </p:nvSpPr>
        <p:spPr>
          <a:xfrm>
            <a:off x="739568" y="2227478"/>
            <a:ext cx="1965907"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smtClean="0">
                <a:ln>
                  <a:noFill/>
                </a:ln>
                <a:solidFill>
                  <a:prstClr val="black"/>
                </a:solidFill>
                <a:effectLst/>
                <a:uLnTx/>
                <a:uFillTx/>
                <a:latin typeface="Century Gothic" panose="020B0502020202020204"/>
                <a:ea typeface="+mn-ea"/>
                <a:cs typeface="+mn-cs"/>
              </a:rPr>
              <a:t>Hyperparameters</a:t>
            </a:r>
            <a:endParaRPr kumimoji="0" lang="en-US" sz="16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p:nvSpPr>
          <p:cNvPr id="7" name="Right Arrow 6"/>
          <p:cNvSpPr/>
          <p:nvPr/>
        </p:nvSpPr>
        <p:spPr>
          <a:xfrm>
            <a:off x="739568" y="4012149"/>
            <a:ext cx="2351314" cy="1491343"/>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8" name="TextBox 7"/>
          <p:cNvSpPr txBox="1"/>
          <p:nvPr/>
        </p:nvSpPr>
        <p:spPr>
          <a:xfrm>
            <a:off x="739568" y="4588543"/>
            <a:ext cx="1965907"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black"/>
                </a:solidFill>
                <a:effectLst/>
                <a:uLnTx/>
                <a:uFillTx/>
                <a:latin typeface="Century Gothic" panose="020B0502020202020204"/>
                <a:ea typeface="+mn-ea"/>
                <a:cs typeface="+mn-cs"/>
              </a:rPr>
              <a:t>ROC AUC Score</a:t>
            </a:r>
            <a:endParaRPr kumimoji="0" lang="en-US" sz="16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pic>
        <p:nvPicPr>
          <p:cNvPr id="6" name="Picture 5"/>
          <p:cNvPicPr>
            <a:picLocks noChangeAspect="1"/>
          </p:cNvPicPr>
          <p:nvPr/>
        </p:nvPicPr>
        <p:blipFill>
          <a:blip r:embed="rId2"/>
          <a:stretch>
            <a:fillRect/>
          </a:stretch>
        </p:blipFill>
        <p:spPr>
          <a:xfrm>
            <a:off x="3090882" y="1655999"/>
            <a:ext cx="7623630" cy="1488423"/>
          </a:xfrm>
          <a:prstGeom prst="rect">
            <a:avLst/>
          </a:prstGeom>
        </p:spPr>
      </p:pic>
      <p:pic>
        <p:nvPicPr>
          <p:cNvPr id="13" name="Picture 12"/>
          <p:cNvPicPr>
            <a:picLocks noChangeAspect="1"/>
          </p:cNvPicPr>
          <p:nvPr/>
        </p:nvPicPr>
        <p:blipFill>
          <a:blip r:embed="rId3"/>
          <a:stretch>
            <a:fillRect/>
          </a:stretch>
        </p:blipFill>
        <p:spPr>
          <a:xfrm>
            <a:off x="3756249" y="4212124"/>
            <a:ext cx="5910264" cy="1091395"/>
          </a:xfrm>
          <a:prstGeom prst="rect">
            <a:avLst/>
          </a:prstGeom>
        </p:spPr>
      </p:pic>
    </p:spTree>
    <p:extLst>
      <p:ext uri="{BB962C8B-B14F-4D97-AF65-F5344CB8AC3E}">
        <p14:creationId xmlns:p14="http://schemas.microsoft.com/office/powerpoint/2010/main" val="33054899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SMOTE + Random Forest</a:t>
            </a:r>
            <a:endParaRPr lang="en-US" dirty="0"/>
          </a:p>
        </p:txBody>
      </p:sp>
      <p:sp>
        <p:nvSpPr>
          <p:cNvPr id="4" name="Right Arrow 3"/>
          <p:cNvSpPr/>
          <p:nvPr/>
        </p:nvSpPr>
        <p:spPr>
          <a:xfrm>
            <a:off x="739568" y="1735722"/>
            <a:ext cx="2351314" cy="1491343"/>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5" name="TextBox 4"/>
          <p:cNvSpPr txBox="1"/>
          <p:nvPr/>
        </p:nvSpPr>
        <p:spPr>
          <a:xfrm>
            <a:off x="739568" y="2227478"/>
            <a:ext cx="1965907"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smtClean="0">
                <a:ln>
                  <a:noFill/>
                </a:ln>
                <a:solidFill>
                  <a:prstClr val="black"/>
                </a:solidFill>
                <a:effectLst/>
                <a:uLnTx/>
                <a:uFillTx/>
                <a:latin typeface="Century Gothic" panose="020B0502020202020204"/>
                <a:ea typeface="+mn-ea"/>
                <a:cs typeface="+mn-cs"/>
              </a:rPr>
              <a:t>Hyperparameters</a:t>
            </a:r>
            <a:endParaRPr kumimoji="0" lang="en-US" sz="16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p:nvSpPr>
          <p:cNvPr id="7" name="Right Arrow 6"/>
          <p:cNvSpPr/>
          <p:nvPr/>
        </p:nvSpPr>
        <p:spPr>
          <a:xfrm>
            <a:off x="739568" y="4303944"/>
            <a:ext cx="2351314" cy="1491343"/>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8" name="TextBox 7"/>
          <p:cNvSpPr txBox="1"/>
          <p:nvPr/>
        </p:nvSpPr>
        <p:spPr>
          <a:xfrm>
            <a:off x="739568" y="4902049"/>
            <a:ext cx="1965907"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black"/>
                </a:solidFill>
                <a:effectLst/>
                <a:uLnTx/>
                <a:uFillTx/>
                <a:latin typeface="Century Gothic" panose="020B0502020202020204"/>
                <a:ea typeface="+mn-ea"/>
                <a:cs typeface="+mn-cs"/>
              </a:rPr>
              <a:t>ROC AUC Score</a:t>
            </a:r>
            <a:endParaRPr kumimoji="0" lang="en-US" sz="16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pic>
        <p:nvPicPr>
          <p:cNvPr id="14" name="Picture 13"/>
          <p:cNvPicPr>
            <a:picLocks noChangeAspect="1"/>
          </p:cNvPicPr>
          <p:nvPr/>
        </p:nvPicPr>
        <p:blipFill>
          <a:blip r:embed="rId2"/>
          <a:stretch>
            <a:fillRect/>
          </a:stretch>
        </p:blipFill>
        <p:spPr>
          <a:xfrm>
            <a:off x="3090882" y="1286937"/>
            <a:ext cx="7855792" cy="2925187"/>
          </a:xfrm>
          <a:prstGeom prst="rect">
            <a:avLst/>
          </a:prstGeom>
        </p:spPr>
      </p:pic>
      <p:pic>
        <p:nvPicPr>
          <p:cNvPr id="15" name="Picture 14"/>
          <p:cNvPicPr>
            <a:picLocks noChangeAspect="1"/>
          </p:cNvPicPr>
          <p:nvPr/>
        </p:nvPicPr>
        <p:blipFill>
          <a:blip r:embed="rId3"/>
          <a:stretch>
            <a:fillRect/>
          </a:stretch>
        </p:blipFill>
        <p:spPr>
          <a:xfrm>
            <a:off x="4808895" y="4758746"/>
            <a:ext cx="4479743" cy="963714"/>
          </a:xfrm>
          <a:prstGeom prst="rect">
            <a:avLst/>
          </a:prstGeom>
        </p:spPr>
      </p:pic>
    </p:spTree>
    <p:extLst>
      <p:ext uri="{BB962C8B-B14F-4D97-AF65-F5344CB8AC3E}">
        <p14:creationId xmlns:p14="http://schemas.microsoft.com/office/powerpoint/2010/main" val="1778711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920795" y="1262062"/>
            <a:ext cx="10925175" cy="2505075"/>
          </a:xfrm>
          <a:prstGeom prst="rect">
            <a:avLst/>
          </a:prstGeom>
        </p:spPr>
      </p:pic>
      <p:pic>
        <p:nvPicPr>
          <p:cNvPr id="4" name="Picture 3"/>
          <p:cNvPicPr>
            <a:picLocks noChangeAspect="1"/>
          </p:cNvPicPr>
          <p:nvPr/>
        </p:nvPicPr>
        <p:blipFill>
          <a:blip r:embed="rId3"/>
          <a:stretch>
            <a:fillRect/>
          </a:stretch>
        </p:blipFill>
        <p:spPr>
          <a:xfrm>
            <a:off x="1392282" y="3978048"/>
            <a:ext cx="9982200" cy="2428875"/>
          </a:xfrm>
          <a:prstGeom prst="rect">
            <a:avLst/>
          </a:prstGeom>
        </p:spPr>
      </p:pic>
      <p:sp>
        <p:nvSpPr>
          <p:cNvPr id="6" name="TextBox 5"/>
          <p:cNvSpPr txBox="1"/>
          <p:nvPr/>
        </p:nvSpPr>
        <p:spPr>
          <a:xfrm>
            <a:off x="2664823" y="404820"/>
            <a:ext cx="6886301" cy="646331"/>
          </a:xfrm>
          <a:prstGeom prst="rect">
            <a:avLst/>
          </a:prstGeom>
          <a:noFill/>
        </p:spPr>
        <p:txBody>
          <a:bodyPr wrap="square" rtlCol="0">
            <a:spAutoFit/>
          </a:bodyPr>
          <a:lstStyle/>
          <a:p>
            <a:r>
              <a:rPr lang="en-US" sz="3600" dirty="0">
                <a:solidFill>
                  <a:schemeClr val="tx1">
                    <a:lumMod val="85000"/>
                    <a:lumOff val="15000"/>
                  </a:schemeClr>
                </a:solidFill>
                <a:latin typeface="+mj-lt"/>
                <a:ea typeface="+mj-ea"/>
                <a:cs typeface="+mj-cs"/>
              </a:rPr>
              <a:t>Dataset</a:t>
            </a:r>
            <a:r>
              <a:rPr lang="en-US" sz="3600" dirty="0" smtClean="0"/>
              <a:t> (</a:t>
            </a:r>
            <a:r>
              <a:rPr lang="en-US" sz="3600" dirty="0" smtClean="0">
                <a:solidFill>
                  <a:schemeClr val="tx1">
                    <a:lumMod val="85000"/>
                    <a:lumOff val="15000"/>
                  </a:schemeClr>
                </a:solidFill>
                <a:latin typeface="+mj-lt"/>
                <a:ea typeface="+mj-ea"/>
                <a:cs typeface="+mj-cs"/>
              </a:rPr>
              <a:t>Contd...)</a:t>
            </a:r>
            <a:endParaRPr lang="en-US" dirty="0"/>
          </a:p>
        </p:txBody>
      </p:sp>
    </p:spTree>
    <p:extLst>
      <p:ext uri="{BB962C8B-B14F-4D97-AF65-F5344CB8AC3E}">
        <p14:creationId xmlns:p14="http://schemas.microsoft.com/office/powerpoint/2010/main" val="130320197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SMOTE + Deep Neural network</a:t>
            </a:r>
            <a:endParaRPr lang="en-US" dirty="0"/>
          </a:p>
        </p:txBody>
      </p:sp>
      <p:sp>
        <p:nvSpPr>
          <p:cNvPr id="4" name="Right Arrow 3"/>
          <p:cNvSpPr/>
          <p:nvPr/>
        </p:nvSpPr>
        <p:spPr>
          <a:xfrm>
            <a:off x="739568" y="1735722"/>
            <a:ext cx="2351314" cy="1491343"/>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5" name="TextBox 4"/>
          <p:cNvSpPr txBox="1"/>
          <p:nvPr/>
        </p:nvSpPr>
        <p:spPr>
          <a:xfrm>
            <a:off x="739568" y="2227478"/>
            <a:ext cx="1965907"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black"/>
                </a:solidFill>
                <a:effectLst/>
                <a:uLnTx/>
                <a:uFillTx/>
                <a:latin typeface="Century Gothic" panose="020B0502020202020204"/>
                <a:ea typeface="+mn-ea"/>
                <a:cs typeface="+mn-cs"/>
              </a:rPr>
              <a:t>Accuracy check</a:t>
            </a:r>
            <a:endParaRPr kumimoji="0" lang="en-US" sz="16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p:nvSpPr>
          <p:cNvPr id="7" name="Right Arrow 6"/>
          <p:cNvSpPr/>
          <p:nvPr/>
        </p:nvSpPr>
        <p:spPr>
          <a:xfrm>
            <a:off x="739568" y="4568757"/>
            <a:ext cx="2351314" cy="1491343"/>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8" name="TextBox 7"/>
          <p:cNvSpPr txBox="1"/>
          <p:nvPr/>
        </p:nvSpPr>
        <p:spPr>
          <a:xfrm>
            <a:off x="739568" y="5145151"/>
            <a:ext cx="1965907"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black"/>
                </a:solidFill>
                <a:effectLst/>
                <a:uLnTx/>
                <a:uFillTx/>
                <a:latin typeface="Century Gothic" panose="020B0502020202020204"/>
                <a:ea typeface="+mn-ea"/>
                <a:cs typeface="+mn-cs"/>
              </a:rPr>
              <a:t>ROC AUC Score</a:t>
            </a:r>
            <a:endParaRPr kumimoji="0" lang="en-US" sz="16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pic>
        <p:nvPicPr>
          <p:cNvPr id="16" name="Picture 15"/>
          <p:cNvPicPr>
            <a:picLocks noChangeAspect="1"/>
          </p:cNvPicPr>
          <p:nvPr/>
        </p:nvPicPr>
        <p:blipFill>
          <a:blip r:embed="rId2"/>
          <a:stretch>
            <a:fillRect/>
          </a:stretch>
        </p:blipFill>
        <p:spPr>
          <a:xfrm>
            <a:off x="3837617" y="1264555"/>
            <a:ext cx="5451021" cy="3197074"/>
          </a:xfrm>
          <a:prstGeom prst="rect">
            <a:avLst/>
          </a:prstGeom>
        </p:spPr>
      </p:pic>
      <p:pic>
        <p:nvPicPr>
          <p:cNvPr id="17" name="Picture 16"/>
          <p:cNvPicPr>
            <a:picLocks noChangeAspect="1"/>
          </p:cNvPicPr>
          <p:nvPr/>
        </p:nvPicPr>
        <p:blipFill>
          <a:blip r:embed="rId3"/>
          <a:stretch>
            <a:fillRect/>
          </a:stretch>
        </p:blipFill>
        <p:spPr>
          <a:xfrm>
            <a:off x="3837617" y="4813006"/>
            <a:ext cx="5451021" cy="1002847"/>
          </a:xfrm>
          <a:prstGeom prst="rect">
            <a:avLst/>
          </a:prstGeom>
        </p:spPr>
      </p:pic>
    </p:spTree>
    <p:extLst>
      <p:ext uri="{BB962C8B-B14F-4D97-AF65-F5344CB8AC3E}">
        <p14:creationId xmlns:p14="http://schemas.microsoft.com/office/powerpoint/2010/main" val="530715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02902" y="2797516"/>
            <a:ext cx="7281177" cy="923330"/>
          </a:xfrm>
          <a:prstGeom prst="rect">
            <a:avLst/>
          </a:prstGeom>
          <a:noFill/>
        </p:spPr>
        <p:txBody>
          <a:bodyPr wrap="square" lIns="91440" tIns="45720" rIns="91440" bIns="45720">
            <a:spAutoFit/>
          </a:bodyPr>
          <a:lstStyle/>
          <a:p>
            <a:pPr algn="ctr"/>
            <a:r>
              <a:rPr lang="en-U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682544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0301" y="258351"/>
            <a:ext cx="8911687" cy="1280890"/>
          </a:xfrm>
        </p:spPr>
        <p:txBody>
          <a:bodyPr/>
          <a:lstStyle/>
          <a:p>
            <a:r>
              <a:rPr lang="en-US" dirty="0" smtClean="0"/>
              <a:t>Target Variable Analysis</a:t>
            </a:r>
            <a:endParaRPr lang="en-US" dirty="0"/>
          </a:p>
        </p:txBody>
      </p:sp>
      <p:sp>
        <p:nvSpPr>
          <p:cNvPr id="4" name="TextBox 3"/>
          <p:cNvSpPr txBox="1"/>
          <p:nvPr/>
        </p:nvSpPr>
        <p:spPr>
          <a:xfrm>
            <a:off x="1861403" y="992617"/>
            <a:ext cx="9150585" cy="1477328"/>
          </a:xfrm>
          <a:prstGeom prst="rect">
            <a:avLst/>
          </a:prstGeom>
          <a:noFill/>
        </p:spPr>
        <p:txBody>
          <a:bodyPr wrap="square" rtlCol="0">
            <a:spAutoFit/>
          </a:bodyPr>
          <a:lstStyle/>
          <a:p>
            <a:pPr marL="285750" indent="-285750">
              <a:buFont typeface="Wingdings" panose="05000000000000000000" pitchFamily="2" charset="2"/>
              <a:buChar char="v"/>
            </a:pPr>
            <a:r>
              <a:rPr lang="en-US" dirty="0" smtClean="0"/>
              <a:t>On analyzing the Target variable, it was observed that the data is highly imbalanced.</a:t>
            </a:r>
          </a:p>
          <a:p>
            <a:pPr marL="285750" indent="-285750">
              <a:buFont typeface="Wingdings" panose="05000000000000000000" pitchFamily="2" charset="2"/>
              <a:buChar char="v"/>
            </a:pPr>
            <a:r>
              <a:rPr lang="en-US" dirty="0" smtClean="0"/>
              <a:t>Approximately 76% of the data is not a Lead and only 24% data is lead</a:t>
            </a:r>
          </a:p>
          <a:p>
            <a:pPr marL="285750" indent="-285750">
              <a:buFont typeface="Wingdings" panose="05000000000000000000" pitchFamily="2" charset="2"/>
              <a:buChar char="v"/>
            </a:pPr>
            <a:r>
              <a:rPr lang="en-US" dirty="0" smtClean="0"/>
              <a:t>This means, we cannot assume “Accuracy” as a correct measure of our model.</a:t>
            </a:r>
          </a:p>
        </p:txBody>
      </p:sp>
      <p:pic>
        <p:nvPicPr>
          <p:cNvPr id="5" name="Picture 4"/>
          <p:cNvPicPr>
            <a:picLocks noChangeAspect="1"/>
          </p:cNvPicPr>
          <p:nvPr/>
        </p:nvPicPr>
        <p:blipFill>
          <a:blip r:embed="rId2"/>
          <a:stretch>
            <a:fillRect/>
          </a:stretch>
        </p:blipFill>
        <p:spPr>
          <a:xfrm>
            <a:off x="3369128" y="2469945"/>
            <a:ext cx="5382986" cy="4336294"/>
          </a:xfrm>
          <a:prstGeom prst="rect">
            <a:avLst/>
          </a:prstGeom>
        </p:spPr>
      </p:pic>
    </p:spTree>
    <p:extLst>
      <p:ext uri="{BB962C8B-B14F-4D97-AF65-F5344CB8AC3E}">
        <p14:creationId xmlns:p14="http://schemas.microsoft.com/office/powerpoint/2010/main" val="23736413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7792" y="402042"/>
            <a:ext cx="8911687" cy="1280890"/>
          </a:xfrm>
        </p:spPr>
        <p:txBody>
          <a:bodyPr/>
          <a:lstStyle/>
          <a:p>
            <a:r>
              <a:rPr lang="en-US" dirty="0" smtClean="0"/>
              <a:t>Univariate Analysis</a:t>
            </a:r>
            <a:endParaRPr lang="en-US" dirty="0"/>
          </a:p>
        </p:txBody>
      </p:sp>
      <p:sp>
        <p:nvSpPr>
          <p:cNvPr id="3" name="TextBox 2"/>
          <p:cNvSpPr txBox="1"/>
          <p:nvPr/>
        </p:nvSpPr>
        <p:spPr>
          <a:xfrm>
            <a:off x="2833000" y="1128934"/>
            <a:ext cx="1639443" cy="369332"/>
          </a:xfrm>
          <a:prstGeom prst="rect">
            <a:avLst/>
          </a:prstGeom>
          <a:noFill/>
        </p:spPr>
        <p:txBody>
          <a:bodyPr wrap="square" rtlCol="0">
            <a:spAutoFit/>
          </a:bodyPr>
          <a:lstStyle/>
          <a:p>
            <a:r>
              <a:rPr lang="en-US" dirty="0" smtClean="0"/>
              <a:t>Gender</a:t>
            </a:r>
            <a:endParaRPr lang="en-US" dirty="0"/>
          </a:p>
        </p:txBody>
      </p:sp>
      <p:pic>
        <p:nvPicPr>
          <p:cNvPr id="4" name="Picture 3"/>
          <p:cNvPicPr>
            <a:picLocks noChangeAspect="1"/>
          </p:cNvPicPr>
          <p:nvPr/>
        </p:nvPicPr>
        <p:blipFill>
          <a:blip r:embed="rId2"/>
          <a:stretch>
            <a:fillRect/>
          </a:stretch>
        </p:blipFill>
        <p:spPr>
          <a:xfrm>
            <a:off x="1180983" y="1517741"/>
            <a:ext cx="4943475" cy="3676650"/>
          </a:xfrm>
          <a:prstGeom prst="rect">
            <a:avLst/>
          </a:prstGeom>
        </p:spPr>
      </p:pic>
      <p:sp>
        <p:nvSpPr>
          <p:cNvPr id="5" name="TextBox 4"/>
          <p:cNvSpPr txBox="1"/>
          <p:nvPr/>
        </p:nvSpPr>
        <p:spPr>
          <a:xfrm>
            <a:off x="7836915" y="1123185"/>
            <a:ext cx="2207623" cy="369332"/>
          </a:xfrm>
          <a:prstGeom prst="rect">
            <a:avLst/>
          </a:prstGeom>
          <a:noFill/>
        </p:spPr>
        <p:txBody>
          <a:bodyPr wrap="square" rtlCol="0">
            <a:spAutoFit/>
          </a:bodyPr>
          <a:lstStyle/>
          <a:p>
            <a:r>
              <a:rPr lang="en-US" dirty="0" err="1" smtClean="0"/>
              <a:t>Region_Code</a:t>
            </a:r>
            <a:endParaRPr lang="en-US" dirty="0"/>
          </a:p>
        </p:txBody>
      </p:sp>
      <p:pic>
        <p:nvPicPr>
          <p:cNvPr id="6" name="Picture 5"/>
          <p:cNvPicPr>
            <a:picLocks noChangeAspect="1"/>
          </p:cNvPicPr>
          <p:nvPr/>
        </p:nvPicPr>
        <p:blipFill>
          <a:blip r:embed="rId3"/>
          <a:stretch>
            <a:fillRect/>
          </a:stretch>
        </p:blipFill>
        <p:spPr>
          <a:xfrm>
            <a:off x="6396445" y="1517741"/>
            <a:ext cx="5111932" cy="3962400"/>
          </a:xfrm>
          <a:prstGeom prst="rect">
            <a:avLst/>
          </a:prstGeom>
        </p:spPr>
      </p:pic>
      <p:sp>
        <p:nvSpPr>
          <p:cNvPr id="7" name="Cloud Callout 6"/>
          <p:cNvSpPr/>
          <p:nvPr/>
        </p:nvSpPr>
        <p:spPr>
          <a:xfrm flipV="1">
            <a:off x="1031965" y="5074919"/>
            <a:ext cx="4376058" cy="1495697"/>
          </a:xfrm>
          <a:prstGeom prst="cloudCallo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loud Callout 7"/>
          <p:cNvSpPr/>
          <p:nvPr/>
        </p:nvSpPr>
        <p:spPr>
          <a:xfrm flipV="1">
            <a:off x="5799909" y="5590901"/>
            <a:ext cx="6230982" cy="1267097"/>
          </a:xfrm>
          <a:prstGeom prst="cloudCallo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672046" y="5314935"/>
            <a:ext cx="3317965" cy="1015663"/>
          </a:xfrm>
          <a:prstGeom prst="rect">
            <a:avLst/>
          </a:prstGeom>
          <a:noFill/>
        </p:spPr>
        <p:txBody>
          <a:bodyPr wrap="square" rtlCol="0">
            <a:spAutoFit/>
          </a:bodyPr>
          <a:lstStyle/>
          <a:p>
            <a:r>
              <a:rPr lang="en-US" sz="1200" dirty="0"/>
              <a:t>The data is almost equally distributed among genders. Number of Males are slightly higher, but that depicts the general population distribution of the country as </a:t>
            </a:r>
            <a:r>
              <a:rPr lang="en-US" sz="1200" dirty="0" smtClean="0"/>
              <a:t>well</a:t>
            </a:r>
            <a:endParaRPr lang="en-US" sz="1200" dirty="0"/>
          </a:p>
        </p:txBody>
      </p:sp>
      <p:sp>
        <p:nvSpPr>
          <p:cNvPr id="10" name="TextBox 9"/>
          <p:cNvSpPr txBox="1"/>
          <p:nvPr/>
        </p:nvSpPr>
        <p:spPr>
          <a:xfrm>
            <a:off x="6396445" y="5839097"/>
            <a:ext cx="4873034" cy="769441"/>
          </a:xfrm>
          <a:prstGeom prst="rect">
            <a:avLst/>
          </a:prstGeom>
          <a:noFill/>
        </p:spPr>
        <p:txBody>
          <a:bodyPr wrap="square" rtlCol="0">
            <a:spAutoFit/>
          </a:bodyPr>
          <a:lstStyle/>
          <a:p>
            <a:r>
              <a:rPr lang="en-US" sz="1100" dirty="0"/>
              <a:t>Majority of the data is available from regions RG268, RG283, RG254. This could be because these regions have higher customer base. It can be assumed that these regions lie in metro cities. But any specific trend in these regions will highly impact our </a:t>
            </a:r>
            <a:r>
              <a:rPr lang="en-US" sz="1100" dirty="0" smtClean="0"/>
              <a:t>model</a:t>
            </a:r>
            <a:endParaRPr lang="en-US" sz="1100" dirty="0"/>
          </a:p>
        </p:txBody>
      </p:sp>
    </p:spTree>
    <p:extLst>
      <p:ext uri="{BB962C8B-B14F-4D97-AF65-F5344CB8AC3E}">
        <p14:creationId xmlns:p14="http://schemas.microsoft.com/office/powerpoint/2010/main" val="20982454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7792" y="402042"/>
            <a:ext cx="8911687" cy="1280890"/>
          </a:xfrm>
        </p:spPr>
        <p:txBody>
          <a:bodyPr/>
          <a:lstStyle/>
          <a:p>
            <a:r>
              <a:rPr lang="en-US" dirty="0" smtClean="0"/>
              <a:t>Univariate Analysis (</a:t>
            </a:r>
            <a:r>
              <a:rPr lang="en-US" dirty="0" err="1" smtClean="0"/>
              <a:t>Contd</a:t>
            </a:r>
            <a:r>
              <a:rPr lang="en-US" dirty="0" smtClean="0"/>
              <a:t>…)</a:t>
            </a:r>
            <a:endParaRPr lang="en-US" dirty="0"/>
          </a:p>
        </p:txBody>
      </p:sp>
      <p:sp>
        <p:nvSpPr>
          <p:cNvPr id="3" name="TextBox 2"/>
          <p:cNvSpPr txBox="1"/>
          <p:nvPr/>
        </p:nvSpPr>
        <p:spPr>
          <a:xfrm>
            <a:off x="2772560" y="1042487"/>
            <a:ext cx="1639443"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entury Gothic" panose="020B0502020202020204"/>
                <a:ea typeface="+mn-ea"/>
                <a:cs typeface="+mn-cs"/>
              </a:rPr>
              <a:t>Occupation</a:t>
            </a: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p:nvSpPr>
          <p:cNvPr id="5" name="TextBox 4"/>
          <p:cNvSpPr txBox="1"/>
          <p:nvPr/>
        </p:nvSpPr>
        <p:spPr>
          <a:xfrm>
            <a:off x="7836913" y="1042487"/>
            <a:ext cx="2207623"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solidFill>
                  <a:prstClr val="black"/>
                </a:solidFill>
                <a:latin typeface="Century Gothic" panose="020B0502020202020204"/>
              </a:rPr>
              <a:t>Channel</a:t>
            </a:r>
            <a:r>
              <a:rPr kumimoji="0" lang="en-US" sz="1800" b="0" i="0" u="none" strike="noStrike" kern="1200" cap="none" spc="0" normalizeH="0" baseline="0" noProof="0" dirty="0" smtClean="0">
                <a:ln>
                  <a:noFill/>
                </a:ln>
                <a:solidFill>
                  <a:prstClr val="black"/>
                </a:solidFill>
                <a:effectLst/>
                <a:uLnTx/>
                <a:uFillTx/>
                <a:latin typeface="Century Gothic" panose="020B0502020202020204"/>
                <a:ea typeface="+mn-ea"/>
                <a:cs typeface="+mn-cs"/>
              </a:rPr>
              <a:t>_Code</a:t>
            </a: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pic>
        <p:nvPicPr>
          <p:cNvPr id="7" name="Picture 6"/>
          <p:cNvPicPr>
            <a:picLocks noChangeAspect="1"/>
          </p:cNvPicPr>
          <p:nvPr/>
        </p:nvPicPr>
        <p:blipFill>
          <a:blip r:embed="rId2"/>
          <a:stretch>
            <a:fillRect/>
          </a:stretch>
        </p:blipFill>
        <p:spPr>
          <a:xfrm>
            <a:off x="786356" y="1411819"/>
            <a:ext cx="4867275" cy="4000500"/>
          </a:xfrm>
          <a:prstGeom prst="rect">
            <a:avLst/>
          </a:prstGeom>
        </p:spPr>
      </p:pic>
      <p:pic>
        <p:nvPicPr>
          <p:cNvPr id="8" name="Picture 7"/>
          <p:cNvPicPr>
            <a:picLocks noChangeAspect="1"/>
          </p:cNvPicPr>
          <p:nvPr/>
        </p:nvPicPr>
        <p:blipFill>
          <a:blip r:embed="rId3"/>
          <a:stretch>
            <a:fillRect/>
          </a:stretch>
        </p:blipFill>
        <p:spPr>
          <a:xfrm>
            <a:off x="6583804" y="1411819"/>
            <a:ext cx="4948975" cy="3690937"/>
          </a:xfrm>
          <a:prstGeom prst="rect">
            <a:avLst/>
          </a:prstGeom>
        </p:spPr>
      </p:pic>
      <p:sp>
        <p:nvSpPr>
          <p:cNvPr id="9" name="Cloud Callout 8"/>
          <p:cNvSpPr/>
          <p:nvPr/>
        </p:nvSpPr>
        <p:spPr>
          <a:xfrm flipV="1">
            <a:off x="1031964" y="5253443"/>
            <a:ext cx="4376058" cy="1604556"/>
          </a:xfrm>
          <a:prstGeom prst="cloudCallo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loud Callout 9"/>
          <p:cNvSpPr/>
          <p:nvPr/>
        </p:nvSpPr>
        <p:spPr>
          <a:xfrm flipV="1">
            <a:off x="6573975" y="5253443"/>
            <a:ext cx="5143408" cy="1495697"/>
          </a:xfrm>
          <a:prstGeom prst="cloudCallo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561010" y="5495954"/>
            <a:ext cx="3317966" cy="1169551"/>
          </a:xfrm>
          <a:prstGeom prst="rect">
            <a:avLst/>
          </a:prstGeom>
          <a:noFill/>
        </p:spPr>
        <p:txBody>
          <a:bodyPr wrap="square" rtlCol="0">
            <a:spAutoFit/>
          </a:bodyPr>
          <a:lstStyle/>
          <a:p>
            <a:r>
              <a:rPr lang="en-US" sz="1400" dirty="0"/>
              <a:t>There are very few </a:t>
            </a:r>
            <a:r>
              <a:rPr lang="en-US" sz="1400" dirty="0" smtClean="0"/>
              <a:t>Entrepreneurs </a:t>
            </a:r>
            <a:r>
              <a:rPr lang="en-US" sz="1400" dirty="0"/>
              <a:t>in the data. They can be clubbed with 'Other' to make our data </a:t>
            </a:r>
            <a:r>
              <a:rPr lang="en-US" sz="1400" dirty="0" smtClean="0"/>
              <a:t>clean. Further analysis is required before clubbing them. (Refer Slide 11)</a:t>
            </a:r>
            <a:endParaRPr lang="en-US" sz="1400" dirty="0"/>
          </a:p>
        </p:txBody>
      </p:sp>
      <p:sp>
        <p:nvSpPr>
          <p:cNvPr id="12" name="TextBox 11"/>
          <p:cNvSpPr txBox="1"/>
          <p:nvPr/>
        </p:nvSpPr>
        <p:spPr>
          <a:xfrm>
            <a:off x="7184571" y="5631960"/>
            <a:ext cx="3827418" cy="954107"/>
          </a:xfrm>
          <a:prstGeom prst="rect">
            <a:avLst/>
          </a:prstGeom>
          <a:noFill/>
        </p:spPr>
        <p:txBody>
          <a:bodyPr wrap="square" rtlCol="0">
            <a:spAutoFit/>
          </a:bodyPr>
          <a:lstStyle/>
          <a:p>
            <a:r>
              <a:rPr lang="en-US" sz="1400" dirty="0"/>
              <a:t>X4-channel sourced customers are very few in the dataset. Since this is an encoded column, we can't predict much about it</a:t>
            </a:r>
            <a:r>
              <a:rPr lang="en-US" sz="1400" dirty="0" smtClean="0"/>
              <a:t>.</a:t>
            </a:r>
            <a:endParaRPr lang="en-US" sz="1400" dirty="0"/>
          </a:p>
        </p:txBody>
      </p:sp>
    </p:spTree>
    <p:extLst>
      <p:ext uri="{BB962C8B-B14F-4D97-AF65-F5344CB8AC3E}">
        <p14:creationId xmlns:p14="http://schemas.microsoft.com/office/powerpoint/2010/main" val="41731359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7792" y="402042"/>
            <a:ext cx="8911687" cy="1280890"/>
          </a:xfrm>
        </p:spPr>
        <p:txBody>
          <a:bodyPr/>
          <a:lstStyle/>
          <a:p>
            <a:r>
              <a:rPr lang="en-US" dirty="0" smtClean="0"/>
              <a:t>Univariate Analysis (</a:t>
            </a:r>
            <a:r>
              <a:rPr lang="en-US" dirty="0" err="1" smtClean="0"/>
              <a:t>Contd</a:t>
            </a:r>
            <a:r>
              <a:rPr lang="en-US" dirty="0" smtClean="0"/>
              <a:t>…)</a:t>
            </a:r>
            <a:endParaRPr lang="en-US" dirty="0"/>
          </a:p>
        </p:txBody>
      </p:sp>
      <p:sp>
        <p:nvSpPr>
          <p:cNvPr id="3" name="TextBox 2"/>
          <p:cNvSpPr txBox="1"/>
          <p:nvPr/>
        </p:nvSpPr>
        <p:spPr>
          <a:xfrm>
            <a:off x="2693327" y="1042487"/>
            <a:ext cx="201168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smtClean="0">
                <a:ln>
                  <a:noFill/>
                </a:ln>
                <a:solidFill>
                  <a:prstClr val="black"/>
                </a:solidFill>
                <a:effectLst/>
                <a:uLnTx/>
                <a:uFillTx/>
                <a:latin typeface="Century Gothic" panose="020B0502020202020204"/>
                <a:ea typeface="+mn-ea"/>
                <a:cs typeface="+mn-cs"/>
              </a:rPr>
              <a:t>Credit_Product</a:t>
            </a: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p:nvSpPr>
          <p:cNvPr id="5" name="TextBox 4"/>
          <p:cNvSpPr txBox="1"/>
          <p:nvPr/>
        </p:nvSpPr>
        <p:spPr>
          <a:xfrm>
            <a:off x="8261024" y="1042487"/>
            <a:ext cx="1280959"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smtClean="0">
                <a:ln>
                  <a:noFill/>
                </a:ln>
                <a:solidFill>
                  <a:prstClr val="black"/>
                </a:solidFill>
                <a:effectLst/>
                <a:uLnTx/>
                <a:uFillTx/>
                <a:latin typeface="Century Gothic" panose="020B0502020202020204"/>
                <a:ea typeface="+mn-ea"/>
                <a:cs typeface="+mn-cs"/>
              </a:rPr>
              <a:t>Is_Active</a:t>
            </a: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pic>
        <p:nvPicPr>
          <p:cNvPr id="4" name="Picture 3"/>
          <p:cNvPicPr>
            <a:picLocks noChangeAspect="1"/>
          </p:cNvPicPr>
          <p:nvPr/>
        </p:nvPicPr>
        <p:blipFill>
          <a:blip r:embed="rId2"/>
          <a:stretch>
            <a:fillRect/>
          </a:stretch>
        </p:blipFill>
        <p:spPr>
          <a:xfrm>
            <a:off x="1219603" y="1446674"/>
            <a:ext cx="4959127" cy="3809935"/>
          </a:xfrm>
          <a:prstGeom prst="rect">
            <a:avLst/>
          </a:prstGeom>
        </p:spPr>
      </p:pic>
      <p:pic>
        <p:nvPicPr>
          <p:cNvPr id="6" name="Picture 5"/>
          <p:cNvPicPr>
            <a:picLocks noChangeAspect="1"/>
          </p:cNvPicPr>
          <p:nvPr/>
        </p:nvPicPr>
        <p:blipFill>
          <a:blip r:embed="rId3"/>
          <a:stretch>
            <a:fillRect/>
          </a:stretch>
        </p:blipFill>
        <p:spPr>
          <a:xfrm>
            <a:off x="6533529" y="1448069"/>
            <a:ext cx="4735950" cy="3574683"/>
          </a:xfrm>
          <a:prstGeom prst="rect">
            <a:avLst/>
          </a:prstGeom>
        </p:spPr>
      </p:pic>
      <p:sp>
        <p:nvSpPr>
          <p:cNvPr id="9" name="Cloud Callout 8"/>
          <p:cNvSpPr/>
          <p:nvPr/>
        </p:nvSpPr>
        <p:spPr>
          <a:xfrm flipV="1">
            <a:off x="1031964" y="5253444"/>
            <a:ext cx="4376058" cy="1495697"/>
          </a:xfrm>
          <a:prstGeom prst="cloudCallo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loud Callout 9"/>
          <p:cNvSpPr/>
          <p:nvPr/>
        </p:nvSpPr>
        <p:spPr>
          <a:xfrm flipV="1">
            <a:off x="6366369" y="5189478"/>
            <a:ext cx="4903110" cy="1495697"/>
          </a:xfrm>
          <a:prstGeom prst="cloudCallo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528354" y="5590903"/>
            <a:ext cx="3176653" cy="738664"/>
          </a:xfrm>
          <a:prstGeom prst="rect">
            <a:avLst/>
          </a:prstGeom>
          <a:noFill/>
        </p:spPr>
        <p:txBody>
          <a:bodyPr wrap="square" rtlCol="0">
            <a:spAutoFit/>
          </a:bodyPr>
          <a:lstStyle/>
          <a:p>
            <a:r>
              <a:rPr lang="en-US" sz="1400" dirty="0"/>
              <a:t>Relatively higher number of customers are not availing any credit </a:t>
            </a:r>
            <a:r>
              <a:rPr lang="en-US" sz="1400" dirty="0" smtClean="0"/>
              <a:t>product</a:t>
            </a:r>
            <a:endParaRPr lang="en-US" sz="1400" dirty="0"/>
          </a:p>
        </p:txBody>
      </p:sp>
      <p:sp>
        <p:nvSpPr>
          <p:cNvPr id="12" name="TextBox 11"/>
          <p:cNvSpPr txBox="1"/>
          <p:nvPr/>
        </p:nvSpPr>
        <p:spPr>
          <a:xfrm>
            <a:off x="6897189" y="5460274"/>
            <a:ext cx="3997234" cy="954107"/>
          </a:xfrm>
          <a:prstGeom prst="rect">
            <a:avLst/>
          </a:prstGeom>
          <a:noFill/>
        </p:spPr>
        <p:txBody>
          <a:bodyPr wrap="square" rtlCol="0">
            <a:spAutoFit/>
          </a:bodyPr>
          <a:lstStyle/>
          <a:p>
            <a:r>
              <a:rPr lang="en-US" sz="1400" dirty="0"/>
              <a:t>A higher number of customers are not active in last 3 months. This could be linked to high number of </a:t>
            </a:r>
            <a:r>
              <a:rPr lang="en-US" sz="1400" dirty="0" err="1"/>
              <a:t>Jandhan</a:t>
            </a:r>
            <a:r>
              <a:rPr lang="en-US" sz="1400" dirty="0"/>
              <a:t> accounts opened and not operated </a:t>
            </a:r>
            <a:r>
              <a:rPr lang="en-US" sz="1400" dirty="0" smtClean="0"/>
              <a:t>since</a:t>
            </a:r>
            <a:endParaRPr lang="en-US" sz="1400" dirty="0"/>
          </a:p>
        </p:txBody>
      </p:sp>
    </p:spTree>
    <p:extLst>
      <p:ext uri="{BB962C8B-B14F-4D97-AF65-F5344CB8AC3E}">
        <p14:creationId xmlns:p14="http://schemas.microsoft.com/office/powerpoint/2010/main" val="5559257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7792" y="402042"/>
            <a:ext cx="8911687" cy="1280890"/>
          </a:xfrm>
        </p:spPr>
        <p:txBody>
          <a:bodyPr/>
          <a:lstStyle/>
          <a:p>
            <a:r>
              <a:rPr lang="en-US" dirty="0" smtClean="0"/>
              <a:t>Univariate Analysis (</a:t>
            </a:r>
            <a:r>
              <a:rPr lang="en-US" dirty="0" err="1" smtClean="0"/>
              <a:t>Contd</a:t>
            </a:r>
            <a:r>
              <a:rPr lang="en-US" dirty="0" smtClean="0"/>
              <a:t>…)</a:t>
            </a:r>
            <a:endParaRPr lang="en-US" dirty="0"/>
          </a:p>
        </p:txBody>
      </p:sp>
      <p:sp>
        <p:nvSpPr>
          <p:cNvPr id="3" name="TextBox 2"/>
          <p:cNvSpPr txBox="1"/>
          <p:nvPr/>
        </p:nvSpPr>
        <p:spPr>
          <a:xfrm>
            <a:off x="3116680" y="1042487"/>
            <a:ext cx="716079"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entury Gothic" panose="020B0502020202020204"/>
                <a:ea typeface="+mn-ea"/>
                <a:cs typeface="+mn-cs"/>
              </a:rPr>
              <a:t>Age</a:t>
            </a: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p:nvSpPr>
          <p:cNvPr id="5" name="TextBox 4"/>
          <p:cNvSpPr txBox="1"/>
          <p:nvPr/>
        </p:nvSpPr>
        <p:spPr>
          <a:xfrm>
            <a:off x="8261024" y="1042487"/>
            <a:ext cx="1280959"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entury Gothic" panose="020B0502020202020204"/>
                <a:ea typeface="+mn-ea"/>
                <a:cs typeface="+mn-cs"/>
              </a:rPr>
              <a:t>Vintage</a:t>
            </a: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p:nvSpPr>
          <p:cNvPr id="10" name="Cloud Callout 9"/>
          <p:cNvSpPr/>
          <p:nvPr/>
        </p:nvSpPr>
        <p:spPr>
          <a:xfrm flipV="1">
            <a:off x="6444251" y="5189477"/>
            <a:ext cx="4903110" cy="1495697"/>
          </a:xfrm>
          <a:prstGeom prst="cloudCallo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1" name="TextBox 10"/>
          <p:cNvSpPr txBox="1"/>
          <p:nvPr/>
        </p:nvSpPr>
        <p:spPr>
          <a:xfrm>
            <a:off x="1886392" y="5937326"/>
            <a:ext cx="3176653" cy="584775"/>
          </a:xfrm>
          <a:prstGeom prst="rect">
            <a:avLst/>
          </a:prstGeom>
          <a:noFill/>
        </p:spPr>
        <p:txBody>
          <a:bodyPr wrap="square" rtlCol="0">
            <a:spAutoFit/>
          </a:bodyPr>
          <a:lstStyle/>
          <a:p>
            <a:r>
              <a:rPr lang="en-US" sz="1600" dirty="0"/>
              <a:t>Curve of Age is multimodal with right skewness</a:t>
            </a:r>
          </a:p>
        </p:txBody>
      </p:sp>
      <p:sp>
        <p:nvSpPr>
          <p:cNvPr id="12" name="TextBox 11"/>
          <p:cNvSpPr txBox="1"/>
          <p:nvPr/>
        </p:nvSpPr>
        <p:spPr>
          <a:xfrm>
            <a:off x="7272245" y="5783436"/>
            <a:ext cx="3997234"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smtClean="0">
                <a:solidFill>
                  <a:prstClr val="black"/>
                </a:solidFill>
                <a:latin typeface="Century Gothic" panose="020B0502020202020204"/>
              </a:rPr>
              <a:t>The curve is flat and right skewed</a:t>
            </a:r>
            <a:endParaRPr kumimoji="0" lang="en-US" sz="14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pic>
        <p:nvPicPr>
          <p:cNvPr id="7" name="Picture 6"/>
          <p:cNvPicPr>
            <a:picLocks noChangeAspect="1"/>
          </p:cNvPicPr>
          <p:nvPr/>
        </p:nvPicPr>
        <p:blipFill>
          <a:blip r:embed="rId2"/>
          <a:stretch>
            <a:fillRect/>
          </a:stretch>
        </p:blipFill>
        <p:spPr>
          <a:xfrm>
            <a:off x="1214846" y="1480184"/>
            <a:ext cx="4776467" cy="4121244"/>
          </a:xfrm>
          <a:prstGeom prst="rect">
            <a:avLst/>
          </a:prstGeom>
        </p:spPr>
      </p:pic>
      <p:sp>
        <p:nvSpPr>
          <p:cNvPr id="9" name="Cloud Callout 8"/>
          <p:cNvSpPr/>
          <p:nvPr/>
        </p:nvSpPr>
        <p:spPr>
          <a:xfrm flipV="1">
            <a:off x="1159630" y="5630090"/>
            <a:ext cx="4376058" cy="1227909"/>
          </a:xfrm>
          <a:prstGeom prst="cloudCallo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8" name="Picture 7"/>
          <p:cNvPicPr>
            <a:picLocks noChangeAspect="1"/>
          </p:cNvPicPr>
          <p:nvPr/>
        </p:nvPicPr>
        <p:blipFill>
          <a:blip r:embed="rId3"/>
          <a:stretch>
            <a:fillRect/>
          </a:stretch>
        </p:blipFill>
        <p:spPr>
          <a:xfrm>
            <a:off x="6262775" y="1682615"/>
            <a:ext cx="5270116" cy="3072265"/>
          </a:xfrm>
          <a:prstGeom prst="rect">
            <a:avLst/>
          </a:prstGeom>
        </p:spPr>
      </p:pic>
    </p:spTree>
    <p:extLst>
      <p:ext uri="{BB962C8B-B14F-4D97-AF65-F5344CB8AC3E}">
        <p14:creationId xmlns:p14="http://schemas.microsoft.com/office/powerpoint/2010/main" val="33843529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7792" y="402042"/>
            <a:ext cx="8911687" cy="1280890"/>
          </a:xfrm>
        </p:spPr>
        <p:txBody>
          <a:bodyPr/>
          <a:lstStyle/>
          <a:p>
            <a:r>
              <a:rPr lang="en-US" dirty="0" smtClean="0"/>
              <a:t>Univariate Analysis (</a:t>
            </a:r>
            <a:r>
              <a:rPr lang="en-US" dirty="0" err="1" smtClean="0"/>
              <a:t>Contd</a:t>
            </a:r>
            <a:r>
              <a:rPr lang="en-US" dirty="0" smtClean="0"/>
              <a:t>…)</a:t>
            </a:r>
            <a:endParaRPr lang="en-US" dirty="0"/>
          </a:p>
        </p:txBody>
      </p:sp>
      <p:sp>
        <p:nvSpPr>
          <p:cNvPr id="3" name="TextBox 2"/>
          <p:cNvSpPr txBox="1"/>
          <p:nvPr/>
        </p:nvSpPr>
        <p:spPr>
          <a:xfrm>
            <a:off x="4801788" y="1042487"/>
            <a:ext cx="2874633"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smtClean="0">
                <a:ln>
                  <a:noFill/>
                </a:ln>
                <a:solidFill>
                  <a:prstClr val="black"/>
                </a:solidFill>
                <a:effectLst/>
                <a:uLnTx/>
                <a:uFillTx/>
                <a:latin typeface="Century Gothic" panose="020B0502020202020204"/>
                <a:ea typeface="+mn-ea"/>
                <a:cs typeface="+mn-cs"/>
              </a:rPr>
              <a:t>Avg_Account_Balance</a:t>
            </a: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p:nvSpPr>
          <p:cNvPr id="11" name="TextBox 10"/>
          <p:cNvSpPr txBox="1"/>
          <p:nvPr/>
        </p:nvSpPr>
        <p:spPr>
          <a:xfrm>
            <a:off x="4638803" y="5801567"/>
            <a:ext cx="2930235"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black"/>
                </a:solidFill>
                <a:effectLst/>
                <a:uLnTx/>
                <a:uFillTx/>
                <a:latin typeface="Century Gothic" panose="020B0502020202020204"/>
                <a:ea typeface="+mn-ea"/>
                <a:cs typeface="+mn-cs"/>
              </a:rPr>
              <a:t>The curve is right skewed</a:t>
            </a:r>
            <a:endParaRPr kumimoji="0" lang="en-US" sz="16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pic>
        <p:nvPicPr>
          <p:cNvPr id="4" name="Picture 3"/>
          <p:cNvPicPr>
            <a:picLocks noChangeAspect="1"/>
          </p:cNvPicPr>
          <p:nvPr/>
        </p:nvPicPr>
        <p:blipFill>
          <a:blip r:embed="rId2"/>
          <a:stretch>
            <a:fillRect/>
          </a:stretch>
        </p:blipFill>
        <p:spPr>
          <a:xfrm>
            <a:off x="2999516" y="1474517"/>
            <a:ext cx="6479176" cy="3819675"/>
          </a:xfrm>
          <a:prstGeom prst="rect">
            <a:avLst/>
          </a:prstGeom>
        </p:spPr>
      </p:pic>
      <p:sp>
        <p:nvSpPr>
          <p:cNvPr id="9" name="Cloud Callout 8"/>
          <p:cNvSpPr/>
          <p:nvPr/>
        </p:nvSpPr>
        <p:spPr>
          <a:xfrm flipV="1">
            <a:off x="3915892" y="5356890"/>
            <a:ext cx="4376058" cy="1227909"/>
          </a:xfrm>
          <a:prstGeom prst="cloudCallo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4083845323"/>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403</TotalTime>
  <Words>1094</Words>
  <Application>Microsoft Office PowerPoint</Application>
  <PresentationFormat>Widescreen</PresentationFormat>
  <Paragraphs>155</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Century Gothic</vt:lpstr>
      <vt:lpstr>Wingdings</vt:lpstr>
      <vt:lpstr>Wingdings 3</vt:lpstr>
      <vt:lpstr>Wisp</vt:lpstr>
      <vt:lpstr>Credit Card Lead Prediction</vt:lpstr>
      <vt:lpstr>Dataset</vt:lpstr>
      <vt:lpstr>PowerPoint Presentation</vt:lpstr>
      <vt:lpstr>Target Variable Analysis</vt:lpstr>
      <vt:lpstr>Univariate Analysis</vt:lpstr>
      <vt:lpstr>Univariate Analysis (Contd…)</vt:lpstr>
      <vt:lpstr>Univariate Analysis (Contd…)</vt:lpstr>
      <vt:lpstr>Univariate Analysis (Contd…)</vt:lpstr>
      <vt:lpstr>Univariate Analysis (Contd…)</vt:lpstr>
      <vt:lpstr>Bivariate Analysis</vt:lpstr>
      <vt:lpstr>Bivariate Analysis (Contd…)</vt:lpstr>
      <vt:lpstr>Bivariate Analysis (Contd…)</vt:lpstr>
      <vt:lpstr>Bivariate Analysis (Contd…)</vt:lpstr>
      <vt:lpstr>Bivariate Analysis (Contd…)</vt:lpstr>
      <vt:lpstr>Treating NaN values</vt:lpstr>
      <vt:lpstr>Treating NaN values (Contd…)</vt:lpstr>
      <vt:lpstr>Normalization – “Age”</vt:lpstr>
      <vt:lpstr>Normalization – “Vintage”</vt:lpstr>
      <vt:lpstr>Normalization – “Avg_Account_Balance”</vt:lpstr>
      <vt:lpstr>Categorical Data to Numeric Data</vt:lpstr>
      <vt:lpstr>Multicollinearity Detection &amp; Treatment</vt:lpstr>
      <vt:lpstr>Multicollinearity Detection &amp; Treatment</vt:lpstr>
      <vt:lpstr>Multicollinearity Detection &amp; Treatment</vt:lpstr>
      <vt:lpstr>PowerPoint Presentation</vt:lpstr>
      <vt:lpstr>LOGISTIC REGRESSION</vt:lpstr>
      <vt:lpstr>DECISION TREE</vt:lpstr>
      <vt:lpstr>XGBoost</vt:lpstr>
      <vt:lpstr>SMOTE + Decision Tree</vt:lpstr>
      <vt:lpstr>SMOTE + Random Forest</vt:lpstr>
      <vt:lpstr>SMOTE + Deep Neural network</vt:lpstr>
      <vt:lpstr>PowerPoint Presentation</vt:lpstr>
    </vt:vector>
  </TitlesOfParts>
  <Company>TCS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Lead Prediction</dc:title>
  <dc:creator>SAK</dc:creator>
  <cp:lastModifiedBy>SAK</cp:lastModifiedBy>
  <cp:revision>26</cp:revision>
  <dcterms:created xsi:type="dcterms:W3CDTF">2021-05-30T09:11:09Z</dcterms:created>
  <dcterms:modified xsi:type="dcterms:W3CDTF">2021-05-30T15:54:56Z</dcterms:modified>
</cp:coreProperties>
</file>